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app.xml" Type="http://schemas.openxmlformats.org/officeDocument/2006/relationships/extended-properties" Id="rId4"></Relationship><Relationship Target="docProps/core.xml" Type="http://schemas.openxmlformats.org/package/2006/relationships/metadata/core-properties" Id="rId5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6" r:id="rId2"/>
    <p:sldId id="285" r:id="rId3"/>
    <p:sldId id="259" r:id="rId4"/>
    <p:sldId id="261" r:id="rId5"/>
    <p:sldId id="286" r:id="rId6"/>
    <p:sldId id="293" r:id="rId7"/>
    <p:sldId id="287" r:id="rId8"/>
    <p:sldId id="294" r:id="rId9"/>
    <p:sldId id="299" r:id="rId10"/>
    <p:sldId id="284" r:id="rId11"/>
    <p:sldId id="296" r:id="rId12"/>
    <p:sldId id="300" r:id="rId13"/>
    <p:sldId id="274" r:id="rId14"/>
    <p:sldId id="282" r:id="rId15"/>
    <p:sldId id="289" r:id="rId16"/>
    <p:sldId id="265" r:id="rId17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>
          <p15:clr>
            <a:srgbClr val="A4A3A4"/>
          </p15:clr>
        </p15:guide>
        <p15:guide id="2" orient="horz" pos="1298">
          <p15:clr>
            <a:srgbClr val="A4A3A4"/>
          </p15:clr>
        </p15:guide>
        <p15:guide id="3" pos="7388">
          <p15:clr>
            <a:srgbClr val="A4A3A4"/>
          </p15:clr>
        </p15:guide>
        <p15:guide id="4" pos="288">
          <p15:clr>
            <a:srgbClr val="A4A3A4"/>
          </p15:clr>
        </p15:guide>
        <p15:guide id="5" pos="3780">
          <p15:clr>
            <a:srgbClr val="A4A3A4"/>
          </p15:clr>
        </p15:guide>
        <p15:guide id="6" pos="390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te, Johanna" initials="KJ" lastIdx="3" clrIdx="0">
    <p:extLst>
      <p:ext uri="{19B8F6BF-5375-455C-9EA6-DF929625EA0E}">
        <p15:presenceInfo xmlns:p15="http://schemas.microsoft.com/office/powerpoint/2012/main" userId="S-1-5-21-1697894619-4133479892-3829351374-122039" providerId="AD"/>
      </p:ext>
    </p:extLst>
  </p:cmAuthor>
  <p:cmAuthor id="2" name="Düchting, Eileen" initials="DE" lastIdx="9" clrIdx="1">
    <p:extLst>
      <p:ext uri="{19B8F6BF-5375-455C-9EA6-DF929625EA0E}">
        <p15:presenceInfo xmlns:p15="http://schemas.microsoft.com/office/powerpoint/2012/main" userId="Düchting, Eileen" providerId="None"/>
      </p:ext>
    </p:extLst>
  </p:cmAuthor>
  <p:cmAuthor id="3" name="Kares, Theresa" initials="KT" lastIdx="1" clrIdx="2">
    <p:extLst>
      <p:ext uri="{19B8F6BF-5375-455C-9EA6-DF929625EA0E}">
        <p15:presenceInfo xmlns:p15="http://schemas.microsoft.com/office/powerpoint/2012/main" userId="Kares, Theresa" providerId="None"/>
      </p:ext>
    </p:extLst>
  </p:cmAuthor>
  <p:cmAuthor id="4" name="Decka, Oliver" initials="DO" lastIdx="1" clrIdx="3">
    <p:extLst>
      <p:ext uri="{19B8F6BF-5375-455C-9EA6-DF929625EA0E}">
        <p15:presenceInfo xmlns:p15="http://schemas.microsoft.com/office/powerpoint/2012/main" userId="S-1-5-21-4148307-1437163908-1275988791-22497" providerId="AD"/>
      </p:ext>
    </p:extLst>
  </p:cmAuthor>
  <p:cmAuthor id="5" name="Steffen, Kristina" initials="SK" lastIdx="17" clrIdx="4">
    <p:extLst>
      <p:ext uri="{19B8F6BF-5375-455C-9EA6-DF929625EA0E}">
        <p15:presenceInfo xmlns:p15="http://schemas.microsoft.com/office/powerpoint/2012/main" userId="S-1-5-21-1697894619-4133479892-3829351374-80971" providerId="AD"/>
      </p:ext>
    </p:extLst>
  </p:cmAuthor>
  <p:cmAuthor id="6" name="Houben, Denise" initials="HD" lastIdx="11" clrIdx="5">
    <p:extLst>
      <p:ext uri="{19B8F6BF-5375-455C-9EA6-DF929625EA0E}">
        <p15:presenceInfo xmlns:p15="http://schemas.microsoft.com/office/powerpoint/2012/main" userId="Houben, Deni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5F"/>
    <a:srgbClr val="00579D"/>
    <a:srgbClr val="FFC000"/>
    <a:srgbClr val="7030A0"/>
    <a:srgbClr val="98BF0C"/>
    <a:srgbClr val="70303C"/>
    <a:srgbClr val="FFFF99"/>
    <a:srgbClr val="00FF99"/>
    <a:srgbClr val="00823B"/>
    <a:srgbClr val="071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78445" autoAdjust="0"/>
  </p:normalViewPr>
  <p:slideViewPr>
    <p:cSldViewPr showGuides="1">
      <p:cViewPr varScale="1">
        <p:scale>
          <a:sx n="64" d="100"/>
          <a:sy n="64" d="100"/>
        </p:scale>
        <p:origin x="490" y="72"/>
      </p:cViewPr>
      <p:guideLst>
        <p:guide orient="horz" pos="822"/>
        <p:guide orient="horz" pos="1298"/>
        <p:guide pos="7388"/>
        <p:guide pos="288"/>
        <p:guide pos="3780"/>
        <p:guide pos="3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?><Relationships xmlns="http://schemas.openxmlformats.org/package/2006/relationships"><Relationship Target="slides/slide7.xml" Type="http://schemas.openxmlformats.org/officeDocument/2006/relationships/slide" Id="rId8"></Relationship><Relationship Target="slides/slide12.xml" Type="http://schemas.openxmlformats.org/officeDocument/2006/relationships/slide" Id="rId13"></Relationship><Relationship Target="notesMasters/notesMaster1.xml" Type="http://schemas.openxmlformats.org/officeDocument/2006/relationships/notesMaster" Id="rId18"></Relationship><Relationship Target="slides/slide2.xml" Type="http://schemas.openxmlformats.org/officeDocument/2006/relationships/slide" Id="rId3"></Relationship><Relationship Target="viewProps.xml" Type="http://schemas.openxmlformats.org/officeDocument/2006/relationships/viewProps" Id="rId21"></Relationship><Relationship Target="slides/slide6.xml" Type="http://schemas.openxmlformats.org/officeDocument/2006/relationships/slide" Id="rId7"></Relationship><Relationship Target="slides/slide11.xml" Type="http://schemas.openxmlformats.org/officeDocument/2006/relationships/slide" Id="rId12"></Relationship><Relationship Target="slides/slide16.xml" Type="http://schemas.openxmlformats.org/officeDocument/2006/relationships/slide" Id="rId17"></Relationship><Relationship Target="slides/slide1.xml" Type="http://schemas.openxmlformats.org/officeDocument/2006/relationships/slide" Id="rId2"></Relationship><Relationship Target="slides/slide15.xml" Type="http://schemas.openxmlformats.org/officeDocument/2006/relationships/slide" Id="rId16"></Relationship><Relationship Target="presProps.xml" Type="http://schemas.openxmlformats.org/officeDocument/2006/relationships/presProps" Id="rId20"></Relationship><Relationship Target="slideMasters/slideMaster1.xml" Type="http://schemas.openxmlformats.org/officeDocument/2006/relationships/slideMaster" Id="rId1"></Relationship><Relationship Target="slides/slide5.xml" Type="http://schemas.openxmlformats.org/officeDocument/2006/relationships/slide" Id="rId6"></Relationship><Relationship Target="slides/slide10.xml" Type="http://schemas.openxmlformats.org/officeDocument/2006/relationships/slide" Id="rId11"></Relationship><Relationship Target="slides/slide4.xml" Type="http://schemas.openxmlformats.org/officeDocument/2006/relationships/slide" Id="rId5"></Relationship><Relationship Target="slides/slide14.xml" Type="http://schemas.openxmlformats.org/officeDocument/2006/relationships/slide" Id="rId15"></Relationship><Relationship Target="tableStyles.xml" Type="http://schemas.openxmlformats.org/officeDocument/2006/relationships/tableStyles" Id="rId23"></Relationship><Relationship Target="slides/slide9.xml" Type="http://schemas.openxmlformats.org/officeDocument/2006/relationships/slide" Id="rId10"></Relationship><Relationship Target="commentAuthors.xml" Type="http://schemas.openxmlformats.org/officeDocument/2006/relationships/commentAuthors" Id="rId19"></Relationship><Relationship Target="slides/slide3.xml" Type="http://schemas.openxmlformats.org/officeDocument/2006/relationships/slide" Id="rId4"></Relationship><Relationship Target="slides/slide8.xml" Type="http://schemas.openxmlformats.org/officeDocument/2006/relationships/slide" Id="rId9"></Relationship><Relationship Target="slides/slide13.xml" Type="http://schemas.openxmlformats.org/officeDocument/2006/relationships/slide" Id="rId14"></Relationship><Relationship Target="theme/theme1.xml" Type="http://schemas.openxmlformats.org/officeDocument/2006/relationships/theme" Id="rId22"></Relationship></Relationships>
</file>

<file path=ppt/notesMasters/_rels/notesMaster1.xml.rels><?xml version="1.0" encoding="UTF-8" ?><Relationships xmlns="http://schemas.openxmlformats.org/package/2006/relationships"><Relationship Target="../theme/theme2.xml" Type="http://schemas.openxmlformats.org/officeDocument/2006/relationships/theme" Id="rId1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488FDB9-17E7-F343-84C2-852349A186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8316975-8875-344A-8775-D61E170F6B7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74DCA075-28DC-E64F-9327-CE77526E383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5BDB0B1-6938-7245-9C9B-CD311F26876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Mastertextformat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B8F9F08C-C06C-1947-8B79-87BC0EAC11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9BB788F4-9A73-334B-8014-1BDBA385B3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D54A798-DF2E-6F48-800E-1C586ABCE44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934B4278-CACE-1F46-A6DB-19CE658033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D0CF3739-8BF5-9041-8CCE-1C3A93AC21E6}" type="slidenum">
              <a:rPr lang="de-DE" altLang="de-DE" sz="1200"/>
              <a:pPr/>
              <a:t>1</a:t>
            </a:fld>
            <a:endParaRPr lang="de-DE" altLang="de-DE" sz="1200" dirty="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A3275D20-1096-3142-A4A5-DAAF1AFF32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7CC36ED-A467-5B40-98E9-754B3EEF89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54A798-DF2E-6F48-800E-1C586ABCE444}" type="slidenum">
              <a:rPr lang="de-DE" altLang="de-DE" smtClean="0"/>
              <a:pPr>
                <a:defRPr/>
              </a:pPr>
              <a:t>10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26703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54A798-DF2E-6F48-800E-1C586ABCE444}" type="slidenum">
              <a:rPr lang="de-DE" altLang="de-DE" smtClean="0"/>
              <a:pPr>
                <a:defRPr/>
              </a:pPr>
              <a:t>11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97720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54A798-DF2E-6F48-800E-1C586ABCE444}" type="slidenum">
              <a:rPr lang="de-DE" altLang="de-DE" smtClean="0"/>
              <a:pPr>
                <a:defRPr/>
              </a:pPr>
              <a:t>12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02509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13A37DE3-F656-1542-B45F-E9F3F3718F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094ED5A0-D08C-9440-A7E9-4E088FCAF67D}" type="slidenum">
              <a:rPr lang="de-DE" altLang="de-DE" sz="1200"/>
              <a:pPr/>
              <a:t>13</a:t>
            </a:fld>
            <a:endParaRPr lang="de-DE" altLang="de-DE" sz="1200" dirty="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CE597B9D-77F1-CF43-87E8-696E30EC5C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EF5F2FD-6E63-9949-B779-1356DEC7D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3065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ED207C34-AA7D-3044-9311-AFDB76869D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F158BF8B-62A4-394B-9254-EB419F86C89D}" type="slidenum">
              <a:rPr lang="de-DE" altLang="de-DE" sz="1200"/>
              <a:pPr/>
              <a:t>2</a:t>
            </a:fld>
            <a:endParaRPr lang="de-DE" altLang="de-DE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CCE2C980-A08C-6F48-BF7F-15EFDC0D69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6C0D17E-55EC-BB4D-870D-998B33A77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3165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490E160E-A466-474E-918E-5298965B5B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D2234548-BC77-8A46-8E6F-5C2AD1EDA2D2}" type="slidenum">
              <a:rPr lang="de-DE" altLang="de-DE" sz="1200"/>
              <a:pPr/>
              <a:t>3</a:t>
            </a:fld>
            <a:endParaRPr lang="de-DE" altLang="de-DE" sz="1200" dirty="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DB392F84-0602-AB40-B221-A235DCE233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2B7C905-5AA8-614E-A346-599B91A68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57D6CCA0-BE11-6241-8FAB-BA1E7180DD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139C7B79-A6FE-024B-AB9D-0A09D1B79AC8}" type="slidenum">
              <a:rPr lang="de-DE" altLang="de-DE" sz="1200"/>
              <a:pPr/>
              <a:t>4</a:t>
            </a:fld>
            <a:endParaRPr lang="de-DE" altLang="de-DE" sz="1200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B5CC9186-D2D1-074C-A414-016FCBCDF2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1674588-4E27-ED4D-BCA6-D0E0D9A5D1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937F291-7DA0-D840-B13D-FF81B98B45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598823FE-819A-A84E-B734-784F631A4632}" type="slidenum">
              <a:rPr lang="de-DE" altLang="de-DE" sz="1200"/>
              <a:pPr/>
              <a:t>5</a:t>
            </a:fld>
            <a:endParaRPr lang="de-DE" altLang="de-DE" sz="1200" dirty="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264161AE-598F-C640-9274-84C3EDD959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2F58ABB-16AE-CE43-B707-1DE8824C7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5981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048094FA-A68A-9943-8C71-CE562E8E35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7ECD268A-118B-EE4C-B1CE-9CD0B468D2F5}" type="slidenum">
              <a:rPr lang="de-DE" altLang="de-DE" sz="1200"/>
              <a:pPr/>
              <a:t>6</a:t>
            </a:fld>
            <a:endParaRPr lang="de-DE" altLang="de-DE" sz="1200" dirty="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63C5BA2C-809E-5945-9412-A94DDD8902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69EEB15-5244-F348-B941-10C5C24BA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8165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048094FA-A68A-9943-8C71-CE562E8E35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7ECD268A-118B-EE4C-B1CE-9CD0B468D2F5}" type="slidenum">
              <a:rPr lang="de-DE" altLang="de-DE" sz="1200"/>
              <a:pPr/>
              <a:t>7</a:t>
            </a:fld>
            <a:endParaRPr lang="de-DE" altLang="de-DE" sz="1200" dirty="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63C5BA2C-809E-5945-9412-A94DDD8902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69EEB15-5244-F348-B941-10C5C24BA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8391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54A798-DF2E-6F48-800E-1C586ABCE444}" type="slidenum">
              <a:rPr lang="de-DE" altLang="de-DE" smtClean="0"/>
              <a:pPr>
                <a:defRPr/>
              </a:pPr>
              <a:t>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66198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E2E6E76F-DA5E-4C41-9201-8192050682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85E23A6B-6C8A-3C44-B2C0-8D0D8EABBA6F}" type="slidenum">
              <a:rPr lang="de-DE" altLang="de-DE" sz="1200"/>
              <a:pPr/>
              <a:t>9</a:t>
            </a:fld>
            <a:endParaRPr lang="de-DE" altLang="de-DE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69A7AA8C-7335-0040-B9FA-5921FF76E9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16D9575-ED57-CE49-A72A-CAB45F3033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8238021"/>
      </p:ext>
    </p:extLst>
  </p:cSld>
  <p:clrMapOvr>
    <a:masterClrMapping/>
  </p:clrMapOvr>
</p:notes>
</file>

<file path=ppt/slideLayouts/_rels/slideLayout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0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2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3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4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5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6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7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8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9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>
            <a:extLst>
              <a:ext uri="{FF2B5EF4-FFF2-40B4-BE49-F238E27FC236}">
                <a16:creationId xmlns:a16="http://schemas.microsoft.com/office/drawing/2014/main" id="{3187AE46-60EF-9540-8414-EA502219D85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567488"/>
            <a:ext cx="12193588" cy="0"/>
          </a:xfrm>
          <a:prstGeom prst="line">
            <a:avLst/>
          </a:prstGeom>
          <a:noFill/>
          <a:ln w="7239">
            <a:solidFill>
              <a:srgbClr val="0057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2018" y="1304929"/>
            <a:ext cx="10943167" cy="1482725"/>
          </a:xfrm>
        </p:spPr>
        <p:txBody>
          <a:bodyPr anchor="b"/>
          <a:lstStyle>
            <a:lvl1pPr>
              <a:lnSpc>
                <a:spcPts val="2800"/>
              </a:lnSpc>
              <a:defRPr sz="2000"/>
            </a:lvl1pPr>
          </a:lstStyle>
          <a:p>
            <a:pPr lvl="0"/>
            <a:r>
              <a:rPr lang="de-DE" altLang="de-DE" noProof="0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018" y="2878138"/>
            <a:ext cx="10943167" cy="3275012"/>
          </a:xfrm>
        </p:spPr>
        <p:txBody>
          <a:bodyPr/>
          <a:lstStyle>
            <a:lvl1pPr marL="0" indent="0">
              <a:defRPr sz="1400" b="0"/>
            </a:lvl1pPr>
            <a:lvl2pPr marL="0" indent="0">
              <a:buNone/>
              <a:defRPr/>
            </a:lvl2pPr>
          </a:lstStyle>
          <a:p>
            <a:pPr lvl="0"/>
            <a:r>
              <a:rPr lang="de-DE" altLang="de-DE" noProof="0" dirty="0"/>
              <a:t>Formatvorlage des Untertitelmasters durch Klicken bearbeiten</a:t>
            </a:r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1FACA4E9-4B09-7F47-8C5D-7B26749E70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Folie </a:t>
            </a:r>
            <a:fld id="{06D97D50-6F9E-7C49-AB72-8BE16F589336}" type="slidenum">
              <a:rPr lang="de-DE" altLang="de-DE" smtClean="0"/>
              <a:pPr>
                <a:defRPr/>
              </a:pPr>
              <a:t>‹Nr.›</a:t>
            </a:fld>
            <a:endParaRPr lang="de-DE" altLang="de-DE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63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F4D313-E606-4947-A5EE-BF4CA8E1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2B0DBE-3CCA-0447-A659-7C75826F01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Folie </a:t>
            </a:r>
            <a:fld id="{4FD8E5B0-7937-CC46-933A-EE6DBCA17DD4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8045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631770" y="1295400"/>
            <a:ext cx="2935817" cy="49831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4420" y="1295400"/>
            <a:ext cx="7804149" cy="498316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997A2D-3448-9646-9EA7-E3615B74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1FD89D-9B0E-C242-8799-BE5C192DF5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Folie </a:t>
            </a:r>
            <a:fld id="{C3D7E276-4C5E-E042-8C09-F7F6B9BC3866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1866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A81012-E764-C94E-8094-34BFD73A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8041A6-1B66-1141-80F7-37A1CBEF3A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3625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19" y="4406905"/>
            <a:ext cx="10943167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4419" y="2906713"/>
            <a:ext cx="1094316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DBEC9C-8DA8-F649-AB87-E0CBB94D3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FFB474-60FF-B24F-8E7B-2A59689096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Folie </a:t>
            </a:r>
            <a:fld id="{530B644F-F4E8-A048-B565-6C700C6B5ED8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721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4420" y="2060575"/>
            <a:ext cx="5376333" cy="421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1252" y="2060575"/>
            <a:ext cx="5376333" cy="421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7A770C-B0EA-3B44-B3C5-9EA4B2EC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7F1E02-F408-E344-B071-2AE7755503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Folie </a:t>
            </a:r>
            <a:fld id="{5D9C4BC0-03FF-4A49-9434-0DC1AC30C58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5568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C128E7-F66B-3C4F-A5A3-C8F1E9BE3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E291F40-B81F-CC45-AEDD-13D4D8C346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Folie </a:t>
            </a:r>
            <a:fld id="{19F66A77-369C-2645-8EB2-601B308935A1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8730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0F66E9-0629-A24B-9043-8B107FD1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5E10D6-9F79-6044-B247-21453F4447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Folie </a:t>
            </a:r>
            <a:fld id="{75237679-9829-154E-9F5D-085525619B75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3205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8A0577D-0758-B941-A23A-5F9BB8EC1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56C1EC7-BA3D-0C40-A9B5-28DF1A33B8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Folie </a:t>
            </a:r>
            <a:fld id="{B03B6E51-B46E-DE4A-B939-78FB8FAC9194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2296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1304924"/>
            <a:ext cx="4011084" cy="61190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1304925"/>
            <a:ext cx="6815667" cy="4821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2060575"/>
            <a:ext cx="4011084" cy="4065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0A0B73-6CB9-8A44-8D94-05B42338F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4F4A94-EB13-3347-8985-5830D1496A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Folie </a:t>
            </a:r>
            <a:fld id="{8994818D-2ECB-204F-9F4A-7655EDDE5630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3350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3594BEE-9694-4D49-B2CA-31D6620D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2D820A-4C3E-1B4B-9B6A-3CCB89E31C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Folie </a:t>
            </a:r>
            <a:fld id="{AE562B44-C694-7644-865B-00F071362921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35152857"/>
      </p:ext>
    </p:extLst>
  </p:cSld>
  <p:clrMapOvr>
    <a:masterClrMapping/>
  </p:clrMapOvr>
</p:sldLayout>
</file>

<file path=ppt/slideMasters/_rels/slideMaster1.xml.rels><?xml version="1.0" encoding="UTF-8" ?><Relationships xmlns="http://schemas.openxmlformats.org/package/2006/relationships"><Relationship Target="../slideLayouts/slideLayout8.xml" Type="http://schemas.openxmlformats.org/officeDocument/2006/relationships/slideLayout" Id="rId8"></Relationship><Relationship Target="../media/image1.emf" Type="http://schemas.openxmlformats.org/officeDocument/2006/relationships/image" Id="rId13"></Relationship><Relationship Target="../slideLayouts/slideLayout3.xml" Type="http://schemas.openxmlformats.org/officeDocument/2006/relationships/slideLayout" Id="rId3"></Relationship><Relationship Target="../slideLayouts/slideLayout7.xml" Type="http://schemas.openxmlformats.org/officeDocument/2006/relationships/slideLayout" Id="rId7"></Relationship><Relationship Target="../theme/theme1.xml" Type="http://schemas.openxmlformats.org/officeDocument/2006/relationships/theme" Id="rId12"></Relationship><Relationship Target="../slideLayouts/slideLayout2.xml" Type="http://schemas.openxmlformats.org/officeDocument/2006/relationships/slideLayout" Id="rId2"></Relationship><Relationship Target="../slideLayouts/slideLayout1.xml" Type="http://schemas.openxmlformats.org/officeDocument/2006/relationships/slideLayout" Id="rId1"></Relationship><Relationship Target="../slideLayouts/slideLayout6.xml" Type="http://schemas.openxmlformats.org/officeDocument/2006/relationships/slideLayout" Id="rId6"></Relationship><Relationship Target="../slideLayouts/slideLayout11.xml" Type="http://schemas.openxmlformats.org/officeDocument/2006/relationships/slideLayout" Id="rId11"></Relationship><Relationship Target="../slideLayouts/slideLayout5.xml" Type="http://schemas.openxmlformats.org/officeDocument/2006/relationships/slideLayout" Id="rId5"></Relationship><Relationship Target="../media/image3.jpg" Type="http://schemas.openxmlformats.org/officeDocument/2006/relationships/image" Id="rId15"></Relationship><Relationship Target="../slideLayouts/slideLayout10.xml" Type="http://schemas.openxmlformats.org/officeDocument/2006/relationships/slideLayout" Id="rId10"></Relationship><Relationship Target="../slideLayouts/slideLayout4.xml" Type="http://schemas.openxmlformats.org/officeDocument/2006/relationships/slideLayout" Id="rId4"></Relationship><Relationship Target="../slideLayouts/slideLayout9.xml" Type="http://schemas.openxmlformats.org/officeDocument/2006/relationships/slideLayout" Id="rId9"></Relationship><Relationship Target="../media/image2.jpeg" Type="http://schemas.openxmlformats.org/officeDocument/2006/relationships/image" Id="rId14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398B9F-5F23-1B4E-BD26-58CF0DC44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1295400"/>
            <a:ext cx="112569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3BDCB76-19D5-DC45-8235-3DF5E53429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1488" y="2060575"/>
            <a:ext cx="11256962" cy="42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Line 21">
            <a:extLst>
              <a:ext uri="{FF2B5EF4-FFF2-40B4-BE49-F238E27FC236}">
                <a16:creationId xmlns:a16="http://schemas.microsoft.com/office/drawing/2014/main" id="{5287E7F5-04BB-3949-8BDD-B309511BA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567488"/>
            <a:ext cx="12193588" cy="0"/>
          </a:xfrm>
          <a:prstGeom prst="line">
            <a:avLst/>
          </a:prstGeom>
          <a:noFill/>
          <a:ln w="7239">
            <a:solidFill>
              <a:srgbClr val="0057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50" name="Rectangle 26">
            <a:extLst>
              <a:ext uri="{FF2B5EF4-FFF2-40B4-BE49-F238E27FC236}">
                <a16:creationId xmlns:a16="http://schemas.microsoft.com/office/drawing/2014/main" id="{E5DC0727-AC6C-FB43-90D5-2AFD0EFA59F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1488" y="6567488"/>
            <a:ext cx="7435850" cy="2905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200"/>
              </a:lnSpc>
              <a:defRPr sz="800" dirty="0">
                <a:latin typeface="+mn-lt"/>
                <a:ea typeface="ヒラギノ角ゴ Pro W3" pitchFamily="84" charset="-128"/>
              </a:defRPr>
            </a:lvl1pPr>
          </a:lstStyle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1051" name="Rectangle 27">
            <a:extLst>
              <a:ext uri="{FF2B5EF4-FFF2-40B4-BE49-F238E27FC236}">
                <a16:creationId xmlns:a16="http://schemas.microsoft.com/office/drawing/2014/main" id="{5A3A5151-B07D-5944-8409-0DC300FE9C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4738" y="6567488"/>
            <a:ext cx="3033712" cy="2905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Segoe UI" panose="020B0502040204020203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altLang="de-DE" dirty="0"/>
              <a:t>Folie </a:t>
            </a:r>
            <a:fld id="{06D97D50-6F9E-7C49-AB72-8BE16F589336}" type="slidenum">
              <a:rPr lang="de-DE" altLang="de-DE" smtClean="0"/>
              <a:pPr>
                <a:defRPr/>
              </a:pPr>
              <a:t>‹Nr.›</a:t>
            </a:fld>
            <a:endParaRPr lang="de-DE" altLang="de-DE" dirty="0">
              <a:cs typeface="+mn-cs"/>
            </a:endParaRPr>
          </a:p>
        </p:txBody>
      </p:sp>
      <p:pic>
        <p:nvPicPr>
          <p:cNvPr id="1031" name="Grafik 1">
            <a:extLst>
              <a:ext uri="{FF2B5EF4-FFF2-40B4-BE49-F238E27FC236}">
                <a16:creationId xmlns:a16="http://schemas.microsoft.com/office/drawing/2014/main" id="{68CBF79F-A548-BE42-AF86-9F7540A8634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043" y="15630"/>
            <a:ext cx="17287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6" y="143668"/>
            <a:ext cx="2812715" cy="57626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438" y="143668"/>
            <a:ext cx="1211012" cy="5489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/>
  <p:txStyles>
    <p:titleStyle>
      <a:lvl1pPr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Segoe UI" pitchFamily="34" charset="0"/>
          <a:ea typeface="ヒラギノ角ゴ Pro W3" pitchFamily="84" charset="-128"/>
        </a:defRPr>
      </a:lvl2pPr>
      <a:lvl3pPr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Segoe UI" pitchFamily="34" charset="0"/>
          <a:ea typeface="ヒラギノ角ゴ Pro W3" pitchFamily="84" charset="-128"/>
        </a:defRPr>
      </a:lvl3pPr>
      <a:lvl4pPr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Segoe UI" pitchFamily="34" charset="0"/>
          <a:ea typeface="ヒラギノ角ゴ Pro W3" pitchFamily="84" charset="-128"/>
        </a:defRPr>
      </a:lvl4pPr>
      <a:lvl5pPr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Segoe UI" pitchFamily="34" charset="0"/>
          <a:ea typeface="ヒラギノ角ゴ Pro W3" pitchFamily="84" charset="-128"/>
        </a:defRPr>
      </a:lvl5pPr>
      <a:lvl6pPr marL="457200" algn="l" rtl="0" fontAlgn="base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Verdana" pitchFamily="84" charset="0"/>
          <a:ea typeface="ヒラギノ角ゴ Pro W3" pitchFamily="84" charset="-128"/>
        </a:defRPr>
      </a:lvl6pPr>
      <a:lvl7pPr marL="914400" algn="l" rtl="0" fontAlgn="base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Verdana" pitchFamily="84" charset="0"/>
          <a:ea typeface="ヒラギノ角ゴ Pro W3" pitchFamily="84" charset="-128"/>
        </a:defRPr>
      </a:lvl7pPr>
      <a:lvl8pPr marL="1371600" algn="l" rtl="0" fontAlgn="base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Verdana" pitchFamily="84" charset="0"/>
          <a:ea typeface="ヒラギノ角ゴ Pro W3" pitchFamily="84" charset="-128"/>
        </a:defRPr>
      </a:lvl8pPr>
      <a:lvl9pPr marL="1828800" algn="l" rtl="0" fontAlgn="base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Verdana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+mn-lt"/>
          <a:ea typeface="+mn-ea"/>
          <a:cs typeface="+mn-cs"/>
        </a:defRPr>
      </a:lvl1pPr>
      <a:lvl2pPr marL="250825" indent="-2508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2pPr>
      <a:lvl3pPr marL="628650" indent="-2508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1006475" indent="-2286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4pPr>
      <a:lvl5pPr marL="1385888" indent="-2508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Char char="&gt;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Char char="&gt;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Char char="&gt;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Char char="&gt;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?><Relationships xmlns="http://schemas.openxmlformats.org/package/2006/relationships"><Relationship Target="../media/image4.png" Type="http://schemas.openxmlformats.org/officeDocument/2006/relationships/image" Id="rId3"></Relationship><Relationship Target="../notesSlides/notesSlide1.xml" Type="http://schemas.openxmlformats.org/officeDocument/2006/relationships/notesSlide" Id="rId2"></Relationship><Relationship Target="../slideLayouts/slideLayout1.xml" Type="http://schemas.openxmlformats.org/officeDocument/2006/relationships/slideLayout" Id="rId1"></Relationship></Relationships>
</file>

<file path=ppt/slides/_rels/slide10.xml.rels><?xml version="1.0" encoding="UTF-8" ?><Relationships xmlns="http://schemas.openxmlformats.org/package/2006/relationships"><Relationship Target="../notesSlides/notesSlide10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/Relationships>
</file>

<file path=ppt/slides/_rels/slide11.xml.rels><?xml version="1.0" encoding="UTF-8" ?><Relationships xmlns="http://schemas.openxmlformats.org/package/2006/relationships"><Relationship Target="../notesSlides/notesSlide11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/Relationships>
</file>

<file path=ppt/slides/_rels/slide12.xml.rels><?xml version="1.0" encoding="UTF-8" ?><Relationships xmlns="http://schemas.openxmlformats.org/package/2006/relationships"><Relationship Target="../notesSlides/notesSlide12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/Relationships>
</file>

<file path=ppt/slides/_rels/slide13.xml.rels><?xml version="1.0" encoding="UTF-8" ?><Relationships xmlns="http://schemas.openxmlformats.org/package/2006/relationships"><Relationship Target="../media/image15.png" Type="http://schemas.openxmlformats.org/officeDocument/2006/relationships/image" Id="rId3"></Relationship><Relationship Target="../notesSlides/notesSlide13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/Relationships>
</file>

<file path=ppt/slides/_rels/slide14.xml.rels><?xml version="1.0" encoding="UTF-8" ?><Relationships xmlns="http://schemas.openxmlformats.org/package/2006/relationships"><Relationship Target="../media/image16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15.xml.rels><?xml version="1.0" encoding="UTF-8" ?><Relationships xmlns="http://schemas.openxmlformats.org/package/2006/relationships"><Relationship Target="../media/image18.png" Type="http://schemas.openxmlformats.org/officeDocument/2006/relationships/image" Id="rId3"></Relationship><Relationship Target="../media/image17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Relationship Target="../media/image20.png" Type="http://schemas.openxmlformats.org/officeDocument/2006/relationships/image" Id="rId5"></Relationship><Relationship Target="../media/image19.png" Type="http://schemas.openxmlformats.org/officeDocument/2006/relationships/image" Id="rId4"></Relationship></Relationships>
</file>

<file path=ppt/slides/_rels/slide16.xml.rels><?xml version="1.0" encoding="UTF-8" ?><Relationships xmlns="http://schemas.openxmlformats.org/package/2006/relationships"><Relationship Target="../media/image21.jpe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2.xml.rels><?xml version="1.0" encoding="UTF-8" ?><Relationships xmlns="http://schemas.openxmlformats.org/package/2006/relationships"><Relationship Target="../media/image5.png" Type="http://schemas.openxmlformats.org/officeDocument/2006/relationships/image" Id="rId3"></Relationship><Relationship Target="../notesSlides/notesSlide2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Relationship Target="../media/image6.png" Type="http://schemas.openxmlformats.org/officeDocument/2006/relationships/image" Id="rId4"></Relationship></Relationships>
</file>

<file path=ppt/slides/_rels/slide3.xml.rels><?xml version="1.0" encoding="UTF-8" ?><Relationships xmlns="http://schemas.openxmlformats.org/package/2006/relationships"><Relationship Target="../media/image7.png" Type="http://schemas.openxmlformats.org/officeDocument/2006/relationships/image" Id="rId3"></Relationship><Relationship Target="../notesSlides/notesSlide3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Relationship TargetMode="External" Target="http://www.schulministerium.nrw/kaoa-erklaerfilme" Type="http://schemas.openxmlformats.org/officeDocument/2006/relationships/hyperlink" Id="rId5"></Relationship><Relationship Target="../media/image8.png" Type="http://schemas.openxmlformats.org/officeDocument/2006/relationships/image" Id="rId4"></Relationship></Relationships>
</file>

<file path=ppt/slides/_rels/slide4.xml.rels><?xml version="1.0" encoding="UTF-8" ?><Relationships xmlns="http://schemas.openxmlformats.org/package/2006/relationships"><Relationship Target="../media/image9.png" Type="http://schemas.openxmlformats.org/officeDocument/2006/relationships/image" Id="rId3"></Relationship><Relationship Target="../notesSlides/notesSlide4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/Relationships>
</file>

<file path=ppt/slides/_rels/slide5.xml.rels><?xml version="1.0" encoding="UTF-8" ?><Relationships xmlns="http://schemas.openxmlformats.org/package/2006/relationships"><Relationship Target="../media/image10.png" Type="http://schemas.openxmlformats.org/officeDocument/2006/relationships/image" Id="rId3"></Relationship><Relationship Target="../notesSlides/notesSlide5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/Relationships>
</file>

<file path=ppt/slides/_rels/slide6.xml.rels><?xml version="1.0" encoding="UTF-8" ?><Relationships xmlns="http://schemas.openxmlformats.org/package/2006/relationships"><Relationship Target="../media/image11.png" Type="http://schemas.openxmlformats.org/officeDocument/2006/relationships/image" Id="rId3"></Relationship><Relationship Target="../notesSlides/notesSlide6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Relationship Target="../media/image12.png" Type="http://schemas.openxmlformats.org/officeDocument/2006/relationships/image" Id="rId4"></Relationship></Relationships>
</file>

<file path=ppt/slides/_rels/slide7.xml.rels><?xml version="1.0" encoding="UTF-8" ?><Relationships xmlns="http://schemas.openxmlformats.org/package/2006/relationships"><Relationship Target="../media/image13.png" Type="http://schemas.openxmlformats.org/officeDocument/2006/relationships/image" Id="rId3"></Relationship><Relationship Target="../notesSlides/notesSlide7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/Relationships>
</file>

<file path=ppt/slides/_rels/slide8.xml.rels><?xml version="1.0" encoding="UTF-8" ?><Relationships xmlns="http://schemas.openxmlformats.org/package/2006/relationships"><Relationship Target="../notesSlides/notesSlide8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/Relationships>
</file>

<file path=ppt/slides/_rels/slide9.xml.rels><?xml version="1.0" encoding="UTF-8" ?><Relationships xmlns="http://schemas.openxmlformats.org/package/2006/relationships"><Relationship Target="../media/image14.png" Type="http://schemas.openxmlformats.org/officeDocument/2006/relationships/image" Id="rId3"></Relationship><Relationship Target="../notesSlides/notesSlide9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E30D250C-9A5E-714D-B459-DA5424B193E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5512" y="1136868"/>
            <a:ext cx="10944225" cy="12840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altLang="de-DE" sz="3200" dirty="0">
                <a:solidFill>
                  <a:srgbClr val="00325F"/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KAoA-STAR – Schule trifft Arbeitswelt</a:t>
            </a:r>
            <a:br>
              <a:rPr lang="de-DE" altLang="de-DE" sz="3200" dirty="0">
                <a:solidFill>
                  <a:srgbClr val="00325F"/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</a:br>
            <a:r>
              <a:rPr lang="de-DE" altLang="de-DE" sz="3200" dirty="0">
                <a:solidFill>
                  <a:srgbClr val="00325F"/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Berufliche Orientierung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DFCD341A-7A0B-7E4E-8B15-68032D79DEB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7368" y="2060848"/>
            <a:ext cx="10944225" cy="4104456"/>
          </a:xfrm>
        </p:spPr>
        <p:txBody>
          <a:bodyPr/>
          <a:lstStyle/>
          <a:p>
            <a:endParaRPr lang="de-DE" altLang="de-DE" b="1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altLang="de-DE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altLang="de-DE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altLang="de-DE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altLang="de-DE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altLang="de-DE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altLang="de-DE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altLang="de-DE" sz="16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altLang="de-DE" sz="16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altLang="de-DE" sz="1600" dirty="0">
              <a:solidFill>
                <a:schemeClr val="tx2">
                  <a:lumMod val="75000"/>
                </a:schemeClr>
              </a:solidFill>
              <a:latin typeface="Source Sans 3" panose="020B0503030403020204" pitchFamily="34" charset="0"/>
              <a:cs typeface="Segoe UI" panose="020B0502040204020203" pitchFamily="34" charset="0"/>
            </a:endParaRPr>
          </a:p>
          <a:p>
            <a:r>
              <a:rPr lang="de-DE" altLang="de-DE" sz="1600" dirty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Name Schule</a:t>
            </a:r>
          </a:p>
          <a:p>
            <a:r>
              <a:rPr lang="de-DE" altLang="de-DE" sz="1600" dirty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Name Referentin/Referent</a:t>
            </a:r>
          </a:p>
          <a:p>
            <a:endParaRPr lang="de-DE" altLang="de-DE" sz="1600" dirty="0">
              <a:solidFill>
                <a:schemeClr val="tx2">
                  <a:lumMod val="75000"/>
                </a:schemeClr>
              </a:solidFill>
              <a:latin typeface="Source Sans 3" panose="020B0503030403020204" pitchFamily="34" charset="0"/>
              <a:cs typeface="Segoe UI" panose="020B0502040204020203" pitchFamily="34" charset="0"/>
            </a:endParaRPr>
          </a:p>
          <a:p>
            <a:endParaRPr lang="de-DE" altLang="de-DE" sz="1600" dirty="0">
              <a:solidFill>
                <a:schemeClr val="tx2">
                  <a:lumMod val="75000"/>
                </a:schemeClr>
              </a:solidFill>
              <a:latin typeface="Source Sans 3" panose="020B0503030403020204" pitchFamily="34" charset="0"/>
              <a:cs typeface="Segoe UI" panose="020B0502040204020203" pitchFamily="34" charset="0"/>
            </a:endParaRPr>
          </a:p>
          <a:p>
            <a:pPr lvl="1"/>
            <a:r>
              <a:rPr lang="de-DE" altLang="de-DE" sz="1600" dirty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Ort, Datum der Veranstaltung</a:t>
            </a:r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4CB3D23E-241F-C240-BE20-F0F63826F78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Elterninformationsveranstaltung KAoA-STAR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96" y="2430443"/>
            <a:ext cx="5914558" cy="4137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51384" y="3212976"/>
            <a:ext cx="102251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feld 9"/>
          <p:cNvSpPr txBox="1"/>
          <p:nvPr/>
        </p:nvSpPr>
        <p:spPr bwMode="auto">
          <a:xfrm>
            <a:off x="4318274" y="1849581"/>
            <a:ext cx="3176240" cy="1433395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rgbClr val="00325F"/>
            </a:solidFill>
            <a:prstDash val="solid"/>
          </a:ln>
          <a:effectLst/>
        </p:spPr>
        <p:txBody>
          <a:bodyPr lIns="38100" tIns="38100" rIns="38100" bIns="38100" spcCol="1270" anchor="ctr"/>
          <a:lstStyle>
            <a:lvl1pPr>
              <a:defRPr sz="1000">
                <a:solidFill>
                  <a:schemeClr val="tx1"/>
                </a:solidFill>
                <a:latin typeface="Segoe UI bold"/>
                <a:cs typeface="Arial" pitchFamily="34" charset="0"/>
              </a:defRPr>
            </a:lvl1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de-DE" sz="1600" dirty="0" smtClean="0">
                <a:solidFill>
                  <a:srgbClr val="000000"/>
                </a:solidFill>
                <a:latin typeface="Source Sans 3" panose="020B0503030403020204" pitchFamily="34" charset="0"/>
              </a:rPr>
              <a:t>Berufsorientierungsseminar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de-DE" sz="1600" dirty="0" smtClean="0">
                <a:solidFill>
                  <a:srgbClr val="000000"/>
                </a:solidFill>
                <a:latin typeface="Source Sans 3" panose="020B0503030403020204" pitchFamily="34" charset="0"/>
              </a:rPr>
              <a:t>(BO-Seminar)</a:t>
            </a:r>
            <a:endParaRPr lang="de-DE" sz="1600" dirty="0">
              <a:solidFill>
                <a:srgbClr val="000000"/>
              </a:solidFill>
              <a:latin typeface="Source Sans 3" panose="020B0503030403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 bwMode="auto">
          <a:xfrm>
            <a:off x="471488" y="1852445"/>
            <a:ext cx="3248248" cy="1433082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rgbClr val="00325F"/>
            </a:solidFill>
            <a:prstDash val="solid"/>
          </a:ln>
          <a:effectLst/>
        </p:spPr>
        <p:txBody>
          <a:bodyPr lIns="38100" tIns="38100" rIns="38100" bIns="38100" spcCol="1270" anchor="ctr"/>
          <a:lstStyle>
            <a:lvl1pPr>
              <a:defRPr sz="1000">
                <a:solidFill>
                  <a:schemeClr val="tx1"/>
                </a:solidFill>
                <a:latin typeface="Segoe UI bold"/>
                <a:cs typeface="Arial" pitchFamily="34" charset="0"/>
              </a:defRPr>
            </a:lvl1pPr>
          </a:lstStyle>
          <a:p>
            <a:pPr algn="ctr" eaLnBrk="1" hangingPunct="1">
              <a:defRPr/>
            </a:pPr>
            <a:r>
              <a:rPr lang="de-DE" sz="1600" dirty="0" err="1" smtClean="0">
                <a:solidFill>
                  <a:srgbClr val="000000"/>
                </a:solidFill>
                <a:latin typeface="Source Sans 3" panose="020B0503030403020204" pitchFamily="34" charset="0"/>
              </a:rPr>
              <a:t>STARter</a:t>
            </a:r>
            <a:endParaRPr lang="de-DE" sz="1600" dirty="0" smtClean="0">
              <a:solidFill>
                <a:srgbClr val="000000"/>
              </a:solidFill>
              <a:latin typeface="Source Sans 3" panose="020B0503030403020204" pitchFamily="34" charset="0"/>
            </a:endParaRPr>
          </a:p>
          <a:p>
            <a:pPr algn="ctr" eaLnBrk="1" hangingPunct="1">
              <a:defRPr/>
            </a:pPr>
            <a:r>
              <a:rPr lang="de-DE" sz="1400" dirty="0" smtClean="0">
                <a:solidFill>
                  <a:srgbClr val="000000"/>
                </a:solidFill>
                <a:latin typeface="Source Sans 3" panose="020B0503030403020204" pitchFamily="34" charset="0"/>
              </a:rPr>
              <a:t>(</a:t>
            </a:r>
            <a:r>
              <a:rPr lang="de-DE" sz="1400" dirty="0" err="1" smtClean="0">
                <a:solidFill>
                  <a:srgbClr val="000000"/>
                </a:solidFill>
                <a:latin typeface="Source Sans 3" panose="020B0503030403020204" pitchFamily="34" charset="0"/>
              </a:rPr>
              <a:t>Kennenlern</a:t>
            </a:r>
            <a:r>
              <a:rPr lang="de-DE" sz="1400" dirty="0" smtClean="0">
                <a:solidFill>
                  <a:srgbClr val="000000"/>
                </a:solidFill>
                <a:latin typeface="Source Sans 3" panose="020B0503030403020204" pitchFamily="34" charset="0"/>
              </a:rPr>
              <a:t>- und Orientierungsseminar) </a:t>
            </a:r>
            <a:endParaRPr lang="de-DE" sz="1400" dirty="0">
              <a:solidFill>
                <a:srgbClr val="000000"/>
              </a:solidFill>
              <a:latin typeface="Source Sans 3" panose="020B0503030403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 bwMode="auto">
          <a:xfrm>
            <a:off x="8035209" y="1844824"/>
            <a:ext cx="3451452" cy="1433082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rgbClr val="00325F"/>
            </a:solidFill>
            <a:prstDash val="solid"/>
          </a:ln>
          <a:effectLst/>
        </p:spPr>
        <p:txBody>
          <a:bodyPr lIns="38100" tIns="38100" rIns="38100" bIns="38100" spcCol="1270" anchor="ctr"/>
          <a:lstStyle>
            <a:lvl1pPr>
              <a:defRPr sz="1000">
                <a:solidFill>
                  <a:schemeClr val="tx1"/>
                </a:solidFill>
                <a:latin typeface="Segoe UI bold"/>
                <a:cs typeface="Arial" pitchFamily="34" charset="0"/>
              </a:defRPr>
            </a:lvl1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de-DE" sz="1600" dirty="0" smtClean="0">
                <a:solidFill>
                  <a:srgbClr val="000000"/>
                </a:solidFill>
                <a:latin typeface="+mn-lt"/>
              </a:rPr>
              <a:t>Training arbeitsrelevanter sozialer Kompetenzen (TASK)</a:t>
            </a:r>
            <a:endParaRPr lang="de-DE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197456" y="3499763"/>
            <a:ext cx="3528392" cy="264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vertiefte Auseinandersetzung mit der individuellen Beruflichen Orientierung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Erarbeiten von Wünschen und Potenzialen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Vorbereitung einer realistischen Berufswahlentscheidung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63352" y="3557079"/>
            <a:ext cx="3346747" cy="2276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Einstieg in die Berufliche Orientierung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Themen: Arbeit und Beruf, Unterschied Schule und Berufsleben, Stärken und Interessen, Berufsfelder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8035209" y="3556476"/>
            <a:ext cx="3462387" cy="2276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Zweitägiges Training zur Stärkung sozialer Kompetenzen im Arbeitsalltag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Gezielte Vorbereitung auf unterschiedliche berufliche Situationen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10</a:t>
            </a:fld>
            <a:endParaRPr lang="de-DE" altLang="de-DE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71488" y="979814"/>
            <a:ext cx="11256962" cy="42534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400" dirty="0" smtClean="0">
                <a:solidFill>
                  <a:schemeClr val="tx2"/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Standardelemente: Seminar-Angebote</a:t>
            </a:r>
            <a:endParaRPr lang="de-DE" sz="2400" dirty="0">
              <a:solidFill>
                <a:schemeClr val="tx2"/>
              </a:solidFill>
              <a:latin typeface="Source Sans 3" panose="020B0503030403020204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9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352" y="748654"/>
            <a:ext cx="11256962" cy="48710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400" dirty="0" smtClean="0">
                <a:solidFill>
                  <a:schemeClr val="tx2"/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Standardelemente: Praxisbezogene Inhalte</a:t>
            </a:r>
            <a:endParaRPr lang="de-DE" sz="2400" dirty="0">
              <a:solidFill>
                <a:schemeClr val="tx2"/>
              </a:solidFill>
              <a:latin typeface="Source Sans 3" panose="020B0503030403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Freihandform: Form 6">
            <a:extLst>
              <a:ext uri="{FF2B5EF4-FFF2-40B4-BE49-F238E27FC236}">
                <a16:creationId xmlns:a16="http://schemas.microsoft.com/office/drawing/2014/main" id="{BB258F39-1C9C-4AA9-8A9C-D488307789AF}"/>
              </a:ext>
            </a:extLst>
          </p:cNvPr>
          <p:cNvSpPr/>
          <p:nvPr/>
        </p:nvSpPr>
        <p:spPr bwMode="auto">
          <a:xfrm>
            <a:off x="404216" y="1528708"/>
            <a:ext cx="2807268" cy="1260000"/>
          </a:xfrm>
          <a:custGeom>
            <a:avLst/>
            <a:gdLst>
              <a:gd name="connsiteX0" fmla="*/ 0 w 1909809"/>
              <a:gd name="connsiteY0" fmla="*/ 260929 h 1565545"/>
              <a:gd name="connsiteX1" fmla="*/ 260929 w 1909809"/>
              <a:gd name="connsiteY1" fmla="*/ 0 h 1565545"/>
              <a:gd name="connsiteX2" fmla="*/ 1648880 w 1909809"/>
              <a:gd name="connsiteY2" fmla="*/ 0 h 1565545"/>
              <a:gd name="connsiteX3" fmla="*/ 1909809 w 1909809"/>
              <a:gd name="connsiteY3" fmla="*/ 260929 h 1565545"/>
              <a:gd name="connsiteX4" fmla="*/ 1909809 w 1909809"/>
              <a:gd name="connsiteY4" fmla="*/ 1304616 h 1565545"/>
              <a:gd name="connsiteX5" fmla="*/ 1648880 w 1909809"/>
              <a:gd name="connsiteY5" fmla="*/ 1565545 h 1565545"/>
              <a:gd name="connsiteX6" fmla="*/ 260929 w 1909809"/>
              <a:gd name="connsiteY6" fmla="*/ 1565545 h 1565545"/>
              <a:gd name="connsiteX7" fmla="*/ 0 w 1909809"/>
              <a:gd name="connsiteY7" fmla="*/ 1304616 h 1565545"/>
              <a:gd name="connsiteX8" fmla="*/ 0 w 1909809"/>
              <a:gd name="connsiteY8" fmla="*/ 260929 h 156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9809" h="1565545">
                <a:moveTo>
                  <a:pt x="0" y="260929"/>
                </a:moveTo>
                <a:cubicBezTo>
                  <a:pt x="0" y="116822"/>
                  <a:pt x="116822" y="0"/>
                  <a:pt x="260929" y="0"/>
                </a:cubicBezTo>
                <a:lnTo>
                  <a:pt x="1648880" y="0"/>
                </a:lnTo>
                <a:cubicBezTo>
                  <a:pt x="1792987" y="0"/>
                  <a:pt x="1909809" y="116822"/>
                  <a:pt x="1909809" y="260929"/>
                </a:cubicBezTo>
                <a:lnTo>
                  <a:pt x="1909809" y="1304616"/>
                </a:lnTo>
                <a:cubicBezTo>
                  <a:pt x="1909809" y="1448723"/>
                  <a:pt x="1792987" y="1565545"/>
                  <a:pt x="1648880" y="1565545"/>
                </a:cubicBezTo>
                <a:lnTo>
                  <a:pt x="260929" y="1565545"/>
                </a:lnTo>
                <a:cubicBezTo>
                  <a:pt x="116822" y="1565545"/>
                  <a:pt x="0" y="1448723"/>
                  <a:pt x="0" y="1304616"/>
                </a:cubicBezTo>
                <a:lnTo>
                  <a:pt x="0" y="260929"/>
                </a:lnTo>
                <a:close/>
              </a:path>
            </a:pathLst>
          </a:custGeom>
          <a:solidFill>
            <a:srgbClr val="98BF0C">
              <a:alpha val="84706"/>
            </a:srgbClr>
          </a:solidFill>
          <a:ln w="25400" cap="flat" cmpd="sng" algn="ctr">
            <a:solidFill>
              <a:srgbClr val="00579D"/>
            </a:solidFill>
            <a:prstDash val="solid"/>
          </a:ln>
          <a:effectLst/>
        </p:spPr>
        <p:txBody>
          <a:bodyPr lIns="167864" tIns="167864" rIns="167864" bIns="167864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503030403020204" pitchFamily="34" charset="0"/>
                <a:ea typeface="ヒラギノ角ゴ Pro W3"/>
                <a:cs typeface="Arial" pitchFamily="34" charset="0"/>
              </a:rPr>
              <a:t>Berufsfelderkundung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3" panose="020B0503030403020204" pitchFamily="34" charset="0"/>
              <a:ea typeface="ヒラギノ角ゴ Pro W3"/>
              <a:cs typeface="Arial" pitchFamily="34" charset="0"/>
            </a:endParaRPr>
          </a:p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2000" kern="0" noProof="0" dirty="0">
                <a:solidFill>
                  <a:srgbClr val="000000"/>
                </a:solidFill>
                <a:latin typeface="Source Sans 3" panose="020B0503030403020204" pitchFamily="34" charset="0"/>
                <a:ea typeface="ヒラギノ角ゴ Pro W3"/>
                <a:cs typeface="Arial" pitchFamily="34" charset="0"/>
              </a:rPr>
              <a:t>(Betriebe oder Bildungsträger) 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Source Sans 3" panose="020B0503030403020204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9" name="Freihandform: Form 7">
            <a:extLst>
              <a:ext uri="{FF2B5EF4-FFF2-40B4-BE49-F238E27FC236}">
                <a16:creationId xmlns:a16="http://schemas.microsoft.com/office/drawing/2014/main" id="{0704875C-3C7E-4F27-BD23-647DD011BCC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04216" y="3303386"/>
            <a:ext cx="2807268" cy="1260000"/>
          </a:xfrm>
          <a:custGeom>
            <a:avLst/>
            <a:gdLst>
              <a:gd name="connsiteX0" fmla="*/ 0 w 1996246"/>
              <a:gd name="connsiteY0" fmla="*/ 260929 h 1565545"/>
              <a:gd name="connsiteX1" fmla="*/ 260929 w 1996246"/>
              <a:gd name="connsiteY1" fmla="*/ 0 h 1565545"/>
              <a:gd name="connsiteX2" fmla="*/ 1735317 w 1996246"/>
              <a:gd name="connsiteY2" fmla="*/ 0 h 1565545"/>
              <a:gd name="connsiteX3" fmla="*/ 1996246 w 1996246"/>
              <a:gd name="connsiteY3" fmla="*/ 260929 h 1565545"/>
              <a:gd name="connsiteX4" fmla="*/ 1996246 w 1996246"/>
              <a:gd name="connsiteY4" fmla="*/ 1304616 h 1565545"/>
              <a:gd name="connsiteX5" fmla="*/ 1735317 w 1996246"/>
              <a:gd name="connsiteY5" fmla="*/ 1565545 h 1565545"/>
              <a:gd name="connsiteX6" fmla="*/ 260929 w 1996246"/>
              <a:gd name="connsiteY6" fmla="*/ 1565545 h 1565545"/>
              <a:gd name="connsiteX7" fmla="*/ 0 w 1996246"/>
              <a:gd name="connsiteY7" fmla="*/ 1304616 h 1565545"/>
              <a:gd name="connsiteX8" fmla="*/ 0 w 1996246"/>
              <a:gd name="connsiteY8" fmla="*/ 260929 h 156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6246" h="1565545">
                <a:moveTo>
                  <a:pt x="0" y="260929"/>
                </a:moveTo>
                <a:cubicBezTo>
                  <a:pt x="0" y="116822"/>
                  <a:pt x="116822" y="0"/>
                  <a:pt x="260929" y="0"/>
                </a:cubicBezTo>
                <a:lnTo>
                  <a:pt x="1735317" y="0"/>
                </a:lnTo>
                <a:cubicBezTo>
                  <a:pt x="1879424" y="0"/>
                  <a:pt x="1996246" y="116822"/>
                  <a:pt x="1996246" y="260929"/>
                </a:cubicBezTo>
                <a:lnTo>
                  <a:pt x="1996246" y="1304616"/>
                </a:lnTo>
                <a:cubicBezTo>
                  <a:pt x="1996246" y="1448723"/>
                  <a:pt x="1879424" y="1565545"/>
                  <a:pt x="1735317" y="1565545"/>
                </a:cubicBezTo>
                <a:lnTo>
                  <a:pt x="260929" y="1565545"/>
                </a:lnTo>
                <a:cubicBezTo>
                  <a:pt x="116822" y="1565545"/>
                  <a:pt x="0" y="1448723"/>
                  <a:pt x="0" y="1304616"/>
                </a:cubicBezTo>
                <a:lnTo>
                  <a:pt x="0" y="26092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84706"/>
            </a:schemeClr>
          </a:solidFill>
          <a:ln w="25400" cap="flat" cmpd="sng" algn="ctr">
            <a:solidFill>
              <a:srgbClr val="00579D"/>
            </a:solidFill>
            <a:prstDash val="solid"/>
          </a:ln>
          <a:effectLst/>
        </p:spPr>
        <p:txBody>
          <a:bodyPr lIns="167864" tIns="167864" rIns="167864" bIns="167864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3" panose="020B0503030403020204" pitchFamily="34" charset="0"/>
                <a:ea typeface="ヒラギノ角ゴ Pro W3"/>
                <a:cs typeface="Arial" pitchFamily="34" charset="0"/>
              </a:rPr>
              <a:t>Praktikum</a:t>
            </a:r>
          </a:p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2000" b="0" dirty="0">
                <a:latin typeface="Source Sans 3" panose="020B0503030403020204" pitchFamily="34" charset="0"/>
                <a:ea typeface="ヒラギノ角ゴ Pro W3"/>
                <a:cs typeface="Arial" pitchFamily="34" charset="0"/>
              </a:rPr>
              <a:t>(Block- oder Langzeitpraktikum)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3" panose="020B0503030403020204" pitchFamily="34" charset="0"/>
                <a:ea typeface="ヒラギノ角ゴ Pro W3"/>
                <a:cs typeface="Arial" pitchFamily="34" charset="0"/>
              </a:rPr>
              <a:t> </a:t>
            </a: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B1B832C7-F8F9-4B03-BF75-CA412037F48F}"/>
              </a:ext>
            </a:extLst>
          </p:cNvPr>
          <p:cNvSpPr/>
          <p:nvPr/>
        </p:nvSpPr>
        <p:spPr bwMode="auto">
          <a:xfrm>
            <a:off x="404216" y="5085184"/>
            <a:ext cx="2807268" cy="1188000"/>
          </a:xfrm>
          <a:custGeom>
            <a:avLst/>
            <a:gdLst>
              <a:gd name="connsiteX0" fmla="*/ 0 w 1971829"/>
              <a:gd name="connsiteY0" fmla="*/ 260929 h 1565545"/>
              <a:gd name="connsiteX1" fmla="*/ 260929 w 1971829"/>
              <a:gd name="connsiteY1" fmla="*/ 0 h 1565545"/>
              <a:gd name="connsiteX2" fmla="*/ 1710900 w 1971829"/>
              <a:gd name="connsiteY2" fmla="*/ 0 h 1565545"/>
              <a:gd name="connsiteX3" fmla="*/ 1971829 w 1971829"/>
              <a:gd name="connsiteY3" fmla="*/ 260929 h 1565545"/>
              <a:gd name="connsiteX4" fmla="*/ 1971829 w 1971829"/>
              <a:gd name="connsiteY4" fmla="*/ 1304616 h 1565545"/>
              <a:gd name="connsiteX5" fmla="*/ 1710900 w 1971829"/>
              <a:gd name="connsiteY5" fmla="*/ 1565545 h 1565545"/>
              <a:gd name="connsiteX6" fmla="*/ 260929 w 1971829"/>
              <a:gd name="connsiteY6" fmla="*/ 1565545 h 1565545"/>
              <a:gd name="connsiteX7" fmla="*/ 0 w 1971829"/>
              <a:gd name="connsiteY7" fmla="*/ 1304616 h 1565545"/>
              <a:gd name="connsiteX8" fmla="*/ 0 w 1971829"/>
              <a:gd name="connsiteY8" fmla="*/ 260929 h 156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829" h="1565545">
                <a:moveTo>
                  <a:pt x="0" y="260929"/>
                </a:moveTo>
                <a:cubicBezTo>
                  <a:pt x="0" y="116822"/>
                  <a:pt x="116822" y="0"/>
                  <a:pt x="260929" y="0"/>
                </a:cubicBezTo>
                <a:lnTo>
                  <a:pt x="1710900" y="0"/>
                </a:lnTo>
                <a:cubicBezTo>
                  <a:pt x="1855007" y="0"/>
                  <a:pt x="1971829" y="116822"/>
                  <a:pt x="1971829" y="260929"/>
                </a:cubicBezTo>
                <a:lnTo>
                  <a:pt x="1971829" y="1304616"/>
                </a:lnTo>
                <a:cubicBezTo>
                  <a:pt x="1971829" y="1448723"/>
                  <a:pt x="1855007" y="1565545"/>
                  <a:pt x="1710900" y="1565545"/>
                </a:cubicBezTo>
                <a:lnTo>
                  <a:pt x="260929" y="1565545"/>
                </a:lnTo>
                <a:cubicBezTo>
                  <a:pt x="116822" y="1565545"/>
                  <a:pt x="0" y="1448723"/>
                  <a:pt x="0" y="1304616"/>
                </a:cubicBezTo>
                <a:lnTo>
                  <a:pt x="0" y="260929"/>
                </a:lnTo>
                <a:close/>
              </a:path>
            </a:pathLst>
          </a:custGeom>
          <a:solidFill>
            <a:srgbClr val="FFC000">
              <a:alpha val="84706"/>
            </a:srgbClr>
          </a:solidFill>
          <a:ln w="25400" cap="flat" cmpd="sng" algn="ctr">
            <a:solidFill>
              <a:srgbClr val="00579D"/>
            </a:solidFill>
            <a:prstDash val="solid"/>
          </a:ln>
          <a:effectLst/>
        </p:spPr>
        <p:txBody>
          <a:bodyPr lIns="167864" tIns="167864" rIns="167864" bIns="167864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503030403020204" pitchFamily="34" charset="0"/>
                <a:ea typeface="ヒラギノ角ゴ Pro W3"/>
                <a:cs typeface="Arial" pitchFamily="34" charset="0"/>
              </a:rPr>
              <a:t>Übergangsbegleitung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Arial" pitchFamily="34" charset="0"/>
              </a:rPr>
              <a:t> </a:t>
            </a:r>
          </a:p>
        </p:txBody>
      </p:sp>
      <p:sp>
        <p:nvSpPr>
          <p:cNvPr id="13" name="Rechteck 12"/>
          <p:cNvSpPr/>
          <p:nvPr/>
        </p:nvSpPr>
        <p:spPr>
          <a:xfrm>
            <a:off x="3437213" y="3000766"/>
            <a:ext cx="8318276" cy="1907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Bietet die Möglichkeit, die Arbeitswelt unmittelbar kennenzulernen und die eigene Eignung für bestimmte Tätigkeiten zutreffender einzuschätzen 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Unterstützung bei der Suche nach geeigneten Betrieben und Praktikumsplätzen sowie Begleitung während des Praktikums durch IFD und Schule</a:t>
            </a:r>
            <a:endParaRPr lang="de-DE" sz="1600" dirty="0">
              <a:solidFill>
                <a:srgbClr val="FF0000"/>
              </a:solidFill>
              <a:latin typeface="Source Sans 3" panose="020B0503030403020204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Beratung der Betriebe zu Einsatzmöglichkeiten, Auswirkungen der Behinderung</a:t>
            </a:r>
            <a:r>
              <a:rPr lang="de-DE" sz="1600" dirty="0">
                <a:latin typeface="Source Sans 3" panose="020B0503030403020204" pitchFamily="34" charset="0"/>
                <a:cs typeface="Segoe UI" panose="020B0502040204020203" pitchFamily="34" charset="0"/>
              </a:rPr>
              <a:t>.</a:t>
            </a:r>
            <a:endParaRPr lang="de-DE" sz="1600" dirty="0">
              <a:solidFill>
                <a:srgbClr val="FF0000"/>
              </a:solidFill>
              <a:latin typeface="Source Sans 3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11</a:t>
            </a:fld>
            <a:endParaRPr lang="de-DE" altLang="de-DE" dirty="0"/>
          </a:p>
        </p:txBody>
      </p:sp>
      <p:sp>
        <p:nvSpPr>
          <p:cNvPr id="14" name="Rechteck 13"/>
          <p:cNvSpPr/>
          <p:nvPr/>
        </p:nvSpPr>
        <p:spPr>
          <a:xfrm>
            <a:off x="3449234" y="5103516"/>
            <a:ext cx="8318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Beratung hinsichtlich möglicher Unterstützungsmöglichkeiten/Arbeitsplatzausstattung bei Übernahme in Tätigkeit auf dem allgemeinen Arbeitsmarkt (z.B. Hilfsmittel am Arbeitsplatz)</a:t>
            </a:r>
            <a:endParaRPr lang="de-DE" sz="1600" dirty="0">
              <a:solidFill>
                <a:srgbClr val="FF0000"/>
              </a:solidFill>
              <a:latin typeface="Source Sans 3" panose="020B0503030403020204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Beratung der Betriebe bei Übernahme in Arbeit oder Ausbildung zu Förderungen</a:t>
            </a:r>
            <a:r>
              <a:rPr lang="de-DE" sz="1600" dirty="0">
                <a:latin typeface="Source Sans 3" panose="020B0503030403020204" pitchFamily="34" charset="0"/>
                <a:cs typeface="Segoe UI" panose="020B0502040204020203" pitchFamily="34" charset="0"/>
              </a:rPr>
              <a:t>.</a:t>
            </a:r>
            <a:endParaRPr lang="de-DE" sz="1600" dirty="0">
              <a:solidFill>
                <a:srgbClr val="FF0000"/>
              </a:solidFill>
              <a:latin typeface="Source Sans 3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437213" y="1513519"/>
            <a:ext cx="828091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bietet Einblicke in berufliche Tätigkeiten und betriebliche Praxis in drei Berufsfeldern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findet in Betrieben und/oder bei Bildungsträgern statt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Unterstützung durch den IFD in Zusammenarbeit mit der Schule.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61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51384" y="3212976"/>
            <a:ext cx="102251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 bwMode="auto">
          <a:xfrm>
            <a:off x="1415480" y="1826773"/>
            <a:ext cx="3248248" cy="1433082"/>
          </a:xfrm>
          <a:prstGeom prst="roundRect">
            <a:avLst/>
          </a:prstGeom>
          <a:noFill/>
          <a:ln w="25400" cap="flat" cmpd="sng" algn="ctr">
            <a:solidFill>
              <a:srgbClr val="00325F"/>
            </a:solidFill>
            <a:prstDash val="solid"/>
          </a:ln>
          <a:effectLst/>
        </p:spPr>
        <p:txBody>
          <a:bodyPr lIns="38100" tIns="38100" rIns="38100" bIns="38100" spcCol="1270" anchor="ctr"/>
          <a:lstStyle>
            <a:lvl1pPr>
              <a:defRPr sz="1000">
                <a:solidFill>
                  <a:schemeClr val="tx1"/>
                </a:solidFill>
                <a:latin typeface="Segoe UI bold"/>
                <a:cs typeface="Arial" pitchFamily="34" charset="0"/>
              </a:defRPr>
            </a:lvl1pPr>
          </a:lstStyle>
          <a:p>
            <a:pPr algn="ctr" eaLnBrk="1" hangingPunct="1">
              <a:defRPr/>
            </a:pPr>
            <a:endParaRPr lang="de-DE" sz="1600" dirty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de-DE" sz="1600" dirty="0">
                <a:solidFill>
                  <a:srgbClr val="000000"/>
                </a:solidFill>
                <a:latin typeface="Source Sans 3" panose="020B0503030403020204" pitchFamily="34" charset="0"/>
              </a:rPr>
              <a:t>Spezifische Angebote für Schülerinnen/Schüler mit dem Förderschwerpunkt Hören und Kommunikation &amp; Sehen</a:t>
            </a:r>
          </a:p>
          <a:p>
            <a:pPr algn="ctr" eaLnBrk="1" hangingPunct="1">
              <a:defRPr/>
            </a:pPr>
            <a:r>
              <a:rPr lang="de-DE" sz="1600" dirty="0" smtClean="0">
                <a:solidFill>
                  <a:srgbClr val="000000"/>
                </a:solidFill>
                <a:latin typeface="+mn-lt"/>
              </a:rPr>
              <a:t> </a:t>
            </a:r>
            <a:endParaRPr lang="de-DE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 bwMode="auto">
          <a:xfrm>
            <a:off x="6969012" y="1803334"/>
            <a:ext cx="3451452" cy="1433082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25400" cap="flat" cmpd="sng" algn="ctr">
            <a:solidFill>
              <a:srgbClr val="00325F"/>
            </a:solidFill>
            <a:prstDash val="solid"/>
          </a:ln>
          <a:effectLst/>
        </p:spPr>
        <p:txBody>
          <a:bodyPr lIns="38100" tIns="38100" rIns="38100" bIns="38100" spcCol="1270" anchor="ctr"/>
          <a:lstStyle>
            <a:lvl1pPr>
              <a:defRPr sz="1000">
                <a:solidFill>
                  <a:schemeClr val="tx1"/>
                </a:solidFill>
                <a:latin typeface="Segoe UI bold"/>
                <a:cs typeface="Arial" pitchFamily="34" charset="0"/>
              </a:defRPr>
            </a:lvl1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de-DE" sz="1600" dirty="0" smtClean="0">
                <a:solidFill>
                  <a:srgbClr val="000000"/>
                </a:solidFill>
                <a:latin typeface="Source Sans 3" panose="020B0503030403020204" pitchFamily="34" charset="0"/>
              </a:rPr>
              <a:t>Angebote im Rahmen der Flankierenden Hilfen</a:t>
            </a:r>
            <a:endParaRPr lang="de-DE" sz="1600" dirty="0">
              <a:solidFill>
                <a:srgbClr val="000000"/>
              </a:solidFill>
              <a:latin typeface="Source Sans 3" panose="020B0503030403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398451" y="3498016"/>
            <a:ext cx="3346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Kommunikationstrainings I, II und III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Feststellung des Funktionalen Sehvermögens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974325" y="3459710"/>
            <a:ext cx="34623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Mobilitätstraining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Jobcoaching am Arbeitsplatz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K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ommunikative 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Hilfen (z.B. 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Gebärdensprachdolmetschende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T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echnische 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Arbeitshilfen wie eine Braille-Zeile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12</a:t>
            </a:fld>
            <a:endParaRPr lang="de-DE" altLang="de-DE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71488" y="979814"/>
            <a:ext cx="11256962" cy="42534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400" dirty="0" smtClean="0">
                <a:solidFill>
                  <a:schemeClr val="tx2"/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Behinderungsspezifische Angebote</a:t>
            </a:r>
            <a:endParaRPr lang="de-DE" sz="2400" dirty="0">
              <a:solidFill>
                <a:schemeClr val="tx2"/>
              </a:solidFill>
              <a:latin typeface="Source Sans 3" panose="020B0503030403020204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umsplatzhalter 3">
            <a:extLst>
              <a:ext uri="{FF2B5EF4-FFF2-40B4-BE49-F238E27FC236}">
                <a16:creationId xmlns:a16="http://schemas.microsoft.com/office/drawing/2014/main" id="{0DD7AE20-459F-B145-8207-DD6AC47D413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70784" y="1654969"/>
            <a:ext cx="7354904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Einwilligungserklärung</a:t>
            </a:r>
          </a:p>
          <a:p>
            <a:pPr marL="742950" lvl="1" indent="-285750">
              <a:lnSpc>
                <a:spcPct val="20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Wird von der Schule an die Eltern ausgehändigt</a:t>
            </a:r>
          </a:p>
          <a:p>
            <a:pPr marL="742950" lvl="1" indent="-285750">
              <a:lnSpc>
                <a:spcPct val="20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Original der Einwilligungserklärung verbleibt in der Schule</a:t>
            </a:r>
          </a:p>
          <a:p>
            <a:pPr marL="742950" lvl="1" indent="-285750">
              <a:lnSpc>
                <a:spcPct val="20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Eine Kopie erhält der IFD durch die Schule</a:t>
            </a:r>
          </a:p>
          <a:p>
            <a:pPr>
              <a:lnSpc>
                <a:spcPct val="200000"/>
              </a:lnSpc>
            </a:pPr>
            <a:endParaRPr lang="de-DE" sz="1600" dirty="0">
              <a:solidFill>
                <a:schemeClr val="tx2">
                  <a:lumMod val="75000"/>
                </a:schemeClr>
              </a:solidFill>
              <a:latin typeface="Source Sans 3" panose="020B0503030403020204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Stammdatenblatt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 und </a:t>
            </a:r>
            <a:r>
              <a:rPr lang="de-DE" sz="1600" b="1" dirty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Merkblatt zum Sozialdatenschutz</a:t>
            </a:r>
          </a:p>
          <a:p>
            <a:pPr marL="742950" lvl="1" indent="-285750">
              <a:lnSpc>
                <a:spcPct val="20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Wird vom IFD an die Eltern ausgehändigt</a:t>
            </a:r>
          </a:p>
          <a:p>
            <a:pPr marL="742950" lvl="1" indent="-285750">
              <a:lnSpc>
                <a:spcPct val="20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Muss zur ersten Berufswegekonferenz vorliegen</a:t>
            </a:r>
          </a:p>
          <a:p>
            <a:pPr>
              <a:lnSpc>
                <a:spcPct val="150000"/>
              </a:lnSpc>
            </a:pPr>
            <a:endParaRPr lang="de-DE" sz="14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13</a:t>
            </a:fld>
            <a:endParaRPr lang="de-DE" altLang="de-DE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F2B6346-4DC6-5341-9822-E964CF6D4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0784" y="987511"/>
            <a:ext cx="11256962" cy="719138"/>
          </a:xfrm>
        </p:spPr>
        <p:txBody>
          <a:bodyPr/>
          <a:lstStyle/>
          <a:p>
            <a:pPr marL="342900" lvl="0" indent="-342900" defTabSz="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tx2"/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Erforderliche Dokumente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6" y="1347080"/>
            <a:ext cx="3410702" cy="371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1488" y="1916833"/>
            <a:ext cx="8936880" cy="4577755"/>
          </a:xfrm>
        </p:spPr>
        <p:txBody>
          <a:bodyPr/>
          <a:lstStyle/>
          <a:p>
            <a:pPr lvl="2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Sie unterschreiben die Einwilligungserklärung und geben diese der zuständigen Ansprechperson in der Schule.</a:t>
            </a:r>
          </a:p>
          <a:p>
            <a:pPr lvl="3">
              <a:lnSpc>
                <a:spcPct val="150000"/>
              </a:lnSpc>
              <a:buClr>
                <a:srgbClr val="98BF0C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Wenn Sie Fragen zur Einwilligungserklärung oder zu KAoA-STAR haben, nehmen Sie bitte Kontakt mit der Schule oder dem IFD </a:t>
            </a:r>
            <a:r>
              <a:rPr lang="de-DE" sz="1600" dirty="0" smtClean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auf</a:t>
            </a:r>
          </a:p>
          <a:p>
            <a:pPr marL="777875" lvl="3" indent="0">
              <a:lnSpc>
                <a:spcPct val="150000"/>
              </a:lnSpc>
              <a:buClr>
                <a:srgbClr val="98BF0C"/>
              </a:buClr>
              <a:buNone/>
            </a:pPr>
            <a:endParaRPr lang="de-DE" sz="1600" dirty="0">
              <a:solidFill>
                <a:srgbClr val="00325F"/>
              </a:solidFill>
              <a:latin typeface="Source Sans 3" panose="020B0503030403020204" pitchFamily="34" charset="0"/>
              <a:cs typeface="Segoe UI" panose="020B0502040204020203" pitchFamily="34" charset="0"/>
            </a:endParaRPr>
          </a:p>
          <a:p>
            <a:pPr lvl="2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Nach </a:t>
            </a:r>
            <a:r>
              <a:rPr lang="de-DE" sz="1600" dirty="0" smtClean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dem Einstiegsinstrument findet </a:t>
            </a:r>
            <a:r>
              <a:rPr lang="de-DE" sz="160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die erste Berufswegekonferenz mit Beteiligung des IFD statt. </a:t>
            </a:r>
          </a:p>
          <a:p>
            <a:pPr lvl="3">
              <a:lnSpc>
                <a:spcPct val="150000"/>
              </a:lnSpc>
              <a:buClr>
                <a:srgbClr val="98BF0C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Sie erhalten eine Einladung durch die Schule</a:t>
            </a:r>
          </a:p>
          <a:p>
            <a:pPr lvl="3">
              <a:lnSpc>
                <a:spcPct val="150000"/>
              </a:lnSpc>
              <a:buClr>
                <a:srgbClr val="98BF0C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Nehmen Sie die Gelegenheit der Teilnahme war und unterstützen Ihr Kind bei der Planung der nächsten Schritte im Rahmen der Beruflichen </a:t>
            </a:r>
            <a:r>
              <a:rPr lang="de-DE" sz="1600" dirty="0" smtClean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Orientierung</a:t>
            </a:r>
            <a:endParaRPr lang="de-DE" sz="1600" dirty="0">
              <a:solidFill>
                <a:srgbClr val="00325F"/>
              </a:solidFill>
              <a:latin typeface="Source Sans 3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14</a:t>
            </a:fld>
            <a:endParaRPr lang="de-DE" alt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780593"/>
            <a:ext cx="2783632" cy="2126675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0F2B6346-4DC6-5341-9822-E964CF6D4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1488" y="989144"/>
            <a:ext cx="11256962" cy="719138"/>
          </a:xfrm>
        </p:spPr>
        <p:txBody>
          <a:bodyPr/>
          <a:lstStyle/>
          <a:p>
            <a:pPr marL="342900" lvl="0" indent="-342900" defTabSz="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tx2"/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… Wie </a:t>
            </a:r>
            <a:r>
              <a:rPr lang="de-DE" sz="2400" dirty="0">
                <a:solidFill>
                  <a:srgbClr val="00325F"/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geht es für Sie als Eltern weiter</a:t>
            </a:r>
            <a:r>
              <a:rPr lang="de-DE" sz="2400" dirty="0">
                <a:solidFill>
                  <a:schemeClr val="tx2"/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89797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488" y="1006708"/>
            <a:ext cx="11256962" cy="477416"/>
          </a:xfrm>
        </p:spPr>
        <p:txBody>
          <a:bodyPr/>
          <a:lstStyle/>
          <a:p>
            <a:pPr marL="342900" lvl="0" indent="-342900" defTabSz="457200">
              <a:lnSpc>
                <a:spcPct val="150000"/>
              </a:lnSpc>
              <a:defRPr/>
            </a:pPr>
            <a:r>
              <a:rPr lang="de-DE" sz="2400" kern="1200" dirty="0">
                <a:solidFill>
                  <a:schemeClr val="tx2"/>
                </a:solidFill>
                <a:latin typeface="Source Sans 3" panose="020B0503030403020204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Kontaktdaten</a:t>
            </a:r>
            <a:r>
              <a:rPr lang="de-DE" sz="2400" kern="1200" dirty="0">
                <a:solidFill>
                  <a:schemeClr val="tx2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 </a:t>
            </a:r>
            <a:r>
              <a:rPr lang="de-DE" sz="1600" kern="1200" dirty="0">
                <a:solidFill>
                  <a:schemeClr val="tx2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 </a:t>
            </a:r>
            <a:r>
              <a:rPr lang="de-DE" sz="2400" kern="1200" dirty="0">
                <a:solidFill>
                  <a:schemeClr val="tx2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/>
            </a:r>
            <a:br>
              <a:rPr lang="de-DE" sz="2400" kern="1200" dirty="0">
                <a:solidFill>
                  <a:schemeClr val="tx2"/>
                </a:solidFill>
                <a:latin typeface="Segoe UI" panose="020B0502040204020203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</a:br>
            <a:endParaRPr lang="de-DE" sz="2400" kern="1200" dirty="0">
              <a:solidFill>
                <a:schemeClr val="tx2"/>
              </a:solidFill>
              <a:latin typeface="Segoe UI" panose="020B0502040204020203" pitchFamily="34" charset="0"/>
              <a:ea typeface="ヒラギノ角ゴ Pro W3" panose="020B03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24797" y="1697159"/>
            <a:ext cx="5120456" cy="2341347"/>
          </a:xfrm>
        </p:spPr>
        <p:txBody>
          <a:bodyPr/>
          <a:lstStyle/>
          <a:p>
            <a:pPr marL="0" lvl="0" indent="0" defTabSz="457200" eaLnBrk="1" hangingPunct="1">
              <a:lnSpc>
                <a:spcPct val="150000"/>
              </a:lnSpc>
            </a:pP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Ansprechperson Schule:</a:t>
            </a:r>
          </a:p>
          <a:p>
            <a:pPr marL="0" lvl="0" indent="0" defTabSz="457200" eaLnBrk="1" hangingPunct="1">
              <a:lnSpc>
                <a:spcPct val="150000"/>
              </a:lnSpc>
            </a:pPr>
            <a:endParaRPr lang="de-DE" sz="1600" b="0" dirty="0">
              <a:solidFill>
                <a:srgbClr val="00325F"/>
              </a:solidFill>
              <a:latin typeface="Source Sans 3" panose="020B0503030403020204" pitchFamily="34" charset="0"/>
              <a:cs typeface="Segoe UI" panose="020B0502040204020203" pitchFamily="34" charset="0"/>
            </a:endParaRPr>
          </a:p>
          <a:p>
            <a:pPr marL="0" lvl="0" indent="0" defTabSz="457200" eaLnBrk="1" hangingPunct="1">
              <a:lnSpc>
                <a:spcPct val="150000"/>
              </a:lnSpc>
            </a:pP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Name: XXX</a:t>
            </a:r>
          </a:p>
          <a:p>
            <a:pPr marL="0" indent="0" defTabSz="457200" eaLnBrk="1" hangingPunct="1">
              <a:lnSpc>
                <a:spcPct val="150000"/>
              </a:lnSpc>
            </a:pP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Mailadresse: xxx.xxx</a:t>
            </a:r>
          </a:p>
          <a:p>
            <a:pPr marL="0" lvl="0" indent="0" defTabSz="457200" eaLnBrk="1" hangingPunct="1">
              <a:lnSpc>
                <a:spcPct val="150000"/>
              </a:lnSpc>
            </a:pP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Telefon: xxx-xxx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15</a:t>
            </a:fld>
            <a:endParaRPr lang="de-DE" alt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71488" y="1697159"/>
            <a:ext cx="5264472" cy="24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0825" indent="-2508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628650" indent="-2508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006475" indent="-2286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1385888" indent="-2508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457200" eaLnBrk="1" hangingPunct="1">
              <a:lnSpc>
                <a:spcPct val="150000"/>
              </a:lnSpc>
            </a:pP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Ansprechperson IFD:</a:t>
            </a:r>
          </a:p>
          <a:p>
            <a:pPr marL="0" indent="0" defTabSz="457200" eaLnBrk="1" hangingPunct="1">
              <a:lnSpc>
                <a:spcPct val="150000"/>
              </a:lnSpc>
            </a:pPr>
            <a:endParaRPr lang="de-DE" sz="1600" b="0" dirty="0">
              <a:solidFill>
                <a:srgbClr val="00325F"/>
              </a:solidFill>
              <a:latin typeface="Source Sans 3" panose="020B0503030403020204" pitchFamily="34" charset="0"/>
              <a:cs typeface="Segoe UI" panose="020B0502040204020203" pitchFamily="34" charset="0"/>
            </a:endParaRPr>
          </a:p>
          <a:p>
            <a:pPr marL="0" indent="0" defTabSz="457200" eaLnBrk="1" hangingPunct="1">
              <a:lnSpc>
                <a:spcPct val="150000"/>
              </a:lnSpc>
            </a:pP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Name: XXX</a:t>
            </a:r>
          </a:p>
          <a:p>
            <a:pPr marL="0" indent="0" defTabSz="457200" eaLnBrk="1" hangingPunct="1">
              <a:lnSpc>
                <a:spcPct val="150000"/>
              </a:lnSpc>
            </a:pP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Mailadresse: xxx.xxx</a:t>
            </a:r>
          </a:p>
          <a:p>
            <a:pPr marL="0" indent="0" defTabSz="457200" eaLnBrk="1" hangingPunct="1">
              <a:lnSpc>
                <a:spcPct val="150000"/>
              </a:lnSpc>
            </a:pP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Telefon: xxx-xxx</a:t>
            </a:r>
          </a:p>
          <a:p>
            <a:pPr marL="0" indent="0" defTabSz="457200" eaLnBrk="1" hangingPunct="1">
              <a:lnSpc>
                <a:spcPct val="150000"/>
              </a:lnSpc>
            </a:pP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Sprechzeiten: </a:t>
            </a:r>
          </a:p>
          <a:p>
            <a:pPr marL="0" indent="0" defTabSz="457200" eaLnBrk="1" hangingPunct="1">
              <a:lnSpc>
                <a:spcPct val="150000"/>
              </a:lnSpc>
            </a:pPr>
            <a:endParaRPr lang="de-DE" sz="1600" b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35360" y="3970620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Weiterführende Links</a:t>
            </a:r>
            <a:endParaRPr lang="de-DE" dirty="0">
              <a:latin typeface="Source Sans 3" panose="020B0503030403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70257" y="4573758"/>
            <a:ext cx="4029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u="sng" dirty="0" smtClean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MAGS </a:t>
            </a:r>
            <a:r>
              <a:rPr lang="de-DE" sz="1400" u="sng" dirty="0" err="1" smtClean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KAoA</a:t>
            </a:r>
            <a:r>
              <a:rPr lang="de-DE" sz="1400" u="sng" dirty="0" smtClean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-STAR – Schule trifft</a:t>
            </a:r>
          </a:p>
          <a:p>
            <a:r>
              <a:rPr lang="de-DE" sz="1400" u="sng" dirty="0" smtClean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Arbeitswelt</a:t>
            </a:r>
            <a:endParaRPr lang="de-DE" sz="1400" u="sng" dirty="0">
              <a:latin typeface="Source Sans 3" panose="020B0503030403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77279" y="4609072"/>
            <a:ext cx="4682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u="sng" dirty="0" smtClean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LVR </a:t>
            </a:r>
            <a:r>
              <a:rPr lang="de-DE" sz="1400" u="sng" dirty="0" err="1" smtClean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KAoA</a:t>
            </a:r>
            <a:r>
              <a:rPr lang="de-DE" sz="1400" u="sng" dirty="0" smtClean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-STAR</a:t>
            </a:r>
            <a:r>
              <a:rPr lang="de-DE" sz="1400" u="sng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 </a:t>
            </a:r>
            <a:r>
              <a:rPr lang="de-DE" sz="1400" u="sng" dirty="0" smtClean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– Schule trifft</a:t>
            </a:r>
          </a:p>
          <a:p>
            <a:r>
              <a:rPr lang="de-DE" sz="1400" u="sng" dirty="0" smtClean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Arbeitswelt</a:t>
            </a:r>
            <a:endParaRPr lang="de-DE" sz="1400" u="sng" dirty="0">
              <a:latin typeface="Source Sans 3" panose="020B0503030403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173689" y="4599293"/>
            <a:ext cx="3858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u="sng" dirty="0" smtClean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LWL </a:t>
            </a:r>
            <a:r>
              <a:rPr lang="de-DE" sz="1400" u="sng" dirty="0" err="1" smtClean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KAoA</a:t>
            </a:r>
            <a:r>
              <a:rPr lang="de-DE" sz="1400" u="sng" dirty="0" smtClean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-STAR – Schule trifft</a:t>
            </a:r>
          </a:p>
          <a:p>
            <a:r>
              <a:rPr lang="de-DE" sz="1400" u="sng" dirty="0" smtClean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Arbeitswelt</a:t>
            </a:r>
            <a:endParaRPr lang="de-DE" sz="2000" u="sng" dirty="0">
              <a:latin typeface="Source Sans 3" panose="020B0503030403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145" y="5096978"/>
            <a:ext cx="1427751" cy="142775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804" y="5118364"/>
            <a:ext cx="1449124" cy="144912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412" y="5096978"/>
            <a:ext cx="1417972" cy="141797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9336360" y="4548223"/>
            <a:ext cx="232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u="sng" dirty="0" smtClean="0">
                <a:solidFill>
                  <a:schemeClr val="tx2"/>
                </a:solidFill>
                <a:latin typeface="Source Sans 3" panose="020B0503030403020204" pitchFamily="34" charset="0"/>
              </a:rPr>
              <a:t>MSB Berufsorientierung NRW</a:t>
            </a:r>
            <a:endParaRPr lang="de-DE" sz="1600" u="sng" dirty="0">
              <a:solidFill>
                <a:schemeClr val="tx2"/>
              </a:solidFill>
              <a:latin typeface="Source Sans 3" panose="020B050303040302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2783" y="5229200"/>
            <a:ext cx="1154499" cy="115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5640" y="2963495"/>
            <a:ext cx="6408712" cy="338968"/>
          </a:xfrm>
        </p:spPr>
        <p:txBody>
          <a:bodyPr/>
          <a:lstStyle/>
          <a:p>
            <a:pPr algn="ctr"/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ea typeface="+mn-ea"/>
                <a:cs typeface="Segoe UI" panose="020B0502040204020203" pitchFamily="34" charset="0"/>
              </a:rPr>
              <a:t>Berufliche Orientierung in NRW – Kooperationspartner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16</a:t>
            </a:fld>
            <a:endParaRPr lang="de-DE" alt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767408" y="1412776"/>
            <a:ext cx="10585176" cy="1152128"/>
          </a:xfrm>
        </p:spPr>
        <p:txBody>
          <a:bodyPr/>
          <a:lstStyle/>
          <a:p>
            <a:pPr marL="0" lvl="0" indent="0" algn="ctr" defTabSz="457200" eaLnBrk="1" hangingPunct="1">
              <a:lnSpc>
                <a:spcPct val="150000"/>
              </a:lnSpc>
            </a:pPr>
            <a:r>
              <a:rPr lang="de-DE" sz="4400" i="1" dirty="0">
                <a:solidFill>
                  <a:srgbClr val="00579D"/>
                </a:solidFill>
                <a:latin typeface="Source Sans 3" panose="020B0503030403020204" pitchFamily="34" charset="0"/>
                <a:cs typeface="+mj-cs"/>
              </a:rPr>
              <a:t> </a:t>
            </a:r>
            <a:r>
              <a:rPr lang="de-DE" sz="2400" kern="1200" dirty="0">
                <a:solidFill>
                  <a:schemeClr val="tx2"/>
                </a:solidFill>
                <a:latin typeface="Source Sans 3" panose="020B0503030403020204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Vielen Dank für Ihre Aufmerksamkeit! 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96" y="4037184"/>
            <a:ext cx="10058400" cy="105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201B96C-6B78-8A49-9225-69C5F3C9C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762" y="988834"/>
            <a:ext cx="11256962" cy="7191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2"/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KAoA-STAR ist ein Teil von “KAoA – Kein Abschluss ohne Anschluss“</a:t>
            </a:r>
            <a:endParaRPr lang="de-DE" altLang="de-DE" sz="2400" dirty="0">
              <a:solidFill>
                <a:schemeClr val="tx2"/>
              </a:solidFill>
              <a:latin typeface="Source Sans 3" panose="020B0503030403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56D61D9-B851-A54C-9093-D911213C1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07968" y="4382789"/>
            <a:ext cx="5238004" cy="1928537"/>
          </a:xfrm>
        </p:spPr>
        <p:txBody>
          <a:bodyPr/>
          <a:lstStyle/>
          <a:p>
            <a:pPr marL="0" indent="0">
              <a:lnSpc>
                <a:spcPct val="150000"/>
              </a:lnSpc>
              <a:defRPr/>
            </a:pPr>
            <a:r>
              <a:rPr lang="de-DE" sz="1600" b="0" dirty="0" err="1">
                <a:solidFill>
                  <a:schemeClr val="tx2"/>
                </a:solidFill>
                <a:latin typeface="Source Sans 3" panose="020B0503030403020204" pitchFamily="34" charset="0"/>
              </a:rPr>
              <a:t>KAoA</a:t>
            </a:r>
            <a:r>
              <a:rPr lang="de-DE" sz="1600" b="0" dirty="0">
                <a:solidFill>
                  <a:schemeClr val="tx2"/>
                </a:solidFill>
                <a:latin typeface="Source Sans 3" panose="020B0503030403020204" pitchFamily="34" charset="0"/>
              </a:rPr>
              <a:t>-STAR bietet Schülerinnen und Schülern mit </a:t>
            </a:r>
            <a:r>
              <a:rPr lang="de-DE" sz="1600" b="0" dirty="0" smtClean="0">
                <a:solidFill>
                  <a:schemeClr val="tx2"/>
                </a:solidFill>
                <a:latin typeface="Source Sans 3" panose="020B0503030403020204" pitchFamily="34" charset="0"/>
              </a:rPr>
              <a:t>Behinderung </a:t>
            </a:r>
            <a:r>
              <a:rPr lang="de-DE" sz="1600" b="0" dirty="0">
                <a:solidFill>
                  <a:schemeClr val="tx2"/>
                </a:solidFill>
                <a:latin typeface="Source Sans 3" panose="020B0503030403020204" pitchFamily="34" charset="0"/>
              </a:rPr>
              <a:t>eine an ihren individuellen Bedarfen orientierte Unterstützung bei der Beruflichen Orientierung – an Förderschulen und Schulen des Gemeinsamen Lernens.</a:t>
            </a:r>
            <a:endParaRPr lang="de-DE" sz="1600" b="0" kern="1200" dirty="0">
              <a:solidFill>
                <a:schemeClr val="tx2"/>
              </a:solidFill>
              <a:latin typeface="Source Sans 3" panose="020B0503030403020204" pitchFamily="34" charset="0"/>
              <a:ea typeface="ヒラギノ角ゴ Pro W3" panose="020B03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12DACA-4F33-EC47-BE31-39398403972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1045F3B-4002-C54A-B30A-E5F164F9CE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8" y="2014538"/>
            <a:ext cx="4237779" cy="180563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EFE2145-5D70-6C45-80F2-5560C576E9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928" y="1047358"/>
            <a:ext cx="4585055" cy="3207352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2</a:t>
            </a:fld>
            <a:endParaRPr lang="de-DE" altLang="de-DE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56D61D9-B851-A54C-9093-D911213C1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4382790"/>
            <a:ext cx="4616400" cy="192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0825" indent="-2508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628650" indent="-2508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006475" indent="-2286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1385888" indent="-2508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de-DE" sz="1600" b="0" dirty="0" err="1">
                <a:solidFill>
                  <a:srgbClr val="00325F"/>
                </a:solidFill>
                <a:latin typeface="Source Sans 3" panose="020B0503030403020204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KAoA</a:t>
            </a: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 unterstützt alle Schülerinnen und Schüler ab Klasse 8 bei der Beruflichen Orientierung – unabhängig von der Schulform.</a:t>
            </a:r>
            <a:endParaRPr lang="de-DE" altLang="de-DE" kern="0" dirty="0">
              <a:solidFill>
                <a:srgbClr val="00325F"/>
              </a:solidFill>
              <a:latin typeface="Source Sans 3" panose="020B0503030403020204" pitchFamily="34" charset="0"/>
            </a:endParaRPr>
          </a:p>
          <a:p>
            <a:pPr>
              <a:defRPr/>
            </a:pPr>
            <a:endParaRPr lang="de-DE" altLang="de-DE" kern="0" dirty="0">
              <a:solidFill>
                <a:srgbClr val="00325F"/>
              </a:solidFill>
            </a:endParaRPr>
          </a:p>
          <a:p>
            <a:pPr>
              <a:defRPr/>
            </a:pPr>
            <a:endParaRPr lang="de-DE" altLang="de-DE" kern="0" dirty="0">
              <a:solidFill>
                <a:srgbClr val="00325F"/>
              </a:solidFill>
            </a:endParaRPr>
          </a:p>
          <a:p>
            <a:pPr marL="0" indent="0"/>
            <a:r>
              <a:rPr lang="de-DE" sz="1400" b="0" kern="0" dirty="0">
                <a:solidFill>
                  <a:srgbClr val="0032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lang="de-DE" sz="1400" kern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086100" lvl="7" indent="0" algn="ctr">
              <a:buFontTx/>
              <a:buNone/>
            </a:pPr>
            <a:endParaRPr lang="de-DE" sz="1400" kern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79400" lvl="3" indent="0">
              <a:buFont typeface="Arial" panose="020B0604020202020204" pitchFamily="34" charset="0"/>
              <a:buNone/>
              <a:defRPr/>
            </a:pPr>
            <a:r>
              <a:rPr lang="de-DE" altLang="de-DE" kern="0" dirty="0">
                <a:solidFill>
                  <a:srgbClr val="00325F"/>
                </a:solidFill>
              </a:rPr>
              <a:t/>
            </a:r>
            <a:br>
              <a:rPr lang="de-DE" altLang="de-DE" kern="0" dirty="0">
                <a:solidFill>
                  <a:srgbClr val="00325F"/>
                </a:solidFill>
              </a:rPr>
            </a:br>
            <a:endParaRPr lang="de-DE" altLang="de-DE" kern="0" dirty="0">
              <a:solidFill>
                <a:srgbClr val="00325F"/>
              </a:solidFill>
            </a:endParaRPr>
          </a:p>
          <a:p>
            <a:pPr marL="630000" lvl="2" indent="-252000">
              <a:defRPr/>
            </a:pPr>
            <a:endParaRPr lang="de-DE" altLang="de-DE" kern="0" dirty="0">
              <a:solidFill>
                <a:srgbClr val="0032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0F2B6346-4DC6-5341-9822-E964CF6D4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580" y="1019555"/>
            <a:ext cx="11256962" cy="45488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2"/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KAoA-STAR - </a:t>
            </a:r>
            <a:r>
              <a:rPr lang="de-DE" sz="2400" dirty="0" err="1">
                <a:solidFill>
                  <a:schemeClr val="tx2"/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Erklärfilm</a:t>
            </a:r>
            <a:endParaRPr lang="de-DE" sz="2400" dirty="0">
              <a:solidFill>
                <a:schemeClr val="tx2"/>
              </a:solidFill>
              <a:latin typeface="Source Sans 3" panose="020B0503030403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37DB4287-631E-DF4E-98EB-5415C890F1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1488" y="2493789"/>
            <a:ext cx="10737080" cy="3784774"/>
          </a:xfrm>
        </p:spPr>
        <p:txBody>
          <a:bodyPr/>
          <a:lstStyle/>
          <a:p>
            <a:endParaRPr lang="de-DE" altLang="de-DE" dirty="0"/>
          </a:p>
          <a:p>
            <a:pPr lvl="2"/>
            <a:endParaRPr lang="de-DE" altLang="de-DE" dirty="0"/>
          </a:p>
          <a:p>
            <a:pPr lvl="2"/>
            <a:endParaRPr lang="de-DE" alt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E1DF87-D3F6-BB42-9536-BC977DF77C4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7341" y="2204864"/>
            <a:ext cx="40957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430580" y="2324828"/>
            <a:ext cx="6096000" cy="38451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just" defTabSz="685800">
              <a:lnSpc>
                <a:spcPct val="150000"/>
              </a:lnSpc>
              <a:spcBef>
                <a:spcPts val="375"/>
              </a:spcBef>
              <a:buClr>
                <a:schemeClr val="tx1"/>
              </a:buClr>
              <a:defRPr/>
            </a:pPr>
            <a:endParaRPr lang="de-DE" sz="1600" dirty="0" smtClean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lvl="1" algn="just" defTabSz="685800">
              <a:lnSpc>
                <a:spcPct val="150000"/>
              </a:lnSpc>
              <a:spcBef>
                <a:spcPts val="375"/>
              </a:spcBef>
              <a:buClr>
                <a:schemeClr val="tx1"/>
              </a:buClr>
              <a:defRPr/>
            </a:pPr>
            <a:endParaRPr lang="de-DE" sz="16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lvl="1" algn="just" defTabSz="685800">
              <a:lnSpc>
                <a:spcPct val="150000"/>
              </a:lnSpc>
              <a:spcBef>
                <a:spcPts val="375"/>
              </a:spcBef>
              <a:buClr>
                <a:schemeClr val="tx1"/>
              </a:buClr>
              <a:defRPr/>
            </a:pPr>
            <a:endParaRPr lang="de-DE" sz="16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lvl="1" algn="just" defTabSz="685800">
              <a:lnSpc>
                <a:spcPct val="150000"/>
              </a:lnSpc>
              <a:spcBef>
                <a:spcPts val="375"/>
              </a:spcBef>
              <a:buClr>
                <a:schemeClr val="tx1"/>
              </a:buClr>
              <a:defRPr/>
            </a:pPr>
            <a:endParaRPr lang="de-DE" sz="1800" dirty="0" smtClean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1" algn="just" defTabSz="685800">
              <a:lnSpc>
                <a:spcPct val="150000"/>
              </a:lnSpc>
              <a:spcBef>
                <a:spcPts val="375"/>
              </a:spcBef>
              <a:buClr>
                <a:schemeClr val="tx1"/>
              </a:buClr>
              <a:defRPr/>
            </a:pPr>
            <a:endParaRPr lang="de-DE" sz="18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1" algn="just" defTabSz="685800">
              <a:lnSpc>
                <a:spcPct val="150000"/>
              </a:lnSpc>
              <a:spcBef>
                <a:spcPts val="375"/>
              </a:spcBef>
              <a:buClr>
                <a:schemeClr val="tx1"/>
              </a:buClr>
              <a:defRPr/>
            </a:pPr>
            <a:endParaRPr lang="de-DE" sz="1800" dirty="0" smtClean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1" algn="just" defTabSz="685800">
              <a:lnSpc>
                <a:spcPct val="150000"/>
              </a:lnSpc>
              <a:spcBef>
                <a:spcPts val="375"/>
              </a:spcBef>
              <a:buClr>
                <a:schemeClr val="tx1"/>
              </a:buClr>
              <a:defRPr/>
            </a:pP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Der 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Link führt zum Erklärfilm KAoA-STAR </a:t>
            </a:r>
          </a:p>
          <a:p>
            <a:pPr marL="0" lvl="1" algn="just" defTabSz="685800">
              <a:lnSpc>
                <a:spcPct val="150000"/>
              </a:lnSpc>
              <a:spcBef>
                <a:spcPts val="375"/>
              </a:spcBef>
              <a:buClr>
                <a:schemeClr val="tx1"/>
              </a:buClr>
              <a:defRPr/>
            </a:pP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(mit Untertitel und/oder Avatar).</a:t>
            </a:r>
          </a:p>
          <a:p>
            <a:pPr marL="0" lvl="1" defTabSz="685800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defRPr/>
            </a:pPr>
            <a:endParaRPr lang="de-DE" sz="18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2892738"/>
            <a:ext cx="2033135" cy="203313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22614" y="1642556"/>
            <a:ext cx="7850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u="sng" dirty="0">
                <a:latin typeface="Source Sans 3" panose="020B0503030403020204" pitchFamily="34" charset="0"/>
                <a:hlinkClick r:id="rId5"/>
              </a:rPr>
              <a:t>www.schulministerium.nrw/kaoa-erklaerfilme</a:t>
            </a:r>
            <a:endParaRPr lang="de-DE" dirty="0">
              <a:solidFill>
                <a:schemeClr val="tx2">
                  <a:lumMod val="75000"/>
                </a:schemeClr>
              </a:solidFill>
              <a:latin typeface="Source Sans 3" panose="020B0503030403020204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3A29F859-3562-DF4F-8119-6022CCABA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1488" y="1556792"/>
            <a:ext cx="6200576" cy="4608512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Systematische, betriebsnahe und frühzeitige behinderungsspezifische Berufliche Orientierung unter  Hinzuziehung des Integrationsfachdienstes (IFD</a:t>
            </a:r>
            <a:r>
              <a:rPr lang="de-DE" altLang="de-DE" sz="1600" b="0" dirty="0" smtClean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Entwicklung einer allgemeinen Berufswahlkompetenz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b="0" dirty="0" smtClean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Entwicklung </a:t>
            </a:r>
            <a:r>
              <a:rPr lang="de-DE" alt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von alternativen beruflichen Anschlussperspektiven zur Werkstatt für Menschen mit Behinderung (WfbM)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Verbesserung der Chancen für eine Tätigkeit auf dem allgemeinen Arbeitsmarkt (Arbeit, Ausbildung oder andere arbeitsmarktnahe Maßnahmen) </a:t>
            </a:r>
            <a:r>
              <a:rPr lang="de-DE" altLang="de-DE" sz="1600" b="0" dirty="0" smtClean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unter Hinzuziehung aller Fördermöglichkeiten der Inklusionsämter und der Agentur für Arbeit. </a:t>
            </a:r>
            <a:endParaRPr lang="de-DE" altLang="de-DE" sz="1600" b="0" dirty="0">
              <a:solidFill>
                <a:srgbClr val="00325F"/>
              </a:solidFill>
              <a:latin typeface="Source Sans 3" panose="020B0503030403020204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ts val="23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de-DE" altLang="de-DE" sz="1600" b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1200"/>
              </a:spcAft>
            </a:pPr>
            <a:endParaRPr lang="de-DE" altLang="de-DE" dirty="0"/>
          </a:p>
          <a:p>
            <a:pPr>
              <a:spcAft>
                <a:spcPts val="1200"/>
              </a:spcAft>
            </a:pPr>
            <a:endParaRPr lang="de-DE" altLang="de-DE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B080CFA-40AC-9144-8B7C-6545AE38FB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1607594"/>
            <a:ext cx="5389089" cy="4218608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F2B6346-4DC6-5341-9822-E964CF6D4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1487" y="984000"/>
            <a:ext cx="11256962" cy="719138"/>
          </a:xfrm>
        </p:spPr>
        <p:txBody>
          <a:bodyPr/>
          <a:lstStyle/>
          <a:p>
            <a:pPr marL="342900" lvl="0" indent="-342900" defTabSz="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z="2400" dirty="0" err="1">
                <a:solidFill>
                  <a:schemeClr val="tx2"/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KAoA</a:t>
            </a:r>
            <a:r>
              <a:rPr lang="de-DE" sz="2400" dirty="0">
                <a:solidFill>
                  <a:schemeClr val="tx2"/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-STAR - Ziele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376FE3F6-F911-3B42-A6E2-764540286A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0568" y="1637720"/>
            <a:ext cx="11256962" cy="47525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Schülerinnen und Schüler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mit einer </a:t>
            </a:r>
            <a:r>
              <a:rPr lang="de-DE" sz="160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Schwerbehinderung</a:t>
            </a: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 nach § 2 Abs. 2 und 3 SGB IX und/oder </a:t>
            </a:r>
            <a:endParaRPr lang="de-DE" sz="1600" b="0" dirty="0" smtClean="0">
              <a:solidFill>
                <a:srgbClr val="00325F"/>
              </a:solidFill>
              <a:latin typeface="Source Sans 3" panose="020B0503030403020204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b="0" dirty="0">
              <a:solidFill>
                <a:srgbClr val="00325F"/>
              </a:solidFill>
              <a:latin typeface="Source Sans 3" panose="020B0503030403020204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mit einem über ein AO-SF-Verfahren festgestellten Bedarf an sonderpädagogischer Unterstützung </a:t>
            </a:r>
          </a:p>
          <a:p>
            <a:pPr marL="0" indent="0">
              <a:lnSpc>
                <a:spcPct val="150000"/>
              </a:lnSpc>
            </a:pP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     in den</a:t>
            </a:r>
            <a:r>
              <a:rPr lang="de-DE" sz="160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 Förderschwerpunkten</a:t>
            </a: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: </a:t>
            </a:r>
          </a:p>
          <a:p>
            <a:pPr lvl="2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Geistige Entwicklung, </a:t>
            </a:r>
          </a:p>
          <a:p>
            <a:pPr lvl="2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Körperliche und motorische Entwicklung, </a:t>
            </a:r>
          </a:p>
          <a:p>
            <a:pPr lvl="2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Hören und Kommunikation, </a:t>
            </a:r>
          </a:p>
          <a:p>
            <a:pPr lvl="2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b="0" dirty="0" smtClean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Sehen, </a:t>
            </a:r>
          </a:p>
          <a:p>
            <a:pPr lvl="2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</a:pPr>
            <a:r>
              <a:rPr lang="de-DE" sz="1600" dirty="0" smtClean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Sprache</a:t>
            </a:r>
          </a:p>
          <a:p>
            <a:pPr marL="377825" lvl="2" indent="0">
              <a:lnSpc>
                <a:spcPct val="150000"/>
              </a:lnSpc>
              <a:buClr>
                <a:srgbClr val="98BF0C"/>
              </a:buClr>
              <a:buNone/>
            </a:pPr>
            <a:endParaRPr lang="de-DE" dirty="0" smtClean="0">
              <a:solidFill>
                <a:srgbClr val="00325F"/>
              </a:solidFill>
              <a:latin typeface="Source Sans 3" panose="020B0503030403020204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und/oder </a:t>
            </a: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mit einer fachärztlichen Diagnose </a:t>
            </a:r>
          </a:p>
          <a:p>
            <a:pPr marL="0" indent="0">
              <a:lnSpc>
                <a:spcPct val="150000"/>
              </a:lnSpc>
            </a:pP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     </a:t>
            </a:r>
            <a:r>
              <a:rPr lang="de-DE" sz="1600" b="0" dirty="0" smtClean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aus dem </a:t>
            </a:r>
            <a:r>
              <a:rPr lang="de-DE" sz="1600" dirty="0" smtClean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Autismus-Spektrum</a:t>
            </a:r>
            <a:r>
              <a:rPr lang="de-DE" sz="1600" b="0" dirty="0" smtClean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.</a:t>
            </a:r>
            <a:endParaRPr lang="de-DE" sz="1600" b="0" dirty="0">
              <a:solidFill>
                <a:srgbClr val="00325F"/>
              </a:solidFill>
              <a:latin typeface="Source Sans 3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86BE610-B07F-3643-9A51-51EFE1A8F3D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197" y="3547724"/>
            <a:ext cx="5735803" cy="293114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F2B6346-4DC6-5341-9822-E964CF6D4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2400" y="980728"/>
            <a:ext cx="11256962" cy="47741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2"/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KAoA-STAR</a:t>
            </a:r>
            <a:r>
              <a:rPr lang="de-DE" sz="2400" dirty="0">
                <a:solidFill>
                  <a:schemeClr val="tx2"/>
                </a:solidFill>
                <a:latin typeface="Sans Source 3"/>
                <a:ea typeface="Segoe UI" pitchFamily="34" charset="0"/>
                <a:cs typeface="Segoe UI" pitchFamily="34" charset="0"/>
              </a:rPr>
              <a:t> - Zielgruppe</a:t>
            </a:r>
          </a:p>
        </p:txBody>
      </p:sp>
    </p:spTree>
    <p:extLst>
      <p:ext uri="{BB962C8B-B14F-4D97-AF65-F5344CB8AC3E}">
        <p14:creationId xmlns:p14="http://schemas.microsoft.com/office/powerpoint/2010/main" val="12489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C064F112-8495-484F-B969-0A14929CB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852" y="1686908"/>
            <a:ext cx="6744276" cy="4217988"/>
          </a:xfrm>
        </p:spPr>
        <p:txBody>
          <a:bodyPr/>
          <a:lstStyle/>
          <a:p>
            <a:pPr marL="0" indent="0"/>
            <a:endParaRPr lang="de-DE" b="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ist Experte für Menschen mit Behinderung im Arbeitsleben und behält gemeinsam mit der Schule den </a:t>
            </a:r>
            <a:r>
              <a:rPr lang="de-DE" sz="1600" b="0" dirty="0">
                <a:solidFill>
                  <a:srgbClr val="C00000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„roten Faden“ </a:t>
            </a: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in der Hand, </a:t>
            </a:r>
          </a:p>
          <a:p>
            <a:pPr marL="0" indent="0">
              <a:lnSpc>
                <a:spcPct val="150000"/>
              </a:lnSpc>
              <a:defRPr/>
            </a:pPr>
            <a:endParaRPr lang="de-DE" sz="1600" b="0" dirty="0">
              <a:solidFill>
                <a:srgbClr val="00325F"/>
              </a:solidFill>
              <a:latin typeface="Source Sans 3" panose="020B0503030403020204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berät die Beteiligten und ist kontinuierliche Ansprechperson für Fragen zur Beruflichen Orientierung,</a:t>
            </a:r>
          </a:p>
          <a:p>
            <a:pPr marL="0" indent="0">
              <a:lnSpc>
                <a:spcPct val="150000"/>
              </a:lnSpc>
            </a:pPr>
            <a:endParaRPr lang="de-DE" sz="1600" b="0" dirty="0">
              <a:solidFill>
                <a:srgbClr val="00325F"/>
              </a:solidFill>
              <a:latin typeface="Source Sans 3" panose="020B0503030403020204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arbeitet eng mit </a:t>
            </a:r>
            <a:r>
              <a:rPr lang="de-DE" sz="1600" b="0" kern="1200" dirty="0">
                <a:solidFill>
                  <a:srgbClr val="00325F"/>
                </a:solidFill>
                <a:latin typeface="Source Sans 3" panose="020B0503030403020204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Lehrkräften und weiteren Fachkräften </a:t>
            </a: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von Schulen, </a:t>
            </a:r>
            <a:r>
              <a:rPr lang="de-DE" sz="1600" b="0" dirty="0" err="1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Arbeitgebenden</a:t>
            </a: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 und </a:t>
            </a:r>
            <a:r>
              <a:rPr lang="de-DE" sz="1600" b="0" kern="1200" dirty="0">
                <a:solidFill>
                  <a:srgbClr val="00325F"/>
                </a:solidFill>
                <a:latin typeface="Source Sans 3" panose="020B0503030403020204" pitchFamily="34" charset="0"/>
                <a:ea typeface="ヒラギノ角ゴ Pro W3" panose="020B0300000000000000" pitchFamily="34" charset="-128"/>
                <a:cs typeface="Segoe UI" panose="020B0502040204020203" pitchFamily="34" charset="0"/>
              </a:rPr>
              <a:t>Beratungsfachkräften</a:t>
            </a: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 der Reha-Beratung der Agentur für Arbeit zusammen.</a:t>
            </a:r>
          </a:p>
          <a:p>
            <a:endParaRPr lang="de-DE" altLang="de-DE" dirty="0"/>
          </a:p>
          <a:p>
            <a:endParaRPr lang="de-DE" altLang="de-DE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C1B733B-6383-364C-A33D-BC5647794D7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6</a:t>
            </a:fld>
            <a:endParaRPr lang="de-DE" altLang="de-DE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F2B6346-4DC6-5341-9822-E964CF6D4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1488" y="1004534"/>
            <a:ext cx="11256962" cy="719138"/>
          </a:xfrm>
        </p:spPr>
        <p:txBody>
          <a:bodyPr/>
          <a:lstStyle/>
          <a:p>
            <a:pPr marL="342900" lvl="0" indent="-342900" defTabSz="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tx2"/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Der </a:t>
            </a:r>
            <a:r>
              <a:rPr lang="de-DE" sz="2400" dirty="0" smtClean="0">
                <a:solidFill>
                  <a:schemeClr val="tx2"/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Integrationsfachdienst (IFD) </a:t>
            </a:r>
            <a:endParaRPr lang="de-DE" sz="2400" strike="sngStrike" dirty="0">
              <a:solidFill>
                <a:schemeClr val="tx2"/>
              </a:solidFill>
              <a:latin typeface="Source Sans 3" panose="020B0503030403020204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1363511"/>
            <a:ext cx="2464295" cy="369644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068" y="5190603"/>
            <a:ext cx="3384376" cy="110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C064F112-8495-484F-B969-0A14929CB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852" y="1686908"/>
            <a:ext cx="6744276" cy="4217988"/>
          </a:xfrm>
        </p:spPr>
        <p:txBody>
          <a:bodyPr/>
          <a:lstStyle/>
          <a:p>
            <a:pPr marL="0" indent="0"/>
            <a:endParaRPr lang="de-DE" b="0" dirty="0">
              <a:solidFill>
                <a:schemeClr val="tx2">
                  <a:lumMod val="75000"/>
                </a:schemeClr>
              </a:solidFill>
              <a:latin typeface="Source Sans 3" panose="020B0503030403020204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sind Hauptansprechpersonen für die individuelle Berufliche Orientierung Ihres Kindes und behalten gemeinsam mit dem Integrationsfachdienst den </a:t>
            </a:r>
            <a:r>
              <a:rPr lang="de-DE" sz="1600" b="0" dirty="0">
                <a:solidFill>
                  <a:srgbClr val="C00000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„roten Faden“ </a:t>
            </a: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in der Hand, </a:t>
            </a:r>
          </a:p>
          <a:p>
            <a:pPr marL="0" indent="0">
              <a:lnSpc>
                <a:spcPct val="150000"/>
              </a:lnSpc>
              <a:defRPr/>
            </a:pPr>
            <a:endParaRPr lang="de-DE" sz="1600" b="0" dirty="0">
              <a:solidFill>
                <a:srgbClr val="00325F"/>
              </a:solidFill>
              <a:latin typeface="Source Sans 3" panose="020B0503030403020204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planen den schulischen Prozess der Beruflichen Orientierung und binden die Berufliche Orientierung in den Unterricht und die Förderplanung ein,</a:t>
            </a:r>
          </a:p>
          <a:p>
            <a:pPr marL="0" indent="0">
              <a:lnSpc>
                <a:spcPct val="150000"/>
              </a:lnSpc>
            </a:pPr>
            <a:endParaRPr lang="de-DE" sz="1600" b="0" dirty="0">
              <a:solidFill>
                <a:srgbClr val="00325F"/>
              </a:solidFill>
              <a:latin typeface="Source Sans 3" panose="020B0503030403020204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arbeiten eng mit den Fachkräften des Integrationsfachdienstes, den Beratungsfachkräften der Reha-Beratung der Agentur für Arbeit und allen Akteuren rund um die Berufliche Orientierung zusammen.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C1B733B-6383-364C-A33D-BC5647794D7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7</a:t>
            </a:fld>
            <a:endParaRPr lang="de-DE" altLang="de-DE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F2B6346-4DC6-5341-9822-E964CF6D4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1488" y="1004534"/>
            <a:ext cx="11256962" cy="719138"/>
          </a:xfrm>
        </p:spPr>
        <p:txBody>
          <a:bodyPr/>
          <a:lstStyle/>
          <a:p>
            <a:pPr marL="342900" lvl="0" indent="-342900" defTabSz="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rgbClr val="00325F"/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Die Lehrkräfte an der Schule Ihres Kindes: </a:t>
            </a:r>
            <a:endParaRPr lang="de-DE" sz="2400" strike="sngStrike" dirty="0">
              <a:solidFill>
                <a:srgbClr val="00325F"/>
              </a:solidFill>
              <a:latin typeface="Source Sans 3" panose="020B0503030403020204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3451883"/>
            <a:ext cx="4176464" cy="27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97634" y="1476781"/>
            <a:ext cx="11831016" cy="5031867"/>
            <a:chOff x="-464444" y="1493177"/>
            <a:chExt cx="12366107" cy="5220633"/>
          </a:xfrm>
        </p:grpSpPr>
        <p:sp>
          <p:nvSpPr>
            <p:cNvPr id="7" name="Abgerundetes Rechteck 6"/>
            <p:cNvSpPr/>
            <p:nvPr/>
          </p:nvSpPr>
          <p:spPr bwMode="auto">
            <a:xfrm>
              <a:off x="1559497" y="6054961"/>
              <a:ext cx="10342166" cy="65884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ource Sans 3" panose="020B0503030403020204" pitchFamily="34" charset="0"/>
                  <a:ea typeface="ヒラギノ角ゴ Pro W3" pitchFamily="84" charset="-128"/>
                </a:rPr>
                <a:t>Flankierende</a:t>
              </a:r>
              <a:r>
                <a:rPr kumimoji="0" lang="de-DE" sz="180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ource Sans 3" panose="020B0503030403020204" pitchFamily="34" charset="0"/>
                  <a:ea typeface="ヒラギノ角ゴ Pro W3" pitchFamily="84" charset="-128"/>
                </a:rPr>
                <a:t> Hilfen: Mobilitätstraining, </a:t>
              </a:r>
              <a:r>
                <a:rPr lang="de-DE" sz="1800" dirty="0">
                  <a:solidFill>
                    <a:schemeClr val="tx1"/>
                  </a:solidFill>
                  <a:latin typeface="Source Sans 3" panose="020B0503030403020204" pitchFamily="34" charset="0"/>
                  <a:ea typeface="ヒラギノ角ゴ Pro W3" pitchFamily="84" charset="-128"/>
                </a:rPr>
                <a:t>Jobcoaching am Arbeitsplatz</a:t>
              </a:r>
              <a:r>
                <a:rPr kumimoji="0" lang="de-DE" sz="180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ource Sans 3" panose="020B0503030403020204" pitchFamily="34" charset="0"/>
                  <a:ea typeface="ヒラギノ角ゴ Pro W3" pitchFamily="84" charset="-128"/>
                </a:rPr>
                <a:t>, kommunikative Hilfen, technische </a:t>
              </a:r>
              <a:r>
                <a:rPr kumimoji="0" lang="de-DE" sz="18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ource Sans 3" panose="020B0503030403020204" pitchFamily="34" charset="0"/>
                  <a:ea typeface="ヒラギノ角ゴ Pro W3" pitchFamily="84" charset="-128"/>
                </a:rPr>
                <a:t>Hilfen und Weitere. </a:t>
              </a:r>
              <a:endParaRPr kumimoji="0" lang="de-DE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503030403020204" pitchFamily="34" charset="0"/>
                <a:ea typeface="ヒラギノ角ゴ Pro W3" pitchFamily="84" charset="-128"/>
              </a:endParaRPr>
            </a:p>
          </p:txBody>
        </p:sp>
        <p:grpSp>
          <p:nvGrpSpPr>
            <p:cNvPr id="8" name="Gruppieren 7"/>
            <p:cNvGrpSpPr/>
            <p:nvPr/>
          </p:nvGrpSpPr>
          <p:grpSpPr>
            <a:xfrm>
              <a:off x="-464444" y="1493177"/>
              <a:ext cx="12271383" cy="4891209"/>
              <a:chOff x="-464444" y="1493177"/>
              <a:chExt cx="12271383" cy="4891209"/>
            </a:xfrm>
          </p:grpSpPr>
          <p:grpSp>
            <p:nvGrpSpPr>
              <p:cNvPr id="9" name="Gruppieren 8"/>
              <p:cNvGrpSpPr>
                <a:grpSpLocks/>
              </p:cNvGrpSpPr>
              <p:nvPr/>
            </p:nvGrpSpPr>
            <p:grpSpPr bwMode="auto">
              <a:xfrm>
                <a:off x="-303481" y="1493177"/>
                <a:ext cx="12049682" cy="4182920"/>
                <a:chOff x="-1200948" y="1322062"/>
                <a:chExt cx="12594222" cy="4809016"/>
              </a:xfrm>
            </p:grpSpPr>
            <p:grpSp>
              <p:nvGrpSpPr>
                <p:cNvPr id="18" name="Gruppieren 2"/>
                <p:cNvGrpSpPr>
                  <a:grpSpLocks/>
                </p:cNvGrpSpPr>
                <p:nvPr/>
              </p:nvGrpSpPr>
              <p:grpSpPr bwMode="auto">
                <a:xfrm>
                  <a:off x="-1200948" y="1612967"/>
                  <a:ext cx="12594222" cy="4518111"/>
                  <a:chOff x="-1200948" y="1612967"/>
                  <a:chExt cx="12594222" cy="4518111"/>
                </a:xfrm>
              </p:grpSpPr>
              <p:sp>
                <p:nvSpPr>
                  <p:cNvPr id="20" name="Rechteck 3"/>
                  <p:cNvSpPr>
                    <a:spLocks noChangeArrowheads="1"/>
                  </p:cNvSpPr>
                  <p:nvPr/>
                </p:nvSpPr>
                <p:spPr bwMode="auto">
                  <a:xfrm>
                    <a:off x="177172" y="1612967"/>
                    <a:ext cx="9064625" cy="40473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lnSpc>
                        <a:spcPts val="3600"/>
                      </a:lnSpc>
                      <a:buChar char="•"/>
                      <a:defRPr sz="2400" b="1"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ヒラギノ角ゴ Pro W3" charset="0"/>
                      </a:defRPr>
                    </a:lvl1pPr>
                    <a:lvl2pPr marL="742950" indent="-285750">
                      <a:lnSpc>
                        <a:spcPts val="3200"/>
                      </a:lnSpc>
                      <a:buClr>
                        <a:srgbClr val="00579D"/>
                      </a:buClr>
                      <a:buChar char="•"/>
                      <a:defRPr sz="2400"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ヒラギノ角ゴ Pro W3" charset="0"/>
                      </a:defRPr>
                    </a:lvl2pPr>
                    <a:lvl3pPr marL="1143000" indent="-228600">
                      <a:lnSpc>
                        <a:spcPts val="3200"/>
                      </a:lnSpc>
                      <a:buClr>
                        <a:srgbClr val="00579D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ヒラギノ角ゴ Pro W3" charset="0"/>
                      </a:defRPr>
                    </a:lvl3pPr>
                    <a:lvl4pPr marL="1600200" indent="-228600">
                      <a:lnSpc>
                        <a:spcPts val="3200"/>
                      </a:lnSpc>
                      <a:buClr>
                        <a:srgbClr val="00579D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ヒラギノ角ゴ Pro W3" charset="0"/>
                      </a:defRPr>
                    </a:lvl4pPr>
                    <a:lvl5pPr marL="2057400" indent="-228600">
                      <a:lnSpc>
                        <a:spcPts val="3200"/>
                      </a:lnSpc>
                      <a:buClr>
                        <a:srgbClr val="00579D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ヒラギノ角ゴ Pro W3" charset="0"/>
                      </a:defRPr>
                    </a:lvl5pPr>
                    <a:lvl6pPr marL="2514600" indent="-228600" eaLnBrk="0" fontAlgn="base" hangingPunct="0">
                      <a:lnSpc>
                        <a:spcPts val="32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579D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ヒラギノ角ゴ Pro W3" charset="0"/>
                      </a:defRPr>
                    </a:lvl6pPr>
                    <a:lvl7pPr marL="2971800" indent="-228600" eaLnBrk="0" fontAlgn="base" hangingPunct="0">
                      <a:lnSpc>
                        <a:spcPts val="32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579D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ヒラギノ角ゴ Pro W3" charset="0"/>
                      </a:defRPr>
                    </a:lvl7pPr>
                    <a:lvl8pPr marL="3429000" indent="-228600" eaLnBrk="0" fontAlgn="base" hangingPunct="0">
                      <a:lnSpc>
                        <a:spcPts val="32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579D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ヒラギノ角ゴ Pro W3" charset="0"/>
                      </a:defRPr>
                    </a:lvl8pPr>
                    <a:lvl9pPr marL="3886200" indent="-228600" eaLnBrk="0" fontAlgn="base" hangingPunct="0">
                      <a:lnSpc>
                        <a:spcPts val="32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579D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ヒラギノ角ゴ Pro W3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/>
                      <a:ea typeface="ヒラギノ角ゴ Pro W3" pitchFamily="20" charset="-128"/>
                    </a:endParaRPr>
                  </a:p>
                </p:txBody>
              </p:sp>
              <p:sp>
                <p:nvSpPr>
                  <p:cNvPr id="21" name="Pfeil: nach rechts 4">
                    <a:extLst>
                      <a:ext uri="{FF2B5EF4-FFF2-40B4-BE49-F238E27FC236}">
                        <a16:creationId xmlns:a16="http://schemas.microsoft.com/office/drawing/2014/main" id="{46B67847-E7E8-4A11-B9C8-F2DD100CCF68}"/>
                      </a:ext>
                    </a:extLst>
                  </p:cNvPr>
                  <p:cNvSpPr/>
                  <p:nvPr/>
                </p:nvSpPr>
                <p:spPr>
                  <a:xfrm>
                    <a:off x="-1200948" y="1955202"/>
                    <a:ext cx="12277093" cy="4175876"/>
                  </a:xfrm>
                  <a:prstGeom prst="rightArrow">
                    <a:avLst/>
                  </a:prstGeom>
                  <a:solidFill>
                    <a:schemeClr val="accent3">
                      <a:lumMod val="95000"/>
                    </a:schemeClr>
                  </a:solidFill>
                  <a:ln w="38100">
                    <a:solidFill>
                      <a:schemeClr val="bg1"/>
                    </a:solidFill>
                  </a:ln>
                  <a:effectLst/>
                </p:spPr>
              </p:sp>
              <p:sp>
                <p:nvSpPr>
                  <p:cNvPr id="22" name="Freihandform: Form 6">
                    <a:extLst>
                      <a:ext uri="{FF2B5EF4-FFF2-40B4-BE49-F238E27FC236}">
                        <a16:creationId xmlns:a16="http://schemas.microsoft.com/office/drawing/2014/main" id="{BB258F39-1C9C-4AA9-8A9C-D488307789AF}"/>
                      </a:ext>
                    </a:extLst>
                  </p:cNvPr>
                  <p:cNvSpPr/>
                  <p:nvPr/>
                </p:nvSpPr>
                <p:spPr>
                  <a:xfrm>
                    <a:off x="3126825" y="2012009"/>
                    <a:ext cx="2084350" cy="1232159"/>
                  </a:xfrm>
                  <a:custGeom>
                    <a:avLst/>
                    <a:gdLst>
                      <a:gd name="connsiteX0" fmla="*/ 0 w 1909809"/>
                      <a:gd name="connsiteY0" fmla="*/ 260929 h 1565545"/>
                      <a:gd name="connsiteX1" fmla="*/ 260929 w 1909809"/>
                      <a:gd name="connsiteY1" fmla="*/ 0 h 1565545"/>
                      <a:gd name="connsiteX2" fmla="*/ 1648880 w 1909809"/>
                      <a:gd name="connsiteY2" fmla="*/ 0 h 1565545"/>
                      <a:gd name="connsiteX3" fmla="*/ 1909809 w 1909809"/>
                      <a:gd name="connsiteY3" fmla="*/ 260929 h 1565545"/>
                      <a:gd name="connsiteX4" fmla="*/ 1909809 w 1909809"/>
                      <a:gd name="connsiteY4" fmla="*/ 1304616 h 1565545"/>
                      <a:gd name="connsiteX5" fmla="*/ 1648880 w 1909809"/>
                      <a:gd name="connsiteY5" fmla="*/ 1565545 h 1565545"/>
                      <a:gd name="connsiteX6" fmla="*/ 260929 w 1909809"/>
                      <a:gd name="connsiteY6" fmla="*/ 1565545 h 1565545"/>
                      <a:gd name="connsiteX7" fmla="*/ 0 w 1909809"/>
                      <a:gd name="connsiteY7" fmla="*/ 1304616 h 1565545"/>
                      <a:gd name="connsiteX8" fmla="*/ 0 w 1909809"/>
                      <a:gd name="connsiteY8" fmla="*/ 260929 h 1565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09809" h="1565545">
                        <a:moveTo>
                          <a:pt x="0" y="260929"/>
                        </a:moveTo>
                        <a:cubicBezTo>
                          <a:pt x="0" y="116822"/>
                          <a:pt x="116822" y="0"/>
                          <a:pt x="260929" y="0"/>
                        </a:cubicBezTo>
                        <a:lnTo>
                          <a:pt x="1648880" y="0"/>
                        </a:lnTo>
                        <a:cubicBezTo>
                          <a:pt x="1792987" y="0"/>
                          <a:pt x="1909809" y="116822"/>
                          <a:pt x="1909809" y="260929"/>
                        </a:cubicBezTo>
                        <a:lnTo>
                          <a:pt x="1909809" y="1304616"/>
                        </a:lnTo>
                        <a:cubicBezTo>
                          <a:pt x="1909809" y="1448723"/>
                          <a:pt x="1792987" y="1565545"/>
                          <a:pt x="1648880" y="1565545"/>
                        </a:cubicBezTo>
                        <a:lnTo>
                          <a:pt x="260929" y="1565545"/>
                        </a:lnTo>
                        <a:cubicBezTo>
                          <a:pt x="116822" y="1565545"/>
                          <a:pt x="0" y="1448723"/>
                          <a:pt x="0" y="1304616"/>
                        </a:cubicBezTo>
                        <a:lnTo>
                          <a:pt x="0" y="260929"/>
                        </a:lnTo>
                        <a:close/>
                      </a:path>
                    </a:pathLst>
                  </a:custGeom>
                  <a:solidFill>
                    <a:srgbClr val="98BF0C">
                      <a:alpha val="84706"/>
                    </a:srgbClr>
                  </a:solidFill>
                  <a:ln w="25400" cap="flat" cmpd="sng" algn="ctr">
                    <a:solidFill>
                      <a:srgbClr val="336699"/>
                    </a:solidFill>
                    <a:prstDash val="solid"/>
                  </a:ln>
                  <a:effectLst/>
                </p:spPr>
                <p:txBody>
                  <a:bodyPr lIns="167864" tIns="167864" rIns="167864" bIns="167864" spcCol="1270" anchor="ctr"/>
                  <a:lstStyle/>
                  <a:p>
                    <a:pPr marL="0" marR="0" lvl="0" indent="0" algn="ctr" defTabSz="106680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3" panose="020B0503030403020204" pitchFamily="34" charset="0"/>
                        <a:ea typeface="ヒラギノ角ゴ Pro W3"/>
                        <a:cs typeface="Arial" pitchFamily="34" charset="0"/>
                      </a:rPr>
                      <a:t>Berufsfeld-erkundung </a:t>
                    </a:r>
                    <a:r>
                      <a:rPr lang="de-DE" sz="1200" kern="0" dirty="0">
                        <a:solidFill>
                          <a:srgbClr val="000000"/>
                        </a:solidFill>
                        <a:latin typeface="Source Sans 3" panose="020B0503030403020204" pitchFamily="34" charset="0"/>
                        <a:ea typeface="ヒラギノ角ゴ Pro W3"/>
                        <a:cs typeface="Arial" pitchFamily="34" charset="0"/>
                      </a:rPr>
                      <a:t>(Betriebe oder Bildungsträger)</a:t>
                    </a:r>
                    <a:endParaRPr kumimoji="0" lang="de-DE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effectLst/>
                      <a:uLnTx/>
                      <a:uFillTx/>
                      <a:latin typeface="Source Sans 3" panose="020B0503030403020204" pitchFamily="34" charset="0"/>
                      <a:ea typeface="ヒラギノ角ゴ Pro W3"/>
                      <a:cs typeface="Arial" pitchFamily="34" charset="0"/>
                    </a:endParaRPr>
                  </a:p>
                </p:txBody>
              </p:sp>
              <p:sp>
                <p:nvSpPr>
                  <p:cNvPr id="23" name="Freihandform: Form 7">
                    <a:extLst>
                      <a:ext uri="{FF2B5EF4-FFF2-40B4-BE49-F238E27FC236}">
                        <a16:creationId xmlns:a16="http://schemas.microsoft.com/office/drawing/2014/main" id="{0704875C-3C7E-4F27-BD23-647DD011BCC7}"/>
                      </a:ext>
                    </a:extLst>
                  </p:cNvPr>
                  <p:cNvSpPr/>
                  <p:nvPr/>
                </p:nvSpPr>
                <p:spPr>
                  <a:xfrm>
                    <a:off x="5422989" y="2006502"/>
                    <a:ext cx="2042134" cy="1225863"/>
                  </a:xfrm>
                  <a:custGeom>
                    <a:avLst/>
                    <a:gdLst>
                      <a:gd name="connsiteX0" fmla="*/ 0 w 1996246"/>
                      <a:gd name="connsiteY0" fmla="*/ 260929 h 1565545"/>
                      <a:gd name="connsiteX1" fmla="*/ 260929 w 1996246"/>
                      <a:gd name="connsiteY1" fmla="*/ 0 h 1565545"/>
                      <a:gd name="connsiteX2" fmla="*/ 1735317 w 1996246"/>
                      <a:gd name="connsiteY2" fmla="*/ 0 h 1565545"/>
                      <a:gd name="connsiteX3" fmla="*/ 1996246 w 1996246"/>
                      <a:gd name="connsiteY3" fmla="*/ 260929 h 1565545"/>
                      <a:gd name="connsiteX4" fmla="*/ 1996246 w 1996246"/>
                      <a:gd name="connsiteY4" fmla="*/ 1304616 h 1565545"/>
                      <a:gd name="connsiteX5" fmla="*/ 1735317 w 1996246"/>
                      <a:gd name="connsiteY5" fmla="*/ 1565545 h 1565545"/>
                      <a:gd name="connsiteX6" fmla="*/ 260929 w 1996246"/>
                      <a:gd name="connsiteY6" fmla="*/ 1565545 h 1565545"/>
                      <a:gd name="connsiteX7" fmla="*/ 0 w 1996246"/>
                      <a:gd name="connsiteY7" fmla="*/ 1304616 h 1565545"/>
                      <a:gd name="connsiteX8" fmla="*/ 0 w 1996246"/>
                      <a:gd name="connsiteY8" fmla="*/ 260929 h 1565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96246" h="1565545">
                        <a:moveTo>
                          <a:pt x="0" y="260929"/>
                        </a:moveTo>
                        <a:cubicBezTo>
                          <a:pt x="0" y="116822"/>
                          <a:pt x="116822" y="0"/>
                          <a:pt x="260929" y="0"/>
                        </a:cubicBezTo>
                        <a:lnTo>
                          <a:pt x="1735317" y="0"/>
                        </a:lnTo>
                        <a:cubicBezTo>
                          <a:pt x="1879424" y="0"/>
                          <a:pt x="1996246" y="116822"/>
                          <a:pt x="1996246" y="260929"/>
                        </a:cubicBezTo>
                        <a:lnTo>
                          <a:pt x="1996246" y="1304616"/>
                        </a:lnTo>
                        <a:cubicBezTo>
                          <a:pt x="1996246" y="1448723"/>
                          <a:pt x="1879424" y="1565545"/>
                          <a:pt x="1735317" y="1565545"/>
                        </a:cubicBezTo>
                        <a:lnTo>
                          <a:pt x="260929" y="1565545"/>
                        </a:lnTo>
                        <a:cubicBezTo>
                          <a:pt x="116822" y="1565545"/>
                          <a:pt x="0" y="1448723"/>
                          <a:pt x="0" y="1304616"/>
                        </a:cubicBezTo>
                        <a:lnTo>
                          <a:pt x="0" y="260929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  <a:alpha val="84706"/>
                    </a:schemeClr>
                  </a:solidFill>
                  <a:ln w="25400" cap="flat" cmpd="sng" algn="ctr">
                    <a:solidFill>
                      <a:srgbClr val="00579D"/>
                    </a:solidFill>
                    <a:prstDash val="solid"/>
                  </a:ln>
                  <a:effectLst/>
                </p:spPr>
                <p:txBody>
                  <a:bodyPr lIns="167864" tIns="167864" rIns="167864" bIns="167864" spcCol="1270" anchor="ctr"/>
                  <a:lstStyle/>
                  <a:p>
                    <a:pPr marL="0" marR="0" lvl="0" indent="0" algn="ctr" defTabSz="106680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20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Source Sans 3" panose="020B0503030403020204" pitchFamily="34" charset="0"/>
                        <a:ea typeface="ヒラギノ角ゴ Pro W3"/>
                        <a:cs typeface="Arial" pitchFamily="34" charset="0"/>
                      </a:rPr>
                      <a:t>Praktikum</a:t>
                    </a:r>
                    <a:r>
                      <a:rPr kumimoji="0" lang="de-DE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Verdana"/>
                        <a:ea typeface="ヒラギノ角ゴ Pro W3"/>
                        <a:cs typeface="Arial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24" name="Freihandform: Form 10">
                    <a:extLst>
                      <a:ext uri="{FF2B5EF4-FFF2-40B4-BE49-F238E27FC236}">
                        <a16:creationId xmlns:a16="http://schemas.microsoft.com/office/drawing/2014/main" id="{B1B832C7-F8F9-4B03-BF75-CA412037F48F}"/>
                      </a:ext>
                    </a:extLst>
                  </p:cNvPr>
                  <p:cNvSpPr/>
                  <p:nvPr/>
                </p:nvSpPr>
                <p:spPr>
                  <a:xfrm>
                    <a:off x="7728323" y="1989275"/>
                    <a:ext cx="3664951" cy="1254893"/>
                  </a:xfrm>
                  <a:custGeom>
                    <a:avLst/>
                    <a:gdLst>
                      <a:gd name="connsiteX0" fmla="*/ 0 w 1971829"/>
                      <a:gd name="connsiteY0" fmla="*/ 260929 h 1565545"/>
                      <a:gd name="connsiteX1" fmla="*/ 260929 w 1971829"/>
                      <a:gd name="connsiteY1" fmla="*/ 0 h 1565545"/>
                      <a:gd name="connsiteX2" fmla="*/ 1710900 w 1971829"/>
                      <a:gd name="connsiteY2" fmla="*/ 0 h 1565545"/>
                      <a:gd name="connsiteX3" fmla="*/ 1971829 w 1971829"/>
                      <a:gd name="connsiteY3" fmla="*/ 260929 h 1565545"/>
                      <a:gd name="connsiteX4" fmla="*/ 1971829 w 1971829"/>
                      <a:gd name="connsiteY4" fmla="*/ 1304616 h 1565545"/>
                      <a:gd name="connsiteX5" fmla="*/ 1710900 w 1971829"/>
                      <a:gd name="connsiteY5" fmla="*/ 1565545 h 1565545"/>
                      <a:gd name="connsiteX6" fmla="*/ 260929 w 1971829"/>
                      <a:gd name="connsiteY6" fmla="*/ 1565545 h 1565545"/>
                      <a:gd name="connsiteX7" fmla="*/ 0 w 1971829"/>
                      <a:gd name="connsiteY7" fmla="*/ 1304616 h 1565545"/>
                      <a:gd name="connsiteX8" fmla="*/ 0 w 1971829"/>
                      <a:gd name="connsiteY8" fmla="*/ 260929 h 1565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71829" h="1565545">
                        <a:moveTo>
                          <a:pt x="0" y="260929"/>
                        </a:moveTo>
                        <a:cubicBezTo>
                          <a:pt x="0" y="116822"/>
                          <a:pt x="116822" y="0"/>
                          <a:pt x="260929" y="0"/>
                        </a:cubicBezTo>
                        <a:lnTo>
                          <a:pt x="1710900" y="0"/>
                        </a:lnTo>
                        <a:cubicBezTo>
                          <a:pt x="1855007" y="0"/>
                          <a:pt x="1971829" y="116822"/>
                          <a:pt x="1971829" y="260929"/>
                        </a:cubicBezTo>
                        <a:lnTo>
                          <a:pt x="1971829" y="1304616"/>
                        </a:lnTo>
                        <a:cubicBezTo>
                          <a:pt x="1971829" y="1448723"/>
                          <a:pt x="1855007" y="1565545"/>
                          <a:pt x="1710900" y="1565545"/>
                        </a:cubicBezTo>
                        <a:lnTo>
                          <a:pt x="260929" y="1565545"/>
                        </a:lnTo>
                        <a:cubicBezTo>
                          <a:pt x="116822" y="1565545"/>
                          <a:pt x="0" y="1448723"/>
                          <a:pt x="0" y="1304616"/>
                        </a:cubicBezTo>
                        <a:lnTo>
                          <a:pt x="0" y="260929"/>
                        </a:lnTo>
                        <a:close/>
                      </a:path>
                    </a:pathLst>
                  </a:custGeom>
                  <a:solidFill>
                    <a:srgbClr val="FFC000">
                      <a:alpha val="84706"/>
                    </a:srgbClr>
                  </a:solidFill>
                  <a:ln w="25400" cap="flat" cmpd="sng" algn="ctr">
                    <a:solidFill>
                      <a:srgbClr val="00579D"/>
                    </a:solidFill>
                    <a:prstDash val="solid"/>
                  </a:ln>
                  <a:effectLst/>
                </p:spPr>
                <p:txBody>
                  <a:bodyPr lIns="167864" tIns="167864" rIns="167864" bIns="167864" spcCol="1270" anchor="ctr"/>
                  <a:lstStyle/>
                  <a:p>
                    <a:pPr marL="0" marR="0" lvl="0" indent="0" algn="ctr" defTabSz="106680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3" panose="020B0503030403020204" pitchFamily="34" charset="0"/>
                        <a:ea typeface="ヒラギノ角ゴ Pro W3"/>
                        <a:cs typeface="Arial" pitchFamily="34" charset="0"/>
                      </a:rPr>
                      <a:t>Übergangsbegleitung </a:t>
                    </a:r>
                  </a:p>
                  <a:p>
                    <a:pPr marL="0" marR="0" lvl="0" indent="0" algn="ctr" defTabSz="106680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3" panose="020B0503030403020204" pitchFamily="34" charset="0"/>
                        <a:ea typeface="ヒラギノ角ゴ Pro W3"/>
                        <a:cs typeface="Arial" pitchFamily="34" charset="0"/>
                      </a:rPr>
                      <a:t>(während</a:t>
                    </a:r>
                    <a:r>
                      <a:rPr kumimoji="0" lang="de-DE" sz="1200" b="0" i="0" u="none" strike="noStrike" kern="0" cap="none" spc="0" normalizeH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3" panose="020B0503030403020204" pitchFamily="34" charset="0"/>
                        <a:ea typeface="ヒラギノ角ゴ Pro W3"/>
                        <a:cs typeface="Arial" pitchFamily="34" charset="0"/>
                      </a:rPr>
                      <a:t> der Schulzeit und sechs Monate im Anschluss)</a:t>
                    </a:r>
                    <a:endParaRPr kumimoji="0" lang="de-DE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ource Sans 3" panose="020B0503030403020204" pitchFamily="34" charset="0"/>
                      <a:ea typeface="ヒラギノ角ゴ Pro W3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9" name="Textfeld 18"/>
                <p:cNvSpPr txBox="1">
                  <a:spLocks noChangeArrowheads="1"/>
                </p:cNvSpPr>
                <p:nvPr/>
              </p:nvSpPr>
              <p:spPr bwMode="auto">
                <a:xfrm>
                  <a:off x="746219" y="1322062"/>
                  <a:ext cx="10449885" cy="528025"/>
                </a:xfrm>
                <a:prstGeom prst="roundRect">
                  <a:avLst/>
                </a:prstGeom>
                <a:solidFill>
                  <a:schemeClr val="bg1">
                    <a:lumMod val="85000"/>
                    <a:alpha val="69804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square"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58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58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58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58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58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58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58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58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ヒラギノ角ゴ Pro W3" pitchFamily="58" charset="-128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altLang="de-DE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Source Sans 3" panose="020B0503030403020204" pitchFamily="34" charset="0"/>
                    </a:rPr>
                    <a:t>Elternbeteiligung,</a:t>
                  </a:r>
                  <a:r>
                    <a:rPr kumimoji="0" lang="de-DE" altLang="de-DE" sz="2000" b="0" i="0" u="none" strike="noStrike" kern="0" cap="none" spc="0" normalizeH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Source Sans 3" panose="020B0503030403020204" pitchFamily="34" charset="0"/>
                    </a:rPr>
                    <a:t> Entwicklung nachschulischer Perspektiven</a:t>
                  </a:r>
                  <a:endParaRPr kumimoji="0" lang="de-DE" altLang="de-DE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ource Sans 3" panose="020B0503030403020204" pitchFamily="34" charset="0"/>
                  </a:endParaRPr>
                </a:p>
              </p:txBody>
            </p:sp>
          </p:grpSp>
          <p:sp>
            <p:nvSpPr>
              <p:cNvPr id="10" name="Textfeld 9"/>
              <p:cNvSpPr txBox="1"/>
              <p:nvPr/>
            </p:nvSpPr>
            <p:spPr bwMode="auto">
              <a:xfrm>
                <a:off x="7276569" y="4415145"/>
                <a:ext cx="2395982" cy="1504431"/>
              </a:xfrm>
              <a:prstGeom prst="roundRect">
                <a:avLst/>
              </a:prstGeom>
              <a:solidFill>
                <a:srgbClr val="00B0F0"/>
              </a:solidFill>
              <a:ln w="25400" cap="flat" cmpd="sng" algn="ctr">
                <a:solidFill>
                  <a:srgbClr val="00325F"/>
                </a:solidFill>
                <a:prstDash val="solid"/>
              </a:ln>
              <a:effectLst/>
            </p:spPr>
            <p:txBody>
              <a:bodyPr lIns="38100" tIns="38100" rIns="38100" bIns="38100" spcCol="1270" anchor="ctr"/>
              <a:lstStyle>
                <a:lvl1pPr>
                  <a:defRPr sz="1000">
                    <a:solidFill>
                      <a:schemeClr val="tx1"/>
                    </a:solidFill>
                    <a:latin typeface="Segoe UI bold"/>
                    <a:cs typeface="Arial" pitchFamily="34" charset="0"/>
                  </a:defRPr>
                </a:lvl1pPr>
              </a:lstStyle>
              <a:p>
                <a:pPr algn="ctr" eaLnBrk="1" hangingPunct="1">
                  <a:defRPr/>
                </a:pPr>
                <a:r>
                  <a:rPr lang="de-DE" sz="1400" dirty="0">
                    <a:solidFill>
                      <a:srgbClr val="000000"/>
                    </a:solidFill>
                    <a:latin typeface="Source Sans 3" panose="020B0503030403020204" pitchFamily="34" charset="0"/>
                  </a:rPr>
                  <a:t>Training arbeitsrelevanter Kompetenzen (TASK)</a:t>
                </a:r>
              </a:p>
            </p:txBody>
          </p:sp>
          <p:sp>
            <p:nvSpPr>
              <p:cNvPr id="11" name="Textfeld 10"/>
              <p:cNvSpPr txBox="1"/>
              <p:nvPr/>
            </p:nvSpPr>
            <p:spPr bwMode="auto">
              <a:xfrm>
                <a:off x="4275885" y="4415144"/>
                <a:ext cx="2764726" cy="1504431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00325F"/>
                </a:solidFill>
                <a:prstDash val="solid"/>
              </a:ln>
              <a:effectLst/>
            </p:spPr>
            <p:txBody>
              <a:bodyPr lIns="38100" tIns="38100" rIns="38100" bIns="38100" spcCol="1270" anchor="ctr"/>
              <a:lstStyle>
                <a:lvl1pPr>
                  <a:defRPr sz="1000">
                    <a:solidFill>
                      <a:schemeClr val="tx1"/>
                    </a:solidFill>
                    <a:latin typeface="Segoe UI bold"/>
                    <a:cs typeface="Arial" pitchFamily="34" charset="0"/>
                  </a:defRPr>
                </a:lvl1pPr>
              </a:lstStyle>
              <a:p>
                <a:pPr algn="ctr" eaLnBrk="1" hangingPunct="1">
                  <a:defRPr/>
                </a:pPr>
                <a:r>
                  <a:rPr lang="de-DE" sz="1400" dirty="0">
                    <a:solidFill>
                      <a:srgbClr val="000000"/>
                    </a:solidFill>
                    <a:latin typeface="Source Sans 3" panose="020B0503030403020204" pitchFamily="34" charset="0"/>
                  </a:rPr>
                  <a:t>Spezifische Angebote für Schülerinnen/Schüler mit dem Förderschwerpunkt Hören und Kommunikation </a:t>
                </a:r>
                <a:r>
                  <a:rPr lang="de-DE" sz="1400" dirty="0" smtClean="0">
                    <a:solidFill>
                      <a:srgbClr val="000000"/>
                    </a:solidFill>
                    <a:latin typeface="Source Sans 3" panose="020B0503030403020204" pitchFamily="34" charset="0"/>
                  </a:rPr>
                  <a:t>und </a:t>
                </a:r>
                <a:r>
                  <a:rPr lang="de-DE" sz="1400" dirty="0">
                    <a:solidFill>
                      <a:srgbClr val="000000"/>
                    </a:solidFill>
                    <a:latin typeface="Source Sans 3" panose="020B0503030403020204" pitchFamily="34" charset="0"/>
                  </a:rPr>
                  <a:t>Sehen</a:t>
                </a:r>
              </a:p>
            </p:txBody>
          </p:sp>
          <p:sp>
            <p:nvSpPr>
              <p:cNvPr id="12" name="Textfeld 11"/>
              <p:cNvSpPr txBox="1"/>
              <p:nvPr/>
            </p:nvSpPr>
            <p:spPr bwMode="auto">
              <a:xfrm>
                <a:off x="1702972" y="4415144"/>
                <a:ext cx="2311315" cy="1504431"/>
              </a:xfrm>
              <a:prstGeom prst="roundRect">
                <a:avLst/>
              </a:prstGeom>
              <a:solidFill>
                <a:srgbClr val="00B0F0"/>
              </a:solidFill>
              <a:ln w="25400" cap="flat" cmpd="sng" algn="ctr">
                <a:solidFill>
                  <a:srgbClr val="00325F"/>
                </a:solidFill>
                <a:prstDash val="solid"/>
              </a:ln>
              <a:effectLst/>
            </p:spPr>
            <p:txBody>
              <a:bodyPr lIns="38100" tIns="38100" rIns="38100" bIns="38100" spcCol="1270" anchor="ctr"/>
              <a:lstStyle>
                <a:lvl1pPr>
                  <a:defRPr sz="1000">
                    <a:solidFill>
                      <a:schemeClr val="tx1"/>
                    </a:solidFill>
                    <a:latin typeface="Segoe UI bold"/>
                    <a:cs typeface="Arial" pitchFamily="34" charset="0"/>
                  </a:defRPr>
                </a:lvl1pPr>
              </a:lstStyle>
              <a:p>
                <a:pPr algn="ctr" eaLnBrk="1" hangingPunct="1">
                  <a:defRPr/>
                </a:pPr>
                <a:r>
                  <a:rPr lang="de-DE" sz="1400" dirty="0">
                    <a:solidFill>
                      <a:srgbClr val="000000"/>
                    </a:solidFill>
                    <a:latin typeface="Source Sans 3" panose="020B0503030403020204" pitchFamily="34" charset="0"/>
                  </a:rPr>
                  <a:t>Berufsorientierungs-seminar</a:t>
                </a:r>
                <a:r>
                  <a:rPr lang="de-DE" sz="1400" dirty="0">
                    <a:solidFill>
                      <a:srgbClr val="000000"/>
                    </a:solidFill>
                    <a:latin typeface="+mn-lt"/>
                  </a:rPr>
                  <a:t> </a:t>
                </a:r>
              </a:p>
            </p:txBody>
          </p:sp>
          <p:sp>
            <p:nvSpPr>
              <p:cNvPr id="14" name="Freihandform: Form 5">
                <a:extLst>
                  <a:ext uri="{FF2B5EF4-FFF2-40B4-BE49-F238E27FC236}">
                    <a16:creationId xmlns:a16="http://schemas.microsoft.com/office/drawing/2014/main" id="{00BBDD80-6D76-4B0E-A506-34DE84BD6767}"/>
                  </a:ext>
                </a:extLst>
              </p:cNvPr>
              <p:cNvSpPr/>
              <p:nvPr/>
            </p:nvSpPr>
            <p:spPr bwMode="auto">
              <a:xfrm>
                <a:off x="-464444" y="1752616"/>
                <a:ext cx="1853725" cy="4631770"/>
              </a:xfrm>
              <a:custGeom>
                <a:avLst/>
                <a:gdLst>
                  <a:gd name="connsiteX0" fmla="*/ 0 w 1909809"/>
                  <a:gd name="connsiteY0" fmla="*/ 260929 h 1565545"/>
                  <a:gd name="connsiteX1" fmla="*/ 260929 w 1909809"/>
                  <a:gd name="connsiteY1" fmla="*/ 0 h 1565545"/>
                  <a:gd name="connsiteX2" fmla="*/ 1648880 w 1909809"/>
                  <a:gd name="connsiteY2" fmla="*/ 0 h 1565545"/>
                  <a:gd name="connsiteX3" fmla="*/ 1909809 w 1909809"/>
                  <a:gd name="connsiteY3" fmla="*/ 260929 h 1565545"/>
                  <a:gd name="connsiteX4" fmla="*/ 1909809 w 1909809"/>
                  <a:gd name="connsiteY4" fmla="*/ 1304616 h 1565545"/>
                  <a:gd name="connsiteX5" fmla="*/ 1648880 w 1909809"/>
                  <a:gd name="connsiteY5" fmla="*/ 1565545 h 1565545"/>
                  <a:gd name="connsiteX6" fmla="*/ 260929 w 1909809"/>
                  <a:gd name="connsiteY6" fmla="*/ 1565545 h 1565545"/>
                  <a:gd name="connsiteX7" fmla="*/ 0 w 1909809"/>
                  <a:gd name="connsiteY7" fmla="*/ 1304616 h 1565545"/>
                  <a:gd name="connsiteX8" fmla="*/ 0 w 1909809"/>
                  <a:gd name="connsiteY8" fmla="*/ 260929 h 1565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9809" h="1565545">
                    <a:moveTo>
                      <a:pt x="0" y="260929"/>
                    </a:moveTo>
                    <a:cubicBezTo>
                      <a:pt x="0" y="116822"/>
                      <a:pt x="116822" y="0"/>
                      <a:pt x="260929" y="0"/>
                    </a:cubicBezTo>
                    <a:lnTo>
                      <a:pt x="1648880" y="0"/>
                    </a:lnTo>
                    <a:cubicBezTo>
                      <a:pt x="1792987" y="0"/>
                      <a:pt x="1909809" y="116822"/>
                      <a:pt x="1909809" y="260929"/>
                    </a:cubicBezTo>
                    <a:lnTo>
                      <a:pt x="1909809" y="1304616"/>
                    </a:lnTo>
                    <a:cubicBezTo>
                      <a:pt x="1909809" y="1448723"/>
                      <a:pt x="1792987" y="1565545"/>
                      <a:pt x="1648880" y="1565545"/>
                    </a:cubicBezTo>
                    <a:lnTo>
                      <a:pt x="260929" y="1565545"/>
                    </a:lnTo>
                    <a:cubicBezTo>
                      <a:pt x="116822" y="1565545"/>
                      <a:pt x="0" y="1448723"/>
                      <a:pt x="0" y="1304616"/>
                    </a:cubicBezTo>
                    <a:lnTo>
                      <a:pt x="0" y="260929"/>
                    </a:lnTo>
                    <a:close/>
                  </a:path>
                </a:pathLst>
              </a:custGeom>
              <a:noFill/>
              <a:ln w="34925" cap="flat" cmpd="sng" algn="ctr">
                <a:solidFill>
                  <a:srgbClr val="00579D"/>
                </a:solidFill>
                <a:prstDash val="sysDot"/>
              </a:ln>
              <a:effectLst/>
            </p:spPr>
            <p:txBody>
              <a:bodyPr lIns="167864" tIns="167864" rIns="167864" bIns="167864" spcCol="1270" anchor="ctr"/>
              <a:lstStyle/>
              <a:p>
                <a:pPr marL="0" marR="0" lvl="0" indent="0" algn="ctr" defTabSz="10668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2000" kern="0" dirty="0">
                    <a:solidFill>
                      <a:srgbClr val="00325F"/>
                    </a:solidFill>
                    <a:latin typeface="Source Sans 3" panose="020B0503030403020204" pitchFamily="34" charset="0"/>
                    <a:ea typeface="ヒラギノ角ゴ Pro W3"/>
                    <a:cs typeface="Arial" pitchFamily="34" charset="0"/>
                  </a:rPr>
                  <a:t> </a:t>
                </a:r>
                <a:r>
                  <a:rPr lang="de-DE" sz="2000" b="1" kern="0" dirty="0">
                    <a:solidFill>
                      <a:srgbClr val="00325F"/>
                    </a:solidFill>
                    <a:latin typeface="Source Sans 3" panose="020B0503030403020204" pitchFamily="34" charset="0"/>
                    <a:ea typeface="ヒラギノ角ゴ Pro W3"/>
                    <a:cs typeface="Arial" pitchFamily="34" charset="0"/>
                  </a:rPr>
                  <a:t>Eltern-information </a:t>
                </a:r>
                <a:r>
                  <a:rPr lang="de-DE" sz="1600" kern="0" dirty="0">
                    <a:solidFill>
                      <a:srgbClr val="00325F"/>
                    </a:solidFill>
                    <a:latin typeface="Source Sans 3" panose="020B0503030403020204" pitchFamily="34" charset="0"/>
                    <a:ea typeface="ヒラギノ角ゴ Pro W3"/>
                    <a:cs typeface="Arial" pitchFamily="34" charset="0"/>
                  </a:rPr>
                  <a:t>zu den Angeboten der Beruflichen Orientierung</a:t>
                </a:r>
              </a:p>
              <a:p>
                <a:pPr marL="0" marR="0" lvl="0" indent="0" algn="ctr" defTabSz="10668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kern="0" dirty="0">
                    <a:solidFill>
                      <a:srgbClr val="00325F"/>
                    </a:solidFill>
                    <a:latin typeface="Source Sans 3" panose="020B0503030403020204" pitchFamily="34" charset="0"/>
                    <a:ea typeface="ヒラギノ角ゴ Pro W3"/>
                    <a:cs typeface="Arial" pitchFamily="34" charset="0"/>
                  </a:rPr>
                  <a:t>und </a:t>
                </a:r>
              </a:p>
              <a:p>
                <a:pPr algn="ctr" defTabSz="10668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kumimoji="0" lang="de-DE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325F"/>
                    </a:solidFill>
                    <a:effectLst/>
                    <a:uLnTx/>
                    <a:uFillTx/>
                    <a:latin typeface="Source Sans 3" panose="020B0503030403020204" pitchFamily="34" charset="0"/>
                    <a:ea typeface="ヒラギノ角ゴ Pro W3"/>
                    <a:cs typeface="Arial" pitchFamily="34" charset="0"/>
                  </a:rPr>
                  <a:t>Einstiegs-instrument</a:t>
                </a:r>
                <a:r>
                  <a:rPr lang="de-DE" sz="2000" b="1" kern="0" dirty="0" smtClean="0">
                    <a:solidFill>
                      <a:srgbClr val="00325F"/>
                    </a:solidFill>
                    <a:latin typeface="Source Sans 3" panose="020B0503030403020204" pitchFamily="34" charset="0"/>
                    <a:ea typeface="ヒラギノ角ゴ Pro W3"/>
                    <a:cs typeface="Arial" pitchFamily="34" charset="0"/>
                  </a:rPr>
                  <a:t> </a:t>
                </a:r>
                <a:endParaRPr lang="de-DE" sz="2000" b="1" kern="0" dirty="0">
                  <a:solidFill>
                    <a:srgbClr val="00325F"/>
                  </a:solidFill>
                  <a:latin typeface="Source Sans 3" panose="020B0503030403020204" pitchFamily="34" charset="0"/>
                  <a:ea typeface="ヒラギノ角ゴ Pro W3"/>
                  <a:cs typeface="Arial" pitchFamily="34" charset="0"/>
                </a:endParaRPr>
              </a:p>
              <a:p>
                <a:pPr algn="ctr" defTabSz="10668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de-DE" sz="1600" kern="0" dirty="0">
                    <a:solidFill>
                      <a:srgbClr val="00325F"/>
                    </a:solidFill>
                    <a:latin typeface="Source Sans 3" panose="020B0503030403020204" pitchFamily="34" charset="0"/>
                    <a:ea typeface="ヒラギノ角ゴ Pro W3"/>
                    <a:cs typeface="Arial" pitchFamily="34" charset="0"/>
                  </a:rPr>
                  <a:t>für alle </a:t>
                </a:r>
                <a:r>
                  <a:rPr lang="de-DE" sz="1600" kern="0" dirty="0" smtClean="0">
                    <a:solidFill>
                      <a:srgbClr val="00325F"/>
                    </a:solidFill>
                    <a:latin typeface="Source Sans 3" panose="020B0503030403020204" pitchFamily="34" charset="0"/>
                    <a:ea typeface="ヒラギノ角ゴ Pro W3"/>
                    <a:cs typeface="Arial" pitchFamily="34" charset="0"/>
                  </a:rPr>
                  <a:t>Schülerinnen und Schüler</a:t>
                </a:r>
                <a:endParaRPr kumimoji="0" lang="de-DE" sz="1600" b="0" i="0" u="none" strike="noStrike" kern="0" cap="none" spc="0" normalizeH="0" noProof="0" dirty="0">
                  <a:ln>
                    <a:noFill/>
                  </a:ln>
                  <a:solidFill>
                    <a:srgbClr val="00325F"/>
                  </a:solidFill>
                  <a:effectLst/>
                  <a:uLnTx/>
                  <a:uFillTx/>
                  <a:latin typeface="Source Sans 3" panose="020B0503030403020204" pitchFamily="34" charset="0"/>
                  <a:ea typeface="ヒラギノ角ゴ Pro W3"/>
                  <a:cs typeface="Arial" pitchFamily="34" charset="0"/>
                </a:endParaRPr>
              </a:p>
              <a:p>
                <a:pPr marL="0" marR="0" lvl="0" indent="0" algn="ctr" defTabSz="10668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0" i="0" u="none" strike="noStrike" kern="0" cap="none" spc="0" normalizeH="0" noProof="0" dirty="0">
                    <a:ln>
                      <a:noFill/>
                    </a:ln>
                    <a:solidFill>
                      <a:srgbClr val="00325F"/>
                    </a:solidFill>
                    <a:effectLst/>
                    <a:uLnTx/>
                    <a:uFillTx/>
                    <a:latin typeface="Source Sans 3" panose="020B0503030403020204" pitchFamily="34" charset="0"/>
                    <a:ea typeface="ヒラギノ角ゴ Pro W3"/>
                    <a:cs typeface="Arial" pitchFamily="34" charset="0"/>
                  </a:rPr>
                  <a:t>1-tägig oder </a:t>
                </a:r>
                <a:r>
                  <a:rPr kumimoji="0" lang="de-DE" sz="16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325F"/>
                    </a:solidFill>
                    <a:effectLst/>
                    <a:uLnTx/>
                    <a:uFillTx/>
                    <a:latin typeface="Source Sans 3" panose="020B0503030403020204" pitchFamily="34" charset="0"/>
                    <a:ea typeface="ヒラギノ角ゴ Pro W3"/>
                    <a:cs typeface="Arial" pitchFamily="34" charset="0"/>
                  </a:rPr>
                  <a:t>2-tägig (GG/</a:t>
                </a:r>
                <a:r>
                  <a:rPr kumimoji="0" lang="de-DE" sz="1600" b="0" i="0" u="none" strike="noStrike" kern="0" cap="none" spc="0" normalizeH="0" noProof="0" dirty="0" err="1" smtClean="0">
                    <a:ln>
                      <a:noFill/>
                    </a:ln>
                    <a:solidFill>
                      <a:srgbClr val="00325F"/>
                    </a:solidFill>
                    <a:effectLst/>
                    <a:uLnTx/>
                    <a:uFillTx/>
                    <a:latin typeface="Source Sans 3" panose="020B0503030403020204" pitchFamily="34" charset="0"/>
                    <a:ea typeface="ヒラギノ角ゴ Pro W3"/>
                    <a:cs typeface="Arial" pitchFamily="34" charset="0"/>
                  </a:rPr>
                  <a:t>KmE</a:t>
                </a:r>
                <a:r>
                  <a:rPr kumimoji="0" lang="de-DE" sz="16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325F"/>
                    </a:solidFill>
                    <a:effectLst/>
                    <a:uLnTx/>
                    <a:uFillTx/>
                    <a:latin typeface="Source Sans 3" panose="020B0503030403020204" pitchFamily="34" charset="0"/>
                    <a:ea typeface="ヒラギノ角ゴ Pro W3"/>
                    <a:cs typeface="Arial" pitchFamily="34" charset="0"/>
                  </a:rPr>
                  <a:t>)</a:t>
                </a:r>
                <a:endPara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325F"/>
                  </a:solidFill>
                  <a:effectLst/>
                  <a:uLnTx/>
                  <a:uFillTx/>
                  <a:latin typeface="Source Sans 3" panose="020B0503030403020204" pitchFamily="34" charset="0"/>
                  <a:ea typeface="ヒラギノ角ゴ Pro W3"/>
                  <a:cs typeface="Arial" pitchFamily="34" charset="0"/>
                </a:endParaRPr>
              </a:p>
            </p:txBody>
          </p:sp>
          <p:sp>
            <p:nvSpPr>
              <p:cNvPr id="15" name="Abgerundetes Rechteck 14"/>
              <p:cNvSpPr/>
              <p:nvPr/>
            </p:nvSpPr>
            <p:spPr bwMode="auto">
              <a:xfrm>
                <a:off x="9802608" y="3235056"/>
                <a:ext cx="2004331" cy="2645791"/>
              </a:xfrm>
              <a:prstGeom prst="roundRect">
                <a:avLst/>
              </a:prstGeom>
              <a:solidFill>
                <a:srgbClr val="98BF0C"/>
              </a:solidFill>
              <a:ln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r>
                  <a:rPr lang="de-DE" sz="1800" b="1" dirty="0">
                    <a:latin typeface="Source Sans 3" panose="020B0503030403020204" pitchFamily="34" charset="0"/>
                    <a:ea typeface="ヒラギノ角ゴ Pro W3" pitchFamily="84" charset="-128"/>
                  </a:rPr>
                  <a:t>Ziel</a:t>
                </a:r>
                <a:r>
                  <a:rPr lang="de-DE" sz="1800" b="1" dirty="0" smtClean="0">
                    <a:latin typeface="Source Sans 3" panose="020B0503030403020204" pitchFamily="34" charset="0"/>
                    <a:ea typeface="ヒラギノ角ゴ Pro W3" pitchFamily="84" charset="-128"/>
                  </a:rPr>
                  <a:t>: 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r>
                  <a:rPr lang="de-DE" sz="1600" dirty="0" smtClean="0">
                    <a:solidFill>
                      <a:schemeClr val="tx1"/>
                    </a:solidFill>
                    <a:latin typeface="Source Sans 3" panose="020B0503030403020204" pitchFamily="34" charset="0"/>
                    <a:ea typeface="ヒラギノ角ゴ Pro W3" pitchFamily="84" charset="-128"/>
                  </a:rPr>
                  <a:t>Arbeit</a:t>
                </a:r>
                <a:r>
                  <a:rPr lang="de-DE" sz="1600" dirty="0">
                    <a:solidFill>
                      <a:schemeClr val="tx1"/>
                    </a:solidFill>
                    <a:latin typeface="Source Sans 3" panose="020B0503030403020204" pitchFamily="34" charset="0"/>
                    <a:ea typeface="ヒラギノ角ゴ Pro W3" pitchFamily="84" charset="-128"/>
                  </a:rPr>
                  <a:t>, Ausbildung auf dem allgemeinen </a:t>
                </a:r>
                <a:r>
                  <a:rPr lang="de-DE" sz="1600" dirty="0" smtClean="0">
                    <a:solidFill>
                      <a:schemeClr val="tx1"/>
                    </a:solidFill>
                    <a:latin typeface="Source Sans 3" panose="020B0503030403020204" pitchFamily="34" charset="0"/>
                    <a:ea typeface="ヒラギノ角ゴ Pro W3" pitchFamily="84" charset="-128"/>
                  </a:rPr>
                  <a:t>Arbeitsmarkt oder arbeitsmarkt-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600" dirty="0" smtClean="0">
                    <a:solidFill>
                      <a:schemeClr val="tx1"/>
                    </a:solidFill>
                    <a:latin typeface="Source Sans 3" panose="020B0503030403020204" pitchFamily="34" charset="0"/>
                    <a:ea typeface="ヒラギノ角ゴ Pro W3" pitchFamily="84" charset="-128"/>
                  </a:rPr>
                  <a:t>nahe Maßnahmen</a:t>
                </a:r>
                <a:endPara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ource Sans 3" panose="020B0503030403020204" pitchFamily="34" charset="0"/>
                  <a:ea typeface="ヒラギノ角ゴ Pro W3" pitchFamily="84" charset="-128"/>
                </a:endParaRPr>
              </a:p>
            </p:txBody>
          </p:sp>
          <p:sp>
            <p:nvSpPr>
              <p:cNvPr id="16" name="Abgerundetes Rechteck 15"/>
              <p:cNvSpPr/>
              <p:nvPr/>
            </p:nvSpPr>
            <p:spPr bwMode="auto">
              <a:xfrm>
                <a:off x="1861485" y="3533637"/>
                <a:ext cx="7637706" cy="522156"/>
              </a:xfrm>
              <a:prstGeom prst="roundRect">
                <a:avLst/>
              </a:prstGeom>
              <a:ln>
                <a:solidFill>
                  <a:srgbClr val="98BF0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800" dirty="0" smtClean="0">
                    <a:latin typeface="Source Sans 3" panose="020B0503030403020204" pitchFamily="34" charset="0"/>
                    <a:ea typeface="ヒラギノ角ゴ Pro W3" pitchFamily="84" charset="-128"/>
                  </a:rPr>
                  <a:t>Berufswegekonferenzen</a:t>
                </a:r>
                <a:r>
                  <a:rPr lang="de-DE" sz="1800" dirty="0" smtClean="0">
                    <a:ea typeface="ヒラギノ角ゴ Pro W3" pitchFamily="84" charset="-128"/>
                  </a:rPr>
                  <a:t> </a:t>
                </a:r>
                <a:endParaRPr kumimoji="0" 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ヒラギノ角ゴ Pro W3" pitchFamily="84" charset="-128"/>
                </a:endParaRPr>
              </a:p>
            </p:txBody>
          </p:sp>
        </p:grpSp>
      </p:grpSp>
      <p:sp>
        <p:nvSpPr>
          <p:cNvPr id="25" name="Rechteck 24"/>
          <p:cNvSpPr/>
          <p:nvPr/>
        </p:nvSpPr>
        <p:spPr>
          <a:xfrm>
            <a:off x="1732268" y="926993"/>
            <a:ext cx="8491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altLang="de-DE" b="1" dirty="0">
                <a:solidFill>
                  <a:schemeClr val="tx2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KAoA-STAR – Standardelemente der Beruflichen Orientierung</a:t>
            </a:r>
            <a:endParaRPr lang="de-DE" b="1" dirty="0">
              <a:latin typeface="Source Sans 3" panose="020B0503030403020204" pitchFamily="34" charset="0"/>
            </a:endParaRPr>
          </a:p>
        </p:txBody>
      </p:sp>
      <p:sp>
        <p:nvSpPr>
          <p:cNvPr id="26" name="Freihandform: Form 6">
            <a:extLst>
              <a:ext uri="{FF2B5EF4-FFF2-40B4-BE49-F238E27FC236}">
                <a16:creationId xmlns:a16="http://schemas.microsoft.com/office/drawing/2014/main" id="{BB258F39-1C9C-4AA9-8A9C-D488307789AF}"/>
              </a:ext>
            </a:extLst>
          </p:cNvPr>
          <p:cNvSpPr/>
          <p:nvPr/>
        </p:nvSpPr>
        <p:spPr bwMode="auto">
          <a:xfrm>
            <a:off x="2121223" y="2055203"/>
            <a:ext cx="1907936" cy="1023095"/>
          </a:xfrm>
          <a:custGeom>
            <a:avLst/>
            <a:gdLst>
              <a:gd name="connsiteX0" fmla="*/ 0 w 1909809"/>
              <a:gd name="connsiteY0" fmla="*/ 260929 h 1565545"/>
              <a:gd name="connsiteX1" fmla="*/ 260929 w 1909809"/>
              <a:gd name="connsiteY1" fmla="*/ 0 h 1565545"/>
              <a:gd name="connsiteX2" fmla="*/ 1648880 w 1909809"/>
              <a:gd name="connsiteY2" fmla="*/ 0 h 1565545"/>
              <a:gd name="connsiteX3" fmla="*/ 1909809 w 1909809"/>
              <a:gd name="connsiteY3" fmla="*/ 260929 h 1565545"/>
              <a:gd name="connsiteX4" fmla="*/ 1909809 w 1909809"/>
              <a:gd name="connsiteY4" fmla="*/ 1304616 h 1565545"/>
              <a:gd name="connsiteX5" fmla="*/ 1648880 w 1909809"/>
              <a:gd name="connsiteY5" fmla="*/ 1565545 h 1565545"/>
              <a:gd name="connsiteX6" fmla="*/ 260929 w 1909809"/>
              <a:gd name="connsiteY6" fmla="*/ 1565545 h 1565545"/>
              <a:gd name="connsiteX7" fmla="*/ 0 w 1909809"/>
              <a:gd name="connsiteY7" fmla="*/ 1304616 h 1565545"/>
              <a:gd name="connsiteX8" fmla="*/ 0 w 1909809"/>
              <a:gd name="connsiteY8" fmla="*/ 260929 h 156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9809" h="1565545">
                <a:moveTo>
                  <a:pt x="0" y="260929"/>
                </a:moveTo>
                <a:cubicBezTo>
                  <a:pt x="0" y="116822"/>
                  <a:pt x="116822" y="0"/>
                  <a:pt x="260929" y="0"/>
                </a:cubicBezTo>
                <a:lnTo>
                  <a:pt x="1648880" y="0"/>
                </a:lnTo>
                <a:cubicBezTo>
                  <a:pt x="1792987" y="0"/>
                  <a:pt x="1909809" y="116822"/>
                  <a:pt x="1909809" y="260929"/>
                </a:cubicBezTo>
                <a:lnTo>
                  <a:pt x="1909809" y="1304616"/>
                </a:lnTo>
                <a:cubicBezTo>
                  <a:pt x="1909809" y="1448723"/>
                  <a:pt x="1792987" y="1565545"/>
                  <a:pt x="1648880" y="1565545"/>
                </a:cubicBezTo>
                <a:lnTo>
                  <a:pt x="260929" y="1565545"/>
                </a:lnTo>
                <a:cubicBezTo>
                  <a:pt x="116822" y="1565545"/>
                  <a:pt x="0" y="1448723"/>
                  <a:pt x="0" y="1304616"/>
                </a:cubicBezTo>
                <a:lnTo>
                  <a:pt x="0" y="260929"/>
                </a:lnTo>
                <a:close/>
              </a:path>
            </a:pathLst>
          </a:custGeom>
          <a:solidFill>
            <a:srgbClr val="00B0F0">
              <a:alpha val="84706"/>
            </a:srgbClr>
          </a:solidFill>
          <a:ln w="25400" cap="flat" cmpd="sng" algn="ctr">
            <a:solidFill>
              <a:srgbClr val="336699"/>
            </a:solidFill>
            <a:prstDash val="solid"/>
          </a:ln>
          <a:effectLst/>
        </p:spPr>
        <p:txBody>
          <a:bodyPr lIns="167864" tIns="167864" rIns="167864" bIns="167864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503030403020204" pitchFamily="34" charset="0"/>
                <a:ea typeface="ヒラギノ角ゴ Pro W3"/>
                <a:cs typeface="Arial" pitchFamily="34" charset="0"/>
              </a:rPr>
              <a:t>STARter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503030403020204" pitchFamily="34" charset="0"/>
                <a:ea typeface="ヒラギノ角ゴ Pro W3"/>
                <a:cs typeface="Arial" pitchFamily="34" charset="0"/>
              </a:rPr>
              <a:t> </a:t>
            </a:r>
            <a:r>
              <a:rPr kumimoji="0" lang="de-DE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503030403020204" pitchFamily="34" charset="0"/>
                <a:ea typeface="ヒラギノ角ゴ Pro W3"/>
                <a:cs typeface="Arial" pitchFamily="34" charset="0"/>
              </a:rPr>
              <a:t>(</a:t>
            </a:r>
            <a:r>
              <a:rPr lang="de-DE" sz="1200" dirty="0" err="1" smtClean="0">
                <a:latin typeface="Source Sans 3" panose="020B0503030403020204" pitchFamily="34" charset="0"/>
              </a:rPr>
              <a:t>Kennenlern</a:t>
            </a:r>
            <a:r>
              <a:rPr lang="de-DE" sz="1200" dirty="0" smtClean="0">
                <a:latin typeface="Source Sans 3" panose="020B0503030403020204" pitchFamily="34" charset="0"/>
              </a:rPr>
              <a:t>- </a:t>
            </a:r>
            <a:r>
              <a:rPr lang="de-DE" sz="1200" dirty="0">
                <a:latin typeface="Source Sans 3" panose="020B0503030403020204" pitchFamily="34" charset="0"/>
              </a:rPr>
              <a:t>und </a:t>
            </a:r>
            <a:r>
              <a:rPr lang="de-DE" sz="1200" dirty="0" smtClean="0">
                <a:latin typeface="Source Sans 3" panose="020B0503030403020204" pitchFamily="34" charset="0"/>
              </a:rPr>
              <a:t>Orientierungsseminar)</a:t>
            </a:r>
            <a:endParaRPr kumimoji="0" lang="de-DE" sz="120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Source Sans 3" panose="020B0503030403020204" pitchFamily="34" charset="0"/>
              <a:ea typeface="ヒラギノ角ゴ Pro W3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4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E7F27BCC-D3E8-8344-B6A9-DD75B757B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1488" y="1013624"/>
            <a:ext cx="11256962" cy="51981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de-DE" sz="2400" dirty="0">
                <a:solidFill>
                  <a:srgbClr val="00325F"/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Elternbeteiligung während des gesamten Prozesses</a:t>
            </a:r>
            <a:endParaRPr lang="de-DE" altLang="de-DE" sz="2400" dirty="0">
              <a:latin typeface="Source Sans 3" panose="020B0503030403020204" pitchFamily="34" charset="0"/>
              <a:ea typeface="+mn-ea"/>
            </a:endParaRP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046A3BD1-29EE-D741-A3C6-69FB2AF5BF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1488" y="1534703"/>
            <a:ext cx="11256962" cy="864369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Wichtiger Bestandteil einer gelingenden Beruflichen Orientierung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Eltern werden über Inhalte der Beruflichen Orientierung informiert, beraten und sind eingebunden</a:t>
            </a:r>
          </a:p>
          <a:p>
            <a:pPr marL="0" indent="0">
              <a:lnSpc>
                <a:spcPct val="150000"/>
              </a:lnSpc>
              <a:buClr>
                <a:schemeClr val="tx2">
                  <a:lumMod val="75000"/>
                </a:schemeClr>
              </a:buClr>
              <a:defRPr/>
            </a:pPr>
            <a:endParaRPr lang="de-DE" altLang="de-DE" sz="2400" dirty="0">
              <a:solidFill>
                <a:srgbClr val="00579D"/>
              </a:solidFill>
              <a:latin typeface="+mj-lt"/>
              <a:cs typeface="+mj-cs"/>
            </a:endParaRPr>
          </a:p>
          <a:p>
            <a:pPr marL="0" indent="0">
              <a:lnSpc>
                <a:spcPts val="2300"/>
              </a:lnSpc>
              <a:buClr>
                <a:schemeClr val="tx2">
                  <a:lumMod val="75000"/>
                </a:schemeClr>
              </a:buClr>
              <a:defRPr/>
            </a:pPr>
            <a:endParaRPr lang="de-DE" sz="1600" b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ts val="2300"/>
              </a:lnSpc>
              <a:buClr>
                <a:schemeClr val="tx2">
                  <a:lumMod val="75000"/>
                </a:schemeClr>
              </a:buClr>
              <a:defRPr/>
            </a:pPr>
            <a:endParaRPr lang="de-DE" sz="1600" b="0" dirty="0">
              <a:solidFill>
                <a:srgbClr val="0032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buClr>
                <a:schemeClr val="tx2">
                  <a:lumMod val="75000"/>
                </a:schemeClr>
              </a:buClr>
              <a:defRPr/>
            </a:pPr>
            <a:endParaRPr lang="de-DE" b="0" dirty="0">
              <a:solidFill>
                <a:schemeClr val="tx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lnSpc>
                <a:spcPct val="150000"/>
              </a:lnSpc>
              <a:buClr>
                <a:schemeClr val="tx2">
                  <a:lumMod val="75000"/>
                </a:schemeClr>
              </a:buClr>
              <a:defRPr/>
            </a:pPr>
            <a:endParaRPr lang="de-DE" b="0" dirty="0">
              <a:solidFill>
                <a:schemeClr val="tx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indent="-171450">
              <a:lnSpc>
                <a:spcPct val="11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de-DE" dirty="0">
              <a:solidFill>
                <a:schemeClr val="tx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lnSpc>
                <a:spcPct val="110000"/>
              </a:lnSpc>
              <a:buClr>
                <a:schemeClr val="tx2">
                  <a:lumMod val="75000"/>
                </a:schemeClr>
              </a:buClr>
              <a:defRPr/>
            </a:pPr>
            <a:endParaRPr lang="de-DE" dirty="0">
              <a:solidFill>
                <a:schemeClr val="tx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lnSpc>
                <a:spcPct val="110000"/>
              </a:lnSpc>
              <a:buClr>
                <a:schemeClr val="tx2">
                  <a:lumMod val="75000"/>
                </a:schemeClr>
              </a:buClr>
              <a:defRPr/>
            </a:pPr>
            <a:endParaRPr lang="de-DE" dirty="0">
              <a:solidFill>
                <a:schemeClr val="tx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de-DE" altLang="de-DE" b="0" dirty="0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CC1B733B-6383-364C-A33D-BC5647794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Elterninformationsveranstaltung KAoA-STAR</a:t>
            </a:r>
            <a:endParaRPr lang="de-DE" altLang="de-DE" dirty="0">
              <a:cs typeface="Arial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Folie </a:t>
            </a:r>
            <a:fld id="{CA152A71-E7B1-6847-B517-653CEE4B3DAA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  <p:sp>
        <p:nvSpPr>
          <p:cNvPr id="7" name="Titel 3"/>
          <p:cNvSpPr txBox="1">
            <a:spLocks/>
          </p:cNvSpPr>
          <p:nvPr/>
        </p:nvSpPr>
        <p:spPr bwMode="auto">
          <a:xfrm>
            <a:off x="471488" y="2294883"/>
            <a:ext cx="11256962" cy="60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Segoe UI" pitchFamily="34" charset="0"/>
                <a:ea typeface="ヒラギノ角ゴ Pro W3" pitchFamily="84" charset="-128"/>
              </a:defRPr>
            </a:lvl2pPr>
            <a:lvl3pPr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Segoe UI" pitchFamily="34" charset="0"/>
                <a:ea typeface="ヒラギノ角ゴ Pro W3" pitchFamily="84" charset="-128"/>
              </a:defRPr>
            </a:lvl3pPr>
            <a:lvl4pPr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Segoe UI" pitchFamily="34" charset="0"/>
                <a:ea typeface="ヒラギノ角ゴ Pro W3" pitchFamily="84" charset="-128"/>
              </a:defRPr>
            </a:lvl4pPr>
            <a:lvl5pPr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Segoe UI" pitchFamily="34" charset="0"/>
                <a:ea typeface="ヒラギノ角ゴ Pro W3" pitchFamily="84" charset="-128"/>
              </a:defRPr>
            </a:lvl5pPr>
            <a:lvl6pPr marL="4572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6pPr>
            <a:lvl7pPr marL="9144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7pPr>
            <a:lvl8pPr marL="1371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8pPr>
            <a:lvl9pPr marL="18288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de-DE" altLang="de-DE" sz="2400" kern="0" dirty="0">
                <a:solidFill>
                  <a:srgbClr val="00325F"/>
                </a:solidFill>
                <a:latin typeface="Source Sans 3" panose="020B0503030403020204" pitchFamily="34" charset="0"/>
                <a:ea typeface="Segoe UI" pitchFamily="34" charset="0"/>
                <a:cs typeface="Segoe UI" pitchFamily="34" charset="0"/>
              </a:rPr>
              <a:t>Berufswegekonferenzen</a:t>
            </a:r>
            <a:r>
              <a:rPr lang="de-DE" altLang="de-DE" sz="2400" kern="0" dirty="0">
                <a:solidFill>
                  <a:srgbClr val="00325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de-DE" sz="1600" i="1" kern="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46A3BD1-29EE-D741-A3C6-69FB2AF5B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2849685"/>
            <a:ext cx="11256962" cy="338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0825" indent="-2508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628650" indent="-2508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006475" indent="-2286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1385888" indent="-2508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&gt;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Einladung erfolgt durch die Schule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Beteiligt sind: Schülerin bzw. Schüler, Eltern, der IFD, </a:t>
            </a:r>
          </a:p>
          <a:p>
            <a:pPr marL="285750" lvl="2" indent="0">
              <a:lnSpc>
                <a:spcPct val="150000"/>
              </a:lnSpc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  <a:defRPr/>
            </a:pPr>
            <a:r>
              <a:rPr lang="de-DE" sz="160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die Reha-Beratung der Agentur für Arbeit, ggf. Betriebe u.a.</a:t>
            </a:r>
            <a:endParaRPr lang="de-DE" sz="1600" kern="0" dirty="0">
              <a:solidFill>
                <a:schemeClr val="tx2">
                  <a:lumMod val="75000"/>
                </a:schemeClr>
              </a:solidFill>
              <a:latin typeface="Source Sans 3" panose="020B0503030403020204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Folgende Punkte </a:t>
            </a:r>
            <a:r>
              <a:rPr lang="de-DE" sz="1600" b="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werden beispielsweise besprochen:</a:t>
            </a:r>
          </a:p>
          <a:p>
            <a:pPr marL="720725" lvl="3" indent="-342900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  <a:defRPr/>
            </a:pPr>
            <a:r>
              <a:rPr lang="de-DE" sz="160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Wo steht die Schülerin bzw. der Schüler im Prozess der BO?</a:t>
            </a:r>
          </a:p>
          <a:p>
            <a:pPr marL="720725" lvl="3" indent="-342900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  <a:defRPr/>
            </a:pPr>
            <a:r>
              <a:rPr lang="de-DE" sz="160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Welche Berufswünsche hat die Schülerin bzw. der Schüler?</a:t>
            </a:r>
          </a:p>
          <a:p>
            <a:pPr marL="720725" lvl="3" indent="-342900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  <a:defRPr/>
            </a:pPr>
            <a:r>
              <a:rPr lang="de-DE" sz="160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Was sind die nächsten Schritte? </a:t>
            </a:r>
          </a:p>
          <a:p>
            <a:pPr marL="720725" lvl="3" indent="-342900">
              <a:lnSpc>
                <a:spcPct val="150000"/>
              </a:lnSpc>
              <a:buClr>
                <a:srgbClr val="98BF0C"/>
              </a:buClr>
              <a:buFont typeface="Courier New" panose="02070309020205020404" pitchFamily="49" charset="0"/>
              <a:buChar char="o"/>
              <a:defRPr/>
            </a:pPr>
            <a:r>
              <a:rPr lang="de-DE" sz="1600" dirty="0">
                <a:solidFill>
                  <a:srgbClr val="00325F"/>
                </a:solidFill>
                <a:latin typeface="Source Sans 3" panose="020B0503030403020204" pitchFamily="34" charset="0"/>
                <a:cs typeface="Segoe UI" panose="020B0502040204020203" pitchFamily="34" charset="0"/>
              </a:rPr>
              <a:t>Welchen Unterstützungsbedarf gibt es? </a:t>
            </a:r>
            <a:endParaRPr lang="de-DE" kern="0" dirty="0">
              <a:solidFill>
                <a:schemeClr val="tx2">
                  <a:lumMod val="75000"/>
                </a:schemeClr>
              </a:solidFill>
              <a:latin typeface="Source Sans 3" panose="020B0503030403020204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979" y="2681527"/>
            <a:ext cx="5153021" cy="343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WL Colors">
      <a:dk1>
        <a:srgbClr val="000000"/>
      </a:dk1>
      <a:lt1>
        <a:srgbClr val="FFFFFF"/>
      </a:lt1>
      <a:dk2>
        <a:srgbClr val="00325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WL Fonts">
      <a:majorFont>
        <a:latin typeface="Segoe UI"/>
        <a:ea typeface="ヒラギノ角ゴ Pro W3"/>
        <a:cs typeface=""/>
      </a:majorFont>
      <a:minorFont>
        <a:latin typeface="Segoe UI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1064</Words>
  <Application>Microsoft Office PowerPoint</Application>
  <PresentationFormat>Breitbild</PresentationFormat>
  <Paragraphs>233</Paragraphs>
  <Slides>16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Arial</vt:lpstr>
      <vt:lpstr>Courier New</vt:lpstr>
      <vt:lpstr>Sans Source 3</vt:lpstr>
      <vt:lpstr>Segoe UI</vt:lpstr>
      <vt:lpstr>Source Sans 3</vt:lpstr>
      <vt:lpstr>Verdana</vt:lpstr>
      <vt:lpstr>Wingdings</vt:lpstr>
      <vt:lpstr>ヒラギノ角ゴ Pro W3</vt:lpstr>
      <vt:lpstr>Leere Präsentation</vt:lpstr>
      <vt:lpstr>KAoA-STAR – Schule trifft Arbeitswelt Berufliche Orientierung</vt:lpstr>
      <vt:lpstr>KAoA-STAR ist ein Teil von “KAoA – Kein Abschluss ohne Anschluss“</vt:lpstr>
      <vt:lpstr>KAoA-STAR - Erklärfilm</vt:lpstr>
      <vt:lpstr>KAoA-STAR - Ziele</vt:lpstr>
      <vt:lpstr>KAoA-STAR - Zielgruppe</vt:lpstr>
      <vt:lpstr>Der Integrationsfachdienst (IFD) </vt:lpstr>
      <vt:lpstr>Die Lehrkräfte an der Schule Ihres Kindes: </vt:lpstr>
      <vt:lpstr>PowerPoint-Präsentation</vt:lpstr>
      <vt:lpstr>Elternbeteiligung während des gesamten Prozesses</vt:lpstr>
      <vt:lpstr>Standardelemente: Seminar-Angebote</vt:lpstr>
      <vt:lpstr>Standardelemente: Praxisbezogene Inhalte</vt:lpstr>
      <vt:lpstr>Behinderungsspezifische Angebote</vt:lpstr>
      <vt:lpstr>Erforderliche Dokumente</vt:lpstr>
      <vt:lpstr>… Wie geht es für Sie als Eltern weiter? </vt:lpstr>
      <vt:lpstr>Kontaktdaten   </vt:lpstr>
      <vt:lpstr>Berufliche Orientierung in NRW – Kooperationspartner</vt:lpstr>
    </vt:vector>
  </TitlesOfParts>
  <Company>Peter Bosbach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Elterninformation KAoA-STAR</dc:title>
  <dc:creator>Decka Referat 315 MSB;Koordinierungsstellen KAoA-STAR LVR/LWL</dc:creator>
  <cp:lastModifiedBy>Düchting, Eileen</cp:lastModifiedBy>
  <cp:revision>271</cp:revision>
  <dcterms:created xsi:type="dcterms:W3CDTF">2009-03-30T07:20:36Z</dcterms:created>
  <dcterms:modified xsi:type="dcterms:W3CDTF">2025-08-18T10:08:20Z</dcterms:modified>
</cp:coreProperties>
</file>