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707" r:id="rId5"/>
    <p:sldMasterId id="2147483728" r:id="rId6"/>
  </p:sldMasterIdLst>
  <p:notesMasterIdLst>
    <p:notesMasterId r:id="rId21"/>
  </p:notesMasterIdLst>
  <p:handoutMasterIdLst>
    <p:handoutMasterId r:id="rId22"/>
  </p:handoutMasterIdLst>
  <p:sldIdLst>
    <p:sldId id="289" r:id="rId7"/>
    <p:sldId id="684" r:id="rId8"/>
    <p:sldId id="551" r:id="rId9"/>
    <p:sldId id="552" r:id="rId10"/>
    <p:sldId id="687" r:id="rId11"/>
    <p:sldId id="325" r:id="rId12"/>
    <p:sldId id="326" r:id="rId13"/>
    <p:sldId id="671" r:id="rId14"/>
    <p:sldId id="653" r:id="rId15"/>
    <p:sldId id="654" r:id="rId16"/>
    <p:sldId id="672" r:id="rId17"/>
    <p:sldId id="673" r:id="rId18"/>
    <p:sldId id="688" r:id="rId19"/>
    <p:sldId id="299" r:id="rId20"/>
  </p:sldIdLst>
  <p:sldSz cx="24384000" cy="13716000"/>
  <p:notesSz cx="6858000" cy="9144000"/>
  <p:embeddedFontLs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ExtraBold" panose="020B0906030804020204" pitchFamily="34" charset="0"/>
      <p:bold r:id="rId27"/>
      <p:boldItalic r:id="rId28"/>
    </p:embeddedFont>
    <p:embeddedFont>
      <p:font typeface="Open Sans SemiBold" panose="020B0706030804020204" pitchFamily="34" charset="0"/>
      <p:bold r:id="rId29"/>
      <p:boldItalic r:id="rId30"/>
    </p:embeddedFont>
    <p:embeddedFont>
      <p:font typeface="Open Sans SemiBold" panose="020B0706030804020204" pitchFamily="34" charset="0"/>
      <p:bold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tecki, Simone" initials="KS" lastIdx="3" clrIdx="0">
    <p:extLst>
      <p:ext uri="{19B8F6BF-5375-455C-9EA6-DF929625EA0E}">
        <p15:presenceInfo xmlns:p15="http://schemas.microsoft.com/office/powerpoint/2012/main" userId="Kotecki, Simo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58" autoAdjust="0"/>
    <p:restoredTop sz="86412" autoAdjust="0"/>
  </p:normalViewPr>
  <p:slideViewPr>
    <p:cSldViewPr snapToGrid="0">
      <p:cViewPr varScale="1">
        <p:scale>
          <a:sx n="40" d="100"/>
          <a:sy n="40" d="100"/>
        </p:scale>
        <p:origin x="66" y="6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2BA2916-B216-4CF4-977F-3B4F8BD62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FEB55C-5935-4DFE-A256-969AA2868F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400F4-9DD0-4BAB-8EC2-4D61909B71AA}" type="datetimeFigureOut">
              <a:rPr lang="de-DE" smtClean="0"/>
              <a:t>03.03.2026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5C746D-303D-4486-A9C9-5C35D7BA0A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F2D50B-2B81-4726-9220-3A440911F5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6374-BB60-4E27-9448-9285A09377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92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BC697-7F58-489B-AB2E-113ECC3D2BC3}" type="datetimeFigureOut">
              <a:rPr lang="de-DE" smtClean="0"/>
              <a:t>03.03.2026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D38F1-417E-4853-A71F-66ED948DAE4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2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38F1-417E-4853-A71F-66ED948DAE4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39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38F1-417E-4853-A71F-66ED948DAE4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039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Die Forderungen der DIN 33430</a:t>
            </a:r>
          </a:p>
          <a:p>
            <a:r>
              <a:rPr lang="de-DE" dirty="0"/>
              <a:t>Unter anderem fordert die DIN 33430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die zur Eignungsbeurteilung eingesetzten Verfahren auf Grundlage einer </a:t>
            </a:r>
            <a:r>
              <a:rPr lang="de-DE" b="1" dirty="0"/>
              <a:t>Arbeits- und Anforderungsanalyse </a:t>
            </a:r>
            <a:r>
              <a:rPr lang="de-DE" dirty="0"/>
              <a:t>festgelegt werden,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die </a:t>
            </a:r>
            <a:r>
              <a:rPr lang="de-DE" b="1" dirty="0"/>
              <a:t>Regeln zur Auswertung, Interpretation und Entscheidung vorab fest</a:t>
            </a:r>
            <a:r>
              <a:rPr lang="de-DE" dirty="0"/>
              <a:t>gelegt werden,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für jedes Beurteilungsverfahren (so auch für Interviews und Assessment Center) </a:t>
            </a:r>
            <a:r>
              <a:rPr lang="de-DE" b="1" dirty="0"/>
              <a:t>ausführliche Verfahrenshinweise (Manuale) </a:t>
            </a:r>
            <a:r>
              <a:rPr lang="de-DE" dirty="0"/>
              <a:t>vorliegen, damit </a:t>
            </a:r>
            <a:r>
              <a:rPr lang="de-DE" b="1" dirty="0"/>
              <a:t>verschiedene, unabhängige Beurteiler in gleicher Weise vorgehen und zu vergleichbaren Ergebnissen und Urteilen kommen </a:t>
            </a:r>
            <a:r>
              <a:rPr lang="de-DE" dirty="0"/>
              <a:t>können,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</a:t>
            </a:r>
            <a:r>
              <a:rPr lang="de-DE" b="1" dirty="0"/>
              <a:t>die zur Eignungsbeurteilung herangezogenen Normwerte der Referenzgruppe der Kandidaten entsprechen </a:t>
            </a:r>
            <a:r>
              <a:rPr lang="de-DE" dirty="0"/>
              <a:t>(z. B. ist die Beurteilung von Managern nicht normgerecht, wenn sie anhand von Normentabellen erfolgt, die aus Realschülerdaten abgeleitet wurden),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die </a:t>
            </a:r>
            <a:r>
              <a:rPr lang="de-DE" b="1" dirty="0"/>
              <a:t>Validität der eingesetzten Verfahren empirisch nachgewiesen </a:t>
            </a:r>
            <a:r>
              <a:rPr lang="de-DE" dirty="0"/>
              <a:t>ist,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die Kennwerte der Güte der Verfahren sowie die Normwerte spätestens alles acht Jahre überprüft werden,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der </a:t>
            </a:r>
            <a:r>
              <a:rPr lang="de-DE" b="1" dirty="0"/>
              <a:t>gesamte Prozess der Eignungsbeurteilung, einschließlich der Gütekriterien der Verfahren und der Entscheidungsregeln, nachvollziehbar dokumentiert</a:t>
            </a:r>
            <a:r>
              <a:rPr lang="de-DE" dirty="0"/>
              <a:t> wird,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dass die </a:t>
            </a:r>
            <a:r>
              <a:rPr lang="de-DE" b="1" dirty="0"/>
              <a:t>Verantwortlichen und Mitwirkenden Kenntnisse und angeleitete Praxiserfahrung im Bereich der Eignungsdiagnostik </a:t>
            </a:r>
            <a:r>
              <a:rPr lang="de-DE" dirty="0"/>
              <a:t>aufweisen. Die benötigten Kenntnisse und Erfahrungen sind in der Norm detailliert aufgelistet.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endParaRPr lang="de-DE" dirty="0"/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Validität: Grad an Genauigkeit, mit der dasjenige Merkmal tatsächlich gemessen wird, das gemessen werden soll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Objektivität:</a:t>
            </a:r>
            <a:r>
              <a:rPr lang="de-DE" baseline="0" dirty="0"/>
              <a:t> </a:t>
            </a:r>
            <a:r>
              <a:rPr lang="de-DE" dirty="0"/>
              <a:t>Unabhängigkeit der Beurteilung oder Beschreibung einer Sache, eines Ereignisses oder eines Sachverhalts</a:t>
            </a:r>
            <a:r>
              <a:rPr lang="de-DE" u="none" dirty="0">
                <a:solidFill>
                  <a:srgbClr val="595959"/>
                </a:solidFill>
              </a:rPr>
              <a:t> </a:t>
            </a:r>
            <a:r>
              <a:rPr lang="de-DE" dirty="0"/>
              <a:t>vom Beobachter beziehungsweise vom Subjekt</a:t>
            </a:r>
          </a:p>
          <a:p>
            <a:pPr marL="173353" indent="-173353">
              <a:buFont typeface="Arial" panose="020B0604020202020204" pitchFamily="34" charset="0"/>
              <a:buChar char="•"/>
            </a:pPr>
            <a:r>
              <a:rPr lang="de-DE" dirty="0"/>
              <a:t>Reliabilität: formale Genauigkeit</a:t>
            </a:r>
            <a:r>
              <a:rPr lang="de-DE" baseline="0" dirty="0"/>
              <a:t> </a:t>
            </a:r>
            <a:r>
              <a:rPr lang="de-DE" dirty="0"/>
              <a:t>bzw. Verlässlichkeit wissenschaftlicher Messungen (Reproduzierbarkeit von Ergebnissen unter gleichen Bedingungen)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009A1-941D-457A-8D74-557CC4754B4C}" type="slidenum">
              <a:rPr lang="de-DE" altLang="de-DE" smtClean="0"/>
              <a:pPr/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0104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D38F1-417E-4853-A71F-66ED948DAE47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2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MTO noch stärker auf Modularisierung eingehen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11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C1AB8-0015-4C78-ACBD-F2D3D8D69C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628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C1AB8-0015-4C78-ACBD-F2D3D8D69C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64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18658-3FC2-6BE1-325D-23A374C8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B0A262E-5867-D427-68AA-B6818119A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F17D4CD-C583-5EC2-2AE9-D3FB1065C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MTO noch stärker auf Modularisierung eingehen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12570A-8E3B-1BAB-5ED2-35F39B0E8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948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9072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0" y="8787349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3E9D03-77F2-4515-BCDF-BBB665810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ullets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4327200"/>
            <a:ext cx="10168488" cy="950400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C4D16B5-2A58-A576-F9F3-01187B9D049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55200" y="5277600"/>
            <a:ext cx="10168488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F6B1D8-3690-8A4C-B5F4-EF653B03D4C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55091" y="6546180"/>
            <a:ext cx="10168488" cy="4782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457200" indent="-4572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-457200">
              <a:lnSpc>
                <a:spcPts val="45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114C632-0189-4D9E-A727-1335868E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5077" y="10604423"/>
            <a:ext cx="1270800" cy="127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CE0359E-FDF4-44DE-919A-C9E5C69B1DD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484D232-1FE1-4C0E-8429-27702349B510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37314B5-8B34-42CD-8EAA-A065C0A01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376" y="3689618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8EE7BDE7-49C5-4054-8B13-458670962652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3F90B8D-6B4A-4AEA-967A-C6DE6A2E4D53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510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ullets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4328610"/>
            <a:ext cx="10168488" cy="1964231"/>
          </a:xfrm>
        </p:spPr>
        <p:txBody>
          <a:bodyPr wrap="squar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97CCE2-923D-84A8-671C-92BC6ABC518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54650" y="6292842"/>
            <a:ext cx="10168488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338" y="12355513"/>
            <a:ext cx="2628702" cy="54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19.02.2026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40" y="12355513"/>
            <a:ext cx="8209352" cy="54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Auftaktveranstaltung BOaktiv an Startchancen-Gymnasien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7C2B7DD-070A-8DB4-3CBE-5A5A82A15AF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54541" y="7561422"/>
            <a:ext cx="10168488" cy="38558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457200" indent="-4572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-457200">
              <a:lnSpc>
                <a:spcPts val="45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F8A8553-3556-41B5-A960-0C504F1E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5077" y="10604423"/>
            <a:ext cx="1270800" cy="127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ED2CBED-8D81-412B-96A5-87CDEE27775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A863E89-B108-4994-983B-49AF860F12FA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56A49E6-B504-4556-BB0A-189FAB1DF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F146F12-0A85-4930-AC85-00E103F642CA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D68CA63-A1E5-4BB4-81D1-2C0F05EF4D3B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81900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ox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338" y="4500000"/>
            <a:ext cx="10801350" cy="1340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Aft>
                <a:spcPts val="5000"/>
              </a:spcAft>
              <a:buClrTx/>
              <a:buSzPct val="100000"/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848" y="3689350"/>
            <a:ext cx="11724151" cy="10026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338" y="12355513"/>
            <a:ext cx="2628702" cy="54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19.02.2026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40" y="12355513"/>
            <a:ext cx="8209352" cy="54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Auftaktveranstaltung BOaktiv an Startchancen-Gymnasien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9" y="7562397"/>
            <a:ext cx="10801350" cy="2990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57200" indent="-457200">
              <a:buFont typeface="Open Sans ExtraBold" pitchFamily="2" charset="0"/>
              <a:buChar char="•"/>
              <a:defRPr/>
            </a:lvl2pPr>
            <a:lvl3pPr marL="457200" indent="-457200">
              <a:buFont typeface="Open Sans ExtraBold" pitchFamily="2" charset="0"/>
              <a:buChar char="•"/>
              <a:defRPr/>
            </a:lvl3pPr>
            <a:lvl4pPr marL="457200" indent="-457200">
              <a:buFont typeface="Open Sans ExtraBold" pitchFamily="2" charset="0"/>
              <a:buChar char="•"/>
              <a:defRPr/>
            </a:lvl4pPr>
            <a:lvl5pPr marL="457200" indent="-457200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443" y="11015904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190463" y="8204195"/>
            <a:ext cx="942604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0182" y="8928000"/>
            <a:ext cx="2976563" cy="787791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4128476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ox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5"/>
            <a:ext cx="10801350" cy="1964231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338" y="5517297"/>
            <a:ext cx="10801350" cy="1340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Aft>
                <a:spcPts val="5000"/>
              </a:spcAft>
              <a:buClrTx/>
              <a:buSzPct val="100000"/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848" y="3689350"/>
            <a:ext cx="11724151" cy="10026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338" y="12355513"/>
            <a:ext cx="2628702" cy="54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19.02.2026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40" y="12355513"/>
            <a:ext cx="8209352" cy="54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Auftaktveranstaltung BOaktiv an Startchancen-Gymnasien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9" y="7562397"/>
            <a:ext cx="10801350" cy="2990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57200" indent="-457200">
              <a:buFont typeface="Open Sans ExtraBold" pitchFamily="2" charset="0"/>
              <a:buChar char="•"/>
              <a:defRPr/>
            </a:lvl2pPr>
            <a:lvl3pPr marL="457200" indent="-457200">
              <a:buFont typeface="Open Sans ExtraBold" pitchFamily="2" charset="0"/>
              <a:buChar char="•"/>
              <a:defRPr/>
            </a:lvl3pPr>
            <a:lvl4pPr marL="457200" indent="-457200">
              <a:buFont typeface="Open Sans ExtraBold" pitchFamily="2" charset="0"/>
              <a:buChar char="•"/>
              <a:defRPr/>
            </a:lvl4pPr>
            <a:lvl5pPr marL="457200" indent="-457200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443" y="11015904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0182" y="8928000"/>
            <a:ext cx="2976563" cy="787791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190463" y="8204195"/>
            <a:ext cx="942604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96932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338" y="12355513"/>
            <a:ext cx="2628702" cy="54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19.02.2026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40" y="12355513"/>
            <a:ext cx="8209352" cy="54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Auftaktveranstaltung BOaktiv an Startchancen-Gymnasien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5137200"/>
            <a:ext cx="10801350" cy="227838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2660313" y="3689350"/>
            <a:ext cx="10801350" cy="8169275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2546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2168284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6435B2-989F-79B5-3B2E-623733D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338" y="12355513"/>
            <a:ext cx="2628702" cy="54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19.02.2026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E099A9-D981-04F1-0AA1-043D329AA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40" y="12355513"/>
            <a:ext cx="8209352" cy="54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Auftaktveranstaltung BOaktiv an Startchancen-Gymnasien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6141600"/>
            <a:ext cx="10801350" cy="227838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906C49DD-F885-4CAB-D025-E7B1EEE9DC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2660313" y="3689350"/>
            <a:ext cx="10801350" cy="8169275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2665578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ABEEBE2-E920-0B5C-64D6-2C447D202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1600" y="1289050"/>
            <a:ext cx="9290051" cy="10046677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49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000" y="5065734"/>
            <a:ext cx="10869105" cy="2333972"/>
          </a:xfrm>
        </p:spPr>
        <p:txBody>
          <a:bodyPr wrap="none" rIns="720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A78497-33D7-CAD0-652F-088D1CD9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15402B-A156-44FA-DC1D-D8F8B44D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5200" y="9216478"/>
            <a:ext cx="1450800" cy="145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7D13F7A-2054-9FF3-04A0-FD8B26B242C7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46FA503-A9F3-A4D8-6836-43279339C1A4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56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F0367-3950-D9AA-2D57-24FF3F556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5751030"/>
            <a:ext cx="10369662" cy="1106970"/>
          </a:xfrm>
        </p:spPr>
        <p:txBody>
          <a:bodyPr wrap="none" rIns="792000" anchor="b" anchorCtr="0">
            <a:spAutoFit/>
          </a:bodyPr>
          <a:lstStyle>
            <a:lvl1pPr>
              <a:defRPr sz="7000">
                <a:latin typeface="+mj-lt"/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C37901-93F1-C10A-8F00-60198CF4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8" y="7383600"/>
            <a:ext cx="8950197" cy="3069532"/>
          </a:xfrm>
          <a:prstGeom prst="rect">
            <a:avLst/>
          </a:prstGeom>
        </p:spPr>
        <p:txBody>
          <a:bodyPr vert="horz" wrap="none" lIns="630000" tIns="0" rIns="720000" bIns="720000" rtlCol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FontTx/>
              <a:buNone/>
              <a:defRPr sz="4000" b="1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5F950-A992-2A3B-DD84-DAC9D6A55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393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39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59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2C854BFE-6242-2F24-8BAC-CD830AC5BC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6577" y="6044485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2B7266-5C1D-43A2-BD64-7AA9CEA07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44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A621AC9-7FE8-4A3E-B5CE-DEF17719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Inhaltsplatzhalter 19">
            <a:extLst>
              <a:ext uri="{FF2B5EF4-FFF2-40B4-BE49-F238E27FC236}">
                <a16:creationId xmlns:a16="http://schemas.microsoft.com/office/drawing/2014/main" id="{58308455-9B4A-4E0C-9E76-E7A6FFFEFF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5477" y="4244976"/>
            <a:ext cx="20593050" cy="8086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809793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9072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0" y="8787349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3E9D03-77F2-4515-BCDF-BBB665810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83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59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2C854BFE-6242-2F24-8BAC-CD830AC5BC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6577" y="6044485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2B7266-5C1D-43A2-BD64-7AA9CEA07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0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EB216DDE-1498-78EF-098A-F006E0A3A7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2" y="7415917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344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0" y="8787349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731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A18564EA-AF32-F40D-A7BF-232D5678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5939634"/>
            <a:ext cx="15271948" cy="2212699"/>
          </a:xfrm>
        </p:spPr>
        <p:txBody>
          <a:bodyPr wrap="none" lIns="720000" tIns="630000" rIns="720000" bIns="558000" anchor="ctr" anchorCtr="0"/>
          <a:lstStyle>
            <a:lvl1pPr>
              <a:lnSpc>
                <a:spcPts val="7920"/>
              </a:lnSpc>
              <a:defRPr sz="7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BEDE000-3B80-1247-61F4-BD05CABBA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07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7" y="3553066"/>
            <a:ext cx="9569927" cy="1025922"/>
          </a:xfrm>
        </p:spPr>
        <p:txBody>
          <a:bodyPr wrap="none">
            <a:sp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7" y="5166029"/>
            <a:ext cx="22539325" cy="6678171"/>
          </a:xfrm>
          <a:prstGeom prst="rect">
            <a:avLst/>
          </a:prstGeom>
        </p:spPr>
        <p:txBody>
          <a:bodyPr vert="horz" lIns="0" tIns="0" rIns="0" bIns="0" numCol="2" spcCol="921600" rtlCol="0">
            <a:noAutofit/>
          </a:bodyPr>
          <a:lstStyle>
            <a:lvl1pPr marL="914400" indent="-9144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4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1828800" indent="-91440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lphaL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2743200" indent="-91440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romanU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742950" indent="-74295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742950" indent="-74295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252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BBDC111-116B-BD2D-F443-21BF28E6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89351"/>
            <a:ext cx="24384000" cy="10026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7" y="4475969"/>
            <a:ext cx="9569927" cy="1025922"/>
          </a:xfrm>
        </p:spPr>
        <p:txBody>
          <a:bodyPr wrap="none">
            <a:spAutoFit/>
          </a:bodyPr>
          <a:lstStyle>
            <a:lvl1pPr>
              <a:lnSpc>
                <a:spcPts val="798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7" y="6087197"/>
            <a:ext cx="22539325" cy="3077766"/>
          </a:xfrm>
          <a:prstGeom prst="rect">
            <a:avLst/>
          </a:prstGeom>
        </p:spPr>
        <p:txBody>
          <a:bodyPr vert="horz" wrap="square" lIns="0" tIns="0" rIns="0" bIns="0" numCol="2" spcCol="921600" rtlCol="0">
            <a:spAutoFit/>
          </a:bodyPr>
          <a:lstStyle>
            <a:lvl1pPr marL="914400" indent="-9144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 b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1828800" indent="-91440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lphaL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2743200" indent="-91440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romanU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742950" indent="-74295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742950" indent="-74295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EAB7112-34DD-45FD-8AD1-4D9C10F1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448664" y="5830285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286CCE8-D814-46D2-B23C-8204A62A26C4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442C9BD-83FB-47BE-91A8-06FCE8DA7B22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6927461-FE84-405A-8AE4-D86A6CE1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54215" y="10613570"/>
            <a:ext cx="1307249" cy="1319054"/>
            <a:chOff x="14860616" y="4036078"/>
            <a:chExt cx="1485922" cy="1539131"/>
          </a:xfrm>
          <a:solidFill>
            <a:schemeClr val="accent1"/>
          </a:solidFill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17FCFC9-CDD8-4BE7-B0FF-EC82ED0F3845}"/>
                </a:ext>
              </a:extLst>
            </p:cNvPr>
            <p:cNvSpPr/>
            <p:nvPr userDrawn="1"/>
          </p:nvSpPr>
          <p:spPr>
            <a:xfrm rot="10800000">
              <a:off x="16141285" y="4036078"/>
              <a:ext cx="205253" cy="1539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FF5736F-F894-47CA-A44E-BC6FB811FA1C}"/>
                </a:ext>
              </a:extLst>
            </p:cNvPr>
            <p:cNvSpPr/>
            <p:nvPr userDrawn="1"/>
          </p:nvSpPr>
          <p:spPr>
            <a:xfrm rot="5400000">
              <a:off x="15500864" y="3395839"/>
              <a:ext cx="205418" cy="1485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56270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0741BB-0D1A-1956-108C-F0F741FA711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22338" y="4501297"/>
            <a:ext cx="10801350" cy="61330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E5DD7-85E7-7C24-EA43-05699FEE2B4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2338" y="5769877"/>
            <a:ext cx="10801350" cy="6077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51DB35C-8FD1-428E-9897-B4B9148DA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504D676-AC41-4520-8283-B7216B145CFE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2CEACB9-8D0C-4376-8E03-8069D2B231A0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5870197-D9C5-4E89-AFB0-596A8E29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660311" y="10576983"/>
            <a:ext cx="1270800" cy="1270800"/>
            <a:chOff x="6447692" y="1586522"/>
            <a:chExt cx="1270800" cy="12708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1CA9B80-7FEE-4626-97BD-A98322265A83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EFFA164E-C040-499F-8CA5-F53EFAE53C3E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15871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5"/>
            <a:ext cx="10801350" cy="1964231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5517297"/>
            <a:ext cx="10801350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8713" y="3843502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610B357-1590-B759-DA15-7506F5B13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660313" y="10593310"/>
            <a:ext cx="1270800" cy="1270800"/>
            <a:chOff x="6447692" y="1586522"/>
            <a:chExt cx="1270800" cy="12708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DE62F28-439F-392B-2156-0C0F5101CFF3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C729A61-962A-FB82-B14D-562057FA3DAF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D0E4D2-404B-56B9-7BA9-BF2E67C29E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22338" y="6785877"/>
            <a:ext cx="10801350" cy="5061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14E6992-C7C2-4EA3-9EC7-FE70C62FF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1A1E166-83B1-44CE-8D35-7203C2438FD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E3D5A45-CF1C-4544-A9EB-79214C9CB905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79919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EB216DDE-1498-78EF-098A-F006E0A3A7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2" y="7415917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0687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ullets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4327200"/>
            <a:ext cx="10168488" cy="950400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C4D16B5-2A58-A576-F9F3-01187B9D049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55200" y="5277600"/>
            <a:ext cx="10168488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F6B1D8-3690-8A4C-B5F4-EF653B03D4C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55091" y="6546180"/>
            <a:ext cx="10168488" cy="4782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457200" indent="-4572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-457200">
              <a:lnSpc>
                <a:spcPts val="45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114C632-0189-4D9E-A727-1335868E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5077" y="10604423"/>
            <a:ext cx="1270800" cy="127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CE0359E-FDF4-44DE-919A-C9E5C69B1DD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484D232-1FE1-4C0E-8429-27702349B510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37314B5-8B34-42CD-8EAA-A065C0A01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376" y="3689618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8EE7BDE7-49C5-4054-8B13-458670962652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3F90B8D-6B4A-4AEA-967A-C6DE6A2E4D53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209409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ullets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4328610"/>
            <a:ext cx="10168488" cy="1964231"/>
          </a:xfrm>
        </p:spPr>
        <p:txBody>
          <a:bodyPr wrap="squar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97CCE2-923D-84A8-671C-92BC6ABC518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54650" y="6292842"/>
            <a:ext cx="10168488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7C2B7DD-070A-8DB4-3CBE-5A5A82A15AF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54541" y="7561422"/>
            <a:ext cx="10168488" cy="38558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457200" indent="-4572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-457200">
              <a:lnSpc>
                <a:spcPts val="45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F8A8553-3556-41B5-A960-0C504F1E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5077" y="10604423"/>
            <a:ext cx="1270800" cy="127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ED2CBED-8D81-412B-96A5-87CDEE27775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A863E89-B108-4994-983B-49AF860F12FA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56A49E6-B504-4556-BB0A-189FAB1DF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F146F12-0A85-4930-AC85-00E103F642CA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D68CA63-A1E5-4BB4-81D1-2C0F05EF4D3B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4244886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ox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338" y="4500000"/>
            <a:ext cx="10801350" cy="1340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Aft>
                <a:spcPts val="5000"/>
              </a:spcAft>
              <a:buClrTx/>
              <a:buSzPct val="100000"/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848" y="3689350"/>
            <a:ext cx="11724151" cy="10026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9" y="7562397"/>
            <a:ext cx="10801350" cy="2990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57200" indent="-457200">
              <a:buFont typeface="Open Sans ExtraBold" pitchFamily="2" charset="0"/>
              <a:buChar char="•"/>
              <a:defRPr/>
            </a:lvl2pPr>
            <a:lvl3pPr marL="457200" indent="-457200">
              <a:buFont typeface="Open Sans ExtraBold" pitchFamily="2" charset="0"/>
              <a:buChar char="•"/>
              <a:defRPr/>
            </a:lvl3pPr>
            <a:lvl4pPr marL="457200" indent="-457200">
              <a:buFont typeface="Open Sans ExtraBold" pitchFamily="2" charset="0"/>
              <a:buChar char="•"/>
              <a:defRPr/>
            </a:lvl4pPr>
            <a:lvl5pPr marL="457200" indent="-457200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443" y="11015904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190463" y="8204195"/>
            <a:ext cx="942604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0182" y="8928000"/>
            <a:ext cx="2976563" cy="787791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229044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ox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5"/>
            <a:ext cx="10801350" cy="1964231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338" y="5517297"/>
            <a:ext cx="10801350" cy="1340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Aft>
                <a:spcPts val="5000"/>
              </a:spcAft>
              <a:buClrTx/>
              <a:buSzPct val="100000"/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848" y="3689350"/>
            <a:ext cx="11724151" cy="10026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9" y="7562397"/>
            <a:ext cx="10801350" cy="2990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57200" indent="-457200">
              <a:buFont typeface="Open Sans ExtraBold" pitchFamily="2" charset="0"/>
              <a:buChar char="•"/>
              <a:defRPr/>
            </a:lvl2pPr>
            <a:lvl3pPr marL="457200" indent="-457200">
              <a:buFont typeface="Open Sans ExtraBold" pitchFamily="2" charset="0"/>
              <a:buChar char="•"/>
              <a:defRPr/>
            </a:lvl3pPr>
            <a:lvl4pPr marL="457200" indent="-457200">
              <a:buFont typeface="Open Sans ExtraBold" pitchFamily="2" charset="0"/>
              <a:buChar char="•"/>
              <a:defRPr/>
            </a:lvl4pPr>
            <a:lvl5pPr marL="457200" indent="-457200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443" y="11015904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0182" y="8928000"/>
            <a:ext cx="2976563" cy="787791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190463" y="8204195"/>
            <a:ext cx="942604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309670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5137200"/>
            <a:ext cx="10801350" cy="227838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2660313" y="3689350"/>
            <a:ext cx="10801350" cy="8169275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4185365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2168284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6141600"/>
            <a:ext cx="10801350" cy="227838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906C49DD-F885-4CAB-D025-E7B1EEE9DC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2660313" y="3689350"/>
            <a:ext cx="10801350" cy="8169275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1693965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ABEEBE2-E920-0B5C-64D6-2C447D202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1600" y="1289050"/>
            <a:ext cx="9290051" cy="10046677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49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000" y="5065734"/>
            <a:ext cx="10869105" cy="2333972"/>
          </a:xfrm>
        </p:spPr>
        <p:txBody>
          <a:bodyPr wrap="none" rIns="720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A78497-33D7-CAD0-652F-088D1CD9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15402B-A156-44FA-DC1D-D8F8B44D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5200" y="9216478"/>
            <a:ext cx="1450800" cy="145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7D13F7A-2054-9FF3-04A0-FD8B26B242C7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46FA503-A9F3-A4D8-6836-43279339C1A4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536596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F0367-3950-D9AA-2D57-24FF3F556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5751030"/>
            <a:ext cx="10369662" cy="1106970"/>
          </a:xfrm>
        </p:spPr>
        <p:txBody>
          <a:bodyPr wrap="none" rIns="792000" anchor="b" anchorCtr="0">
            <a:spAutoFit/>
          </a:bodyPr>
          <a:lstStyle>
            <a:lvl1pPr>
              <a:defRPr sz="7000">
                <a:latin typeface="+mj-lt"/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C37901-93F1-C10A-8F00-60198CF4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8" y="7383600"/>
            <a:ext cx="8950197" cy="3069532"/>
          </a:xfrm>
          <a:prstGeom prst="rect">
            <a:avLst/>
          </a:prstGeom>
        </p:spPr>
        <p:txBody>
          <a:bodyPr vert="horz" wrap="none" lIns="630000" tIns="0" rIns="720000" bIns="720000" rtlCol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FontTx/>
              <a:buNone/>
              <a:defRPr sz="4000" b="1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96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5F950-A992-2A3B-DD84-DAC9D6A55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33500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31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0" y="8787349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06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A621AC9-7FE8-4A3E-B5CE-DEF17719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Inhaltsplatzhalter 19">
            <a:extLst>
              <a:ext uri="{FF2B5EF4-FFF2-40B4-BE49-F238E27FC236}">
                <a16:creationId xmlns:a16="http://schemas.microsoft.com/office/drawing/2014/main" id="{58308455-9B4A-4E0C-9E76-E7A6FFFEFF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5477" y="4244976"/>
            <a:ext cx="20593050" cy="8086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1560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9072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0" y="8787349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3E9D03-77F2-4515-BCDF-BBB6658109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BAA136A-07F0-4043-B5D8-2209680C0695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2211" y="535732"/>
            <a:ext cx="3436390" cy="17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115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59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Textplatzhalter 22">
            <a:extLst>
              <a:ext uri="{FF2B5EF4-FFF2-40B4-BE49-F238E27FC236}">
                <a16:creationId xmlns:a16="http://schemas.microsoft.com/office/drawing/2014/main" id="{2C854BFE-6242-2F24-8BAC-CD830AC5BC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6577" y="6044485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2B7266-5C1D-43A2-BD64-7AA9CEA07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742174-379E-4EDA-9374-EE9224C29DAF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602211" y="535732"/>
            <a:ext cx="3436390" cy="17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38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 Bild_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EB216DDE-1498-78EF-098A-F006E0A3A7D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2" y="7415917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F10F3E-315E-4D73-8105-9C941029377E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02211" y="535732"/>
            <a:ext cx="3436390" cy="17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062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mit Bild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0C6460E8-563A-242F-DE87-0034FD44C4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89350"/>
            <a:ext cx="24384000" cy="100266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961" y="4648980"/>
            <a:ext cx="17276760" cy="1303627"/>
          </a:xfrm>
        </p:spPr>
        <p:txBody>
          <a:bodyPr wrap="square" rIns="540000">
            <a:spAutoFit/>
          </a:bodyPr>
          <a:lstStyle>
            <a:lvl1pPr>
              <a:lnSpc>
                <a:spcPts val="10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2">
            <a:extLst>
              <a:ext uri="{FF2B5EF4-FFF2-40B4-BE49-F238E27FC236}">
                <a16:creationId xmlns:a16="http://schemas.microsoft.com/office/drawing/2014/main" id="{4250232A-EFA7-1D6C-D3D6-1D3DFC8743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08780" y="8787349"/>
            <a:ext cx="14683618" cy="2133319"/>
          </a:xfrm>
          <a:solidFill>
            <a:schemeClr val="bg1"/>
          </a:solidFill>
        </p:spPr>
        <p:txBody>
          <a:bodyPr wrap="square" lIns="324000" tIns="234000" bIns="450000" anchor="t" anchorCtr="0">
            <a:spAutoFit/>
          </a:bodyPr>
          <a:lstStyle>
            <a:lvl1pPr>
              <a:lnSpc>
                <a:spcPts val="5600"/>
              </a:lnSpc>
              <a:spcAft>
                <a:spcPts val="1500"/>
              </a:spcAft>
              <a:defRPr sz="4600" b="1"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</a:t>
            </a:r>
            <a:r>
              <a:rPr lang="de-DE" dirty="0" err="1"/>
              <a:t>Ebenesdasda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8B2215-BB15-45BC-822B-C67F0B7F9632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602211" y="535732"/>
            <a:ext cx="3436390" cy="17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24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A18564EA-AF32-F40D-A7BF-232D5678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5939634"/>
            <a:ext cx="15271948" cy="2212699"/>
          </a:xfrm>
        </p:spPr>
        <p:txBody>
          <a:bodyPr wrap="none" lIns="720000" tIns="630000" rIns="720000" bIns="558000" anchor="ctr" anchorCtr="0"/>
          <a:lstStyle>
            <a:lvl1pPr>
              <a:lnSpc>
                <a:spcPts val="7920"/>
              </a:lnSpc>
              <a:defRPr sz="7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BEDE000-3B80-1247-61F4-BD05CABBA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53480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7" y="3553066"/>
            <a:ext cx="9569927" cy="1025922"/>
          </a:xfrm>
        </p:spPr>
        <p:txBody>
          <a:bodyPr wrap="none">
            <a:sp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7" y="5166029"/>
            <a:ext cx="22539325" cy="6678171"/>
          </a:xfrm>
          <a:prstGeom prst="rect">
            <a:avLst/>
          </a:prstGeom>
        </p:spPr>
        <p:txBody>
          <a:bodyPr vert="horz" lIns="0" tIns="0" rIns="0" bIns="0" numCol="2" spcCol="921600" rtlCol="0">
            <a:noAutofit/>
          </a:bodyPr>
          <a:lstStyle>
            <a:lvl1pPr marL="914400" indent="-9144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4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1828800" indent="-91440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lphaL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2743200" indent="-91440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romanU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742950" indent="-74295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742950" indent="-74295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20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BBDC111-116B-BD2D-F443-21BF28E6C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689351"/>
            <a:ext cx="24384000" cy="10026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7" y="4475969"/>
            <a:ext cx="9569927" cy="1025922"/>
          </a:xfrm>
        </p:spPr>
        <p:txBody>
          <a:bodyPr wrap="none">
            <a:spAutoFit/>
          </a:bodyPr>
          <a:lstStyle>
            <a:lvl1pPr>
              <a:lnSpc>
                <a:spcPts val="798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7" y="6087197"/>
            <a:ext cx="22539325" cy="3077766"/>
          </a:xfrm>
          <a:prstGeom prst="rect">
            <a:avLst/>
          </a:prstGeom>
        </p:spPr>
        <p:txBody>
          <a:bodyPr vert="horz" wrap="square" lIns="0" tIns="0" rIns="0" bIns="0" numCol="2" spcCol="921600" rtlCol="0">
            <a:spAutoFit/>
          </a:bodyPr>
          <a:lstStyle>
            <a:lvl1pPr marL="914400" indent="-9144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 b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1828800" indent="-91440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lphaL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2743200" indent="-91440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romanU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742950" indent="-74295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742950" indent="-74295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EAB7112-34DD-45FD-8AD1-4D9C10F1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448664" y="5830285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286CCE8-D814-46D2-B23C-8204A62A26C4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442C9BD-83FB-47BE-91A8-06FCE8DA7B22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6927461-FE84-405A-8AE4-D86A6CE1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54215" y="10613570"/>
            <a:ext cx="1307249" cy="1319054"/>
            <a:chOff x="14860616" y="4036078"/>
            <a:chExt cx="1485922" cy="1539131"/>
          </a:xfrm>
          <a:solidFill>
            <a:schemeClr val="accent1"/>
          </a:solidFill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17FCFC9-CDD8-4BE7-B0FF-EC82ED0F3845}"/>
                </a:ext>
              </a:extLst>
            </p:cNvPr>
            <p:cNvSpPr/>
            <p:nvPr userDrawn="1"/>
          </p:nvSpPr>
          <p:spPr>
            <a:xfrm rot="10800000">
              <a:off x="16141285" y="4036078"/>
              <a:ext cx="205253" cy="1539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FF5736F-F894-47CA-A44E-BC6FB811FA1C}"/>
                </a:ext>
              </a:extLst>
            </p:cNvPr>
            <p:cNvSpPr/>
            <p:nvPr userDrawn="1"/>
          </p:nvSpPr>
          <p:spPr>
            <a:xfrm rot="5400000">
              <a:off x="15500864" y="3395839"/>
              <a:ext cx="205418" cy="1485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091495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0741BB-0D1A-1956-108C-F0F741FA711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22338" y="4501297"/>
            <a:ext cx="10801350" cy="61330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E5DD7-85E7-7C24-EA43-05699FEE2B4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2338" y="5769877"/>
            <a:ext cx="10801350" cy="6077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51DB35C-8FD1-428E-9897-B4B9148DA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504D676-AC41-4520-8283-B7216B145CFE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2CEACB9-8D0C-4376-8E03-8069D2B231A0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5870197-D9C5-4E89-AFB0-596A8E29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660311" y="10576983"/>
            <a:ext cx="1270800" cy="1270800"/>
            <a:chOff x="6447692" y="1586522"/>
            <a:chExt cx="1270800" cy="12708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1CA9B80-7FEE-4626-97BD-A98322265A83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EFFA164E-C040-499F-8CA5-F53EFAE53C3E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458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5"/>
            <a:ext cx="10801350" cy="1964231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5517297"/>
            <a:ext cx="10801350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8713" y="3843502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610B357-1590-B759-DA15-7506F5B13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660313" y="10593310"/>
            <a:ext cx="1270800" cy="1270800"/>
            <a:chOff x="6447692" y="1586522"/>
            <a:chExt cx="1270800" cy="12708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DE62F28-439F-392B-2156-0C0F5101CFF3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C729A61-962A-FB82-B14D-562057FA3DAF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D0E4D2-404B-56B9-7BA9-BF2E67C29E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22338" y="6785877"/>
            <a:ext cx="10801350" cy="5061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14E6992-C7C2-4EA3-9EC7-FE70C62FF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1A1E166-83B1-44CE-8D35-7203C2438FD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E3D5A45-CF1C-4544-A9EB-79214C9CB905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8612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A18564EA-AF32-F40D-A7BF-232D5678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600" y="5939634"/>
            <a:ext cx="15271948" cy="2212699"/>
          </a:xfrm>
        </p:spPr>
        <p:txBody>
          <a:bodyPr wrap="none" lIns="720000" tIns="630000" rIns="720000" bIns="558000" anchor="ctr" anchorCtr="0"/>
          <a:lstStyle>
            <a:lvl1pPr>
              <a:lnSpc>
                <a:spcPts val="7920"/>
              </a:lnSpc>
              <a:defRPr sz="70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B1170B26-0B8D-EAE8-EABE-8D200EA3C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338" y="12355513"/>
            <a:ext cx="2628702" cy="54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19.02.2026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4EE70CD5-691C-B559-C710-7FDF465CF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40" y="12355513"/>
            <a:ext cx="17281920" cy="540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Auftaktveranstaltung BOaktiv an Startchancen-Gymnasien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BEDE000-3B80-1247-61F4-BD05CABBA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87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ullets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4327200"/>
            <a:ext cx="10168488" cy="950400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C4D16B5-2A58-A576-F9F3-01187B9D049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55200" y="5277600"/>
            <a:ext cx="10168488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F6B1D8-3690-8A4C-B5F4-EF653B03D4C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55091" y="6546180"/>
            <a:ext cx="10168488" cy="4782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457200" indent="-4572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-457200">
              <a:lnSpc>
                <a:spcPts val="45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114C632-0189-4D9E-A727-1335868E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5077" y="10604423"/>
            <a:ext cx="1270800" cy="127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CE0359E-FDF4-44DE-919A-C9E5C69B1DD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484D232-1FE1-4C0E-8429-27702349B510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37314B5-8B34-42CD-8EAA-A065C0A01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376" y="3689618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8EE7BDE7-49C5-4054-8B13-458670962652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23F90B8D-6B4A-4AEA-967A-C6DE6A2E4D53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00747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ullets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4328610"/>
            <a:ext cx="10168488" cy="1964231"/>
          </a:xfrm>
        </p:spPr>
        <p:txBody>
          <a:bodyPr wrap="squar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697CCE2-923D-84A8-671C-92BC6ABC518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554650" y="6292842"/>
            <a:ext cx="10168488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7C2B7DD-070A-8DB4-3CBE-5A5A82A15AF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554541" y="7561422"/>
            <a:ext cx="10168488" cy="38558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457200" indent="-45720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1pPr>
            <a:lvl2pPr marL="457200" indent="-457200">
              <a:lnSpc>
                <a:spcPts val="45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+mn-lt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Aufzählung hinzufügen</a:t>
            </a:r>
          </a:p>
          <a:p>
            <a:pPr lvl="1"/>
            <a:r>
              <a:rPr lang="de-DE" dirty="0"/>
              <a:t>Aufzählung hinzufügen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F8A8553-3556-41B5-A960-0C504F1EA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5077" y="10604423"/>
            <a:ext cx="1270800" cy="127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DED2CBED-8D81-412B-96A5-87CDEE27775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A863E89-B108-4994-983B-49AF860F12FA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56A49E6-B504-4556-BB0A-189FAB1DF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5F146F12-0A85-4930-AC85-00E103F642CA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1D68CA63-A1E5-4BB4-81D1-2C0F05EF4D3B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46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ox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338" y="4500000"/>
            <a:ext cx="10801350" cy="1340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Aft>
                <a:spcPts val="5000"/>
              </a:spcAft>
              <a:buClrTx/>
              <a:buSzPct val="100000"/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848" y="3689350"/>
            <a:ext cx="11724151" cy="10026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9" y="7562397"/>
            <a:ext cx="10801350" cy="2990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57200" indent="-457200">
              <a:buFont typeface="Open Sans ExtraBold" pitchFamily="2" charset="0"/>
              <a:buChar char="•"/>
              <a:defRPr/>
            </a:lvl2pPr>
            <a:lvl3pPr marL="457200" indent="-457200">
              <a:buFont typeface="Open Sans ExtraBold" pitchFamily="2" charset="0"/>
              <a:buChar char="•"/>
              <a:defRPr/>
            </a:lvl3pPr>
            <a:lvl4pPr marL="457200" indent="-457200">
              <a:buFont typeface="Open Sans ExtraBold" pitchFamily="2" charset="0"/>
              <a:buChar char="•"/>
              <a:defRPr/>
            </a:lvl4pPr>
            <a:lvl5pPr marL="457200" indent="-457200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443" y="11015904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190463" y="8204195"/>
            <a:ext cx="942604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0182" y="8928000"/>
            <a:ext cx="2976563" cy="787791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1903718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Box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5"/>
            <a:ext cx="10801350" cy="1964231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E6AE12BE-7C2B-AB74-7DF2-1DDEE002A9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2338" y="5517297"/>
            <a:ext cx="10801350" cy="1340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5000"/>
              </a:lnSpc>
              <a:spcAft>
                <a:spcPts val="5000"/>
              </a:spcAft>
              <a:buClrTx/>
              <a:buSzPct val="100000"/>
              <a:buFontTx/>
              <a:buNone/>
              <a:defRPr sz="4000" b="1">
                <a:solidFill>
                  <a:schemeClr val="tx2"/>
                </a:solidFill>
              </a:defRPr>
            </a:lvl1pPr>
            <a:lvl2pPr marL="0" indent="0">
              <a:buClrTx/>
              <a:buSzPct val="100000"/>
              <a:buFontTx/>
              <a:buNone/>
              <a:defRPr/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buClrTx/>
              <a:buSzPct val="100000"/>
              <a:buFontTx/>
              <a:buNone/>
              <a:defRPr/>
            </a:lvl4pPr>
            <a:lvl5pPr marL="0" indent="0">
              <a:buClrTx/>
              <a:buSzPct val="100000"/>
              <a:buFontTx/>
              <a:buNone/>
              <a:defRPr/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9848" y="3689350"/>
            <a:ext cx="11724151" cy="100266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27CDE6-132C-5C3E-DBC1-217003E786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9" y="7562397"/>
            <a:ext cx="10801350" cy="2990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3420000" tIns="324000" rIns="360000" bIns="396000" rtlCol="0" anchor="ctr" anchorCtr="0">
            <a:noAutofit/>
          </a:bodyPr>
          <a:lstStyle>
            <a:lvl1pPr marL="457200" indent="-457200">
              <a:buClr>
                <a:schemeClr val="tx2"/>
              </a:buClr>
              <a:buFont typeface="Wingdings" panose="05000000000000000000" pitchFamily="2" charset="2"/>
              <a:buChar char="§"/>
              <a:defRPr/>
            </a:lvl1pPr>
            <a:lvl2pPr marL="457200" indent="-457200">
              <a:buFont typeface="Open Sans ExtraBold" pitchFamily="2" charset="0"/>
              <a:buChar char="•"/>
              <a:defRPr/>
            </a:lvl2pPr>
            <a:lvl3pPr marL="457200" indent="-457200">
              <a:buFont typeface="Open Sans ExtraBold" pitchFamily="2" charset="0"/>
              <a:buChar char="•"/>
              <a:defRPr/>
            </a:lvl3pPr>
            <a:lvl4pPr marL="457200" indent="-457200">
              <a:buFont typeface="Open Sans ExtraBold" pitchFamily="2" charset="0"/>
              <a:buChar char="•"/>
              <a:defRPr/>
            </a:lvl4pPr>
            <a:lvl5pPr marL="457200" indent="-457200">
              <a:buFont typeface="Open Sans ExtraBold" pitchFamily="2" charset="0"/>
              <a:buChar char="•"/>
              <a:defRPr/>
            </a:lvl5pPr>
          </a:lstStyle>
          <a:p>
            <a:pPr lvl="0"/>
            <a:r>
              <a:rPr lang="de-DE" dirty="0"/>
              <a:t>Text hinzufügen</a:t>
            </a:r>
          </a:p>
          <a:p>
            <a:pPr lvl="0"/>
            <a:r>
              <a:rPr lang="de-DE" dirty="0" err="1"/>
              <a:t>Dadaa</a:t>
            </a:r>
            <a:endParaRPr lang="de-DE" dirty="0"/>
          </a:p>
          <a:p>
            <a:pPr lvl="0"/>
            <a:r>
              <a:rPr lang="de-DE" dirty="0" err="1"/>
              <a:t>aDaa</a:t>
            </a:r>
            <a:endParaRPr lang="de-DE" dirty="0"/>
          </a:p>
          <a:p>
            <a:pPr lvl="0"/>
            <a:r>
              <a:rPr lang="de-DE" dirty="0"/>
              <a:t>ADSASDASDADS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7443" y="11015904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18922BA-AB0D-C119-21C7-D02D4E35C0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70182" y="8928000"/>
            <a:ext cx="2976563" cy="787791"/>
          </a:xfrm>
        </p:spPr>
        <p:txBody>
          <a:bodyPr lIns="0" tIns="0" rIns="0" bIns="0" anchor="b" anchorCtr="0"/>
          <a:lstStyle>
            <a:lvl1pPr algn="ctr">
              <a:defRPr b="1"/>
            </a:lvl1pPr>
            <a:lvl2pPr algn="ctr">
              <a:defRPr b="1"/>
            </a:lvl2pPr>
            <a:lvl3pPr algn="ctr">
              <a:defRPr b="1"/>
            </a:lvl3pPr>
            <a:lvl4pPr algn="ctr">
              <a:defRPr b="1"/>
            </a:lvl4pPr>
            <a:lvl5pPr algn="ctr">
              <a:defRPr b="1"/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Ipsum</a:t>
            </a:r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442A0851-5EE6-C756-003A-040909C3F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190463" y="8204195"/>
            <a:ext cx="942604" cy="936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914543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5137200"/>
            <a:ext cx="10801350" cy="227838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E800A42F-A836-0479-67E9-C70A0DFEC04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2660313" y="3689350"/>
            <a:ext cx="10801350" cy="8169275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4078087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2168284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6141600"/>
            <a:ext cx="10801350" cy="227838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sp>
        <p:nvSpPr>
          <p:cNvPr id="7" name="Diagrammplatzhalter 6">
            <a:extLst>
              <a:ext uri="{FF2B5EF4-FFF2-40B4-BE49-F238E27FC236}">
                <a16:creationId xmlns:a16="http://schemas.microsoft.com/office/drawing/2014/main" id="{906C49DD-F885-4CAB-D025-E7B1EEE9DC2E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12660313" y="3689350"/>
            <a:ext cx="10801350" cy="8169275"/>
          </a:xfrm>
        </p:spPr>
        <p:txBody>
          <a:bodyPr/>
          <a:lstStyle/>
          <a:p>
            <a:r>
              <a:rPr lang="de-DE" dirty="0"/>
              <a:t>Diagramm einfügen</a:t>
            </a:r>
          </a:p>
        </p:txBody>
      </p:sp>
    </p:spTree>
    <p:extLst>
      <p:ext uri="{BB962C8B-B14F-4D97-AF65-F5344CB8AC3E}">
        <p14:creationId xmlns:p14="http://schemas.microsoft.com/office/powerpoint/2010/main" val="3693595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2">
            <a:extLst>
              <a:ext uri="{FF2B5EF4-FFF2-40B4-BE49-F238E27FC236}">
                <a16:creationId xmlns:a16="http://schemas.microsoft.com/office/drawing/2014/main" id="{5ABEEBE2-E920-0B5C-64D6-2C447D202A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1600" y="1289050"/>
            <a:ext cx="9290051" cy="10046677"/>
          </a:xfr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49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DA0763-D510-D444-BAFA-9319ED5A7B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000" y="5065734"/>
            <a:ext cx="10869105" cy="2333972"/>
          </a:xfrm>
        </p:spPr>
        <p:txBody>
          <a:bodyPr wrap="none" rIns="7200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A78497-33D7-CAD0-652F-088D1CD9C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615402B-A156-44FA-DC1D-D8F8B44D2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25200" y="9216478"/>
            <a:ext cx="1450800" cy="1450800"/>
            <a:chOff x="6447692" y="1586522"/>
            <a:chExt cx="1270800" cy="1270800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37D13F7A-2054-9FF3-04A0-FD8B26B242C7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146FA503-A9F3-A4D8-6836-43279339C1A4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058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F0367-3950-D9AA-2D57-24FF3F556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5200" y="5751030"/>
            <a:ext cx="10369662" cy="1106970"/>
          </a:xfrm>
        </p:spPr>
        <p:txBody>
          <a:bodyPr wrap="none" rIns="792000" anchor="b" anchorCtr="0">
            <a:spAutoFit/>
          </a:bodyPr>
          <a:lstStyle>
            <a:lvl1pPr>
              <a:defRPr sz="7000">
                <a:latin typeface="+mj-lt"/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BC37901-93F1-C10A-8F00-60198CF4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8" y="7383600"/>
            <a:ext cx="8950197" cy="3069532"/>
          </a:xfrm>
          <a:prstGeom prst="rect">
            <a:avLst/>
          </a:prstGeom>
        </p:spPr>
        <p:txBody>
          <a:bodyPr vert="horz" wrap="none" lIns="630000" tIns="0" rIns="720000" bIns="720000" rtlCol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buFontTx/>
              <a:buNone/>
              <a:defRPr sz="4000" b="1"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42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95F950-A992-2A3B-DD84-DAC9D6A55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272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_ohne Fuß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58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7" y="3553066"/>
            <a:ext cx="9569927" cy="1025922"/>
          </a:xfrm>
        </p:spPr>
        <p:txBody>
          <a:bodyPr wrap="none">
            <a:sp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7" y="5166029"/>
            <a:ext cx="22539325" cy="6678171"/>
          </a:xfrm>
          <a:prstGeom prst="rect">
            <a:avLst/>
          </a:prstGeom>
        </p:spPr>
        <p:txBody>
          <a:bodyPr vert="horz" lIns="0" tIns="0" rIns="0" bIns="0" numCol="2" spcCol="921600" rtlCol="0">
            <a:noAutofit/>
          </a:bodyPr>
          <a:lstStyle>
            <a:lvl1pPr marL="914400" indent="-9144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4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1828800" indent="-91440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lphaL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2743200" indent="-91440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romanU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742950" indent="-74295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742950" indent="-742950">
              <a:lnSpc>
                <a:spcPts val="4800"/>
              </a:lnSpc>
              <a:spcBef>
                <a:spcPts val="0"/>
              </a:spcBef>
              <a:buClr>
                <a:schemeClr val="tx2"/>
              </a:buClr>
              <a:buFont typeface="+mj-lt"/>
              <a:buAutoNum type="arabicPeriod"/>
              <a:defRPr sz="4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57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9A621AC9-7FE8-4A3E-B5CE-DEF17719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1" name="Inhaltsplatzhalter 19">
            <a:extLst>
              <a:ext uri="{FF2B5EF4-FFF2-40B4-BE49-F238E27FC236}">
                <a16:creationId xmlns:a16="http://schemas.microsoft.com/office/drawing/2014/main" id="{58308455-9B4A-4E0C-9E76-E7A6FFFEFF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5477" y="4244976"/>
            <a:ext cx="20593050" cy="8086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2868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7" y="4475969"/>
            <a:ext cx="9569927" cy="1025922"/>
          </a:xfrm>
        </p:spPr>
        <p:txBody>
          <a:bodyPr wrap="none">
            <a:spAutoFit/>
          </a:bodyPr>
          <a:lstStyle>
            <a:lvl1pPr>
              <a:lnSpc>
                <a:spcPts val="7980"/>
              </a:lnSpc>
              <a:defRPr sz="7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7" y="6087197"/>
            <a:ext cx="22539325" cy="3077766"/>
          </a:xfrm>
          <a:prstGeom prst="rect">
            <a:avLst/>
          </a:prstGeom>
        </p:spPr>
        <p:txBody>
          <a:bodyPr vert="horz" wrap="square" lIns="0" tIns="0" rIns="0" bIns="0" numCol="2" spcCol="921600" rtlCol="0">
            <a:spAutoFit/>
          </a:bodyPr>
          <a:lstStyle>
            <a:lvl1pPr marL="914400" indent="-914400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 b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1828800" indent="-91440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lphaL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2743200" indent="-91440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romanU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742950" indent="-74295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742950" indent="-742950">
              <a:lnSpc>
                <a:spcPts val="4800"/>
              </a:lnSpc>
              <a:spcBef>
                <a:spcPts val="0"/>
              </a:spcBef>
              <a:buClr>
                <a:schemeClr val="tx2">
                  <a:lumMod val="10000"/>
                  <a:lumOff val="90000"/>
                </a:schemeClr>
              </a:buClr>
              <a:buFont typeface="+mj-lt"/>
              <a:buAutoNum type="arabicPeriod"/>
              <a:defRPr sz="400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EAB7112-34DD-45FD-8AD1-4D9C10F11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448664" y="5830285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286CCE8-D814-46D2-B23C-8204A62A26C4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442C9BD-83FB-47BE-91A8-06FCE8DA7B22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6927461-FE84-405A-8AE4-D86A6CE17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554215" y="10613570"/>
            <a:ext cx="1307249" cy="1319054"/>
            <a:chOff x="14860616" y="4036078"/>
            <a:chExt cx="1485922" cy="1539131"/>
          </a:xfrm>
          <a:solidFill>
            <a:schemeClr val="accent1"/>
          </a:solidFill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17FCFC9-CDD8-4BE7-B0FF-EC82ED0F3845}"/>
                </a:ext>
              </a:extLst>
            </p:cNvPr>
            <p:cNvSpPr/>
            <p:nvPr userDrawn="1"/>
          </p:nvSpPr>
          <p:spPr>
            <a:xfrm rot="10800000">
              <a:off x="16141285" y="4036078"/>
              <a:ext cx="205253" cy="15391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FF5736F-F894-47CA-A44E-BC6FB811FA1C}"/>
                </a:ext>
              </a:extLst>
            </p:cNvPr>
            <p:cNvSpPr/>
            <p:nvPr userDrawn="1"/>
          </p:nvSpPr>
          <p:spPr>
            <a:xfrm rot="5400000">
              <a:off x="15500864" y="3395839"/>
              <a:ext cx="205418" cy="1485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829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Copy HL 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6"/>
            <a:ext cx="10801350" cy="1025922"/>
          </a:xfrm>
        </p:spPr>
        <p:txBody>
          <a:bodyPr wrap="none"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B0741BB-0D1A-1956-108C-F0F741FA711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22338" y="4501297"/>
            <a:ext cx="10801350" cy="61330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9599" y="3848371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CCE5DD7-85E7-7C24-EA43-05699FEE2B4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2338" y="5769877"/>
            <a:ext cx="10801350" cy="6077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51DB35C-8FD1-428E-9897-B4B9148DA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504D676-AC41-4520-8283-B7216B145CFE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A2CEACB9-8D0C-4376-8E03-8069D2B231A0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5870197-D9C5-4E89-AFB0-596A8E29D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660311" y="10576983"/>
            <a:ext cx="1270800" cy="1270800"/>
            <a:chOff x="6447692" y="1586522"/>
            <a:chExt cx="1270800" cy="12708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61CA9B80-7FEE-4626-97BD-A98322265A83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EFFA164E-C040-499F-8CA5-F53EFAE53C3E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99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Copy HL 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9705-46EB-5E2A-0DCB-5661BDE8D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38" y="3553065"/>
            <a:ext cx="10801350" cy="1964231"/>
          </a:xfrm>
        </p:spPr>
        <p:txBody>
          <a:bodyPr>
            <a:noAutofit/>
          </a:bodyPr>
          <a:lstStyle>
            <a:lvl1pPr>
              <a:lnSpc>
                <a:spcPts val="7980"/>
              </a:lnSpc>
              <a:defRPr sz="7000"/>
            </a:lvl1pPr>
          </a:lstStyle>
          <a:p>
            <a:r>
              <a:rPr lang="de-DE" dirty="0"/>
              <a:t>Headline hinzufügen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CBD2619-EF59-BAE1-55A7-814BC6EDF7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38" y="5517297"/>
            <a:ext cx="10801350" cy="1268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hinzufügen</a:t>
            </a:r>
            <a:endParaRPr lang="en-US" dirty="0"/>
          </a:p>
        </p:txBody>
      </p:sp>
      <p:sp>
        <p:nvSpPr>
          <p:cNvPr id="18" name="Bildplatzhalter 16">
            <a:extLst>
              <a:ext uri="{FF2B5EF4-FFF2-40B4-BE49-F238E27FC236}">
                <a16:creationId xmlns:a16="http://schemas.microsoft.com/office/drawing/2014/main" id="{D4F45101-A256-9159-88D0-BD8F918A49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18713" y="3843502"/>
            <a:ext cx="10641600" cy="784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290A20-775C-012D-1A51-832B4EB3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610B357-1590-B759-DA15-7506F5B13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660313" y="10593310"/>
            <a:ext cx="1270800" cy="1270800"/>
            <a:chOff x="6447692" y="1586522"/>
            <a:chExt cx="1270800" cy="1270800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DE62F28-439F-392B-2156-0C0F5101CFF3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C729A61-962A-FB82-B14D-562057FA3DAF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D0E4D2-404B-56B9-7BA9-BF2E67C29EE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22338" y="6785877"/>
            <a:ext cx="10801350" cy="5061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000" b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0" indent="0">
              <a:lnSpc>
                <a:spcPts val="4500"/>
              </a:lnSpc>
              <a:spcBef>
                <a:spcPts val="0"/>
              </a:spcBef>
              <a:buFontTx/>
              <a:buNone/>
              <a:defRPr sz="3000"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Copy hinzufügen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932272A2-202C-F00E-21C7-8343CC3D42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0052" y="11976497"/>
            <a:ext cx="8892987" cy="88559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ClrTx/>
              <a:buSzPct val="100000"/>
              <a:buFontTx/>
              <a:buNone/>
              <a:defRPr sz="2000" b="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2pPr>
            <a:lvl3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3pPr>
            <a:lvl4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4pPr>
            <a:lvl5pPr marL="0" indent="0">
              <a:lnSpc>
                <a:spcPts val="3000"/>
              </a:lnSpc>
              <a:buClrTx/>
              <a:buSzPct val="100000"/>
              <a:buFontTx/>
              <a:buNone/>
              <a:defRPr sz="2000">
                <a:solidFill>
                  <a:schemeClr val="tx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5pPr>
          </a:lstStyle>
          <a:p>
            <a:pPr lvl="0"/>
            <a:r>
              <a:rPr lang="de-DE" dirty="0"/>
              <a:t>Fußnote hinzufügen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14E6992-C7C2-4EA3-9EC7-FE70C62FF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22327410" y="3682410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1A1E166-83B1-44CE-8D35-7203C2438FDF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9E3D5A45-CF1C-4544-A9EB-79214C9CB905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6834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338" y="3689350"/>
            <a:ext cx="16262350" cy="116698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338" y="7147672"/>
            <a:ext cx="10801350" cy="3919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73120" y="12355513"/>
            <a:ext cx="1188543" cy="54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3000" b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263D25-9BCE-4B3E-92FF-61F31D0EFD1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480" y="710358"/>
            <a:ext cx="5949720" cy="12200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64A503-CB7E-4326-ABFC-23605207474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B23E15-6E29-27A5-EC0E-FFE1453DAD8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" y="373233"/>
            <a:ext cx="278943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5" r:id="rId3"/>
    <p:sldLayoutId id="2147483694" r:id="rId4"/>
    <p:sldLayoutId id="2147483690" r:id="rId5"/>
    <p:sldLayoutId id="2147483682" r:id="rId6"/>
    <p:sldLayoutId id="2147483686" r:id="rId7"/>
    <p:sldLayoutId id="2147483678" r:id="rId8"/>
    <p:sldLayoutId id="2147483674" r:id="rId9"/>
    <p:sldLayoutId id="2147483679" r:id="rId10"/>
    <p:sldLayoutId id="2147483675" r:id="rId11"/>
    <p:sldLayoutId id="2147483680" r:id="rId12"/>
    <p:sldLayoutId id="2147483676" r:id="rId13"/>
    <p:sldLayoutId id="2147483685" r:id="rId14"/>
    <p:sldLayoutId id="2147483681" r:id="rId15"/>
    <p:sldLayoutId id="2147483683" r:id="rId16"/>
    <p:sldLayoutId id="2147483673" r:id="rId17"/>
    <p:sldLayoutId id="2147483688" r:id="rId18"/>
    <p:sldLayoutId id="2147483689" r:id="rId19"/>
    <p:sldLayoutId id="2147483706" r:id="rId20"/>
  </p:sldLayoutIdLst>
  <p:hf hdr="0"/>
  <p:txStyles>
    <p:titleStyle>
      <a:lvl1pPr algn="l" defTabSz="1828800" rtl="0" eaLnBrk="1" latinLnBrk="0" hangingPunct="1">
        <a:lnSpc>
          <a:spcPts val="9120"/>
        </a:lnSpc>
        <a:spcBef>
          <a:spcPct val="0"/>
        </a:spcBef>
        <a:buNone/>
        <a:defRPr sz="8000" kern="1200">
          <a:solidFill>
            <a:schemeClr val="tx2"/>
          </a:solidFill>
          <a:latin typeface="+mj-lt"/>
          <a:ea typeface="Open Sans ExtraBold" pitchFamily="2" charset="0"/>
          <a:cs typeface="Open Sans ExtraBold" pitchFamily="2" charset="0"/>
        </a:defRPr>
      </a:lvl1pPr>
    </p:titleStyle>
    <p:bodyStyle>
      <a:lvl1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orient="horz" pos="578" userDrawn="1">
          <p15:clr>
            <a:srgbClr val="F26B43"/>
          </p15:clr>
        </p15:guide>
        <p15:guide id="4" pos="14779" userDrawn="1">
          <p15:clr>
            <a:srgbClr val="F26B43"/>
          </p15:clr>
        </p15:guide>
        <p15:guide id="5" orient="horz" pos="1735" userDrawn="1">
          <p15:clr>
            <a:srgbClr val="F26B43"/>
          </p15:clr>
        </p15:guide>
        <p15:guide id="6" orient="horz" pos="2324" userDrawn="1">
          <p15:clr>
            <a:srgbClr val="F26B43"/>
          </p15:clr>
        </p15:guide>
        <p15:guide id="7" pos="581" userDrawn="1">
          <p15:clr>
            <a:srgbClr val="F26B43"/>
          </p15:clr>
        </p15:guide>
        <p15:guide id="8" orient="horz" pos="8062" userDrawn="1">
          <p15:clr>
            <a:srgbClr val="F26B43"/>
          </p15:clr>
        </p15:guide>
        <p15:guide id="9" pos="7975" userDrawn="1">
          <p15:clr>
            <a:srgbClr val="F26B43"/>
          </p15:clr>
        </p15:guide>
        <p15:guide id="10" pos="738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338" y="3689350"/>
            <a:ext cx="16262350" cy="116698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338" y="7147672"/>
            <a:ext cx="10801350" cy="3919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73120" y="12355513"/>
            <a:ext cx="1188543" cy="54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3000" b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263D25-9BCE-4B3E-92FF-61F31D0EFD1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480" y="710358"/>
            <a:ext cx="5949720" cy="12200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64A503-CB7E-4326-ABFC-23605207474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40583B0-8A99-8C02-90A8-8C413A8CF5D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6" y="373233"/>
            <a:ext cx="278943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</p:sldLayoutIdLst>
  <p:hf hdr="0"/>
  <p:txStyles>
    <p:titleStyle>
      <a:lvl1pPr algn="l" defTabSz="1828800" rtl="0" eaLnBrk="1" latinLnBrk="0" hangingPunct="1">
        <a:lnSpc>
          <a:spcPts val="9120"/>
        </a:lnSpc>
        <a:spcBef>
          <a:spcPct val="0"/>
        </a:spcBef>
        <a:buNone/>
        <a:defRPr sz="8000" kern="1200">
          <a:solidFill>
            <a:schemeClr val="tx2"/>
          </a:solidFill>
          <a:latin typeface="+mj-lt"/>
          <a:ea typeface="Open Sans ExtraBold" pitchFamily="2" charset="0"/>
          <a:cs typeface="Open Sans ExtraBold" pitchFamily="2" charset="0"/>
        </a:defRPr>
      </a:lvl1pPr>
    </p:titleStyle>
    <p:bodyStyle>
      <a:lvl1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  <p15:guide id="3" orient="horz" pos="578">
          <p15:clr>
            <a:srgbClr val="F26B43"/>
          </p15:clr>
        </p15:guide>
        <p15:guide id="4" pos="14779">
          <p15:clr>
            <a:srgbClr val="F26B43"/>
          </p15:clr>
        </p15:guide>
        <p15:guide id="5" orient="horz" pos="1735">
          <p15:clr>
            <a:srgbClr val="F26B43"/>
          </p15:clr>
        </p15:guide>
        <p15:guide id="6" orient="horz" pos="2324">
          <p15:clr>
            <a:srgbClr val="F26B43"/>
          </p15:clr>
        </p15:guide>
        <p15:guide id="7" pos="581">
          <p15:clr>
            <a:srgbClr val="F26B43"/>
          </p15:clr>
        </p15:guide>
        <p15:guide id="8" orient="horz" pos="8062">
          <p15:clr>
            <a:srgbClr val="F26B43"/>
          </p15:clr>
        </p15:guide>
        <p15:guide id="9" pos="7975">
          <p15:clr>
            <a:srgbClr val="F26B43"/>
          </p15:clr>
        </p15:guide>
        <p15:guide id="10" pos="738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2338" y="3689350"/>
            <a:ext cx="16262350" cy="116698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2338" y="7147672"/>
            <a:ext cx="10801350" cy="39194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73120" y="12355513"/>
            <a:ext cx="1188543" cy="54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3000" b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9B23F893-0DDB-44A8-A790-2AB073B9B55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5263D25-9BCE-4B3E-92FF-61F31D0EFD1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480" y="710358"/>
            <a:ext cx="5949720" cy="12200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64A503-CB7E-4326-ABFC-23605207474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4168492" y="535732"/>
            <a:ext cx="3247812" cy="13179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0EB5ED-45D8-4028-B223-0CFCB1EF9958}"/>
              </a:ext>
            </a:extLst>
          </p:cNvPr>
          <p:cNvPicPr/>
          <p:nvPr userDrawn="1"/>
        </p:nvPicPr>
        <p:blipFill>
          <a:blip r:embed="rId24"/>
          <a:stretch>
            <a:fillRect/>
          </a:stretch>
        </p:blipFill>
        <p:spPr>
          <a:xfrm>
            <a:off x="602211" y="535732"/>
            <a:ext cx="3436390" cy="17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1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hf hdr="0"/>
  <p:txStyles>
    <p:titleStyle>
      <a:lvl1pPr algn="l" defTabSz="1828800" rtl="0" eaLnBrk="1" latinLnBrk="0" hangingPunct="1">
        <a:lnSpc>
          <a:spcPts val="9120"/>
        </a:lnSpc>
        <a:spcBef>
          <a:spcPct val="0"/>
        </a:spcBef>
        <a:buNone/>
        <a:defRPr sz="8000" kern="1200">
          <a:solidFill>
            <a:schemeClr val="tx2"/>
          </a:solidFill>
          <a:latin typeface="+mj-lt"/>
          <a:ea typeface="Open Sans ExtraBold" pitchFamily="2" charset="0"/>
          <a:cs typeface="Open Sans ExtraBold" pitchFamily="2" charset="0"/>
        </a:defRPr>
      </a:lvl1pPr>
    </p:titleStyle>
    <p:bodyStyle>
      <a:lvl1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8800" rtl="0" eaLnBrk="1" latinLnBrk="0" hangingPunct="1">
        <a:lnSpc>
          <a:spcPts val="4500"/>
        </a:lnSpc>
        <a:spcBef>
          <a:spcPts val="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  <p15:guide id="3" orient="horz" pos="578">
          <p15:clr>
            <a:srgbClr val="F26B43"/>
          </p15:clr>
        </p15:guide>
        <p15:guide id="4" pos="14779">
          <p15:clr>
            <a:srgbClr val="F26B43"/>
          </p15:clr>
        </p15:guide>
        <p15:guide id="5" orient="horz" pos="1735">
          <p15:clr>
            <a:srgbClr val="F26B43"/>
          </p15:clr>
        </p15:guide>
        <p15:guide id="6" orient="horz" pos="2324">
          <p15:clr>
            <a:srgbClr val="F26B43"/>
          </p15:clr>
        </p15:guide>
        <p15:guide id="7" pos="581">
          <p15:clr>
            <a:srgbClr val="F26B43"/>
          </p15:clr>
        </p15:guide>
        <p15:guide id="8" orient="horz" pos="8062">
          <p15:clr>
            <a:srgbClr val="F26B43"/>
          </p15:clr>
        </p15:guide>
        <p15:guide id="9" pos="7975">
          <p15:clr>
            <a:srgbClr val="F26B43"/>
          </p15:clr>
        </p15:guide>
        <p15:guide id="10" pos="73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imone.kotecki@brd.nrw.de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49814AB-F602-5D39-2F0D-A5AB49FF9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3" y="7254240"/>
            <a:ext cx="12507762" cy="597265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CAFC334-2A5C-AD57-1D16-6A2430E0F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3670" y="5324026"/>
            <a:ext cx="17504341" cy="3067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33E97C1-ECB0-7610-44A3-0717A74B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82313" y="5304009"/>
            <a:ext cx="1634400" cy="1634400"/>
            <a:chOff x="14712140" y="4036080"/>
            <a:chExt cx="1634400" cy="1634400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8793E483-95AD-1B58-2404-26CB3A9654E1}"/>
                </a:ext>
              </a:extLst>
            </p:cNvPr>
            <p:cNvSpPr/>
            <p:nvPr userDrawn="1"/>
          </p:nvSpPr>
          <p:spPr>
            <a:xfrm rot="10800000">
              <a:off x="16165704" y="4036080"/>
              <a:ext cx="180836" cy="163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DDCA534-41E1-5EE7-138A-BCBBA380CA10}"/>
                </a:ext>
              </a:extLst>
            </p:cNvPr>
            <p:cNvSpPr/>
            <p:nvPr userDrawn="1"/>
          </p:nvSpPr>
          <p:spPr>
            <a:xfrm rot="5400000">
              <a:off x="15438922" y="3309298"/>
              <a:ext cx="180836" cy="163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F78ADAE5-BD5A-818E-C574-74CE99D5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240" y="5729794"/>
            <a:ext cx="17276760" cy="26621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800" dirty="0"/>
              <a:t>Das Verfahren zur Erfassung überfachlicher und berufsbezogener Kompetenzen und Interessen im Rahmen der Beruflichen Orientierung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3652D69-7F37-E080-3A52-72A35B2C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6184983" y="6938409"/>
            <a:ext cx="1634400" cy="1634400"/>
            <a:chOff x="14712140" y="4036080"/>
            <a:chExt cx="1634400" cy="1634400"/>
          </a:xfrm>
          <a:solidFill>
            <a:schemeClr val="accent1"/>
          </a:solidFill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4390E27-06C5-7CEB-8789-F2D6A17C7E9E}"/>
                </a:ext>
              </a:extLst>
            </p:cNvPr>
            <p:cNvSpPr/>
            <p:nvPr userDrawn="1"/>
          </p:nvSpPr>
          <p:spPr>
            <a:xfrm rot="10800000">
              <a:off x="16165704" y="4036080"/>
              <a:ext cx="180836" cy="163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A54D610-5594-A02D-D642-7CFE8EE85E8E}"/>
                </a:ext>
              </a:extLst>
            </p:cNvPr>
            <p:cNvSpPr/>
            <p:nvPr userDrawn="1"/>
          </p:nvSpPr>
          <p:spPr>
            <a:xfrm rot="5400000">
              <a:off x="15438922" y="3309298"/>
              <a:ext cx="180836" cy="163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71313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7E5D657-DD22-4BFC-90D5-5D00DF3E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6" y="2699516"/>
            <a:ext cx="21993223" cy="1377184"/>
          </a:xfrm>
        </p:spPr>
        <p:txBody>
          <a:bodyPr/>
          <a:lstStyle/>
          <a:p>
            <a:r>
              <a:rPr lang="de-DE" dirty="0"/>
              <a:t>Aufgaben zur Förderung / Förderplanung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CDC80A-62EC-6894-3022-CD4D34B14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5476" y="4467573"/>
            <a:ext cx="20674237" cy="7585841"/>
          </a:xfrm>
        </p:spPr>
        <p:txBody>
          <a:bodyPr>
            <a:normAutofit/>
          </a:bodyPr>
          <a:lstStyle/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für alle Kompetenzbereiche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für alle Differenzierungsstufen auch in sprachentlasteter Variante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unterschiedlich in Methodik und Sozialform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Einbindung / Adaption bereits bewährter und erprobter Maßnahmen des Landes, u. a. </a:t>
            </a:r>
          </a:p>
          <a:p>
            <a:pPr marL="135255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berufsorientierte Kompetenztrainings in allen Kompetenzbereichen (Einzelmaßnahmen und Unterrichtskonzepte)</a:t>
            </a:r>
          </a:p>
          <a:p>
            <a:pPr marL="135255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„Stark im Übergang“ – Stärkung der Selbststeuerungs- und Selbstlernkompetenz von Schülerinnen und Schülern im Übergangsbereich der beruflichen Schulen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Entwicklung weiterer Fördermaßnahmen bspw. für die Digitale Kompetenz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Digitale Förderplanung zur Dokumentation der Förderung auf der Verfahrensplattform 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40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2801-AE51-EBF1-FB84-91528045F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773B690-D158-E148-24EE-F680AD9F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7" y="2699516"/>
            <a:ext cx="20593050" cy="1166986"/>
          </a:xfrm>
        </p:spPr>
        <p:txBody>
          <a:bodyPr/>
          <a:lstStyle/>
          <a:p>
            <a:r>
              <a:rPr lang="de-DE" dirty="0"/>
              <a:t>Das Verfahren BO</a:t>
            </a:r>
            <a:r>
              <a:rPr lang="de-DE" i="1" dirty="0"/>
              <a:t>aktiv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B3127B-A15D-ABF0-E38D-417C2C687F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5477" y="4244976"/>
            <a:ext cx="21190118" cy="808672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Die Analyse, Reflexion und Förderung überfachlicher und berufsbezogener Kompetenzen und Interessen junger Menschen ist ein wesentlicher Bestandteil ihrer beruflichen und gesellschaftlichen Integration. </a:t>
            </a:r>
          </a:p>
          <a:p>
            <a:pPr marL="219456"/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19456"/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19456"/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12092D-48E0-E074-1DDB-77AB08000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77" y="5643572"/>
            <a:ext cx="19331346" cy="62335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DA5B45A-C164-D0D0-9AEF-DBB2F48655B8}"/>
              </a:ext>
            </a:extLst>
          </p:cNvPr>
          <p:cNvSpPr txBox="1"/>
          <p:nvPr/>
        </p:nvSpPr>
        <p:spPr>
          <a:xfrm>
            <a:off x="3157177" y="11877084"/>
            <a:ext cx="17796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rgbClr val="648D93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 panose="05000000000000000000" pitchFamily="2" charset="2"/>
              </a:rPr>
              <a:t></a:t>
            </a:r>
            <a:r>
              <a:rPr lang="de-DE" sz="30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Wingdings" panose="05000000000000000000" pitchFamily="2" charset="2"/>
              </a:rPr>
              <a:t> </a:t>
            </a:r>
            <a:r>
              <a:rPr lang="de-DE" sz="300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Wingdings" panose="05000000000000000000" pitchFamily="2" charset="2"/>
              </a:rPr>
              <a:t>Modularer Aufbau von BO</a:t>
            </a:r>
            <a:r>
              <a:rPr lang="de-DE" sz="3000" i="1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Wingdings" panose="05000000000000000000" pitchFamily="2" charset="2"/>
              </a:rPr>
              <a:t>aktiv</a:t>
            </a:r>
            <a:endParaRPr lang="de-DE" sz="3000" i="1" dirty="0">
              <a:solidFill>
                <a:prstClr val="black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44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C384F-5FB8-1460-B042-FEBF98453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Schrift, Design enthält.  KI-generierte Inhalte können fehlerhaft sein.">
            <a:extLst>
              <a:ext uri="{FF2B5EF4-FFF2-40B4-BE49-F238E27FC236}">
                <a16:creationId xmlns:a16="http://schemas.microsoft.com/office/drawing/2014/main" id="{396A63A6-56BC-FDAB-2735-39C2D9974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654" y="3695192"/>
            <a:ext cx="3373291" cy="9675655"/>
          </a:xfrm>
          <a:prstGeom prst="rect">
            <a:avLst/>
          </a:prstGeom>
        </p:spPr>
      </p:pic>
      <p:pic>
        <p:nvPicPr>
          <p:cNvPr id="10" name="Grafik 9" descr="Ein Bild, das Text, Screenshot, Schrift, Zahl enthält.  KI-generierte Inhalte können fehlerhaft sein.">
            <a:extLst>
              <a:ext uri="{FF2B5EF4-FFF2-40B4-BE49-F238E27FC236}">
                <a16:creationId xmlns:a16="http://schemas.microsoft.com/office/drawing/2014/main" id="{9FB3DB0E-90B9-6B15-8533-0BB9DD746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45" y="3695192"/>
            <a:ext cx="17768342" cy="9688299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983027F-91F4-4400-B89C-32D4EEAD9988}"/>
              </a:ext>
            </a:extLst>
          </p:cNvPr>
          <p:cNvSpPr txBox="1">
            <a:spLocks/>
          </p:cNvSpPr>
          <p:nvPr/>
        </p:nvSpPr>
        <p:spPr>
          <a:xfrm>
            <a:off x="922338" y="2528207"/>
            <a:ext cx="23461662" cy="11669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828800" rtl="0" eaLnBrk="1" latinLnBrk="0" hangingPunct="1">
              <a:lnSpc>
                <a:spcPts val="912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de-DE" altLang="de-DE" dirty="0"/>
              <a:t>Blick in die Plattform BO</a:t>
            </a:r>
            <a:r>
              <a:rPr lang="de-DE" altLang="de-DE" i="1" dirty="0"/>
              <a:t>aktiv </a:t>
            </a:r>
            <a:r>
              <a:rPr lang="de-DE" altLang="de-DE" sz="4400" dirty="0"/>
              <a:t>(Lehrkräfte)</a:t>
            </a:r>
          </a:p>
        </p:txBody>
      </p:sp>
    </p:spTree>
    <p:extLst>
      <p:ext uri="{BB962C8B-B14F-4D97-AF65-F5344CB8AC3E}">
        <p14:creationId xmlns:p14="http://schemas.microsoft.com/office/powerpoint/2010/main" val="11166921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3A146-6E3B-E53B-96BE-CED3C0FF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EE4D4244-FA60-F377-030F-58E15BE8E992}"/>
              </a:ext>
            </a:extLst>
          </p:cNvPr>
          <p:cNvSpPr txBox="1">
            <a:spLocks/>
          </p:cNvSpPr>
          <p:nvPr/>
        </p:nvSpPr>
        <p:spPr>
          <a:xfrm>
            <a:off x="922338" y="12355513"/>
            <a:ext cx="2628702" cy="54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3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/>
              <a:t>19.02.2026</a:t>
            </a:r>
            <a:endParaRPr lang="de-DE" sz="200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12DEEB00-665E-C449-AC92-C3A4631A677E}"/>
              </a:ext>
            </a:extLst>
          </p:cNvPr>
          <p:cNvSpPr txBox="1">
            <a:spLocks/>
          </p:cNvSpPr>
          <p:nvPr/>
        </p:nvSpPr>
        <p:spPr>
          <a:xfrm>
            <a:off x="3551040" y="12355513"/>
            <a:ext cx="17281920" cy="5400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30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Auftaktveranstaltung</a:t>
            </a:r>
            <a:r>
              <a:rPr lang="en-US" sz="2000" dirty="0"/>
              <a:t> </a:t>
            </a:r>
            <a:r>
              <a:rPr lang="en-US" sz="2000" dirty="0" err="1"/>
              <a:t>BO</a:t>
            </a:r>
            <a:r>
              <a:rPr lang="en-US" sz="2000" i="1" dirty="0" err="1"/>
              <a:t>aktiv</a:t>
            </a:r>
            <a:r>
              <a:rPr lang="en-US" sz="2000" i="1" dirty="0"/>
              <a:t> </a:t>
            </a:r>
            <a:r>
              <a:rPr lang="en-US" sz="2000" dirty="0"/>
              <a:t>an </a:t>
            </a:r>
            <a:r>
              <a:rPr lang="en-US" sz="2000" dirty="0" err="1"/>
              <a:t>Startchancen-Gymnasien</a:t>
            </a:r>
            <a:endParaRPr lang="de-DE" sz="200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F808B99-EEF9-2837-55E4-5497249EF81C}"/>
              </a:ext>
            </a:extLst>
          </p:cNvPr>
          <p:cNvSpPr txBox="1">
            <a:spLocks/>
          </p:cNvSpPr>
          <p:nvPr/>
        </p:nvSpPr>
        <p:spPr>
          <a:xfrm>
            <a:off x="922338" y="2528207"/>
            <a:ext cx="23461662" cy="11669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828800" rtl="0" eaLnBrk="1" latinLnBrk="0" hangingPunct="1">
              <a:lnSpc>
                <a:spcPts val="912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latin typeface="+mj-lt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de-DE" altLang="de-DE" dirty="0"/>
              <a:t>Blick in die Plattform BO</a:t>
            </a:r>
            <a:r>
              <a:rPr lang="de-DE" altLang="de-DE" i="1" dirty="0"/>
              <a:t>aktiv </a:t>
            </a:r>
            <a:r>
              <a:rPr lang="de-DE" altLang="de-DE" sz="4400" dirty="0"/>
              <a:t>(Schülerinnen und Schüler)</a:t>
            </a:r>
          </a:p>
        </p:txBody>
      </p:sp>
      <p:pic>
        <p:nvPicPr>
          <p:cNvPr id="3" name="Grafik 2" descr="Ein Bild, das Text, Screenshot, Software, Webseite enthält.  KI-generierte Inhalte können fehlerhaft sein.">
            <a:extLst>
              <a:ext uri="{FF2B5EF4-FFF2-40B4-BE49-F238E27FC236}">
                <a16:creationId xmlns:a16="http://schemas.microsoft.com/office/drawing/2014/main" id="{FA83B562-B1A2-B09F-864B-0CF88DCF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38" y="3695193"/>
            <a:ext cx="20176923" cy="97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2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40112-C663-49F0-AFDA-0D209DFD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200" y="6733163"/>
            <a:ext cx="5991861" cy="1106970"/>
          </a:xfrm>
        </p:spPr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FB6FCE-CA6F-D0E8-DF73-45ECD7E00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338" y="8873728"/>
            <a:ext cx="11013261" cy="3695729"/>
          </a:xfrm>
        </p:spPr>
        <p:txBody>
          <a:bodyPr/>
          <a:lstStyle/>
          <a:p>
            <a:r>
              <a:rPr lang="de-DE" dirty="0"/>
              <a:t>Ministerium für Schule und Bildung</a:t>
            </a:r>
          </a:p>
          <a:p>
            <a:r>
              <a:rPr lang="de-DE" dirty="0"/>
              <a:t>des Landes Nordrhein-Westfalen</a:t>
            </a:r>
          </a:p>
          <a:p>
            <a:pPr lvl="1"/>
            <a:r>
              <a:rPr lang="de-DE" dirty="0"/>
              <a:t>Völklinger Straße 49, 40221 Düsseldorf</a:t>
            </a:r>
          </a:p>
          <a:p>
            <a:pPr lvl="1"/>
            <a:r>
              <a:rPr lang="de-DE" dirty="0"/>
              <a:t>Telefon: 0211 5867-40; E-Mail: poststelle@msb.nrw.de</a:t>
            </a:r>
          </a:p>
          <a:p>
            <a:pPr lvl="1"/>
            <a:r>
              <a:rPr lang="de-DE" dirty="0" err="1"/>
              <a:t>schulministerium.nrw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D361626-8FA4-4062-9485-9934DB322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774019" y="6038066"/>
            <a:ext cx="1292400" cy="1292400"/>
            <a:chOff x="6447692" y="1586522"/>
            <a:chExt cx="1270800" cy="1270800"/>
          </a:xfrm>
          <a:solidFill>
            <a:schemeClr val="accent2"/>
          </a:solidFill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F8935D1-44B8-4DAA-94F3-1DC102DC6233}"/>
                </a:ext>
              </a:extLst>
            </p:cNvPr>
            <p:cNvSpPr/>
            <p:nvPr userDrawn="1"/>
          </p:nvSpPr>
          <p:spPr>
            <a:xfrm>
              <a:off x="6447692" y="15865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3F1E0D9-0BB0-4205-8451-2161A97393BA}"/>
                </a:ext>
              </a:extLst>
            </p:cNvPr>
            <p:cNvSpPr/>
            <p:nvPr userDrawn="1"/>
          </p:nvSpPr>
          <p:spPr>
            <a:xfrm rot="16200000">
              <a:off x="7003892" y="2142722"/>
              <a:ext cx="158400" cy="1270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5D5B172-BE3A-498C-B17A-71B4B3682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750154" y="11352363"/>
            <a:ext cx="1268435" cy="1217096"/>
            <a:chOff x="14742448" y="4036080"/>
            <a:chExt cx="1604093" cy="1539170"/>
          </a:xfrm>
          <a:solidFill>
            <a:schemeClr val="accent1"/>
          </a:solidFill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31E60D0-9919-4D91-8673-959B2CF5DF26}"/>
                </a:ext>
              </a:extLst>
            </p:cNvPr>
            <p:cNvSpPr/>
            <p:nvPr userDrawn="1"/>
          </p:nvSpPr>
          <p:spPr>
            <a:xfrm rot="10800000">
              <a:off x="16160649" y="4036080"/>
              <a:ext cx="185892" cy="15391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B7616427-B9E0-4DC5-9465-90BBBF853F39}"/>
                </a:ext>
              </a:extLst>
            </p:cNvPr>
            <p:cNvSpPr/>
            <p:nvPr userDrawn="1"/>
          </p:nvSpPr>
          <p:spPr>
            <a:xfrm rot="5400000">
              <a:off x="15451277" y="3327251"/>
              <a:ext cx="186428" cy="16040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D2FE4AB0-B140-4862-B9D0-6103EBBBAB21}"/>
              </a:ext>
            </a:extLst>
          </p:cNvPr>
          <p:cNvSpPr txBox="1"/>
          <p:nvPr/>
        </p:nvSpPr>
        <p:spPr>
          <a:xfrm>
            <a:off x="14192069" y="8873728"/>
            <a:ext cx="756484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/>
              <a:t>Wenn Sie </a:t>
            </a:r>
            <a:r>
              <a:rPr lang="de-DE" sz="3000" dirty="0"/>
              <a:t>inhaltliche</a:t>
            </a:r>
            <a:r>
              <a:rPr lang="en-US" sz="3000" dirty="0"/>
              <a:t> </a:t>
            </a:r>
            <a:r>
              <a:rPr lang="en-US" sz="3000" b="1" dirty="0" err="1"/>
              <a:t>Rückfragen</a:t>
            </a:r>
            <a:r>
              <a:rPr lang="en-US" sz="3000" dirty="0"/>
              <a:t> </a:t>
            </a:r>
            <a:r>
              <a:rPr lang="en-US" sz="3000" dirty="0" err="1"/>
              <a:t>haben</a:t>
            </a:r>
            <a:r>
              <a:rPr lang="en-US" sz="3000" dirty="0"/>
              <a:t>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/>
              <a:t>melden</a:t>
            </a:r>
            <a:r>
              <a:rPr lang="en-US" sz="3000" dirty="0"/>
              <a:t> Sie </a:t>
            </a:r>
            <a:r>
              <a:rPr lang="en-US" sz="3000" dirty="0" err="1"/>
              <a:t>sich</a:t>
            </a:r>
            <a:r>
              <a:rPr lang="en-US" sz="3000" dirty="0"/>
              <a:t> gerne </a:t>
            </a:r>
            <a:r>
              <a:rPr lang="en-US" sz="3000" dirty="0" err="1"/>
              <a:t>unter</a:t>
            </a:r>
            <a:r>
              <a:rPr lang="en-US" sz="3000" dirty="0"/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simone.kotecki@brd.nrw.de</a:t>
            </a:r>
            <a:endParaRPr lang="en-US" sz="3000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000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02F023BA-44F0-4566-ABAD-931786BAB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8" y="2710752"/>
            <a:ext cx="22182191" cy="97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4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922338" y="3689350"/>
            <a:ext cx="22090062" cy="1244600"/>
          </a:xfrm>
        </p:spPr>
        <p:txBody>
          <a:bodyPr/>
          <a:lstStyle/>
          <a:p>
            <a:r>
              <a:rPr lang="de-DE" altLang="de-DE" dirty="0"/>
              <a:t>Chancen für Schülerinnen und Schüler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4933EC-0A57-B295-E79B-8BF7C6264F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2338" y="5368926"/>
            <a:ext cx="20593050" cy="5089524"/>
          </a:xfrm>
        </p:spPr>
        <p:txBody>
          <a:bodyPr/>
          <a:lstStyle/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Rückmeldung und Reflexion zu überfachlichen Fähigkeiten unabhängig von anderen schulischen Leistungen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Intensive Auseinandersetzung mit den eigenen berufsrelevanten Fähigkeiten und Interessen 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Förderung von Selbstwahrnehmung, Selbsteinschätzung und Reflexionsfähigkeit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Ergebnisse bieten eine fundierte Grundlage zur individuellen Beratung und Begleitung im Rahmen der biografischen Entwicklung und Beruflichen Orientierung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3653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922337" y="3689350"/>
            <a:ext cx="23795491" cy="2333972"/>
          </a:xfrm>
        </p:spPr>
        <p:txBody>
          <a:bodyPr/>
          <a:lstStyle/>
          <a:p>
            <a:r>
              <a:rPr lang="de-DE" altLang="de-DE" dirty="0"/>
              <a:t>Chancen für die Schule und </a:t>
            </a:r>
            <a:br>
              <a:rPr lang="de-DE" altLang="de-DE" dirty="0"/>
            </a:br>
            <a:r>
              <a:rPr lang="de-DE" altLang="de-DE" dirty="0"/>
              <a:t>deren Lehrkräfte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425A23C-4A29-9684-B440-ECFDFCE161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5377" y="6359526"/>
            <a:ext cx="20593050" cy="6118224"/>
          </a:xfrm>
        </p:spPr>
        <p:txBody>
          <a:bodyPr>
            <a:noAutofit/>
          </a:bodyPr>
          <a:lstStyle/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konkrete und individuelle Ergebnisse zu überfachlichen Kompetenzen, berufsrelevanten Interessen und weiteren Aspekten im Rahmen der BO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ganzheitliche, stärkenorientierte Wahrnehmung der Schülerinnen und Schüler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fundierte Anhaltspunkte für eine individuelle Beratung und Begleitung im Rahmen der Beruflichen Orientierung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veränderter Lehrkraft – Schülerinnen und Schüler – Kontakt möglich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erweiterte Basis für Gespräche mit Erziehungsberechtigten und im Kollegium</a:t>
            </a:r>
          </a:p>
          <a:p>
            <a:pPr marL="685800" indent="-6858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723900" algn="l"/>
              </a:tabLst>
              <a:defRPr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(Weiter-)Entwicklung der Angebote der BO</a:t>
            </a:r>
          </a:p>
          <a:p>
            <a:pPr marL="3900">
              <a:lnSpc>
                <a:spcPts val="6000"/>
              </a:lnSpc>
              <a:spcBef>
                <a:spcPts val="600"/>
              </a:spcBef>
              <a:spcAft>
                <a:spcPts val="600"/>
              </a:spcAft>
              <a:buClr>
                <a:srgbClr val="569863"/>
              </a:buClr>
              <a:tabLst>
                <a:tab pos="723900" algn="l"/>
              </a:tabLst>
              <a:defRPr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8241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AED3-9740-6499-D412-D8F260E46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3553066"/>
            <a:ext cx="10592964" cy="1034322"/>
          </a:xfrm>
        </p:spPr>
        <p:txBody>
          <a:bodyPr/>
          <a:lstStyle/>
          <a:p>
            <a:r>
              <a:rPr lang="de-DE" sz="8000" dirty="0"/>
              <a:t>Kompetenzbereiche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F06AEF-0BBD-5ABD-92D3-6C10F7E4971A}"/>
              </a:ext>
            </a:extLst>
          </p:cNvPr>
          <p:cNvSpPr txBox="1"/>
          <p:nvPr/>
        </p:nvSpPr>
        <p:spPr>
          <a:xfrm>
            <a:off x="922337" y="8283232"/>
            <a:ext cx="22539326" cy="244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individuelle Stärken und Entwicklungspotenziale werden erfasst, reflektiert und weiterentwickelt</a:t>
            </a:r>
          </a:p>
          <a:p>
            <a:pPr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de-DE" sz="3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individuelle Kompetenzen in Kombination mit Werten, der individuellen Motivation, familiären Zusammenhängen, Zukunftsvorstellungen, etc. führen zur Entwicklung und Stärkung der Berufswahlkompetenz und machen Schülerinnen und Schüler zu Verantwortlichen ihrer eigenen Berufsbiografie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F259D2-DC63-5F79-BACA-B8383E82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37" y="5131925"/>
            <a:ext cx="23059881" cy="260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3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B0603-928D-1788-9B02-B4B95EC80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6D1942-E0F8-B758-4DC2-6B7A9724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3553066"/>
            <a:ext cx="10592964" cy="1034322"/>
          </a:xfrm>
        </p:spPr>
        <p:txBody>
          <a:bodyPr/>
          <a:lstStyle/>
          <a:p>
            <a:r>
              <a:rPr lang="de-DE" sz="8000" dirty="0"/>
              <a:t>Kompetenzbereiche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64BC4D52-DAC6-D4B9-2858-1ED995C15BF1}"/>
              </a:ext>
            </a:extLst>
          </p:cNvPr>
          <p:cNvSpPr txBox="1">
            <a:spLocks/>
          </p:cNvSpPr>
          <p:nvPr/>
        </p:nvSpPr>
        <p:spPr>
          <a:xfrm>
            <a:off x="922338" y="4501297"/>
            <a:ext cx="10801350" cy="613309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Beobachtung und Simulationsspiel</a:t>
            </a:r>
          </a:p>
        </p:txBody>
      </p:sp>
      <p:graphicFrame>
        <p:nvGraphicFramePr>
          <p:cNvPr id="8" name="Tabelle 26">
            <a:extLst>
              <a:ext uri="{FF2B5EF4-FFF2-40B4-BE49-F238E27FC236}">
                <a16:creationId xmlns:a16="http://schemas.microsoft.com/office/drawing/2014/main" id="{B5CBFDF5-A5FF-5CBD-D0AD-C6E96925C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547690"/>
              </p:ext>
            </p:extLst>
          </p:nvPr>
        </p:nvGraphicFramePr>
        <p:xfrm>
          <a:off x="922337" y="5205734"/>
          <a:ext cx="18824575" cy="653143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89301">
                  <a:extLst>
                    <a:ext uri="{9D8B030D-6E8A-4147-A177-3AD203B41FA5}">
                      <a16:colId xmlns:a16="http://schemas.microsoft.com/office/drawing/2014/main" val="1502260344"/>
                    </a:ext>
                  </a:extLst>
                </a:gridCol>
                <a:gridCol w="5511758">
                  <a:extLst>
                    <a:ext uri="{9D8B030D-6E8A-4147-A177-3AD203B41FA5}">
                      <a16:colId xmlns:a16="http://schemas.microsoft.com/office/drawing/2014/main" val="1239373853"/>
                    </a:ext>
                  </a:extLst>
                </a:gridCol>
                <a:gridCol w="5511758">
                  <a:extLst>
                    <a:ext uri="{9D8B030D-6E8A-4147-A177-3AD203B41FA5}">
                      <a16:colId xmlns:a16="http://schemas.microsoft.com/office/drawing/2014/main" val="844943743"/>
                    </a:ext>
                  </a:extLst>
                </a:gridCol>
                <a:gridCol w="5511758">
                  <a:extLst>
                    <a:ext uri="{9D8B030D-6E8A-4147-A177-3AD203B41FA5}">
                      <a16:colId xmlns:a16="http://schemas.microsoft.com/office/drawing/2014/main" val="649708714"/>
                    </a:ext>
                  </a:extLst>
                </a:gridCol>
              </a:tblGrid>
              <a:tr h="1032192">
                <a:tc rowSpan="2"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Beobachtung und Simulationsspiele</a:t>
                      </a:r>
                    </a:p>
                    <a:p>
                      <a:pPr algn="ctr"/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Reflexion und Förderung</a:t>
                      </a:r>
                    </a:p>
                  </a:txBody>
                  <a:tcPr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Sozialkompetenz</a:t>
                      </a:r>
                    </a:p>
                  </a:txBody>
                  <a:tcPr anchor="ctr">
                    <a:solidFill>
                      <a:srgbClr val="DD2E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Personale Kompetenz</a:t>
                      </a:r>
                    </a:p>
                  </a:txBody>
                  <a:tcPr anchor="ctr">
                    <a:solidFill>
                      <a:srgbClr val="BD5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Methodenkompetenz</a:t>
                      </a:r>
                    </a:p>
                  </a:txBody>
                  <a:tcPr anchor="ctr">
                    <a:solidFill>
                      <a:srgbClr val="789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519077"/>
                  </a:ext>
                </a:extLst>
              </a:tr>
              <a:tr h="5499240">
                <a:tc vMerge="1">
                  <a:txBody>
                    <a:bodyPr/>
                    <a:lstStyle/>
                    <a:p>
                      <a:pPr algn="l"/>
                      <a:endParaRPr lang="de-DE" sz="7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Kommunikationsfähigkeit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Kritikfähigkeit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Teamfähigkeit</a:t>
                      </a:r>
                    </a:p>
                  </a:txBody>
                  <a:tcPr>
                    <a:solidFill>
                      <a:srgbClr val="DD2E96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Durchhaltevermögen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Selbstständigkeit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Ordentlichkeit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Verantwortungsfähigkeit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Arbeitsgenauigkeit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Arbeitstempo</a:t>
                      </a:r>
                    </a:p>
                  </a:txBody>
                  <a:tcPr>
                    <a:solidFill>
                      <a:srgbClr val="BD53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Planungsfähigkeit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Problemlösefähigkeit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8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Präsentationsfähigkeit</a:t>
                      </a:r>
                    </a:p>
                  </a:txBody>
                  <a:tcPr>
                    <a:solidFill>
                      <a:srgbClr val="789DEB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110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90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EBC68-2911-3F3E-2395-44A29B533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C34E0-94B5-6FDA-3047-B32A154A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37" y="3553066"/>
            <a:ext cx="10592964" cy="1034322"/>
          </a:xfrm>
        </p:spPr>
        <p:txBody>
          <a:bodyPr/>
          <a:lstStyle/>
          <a:p>
            <a:r>
              <a:rPr lang="de-DE" sz="8000" dirty="0"/>
              <a:t>Kompetenzbereiche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C685F12-777B-BE80-C186-C24CD85FA7FC}"/>
              </a:ext>
            </a:extLst>
          </p:cNvPr>
          <p:cNvSpPr txBox="1">
            <a:spLocks/>
          </p:cNvSpPr>
          <p:nvPr/>
        </p:nvSpPr>
        <p:spPr>
          <a:xfrm>
            <a:off x="922338" y="4501297"/>
            <a:ext cx="10801350" cy="613309"/>
          </a:xfrm>
          <a:prstGeom prst="rect">
            <a:avLst/>
          </a:prstGeom>
        </p:spPr>
        <p:txBody>
          <a:bodyPr/>
          <a:lstStyle>
            <a:lvl1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828800" rtl="0" eaLnBrk="1" latinLnBrk="0" hangingPunct="1">
              <a:lnSpc>
                <a:spcPts val="45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Tests und Fragebögen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4C51E927-0E38-4EEC-4024-478F96EDA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23616"/>
              </p:ext>
            </p:extLst>
          </p:nvPr>
        </p:nvGraphicFramePr>
        <p:xfrm>
          <a:off x="922337" y="5114606"/>
          <a:ext cx="21766216" cy="72543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9436">
                  <a:extLst>
                    <a:ext uri="{9D8B030D-6E8A-4147-A177-3AD203B41FA5}">
                      <a16:colId xmlns:a16="http://schemas.microsoft.com/office/drawing/2014/main" val="1045037314"/>
                    </a:ext>
                  </a:extLst>
                </a:gridCol>
                <a:gridCol w="4019356">
                  <a:extLst>
                    <a:ext uri="{9D8B030D-6E8A-4147-A177-3AD203B41FA5}">
                      <a16:colId xmlns:a16="http://schemas.microsoft.com/office/drawing/2014/main" val="109674608"/>
                    </a:ext>
                  </a:extLst>
                </a:gridCol>
                <a:gridCol w="4019356">
                  <a:extLst>
                    <a:ext uri="{9D8B030D-6E8A-4147-A177-3AD203B41FA5}">
                      <a16:colId xmlns:a16="http://schemas.microsoft.com/office/drawing/2014/main" val="2874183057"/>
                    </a:ext>
                  </a:extLst>
                </a:gridCol>
                <a:gridCol w="4019356">
                  <a:extLst>
                    <a:ext uri="{9D8B030D-6E8A-4147-A177-3AD203B41FA5}">
                      <a16:colId xmlns:a16="http://schemas.microsoft.com/office/drawing/2014/main" val="4063722551"/>
                    </a:ext>
                  </a:extLst>
                </a:gridCol>
                <a:gridCol w="4019356">
                  <a:extLst>
                    <a:ext uri="{9D8B030D-6E8A-4147-A177-3AD203B41FA5}">
                      <a16:colId xmlns:a16="http://schemas.microsoft.com/office/drawing/2014/main" val="697735736"/>
                    </a:ext>
                  </a:extLst>
                </a:gridCol>
                <a:gridCol w="4019356">
                  <a:extLst>
                    <a:ext uri="{9D8B030D-6E8A-4147-A177-3AD203B41FA5}">
                      <a16:colId xmlns:a16="http://schemas.microsoft.com/office/drawing/2014/main" val="1334332702"/>
                    </a:ext>
                  </a:extLst>
                </a:gridCol>
              </a:tblGrid>
              <a:tr h="1028859">
                <a:tc rowSpan="4"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Computergestützte Tests und Fragebogen</a:t>
                      </a:r>
                    </a:p>
                    <a:p>
                      <a:pPr algn="ctr"/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Reflexion und Förderung</a:t>
                      </a:r>
                    </a:p>
                  </a:txBody>
                  <a:tcPr vert="vert27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Kognitive Kompetenz</a:t>
                      </a:r>
                    </a:p>
                  </a:txBody>
                  <a:tcPr anchor="ctr">
                    <a:solidFill>
                      <a:srgbClr val="00C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Emotionale Kompetenz</a:t>
                      </a:r>
                    </a:p>
                  </a:txBody>
                  <a:tcPr anchor="ctr">
                    <a:solidFill>
                      <a:srgbClr val="00D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Digitale Kompetenz</a:t>
                      </a:r>
                    </a:p>
                  </a:txBody>
                  <a:tcPr anchor="ctr">
                    <a:solidFill>
                      <a:srgbClr val="59F2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Berufsbezogene Kompetenz</a:t>
                      </a:r>
                    </a:p>
                  </a:txBody>
                  <a:tcPr anchor="ctr">
                    <a:solidFill>
                      <a:srgbClr val="B1F6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Berufsbezogene Interessen</a:t>
                      </a:r>
                    </a:p>
                  </a:txBody>
                  <a:tcPr anchor="ctr">
                    <a:solidFill>
                      <a:srgbClr val="FFD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745936"/>
                  </a:ext>
                </a:extLst>
              </a:tr>
              <a:tr h="1346966">
                <a:tc vMerge="1">
                  <a:txBody>
                    <a:bodyPr/>
                    <a:lstStyle/>
                    <a:p>
                      <a:pPr algn="ctr"/>
                      <a:endParaRPr lang="de-DE" sz="9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Konzentrationsfähigkeit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Merkfähigkeit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Schlussfolgerndes Denken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Räumliches Vorstellungsvermögen</a:t>
                      </a:r>
                    </a:p>
                  </a:txBody>
                  <a:tcPr>
                    <a:solidFill>
                      <a:srgbClr val="00C7FF">
                        <a:alpha val="45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Erkennen / Verstehen eigener Gefühle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Erkennen von Gefühlen bei anderen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Steuerung der eigenen Gefühle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Emotionale Ausdrucksfähigkeit</a:t>
                      </a:r>
                    </a:p>
                  </a:txBody>
                  <a:tcPr>
                    <a:solidFill>
                      <a:srgbClr val="00DFC1">
                        <a:alpha val="45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algn="l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de-DE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Suchen, Verarbeiten und Aufbewahren</a:t>
                      </a:r>
                    </a:p>
                    <a:p>
                      <a:pPr marL="0" lvl="0" algn="l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de-DE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Kommunizieren und Kooperieren</a:t>
                      </a:r>
                    </a:p>
                    <a:p>
                      <a:pPr marL="0" lvl="0" algn="l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de-DE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Produzieren und Präsentieren</a:t>
                      </a:r>
                    </a:p>
                    <a:p>
                      <a:pPr marL="0" lvl="0" algn="l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de-DE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Schützen und sicher Agieren</a:t>
                      </a:r>
                    </a:p>
                    <a:p>
                      <a:pPr marL="0" lvl="0" algn="l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de-DE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Problemlösen und Handeln</a:t>
                      </a:r>
                    </a:p>
                    <a:p>
                      <a:pPr marL="0" lvl="0" algn="l" defTabSz="914400" rtl="0" eaLnBrk="1" latinLnBrk="0" hangingPunct="1">
                        <a:spcAft>
                          <a:spcPts val="300"/>
                        </a:spcAft>
                      </a:pPr>
                      <a:r>
                        <a:rPr lang="de-DE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Analysieren und Reflektieren</a:t>
                      </a:r>
                    </a:p>
                    <a:p>
                      <a:pPr marL="0" lvl="0" algn="l" defTabSz="914400" rtl="0" eaLnBrk="1" latinLnBrk="0" hangingPunct="1">
                        <a:spcAft>
                          <a:spcPts val="300"/>
                        </a:spcAft>
                      </a:pPr>
                      <a:endParaRPr lang="de-DE" sz="24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</a:endParaRPr>
                    </a:p>
                  </a:txBody>
                  <a:tcPr>
                    <a:solidFill>
                      <a:srgbClr val="59F275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Handwerklich-technische 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Untersuchen-forschende 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Künstlerisch-sprachliche 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Pädagogisch-helfende 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Führend-verkaufende Fähigkeit</a:t>
                      </a:r>
                    </a:p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Kaufmännisch-verwaltende Fähigkeit</a:t>
                      </a:r>
                    </a:p>
                  </a:txBody>
                  <a:tcPr>
                    <a:solidFill>
                      <a:srgbClr val="B1F656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Berufs- und Studieninteressen</a:t>
                      </a:r>
                    </a:p>
                  </a:txBody>
                  <a:tcPr>
                    <a:solidFill>
                      <a:srgbClr val="FFD70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284504"/>
                  </a:ext>
                </a:extLst>
              </a:tr>
              <a:tr h="25489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Passung Ausbildung / Studium / Duales Studium</a:t>
                      </a:r>
                    </a:p>
                  </a:txBody>
                  <a:tcPr>
                    <a:solidFill>
                      <a:srgbClr val="FFD70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259849"/>
                  </a:ext>
                </a:extLst>
              </a:tr>
              <a:tr h="13469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Berufliche Anforderungsprofile (Berufs- und Studienfelder)</a:t>
                      </a:r>
                    </a:p>
                  </a:txBody>
                  <a:tcPr>
                    <a:solidFill>
                      <a:srgbClr val="B1F656">
                        <a:alpha val="4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endParaRPr lang="de-DE" sz="7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D700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614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63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895477" y="2699516"/>
            <a:ext cx="20593050" cy="1166986"/>
          </a:xfrm>
        </p:spPr>
        <p:txBody>
          <a:bodyPr/>
          <a:lstStyle/>
          <a:p>
            <a:r>
              <a:rPr lang="de-DE" dirty="0"/>
              <a:t>Differenzierung der Aufgaben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895477" y="4244976"/>
            <a:ext cx="21190118" cy="8086724"/>
          </a:xfrm>
        </p:spPr>
        <p:txBody>
          <a:bodyPr>
            <a:normAutofit/>
          </a:bodyPr>
          <a:lstStyle/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Aufgaben der Kompetenzanalyse, Reflexion und Förderung werden in 4 Differenzierungsstufen angeboten.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Für alle Differenzierungsstufen auch Aufgaben in sprachentlasteter Variante verfügbar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Aufgaben werden für eine oder mehrere Stufen empfohlen. </a:t>
            </a:r>
          </a:p>
          <a:p>
            <a:pPr marL="685800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Aufgaben können auf der Verfahrensplattform nach Differenzierungsstufe gefiltert und ausgewählt werden.</a:t>
            </a:r>
          </a:p>
          <a:p>
            <a:pPr marL="219456"/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19456"/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19456"/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de-DE" sz="32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78587C4-55C2-9997-6F71-0639C117E9E4}"/>
              </a:ext>
            </a:extLst>
          </p:cNvPr>
          <p:cNvSpPr txBox="1"/>
          <p:nvPr/>
        </p:nvSpPr>
        <p:spPr>
          <a:xfrm>
            <a:off x="3677461" y="10874249"/>
            <a:ext cx="14363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(Stufen 1-4 in Anlehnung an den Deutschen Qualifikationsrahmen (DQR))</a:t>
            </a:r>
          </a:p>
        </p:txBody>
      </p:sp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175869E9-F917-DC1B-4312-CB74E4BDA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816382"/>
              </p:ext>
            </p:extLst>
          </p:nvPr>
        </p:nvGraphicFramePr>
        <p:xfrm>
          <a:off x="3793575" y="7509790"/>
          <a:ext cx="17393921" cy="33406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68169">
                  <a:extLst>
                    <a:ext uri="{9D8B030D-6E8A-4147-A177-3AD203B41FA5}">
                      <a16:colId xmlns:a16="http://schemas.microsoft.com/office/drawing/2014/main" val="2272940957"/>
                    </a:ext>
                  </a:extLst>
                </a:gridCol>
                <a:gridCol w="12825752">
                  <a:extLst>
                    <a:ext uri="{9D8B030D-6E8A-4147-A177-3AD203B41FA5}">
                      <a16:colId xmlns:a16="http://schemas.microsoft.com/office/drawing/2014/main" val="1661039975"/>
                    </a:ext>
                  </a:extLst>
                </a:gridCol>
              </a:tblGrid>
              <a:tr h="7235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3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Differenzierungsstufe</a:t>
                      </a:r>
                    </a:p>
                  </a:txBody>
                  <a:tcPr marL="182880" marR="182880" marT="91440" marB="9144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30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Bildungsniveau</a:t>
                      </a:r>
                    </a:p>
                  </a:txBody>
                  <a:tcPr marL="182880" marR="182880" marT="91440" marB="91440" anchor="ctr"/>
                </a:tc>
                <a:extLst>
                  <a:ext uri="{0D108BD9-81ED-4DB2-BD59-A6C34878D82A}">
                    <a16:rowId xmlns:a16="http://schemas.microsoft.com/office/drawing/2014/main" val="1252659164"/>
                  </a:ext>
                </a:extLst>
              </a:tr>
              <a:tr h="630531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1</a:t>
                      </a:r>
                    </a:p>
                  </a:txBody>
                  <a:tcPr marL="182880" marR="182880" marT="91440" marB="9144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0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Bildungsgang Lernen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608438"/>
                  </a:ext>
                </a:extLst>
              </a:tr>
              <a:tr h="630531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2</a:t>
                      </a:r>
                    </a:p>
                  </a:txBody>
                  <a:tcPr marL="182880" marR="182880" marT="91440" marB="9144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0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Erster Schulabschluss (Hauptschule)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567574"/>
                  </a:ext>
                </a:extLst>
              </a:tr>
              <a:tr h="630531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3</a:t>
                      </a:r>
                    </a:p>
                  </a:txBody>
                  <a:tcPr marL="182880" marR="182880" marT="91440" marB="9144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0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Mittlerer Schulabschluss (Realschule)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925365"/>
                  </a:ext>
                </a:extLst>
              </a:tr>
              <a:tr h="696898">
                <a:tc>
                  <a:txBody>
                    <a:bodyPr/>
                    <a:lstStyle/>
                    <a:p>
                      <a:r>
                        <a:rPr lang="de-DE" sz="3000" dirty="0"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4</a:t>
                      </a:r>
                    </a:p>
                  </a:txBody>
                  <a:tcPr marL="182880" marR="182880" marT="91440" marB="9144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3000" kern="1200" dirty="0">
                          <a:solidFill>
                            <a:schemeClr val="dk1"/>
                          </a:solidFill>
                          <a:latin typeface="Open Sans" panose="020B0604020202020204" charset="0"/>
                          <a:ea typeface="Open Sans" panose="020B0604020202020204" charset="0"/>
                          <a:cs typeface="Open Sans" panose="020B0604020202020204" charset="0"/>
                        </a:rPr>
                        <a:t>Fachhochschulreife / Allgemeine Hochschulreife (Gymnasium)</a:t>
                      </a:r>
                    </a:p>
                  </a:txBody>
                  <a:tcPr marL="182880" marR="182880" marT="91440" marB="9144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23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57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7E5D657-DD22-4BFC-90D5-5D00DF3E8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7" y="2699516"/>
            <a:ext cx="20593050" cy="1166986"/>
          </a:xfrm>
        </p:spPr>
        <p:txBody>
          <a:bodyPr/>
          <a:lstStyle/>
          <a:p>
            <a:r>
              <a:rPr lang="de-DE" dirty="0"/>
              <a:t>Aufgaben zur Reflexion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FCDC80A-62EC-6894-3022-CD4D34B14C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95477" y="4473576"/>
            <a:ext cx="20593050" cy="8086724"/>
          </a:xfrm>
        </p:spPr>
        <p:txBody>
          <a:bodyPr>
            <a:normAutofit/>
          </a:bodyPr>
          <a:lstStyle/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für alle Kompetenzbereiche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für weitere Maßnahmen der BO 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für alle Differenzierungsstufen auch in sprachentlasteter Variante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unterschiedlich in Methodik und Sozialform</a:t>
            </a:r>
          </a:p>
          <a:p>
            <a:pPr marL="685800" lvl="1" indent="-6858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digital und analog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 descr="Ein Bild, das Text, Screenshot, Schrift, Reihe enthält.  KI-generierte Inhalte können fehlerhaft sein.">
            <a:extLst>
              <a:ext uri="{FF2B5EF4-FFF2-40B4-BE49-F238E27FC236}">
                <a16:creationId xmlns:a16="http://schemas.microsoft.com/office/drawing/2014/main" id="{EA0D714E-979E-4F06-F200-74463558C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857" y="7297255"/>
            <a:ext cx="16325941" cy="504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9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K NRW">
      <a:dk1>
        <a:sysClr val="windowText" lastClr="000000"/>
      </a:dk1>
      <a:lt1>
        <a:srgbClr val="FFFFFF"/>
      </a:lt1>
      <a:dk2>
        <a:srgbClr val="003064"/>
      </a:dk2>
      <a:lt2>
        <a:srgbClr val="D9D9D9"/>
      </a:lt2>
      <a:accent1>
        <a:srgbClr val="009036"/>
      </a:accent1>
      <a:accent2>
        <a:srgbClr val="E2001A"/>
      </a:accent2>
      <a:accent3>
        <a:srgbClr val="175E54"/>
      </a:accent3>
      <a:accent4>
        <a:srgbClr val="882345"/>
      </a:accent4>
      <a:accent5>
        <a:srgbClr val="76B828"/>
      </a:accent5>
      <a:accent6>
        <a:srgbClr val="C50059"/>
      </a:accent6>
      <a:hlink>
        <a:srgbClr val="009B74"/>
      </a:hlink>
      <a:folHlink>
        <a:srgbClr val="E84155"/>
      </a:folHlink>
    </a:clrScheme>
    <a:fontScheme name="STK_NRW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STK NRW">
      <a:dk1>
        <a:sysClr val="windowText" lastClr="000000"/>
      </a:dk1>
      <a:lt1>
        <a:srgbClr val="FFFFFF"/>
      </a:lt1>
      <a:dk2>
        <a:srgbClr val="003064"/>
      </a:dk2>
      <a:lt2>
        <a:srgbClr val="D9D9D9"/>
      </a:lt2>
      <a:accent1>
        <a:srgbClr val="009036"/>
      </a:accent1>
      <a:accent2>
        <a:srgbClr val="E2001A"/>
      </a:accent2>
      <a:accent3>
        <a:srgbClr val="175E54"/>
      </a:accent3>
      <a:accent4>
        <a:srgbClr val="882345"/>
      </a:accent4>
      <a:accent5>
        <a:srgbClr val="76B828"/>
      </a:accent5>
      <a:accent6>
        <a:srgbClr val="C50059"/>
      </a:accent6>
      <a:hlink>
        <a:srgbClr val="009B74"/>
      </a:hlink>
      <a:folHlink>
        <a:srgbClr val="E84155"/>
      </a:folHlink>
    </a:clrScheme>
    <a:fontScheme name="STK_NRW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">
  <a:themeElements>
    <a:clrScheme name="STK NRW">
      <a:dk1>
        <a:sysClr val="windowText" lastClr="000000"/>
      </a:dk1>
      <a:lt1>
        <a:srgbClr val="FFFFFF"/>
      </a:lt1>
      <a:dk2>
        <a:srgbClr val="003064"/>
      </a:dk2>
      <a:lt2>
        <a:srgbClr val="D9D9D9"/>
      </a:lt2>
      <a:accent1>
        <a:srgbClr val="009036"/>
      </a:accent1>
      <a:accent2>
        <a:srgbClr val="E2001A"/>
      </a:accent2>
      <a:accent3>
        <a:srgbClr val="175E54"/>
      </a:accent3>
      <a:accent4>
        <a:srgbClr val="882345"/>
      </a:accent4>
      <a:accent5>
        <a:srgbClr val="76B828"/>
      </a:accent5>
      <a:accent6>
        <a:srgbClr val="C50059"/>
      </a:accent6>
      <a:hlink>
        <a:srgbClr val="009B74"/>
      </a:hlink>
      <a:folHlink>
        <a:srgbClr val="E84155"/>
      </a:folHlink>
    </a:clrScheme>
    <a:fontScheme name="STK_NRW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enutzerdefiniert 7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vorit xmlns="2bba95e5-4b64-472a-b6e0-d073912b5bf0">true</Favorit>
    <lcf76f155ced4ddcb4097134ff3c332f xmlns="2bba95e5-4b64-472a-b6e0-d073912b5bf0">
      <Terms xmlns="http://schemas.microsoft.com/office/infopath/2007/PartnerControls"/>
    </lcf76f155ced4ddcb4097134ff3c332f>
    <TaxCatchAll xmlns="93e9852e-2423-49b1-b811-c40d909bc56d" xsi:nil="true"/>
    <Kommentar xmlns="2bba95e5-4b64-472a-b6e0-d073912b5b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E7DD0257A0664B91E25A732DBDE26D" ma:contentTypeVersion="21" ma:contentTypeDescription="Ein neues Dokument erstellen." ma:contentTypeScope="" ma:versionID="67e613f6eaaf9ebd2598c907f7e12eb1">
  <xsd:schema xmlns:xsd="http://www.w3.org/2001/XMLSchema" xmlns:xs="http://www.w3.org/2001/XMLSchema" xmlns:p="http://schemas.microsoft.com/office/2006/metadata/properties" xmlns:ns2="2bba95e5-4b64-472a-b6e0-d073912b5bf0" xmlns:ns3="93e9852e-2423-49b1-b811-c40d909bc56d" targetNamespace="http://schemas.microsoft.com/office/2006/metadata/properties" ma:root="true" ma:fieldsID="e4708436c7c68a9b543427b66f0265b3" ns2:_="" ns3:_="">
    <xsd:import namespace="2bba95e5-4b64-472a-b6e0-d073912b5bf0"/>
    <xsd:import namespace="93e9852e-2423-49b1-b811-c40d909bc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avorit" minOccurs="0"/>
                <xsd:element ref="ns2:MediaServiceBillingMetadata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a95e5-4b64-472a-b6e0-d073912b5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475e1afa-5fd9-4483-956b-b55d9672e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avorit" ma:index="26" nillable="true" ma:displayName="Favorit" ma:default="1" ma:format="Dropdown" ma:internalName="Favorit">
      <xsd:simpleType>
        <xsd:restriction base="dms:Boolean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  <xsd:element name="Kommentar" ma:index="28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9852e-2423-49b1-b811-c40d909bc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3bc5b5-0fa9-40ef-a31e-a13915588c88}" ma:internalName="TaxCatchAll" ma:showField="CatchAllData" ma:web="93e9852e-2423-49b1-b811-c40d909bc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B27F4-8610-43E1-8B2B-8E29EE043ED5}">
  <ds:schemaRefs>
    <ds:schemaRef ds:uri="http://schemas.microsoft.com/office/2006/metadata/properties"/>
    <ds:schemaRef ds:uri="http://schemas.microsoft.com/office/infopath/2007/PartnerControls"/>
    <ds:schemaRef ds:uri="2bba95e5-4b64-472a-b6e0-d073912b5bf0"/>
    <ds:schemaRef ds:uri="93e9852e-2423-49b1-b811-c40d909bc56d"/>
  </ds:schemaRefs>
</ds:datastoreItem>
</file>

<file path=customXml/itemProps2.xml><?xml version="1.0" encoding="utf-8"?>
<ds:datastoreItem xmlns:ds="http://schemas.openxmlformats.org/officeDocument/2006/customXml" ds:itemID="{26104F77-52D6-4B26-8315-91D5A3A8B3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2EAB23-7A5A-406A-8116-CBE117B0CB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a95e5-4b64-472a-b6e0-d073912b5bf0"/>
    <ds:schemaRef ds:uri="93e9852e-2423-49b1-b811-c40d909bc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865</Words>
  <Application>Microsoft Office PowerPoint</Application>
  <PresentationFormat>Benutzerdefiniert</PresentationFormat>
  <Paragraphs>146</Paragraphs>
  <Slides>14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24" baseType="lpstr">
      <vt:lpstr>Wingdings</vt:lpstr>
      <vt:lpstr>Open Sans</vt:lpstr>
      <vt:lpstr>Arial</vt:lpstr>
      <vt:lpstr>Calibri</vt:lpstr>
      <vt:lpstr>Open Sans SemiBold</vt:lpstr>
      <vt:lpstr>Open Sans SemiBold</vt:lpstr>
      <vt:lpstr>Open Sans ExtraBold</vt:lpstr>
      <vt:lpstr>Office</vt:lpstr>
      <vt:lpstr>1_Office</vt:lpstr>
      <vt:lpstr>2_Office</vt:lpstr>
      <vt:lpstr>Das Verfahren zur Erfassung überfachlicher und berufsbezogener Kompetenzen und Interessen im Rahmen der Beruflichen Orientierung</vt:lpstr>
      <vt:lpstr>PowerPoint-Präsentation</vt:lpstr>
      <vt:lpstr>Chancen für Schülerinnen und Schüler</vt:lpstr>
      <vt:lpstr>Chancen für die Schule und  deren Lehrkräfte</vt:lpstr>
      <vt:lpstr>Kompetenzbereiche</vt:lpstr>
      <vt:lpstr>Kompetenzbereiche</vt:lpstr>
      <vt:lpstr>Kompetenzbereiche</vt:lpstr>
      <vt:lpstr>Differenzierung der Aufgaben</vt:lpstr>
      <vt:lpstr>Aufgaben zur Reflexion</vt:lpstr>
      <vt:lpstr>Aufgaben zur Förderung / Förderplanung</vt:lpstr>
      <vt:lpstr>Das Verfahren BOaktiv</vt:lpstr>
      <vt:lpstr>PowerPoint-Präsentation</vt:lpstr>
      <vt:lpstr>PowerPoint-Präsentation</vt:lpstr>
      <vt:lpstr>Impressum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BOaktiv Lehrkräfte</dc:title>
  <dc:creator>MTO GmbH</dc:creator>
  <cp:lastModifiedBy>Annekatrin Stöhr</cp:lastModifiedBy>
  <cp:revision>255</cp:revision>
  <dcterms:created xsi:type="dcterms:W3CDTF">2024-08-27T12:37:28Z</dcterms:created>
  <dcterms:modified xsi:type="dcterms:W3CDTF">2026-03-03T11:58:39Z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0x010100A0E7DD0257A0664B91E25A732DBDE26D</vt:lpwstr>
  </property>
  <property fmtid="{D5CDD505-2E9C-101B-9397-08002B2CF9AE}" pid="3" name="MediaServiceImageTags">
    <vt:lpwstr/>
  </property>
</Properties>
</file>