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63" r:id="rId5"/>
    <p:sldMasterId id="2147483671" r:id="rId6"/>
    <p:sldMasterId id="2147483665" r:id="rId7"/>
    <p:sldMasterId id="2147483667" r:id="rId8"/>
    <p:sldMasterId id="2147483657" r:id="rId9"/>
    <p:sldMasterId id="2147483659" r:id="rId10"/>
    <p:sldMasterId id="2147483674" r:id="rId11"/>
  </p:sldMasterIdLst>
  <p:notesMasterIdLst>
    <p:notesMasterId r:id="rId53"/>
  </p:notesMasterIdLst>
  <p:handoutMasterIdLst>
    <p:handoutMasterId r:id="rId54"/>
  </p:handoutMasterIdLst>
  <p:sldIdLst>
    <p:sldId id="256" r:id="rId12"/>
    <p:sldId id="267" r:id="rId13"/>
    <p:sldId id="268" r:id="rId14"/>
    <p:sldId id="327" r:id="rId15"/>
    <p:sldId id="270" r:id="rId16"/>
    <p:sldId id="271" r:id="rId17"/>
    <p:sldId id="326" r:id="rId18"/>
    <p:sldId id="272" r:id="rId19"/>
    <p:sldId id="273" r:id="rId20"/>
    <p:sldId id="274" r:id="rId21"/>
    <p:sldId id="275" r:id="rId22"/>
    <p:sldId id="276" r:id="rId23"/>
    <p:sldId id="277" r:id="rId24"/>
    <p:sldId id="278" r:id="rId25"/>
    <p:sldId id="302" r:id="rId26"/>
    <p:sldId id="279" r:id="rId27"/>
    <p:sldId id="280" r:id="rId28"/>
    <p:sldId id="281" r:id="rId29"/>
    <p:sldId id="282" r:id="rId30"/>
    <p:sldId id="283" r:id="rId31"/>
    <p:sldId id="284" r:id="rId32"/>
    <p:sldId id="285" r:id="rId33"/>
    <p:sldId id="286" r:id="rId34"/>
    <p:sldId id="287" r:id="rId35"/>
    <p:sldId id="288" r:id="rId36"/>
    <p:sldId id="289" r:id="rId37"/>
    <p:sldId id="322" r:id="rId38"/>
    <p:sldId id="290" r:id="rId39"/>
    <p:sldId id="291" r:id="rId40"/>
    <p:sldId id="292" r:id="rId41"/>
    <p:sldId id="311" r:id="rId42"/>
    <p:sldId id="293" r:id="rId43"/>
    <p:sldId id="294" r:id="rId44"/>
    <p:sldId id="295" r:id="rId45"/>
    <p:sldId id="323" r:id="rId46"/>
    <p:sldId id="296" r:id="rId47"/>
    <p:sldId id="297" r:id="rId48"/>
    <p:sldId id="298" r:id="rId49"/>
    <p:sldId id="299" r:id="rId50"/>
    <p:sldId id="324" r:id="rId51"/>
    <p:sldId id="32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EE6B24-2830-0286-07E6-07CACFCC0E27}" name="Catriona Hull" initials="" userId="S::catriona.hull@harklondon.com::17e7df9f-ea6e-43d6-ba4f-70995306e548" providerId="AD"/>
  <p188:author id="{E983C936-B528-F01F-57CB-BACC6BBC5440}" name="Alice Tyler" initials="AT" userId="S::alice.tyler@harklondon.com::6942fb19-133d-41db-b9e0-1a166b9b79ee" providerId="AD"/>
  <p188:author id="{FF3D9377-2256-B056-1C04-34CEB1C671A8}" name="Alice Tyler" initials="AT" userId="S::alice.tyler@blackbaud.me::a7ee4e6d-f76b-4dc0-a30e-2bbd66b19972" providerId="AD"/>
  <p188:author id="{7DF81C94-98F6-CBCB-1241-3689E5FB486A}" name="Mike Guilmant-Cush" initials="MG" userId="S::mike.guilmant-cush@harklondon.com::ec0f4d39-31e5-4043-a02f-228dfd516336" providerId="AD"/>
  <p188:author id="{7864C9E0-957E-C51B-2479-B904062ED312}" name="Catriona Hull" initials="CH" userId="S::catriona.hull@blackbaud.me::05797fa7-60f6-4f18-b544-91044fbc49f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B772B"/>
    <a:srgbClr val="FFD300"/>
    <a:srgbClr val="FF00F0"/>
    <a:srgbClr val="BE0934"/>
    <a:srgbClr val="E7E7E8"/>
    <a:srgbClr val="00667D"/>
    <a:srgbClr val="DC5514"/>
    <a:srgbClr val="75BEE9"/>
    <a:srgbClr val="40474F"/>
    <a:srgbClr val="2B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14"/>
    <p:restoredTop sz="94772"/>
  </p:normalViewPr>
  <p:slideViewPr>
    <p:cSldViewPr snapToGrid="0">
      <p:cViewPr varScale="1">
        <p:scale>
          <a:sx n="88" d="100"/>
          <a:sy n="88" d="100"/>
        </p:scale>
        <p:origin x="17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8/10/relationships/authors" Targe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065FDF-B96B-8170-3D83-C2C863B2B3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282C25-C0C7-3DA8-D240-C3559082A5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4E25195-1DE8-EA41-BEA6-FFE41CDF89C0}" type="datetimeFigureOut">
              <a:rPr lang="en-US" smtClean="0"/>
              <a:t>3/11/25</a:t>
            </a:fld>
            <a:endParaRPr lang="en-US"/>
          </a:p>
        </p:txBody>
      </p:sp>
      <p:sp>
        <p:nvSpPr>
          <p:cNvPr id="4" name="Footer Placeholder 3">
            <a:extLst>
              <a:ext uri="{FF2B5EF4-FFF2-40B4-BE49-F238E27FC236}">
                <a16:creationId xmlns:a16="http://schemas.microsoft.com/office/drawing/2014/main" id="{259C3803-38AB-5827-15A9-56C5BD4EA0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42A1903-0FEF-B0C7-2D5B-729CADE9E1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5BCCFB-CC30-8847-8494-F2207E57EFC0}" type="slidenum">
              <a:rPr lang="en-US" smtClean="0"/>
              <a:t>‹#›</a:t>
            </a:fld>
            <a:endParaRPr lang="en-US"/>
          </a:p>
        </p:txBody>
      </p:sp>
    </p:spTree>
    <p:extLst>
      <p:ext uri="{BB962C8B-B14F-4D97-AF65-F5344CB8AC3E}">
        <p14:creationId xmlns:p14="http://schemas.microsoft.com/office/powerpoint/2010/main" val="235476976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F7172-BF79-7741-9477-D7927CE3A70B}" type="datetimeFigureOut">
              <a:rPr lang="en-US" smtClean="0"/>
              <a:t>3/11/25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FC3F5-B58D-AA41-8118-3D9F449CF29A}" type="slidenum">
              <a:rPr lang="en-US" smtClean="0"/>
              <a:t>‹#›</a:t>
            </a:fld>
            <a:endParaRPr lang="en-US"/>
          </a:p>
        </p:txBody>
      </p:sp>
    </p:spTree>
    <p:extLst>
      <p:ext uri="{BB962C8B-B14F-4D97-AF65-F5344CB8AC3E}">
        <p14:creationId xmlns:p14="http://schemas.microsoft.com/office/powerpoint/2010/main" val="360950590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4FC3F5-B58D-AA41-8118-3D9F449CF29A}" type="slidenum">
              <a:rPr lang="en-US" smtClean="0"/>
              <a:t>1</a:t>
            </a:fld>
            <a:endParaRPr lang="en-US"/>
          </a:p>
        </p:txBody>
      </p:sp>
      <p:sp>
        <p:nvSpPr>
          <p:cNvPr id="5" name="Footer Placeholder 4">
            <a:extLst>
              <a:ext uri="{FF2B5EF4-FFF2-40B4-BE49-F238E27FC236}">
                <a16:creationId xmlns:a16="http://schemas.microsoft.com/office/drawing/2014/main" id="{C9A2A307-6A94-1AEA-E97C-193EBD2DC00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51514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copies for students.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14</a:t>
            </a:fld>
            <a:endParaRPr lang="en-US"/>
          </a:p>
        </p:txBody>
      </p:sp>
    </p:spTree>
    <p:extLst>
      <p:ext uri="{BB962C8B-B14F-4D97-AF65-F5344CB8AC3E}">
        <p14:creationId xmlns:p14="http://schemas.microsoft.com/office/powerpoint/2010/main" val="330423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D691-899B-025C-B17F-83C05283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1BB6-E4E9-91C7-839E-E86421420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D5678-419C-C6E0-537F-ADBCC44F18F3}"/>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endParaRPr lang="en-US" b="0" i="0" u="none" strike="noStrike">
              <a:solidFill>
                <a:srgbClr val="000000"/>
              </a:solidFill>
              <a:effectLst/>
              <a:latin typeface="Calibri" panose="020F0502020204030204" pitchFamily="34" charset="0"/>
            </a:endParaRPr>
          </a:p>
          <a:p>
            <a:pPr fontAlgn="base"/>
            <a:r>
              <a:rPr lang="en-US" b="1" i="0" u="none" strike="noStrike">
                <a:solidFill>
                  <a:srgbClr val="000000"/>
                </a:solidFill>
                <a:effectLst/>
                <a:latin typeface="Calibri"/>
                <a:ea typeface="Calibri"/>
                <a:cs typeface="Calibri"/>
              </a:rPr>
              <a:t>This slide supports an additional communication task within the workshop. Students will require prior learning about standard voice procedure and prowords when communicating by radio.</a:t>
            </a:r>
            <a:r>
              <a:rPr lang="en-US" b="1">
                <a:solidFill>
                  <a:srgbClr val="000000"/>
                </a:solidFill>
                <a:latin typeface="Calibri"/>
                <a:ea typeface="Calibri"/>
                <a:cs typeface="Calibri"/>
              </a:rPr>
              <a:t> If you have not covered this content, skip this slide and task.</a:t>
            </a:r>
            <a:endParaRPr lang="en-US" b="1" i="0" u="none" strike="noStrike">
              <a:solidFill>
                <a:srgbClr val="000000"/>
              </a:solidFill>
              <a:effectLst/>
              <a:latin typeface="Calibri" panose="020F0502020204030204" pitchFamily="34" charset="0"/>
              <a:ea typeface="Calibri"/>
              <a:cs typeface="Calibri"/>
            </a:endParaRPr>
          </a:p>
          <a:p>
            <a:pPr algn="l" rtl="0" fontAlgn="base"/>
            <a:endParaRPr lang="en-US" b="0" i="0" u="none" strike="noStrike">
              <a:solidFill>
                <a:srgbClr val="000000"/>
              </a:solidFill>
              <a:effectLst/>
              <a:latin typeface="Calibri" panose="020F0502020204030204" pitchFamily="34" charset="0"/>
            </a:endParaRPr>
          </a:p>
          <a:p>
            <a:pPr fontAlgn="base"/>
            <a:r>
              <a:rPr lang="en-US" b="1">
                <a:solidFill>
                  <a:srgbClr val="000000"/>
                </a:solidFill>
                <a:latin typeface="Calibri"/>
                <a:ea typeface="Calibri"/>
                <a:cs typeface="Calibri"/>
              </a:rPr>
              <a:t>This task refers to the written briefing on slide 12.</a:t>
            </a:r>
            <a:endParaRPr lang="en-US">
              <a:solidFill>
                <a:srgbClr val="444444"/>
              </a:solidFill>
              <a:latin typeface="Calibri"/>
              <a:ea typeface="Calibri"/>
              <a:cs typeface="Calibri"/>
            </a:endParaRPr>
          </a:p>
          <a:p>
            <a:endParaRPr lang="en-US">
              <a:solidFill>
                <a:srgbClr val="000000"/>
              </a:solidFill>
              <a:latin typeface="Calibri"/>
              <a:ea typeface="Calibri"/>
              <a:cs typeface="Calibri"/>
            </a:endParaRPr>
          </a:p>
          <a:p>
            <a:r>
              <a:rPr lang="en-US">
                <a:solidFill>
                  <a:srgbClr val="000000"/>
                </a:solidFill>
                <a:latin typeface="Calibri"/>
                <a:ea typeface="Calibri"/>
                <a:cs typeface="Calibri"/>
              </a:rPr>
              <a:t>Choose</a:t>
            </a:r>
            <a:r>
              <a:rPr lang="en-US" b="0" i="0" u="none" strike="noStrike">
                <a:solidFill>
                  <a:srgbClr val="000000"/>
                </a:solidFill>
                <a:effectLst/>
                <a:latin typeface="Calibri"/>
                <a:ea typeface="Calibri"/>
                <a:cs typeface="Calibri"/>
              </a:rPr>
              <a:t> how much of the briefing you would like students to include, to suit their ability and the additional time you can allow for this task.</a:t>
            </a:r>
            <a:r>
              <a:rPr lang="en-US">
                <a:solidFill>
                  <a:srgbClr val="000000"/>
                </a:solidFill>
                <a:latin typeface="Calibri"/>
                <a:ea typeface="Calibri"/>
                <a:cs typeface="Calibri"/>
              </a:rPr>
              <a:t> The full information for the radio briefing task is as follows:</a:t>
            </a:r>
            <a:endParaRPr lang="en-US" b="0" i="0">
              <a:solidFill>
                <a:srgbClr val="000000"/>
              </a:solidFill>
              <a:effectLst/>
              <a:latin typeface="Calibri"/>
              <a:ea typeface="Calibri"/>
              <a:cs typeface="Calibri"/>
            </a:endParaRPr>
          </a:p>
          <a:p>
            <a:endParaRPr lang="en-US">
              <a:solidFill>
                <a:srgbClr val="000000"/>
              </a:solidFill>
              <a:latin typeface="Calibri"/>
              <a:ea typeface="Calibri"/>
              <a:cs typeface="Calibri"/>
            </a:endParaRPr>
          </a:p>
          <a:p>
            <a:pPr>
              <a:spcAft>
                <a:spcPts val="1000"/>
              </a:spcAft>
            </a:pPr>
            <a:r>
              <a:rPr lang="en-US" i="1">
                <a:solidFill>
                  <a:srgbClr val="000000"/>
                </a:solidFill>
              </a:rPr>
              <a:t>Heavy rain continued to fall overnight, and rivers are still swollen above their banks. Flooding in low-lying areas is increasing and the area under floodwaters is predicted to grow by 25%–40%. An early deployment of Engineers has conducted ground and aerial surveys of rivers, roads, bridges and other civilian infrastructure. A number of significant risks to life have been identified. These are attached at annex B. Surveys will continue throughout the day. As of writing, there is no authoritative map of safe road routes for Army and civilian forces to use, although the information to create this now exists. Rescue equipment and PPE for Army personnel will arrive by 0900 by helicopter. Larger equipment for flood relief and barrier construction will arrive by road by 1000. The location of the Army command and civilian liaison </a:t>
            </a:r>
            <a:r>
              <a:rPr lang="en-US" i="1" err="1">
                <a:solidFill>
                  <a:srgbClr val="000000"/>
                </a:solidFill>
              </a:rPr>
              <a:t>centre</a:t>
            </a:r>
            <a:r>
              <a:rPr lang="en-US" i="1">
                <a:solidFill>
                  <a:srgbClr val="000000"/>
                </a:solidFill>
              </a:rPr>
              <a:t> is yet to be agreed. Soldiers are arriving as of 0700. They need to be organized into rescue teams according to priorities and briefed on their tasks.</a:t>
            </a:r>
            <a:endParaRPr lang="en-US" i="1">
              <a:solidFill>
                <a:srgbClr val="000000"/>
              </a:solidFill>
              <a:ea typeface="Calibri"/>
              <a:cs typeface="Calibri"/>
            </a:endParaRPr>
          </a:p>
          <a:p>
            <a:endParaRPr lang="en-US">
              <a:ea typeface="Calibri"/>
              <a:cs typeface="Calibri"/>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use radio equipment, walkie-talkies or mobile phones to relay their transmission.</a:t>
            </a:r>
            <a:endParaRPr lang="en-US" b="0" i="0">
              <a:solidFill>
                <a:srgbClr val="000000"/>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Highlight which sections of the briefing you would like students to include in their radio transmission. Identify one or two paragraphs to transmit. Review which prowords students should use to open the transmission, share information and end the transmission.</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 drawing on their recall or notes of which prowords to use and how to structure their transmission.</a:t>
            </a:r>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4CE0FE61-D937-69B5-EC8F-21EE8FD8996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91042667-6A1D-3FC3-3E5F-1BD788060DEA}"/>
              </a:ext>
            </a:extLst>
          </p:cNvPr>
          <p:cNvSpPr>
            <a:spLocks noGrp="1"/>
          </p:cNvSpPr>
          <p:nvPr>
            <p:ph type="sldNum" sz="quarter" idx="5"/>
          </p:nvPr>
        </p:nvSpPr>
        <p:spPr/>
        <p:txBody>
          <a:bodyPr/>
          <a:lstStyle/>
          <a:p>
            <a:fld id="{9E4FC3F5-B58D-AA41-8118-3D9F449CF29A}" type="slidenum">
              <a:rPr lang="en-US" smtClean="0"/>
              <a:t>15</a:t>
            </a:fld>
            <a:endParaRPr lang="en-US"/>
          </a:p>
        </p:txBody>
      </p:sp>
    </p:spTree>
    <p:extLst>
      <p:ext uri="{BB962C8B-B14F-4D97-AF65-F5344CB8AC3E}">
        <p14:creationId xmlns:p14="http://schemas.microsoft.com/office/powerpoint/2010/main" val="156939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task: students have received their briefing and have prioritized the tasks for the morning. Working in their group/pair, they must now allocate personnel to four teams.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Every team must be balanced so students need to interpret the information on the character cards to allocate each person. (Teams and characters are not </a:t>
            </a:r>
            <a:r>
              <a:rPr lang="en-US" b="0" i="0" u="none" strike="noStrike" err="1">
                <a:solidFill>
                  <a:srgbClr val="000000"/>
                </a:solidFill>
                <a:effectLst/>
                <a:latin typeface="Calibri" panose="020F0502020204030204" pitchFamily="34" charset="0"/>
              </a:rPr>
              <a:t>optimised</a:t>
            </a:r>
            <a:r>
              <a:rPr lang="en-US" b="0" i="0" u="none" strike="noStrike">
                <a:solidFill>
                  <a:srgbClr val="000000"/>
                </a:solidFill>
                <a:effectLst/>
                <a:latin typeface="Calibri" panose="020F0502020204030204" pitchFamily="34" charset="0"/>
              </a:rPr>
              <a:t> to then take on specific tasks later in the workshop, but should be ’all-rounders’.)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Each group could have cut-out team members on a table or display board to arrange into possible teams, before recording their final decision.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Share the team cards as a screen of online notes that students can select and move to create their teams.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Ensure students have their Belbin team role information to hand from the prior lessons. Use the cards that include the nine Belbin role names. Hint that four people have leadership qualities and should be placed in separate teams (Jordan, Rick, Alex and Jaden).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Help students identify which people provide each of these roles. Remind students that people with a certain quality are usually able to play other roles from the same Belbin group.</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Use the cards that do not have the role names. The character card descriptions match those used in the Belbin content in the prior lessons.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Ask students to explain the meaning and importance of ‘balanced teams’, especially where, like this, teams may rapidly move from one challenging task to another.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choose to 'lead' their specific team through the subsequent team-based activities (except where students defuse a high-tension scenario) and consider which of their chosen team members might behave in a certain way or be best for a task.</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16</a:t>
            </a:fld>
            <a:endParaRPr lang="en-US"/>
          </a:p>
        </p:txBody>
      </p:sp>
    </p:spTree>
    <p:extLst>
      <p:ext uri="{BB962C8B-B14F-4D97-AF65-F5344CB8AC3E}">
        <p14:creationId xmlns:p14="http://schemas.microsoft.com/office/powerpoint/2010/main" val="908744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for students.</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17</a:t>
            </a:fld>
            <a:endParaRPr lang="en-US"/>
          </a:p>
        </p:txBody>
      </p:sp>
    </p:spTree>
    <p:extLst>
      <p:ext uri="{BB962C8B-B14F-4D97-AF65-F5344CB8AC3E}">
        <p14:creationId xmlns:p14="http://schemas.microsoft.com/office/powerpoint/2010/main" val="268401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slide for students.</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18</a:t>
            </a:fld>
            <a:endParaRPr lang="en-US"/>
          </a:p>
        </p:txBody>
      </p:sp>
    </p:spTree>
    <p:extLst>
      <p:ext uri="{BB962C8B-B14F-4D97-AF65-F5344CB8AC3E}">
        <p14:creationId xmlns:p14="http://schemas.microsoft.com/office/powerpoint/2010/main" val="2241915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slide for students.</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19</a:t>
            </a:fld>
            <a:endParaRPr lang="en-US"/>
          </a:p>
        </p:txBody>
      </p:sp>
    </p:spTree>
    <p:extLst>
      <p:ext uri="{BB962C8B-B14F-4D97-AF65-F5344CB8AC3E}">
        <p14:creationId xmlns:p14="http://schemas.microsoft.com/office/powerpoint/2010/main" val="79538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task: students have created three balanced teams that will each make an effective contribution to the flood relief and safety efforts. However, each team is displaying ‘teething troubles’ as the members get used to working together.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what stages a team will go through, referring to Tuckman’s stages in team development. Help students identify that the teams are at the ‘storming stage’.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could record video of their response or create a written response as an email.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Ensure students have their Tuckman team development stages information to hand from the prior lessons. Reduce the number of scenarios so groups work together to solve one or two issues (randomly allocate/ask teams to randomly select a number for their issue).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Groups/pairs can choose to 'lead' one specific team through each of the tasks and consider which of their chosen team members might be involved, and how best to deal with their personality.</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20</a:t>
            </a:fld>
            <a:endParaRPr lang="en-US"/>
          </a:p>
        </p:txBody>
      </p:sp>
    </p:spTree>
    <p:extLst>
      <p:ext uri="{BB962C8B-B14F-4D97-AF65-F5344CB8AC3E}">
        <p14:creationId xmlns:p14="http://schemas.microsoft.com/office/powerpoint/2010/main" val="273734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Play the audio and/or provide transcripts for groups to read.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Listen to the audio and provide transcripts for students. Students address one challenge each.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Listen to the audio but do not provide transcripts so students must remember. Students address as many challenges as they can in the time available or from memory.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Groups/pairs can choose to 'lead' one specific team through each of the tasks and consider which of their chosen team members might be involved, and how best to deal with their personality.</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21</a:t>
            </a:fld>
            <a:endParaRPr lang="en-US"/>
          </a:p>
        </p:txBody>
      </p:sp>
    </p:spTree>
    <p:extLst>
      <p:ext uri="{BB962C8B-B14F-4D97-AF65-F5344CB8AC3E}">
        <p14:creationId xmlns:p14="http://schemas.microsoft.com/office/powerpoint/2010/main" val="1893218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copies for students.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22</a:t>
            </a:fld>
            <a:endParaRPr lang="en-US"/>
          </a:p>
        </p:txBody>
      </p:sp>
    </p:spTree>
    <p:extLst>
      <p:ext uri="{BB962C8B-B14F-4D97-AF65-F5344CB8AC3E}">
        <p14:creationId xmlns:p14="http://schemas.microsoft.com/office/powerpoint/2010/main" val="689985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Optional sheet to support role play responses (or replace role play responses). Print copies for students.</a:t>
            </a:r>
            <a:endParaRPr lang="en-US" sz="1000"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23</a:t>
            </a:fld>
            <a:endParaRPr lang="en-US"/>
          </a:p>
        </p:txBody>
      </p:sp>
    </p:spTree>
    <p:extLst>
      <p:ext uri="{BB962C8B-B14F-4D97-AF65-F5344CB8AC3E}">
        <p14:creationId xmlns:p14="http://schemas.microsoft.com/office/powerpoint/2010/main" val="3602178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Review the learning outcomes with students. These are repeated at the end of the workshop to support reflection and self-evaluation.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If you amend the content of the workshop, please remember to amend the learning outcomes to match.</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6</a:t>
            </a:fld>
            <a:endParaRPr lang="en-US"/>
          </a:p>
        </p:txBody>
      </p:sp>
    </p:spTree>
    <p:extLst>
      <p:ext uri="{BB962C8B-B14F-4D97-AF65-F5344CB8AC3E}">
        <p14:creationId xmlns:p14="http://schemas.microsoft.com/office/powerpoint/2010/main" val="2208461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task: students have provided the guidance needed to help each team progress out of the storming stage of team development.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However, each team must take on a difficult and uncertain task: new information or priorities are constantly changing, vital equipment and supplies are only just arriving and so the teams must do the best they can under difficult circumstances.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To help each team, students must act as leaders and identify helpful actions that would help to support the team and complete the task as best as possible.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Review what actions a leader can take (in simple terms) to support the team and to address and achieve the task.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make assumptions or presuppose, for example that more equipment or supplies will be arriving frequently during the day.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Email each student one task to read. Students can complete a digital version of the printable worksheet slide or could </a:t>
            </a:r>
            <a:r>
              <a:rPr lang="en-US" b="0" i="0" u="none" strike="noStrike" err="1">
                <a:solidFill>
                  <a:srgbClr val="000000"/>
                </a:solidFill>
                <a:effectLst/>
                <a:latin typeface="Calibri" panose="020F0502020204030204" pitchFamily="34" charset="0"/>
              </a:rPr>
              <a:t>organise</a:t>
            </a:r>
            <a:r>
              <a:rPr lang="en-US" b="0" i="0" u="none" strike="noStrike">
                <a:solidFill>
                  <a:srgbClr val="000000"/>
                </a:solidFill>
                <a:effectLst/>
                <a:latin typeface="Calibri" panose="020F0502020204030204" pitchFamily="34" charset="0"/>
              </a:rPr>
              <a:t> their ideas using a concept mapping tool.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Ensure students have their Adair leadership role information to hand from the prior lessons. Students address one challenge. Listen to the audio and provide transcripts for students.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 their teams students consider all the challenges and formulate responses. Students listen to the audio only and respond from memory.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choose to 'lead' their specific team through the activity and consider which of their chosen team members might be involved, and how best to use their strengths.</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24</a:t>
            </a:fld>
            <a:endParaRPr lang="en-US"/>
          </a:p>
        </p:txBody>
      </p:sp>
    </p:spTree>
    <p:extLst>
      <p:ext uri="{BB962C8B-B14F-4D97-AF65-F5344CB8AC3E}">
        <p14:creationId xmlns:p14="http://schemas.microsoft.com/office/powerpoint/2010/main" val="2475707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Calibri" panose="020F0502020204030204" pitchFamily="34" charset="0"/>
              </a:rPr>
              <a:t>Print cards for students, ask each group to select one task at random.</a:t>
            </a:r>
            <a:endParaRPr lang="en-US" sz="1000" b="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25</a:t>
            </a:fld>
            <a:endParaRPr lang="en-US"/>
          </a:p>
        </p:txBody>
      </p:sp>
    </p:spTree>
    <p:extLst>
      <p:ext uri="{BB962C8B-B14F-4D97-AF65-F5344CB8AC3E}">
        <p14:creationId xmlns:p14="http://schemas.microsoft.com/office/powerpoint/2010/main" val="808189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copies for students.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26</a:t>
            </a:fld>
            <a:endParaRPr lang="en-US"/>
          </a:p>
        </p:txBody>
      </p:sp>
    </p:spTree>
    <p:extLst>
      <p:ext uri="{BB962C8B-B14F-4D97-AF65-F5344CB8AC3E}">
        <p14:creationId xmlns:p14="http://schemas.microsoft.com/office/powerpoint/2010/main" val="91482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E2EFB-068B-5424-BDD7-E8BD49863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4B849E-AA88-9A05-571A-607F9239E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96615-C57F-97CE-75A9-361157F76EE6}"/>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p>
          <a:p>
            <a:pPr fontAlgn="base">
              <a:defRPr/>
            </a:pPr>
            <a:r>
              <a:rPr lang="en-US" b="1" i="0" u="none" strike="noStrike">
                <a:solidFill>
                  <a:srgbClr val="000000"/>
                </a:solidFill>
                <a:effectLst/>
                <a:latin typeface="Calibri"/>
                <a:ea typeface="Calibri"/>
                <a:cs typeface="Calibri"/>
              </a:rPr>
              <a:t>This slide supports an additional communication task within the workshop. </a:t>
            </a:r>
            <a:r>
              <a:rPr lang="en-US" b="1">
                <a:solidFill>
                  <a:srgbClr val="000000"/>
                </a:solidFill>
                <a:latin typeface="Calibri"/>
                <a:ea typeface="Calibri"/>
                <a:cs typeface="Calibri"/>
              </a:rPr>
              <a:t> </a:t>
            </a:r>
            <a:r>
              <a:rPr lang="en-US" b="1">
                <a:solidFill>
                  <a:srgbClr val="000000"/>
                </a:solidFill>
              </a:rPr>
              <a:t>If you have not covered this content, skip this slide and task.</a:t>
            </a:r>
            <a:endParaRPr lang="en-US">
              <a:solidFill>
                <a:srgbClr val="000000"/>
              </a:solidFill>
            </a:endParaRPr>
          </a:p>
          <a:p>
            <a:pPr fontAlgn="base">
              <a:defRPr/>
            </a:pPr>
            <a:endParaRPr lang="en-US"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Use after delivering the team leadership activity.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email their reports to you.</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Lead students through the task and their completed ‘Lead the team’ activity sheet to model how to structure the email. Discuss how to open and end the email, thinking about its recipient and formality. Some students could use a writing frame to structure their email.</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a:t>
            </a:r>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301B7322-0294-A44A-5971-DE1A1364983C}"/>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8FAE20F-EE2C-E34D-2320-6DCC908629D7}"/>
              </a:ext>
            </a:extLst>
          </p:cNvPr>
          <p:cNvSpPr>
            <a:spLocks noGrp="1"/>
          </p:cNvSpPr>
          <p:nvPr>
            <p:ph type="sldNum" sz="quarter" idx="5"/>
          </p:nvPr>
        </p:nvSpPr>
        <p:spPr/>
        <p:txBody>
          <a:bodyPr/>
          <a:lstStyle/>
          <a:p>
            <a:fld id="{9E4FC3F5-B58D-AA41-8118-3D9F449CF29A}" type="slidenum">
              <a:rPr lang="en-US" smtClean="0"/>
              <a:t>27</a:t>
            </a:fld>
            <a:endParaRPr lang="en-US"/>
          </a:p>
        </p:txBody>
      </p:sp>
    </p:spTree>
    <p:extLst>
      <p:ext uri="{BB962C8B-B14F-4D97-AF65-F5344CB8AC3E}">
        <p14:creationId xmlns:p14="http://schemas.microsoft.com/office/powerpoint/2010/main" val="30396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task: Students have successfully helped their teams to tackle each difficult task and their work is starting to make a real positive difference for families and the community.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what emotions people who are affected by the flooding might feel.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Help students identify that some people who have existing conditions may also respond in unexpected ways.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 addition, some people may choose to take advantage of the flooding for their own gain. What feelings and emotions might they have?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Segoe UI" panose="020B0502040204020203" pitchFamily="34" charset="0"/>
              </a:rPr>
              <a:t>​</a:t>
            </a:r>
            <a:br>
              <a:rPr lang="en-US" b="0" i="0">
                <a:solidFill>
                  <a:srgbClr val="444444"/>
                </a:solidFill>
                <a:effectLst/>
                <a:latin typeface="Segoe UI" panose="020B0502040204020203" pitchFamily="34" charset="0"/>
              </a:rPr>
            </a:br>
            <a:r>
              <a:rPr lang="en-US" b="0" i="0" u="none" strike="noStrike">
                <a:solidFill>
                  <a:srgbClr val="000000"/>
                </a:solidFill>
                <a:effectLst/>
                <a:latin typeface="Calibri" panose="020F0502020204030204" pitchFamily="34" charset="0"/>
              </a:rPr>
              <a:t>Choose which elements of the two worksheets you would like students to focus on and complete.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use the sheets to plan a role-played response. You may wish to play the part of one of the civilians featured in each scenario, to add realism. Role-plays should not involve contact.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complete a digital version of the printable worksheet slide. They can record video of their response, to review and provide constructive feedback.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Ensure students have their materials on defusing high-tension situations, from prior lessons. Use the sheets to frame discussion of responses. Groups consider and respond to one scenario.</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Ask students to list what intentions and strategies will help: for example, to </a:t>
            </a:r>
            <a:r>
              <a:rPr lang="en-US" b="0" i="0" u="none" strike="noStrike" err="1">
                <a:solidFill>
                  <a:srgbClr val="000000"/>
                </a:solidFill>
                <a:effectLst/>
                <a:latin typeface="Calibri" panose="020F0502020204030204" pitchFamily="34" charset="0"/>
              </a:rPr>
              <a:t>empathise</a:t>
            </a:r>
            <a:r>
              <a:rPr lang="en-US" b="0" i="0" u="none" strike="noStrike">
                <a:solidFill>
                  <a:srgbClr val="000000"/>
                </a:solidFill>
                <a:effectLst/>
                <a:latin typeface="Calibri" panose="020F0502020204030204" pitchFamily="34" charset="0"/>
              </a:rPr>
              <a:t>, aim to provide an off-ramp to de-escalate, dynamically risk-assess and maintain a safe reactionary gap, actively listen, be assertive and use helpful verbal and non-verbal communication.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Groups add more detail to their written responses and can consider more than one scenario.</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28</a:t>
            </a:fld>
            <a:endParaRPr lang="en-US"/>
          </a:p>
        </p:txBody>
      </p:sp>
    </p:spTree>
    <p:extLst>
      <p:ext uri="{BB962C8B-B14F-4D97-AF65-F5344CB8AC3E}">
        <p14:creationId xmlns:p14="http://schemas.microsoft.com/office/powerpoint/2010/main" val="1338602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listen carefully to each briefing, which includes important observational details about involved parties' </a:t>
            </a:r>
            <a:r>
              <a:rPr lang="en-US" b="0" i="0" u="none" strike="noStrike" err="1">
                <a:solidFill>
                  <a:srgbClr val="000000"/>
                </a:solidFill>
                <a:effectLst/>
                <a:latin typeface="Calibri" panose="020F0502020204030204" pitchFamily="34" charset="0"/>
              </a:rPr>
              <a:t>behaviour</a:t>
            </a:r>
            <a:r>
              <a:rPr lang="en-US" b="0" i="0" u="none" strike="noStrike">
                <a:solidFill>
                  <a:srgbClr val="000000"/>
                </a:solidFill>
                <a:effectLst/>
                <a:latin typeface="Calibri" panose="020F0502020204030204" pitchFamily="34" charset="0"/>
              </a:rPr>
              <a:t> and their immediate environment, including potential risks of communication breakdown, escalation of negative </a:t>
            </a:r>
            <a:r>
              <a:rPr lang="en-US" b="0" i="0" u="none" strike="noStrike" err="1">
                <a:solidFill>
                  <a:srgbClr val="000000"/>
                </a:solidFill>
                <a:effectLst/>
                <a:latin typeface="Calibri" panose="020F0502020204030204" pitchFamily="34" charset="0"/>
              </a:rPr>
              <a:t>behaviour</a:t>
            </a:r>
            <a:r>
              <a:rPr lang="en-US" b="0" i="0" u="none" strike="noStrike">
                <a:solidFill>
                  <a:srgbClr val="000000"/>
                </a:solidFill>
                <a:effectLst/>
                <a:latin typeface="Calibri" panose="020F0502020204030204" pitchFamily="34" charset="0"/>
              </a:rPr>
              <a:t> and any objects might be used as weapons.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complete the worksheets to first record the salient details from one or more briefings, and then to plan their response, which they may role-play in groups or to the class.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Use one scenario to discuss and model a response, before students listen to and develop their own response to another scenario.</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Treat as a memory task and see how many details students can remember from each briefing.</a:t>
            </a:r>
            <a:endParaRPr lang="en-US" b="0" i="0">
              <a:solidFill>
                <a:srgbClr val="444444"/>
              </a:solidFill>
              <a:effectLst/>
              <a:latin typeface="Calibri" panose="020F0502020204030204" pitchFamily="34" charset="0"/>
            </a:endParaRPr>
          </a:p>
          <a:p>
            <a:endParaRPr lang="en-US"/>
          </a:p>
          <a:p>
            <a:r>
              <a:rPr lang="en-US" b="1"/>
              <a:t>Video links</a:t>
            </a:r>
          </a:p>
          <a:p>
            <a:pPr marL="171450" indent="-171450">
              <a:buFont typeface="Arial" panose="020B0604020202020204" pitchFamily="34" charset="0"/>
              <a:buChar char="•"/>
            </a:pPr>
            <a:r>
              <a:rPr lang="en-US"/>
              <a:t>Civilian transport: https://</a:t>
            </a:r>
            <a:r>
              <a:rPr lang="en-US" err="1"/>
              <a:t>www.youtube.com</a:t>
            </a:r>
            <a:r>
              <a:rPr lang="en-US"/>
              <a:t>/</a:t>
            </a:r>
            <a:r>
              <a:rPr lang="en-US" err="1"/>
              <a:t>watch?v</a:t>
            </a:r>
            <a:r>
              <a:rPr lang="en-US"/>
              <a:t>=bLrG1XQtRfM</a:t>
            </a:r>
          </a:p>
          <a:p>
            <a:pPr marL="171450" indent="-171450">
              <a:buFont typeface="Arial" panose="020B0604020202020204" pitchFamily="34" charset="0"/>
              <a:buChar char="•"/>
            </a:pPr>
            <a:r>
              <a:rPr lang="en-US"/>
              <a:t>Under the influence: https://</a:t>
            </a:r>
            <a:r>
              <a:rPr lang="en-US" err="1"/>
              <a:t>www.youtube.com</a:t>
            </a:r>
            <a:r>
              <a:rPr lang="en-US"/>
              <a:t>/</a:t>
            </a:r>
            <a:r>
              <a:rPr lang="en-US" err="1"/>
              <a:t>watch?v</a:t>
            </a:r>
            <a:r>
              <a:rPr lang="en-US"/>
              <a:t>=WPuGFTqL6H8 </a:t>
            </a:r>
          </a:p>
          <a:p>
            <a:pPr marL="171450" indent="-171450">
              <a:buFont typeface="Arial" panose="020B0604020202020204" pitchFamily="34" charset="0"/>
              <a:buChar char="•"/>
            </a:pPr>
            <a:r>
              <a:rPr lang="en-US"/>
              <a:t>Comms breakdown: https://</a:t>
            </a:r>
            <a:r>
              <a:rPr lang="en-US" err="1"/>
              <a:t>www.youtube.com</a:t>
            </a:r>
            <a:r>
              <a:rPr lang="en-US"/>
              <a:t>/</a:t>
            </a:r>
            <a:r>
              <a:rPr lang="en-US" err="1"/>
              <a:t>watch?v</a:t>
            </a:r>
            <a:r>
              <a:rPr lang="en-US"/>
              <a:t>=K-lJoVijoQ4</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29</a:t>
            </a:fld>
            <a:endParaRPr lang="en-US"/>
          </a:p>
        </p:txBody>
      </p:sp>
    </p:spTree>
    <p:extLst>
      <p:ext uri="{BB962C8B-B14F-4D97-AF65-F5344CB8AC3E}">
        <p14:creationId xmlns:p14="http://schemas.microsoft.com/office/powerpoint/2010/main" val="981230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copies for students.</a:t>
            </a: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30</a:t>
            </a:fld>
            <a:endParaRPr lang="en-US"/>
          </a:p>
        </p:txBody>
      </p:sp>
    </p:spTree>
    <p:extLst>
      <p:ext uri="{BB962C8B-B14F-4D97-AF65-F5344CB8AC3E}">
        <p14:creationId xmlns:p14="http://schemas.microsoft.com/office/powerpoint/2010/main" val="160147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04A9D-5459-04C5-5F1B-A51CFDC00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94E9C-B6DE-AD6A-D083-97D58CD1FA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F03D3-ECB6-06BD-7373-ACA8E8AA58BD}"/>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endParaRPr lang="en-US" b="0" i="0" u="none" strike="noStrike">
              <a:solidFill>
                <a:srgbClr val="000000"/>
              </a:solidFill>
              <a:effectLst/>
              <a:latin typeface="Calibri" panose="020F0502020204030204" pitchFamily="34" charset="0"/>
            </a:endParaRPr>
          </a:p>
          <a:p>
            <a:pPr fontAlgn="base">
              <a:defRPr/>
            </a:pPr>
            <a:r>
              <a:rPr lang="en-US" b="1" i="0" u="none" strike="noStrike">
                <a:solidFill>
                  <a:srgbClr val="000000"/>
                </a:solidFill>
                <a:effectLst/>
                <a:latin typeface="Calibri"/>
                <a:ea typeface="Calibri"/>
                <a:cs typeface="Calibri"/>
              </a:rPr>
              <a:t>This slide supports an additional communication task within the workshop. Students will require prior learning about standard voice procedure and prowords when communicating by radio.</a:t>
            </a:r>
            <a:r>
              <a:rPr lang="en-US" b="1">
                <a:solidFill>
                  <a:srgbClr val="000000"/>
                </a:solidFill>
                <a:latin typeface="Calibri"/>
                <a:ea typeface="Calibri"/>
                <a:cs typeface="Calibri"/>
              </a:rPr>
              <a:t> </a:t>
            </a:r>
            <a:r>
              <a:rPr lang="en-US" b="1">
                <a:solidFill>
                  <a:srgbClr val="000000"/>
                </a:solidFill>
              </a:rPr>
              <a:t>If you have not covered this content, skip this slide and task.</a:t>
            </a:r>
            <a:endParaRPr lang="en-US">
              <a:solidFill>
                <a:srgbClr val="000000"/>
              </a:solidFill>
            </a:endParaRPr>
          </a:p>
          <a:p>
            <a:pPr>
              <a:defRPr/>
            </a:pPr>
            <a:endParaRPr lang="en-US" b="1" i="0" u="none" strike="noStrike">
              <a:solidFill>
                <a:srgbClr val="000000"/>
              </a:solidFill>
              <a:effectLst/>
              <a:latin typeface="Calibri" panose="020F0502020204030204" pitchFamily="34" charset="0"/>
              <a:ea typeface="Calibri"/>
              <a:cs typeface="Calibri"/>
            </a:endParaRPr>
          </a:p>
          <a:p>
            <a:pPr fontAlgn="base"/>
            <a:r>
              <a:rPr lang="en-US" b="0" i="0" u="none" strike="noStrike">
                <a:solidFill>
                  <a:srgbClr val="000000"/>
                </a:solidFill>
                <a:effectLst/>
                <a:latin typeface="Calibri"/>
                <a:ea typeface="Calibri"/>
                <a:cs typeface="Calibri"/>
              </a:rPr>
              <a:t>Use the slide after delivering the high-tension activity.</a:t>
            </a:r>
            <a:r>
              <a:rPr lang="en-US">
                <a:solidFill>
                  <a:srgbClr val="000000"/>
                </a:solidFill>
                <a:latin typeface="Calibri"/>
                <a:ea typeface="Calibri"/>
                <a:cs typeface="Calibri"/>
              </a:rPr>
              <a:t> The radio call should </a:t>
            </a:r>
            <a:r>
              <a:rPr lang="en-US" err="1">
                <a:solidFill>
                  <a:srgbClr val="000000"/>
                </a:solidFill>
                <a:latin typeface="Calibri"/>
                <a:ea typeface="Calibri"/>
                <a:cs typeface="Calibri"/>
              </a:rPr>
              <a:t>summarise</a:t>
            </a:r>
            <a:r>
              <a:rPr lang="en-US">
                <a:solidFill>
                  <a:srgbClr val="000000"/>
                </a:solidFill>
                <a:latin typeface="Calibri"/>
                <a:ea typeface="Calibri"/>
                <a:cs typeface="Calibri"/>
              </a:rPr>
              <a:t> the written notes students make using the 'Defuse the tension' activity sheet on slide 30.</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use radio equipment, walkie-talkies or mobile phones to relay their transmission.</a:t>
            </a:r>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together how to use the completed activity sheet to structure their radio transmission. Review which prowords students should use to open the transmission, share information and end the transmission.</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a:t>
            </a:r>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1A33E348-0133-6A30-69FF-AEA561AD718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36ABAEB9-2445-D3EA-9E72-E99E99AF38DB}"/>
              </a:ext>
            </a:extLst>
          </p:cNvPr>
          <p:cNvSpPr>
            <a:spLocks noGrp="1"/>
          </p:cNvSpPr>
          <p:nvPr>
            <p:ph type="sldNum" sz="quarter" idx="5"/>
          </p:nvPr>
        </p:nvSpPr>
        <p:spPr/>
        <p:txBody>
          <a:bodyPr/>
          <a:lstStyle/>
          <a:p>
            <a:fld id="{9E4FC3F5-B58D-AA41-8118-3D9F449CF29A}" type="slidenum">
              <a:rPr lang="en-US" smtClean="0"/>
              <a:t>31</a:t>
            </a:fld>
            <a:endParaRPr lang="en-US"/>
          </a:p>
        </p:txBody>
      </p:sp>
    </p:spTree>
    <p:extLst>
      <p:ext uri="{BB962C8B-B14F-4D97-AF65-F5344CB8AC3E}">
        <p14:creationId xmlns:p14="http://schemas.microsoft.com/office/powerpoint/2010/main" val="3874389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Congratulate students. It has not been easy. It took time for teams to gel and perform well together. Their tasks were difficult and in unsafe, uncertain circumstances. Many high-tension situations emerged and needed to be defused.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However, students were able to apply their understanding of team selection, development, and leadership, and of defusing high-tension situations.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soldiers are resting. Every one of them has shown many positive qualities. However, each has also demonstrated several areas for development.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Briefly review the role of each form of development.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Ensure learners have their materials on motivating, training, coaching and mentoring. Students choose one soldier to consider.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Groups collectively address all four soldiers’ areas for development.</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32</a:t>
            </a:fld>
            <a:endParaRPr lang="en-US"/>
          </a:p>
        </p:txBody>
      </p:sp>
    </p:spTree>
    <p:extLst>
      <p:ext uri="{BB962C8B-B14F-4D97-AF65-F5344CB8AC3E}">
        <p14:creationId xmlns:p14="http://schemas.microsoft.com/office/powerpoint/2010/main" val="2032711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Print copies for students.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34</a:t>
            </a:fld>
            <a:endParaRPr lang="en-US"/>
          </a:p>
        </p:txBody>
      </p:sp>
    </p:spTree>
    <p:extLst>
      <p:ext uri="{BB962C8B-B14F-4D97-AF65-F5344CB8AC3E}">
        <p14:creationId xmlns:p14="http://schemas.microsoft.com/office/powerpoint/2010/main" val="141104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A5F14-A83D-8D2C-2774-855620482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1D4EA-A8EA-242B-E509-6226ED4C6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057CC-8FEA-B8A5-7A63-D6B6CB41371C}"/>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p>
          <a:p>
            <a:r>
              <a:rPr lang="en-US" b="1">
                <a:solidFill>
                  <a:srgbClr val="000000"/>
                </a:solidFill>
                <a:latin typeface="Calibri"/>
                <a:ea typeface="Calibri"/>
                <a:cs typeface="Calibri"/>
              </a:rPr>
              <a:t>Optional for if you choose to include any communications challenges.</a:t>
            </a:r>
            <a:endParaRPr lang="en-US">
              <a:solidFill>
                <a:srgbClr val="000000"/>
              </a:solidFill>
              <a:latin typeface="Calibri"/>
              <a:ea typeface="Calibri"/>
              <a:cs typeface="Calibri"/>
            </a:endParaRPr>
          </a:p>
          <a:p>
            <a:pPr algn="l" rtl="0" fontAlgn="base"/>
            <a:endParaRPr lang="en-US"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Review the learning outcomes with students. These are repeated at the end of the workshop to support reflection and self-evaluation.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If you amend the content of the workshop, please remember to amend the learning outcomes to match.</a:t>
            </a:r>
            <a:endParaRPr lang="en-US" b="0" i="0">
              <a:solidFill>
                <a:srgbClr val="444444"/>
              </a:solidFill>
              <a:effectLst/>
              <a:latin typeface="Calibri" panose="020F0502020204030204" pitchFamily="34" charset="0"/>
            </a:endParaRPr>
          </a:p>
          <a:p>
            <a:endParaRPr lang="en-US"/>
          </a:p>
        </p:txBody>
      </p:sp>
      <p:sp>
        <p:nvSpPr>
          <p:cNvPr id="4" name="Footer Placeholder 3">
            <a:extLst>
              <a:ext uri="{FF2B5EF4-FFF2-40B4-BE49-F238E27FC236}">
                <a16:creationId xmlns:a16="http://schemas.microsoft.com/office/drawing/2014/main" id="{70F210EB-B0A6-E333-5F44-E06FB7C07E7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A38C9E7D-5B4F-E07F-D969-691CAACCEFC2}"/>
              </a:ext>
            </a:extLst>
          </p:cNvPr>
          <p:cNvSpPr>
            <a:spLocks noGrp="1"/>
          </p:cNvSpPr>
          <p:nvPr>
            <p:ph type="sldNum" sz="quarter" idx="5"/>
          </p:nvPr>
        </p:nvSpPr>
        <p:spPr/>
        <p:txBody>
          <a:bodyPr/>
          <a:lstStyle/>
          <a:p>
            <a:fld id="{9E4FC3F5-B58D-AA41-8118-3D9F449CF29A}" type="slidenum">
              <a:rPr lang="en-US" smtClean="0"/>
              <a:t>7</a:t>
            </a:fld>
            <a:endParaRPr lang="en-US"/>
          </a:p>
        </p:txBody>
      </p:sp>
    </p:spTree>
    <p:extLst>
      <p:ext uri="{BB962C8B-B14F-4D97-AF65-F5344CB8AC3E}">
        <p14:creationId xmlns:p14="http://schemas.microsoft.com/office/powerpoint/2010/main" val="400899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2C19-E2B7-21B0-F73B-912776D85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0DA58-56A9-27D6-8B3F-F8635D3EC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09CB2-3600-D98D-123E-618C52C12353}"/>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endParaRPr lang="en-US" b="0" i="0" u="none" strike="noStrike">
              <a:solidFill>
                <a:srgbClr val="000000"/>
              </a:solidFill>
              <a:effectLst/>
              <a:latin typeface="Calibri" panose="020F0502020204030204" pitchFamily="34" charset="0"/>
            </a:endParaRPr>
          </a:p>
          <a:p>
            <a:pPr fontAlgn="base"/>
            <a:r>
              <a:rPr lang="en-US" b="1" i="0" u="none" strike="noStrike">
                <a:solidFill>
                  <a:srgbClr val="000000"/>
                </a:solidFill>
                <a:effectLst/>
                <a:latin typeface="Calibri"/>
                <a:ea typeface="Calibri"/>
                <a:cs typeface="Calibri"/>
              </a:rPr>
              <a:t>This slide supports an additional communication task within the workshop. </a:t>
            </a:r>
            <a:r>
              <a:rPr lang="en-US" b="1">
                <a:solidFill>
                  <a:srgbClr val="000000"/>
                </a:solidFill>
              </a:rPr>
              <a:t>If you have not covered this content, skip this slide and task.</a:t>
            </a:r>
            <a:endParaRPr lang="en-US">
              <a:solidFill>
                <a:srgbClr val="000000"/>
              </a:solidFill>
            </a:endParaRPr>
          </a:p>
          <a:p>
            <a:pPr algn="l" fontAlgn="base"/>
            <a:endParaRPr lang="en-US"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fontAlgn="base"/>
            <a:r>
              <a:rPr lang="en-US" b="0" i="0" u="none" strike="noStrike">
                <a:solidFill>
                  <a:srgbClr val="000000"/>
                </a:solidFill>
                <a:effectLst/>
                <a:latin typeface="Calibri"/>
                <a:ea typeface="Calibri"/>
                <a:cs typeface="Calibri"/>
              </a:rPr>
              <a:t>Use the slide after delivering the soldier development task.</a:t>
            </a:r>
            <a:r>
              <a:rPr lang="en-US">
                <a:solidFill>
                  <a:srgbClr val="000000"/>
                </a:solidFill>
                <a:latin typeface="Calibri"/>
                <a:ea typeface="Calibri"/>
                <a:cs typeface="Calibri"/>
              </a:rPr>
              <a:t> The document should be based on the notes students make on the 'Reflect and move forward' activity sheet on slide 34.</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a:t>
            </a:r>
            <a:r>
              <a:rPr lang="en-US" b="0" i="0" u="none" strike="noStrike" err="1">
                <a:solidFill>
                  <a:srgbClr val="000000"/>
                </a:solidFill>
                <a:effectLst/>
                <a:latin typeface="Calibri" panose="020F0502020204030204" pitchFamily="34" charset="0"/>
              </a:rPr>
              <a:t>organise</a:t>
            </a:r>
            <a:r>
              <a:rPr lang="en-US" b="0" i="0" u="none" strike="noStrike">
                <a:solidFill>
                  <a:srgbClr val="000000"/>
                </a:solidFill>
                <a:effectLst/>
                <a:latin typeface="Calibri" panose="020F0502020204030204" pitchFamily="34" charset="0"/>
              </a:rPr>
              <a:t> and share their ideas using an online document.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together how to use the completed activity sheet to structure their report. Review which prowords students should use to open the transmission, share information and end the transmission. Some students could use a writing frame to structure their report.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a:t>
            </a:r>
            <a:endParaRPr lang="en-US" b="0" i="0">
              <a:solidFill>
                <a:srgbClr val="444444"/>
              </a:solidFill>
              <a:effectLst/>
              <a:latin typeface="Calibri" panose="020F0502020204030204" pitchFamily="34" charset="0"/>
            </a:endParaRPr>
          </a:p>
          <a:p>
            <a:pPr algn="l" rtl="0" fontAlgn="base"/>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FA715FD0-A23A-6B59-63E5-88AF2F1FD0D8}"/>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FF0C323-F436-7540-55E0-58BD80440BBD}"/>
              </a:ext>
            </a:extLst>
          </p:cNvPr>
          <p:cNvSpPr>
            <a:spLocks noGrp="1"/>
          </p:cNvSpPr>
          <p:nvPr>
            <p:ph type="sldNum" sz="quarter" idx="5"/>
          </p:nvPr>
        </p:nvSpPr>
        <p:spPr/>
        <p:txBody>
          <a:bodyPr/>
          <a:lstStyle/>
          <a:p>
            <a:fld id="{9E4FC3F5-B58D-AA41-8118-3D9F449CF29A}" type="slidenum">
              <a:rPr lang="en-US" smtClean="0"/>
              <a:t>35</a:t>
            </a:fld>
            <a:endParaRPr lang="en-US"/>
          </a:p>
        </p:txBody>
      </p:sp>
    </p:spTree>
    <p:extLst>
      <p:ext uri="{BB962C8B-B14F-4D97-AF65-F5344CB8AC3E}">
        <p14:creationId xmlns:p14="http://schemas.microsoft.com/office/powerpoint/2010/main" val="2008989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Review the learning outcomes once more.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reflect using red/amber/green, a 1–5 rating or emojis, to help them complete the final self-evaluation task that follows.</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36</a:t>
            </a:fld>
            <a:endParaRPr lang="en-US"/>
          </a:p>
        </p:txBody>
      </p:sp>
    </p:spTree>
    <p:extLst>
      <p:ext uri="{BB962C8B-B14F-4D97-AF65-F5344CB8AC3E}">
        <p14:creationId xmlns:p14="http://schemas.microsoft.com/office/powerpoint/2010/main" val="1326079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Remind students that they were primed to think about for areas for reflection and self-evaluation.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If time permits, invite students to share how their activities today might help them in their career in any Uniformed Protective Service.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37</a:t>
            </a:fld>
            <a:endParaRPr lang="en-US"/>
          </a:p>
        </p:txBody>
      </p:sp>
    </p:spTree>
    <p:extLst>
      <p:ext uri="{BB962C8B-B14F-4D97-AF65-F5344CB8AC3E}">
        <p14:creationId xmlns:p14="http://schemas.microsoft.com/office/powerpoint/2010/main" val="1393057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Invite students to make notes in their own books, or print the reflection sheet on the next slide.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complete a digital version of the printable worksheet slide. They could share feedback as a class using an online whiteboard or notes tool.</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each question sequentially as a class.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complete independently and can work in pairs or their groups to include constructive peer feedback.</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38</a:t>
            </a:fld>
            <a:endParaRPr lang="en-US"/>
          </a:p>
        </p:txBody>
      </p:sp>
    </p:spTree>
    <p:extLst>
      <p:ext uri="{BB962C8B-B14F-4D97-AF65-F5344CB8AC3E}">
        <p14:creationId xmlns:p14="http://schemas.microsoft.com/office/powerpoint/2010/main" val="4133967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Optionally print copies for students.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39</a:t>
            </a:fld>
            <a:endParaRPr lang="en-US"/>
          </a:p>
        </p:txBody>
      </p:sp>
    </p:spTree>
    <p:extLst>
      <p:ext uri="{BB962C8B-B14F-4D97-AF65-F5344CB8AC3E}">
        <p14:creationId xmlns:p14="http://schemas.microsoft.com/office/powerpoint/2010/main" val="1152274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9796A-1925-568A-0DF0-49DAD80BC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FFB5B-4927-0B5C-30AF-05D77EA1C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6E51B-0D26-8611-C9A9-6E50ED28ECE2}"/>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p>
          <a:p>
            <a:pPr fontAlgn="base">
              <a:defRPr/>
            </a:pPr>
            <a:r>
              <a:rPr lang="en-US" b="1" i="0" u="none" strike="noStrike">
                <a:solidFill>
                  <a:srgbClr val="000000"/>
                </a:solidFill>
                <a:effectLst/>
                <a:latin typeface="Calibri"/>
                <a:ea typeface="Calibri"/>
                <a:cs typeface="Calibri"/>
              </a:rPr>
              <a:t>This slide supports an additional communication task after the workshop. </a:t>
            </a:r>
            <a:r>
              <a:rPr lang="en-US" b="1">
                <a:solidFill>
                  <a:srgbClr val="000000"/>
                </a:solidFill>
              </a:rPr>
              <a:t>If you have not covered this content, skip this slide and task.</a:t>
            </a:r>
            <a:endParaRPr lang="en-US">
              <a:solidFill>
                <a:srgbClr val="000000"/>
              </a:solidFill>
            </a:endParaRPr>
          </a:p>
          <a:p>
            <a:pPr marL="0" marR="0" lvl="0" indent="0" algn="l" defTabSz="914400">
              <a:lnSpc>
                <a:spcPct val="100000"/>
              </a:lnSpc>
              <a:spcBef>
                <a:spcPts val="0"/>
              </a:spcBef>
              <a:spcAft>
                <a:spcPts val="0"/>
              </a:spcAft>
              <a:buClrTx/>
              <a:buSzTx/>
              <a:buFontTx/>
              <a:buNone/>
              <a:tabLst/>
              <a:defRPr/>
            </a:pPr>
            <a:endParaRPr lang="en-US" b="1" i="0" u="none" strike="noStrike">
              <a:solidFill>
                <a:srgbClr val="000000"/>
              </a:solidFill>
              <a:effectLst/>
              <a:latin typeface="Calibri" panose="020F0502020204030204" pitchFamily="34" charset="0"/>
              <a:ea typeface="Calibri"/>
              <a:cs typeface="Calibri"/>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a:t>
            </a:r>
            <a:r>
              <a:rPr lang="en-US" b="0" i="0" u="none" strike="noStrike" err="1">
                <a:solidFill>
                  <a:srgbClr val="000000"/>
                </a:solidFill>
                <a:effectLst/>
                <a:latin typeface="Calibri" panose="020F0502020204030204" pitchFamily="34" charset="0"/>
              </a:rPr>
              <a:t>organise</a:t>
            </a:r>
            <a:r>
              <a:rPr lang="en-US" b="0" i="0" u="none" strike="noStrike">
                <a:solidFill>
                  <a:srgbClr val="000000"/>
                </a:solidFill>
                <a:effectLst/>
                <a:latin typeface="Calibri" panose="020F0502020204030204" pitchFamily="34" charset="0"/>
              </a:rPr>
              <a:t> and share their ideas using an online document.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together how to use the completed activity sheet to structure their report. Some students could use a writing frame to structure their report.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 Students could write their report about a peer and then present their report back to that person.</a:t>
            </a:r>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4564B881-5669-F7F6-2310-F31CADCD76A8}"/>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1D64A66-97D0-63A6-F12E-08B5DB028E65}"/>
              </a:ext>
            </a:extLst>
          </p:cNvPr>
          <p:cNvSpPr>
            <a:spLocks noGrp="1"/>
          </p:cNvSpPr>
          <p:nvPr>
            <p:ph type="sldNum" sz="quarter" idx="5"/>
          </p:nvPr>
        </p:nvSpPr>
        <p:spPr/>
        <p:txBody>
          <a:bodyPr/>
          <a:lstStyle/>
          <a:p>
            <a:fld id="{9E4FC3F5-B58D-AA41-8118-3D9F449CF29A}" type="slidenum">
              <a:rPr lang="en-US" smtClean="0"/>
              <a:t>40</a:t>
            </a:fld>
            <a:endParaRPr lang="en-US"/>
          </a:p>
        </p:txBody>
      </p:sp>
    </p:spTree>
    <p:extLst>
      <p:ext uri="{BB962C8B-B14F-4D97-AF65-F5344CB8AC3E}">
        <p14:creationId xmlns:p14="http://schemas.microsoft.com/office/powerpoint/2010/main" val="350413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69A6B-A99F-825C-AC9C-F34C51994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E146A-6744-1B18-67FD-01736C400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B3EA2-FF8B-4ED0-1C3A-37429C22FD8E}"/>
              </a:ext>
            </a:extLst>
          </p:cNvPr>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endParaRPr lang="en-US" b="0" i="0" u="none" strike="noStrike">
              <a:solidFill>
                <a:srgbClr val="000000"/>
              </a:solidFill>
              <a:effectLst/>
              <a:latin typeface="Calibri" panose="020F0502020204030204" pitchFamily="34" charset="0"/>
            </a:endParaRPr>
          </a:p>
          <a:p>
            <a:pPr fontAlgn="base">
              <a:defRPr/>
            </a:pPr>
            <a:r>
              <a:rPr lang="en-US" b="1" i="0" u="none" strike="noStrike">
                <a:solidFill>
                  <a:srgbClr val="000000"/>
                </a:solidFill>
                <a:effectLst/>
                <a:latin typeface="Calibri"/>
                <a:ea typeface="Calibri"/>
                <a:cs typeface="Calibri"/>
              </a:rPr>
              <a:t>This slide supports an additional communication task after the workshop. </a:t>
            </a:r>
            <a:r>
              <a:rPr lang="en-US" b="1">
                <a:solidFill>
                  <a:srgbClr val="000000"/>
                </a:solidFill>
              </a:rPr>
              <a:t>If you have not covered this content, skip this slide and task.</a:t>
            </a:r>
            <a:endParaRPr lang="en-US">
              <a:solidFill>
                <a:srgbClr val="000000"/>
              </a:solidFill>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can </a:t>
            </a:r>
            <a:r>
              <a:rPr lang="en-US" b="0" i="0" u="none" strike="noStrike" err="1">
                <a:solidFill>
                  <a:srgbClr val="000000"/>
                </a:solidFill>
                <a:effectLst/>
                <a:latin typeface="Calibri" panose="020F0502020204030204" pitchFamily="34" charset="0"/>
              </a:rPr>
              <a:t>organise</a:t>
            </a:r>
            <a:r>
              <a:rPr lang="en-US" b="0" i="0" u="none" strike="noStrike">
                <a:solidFill>
                  <a:srgbClr val="000000"/>
                </a:solidFill>
                <a:effectLst/>
                <a:latin typeface="Calibri" panose="020F0502020204030204" pitchFamily="34" charset="0"/>
              </a:rPr>
              <a:t> and share their ideas using an online whiteboard or notes.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Open the links and review an example press release and social media post. Identify the structure, length and tone of each. List together some topics or outcomes from the workshop that students could include in a report about the Army’s response.</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Students work independently. Some could turn their press release into a video news report segment.</a:t>
            </a:r>
            <a:endParaRPr lang="en-US" b="0" i="0">
              <a:solidFill>
                <a:srgbClr val="444444"/>
              </a:solidFill>
              <a:effectLst/>
              <a:latin typeface="Calibri" panose="020F0502020204030204" pitchFamily="34" charset="0"/>
            </a:endParaRPr>
          </a:p>
        </p:txBody>
      </p:sp>
      <p:sp>
        <p:nvSpPr>
          <p:cNvPr id="4" name="Footer Placeholder 3">
            <a:extLst>
              <a:ext uri="{FF2B5EF4-FFF2-40B4-BE49-F238E27FC236}">
                <a16:creationId xmlns:a16="http://schemas.microsoft.com/office/drawing/2014/main" id="{727486D5-7F95-B4A2-A39B-6E10B854D02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40B9586-BB3F-4944-2FB3-AFB2F587C6FA}"/>
              </a:ext>
            </a:extLst>
          </p:cNvPr>
          <p:cNvSpPr>
            <a:spLocks noGrp="1"/>
          </p:cNvSpPr>
          <p:nvPr>
            <p:ph type="sldNum" sz="quarter" idx="5"/>
          </p:nvPr>
        </p:nvSpPr>
        <p:spPr/>
        <p:txBody>
          <a:bodyPr/>
          <a:lstStyle/>
          <a:p>
            <a:fld id="{9E4FC3F5-B58D-AA41-8118-3D9F449CF29A}" type="slidenum">
              <a:rPr lang="en-US" smtClean="0"/>
              <a:t>41</a:t>
            </a:fld>
            <a:endParaRPr lang="en-US"/>
          </a:p>
        </p:txBody>
      </p:sp>
    </p:spTree>
    <p:extLst>
      <p:ext uri="{BB962C8B-B14F-4D97-AF65-F5344CB8AC3E}">
        <p14:creationId xmlns:p14="http://schemas.microsoft.com/office/powerpoint/2010/main" val="70236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workshop and review the topics that students have covered and will apply in this activity.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Amend the slide to remove any topics if you are shortening or amending the workshop content.</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8</a:t>
            </a:fld>
            <a:endParaRPr lang="en-US"/>
          </a:p>
        </p:txBody>
      </p:sp>
    </p:spTree>
    <p:extLst>
      <p:ext uri="{BB962C8B-B14F-4D97-AF65-F5344CB8AC3E}">
        <p14:creationId xmlns:p14="http://schemas.microsoft.com/office/powerpoint/2010/main" val="1914394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Briefly review the four areas of reflection and self-evaluation students will complete at the end of the workshop.</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9</a:t>
            </a:fld>
            <a:endParaRPr lang="en-US"/>
          </a:p>
        </p:txBody>
      </p:sp>
    </p:spTree>
    <p:extLst>
      <p:ext uri="{BB962C8B-B14F-4D97-AF65-F5344CB8AC3E}">
        <p14:creationId xmlns:p14="http://schemas.microsoft.com/office/powerpoint/2010/main" val="179937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scenario: The Army has been tasked with supporting civilian agencies and emergency services in a coordinated response to severe flooding.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will require students to apply their learning to scenarios that will be relevant in any uniformed protective service – not just for those students considering a career in the Army.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Discuss what civilian uniformed protective services would be helping with the relief effort and what roles they might play.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can lead to brief consideration of command and control structures during multi-agency responses.</a:t>
            </a:r>
          </a:p>
          <a:p>
            <a:pPr algn="l" rtl="0" fontAlgn="base"/>
            <a:endParaRPr lang="en-US" b="0" i="0" u="none" strike="noStrike">
              <a:solidFill>
                <a:srgbClr val="000000"/>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Video link: </a:t>
            </a:r>
            <a:r>
              <a:rPr lang="en-US" b="0" i="0" u="none" strike="noStrike">
                <a:solidFill>
                  <a:srgbClr val="000000"/>
                </a:solidFill>
                <a:effectLst/>
                <a:latin typeface="Calibri" panose="020F0502020204030204" pitchFamily="34" charset="0"/>
              </a:rPr>
              <a:t>https://</a:t>
            </a:r>
            <a:r>
              <a:rPr lang="en-US" b="0" i="0" u="none" strike="noStrike" err="1">
                <a:solidFill>
                  <a:srgbClr val="000000"/>
                </a:solidFill>
                <a:effectLst/>
                <a:latin typeface="Calibri" panose="020F0502020204030204" pitchFamily="34" charset="0"/>
              </a:rPr>
              <a:t>www.youtube.com</a:t>
            </a:r>
            <a:r>
              <a:rPr lang="en-US" b="0" i="0" u="none" strike="noStrike">
                <a:solidFill>
                  <a:srgbClr val="000000"/>
                </a:solidFill>
                <a:effectLst/>
                <a:latin typeface="Calibri" panose="020F0502020204030204" pitchFamily="34" charset="0"/>
              </a:rPr>
              <a:t>/</a:t>
            </a:r>
            <a:r>
              <a:rPr lang="en-US" b="0" i="0" u="none" strike="noStrike" err="1">
                <a:solidFill>
                  <a:srgbClr val="000000"/>
                </a:solidFill>
                <a:effectLst/>
                <a:latin typeface="Calibri" panose="020F0502020204030204" pitchFamily="34" charset="0"/>
              </a:rPr>
              <a:t>watch?v</a:t>
            </a:r>
            <a:r>
              <a:rPr lang="en-US" b="0" i="0" u="none" strike="noStrike">
                <a:solidFill>
                  <a:srgbClr val="000000"/>
                </a:solidFill>
                <a:effectLst/>
                <a:latin typeface="Calibri" panose="020F0502020204030204" pitchFamily="34" charset="0"/>
              </a:rPr>
              <a:t>=qviCr7a-TS4</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10</a:t>
            </a:fld>
            <a:endParaRPr lang="en-US"/>
          </a:p>
        </p:txBody>
      </p:sp>
    </p:spTree>
    <p:extLst>
      <p:ext uri="{BB962C8B-B14F-4D97-AF65-F5344CB8AC3E}">
        <p14:creationId xmlns:p14="http://schemas.microsoft.com/office/powerpoint/2010/main" val="933866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a:solidFill>
                  <a:srgbClr val="000000"/>
                </a:solidFill>
                <a:effectLst/>
                <a:latin typeface="Calibri" panose="020F0502020204030204" pitchFamily="34" charset="0"/>
              </a:rPr>
              <a:t>Deliver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Introduce the first task: students are to receive their first briefing on the situation and must </a:t>
            </a:r>
            <a:r>
              <a:rPr lang="en-US" b="0" i="0" u="none" strike="noStrike" err="1">
                <a:solidFill>
                  <a:srgbClr val="000000"/>
                </a:solidFill>
                <a:effectLst/>
                <a:latin typeface="Calibri" panose="020F0502020204030204" pitchFamily="34" charset="0"/>
              </a:rPr>
              <a:t>prioritise</a:t>
            </a:r>
            <a:r>
              <a:rPr lang="en-US" b="0" i="0" u="none" strike="noStrike">
                <a:solidFill>
                  <a:srgbClr val="000000"/>
                </a:solidFill>
                <a:effectLst/>
                <a:latin typeface="Calibri" panose="020F0502020204030204" pitchFamily="34" charset="0"/>
              </a:rPr>
              <a:t> their tasks to ensure an effective response.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There are two versions of the command briefing to support students of different abilities (see next two slides). Note that students don’t need to complete each task (for example there is no weather report to read). The purpose of the activity is to explore how they </a:t>
            </a:r>
            <a:r>
              <a:rPr lang="en-US" b="0" i="0" u="none" strike="noStrike" err="1">
                <a:solidFill>
                  <a:srgbClr val="000000"/>
                </a:solidFill>
                <a:effectLst/>
                <a:latin typeface="Calibri" panose="020F0502020204030204" pitchFamily="34" charset="0"/>
              </a:rPr>
              <a:t>prioritise</a:t>
            </a:r>
            <a:r>
              <a:rPr lang="en-US" b="0" i="0" u="none" strike="noStrike">
                <a:solidFill>
                  <a:srgbClr val="000000"/>
                </a:solidFill>
                <a:effectLst/>
                <a:latin typeface="Calibri" panose="020F0502020204030204" pitchFamily="34" charset="0"/>
              </a:rPr>
              <a:t> each task and can then justify their decisions.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can be a group or individual task. Group members can first make individual decisions and then compare and agree.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Digital classroom</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Student teams could be emailed a version of the command briefing to open and read, instead of presenting one of the following slides. They could complete a digital version of the printable worksheet slide.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support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a:cs typeface="Calibri"/>
              </a:rPr>
              <a:t>Use the simple list</a:t>
            </a:r>
            <a:r>
              <a:rPr lang="en-US">
                <a:solidFill>
                  <a:srgbClr val="000000"/>
                </a:solidFill>
                <a:latin typeface="Calibri"/>
                <a:cs typeface="Calibri"/>
              </a:rPr>
              <a:t>.</a:t>
            </a:r>
            <a:r>
              <a:rPr lang="en-US" b="0" i="0" u="none" strike="noStrike">
                <a:solidFill>
                  <a:srgbClr val="000000"/>
                </a:solidFill>
                <a:effectLst/>
                <a:latin typeface="Calibri"/>
                <a:cs typeface="Calibri"/>
              </a:rPr>
              <a:t> Students complete the diamond nine.</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000000"/>
                </a:solidFill>
                <a:effectLst/>
                <a:latin typeface="Calibri" panose="020F0502020204030204" pitchFamily="34" charset="0"/>
              </a:rPr>
              <a:t>Add challenge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Use the more complex briefing, from which students should extract nine tasks. Students add written justifications of their priorities and link to a sequence of activities.</a:t>
            </a:r>
            <a:endParaRPr lang="en-US" b="0" i="0">
              <a:solidFill>
                <a:srgbClr val="444444"/>
              </a:solidFill>
              <a:effectLst/>
              <a:latin typeface="Calibri" panose="020F0502020204030204" pitchFamily="34" charset="0"/>
            </a:endParaRPr>
          </a:p>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11</a:t>
            </a:fld>
            <a:endParaRPr lang="en-US"/>
          </a:p>
        </p:txBody>
      </p:sp>
    </p:spTree>
    <p:extLst>
      <p:ext uri="{BB962C8B-B14F-4D97-AF65-F5344CB8AC3E}">
        <p14:creationId xmlns:p14="http://schemas.microsoft.com/office/powerpoint/2010/main" val="3355791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copies for students.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12</a:t>
            </a:fld>
            <a:endParaRPr lang="en-US"/>
          </a:p>
        </p:txBody>
      </p:sp>
    </p:spTree>
    <p:extLst>
      <p:ext uri="{BB962C8B-B14F-4D97-AF65-F5344CB8AC3E}">
        <p14:creationId xmlns:p14="http://schemas.microsoft.com/office/powerpoint/2010/main" val="127348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Print or display slide for students (support sheet).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9E4FC3F5-B58D-AA41-8118-3D9F449CF29A}" type="slidenum">
              <a:rPr lang="en-US" smtClean="0"/>
              <a:t>13</a:t>
            </a:fld>
            <a:endParaRPr lang="en-US"/>
          </a:p>
        </p:txBody>
      </p:sp>
    </p:spTree>
    <p:extLst>
      <p:ext uri="{BB962C8B-B14F-4D97-AF65-F5344CB8AC3E}">
        <p14:creationId xmlns:p14="http://schemas.microsoft.com/office/powerpoint/2010/main" val="373471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19479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 6.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28595978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 1.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7F42B4-B840-AEFD-E95A-4ECAAE5B4D7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56659259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7.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4357149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 7.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73D97-4EBF-FB1F-4D61-BF2D80D667D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pic>
        <p:nvPicPr>
          <p:cNvPr id="3" name="Graphic 2">
            <a:extLst>
              <a:ext uri="{FF2B5EF4-FFF2-40B4-BE49-F238E27FC236}">
                <a16:creationId xmlns:a16="http://schemas.microsoft.com/office/drawing/2014/main" id="{15A68B99-E403-873A-2767-1B4F3DD153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38325" y="321051"/>
            <a:ext cx="967500" cy="774000"/>
          </a:xfrm>
          <a:prstGeom prst="rect">
            <a:avLst/>
          </a:prstGeom>
        </p:spPr>
      </p:pic>
    </p:spTree>
    <p:extLst>
      <p:ext uri="{BB962C8B-B14F-4D97-AF65-F5344CB8AC3E}">
        <p14:creationId xmlns:p14="http://schemas.microsoft.com/office/powerpoint/2010/main" val="1482096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ter 1.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F7F42B4-B840-AEFD-E95A-4ECAAE5B4D77}"/>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9379913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2.1">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FCE0A8-BF1E-B062-AA1C-574C305604A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9621167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3.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509097-CF71-03FA-978A-02B60373A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8495397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3.2">
    <p:spTree>
      <p:nvGrpSpPr>
        <p:cNvPr id="1" name=""/>
        <p:cNvGrpSpPr/>
        <p:nvPr/>
      </p:nvGrpSpPr>
      <p:grpSpPr>
        <a:xfrm>
          <a:off x="0" y="0"/>
          <a:ext cx="0" cy="0"/>
          <a:chOff x="0" y="0"/>
          <a:chExt cx="0" cy="0"/>
        </a:xfrm>
      </p:grpSpPr>
      <p:pic>
        <p:nvPicPr>
          <p:cNvPr id="2" name="Picture 1" descr="A close-up of a silver object&#10;&#10;Description automatically generated">
            <a:extLst>
              <a:ext uri="{FF2B5EF4-FFF2-40B4-BE49-F238E27FC236}">
                <a16:creationId xmlns:a16="http://schemas.microsoft.com/office/drawing/2014/main" id="{60474A47-6A9C-9692-207D-316115C1E4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988409">
            <a:off x="9705975" y="844101"/>
            <a:ext cx="1924050" cy="628650"/>
          </a:xfrm>
          <a:prstGeom prst="rect">
            <a:avLst/>
          </a:prstGeom>
        </p:spPr>
      </p:pic>
      <p:sp>
        <p:nvSpPr>
          <p:cNvPr id="5" name="Slide Number Placeholder 4">
            <a:extLst>
              <a:ext uri="{FF2B5EF4-FFF2-40B4-BE49-F238E27FC236}">
                <a16:creationId xmlns:a16="http://schemas.microsoft.com/office/drawing/2014/main" id="{78FDF14A-83DD-FD60-44C0-1E3ADC0B72A3}"/>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2718930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3.3">
    <p:spTree>
      <p:nvGrpSpPr>
        <p:cNvPr id="1" name=""/>
        <p:cNvGrpSpPr/>
        <p:nvPr/>
      </p:nvGrpSpPr>
      <p:grpSpPr>
        <a:xfrm>
          <a:off x="0" y="0"/>
          <a:ext cx="0" cy="0"/>
          <a:chOff x="0" y="0"/>
          <a:chExt cx="0" cy="0"/>
        </a:xfrm>
      </p:grpSpPr>
      <p:pic>
        <p:nvPicPr>
          <p:cNvPr id="4" name="Picture 3" descr="A white crumpled paper&#10;&#10;Description automatically generated">
            <a:extLst>
              <a:ext uri="{FF2B5EF4-FFF2-40B4-BE49-F238E27FC236}">
                <a16:creationId xmlns:a16="http://schemas.microsoft.com/office/drawing/2014/main" id="{9C3CFE3B-3EFF-8387-1D69-9104C228CD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21600000">
            <a:off x="1271587" y="584200"/>
            <a:ext cx="9648825" cy="5609526"/>
          </a:xfrm>
          <a:prstGeom prst="rect">
            <a:avLst/>
          </a:prstGeom>
        </p:spPr>
      </p:pic>
      <p:pic>
        <p:nvPicPr>
          <p:cNvPr id="6" name="Picture 5" descr="A white fabric with black border&#10;&#10;Description automatically generated with medium confidence">
            <a:extLst>
              <a:ext uri="{FF2B5EF4-FFF2-40B4-BE49-F238E27FC236}">
                <a16:creationId xmlns:a16="http://schemas.microsoft.com/office/drawing/2014/main" id="{5C2770B5-03CD-82C0-F8DB-C98A1CDBC602}"/>
              </a:ext>
            </a:extLst>
          </p:cNvPr>
          <p:cNvPicPr>
            <a:picLocks noChangeAspect="1"/>
          </p:cNvPicPr>
          <p:nvPr userDrawn="1"/>
        </p:nvPicPr>
        <p:blipFill>
          <a:blip r:embed="rId3">
            <a:alphaModFix amt="70000"/>
          </a:blip>
          <a:stretch>
            <a:fillRect/>
          </a:stretch>
        </p:blipFill>
        <p:spPr>
          <a:xfrm rot="21367184">
            <a:off x="2459038" y="248311"/>
            <a:ext cx="2605316" cy="651329"/>
          </a:xfrm>
          <a:prstGeom prst="rect">
            <a:avLst/>
          </a:prstGeom>
        </p:spPr>
      </p:pic>
      <p:pic>
        <p:nvPicPr>
          <p:cNvPr id="7" name="Picture 6" descr="A white fabric with black border&#10;&#10;Description automatically generated with medium confidence">
            <a:extLst>
              <a:ext uri="{FF2B5EF4-FFF2-40B4-BE49-F238E27FC236}">
                <a16:creationId xmlns:a16="http://schemas.microsoft.com/office/drawing/2014/main" id="{C3718864-0376-9C0B-637C-C5AC949C51AB}"/>
              </a:ext>
            </a:extLst>
          </p:cNvPr>
          <p:cNvPicPr>
            <a:picLocks noChangeAspect="1"/>
          </p:cNvPicPr>
          <p:nvPr userDrawn="1"/>
        </p:nvPicPr>
        <p:blipFill>
          <a:blip r:embed="rId3">
            <a:alphaModFix amt="70000"/>
          </a:blip>
          <a:stretch>
            <a:fillRect/>
          </a:stretch>
        </p:blipFill>
        <p:spPr>
          <a:xfrm rot="11031850">
            <a:off x="7112338" y="5785058"/>
            <a:ext cx="2652996" cy="663249"/>
          </a:xfrm>
          <a:prstGeom prst="rect">
            <a:avLst/>
          </a:prstGeom>
        </p:spPr>
      </p:pic>
      <p:sp>
        <p:nvSpPr>
          <p:cNvPr id="10" name="Slide Number Placeholder 9">
            <a:extLst>
              <a:ext uri="{FF2B5EF4-FFF2-40B4-BE49-F238E27FC236}">
                <a16:creationId xmlns:a16="http://schemas.microsoft.com/office/drawing/2014/main" id="{4AC325E7-0327-B0FF-540E-3BA7CF755F7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53083502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 4.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CB6B96-5B4B-0E8F-862D-7ECB5DCF398E}"/>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21037696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 4.2">
    <p:spTree>
      <p:nvGrpSpPr>
        <p:cNvPr id="1" name=""/>
        <p:cNvGrpSpPr/>
        <p:nvPr/>
      </p:nvGrpSpPr>
      <p:grpSpPr>
        <a:xfrm>
          <a:off x="0" y="0"/>
          <a:ext cx="0" cy="0"/>
          <a:chOff x="0" y="0"/>
          <a:chExt cx="0" cy="0"/>
        </a:xfrm>
      </p:grpSpPr>
      <p:grpSp>
        <p:nvGrpSpPr>
          <p:cNvPr id="4" name="Graphic 2">
            <a:extLst>
              <a:ext uri="{FF2B5EF4-FFF2-40B4-BE49-F238E27FC236}">
                <a16:creationId xmlns:a16="http://schemas.microsoft.com/office/drawing/2014/main" id="{5957E8C1-3DDB-033D-ED07-42FB8C5B1E54}"/>
              </a:ext>
            </a:extLst>
          </p:cNvPr>
          <p:cNvGrpSpPr>
            <a:grpSpLocks noChangeAspect="1"/>
          </p:cNvGrpSpPr>
          <p:nvPr/>
        </p:nvGrpSpPr>
        <p:grpSpPr>
          <a:xfrm>
            <a:off x="587374" y="1398630"/>
            <a:ext cx="11015755" cy="4751799"/>
            <a:chOff x="587375" y="1126487"/>
            <a:chExt cx="7774364" cy="3353580"/>
          </a:xfrm>
          <a:solidFill>
            <a:srgbClr val="FFFFFF"/>
          </a:solidFill>
        </p:grpSpPr>
        <p:sp>
          <p:nvSpPr>
            <p:cNvPr id="5" name="Freeform 4">
              <a:extLst>
                <a:ext uri="{FF2B5EF4-FFF2-40B4-BE49-F238E27FC236}">
                  <a16:creationId xmlns:a16="http://schemas.microsoft.com/office/drawing/2014/main" id="{26BB277B-8933-0303-05AA-C66B8AE610CD}"/>
                </a:ext>
              </a:extLst>
            </p:cNvPr>
            <p:cNvSpPr/>
            <p:nvPr/>
          </p:nvSpPr>
          <p:spPr>
            <a:xfrm>
              <a:off x="8152824" y="1207835"/>
              <a:ext cx="11427" cy="6597"/>
            </a:xfrm>
            <a:custGeom>
              <a:avLst/>
              <a:gdLst>
                <a:gd name="connsiteX0" fmla="*/ 10847 w 11427"/>
                <a:gd name="connsiteY0" fmla="*/ 3967 h 6597"/>
                <a:gd name="connsiteX1" fmla="*/ 0 w 11427"/>
                <a:gd name="connsiteY1" fmla="*/ 5078 h 6597"/>
                <a:gd name="connsiteX2" fmla="*/ 10847 w 11427"/>
                <a:gd name="connsiteY2" fmla="*/ 3967 h 6597"/>
              </a:gdLst>
              <a:ahLst/>
              <a:cxnLst>
                <a:cxn ang="0">
                  <a:pos x="connsiteX0" y="connsiteY0"/>
                </a:cxn>
                <a:cxn ang="0">
                  <a:pos x="connsiteX1" y="connsiteY1"/>
                </a:cxn>
                <a:cxn ang="0">
                  <a:pos x="connsiteX2" y="connsiteY2"/>
                </a:cxn>
              </a:cxnLst>
              <a:rect l="l" t="t" r="r" b="b"/>
              <a:pathLst>
                <a:path w="11427" h="6597">
                  <a:moveTo>
                    <a:pt x="10847" y="3967"/>
                  </a:moveTo>
                  <a:cubicBezTo>
                    <a:pt x="9480" y="-3384"/>
                    <a:pt x="3587" y="976"/>
                    <a:pt x="0" y="5078"/>
                  </a:cubicBezTo>
                  <a:cubicBezTo>
                    <a:pt x="10932" y="7557"/>
                    <a:pt x="12555" y="6873"/>
                    <a:pt x="10847" y="3967"/>
                  </a:cubicBezTo>
                  <a:close/>
                </a:path>
              </a:pathLst>
            </a:custGeom>
            <a:solidFill>
              <a:srgbClr val="FFFFFF"/>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6378D0FA-2C69-C5D9-6BEE-CE3D5DFDCC70}"/>
                </a:ext>
              </a:extLst>
            </p:cNvPr>
            <p:cNvSpPr/>
            <p:nvPr/>
          </p:nvSpPr>
          <p:spPr>
            <a:xfrm>
              <a:off x="3996187" y="1133240"/>
              <a:ext cx="2844" cy="3088"/>
            </a:xfrm>
            <a:custGeom>
              <a:avLst/>
              <a:gdLst>
                <a:gd name="connsiteX0" fmla="*/ 196 w 2844"/>
                <a:gd name="connsiteY0" fmla="*/ 3089 h 3088"/>
                <a:gd name="connsiteX1" fmla="*/ 196 w 2844"/>
                <a:gd name="connsiteY1" fmla="*/ 3089 h 3088"/>
                <a:gd name="connsiteX2" fmla="*/ 196 w 2844"/>
                <a:gd name="connsiteY2" fmla="*/ 3089 h 3088"/>
              </a:gdLst>
              <a:ahLst/>
              <a:cxnLst>
                <a:cxn ang="0">
                  <a:pos x="connsiteX0" y="connsiteY0"/>
                </a:cxn>
                <a:cxn ang="0">
                  <a:pos x="connsiteX1" y="connsiteY1"/>
                </a:cxn>
                <a:cxn ang="0">
                  <a:pos x="connsiteX2" y="connsiteY2"/>
                </a:cxn>
              </a:cxnLst>
              <a:rect l="l" t="t" r="r" b="b"/>
              <a:pathLst>
                <a:path w="2844" h="3088">
                  <a:moveTo>
                    <a:pt x="196" y="3089"/>
                  </a:moveTo>
                  <a:cubicBezTo>
                    <a:pt x="6858" y="-501"/>
                    <a:pt x="-1341" y="-1527"/>
                    <a:pt x="196" y="3089"/>
                  </a:cubicBezTo>
                  <a:lnTo>
                    <a:pt x="196" y="3089"/>
                  </a:lnTo>
                  <a:close/>
                </a:path>
              </a:pathLst>
            </a:custGeom>
            <a:solidFill>
              <a:srgbClr val="FFFFFF"/>
            </a:solidFill>
            <a:ln w="0"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B034FEAB-B833-E335-C1ED-384B954D5B67}"/>
                </a:ext>
              </a:extLst>
            </p:cNvPr>
            <p:cNvSpPr/>
            <p:nvPr/>
          </p:nvSpPr>
          <p:spPr>
            <a:xfrm>
              <a:off x="4949912" y="4470569"/>
              <a:ext cx="2844" cy="3089"/>
            </a:xfrm>
            <a:custGeom>
              <a:avLst/>
              <a:gdLst>
                <a:gd name="connsiteX0" fmla="*/ 2648 w 2844"/>
                <a:gd name="connsiteY0" fmla="*/ 0 h 3089"/>
                <a:gd name="connsiteX1" fmla="*/ 2648 w 2844"/>
                <a:gd name="connsiteY1" fmla="*/ 0 h 3089"/>
                <a:gd name="connsiteX2" fmla="*/ 2648 w 2844"/>
                <a:gd name="connsiteY2" fmla="*/ 0 h 3089"/>
              </a:gdLst>
              <a:ahLst/>
              <a:cxnLst>
                <a:cxn ang="0">
                  <a:pos x="connsiteX0" y="connsiteY0"/>
                </a:cxn>
                <a:cxn ang="0">
                  <a:pos x="connsiteX1" y="connsiteY1"/>
                </a:cxn>
                <a:cxn ang="0">
                  <a:pos x="connsiteX2" y="connsiteY2"/>
                </a:cxn>
              </a:cxnLst>
              <a:rect l="l" t="t" r="r" b="b"/>
              <a:pathLst>
                <a:path w="2844" h="3089">
                  <a:moveTo>
                    <a:pt x="2648" y="0"/>
                  </a:moveTo>
                  <a:cubicBezTo>
                    <a:pt x="-4015" y="3590"/>
                    <a:pt x="4185" y="4616"/>
                    <a:pt x="2648" y="0"/>
                  </a:cubicBezTo>
                  <a:lnTo>
                    <a:pt x="2648" y="0"/>
                  </a:lnTo>
                  <a:close/>
                </a:path>
              </a:pathLst>
            </a:custGeom>
            <a:solidFill>
              <a:srgbClr val="FFFFFF"/>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8E102C7-7EDB-A3EE-987C-05BF7461E3D6}"/>
                </a:ext>
              </a:extLst>
            </p:cNvPr>
            <p:cNvSpPr/>
            <p:nvPr/>
          </p:nvSpPr>
          <p:spPr>
            <a:xfrm>
              <a:off x="784691" y="4392550"/>
              <a:ext cx="11427" cy="6597"/>
            </a:xfrm>
            <a:custGeom>
              <a:avLst/>
              <a:gdLst>
                <a:gd name="connsiteX0" fmla="*/ 580 w 11427"/>
                <a:gd name="connsiteY0" fmla="*/ 2630 h 6597"/>
                <a:gd name="connsiteX1" fmla="*/ 11428 w 11427"/>
                <a:gd name="connsiteY1" fmla="*/ 1519 h 6597"/>
                <a:gd name="connsiteX2" fmla="*/ 580 w 11427"/>
                <a:gd name="connsiteY2" fmla="*/ 2630 h 6597"/>
              </a:gdLst>
              <a:ahLst/>
              <a:cxnLst>
                <a:cxn ang="0">
                  <a:pos x="connsiteX0" y="connsiteY0"/>
                </a:cxn>
                <a:cxn ang="0">
                  <a:pos x="connsiteX1" y="connsiteY1"/>
                </a:cxn>
                <a:cxn ang="0">
                  <a:pos x="connsiteX2" y="connsiteY2"/>
                </a:cxn>
              </a:cxnLst>
              <a:rect l="l" t="t" r="r" b="b"/>
              <a:pathLst>
                <a:path w="11427" h="6597">
                  <a:moveTo>
                    <a:pt x="580" y="2630"/>
                  </a:moveTo>
                  <a:cubicBezTo>
                    <a:pt x="1947" y="9981"/>
                    <a:pt x="7840" y="5622"/>
                    <a:pt x="11428" y="1519"/>
                  </a:cubicBezTo>
                  <a:cubicBezTo>
                    <a:pt x="495" y="-959"/>
                    <a:pt x="-1128" y="-276"/>
                    <a:pt x="580" y="2630"/>
                  </a:cubicBezTo>
                  <a:close/>
                </a:path>
              </a:pathLst>
            </a:custGeom>
            <a:solidFill>
              <a:srgbClr val="FFFFFF"/>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3329A98D-5FD3-5CB5-691B-0E5D1189D831}"/>
                </a:ext>
              </a:extLst>
            </p:cNvPr>
            <p:cNvSpPr/>
            <p:nvPr/>
          </p:nvSpPr>
          <p:spPr>
            <a:xfrm>
              <a:off x="587375" y="1126487"/>
              <a:ext cx="7774364" cy="3353580"/>
            </a:xfrm>
            <a:custGeom>
              <a:avLst/>
              <a:gdLst>
                <a:gd name="connsiteX0" fmla="*/ 7773682 w 7774364"/>
                <a:gd name="connsiteY0" fmla="*/ 210106 h 3353580"/>
                <a:gd name="connsiteX1" fmla="*/ 7774279 w 7774364"/>
                <a:gd name="connsiteY1" fmla="*/ 118479 h 3353580"/>
                <a:gd name="connsiteX2" fmla="*/ 7755318 w 7774364"/>
                <a:gd name="connsiteY2" fmla="*/ 112154 h 3353580"/>
                <a:gd name="connsiteX3" fmla="*/ 7711673 w 7774364"/>
                <a:gd name="connsiteY3" fmla="*/ 97708 h 3353580"/>
                <a:gd name="connsiteX4" fmla="*/ 7663160 w 7774364"/>
                <a:gd name="connsiteY4" fmla="*/ 81554 h 3353580"/>
                <a:gd name="connsiteX5" fmla="*/ 7635486 w 7774364"/>
                <a:gd name="connsiteY5" fmla="*/ 71297 h 3353580"/>
                <a:gd name="connsiteX6" fmla="*/ 7624297 w 7774364"/>
                <a:gd name="connsiteY6" fmla="*/ 68647 h 3353580"/>
                <a:gd name="connsiteX7" fmla="*/ 7602945 w 7774364"/>
                <a:gd name="connsiteY7" fmla="*/ 76597 h 3353580"/>
                <a:gd name="connsiteX8" fmla="*/ 7588852 w 7774364"/>
                <a:gd name="connsiteY8" fmla="*/ 75229 h 3353580"/>
                <a:gd name="connsiteX9" fmla="*/ 7581592 w 7774364"/>
                <a:gd name="connsiteY9" fmla="*/ 84546 h 3353580"/>
                <a:gd name="connsiteX10" fmla="*/ 7562716 w 7774364"/>
                <a:gd name="connsiteY10" fmla="*/ 90443 h 3353580"/>
                <a:gd name="connsiteX11" fmla="*/ 7565535 w 7774364"/>
                <a:gd name="connsiteY11" fmla="*/ 86170 h 3353580"/>
                <a:gd name="connsiteX12" fmla="*/ 7545036 w 7774364"/>
                <a:gd name="connsiteY12" fmla="*/ 80870 h 3353580"/>
                <a:gd name="connsiteX13" fmla="*/ 7517449 w 7774364"/>
                <a:gd name="connsiteY13" fmla="*/ 84289 h 3353580"/>
                <a:gd name="connsiteX14" fmla="*/ 7493363 w 7774364"/>
                <a:gd name="connsiteY14" fmla="*/ 85058 h 3353580"/>
                <a:gd name="connsiteX15" fmla="*/ 7469704 w 7774364"/>
                <a:gd name="connsiteY15" fmla="*/ 87281 h 3353580"/>
                <a:gd name="connsiteX16" fmla="*/ 7443739 w 7774364"/>
                <a:gd name="connsiteY16" fmla="*/ 89503 h 3353580"/>
                <a:gd name="connsiteX17" fmla="*/ 7412905 w 7774364"/>
                <a:gd name="connsiteY17" fmla="*/ 88477 h 3353580"/>
                <a:gd name="connsiteX18" fmla="*/ 7374300 w 7774364"/>
                <a:gd name="connsiteY18" fmla="*/ 86255 h 3353580"/>
                <a:gd name="connsiteX19" fmla="*/ 7323736 w 7774364"/>
                <a:gd name="connsiteY19" fmla="*/ 80614 h 3353580"/>
                <a:gd name="connsiteX20" fmla="*/ 7294611 w 7774364"/>
                <a:gd name="connsiteY20" fmla="*/ 76853 h 3353580"/>
                <a:gd name="connsiteX21" fmla="*/ 7275479 w 7774364"/>
                <a:gd name="connsiteY21" fmla="*/ 76853 h 3353580"/>
                <a:gd name="connsiteX22" fmla="*/ 7255493 w 7774364"/>
                <a:gd name="connsiteY22" fmla="*/ 77366 h 3353580"/>
                <a:gd name="connsiteX23" fmla="*/ 7228332 w 7774364"/>
                <a:gd name="connsiteY23" fmla="*/ 81383 h 3353580"/>
                <a:gd name="connsiteX24" fmla="*/ 7198865 w 7774364"/>
                <a:gd name="connsiteY24" fmla="*/ 87623 h 3353580"/>
                <a:gd name="connsiteX25" fmla="*/ 7171961 w 7774364"/>
                <a:gd name="connsiteY25" fmla="*/ 93862 h 3353580"/>
                <a:gd name="connsiteX26" fmla="*/ 7152829 w 7774364"/>
                <a:gd name="connsiteY26" fmla="*/ 94888 h 3353580"/>
                <a:gd name="connsiteX27" fmla="*/ 7135661 w 7774364"/>
                <a:gd name="connsiteY27" fmla="*/ 92666 h 3353580"/>
                <a:gd name="connsiteX28" fmla="*/ 7106109 w 7774364"/>
                <a:gd name="connsiteY28" fmla="*/ 93093 h 3353580"/>
                <a:gd name="connsiteX29" fmla="*/ 7071091 w 7774364"/>
                <a:gd name="connsiteY29" fmla="*/ 88905 h 3353580"/>
                <a:gd name="connsiteX30" fmla="*/ 7035987 w 7774364"/>
                <a:gd name="connsiteY30" fmla="*/ 90187 h 3353580"/>
                <a:gd name="connsiteX31" fmla="*/ 7007886 w 7774364"/>
                <a:gd name="connsiteY31" fmla="*/ 86597 h 3353580"/>
                <a:gd name="connsiteX32" fmla="*/ 6992256 w 7774364"/>
                <a:gd name="connsiteY32" fmla="*/ 88563 h 3353580"/>
                <a:gd name="connsiteX33" fmla="*/ 6971416 w 7774364"/>
                <a:gd name="connsiteY33" fmla="*/ 87366 h 3353580"/>
                <a:gd name="connsiteX34" fmla="*/ 6938362 w 7774364"/>
                <a:gd name="connsiteY34" fmla="*/ 93691 h 3353580"/>
                <a:gd name="connsiteX35" fmla="*/ 6907785 w 7774364"/>
                <a:gd name="connsiteY35" fmla="*/ 100700 h 3353580"/>
                <a:gd name="connsiteX36" fmla="*/ 6894802 w 7774364"/>
                <a:gd name="connsiteY36" fmla="*/ 99076 h 3353580"/>
                <a:gd name="connsiteX37" fmla="*/ 6884809 w 7774364"/>
                <a:gd name="connsiteY37" fmla="*/ 98050 h 3353580"/>
                <a:gd name="connsiteX38" fmla="*/ 6861748 w 7774364"/>
                <a:gd name="connsiteY38" fmla="*/ 108991 h 3353580"/>
                <a:gd name="connsiteX39" fmla="*/ 6838944 w 7774364"/>
                <a:gd name="connsiteY39" fmla="*/ 116855 h 3353580"/>
                <a:gd name="connsiteX40" fmla="*/ 6828694 w 7774364"/>
                <a:gd name="connsiteY40" fmla="*/ 118906 h 3353580"/>
                <a:gd name="connsiteX41" fmla="*/ 6788466 w 7774364"/>
                <a:gd name="connsiteY41" fmla="*/ 114632 h 3353580"/>
                <a:gd name="connsiteX42" fmla="*/ 6752593 w 7774364"/>
                <a:gd name="connsiteY42" fmla="*/ 121299 h 3353580"/>
                <a:gd name="connsiteX43" fmla="*/ 6727824 w 7774364"/>
                <a:gd name="connsiteY43" fmla="*/ 117880 h 3353580"/>
                <a:gd name="connsiteX44" fmla="*/ 6717916 w 7774364"/>
                <a:gd name="connsiteY44" fmla="*/ 123522 h 3353580"/>
                <a:gd name="connsiteX45" fmla="*/ 6692720 w 7774364"/>
                <a:gd name="connsiteY45" fmla="*/ 117367 h 3353580"/>
                <a:gd name="connsiteX46" fmla="*/ 6667780 w 7774364"/>
                <a:gd name="connsiteY46" fmla="*/ 117966 h 3353580"/>
                <a:gd name="connsiteX47" fmla="*/ 6642413 w 7774364"/>
                <a:gd name="connsiteY47" fmla="*/ 104974 h 3353580"/>
                <a:gd name="connsiteX48" fmla="*/ 6619693 w 7774364"/>
                <a:gd name="connsiteY48" fmla="*/ 100700 h 3353580"/>
                <a:gd name="connsiteX49" fmla="*/ 6605174 w 7774364"/>
                <a:gd name="connsiteY49" fmla="*/ 95657 h 3353580"/>
                <a:gd name="connsiteX50" fmla="*/ 6593302 w 7774364"/>
                <a:gd name="connsiteY50" fmla="*/ 90272 h 3353580"/>
                <a:gd name="connsiteX51" fmla="*/ 6579209 w 7774364"/>
                <a:gd name="connsiteY51" fmla="*/ 96255 h 3353580"/>
                <a:gd name="connsiteX52" fmla="*/ 6557343 w 7774364"/>
                <a:gd name="connsiteY52" fmla="*/ 102239 h 3353580"/>
                <a:gd name="connsiteX53" fmla="*/ 6523436 w 7774364"/>
                <a:gd name="connsiteY53" fmla="*/ 81896 h 3353580"/>
                <a:gd name="connsiteX54" fmla="*/ 6500630 w 7774364"/>
                <a:gd name="connsiteY54" fmla="*/ 58989 h 3353580"/>
                <a:gd name="connsiteX55" fmla="*/ 6483805 w 7774364"/>
                <a:gd name="connsiteY55" fmla="*/ 62921 h 3353580"/>
                <a:gd name="connsiteX56" fmla="*/ 6462879 w 7774364"/>
                <a:gd name="connsiteY56" fmla="*/ 51553 h 3353580"/>
                <a:gd name="connsiteX57" fmla="*/ 6451519 w 7774364"/>
                <a:gd name="connsiteY57" fmla="*/ 44373 h 3353580"/>
                <a:gd name="connsiteX58" fmla="*/ 6434608 w 7774364"/>
                <a:gd name="connsiteY58" fmla="*/ 42663 h 3353580"/>
                <a:gd name="connsiteX59" fmla="*/ 6404031 w 7774364"/>
                <a:gd name="connsiteY59" fmla="*/ 35398 h 3353580"/>
                <a:gd name="connsiteX60" fmla="*/ 6376443 w 7774364"/>
                <a:gd name="connsiteY60" fmla="*/ 29073 h 3353580"/>
                <a:gd name="connsiteX61" fmla="*/ 6355603 w 7774364"/>
                <a:gd name="connsiteY61" fmla="*/ 34714 h 3353580"/>
                <a:gd name="connsiteX62" fmla="*/ 6348770 w 7774364"/>
                <a:gd name="connsiteY62" fmla="*/ 22492 h 3353580"/>
                <a:gd name="connsiteX63" fmla="*/ 6340485 w 7774364"/>
                <a:gd name="connsiteY63" fmla="*/ 12833 h 3353580"/>
                <a:gd name="connsiteX64" fmla="*/ 6317851 w 7774364"/>
                <a:gd name="connsiteY64" fmla="*/ 20184 h 3353580"/>
                <a:gd name="connsiteX65" fmla="*/ 6291118 w 7774364"/>
                <a:gd name="connsiteY65" fmla="*/ 14543 h 3353580"/>
                <a:gd name="connsiteX66" fmla="*/ 6266007 w 7774364"/>
                <a:gd name="connsiteY66" fmla="*/ 20697 h 3353580"/>
                <a:gd name="connsiteX67" fmla="*/ 6233294 w 7774364"/>
                <a:gd name="connsiteY67" fmla="*/ 27364 h 3353580"/>
                <a:gd name="connsiteX68" fmla="*/ 6200753 w 7774364"/>
                <a:gd name="connsiteY68" fmla="*/ 31894 h 3353580"/>
                <a:gd name="connsiteX69" fmla="*/ 6173763 w 7774364"/>
                <a:gd name="connsiteY69" fmla="*/ 34971 h 3353580"/>
                <a:gd name="connsiteX70" fmla="*/ 6141734 w 7774364"/>
                <a:gd name="connsiteY70" fmla="*/ 36082 h 3353580"/>
                <a:gd name="connsiteX71" fmla="*/ 6103469 w 7774364"/>
                <a:gd name="connsiteY71" fmla="*/ 39672 h 3353580"/>
                <a:gd name="connsiteX72" fmla="*/ 6092366 w 7774364"/>
                <a:gd name="connsiteY72" fmla="*/ 41040 h 3353580"/>
                <a:gd name="connsiteX73" fmla="*/ 6066316 w 7774364"/>
                <a:gd name="connsiteY73" fmla="*/ 51040 h 3353580"/>
                <a:gd name="connsiteX74" fmla="*/ 6037959 w 7774364"/>
                <a:gd name="connsiteY74" fmla="*/ 57536 h 3353580"/>
                <a:gd name="connsiteX75" fmla="*/ 6018913 w 7774364"/>
                <a:gd name="connsiteY75" fmla="*/ 60869 h 3353580"/>
                <a:gd name="connsiteX76" fmla="*/ 5986029 w 7774364"/>
                <a:gd name="connsiteY76" fmla="*/ 62750 h 3353580"/>
                <a:gd name="connsiteX77" fmla="*/ 5962200 w 7774364"/>
                <a:gd name="connsiteY77" fmla="*/ 67023 h 3353580"/>
                <a:gd name="connsiteX78" fmla="*/ 5935808 w 7774364"/>
                <a:gd name="connsiteY78" fmla="*/ 65656 h 3353580"/>
                <a:gd name="connsiteX79" fmla="*/ 5906256 w 7774364"/>
                <a:gd name="connsiteY79" fmla="*/ 61810 h 3353580"/>
                <a:gd name="connsiteX80" fmla="*/ 5876020 w 7774364"/>
                <a:gd name="connsiteY80" fmla="*/ 65741 h 3353580"/>
                <a:gd name="connsiteX81" fmla="*/ 5843735 w 7774364"/>
                <a:gd name="connsiteY81" fmla="*/ 66425 h 3353580"/>
                <a:gd name="connsiteX82" fmla="*/ 5815207 w 7774364"/>
                <a:gd name="connsiteY82" fmla="*/ 66425 h 3353580"/>
                <a:gd name="connsiteX83" fmla="*/ 5783264 w 7774364"/>
                <a:gd name="connsiteY83" fmla="*/ 62408 h 3353580"/>
                <a:gd name="connsiteX84" fmla="*/ 5741668 w 7774364"/>
                <a:gd name="connsiteY84" fmla="*/ 66254 h 3353580"/>
                <a:gd name="connsiteX85" fmla="*/ 5693924 w 7774364"/>
                <a:gd name="connsiteY85" fmla="*/ 62408 h 3353580"/>
                <a:gd name="connsiteX86" fmla="*/ 5641055 w 7774364"/>
                <a:gd name="connsiteY86" fmla="*/ 65998 h 3353580"/>
                <a:gd name="connsiteX87" fmla="*/ 5585879 w 7774364"/>
                <a:gd name="connsiteY87" fmla="*/ 70015 h 3353580"/>
                <a:gd name="connsiteX88" fmla="*/ 5531387 w 7774364"/>
                <a:gd name="connsiteY88" fmla="*/ 65656 h 3353580"/>
                <a:gd name="connsiteX89" fmla="*/ 5478944 w 7774364"/>
                <a:gd name="connsiteY89" fmla="*/ 64374 h 3353580"/>
                <a:gd name="connsiteX90" fmla="*/ 5430773 w 7774364"/>
                <a:gd name="connsiteY90" fmla="*/ 65399 h 3353580"/>
                <a:gd name="connsiteX91" fmla="*/ 5389690 w 7774364"/>
                <a:gd name="connsiteY91" fmla="*/ 62151 h 3353580"/>
                <a:gd name="connsiteX92" fmla="*/ 5357148 w 7774364"/>
                <a:gd name="connsiteY92" fmla="*/ 65143 h 3353580"/>
                <a:gd name="connsiteX93" fmla="*/ 5328621 w 7774364"/>
                <a:gd name="connsiteY93" fmla="*/ 65143 h 3353580"/>
                <a:gd name="connsiteX94" fmla="*/ 5311453 w 7774364"/>
                <a:gd name="connsiteY94" fmla="*/ 64288 h 3353580"/>
                <a:gd name="connsiteX95" fmla="*/ 5273702 w 7774364"/>
                <a:gd name="connsiteY95" fmla="*/ 61810 h 3353580"/>
                <a:gd name="connsiteX96" fmla="*/ 5235865 w 7774364"/>
                <a:gd name="connsiteY96" fmla="*/ 60784 h 3353580"/>
                <a:gd name="connsiteX97" fmla="*/ 5218783 w 7774364"/>
                <a:gd name="connsiteY97" fmla="*/ 58476 h 3353580"/>
                <a:gd name="connsiteX98" fmla="*/ 5207764 w 7774364"/>
                <a:gd name="connsiteY98" fmla="*/ 61297 h 3353580"/>
                <a:gd name="connsiteX99" fmla="*/ 5183849 w 7774364"/>
                <a:gd name="connsiteY99" fmla="*/ 64117 h 3353580"/>
                <a:gd name="connsiteX100" fmla="*/ 5148917 w 7774364"/>
                <a:gd name="connsiteY100" fmla="*/ 69673 h 3353580"/>
                <a:gd name="connsiteX101" fmla="*/ 5113300 w 7774364"/>
                <a:gd name="connsiteY101" fmla="*/ 67451 h 3353580"/>
                <a:gd name="connsiteX102" fmla="*/ 5080331 w 7774364"/>
                <a:gd name="connsiteY102" fmla="*/ 63946 h 3353580"/>
                <a:gd name="connsiteX103" fmla="*/ 5047192 w 7774364"/>
                <a:gd name="connsiteY103" fmla="*/ 63263 h 3353580"/>
                <a:gd name="connsiteX104" fmla="*/ 5011576 w 7774364"/>
                <a:gd name="connsiteY104" fmla="*/ 61040 h 3353580"/>
                <a:gd name="connsiteX105" fmla="*/ 4994237 w 7774364"/>
                <a:gd name="connsiteY105" fmla="*/ 61553 h 3353580"/>
                <a:gd name="connsiteX106" fmla="*/ 4955887 w 7774364"/>
                <a:gd name="connsiteY106" fmla="*/ 66169 h 3353580"/>
                <a:gd name="connsiteX107" fmla="*/ 4917281 w 7774364"/>
                <a:gd name="connsiteY107" fmla="*/ 74289 h 3353580"/>
                <a:gd name="connsiteX108" fmla="*/ 4900285 w 7774364"/>
                <a:gd name="connsiteY108" fmla="*/ 71297 h 3353580"/>
                <a:gd name="connsiteX109" fmla="*/ 4887730 w 7774364"/>
                <a:gd name="connsiteY109" fmla="*/ 66853 h 3353580"/>
                <a:gd name="connsiteX110" fmla="*/ 4859288 w 7774364"/>
                <a:gd name="connsiteY110" fmla="*/ 66853 h 3353580"/>
                <a:gd name="connsiteX111" fmla="*/ 4818205 w 7774364"/>
                <a:gd name="connsiteY111" fmla="*/ 62408 h 3353580"/>
                <a:gd name="connsiteX112" fmla="*/ 4810945 w 7774364"/>
                <a:gd name="connsiteY112" fmla="*/ 63006 h 3353580"/>
                <a:gd name="connsiteX113" fmla="*/ 4794375 w 7774364"/>
                <a:gd name="connsiteY113" fmla="*/ 71810 h 3353580"/>
                <a:gd name="connsiteX114" fmla="*/ 4770631 w 7774364"/>
                <a:gd name="connsiteY114" fmla="*/ 81127 h 3353580"/>
                <a:gd name="connsiteX115" fmla="*/ 4732623 w 7774364"/>
                <a:gd name="connsiteY115" fmla="*/ 80272 h 3353580"/>
                <a:gd name="connsiteX116" fmla="*/ 4693505 w 7774364"/>
                <a:gd name="connsiteY116" fmla="*/ 80956 h 3353580"/>
                <a:gd name="connsiteX117" fmla="*/ 4648920 w 7774364"/>
                <a:gd name="connsiteY117" fmla="*/ 78391 h 3353580"/>
                <a:gd name="connsiteX118" fmla="*/ 4604080 w 7774364"/>
                <a:gd name="connsiteY118" fmla="*/ 79332 h 3353580"/>
                <a:gd name="connsiteX119" fmla="*/ 4565218 w 7774364"/>
                <a:gd name="connsiteY119" fmla="*/ 76597 h 3353580"/>
                <a:gd name="connsiteX120" fmla="*/ 4527210 w 7774364"/>
                <a:gd name="connsiteY120" fmla="*/ 75742 h 3353580"/>
                <a:gd name="connsiteX121" fmla="*/ 4513971 w 7774364"/>
                <a:gd name="connsiteY121" fmla="*/ 78904 h 3353580"/>
                <a:gd name="connsiteX122" fmla="*/ 4485871 w 7774364"/>
                <a:gd name="connsiteY122" fmla="*/ 74802 h 3353580"/>
                <a:gd name="connsiteX123" fmla="*/ 4457002 w 7774364"/>
                <a:gd name="connsiteY123" fmla="*/ 79930 h 3353580"/>
                <a:gd name="connsiteX124" fmla="*/ 4444532 w 7774364"/>
                <a:gd name="connsiteY124" fmla="*/ 73947 h 3353580"/>
                <a:gd name="connsiteX125" fmla="*/ 4434368 w 7774364"/>
                <a:gd name="connsiteY125" fmla="*/ 68989 h 3353580"/>
                <a:gd name="connsiteX126" fmla="*/ 4407634 w 7774364"/>
                <a:gd name="connsiteY126" fmla="*/ 73092 h 3353580"/>
                <a:gd name="connsiteX127" fmla="*/ 4373555 w 7774364"/>
                <a:gd name="connsiteY127" fmla="*/ 69759 h 3353580"/>
                <a:gd name="connsiteX128" fmla="*/ 4339049 w 7774364"/>
                <a:gd name="connsiteY128" fmla="*/ 71639 h 3353580"/>
                <a:gd name="connsiteX129" fmla="*/ 4312999 w 7774364"/>
                <a:gd name="connsiteY129" fmla="*/ 66767 h 3353580"/>
                <a:gd name="connsiteX130" fmla="*/ 4302066 w 7774364"/>
                <a:gd name="connsiteY130" fmla="*/ 70784 h 3353580"/>
                <a:gd name="connsiteX131" fmla="*/ 4289938 w 7774364"/>
                <a:gd name="connsiteY131" fmla="*/ 73349 h 3353580"/>
                <a:gd name="connsiteX132" fmla="*/ 4262094 w 7774364"/>
                <a:gd name="connsiteY132" fmla="*/ 67451 h 3353580"/>
                <a:gd name="connsiteX133" fmla="*/ 4229125 w 7774364"/>
                <a:gd name="connsiteY133" fmla="*/ 61040 h 3353580"/>
                <a:gd name="connsiteX134" fmla="*/ 4201623 w 7774364"/>
                <a:gd name="connsiteY134" fmla="*/ 61553 h 3353580"/>
                <a:gd name="connsiteX135" fmla="*/ 4174975 w 7774364"/>
                <a:gd name="connsiteY135" fmla="*/ 58134 h 3353580"/>
                <a:gd name="connsiteX136" fmla="*/ 4142262 w 7774364"/>
                <a:gd name="connsiteY136" fmla="*/ 49245 h 3353580"/>
                <a:gd name="connsiteX137" fmla="*/ 4111771 w 7774364"/>
                <a:gd name="connsiteY137" fmla="*/ 44971 h 3353580"/>
                <a:gd name="connsiteX138" fmla="*/ 4093066 w 7774364"/>
                <a:gd name="connsiteY138" fmla="*/ 39330 h 3353580"/>
                <a:gd name="connsiteX139" fmla="*/ 4052068 w 7774364"/>
                <a:gd name="connsiteY139" fmla="*/ 34202 h 3353580"/>
                <a:gd name="connsiteX140" fmla="*/ 4033192 w 7774364"/>
                <a:gd name="connsiteY140" fmla="*/ 36595 h 3353580"/>
                <a:gd name="connsiteX141" fmla="*/ 3992366 w 7774364"/>
                <a:gd name="connsiteY141" fmla="*/ 32920 h 3353580"/>
                <a:gd name="connsiteX142" fmla="*/ 3951027 w 7774364"/>
                <a:gd name="connsiteY142" fmla="*/ 35655 h 3353580"/>
                <a:gd name="connsiteX143" fmla="*/ 3932664 w 7774364"/>
                <a:gd name="connsiteY143" fmla="*/ 31552 h 3353580"/>
                <a:gd name="connsiteX144" fmla="*/ 3905503 w 7774364"/>
                <a:gd name="connsiteY144" fmla="*/ 28646 h 3353580"/>
                <a:gd name="connsiteX145" fmla="*/ 3878086 w 7774364"/>
                <a:gd name="connsiteY145" fmla="*/ 31637 h 3353580"/>
                <a:gd name="connsiteX146" fmla="*/ 3849046 w 7774364"/>
                <a:gd name="connsiteY146" fmla="*/ 21466 h 3353580"/>
                <a:gd name="connsiteX147" fmla="*/ 3821715 w 7774364"/>
                <a:gd name="connsiteY147" fmla="*/ 15056 h 3353580"/>
                <a:gd name="connsiteX148" fmla="*/ 3800875 w 7774364"/>
                <a:gd name="connsiteY148" fmla="*/ 12149 h 3353580"/>
                <a:gd name="connsiteX149" fmla="*/ 3767393 w 7774364"/>
                <a:gd name="connsiteY149" fmla="*/ 6679 h 3353580"/>
                <a:gd name="connsiteX150" fmla="*/ 3736560 w 7774364"/>
                <a:gd name="connsiteY150" fmla="*/ 10782 h 3353580"/>
                <a:gd name="connsiteX151" fmla="*/ 3718282 w 7774364"/>
                <a:gd name="connsiteY151" fmla="*/ 10440 h 3353580"/>
                <a:gd name="connsiteX152" fmla="*/ 3692403 w 7774364"/>
                <a:gd name="connsiteY152" fmla="*/ 16765 h 3353580"/>
                <a:gd name="connsiteX153" fmla="*/ 3662253 w 7774364"/>
                <a:gd name="connsiteY153" fmla="*/ 26253 h 3353580"/>
                <a:gd name="connsiteX154" fmla="*/ 3631846 w 7774364"/>
                <a:gd name="connsiteY154" fmla="*/ 24116 h 3353580"/>
                <a:gd name="connsiteX155" fmla="*/ 3602807 w 7774364"/>
                <a:gd name="connsiteY155" fmla="*/ 27706 h 3353580"/>
                <a:gd name="connsiteX156" fmla="*/ 3578891 w 7774364"/>
                <a:gd name="connsiteY156" fmla="*/ 26509 h 3353580"/>
                <a:gd name="connsiteX157" fmla="*/ 3553951 w 7774364"/>
                <a:gd name="connsiteY157" fmla="*/ 21381 h 3353580"/>
                <a:gd name="connsiteX158" fmla="*/ 3521922 w 7774364"/>
                <a:gd name="connsiteY158" fmla="*/ 23090 h 3353580"/>
                <a:gd name="connsiteX159" fmla="*/ 3488100 w 7774364"/>
                <a:gd name="connsiteY159" fmla="*/ 18987 h 3353580"/>
                <a:gd name="connsiteX160" fmla="*/ 3455814 w 7774364"/>
                <a:gd name="connsiteY160" fmla="*/ 18902 h 3353580"/>
                <a:gd name="connsiteX161" fmla="*/ 3429593 w 7774364"/>
                <a:gd name="connsiteY161" fmla="*/ 20355 h 3353580"/>
                <a:gd name="connsiteX162" fmla="*/ 3414219 w 7774364"/>
                <a:gd name="connsiteY162" fmla="*/ 15910 h 3353580"/>
                <a:gd name="connsiteX163" fmla="*/ 3408923 w 7774364"/>
                <a:gd name="connsiteY163" fmla="*/ 9671 h 3353580"/>
                <a:gd name="connsiteX164" fmla="*/ 3395941 w 7774364"/>
                <a:gd name="connsiteY164" fmla="*/ 14115 h 3353580"/>
                <a:gd name="connsiteX165" fmla="*/ 3373478 w 7774364"/>
                <a:gd name="connsiteY165" fmla="*/ 11637 h 3353580"/>
                <a:gd name="connsiteX166" fmla="*/ 3341193 w 7774364"/>
                <a:gd name="connsiteY166" fmla="*/ 15483 h 3353580"/>
                <a:gd name="connsiteX167" fmla="*/ 3305235 w 7774364"/>
                <a:gd name="connsiteY167" fmla="*/ 19586 h 3353580"/>
                <a:gd name="connsiteX168" fmla="*/ 3271753 w 7774364"/>
                <a:gd name="connsiteY168" fmla="*/ 18731 h 3353580"/>
                <a:gd name="connsiteX169" fmla="*/ 3245959 w 7774364"/>
                <a:gd name="connsiteY169" fmla="*/ 17021 h 3353580"/>
                <a:gd name="connsiteX170" fmla="*/ 3233062 w 7774364"/>
                <a:gd name="connsiteY170" fmla="*/ 20440 h 3353580"/>
                <a:gd name="connsiteX171" fmla="*/ 3214870 w 7774364"/>
                <a:gd name="connsiteY171" fmla="*/ 18816 h 3353580"/>
                <a:gd name="connsiteX172" fmla="*/ 3182499 w 7774364"/>
                <a:gd name="connsiteY172" fmla="*/ 18645 h 3353580"/>
                <a:gd name="connsiteX173" fmla="*/ 3151666 w 7774364"/>
                <a:gd name="connsiteY173" fmla="*/ 17107 h 3353580"/>
                <a:gd name="connsiteX174" fmla="*/ 3137915 w 7774364"/>
                <a:gd name="connsiteY174" fmla="*/ 16936 h 3353580"/>
                <a:gd name="connsiteX175" fmla="*/ 3125786 w 7774364"/>
                <a:gd name="connsiteY175" fmla="*/ 13004 h 3353580"/>
                <a:gd name="connsiteX176" fmla="*/ 3097430 w 7774364"/>
                <a:gd name="connsiteY176" fmla="*/ 12320 h 3353580"/>
                <a:gd name="connsiteX177" fmla="*/ 3066511 w 7774364"/>
                <a:gd name="connsiteY177" fmla="*/ 11124 h 3353580"/>
                <a:gd name="connsiteX178" fmla="*/ 3046695 w 7774364"/>
                <a:gd name="connsiteY178" fmla="*/ 6508 h 3353580"/>
                <a:gd name="connsiteX179" fmla="*/ 3033371 w 7774364"/>
                <a:gd name="connsiteY179" fmla="*/ 2149 h 3353580"/>
                <a:gd name="connsiteX180" fmla="*/ 3009029 w 7774364"/>
                <a:gd name="connsiteY180" fmla="*/ 12748 h 3353580"/>
                <a:gd name="connsiteX181" fmla="*/ 2980502 w 7774364"/>
                <a:gd name="connsiteY181" fmla="*/ 21722 h 3353580"/>
                <a:gd name="connsiteX182" fmla="*/ 2953427 w 7774364"/>
                <a:gd name="connsiteY182" fmla="*/ 26082 h 3353580"/>
                <a:gd name="connsiteX183" fmla="*/ 2932928 w 7774364"/>
                <a:gd name="connsiteY183" fmla="*/ 31552 h 3353580"/>
                <a:gd name="connsiteX184" fmla="*/ 2924900 w 7774364"/>
                <a:gd name="connsiteY184" fmla="*/ 33432 h 3353580"/>
                <a:gd name="connsiteX185" fmla="*/ 2910209 w 7774364"/>
                <a:gd name="connsiteY185" fmla="*/ 34202 h 3353580"/>
                <a:gd name="connsiteX186" fmla="*/ 2876642 w 7774364"/>
                <a:gd name="connsiteY186" fmla="*/ 33518 h 3353580"/>
                <a:gd name="connsiteX187" fmla="*/ 2839574 w 7774364"/>
                <a:gd name="connsiteY187" fmla="*/ 33518 h 3353580"/>
                <a:gd name="connsiteX188" fmla="*/ 2814719 w 7774364"/>
                <a:gd name="connsiteY188" fmla="*/ 31125 h 3353580"/>
                <a:gd name="connsiteX189" fmla="*/ 2788242 w 7774364"/>
                <a:gd name="connsiteY189" fmla="*/ 31637 h 3353580"/>
                <a:gd name="connsiteX190" fmla="*/ 2748269 w 7774364"/>
                <a:gd name="connsiteY190" fmla="*/ 28560 h 3353580"/>
                <a:gd name="connsiteX191" fmla="*/ 2711372 w 7774364"/>
                <a:gd name="connsiteY191" fmla="*/ 29244 h 3353580"/>
                <a:gd name="connsiteX192" fmla="*/ 2695315 w 7774364"/>
                <a:gd name="connsiteY192" fmla="*/ 28475 h 3353580"/>
                <a:gd name="connsiteX193" fmla="*/ 2679941 w 7774364"/>
                <a:gd name="connsiteY193" fmla="*/ 32065 h 3353580"/>
                <a:gd name="connsiteX194" fmla="*/ 2646460 w 7774364"/>
                <a:gd name="connsiteY194" fmla="*/ 35826 h 3353580"/>
                <a:gd name="connsiteX195" fmla="*/ 2612381 w 7774364"/>
                <a:gd name="connsiteY195" fmla="*/ 46681 h 3353580"/>
                <a:gd name="connsiteX196" fmla="*/ 2597605 w 7774364"/>
                <a:gd name="connsiteY196" fmla="*/ 43176 h 3353580"/>
                <a:gd name="connsiteX197" fmla="*/ 2586928 w 7774364"/>
                <a:gd name="connsiteY197" fmla="*/ 47365 h 3353580"/>
                <a:gd name="connsiteX198" fmla="*/ 2559768 w 7774364"/>
                <a:gd name="connsiteY198" fmla="*/ 46339 h 3353580"/>
                <a:gd name="connsiteX199" fmla="*/ 2520991 w 7774364"/>
                <a:gd name="connsiteY199" fmla="*/ 50185 h 3353580"/>
                <a:gd name="connsiteX200" fmla="*/ 2476577 w 7774364"/>
                <a:gd name="connsiteY200" fmla="*/ 53262 h 3353580"/>
                <a:gd name="connsiteX201" fmla="*/ 2432078 w 7774364"/>
                <a:gd name="connsiteY201" fmla="*/ 57878 h 3353580"/>
                <a:gd name="connsiteX202" fmla="*/ 2393387 w 7774364"/>
                <a:gd name="connsiteY202" fmla="*/ 60186 h 3353580"/>
                <a:gd name="connsiteX203" fmla="*/ 2355550 w 7774364"/>
                <a:gd name="connsiteY203" fmla="*/ 63348 h 3353580"/>
                <a:gd name="connsiteX204" fmla="*/ 2321044 w 7774364"/>
                <a:gd name="connsiteY204" fmla="*/ 62579 h 3353580"/>
                <a:gd name="connsiteX205" fmla="*/ 2305755 w 7774364"/>
                <a:gd name="connsiteY205" fmla="*/ 57023 h 3353580"/>
                <a:gd name="connsiteX206" fmla="*/ 2277313 w 7774364"/>
                <a:gd name="connsiteY206" fmla="*/ 62750 h 3353580"/>
                <a:gd name="connsiteX207" fmla="*/ 2243576 w 7774364"/>
                <a:gd name="connsiteY207" fmla="*/ 66425 h 3353580"/>
                <a:gd name="connsiteX208" fmla="*/ 2211205 w 7774364"/>
                <a:gd name="connsiteY208" fmla="*/ 68135 h 3353580"/>
                <a:gd name="connsiteX209" fmla="*/ 2177126 w 7774364"/>
                <a:gd name="connsiteY209" fmla="*/ 71554 h 3353580"/>
                <a:gd name="connsiteX210" fmla="*/ 2170208 w 7774364"/>
                <a:gd name="connsiteY210" fmla="*/ 68818 h 3353580"/>
                <a:gd name="connsiteX211" fmla="*/ 2154321 w 7774364"/>
                <a:gd name="connsiteY211" fmla="*/ 56767 h 3353580"/>
                <a:gd name="connsiteX212" fmla="*/ 2135531 w 7774364"/>
                <a:gd name="connsiteY212" fmla="*/ 46339 h 3353580"/>
                <a:gd name="connsiteX213" fmla="*/ 2120413 w 7774364"/>
                <a:gd name="connsiteY213" fmla="*/ 41638 h 3353580"/>
                <a:gd name="connsiteX214" fmla="*/ 2105381 w 7774364"/>
                <a:gd name="connsiteY214" fmla="*/ 37535 h 3353580"/>
                <a:gd name="connsiteX215" fmla="*/ 2077452 w 7774364"/>
                <a:gd name="connsiteY215" fmla="*/ 48219 h 3353580"/>
                <a:gd name="connsiteX216" fmla="*/ 2044739 w 7774364"/>
                <a:gd name="connsiteY216" fmla="*/ 53775 h 3353580"/>
                <a:gd name="connsiteX217" fmla="*/ 2013137 w 7774364"/>
                <a:gd name="connsiteY217" fmla="*/ 60613 h 3353580"/>
                <a:gd name="connsiteX218" fmla="*/ 1980083 w 7774364"/>
                <a:gd name="connsiteY218" fmla="*/ 67365 h 3353580"/>
                <a:gd name="connsiteX219" fmla="*/ 1942929 w 7774364"/>
                <a:gd name="connsiteY219" fmla="*/ 61981 h 3353580"/>
                <a:gd name="connsiteX220" fmla="*/ 1912181 w 7774364"/>
                <a:gd name="connsiteY220" fmla="*/ 58220 h 3353580"/>
                <a:gd name="connsiteX221" fmla="*/ 1887327 w 7774364"/>
                <a:gd name="connsiteY221" fmla="*/ 56254 h 3353580"/>
                <a:gd name="connsiteX222" fmla="*/ 1867768 w 7774364"/>
                <a:gd name="connsiteY222" fmla="*/ 60613 h 3353580"/>
                <a:gd name="connsiteX223" fmla="*/ 1838642 w 7774364"/>
                <a:gd name="connsiteY223" fmla="*/ 63775 h 3353580"/>
                <a:gd name="connsiteX224" fmla="*/ 1805247 w 7774364"/>
                <a:gd name="connsiteY224" fmla="*/ 71383 h 3353580"/>
                <a:gd name="connsiteX225" fmla="*/ 1773986 w 7774364"/>
                <a:gd name="connsiteY225" fmla="*/ 78391 h 3353580"/>
                <a:gd name="connsiteX226" fmla="*/ 1741701 w 7774364"/>
                <a:gd name="connsiteY226" fmla="*/ 86341 h 3353580"/>
                <a:gd name="connsiteX227" fmla="*/ 1717273 w 7774364"/>
                <a:gd name="connsiteY227" fmla="*/ 82751 h 3353580"/>
                <a:gd name="connsiteX228" fmla="*/ 1692931 w 7774364"/>
                <a:gd name="connsiteY228" fmla="*/ 79161 h 3353580"/>
                <a:gd name="connsiteX229" fmla="*/ 1650995 w 7774364"/>
                <a:gd name="connsiteY229" fmla="*/ 75913 h 3353580"/>
                <a:gd name="connsiteX230" fmla="*/ 1611962 w 7774364"/>
                <a:gd name="connsiteY230" fmla="*/ 73947 h 3353580"/>
                <a:gd name="connsiteX231" fmla="*/ 1573100 w 7774364"/>
                <a:gd name="connsiteY231" fmla="*/ 69844 h 3353580"/>
                <a:gd name="connsiteX232" fmla="*/ 1543377 w 7774364"/>
                <a:gd name="connsiteY232" fmla="*/ 64117 h 3353580"/>
                <a:gd name="connsiteX233" fmla="*/ 1531077 w 7774364"/>
                <a:gd name="connsiteY233" fmla="*/ 66596 h 3353580"/>
                <a:gd name="connsiteX234" fmla="*/ 1515960 w 7774364"/>
                <a:gd name="connsiteY234" fmla="*/ 67878 h 3353580"/>
                <a:gd name="connsiteX235" fmla="*/ 1478293 w 7774364"/>
                <a:gd name="connsiteY235" fmla="*/ 70955 h 3353580"/>
                <a:gd name="connsiteX236" fmla="*/ 1429182 w 7774364"/>
                <a:gd name="connsiteY236" fmla="*/ 76169 h 3353580"/>
                <a:gd name="connsiteX237" fmla="*/ 1380242 w 7774364"/>
                <a:gd name="connsiteY237" fmla="*/ 78990 h 3353580"/>
                <a:gd name="connsiteX238" fmla="*/ 1342148 w 7774364"/>
                <a:gd name="connsiteY238" fmla="*/ 86939 h 3353580"/>
                <a:gd name="connsiteX239" fmla="*/ 1327458 w 7774364"/>
                <a:gd name="connsiteY239" fmla="*/ 83349 h 3353580"/>
                <a:gd name="connsiteX240" fmla="*/ 1297906 w 7774364"/>
                <a:gd name="connsiteY240" fmla="*/ 82665 h 3353580"/>
                <a:gd name="connsiteX241" fmla="*/ 1268353 w 7774364"/>
                <a:gd name="connsiteY241" fmla="*/ 81981 h 3353580"/>
                <a:gd name="connsiteX242" fmla="*/ 1259898 w 7774364"/>
                <a:gd name="connsiteY242" fmla="*/ 84546 h 3353580"/>
                <a:gd name="connsiteX243" fmla="*/ 1237435 w 7774364"/>
                <a:gd name="connsiteY243" fmla="*/ 92580 h 3353580"/>
                <a:gd name="connsiteX244" fmla="*/ 1205320 w 7774364"/>
                <a:gd name="connsiteY244" fmla="*/ 108564 h 3353580"/>
                <a:gd name="connsiteX245" fmla="*/ 1169362 w 7774364"/>
                <a:gd name="connsiteY245" fmla="*/ 116000 h 3353580"/>
                <a:gd name="connsiteX246" fmla="*/ 1132806 w 7774364"/>
                <a:gd name="connsiteY246" fmla="*/ 130958 h 3353580"/>
                <a:gd name="connsiteX247" fmla="*/ 1101289 w 7774364"/>
                <a:gd name="connsiteY247" fmla="*/ 139420 h 3353580"/>
                <a:gd name="connsiteX248" fmla="*/ 1078826 w 7774364"/>
                <a:gd name="connsiteY248" fmla="*/ 147198 h 3353580"/>
                <a:gd name="connsiteX249" fmla="*/ 1070285 w 7774364"/>
                <a:gd name="connsiteY249" fmla="*/ 150104 h 3353580"/>
                <a:gd name="connsiteX250" fmla="*/ 1036206 w 7774364"/>
                <a:gd name="connsiteY250" fmla="*/ 152155 h 3353580"/>
                <a:gd name="connsiteX251" fmla="*/ 999565 w 7774364"/>
                <a:gd name="connsiteY251" fmla="*/ 154378 h 3353580"/>
                <a:gd name="connsiteX252" fmla="*/ 955066 w 7774364"/>
                <a:gd name="connsiteY252" fmla="*/ 157113 h 3353580"/>
                <a:gd name="connsiteX253" fmla="*/ 906894 w 7774364"/>
                <a:gd name="connsiteY253" fmla="*/ 156856 h 3353580"/>
                <a:gd name="connsiteX254" fmla="*/ 858210 w 7774364"/>
                <a:gd name="connsiteY254" fmla="*/ 163010 h 3353580"/>
                <a:gd name="connsiteX255" fmla="*/ 813967 w 7774364"/>
                <a:gd name="connsiteY255" fmla="*/ 162241 h 3353580"/>
                <a:gd name="connsiteX256" fmla="*/ 776984 w 7774364"/>
                <a:gd name="connsiteY256" fmla="*/ 167968 h 3353580"/>
                <a:gd name="connsiteX257" fmla="*/ 742905 w 7774364"/>
                <a:gd name="connsiteY257" fmla="*/ 170019 h 3353580"/>
                <a:gd name="connsiteX258" fmla="*/ 725396 w 7774364"/>
                <a:gd name="connsiteY258" fmla="*/ 166771 h 3353580"/>
                <a:gd name="connsiteX259" fmla="*/ 686875 w 7774364"/>
                <a:gd name="connsiteY259" fmla="*/ 160446 h 3353580"/>
                <a:gd name="connsiteX260" fmla="*/ 648099 w 7774364"/>
                <a:gd name="connsiteY260" fmla="*/ 157711 h 3353580"/>
                <a:gd name="connsiteX261" fmla="*/ 630931 w 7774364"/>
                <a:gd name="connsiteY261" fmla="*/ 150873 h 3353580"/>
                <a:gd name="connsiteX262" fmla="*/ 616582 w 7774364"/>
                <a:gd name="connsiteY262" fmla="*/ 152070 h 3353580"/>
                <a:gd name="connsiteX263" fmla="*/ 581222 w 7774364"/>
                <a:gd name="connsiteY263" fmla="*/ 148993 h 3353580"/>
                <a:gd name="connsiteX264" fmla="*/ 534929 w 7774364"/>
                <a:gd name="connsiteY264" fmla="*/ 148907 h 3353580"/>
                <a:gd name="connsiteX265" fmla="*/ 488893 w 7774364"/>
                <a:gd name="connsiteY265" fmla="*/ 145574 h 3353580"/>
                <a:gd name="connsiteX266" fmla="*/ 453020 w 7774364"/>
                <a:gd name="connsiteY266" fmla="*/ 148052 h 3353580"/>
                <a:gd name="connsiteX267" fmla="*/ 439098 w 7774364"/>
                <a:gd name="connsiteY267" fmla="*/ 143693 h 3353580"/>
                <a:gd name="connsiteX268" fmla="*/ 422187 w 7774364"/>
                <a:gd name="connsiteY268" fmla="*/ 149591 h 3353580"/>
                <a:gd name="connsiteX269" fmla="*/ 385204 w 7774364"/>
                <a:gd name="connsiteY269" fmla="*/ 146258 h 3353580"/>
                <a:gd name="connsiteX270" fmla="*/ 344292 w 7774364"/>
                <a:gd name="connsiteY270" fmla="*/ 157027 h 3353580"/>
                <a:gd name="connsiteX271" fmla="*/ 320206 w 7774364"/>
                <a:gd name="connsiteY271" fmla="*/ 148651 h 3353580"/>
                <a:gd name="connsiteX272" fmla="*/ 302867 w 7774364"/>
                <a:gd name="connsiteY272" fmla="*/ 143009 h 3353580"/>
                <a:gd name="connsiteX273" fmla="*/ 278269 w 7774364"/>
                <a:gd name="connsiteY273" fmla="*/ 141727 h 3353580"/>
                <a:gd name="connsiteX274" fmla="*/ 257087 w 7774364"/>
                <a:gd name="connsiteY274" fmla="*/ 131812 h 3353580"/>
                <a:gd name="connsiteX275" fmla="*/ 247350 w 7774364"/>
                <a:gd name="connsiteY275" fmla="*/ 134975 h 3353580"/>
                <a:gd name="connsiteX276" fmla="*/ 234026 w 7774364"/>
                <a:gd name="connsiteY276" fmla="*/ 137967 h 3353580"/>
                <a:gd name="connsiteX277" fmla="*/ 205157 w 7774364"/>
                <a:gd name="connsiteY277" fmla="*/ 137796 h 3353580"/>
                <a:gd name="connsiteX278" fmla="*/ 176203 w 7774364"/>
                <a:gd name="connsiteY278" fmla="*/ 139847 h 3353580"/>
                <a:gd name="connsiteX279" fmla="*/ 163050 w 7774364"/>
                <a:gd name="connsiteY279" fmla="*/ 140702 h 3353580"/>
                <a:gd name="connsiteX280" fmla="*/ 128714 w 7774364"/>
                <a:gd name="connsiteY280" fmla="*/ 137710 h 3353580"/>
                <a:gd name="connsiteX281" fmla="*/ 94379 w 7774364"/>
                <a:gd name="connsiteY281" fmla="*/ 134719 h 3353580"/>
                <a:gd name="connsiteX282" fmla="*/ 2562 w 7774364"/>
                <a:gd name="connsiteY282" fmla="*/ 154207 h 3353580"/>
                <a:gd name="connsiteX283" fmla="*/ 0 w 7774364"/>
                <a:gd name="connsiteY283" fmla="*/ 3143817 h 3353580"/>
                <a:gd name="connsiteX284" fmla="*/ 598 w 7774364"/>
                <a:gd name="connsiteY284" fmla="*/ 3143817 h 3353580"/>
                <a:gd name="connsiteX285" fmla="*/ 0 w 7774364"/>
                <a:gd name="connsiteY285" fmla="*/ 3235444 h 3353580"/>
                <a:gd name="connsiteX286" fmla="*/ 18961 w 7774364"/>
                <a:gd name="connsiteY286" fmla="*/ 3241769 h 3353580"/>
                <a:gd name="connsiteX287" fmla="*/ 62606 w 7774364"/>
                <a:gd name="connsiteY287" fmla="*/ 3256214 h 3353580"/>
                <a:gd name="connsiteX288" fmla="*/ 111120 w 7774364"/>
                <a:gd name="connsiteY288" fmla="*/ 3272369 h 3353580"/>
                <a:gd name="connsiteX289" fmla="*/ 138793 w 7774364"/>
                <a:gd name="connsiteY289" fmla="*/ 3282626 h 3353580"/>
                <a:gd name="connsiteX290" fmla="*/ 149982 w 7774364"/>
                <a:gd name="connsiteY290" fmla="*/ 3285275 h 3353580"/>
                <a:gd name="connsiteX291" fmla="*/ 171334 w 7774364"/>
                <a:gd name="connsiteY291" fmla="*/ 3277326 h 3353580"/>
                <a:gd name="connsiteX292" fmla="*/ 185427 w 7774364"/>
                <a:gd name="connsiteY292" fmla="*/ 3278694 h 3353580"/>
                <a:gd name="connsiteX293" fmla="*/ 192687 w 7774364"/>
                <a:gd name="connsiteY293" fmla="*/ 3269377 h 3353580"/>
                <a:gd name="connsiteX294" fmla="*/ 211563 w 7774364"/>
                <a:gd name="connsiteY294" fmla="*/ 3263480 h 3353580"/>
                <a:gd name="connsiteX295" fmla="*/ 208744 w 7774364"/>
                <a:gd name="connsiteY295" fmla="*/ 3267753 h 3353580"/>
                <a:gd name="connsiteX296" fmla="*/ 229243 w 7774364"/>
                <a:gd name="connsiteY296" fmla="*/ 3273053 h 3353580"/>
                <a:gd name="connsiteX297" fmla="*/ 256831 w 7774364"/>
                <a:gd name="connsiteY297" fmla="*/ 3269634 h 3353580"/>
                <a:gd name="connsiteX298" fmla="*/ 280917 w 7774364"/>
                <a:gd name="connsiteY298" fmla="*/ 3268865 h 3353580"/>
                <a:gd name="connsiteX299" fmla="*/ 304576 w 7774364"/>
                <a:gd name="connsiteY299" fmla="*/ 3266642 h 3353580"/>
                <a:gd name="connsiteX300" fmla="*/ 330541 w 7774364"/>
                <a:gd name="connsiteY300" fmla="*/ 3264420 h 3353580"/>
                <a:gd name="connsiteX301" fmla="*/ 361374 w 7774364"/>
                <a:gd name="connsiteY301" fmla="*/ 3265445 h 3353580"/>
                <a:gd name="connsiteX302" fmla="*/ 399980 w 7774364"/>
                <a:gd name="connsiteY302" fmla="*/ 3267668 h 3353580"/>
                <a:gd name="connsiteX303" fmla="*/ 450543 w 7774364"/>
                <a:gd name="connsiteY303" fmla="*/ 3273309 h 3353580"/>
                <a:gd name="connsiteX304" fmla="*/ 479668 w 7774364"/>
                <a:gd name="connsiteY304" fmla="*/ 3277070 h 3353580"/>
                <a:gd name="connsiteX305" fmla="*/ 498800 w 7774364"/>
                <a:gd name="connsiteY305" fmla="*/ 3277070 h 3353580"/>
                <a:gd name="connsiteX306" fmla="*/ 518786 w 7774364"/>
                <a:gd name="connsiteY306" fmla="*/ 3276557 h 3353580"/>
                <a:gd name="connsiteX307" fmla="*/ 545947 w 7774364"/>
                <a:gd name="connsiteY307" fmla="*/ 3272540 h 3353580"/>
                <a:gd name="connsiteX308" fmla="*/ 575414 w 7774364"/>
                <a:gd name="connsiteY308" fmla="*/ 3266300 h 3353580"/>
                <a:gd name="connsiteX309" fmla="*/ 602318 w 7774364"/>
                <a:gd name="connsiteY309" fmla="*/ 3260061 h 3353580"/>
                <a:gd name="connsiteX310" fmla="*/ 621450 w 7774364"/>
                <a:gd name="connsiteY310" fmla="*/ 3259035 h 3353580"/>
                <a:gd name="connsiteX311" fmla="*/ 638618 w 7774364"/>
                <a:gd name="connsiteY311" fmla="*/ 3261257 h 3353580"/>
                <a:gd name="connsiteX312" fmla="*/ 668170 w 7774364"/>
                <a:gd name="connsiteY312" fmla="*/ 3260830 h 3353580"/>
                <a:gd name="connsiteX313" fmla="*/ 703189 w 7774364"/>
                <a:gd name="connsiteY313" fmla="*/ 3264933 h 3353580"/>
                <a:gd name="connsiteX314" fmla="*/ 738293 w 7774364"/>
                <a:gd name="connsiteY314" fmla="*/ 3263651 h 3353580"/>
                <a:gd name="connsiteX315" fmla="*/ 766307 w 7774364"/>
                <a:gd name="connsiteY315" fmla="*/ 3267241 h 3353580"/>
                <a:gd name="connsiteX316" fmla="*/ 781938 w 7774364"/>
                <a:gd name="connsiteY316" fmla="*/ 3265275 h 3353580"/>
                <a:gd name="connsiteX317" fmla="*/ 802778 w 7774364"/>
                <a:gd name="connsiteY317" fmla="*/ 3266471 h 3353580"/>
                <a:gd name="connsiteX318" fmla="*/ 835832 w 7774364"/>
                <a:gd name="connsiteY318" fmla="*/ 3260146 h 3353580"/>
                <a:gd name="connsiteX319" fmla="*/ 866409 w 7774364"/>
                <a:gd name="connsiteY319" fmla="*/ 3253137 h 3353580"/>
                <a:gd name="connsiteX320" fmla="*/ 879392 w 7774364"/>
                <a:gd name="connsiteY320" fmla="*/ 3254761 h 3353580"/>
                <a:gd name="connsiteX321" fmla="*/ 889385 w 7774364"/>
                <a:gd name="connsiteY321" fmla="*/ 3255787 h 3353580"/>
                <a:gd name="connsiteX322" fmla="*/ 912446 w 7774364"/>
                <a:gd name="connsiteY322" fmla="*/ 3244846 h 3353580"/>
                <a:gd name="connsiteX323" fmla="*/ 935250 w 7774364"/>
                <a:gd name="connsiteY323" fmla="*/ 3236983 h 3353580"/>
                <a:gd name="connsiteX324" fmla="*/ 945500 w 7774364"/>
                <a:gd name="connsiteY324" fmla="*/ 3234932 h 3353580"/>
                <a:gd name="connsiteX325" fmla="*/ 985728 w 7774364"/>
                <a:gd name="connsiteY325" fmla="*/ 3239205 h 3353580"/>
                <a:gd name="connsiteX326" fmla="*/ 1021601 w 7774364"/>
                <a:gd name="connsiteY326" fmla="*/ 3232538 h 3353580"/>
                <a:gd name="connsiteX327" fmla="*/ 1046370 w 7774364"/>
                <a:gd name="connsiteY327" fmla="*/ 3235872 h 3353580"/>
                <a:gd name="connsiteX328" fmla="*/ 1056278 w 7774364"/>
                <a:gd name="connsiteY328" fmla="*/ 3230316 h 3353580"/>
                <a:gd name="connsiteX329" fmla="*/ 1081474 w 7774364"/>
                <a:gd name="connsiteY329" fmla="*/ 3236470 h 3353580"/>
                <a:gd name="connsiteX330" fmla="*/ 1106414 w 7774364"/>
                <a:gd name="connsiteY330" fmla="*/ 3235872 h 3353580"/>
                <a:gd name="connsiteX331" fmla="*/ 1131781 w 7774364"/>
                <a:gd name="connsiteY331" fmla="*/ 3248864 h 3353580"/>
                <a:gd name="connsiteX332" fmla="*/ 1154500 w 7774364"/>
                <a:gd name="connsiteY332" fmla="*/ 3253137 h 3353580"/>
                <a:gd name="connsiteX333" fmla="*/ 1169020 w 7774364"/>
                <a:gd name="connsiteY333" fmla="*/ 3258095 h 3353580"/>
                <a:gd name="connsiteX334" fmla="*/ 1180892 w 7774364"/>
                <a:gd name="connsiteY334" fmla="*/ 3263480 h 3353580"/>
                <a:gd name="connsiteX335" fmla="*/ 1194985 w 7774364"/>
                <a:gd name="connsiteY335" fmla="*/ 3257497 h 3353580"/>
                <a:gd name="connsiteX336" fmla="*/ 1216850 w 7774364"/>
                <a:gd name="connsiteY336" fmla="*/ 3251514 h 3353580"/>
                <a:gd name="connsiteX337" fmla="*/ 1250759 w 7774364"/>
                <a:gd name="connsiteY337" fmla="*/ 3271856 h 3353580"/>
                <a:gd name="connsiteX338" fmla="*/ 1273563 w 7774364"/>
                <a:gd name="connsiteY338" fmla="*/ 3294763 h 3353580"/>
                <a:gd name="connsiteX339" fmla="*/ 1290389 w 7774364"/>
                <a:gd name="connsiteY339" fmla="*/ 3290831 h 3353580"/>
                <a:gd name="connsiteX340" fmla="*/ 1311315 w 7774364"/>
                <a:gd name="connsiteY340" fmla="*/ 3302199 h 3353580"/>
                <a:gd name="connsiteX341" fmla="*/ 1322675 w 7774364"/>
                <a:gd name="connsiteY341" fmla="*/ 3309379 h 3353580"/>
                <a:gd name="connsiteX342" fmla="*/ 1339586 w 7774364"/>
                <a:gd name="connsiteY342" fmla="*/ 3311088 h 3353580"/>
                <a:gd name="connsiteX343" fmla="*/ 1370163 w 7774364"/>
                <a:gd name="connsiteY343" fmla="*/ 3318354 h 3353580"/>
                <a:gd name="connsiteX344" fmla="*/ 1397751 w 7774364"/>
                <a:gd name="connsiteY344" fmla="*/ 3324679 h 3353580"/>
                <a:gd name="connsiteX345" fmla="*/ 1418591 w 7774364"/>
                <a:gd name="connsiteY345" fmla="*/ 3319038 h 3353580"/>
                <a:gd name="connsiteX346" fmla="*/ 1425424 w 7774364"/>
                <a:gd name="connsiteY346" fmla="*/ 3331260 h 3353580"/>
                <a:gd name="connsiteX347" fmla="*/ 1433709 w 7774364"/>
                <a:gd name="connsiteY347" fmla="*/ 3340919 h 3353580"/>
                <a:gd name="connsiteX348" fmla="*/ 1456343 w 7774364"/>
                <a:gd name="connsiteY348" fmla="*/ 3333568 h 3353580"/>
                <a:gd name="connsiteX349" fmla="*/ 1483076 w 7774364"/>
                <a:gd name="connsiteY349" fmla="*/ 3339209 h 3353580"/>
                <a:gd name="connsiteX350" fmla="*/ 1508187 w 7774364"/>
                <a:gd name="connsiteY350" fmla="*/ 3333055 h 3353580"/>
                <a:gd name="connsiteX351" fmla="*/ 1540900 w 7774364"/>
                <a:gd name="connsiteY351" fmla="*/ 3326388 h 3353580"/>
                <a:gd name="connsiteX352" fmla="*/ 1573441 w 7774364"/>
                <a:gd name="connsiteY352" fmla="*/ 3321858 h 3353580"/>
                <a:gd name="connsiteX353" fmla="*/ 1600431 w 7774364"/>
                <a:gd name="connsiteY353" fmla="*/ 3318781 h 3353580"/>
                <a:gd name="connsiteX354" fmla="*/ 1632460 w 7774364"/>
                <a:gd name="connsiteY354" fmla="*/ 3317670 h 3353580"/>
                <a:gd name="connsiteX355" fmla="*/ 1670724 w 7774364"/>
                <a:gd name="connsiteY355" fmla="*/ 3314080 h 3353580"/>
                <a:gd name="connsiteX356" fmla="*/ 1681828 w 7774364"/>
                <a:gd name="connsiteY356" fmla="*/ 3312627 h 3353580"/>
                <a:gd name="connsiteX357" fmla="*/ 1707878 w 7774364"/>
                <a:gd name="connsiteY357" fmla="*/ 3302627 h 3353580"/>
                <a:gd name="connsiteX358" fmla="*/ 1736235 w 7774364"/>
                <a:gd name="connsiteY358" fmla="*/ 3296130 h 3353580"/>
                <a:gd name="connsiteX359" fmla="*/ 1755281 w 7774364"/>
                <a:gd name="connsiteY359" fmla="*/ 3292797 h 3353580"/>
                <a:gd name="connsiteX360" fmla="*/ 1788165 w 7774364"/>
                <a:gd name="connsiteY360" fmla="*/ 3290917 h 3353580"/>
                <a:gd name="connsiteX361" fmla="*/ 1811994 w 7774364"/>
                <a:gd name="connsiteY361" fmla="*/ 3286643 h 3353580"/>
                <a:gd name="connsiteX362" fmla="*/ 1838386 w 7774364"/>
                <a:gd name="connsiteY362" fmla="*/ 3288011 h 3353580"/>
                <a:gd name="connsiteX363" fmla="*/ 1867938 w 7774364"/>
                <a:gd name="connsiteY363" fmla="*/ 3291857 h 3353580"/>
                <a:gd name="connsiteX364" fmla="*/ 1898174 w 7774364"/>
                <a:gd name="connsiteY364" fmla="*/ 3287925 h 3353580"/>
                <a:gd name="connsiteX365" fmla="*/ 1930459 w 7774364"/>
                <a:gd name="connsiteY365" fmla="*/ 3287241 h 3353580"/>
                <a:gd name="connsiteX366" fmla="*/ 1958987 w 7774364"/>
                <a:gd name="connsiteY366" fmla="*/ 3287241 h 3353580"/>
                <a:gd name="connsiteX367" fmla="*/ 1990930 w 7774364"/>
                <a:gd name="connsiteY367" fmla="*/ 3291259 h 3353580"/>
                <a:gd name="connsiteX368" fmla="*/ 2032525 w 7774364"/>
                <a:gd name="connsiteY368" fmla="*/ 3287412 h 3353580"/>
                <a:gd name="connsiteX369" fmla="*/ 2080270 w 7774364"/>
                <a:gd name="connsiteY369" fmla="*/ 3291259 h 3353580"/>
                <a:gd name="connsiteX370" fmla="*/ 2133140 w 7774364"/>
                <a:gd name="connsiteY370" fmla="*/ 3287669 h 3353580"/>
                <a:gd name="connsiteX371" fmla="*/ 2188315 w 7774364"/>
                <a:gd name="connsiteY371" fmla="*/ 3283566 h 3353580"/>
                <a:gd name="connsiteX372" fmla="*/ 2242807 w 7774364"/>
                <a:gd name="connsiteY372" fmla="*/ 3287925 h 3353580"/>
                <a:gd name="connsiteX373" fmla="*/ 2295250 w 7774364"/>
                <a:gd name="connsiteY373" fmla="*/ 3289207 h 3353580"/>
                <a:gd name="connsiteX374" fmla="*/ 2343421 w 7774364"/>
                <a:gd name="connsiteY374" fmla="*/ 3288182 h 3353580"/>
                <a:gd name="connsiteX375" fmla="*/ 2384504 w 7774364"/>
                <a:gd name="connsiteY375" fmla="*/ 3291430 h 3353580"/>
                <a:gd name="connsiteX376" fmla="*/ 2417046 w 7774364"/>
                <a:gd name="connsiteY376" fmla="*/ 3288438 h 3353580"/>
                <a:gd name="connsiteX377" fmla="*/ 2445573 w 7774364"/>
                <a:gd name="connsiteY377" fmla="*/ 3288438 h 3353580"/>
                <a:gd name="connsiteX378" fmla="*/ 2462741 w 7774364"/>
                <a:gd name="connsiteY378" fmla="*/ 3289293 h 3353580"/>
                <a:gd name="connsiteX379" fmla="*/ 2500492 w 7774364"/>
                <a:gd name="connsiteY379" fmla="*/ 3291772 h 3353580"/>
                <a:gd name="connsiteX380" fmla="*/ 2538329 w 7774364"/>
                <a:gd name="connsiteY380" fmla="*/ 3292797 h 3353580"/>
                <a:gd name="connsiteX381" fmla="*/ 2555412 w 7774364"/>
                <a:gd name="connsiteY381" fmla="*/ 3295105 h 3353580"/>
                <a:gd name="connsiteX382" fmla="*/ 2566430 w 7774364"/>
                <a:gd name="connsiteY382" fmla="*/ 3292284 h 3353580"/>
                <a:gd name="connsiteX383" fmla="*/ 2590345 w 7774364"/>
                <a:gd name="connsiteY383" fmla="*/ 3289464 h 3353580"/>
                <a:gd name="connsiteX384" fmla="*/ 2625278 w 7774364"/>
                <a:gd name="connsiteY384" fmla="*/ 3283908 h 3353580"/>
                <a:gd name="connsiteX385" fmla="*/ 2660894 w 7774364"/>
                <a:gd name="connsiteY385" fmla="*/ 3286130 h 3353580"/>
                <a:gd name="connsiteX386" fmla="*/ 2693863 w 7774364"/>
                <a:gd name="connsiteY386" fmla="*/ 3289635 h 3353580"/>
                <a:gd name="connsiteX387" fmla="*/ 2727002 w 7774364"/>
                <a:gd name="connsiteY387" fmla="*/ 3290318 h 3353580"/>
                <a:gd name="connsiteX388" fmla="*/ 2762619 w 7774364"/>
                <a:gd name="connsiteY388" fmla="*/ 3292541 h 3353580"/>
                <a:gd name="connsiteX389" fmla="*/ 2779957 w 7774364"/>
                <a:gd name="connsiteY389" fmla="*/ 3292028 h 3353580"/>
                <a:gd name="connsiteX390" fmla="*/ 2818307 w 7774364"/>
                <a:gd name="connsiteY390" fmla="*/ 3287412 h 3353580"/>
                <a:gd name="connsiteX391" fmla="*/ 2856912 w 7774364"/>
                <a:gd name="connsiteY391" fmla="*/ 3279292 h 3353580"/>
                <a:gd name="connsiteX392" fmla="*/ 2873909 w 7774364"/>
                <a:gd name="connsiteY392" fmla="*/ 3282284 h 3353580"/>
                <a:gd name="connsiteX393" fmla="*/ 2886465 w 7774364"/>
                <a:gd name="connsiteY393" fmla="*/ 3286729 h 3353580"/>
                <a:gd name="connsiteX394" fmla="*/ 2914906 w 7774364"/>
                <a:gd name="connsiteY394" fmla="*/ 3286729 h 3353580"/>
                <a:gd name="connsiteX395" fmla="*/ 2955989 w 7774364"/>
                <a:gd name="connsiteY395" fmla="*/ 3291173 h 3353580"/>
                <a:gd name="connsiteX396" fmla="*/ 2963249 w 7774364"/>
                <a:gd name="connsiteY396" fmla="*/ 3290575 h 3353580"/>
                <a:gd name="connsiteX397" fmla="*/ 2979819 w 7774364"/>
                <a:gd name="connsiteY397" fmla="*/ 3281771 h 3353580"/>
                <a:gd name="connsiteX398" fmla="*/ 3003563 w 7774364"/>
                <a:gd name="connsiteY398" fmla="*/ 3272454 h 3353580"/>
                <a:gd name="connsiteX399" fmla="*/ 3041571 w 7774364"/>
                <a:gd name="connsiteY399" fmla="*/ 3273309 h 3353580"/>
                <a:gd name="connsiteX400" fmla="*/ 3080689 w 7774364"/>
                <a:gd name="connsiteY400" fmla="*/ 3272625 h 3353580"/>
                <a:gd name="connsiteX401" fmla="*/ 3125274 w 7774364"/>
                <a:gd name="connsiteY401" fmla="*/ 3275190 h 3353580"/>
                <a:gd name="connsiteX402" fmla="*/ 3170114 w 7774364"/>
                <a:gd name="connsiteY402" fmla="*/ 3274249 h 3353580"/>
                <a:gd name="connsiteX403" fmla="*/ 3208976 w 7774364"/>
                <a:gd name="connsiteY403" fmla="*/ 3276984 h 3353580"/>
                <a:gd name="connsiteX404" fmla="*/ 3246984 w 7774364"/>
                <a:gd name="connsiteY404" fmla="*/ 3277839 h 3353580"/>
                <a:gd name="connsiteX405" fmla="*/ 3260138 w 7774364"/>
                <a:gd name="connsiteY405" fmla="*/ 3274677 h 3353580"/>
                <a:gd name="connsiteX406" fmla="*/ 3288238 w 7774364"/>
                <a:gd name="connsiteY406" fmla="*/ 3278779 h 3353580"/>
                <a:gd name="connsiteX407" fmla="*/ 3317107 w 7774364"/>
                <a:gd name="connsiteY407" fmla="*/ 3273651 h 3353580"/>
                <a:gd name="connsiteX408" fmla="*/ 3329577 w 7774364"/>
                <a:gd name="connsiteY408" fmla="*/ 3279634 h 3353580"/>
                <a:gd name="connsiteX409" fmla="*/ 3339741 w 7774364"/>
                <a:gd name="connsiteY409" fmla="*/ 3284592 h 3353580"/>
                <a:gd name="connsiteX410" fmla="*/ 3366474 w 7774364"/>
                <a:gd name="connsiteY410" fmla="*/ 3280403 h 3353580"/>
                <a:gd name="connsiteX411" fmla="*/ 3400553 w 7774364"/>
                <a:gd name="connsiteY411" fmla="*/ 3283737 h 3353580"/>
                <a:gd name="connsiteX412" fmla="*/ 3435059 w 7774364"/>
                <a:gd name="connsiteY412" fmla="*/ 3281857 h 3353580"/>
                <a:gd name="connsiteX413" fmla="*/ 3461110 w 7774364"/>
                <a:gd name="connsiteY413" fmla="*/ 3286729 h 3353580"/>
                <a:gd name="connsiteX414" fmla="*/ 3472042 w 7774364"/>
                <a:gd name="connsiteY414" fmla="*/ 3282711 h 3353580"/>
                <a:gd name="connsiteX415" fmla="*/ 3484171 w 7774364"/>
                <a:gd name="connsiteY415" fmla="*/ 3280147 h 3353580"/>
                <a:gd name="connsiteX416" fmla="*/ 3512015 w 7774364"/>
                <a:gd name="connsiteY416" fmla="*/ 3286045 h 3353580"/>
                <a:gd name="connsiteX417" fmla="*/ 3544983 w 7774364"/>
                <a:gd name="connsiteY417" fmla="*/ 3292455 h 3353580"/>
                <a:gd name="connsiteX418" fmla="*/ 3572485 w 7774364"/>
                <a:gd name="connsiteY418" fmla="*/ 3291942 h 3353580"/>
                <a:gd name="connsiteX419" fmla="*/ 3599134 w 7774364"/>
                <a:gd name="connsiteY419" fmla="*/ 3295361 h 3353580"/>
                <a:gd name="connsiteX420" fmla="*/ 3631846 w 7774364"/>
                <a:gd name="connsiteY420" fmla="*/ 3304251 h 3353580"/>
                <a:gd name="connsiteX421" fmla="*/ 3662338 w 7774364"/>
                <a:gd name="connsiteY421" fmla="*/ 3308524 h 3353580"/>
                <a:gd name="connsiteX422" fmla="*/ 3681043 w 7774364"/>
                <a:gd name="connsiteY422" fmla="*/ 3314166 h 3353580"/>
                <a:gd name="connsiteX423" fmla="*/ 3722040 w 7774364"/>
                <a:gd name="connsiteY423" fmla="*/ 3319294 h 3353580"/>
                <a:gd name="connsiteX424" fmla="*/ 3740916 w 7774364"/>
                <a:gd name="connsiteY424" fmla="*/ 3316986 h 3353580"/>
                <a:gd name="connsiteX425" fmla="*/ 3781742 w 7774364"/>
                <a:gd name="connsiteY425" fmla="*/ 3320662 h 3353580"/>
                <a:gd name="connsiteX426" fmla="*/ 3823081 w 7774364"/>
                <a:gd name="connsiteY426" fmla="*/ 3317926 h 3353580"/>
                <a:gd name="connsiteX427" fmla="*/ 3841445 w 7774364"/>
                <a:gd name="connsiteY427" fmla="*/ 3322029 h 3353580"/>
                <a:gd name="connsiteX428" fmla="*/ 3868605 w 7774364"/>
                <a:gd name="connsiteY428" fmla="*/ 3324935 h 3353580"/>
                <a:gd name="connsiteX429" fmla="*/ 3896022 w 7774364"/>
                <a:gd name="connsiteY429" fmla="*/ 3321944 h 3353580"/>
                <a:gd name="connsiteX430" fmla="*/ 3925062 w 7774364"/>
                <a:gd name="connsiteY430" fmla="*/ 3332115 h 3353580"/>
                <a:gd name="connsiteX431" fmla="*/ 3952394 w 7774364"/>
                <a:gd name="connsiteY431" fmla="*/ 3338526 h 3353580"/>
                <a:gd name="connsiteX432" fmla="*/ 3973234 w 7774364"/>
                <a:gd name="connsiteY432" fmla="*/ 3341432 h 3353580"/>
                <a:gd name="connsiteX433" fmla="*/ 4006715 w 7774364"/>
                <a:gd name="connsiteY433" fmla="*/ 3346902 h 3353580"/>
                <a:gd name="connsiteX434" fmla="*/ 4037548 w 7774364"/>
                <a:gd name="connsiteY434" fmla="*/ 3342799 h 3353580"/>
                <a:gd name="connsiteX435" fmla="*/ 4055826 w 7774364"/>
                <a:gd name="connsiteY435" fmla="*/ 3343141 h 3353580"/>
                <a:gd name="connsiteX436" fmla="*/ 4081706 w 7774364"/>
                <a:gd name="connsiteY436" fmla="*/ 3336816 h 3353580"/>
                <a:gd name="connsiteX437" fmla="*/ 4111856 w 7774364"/>
                <a:gd name="connsiteY437" fmla="*/ 3327329 h 3353580"/>
                <a:gd name="connsiteX438" fmla="*/ 4142262 w 7774364"/>
                <a:gd name="connsiteY438" fmla="*/ 3329465 h 3353580"/>
                <a:gd name="connsiteX439" fmla="*/ 4171302 w 7774364"/>
                <a:gd name="connsiteY439" fmla="*/ 3325875 h 3353580"/>
                <a:gd name="connsiteX440" fmla="*/ 4195217 w 7774364"/>
                <a:gd name="connsiteY440" fmla="*/ 3327072 h 3353580"/>
                <a:gd name="connsiteX441" fmla="*/ 4220157 w 7774364"/>
                <a:gd name="connsiteY441" fmla="*/ 3332200 h 3353580"/>
                <a:gd name="connsiteX442" fmla="*/ 4252186 w 7774364"/>
                <a:gd name="connsiteY442" fmla="*/ 3330491 h 3353580"/>
                <a:gd name="connsiteX443" fmla="*/ 4286009 w 7774364"/>
                <a:gd name="connsiteY443" fmla="*/ 3334594 h 3353580"/>
                <a:gd name="connsiteX444" fmla="*/ 4318294 w 7774364"/>
                <a:gd name="connsiteY444" fmla="*/ 3334679 h 3353580"/>
                <a:gd name="connsiteX445" fmla="*/ 4344516 w 7774364"/>
                <a:gd name="connsiteY445" fmla="*/ 3333226 h 3353580"/>
                <a:gd name="connsiteX446" fmla="*/ 4359890 w 7774364"/>
                <a:gd name="connsiteY446" fmla="*/ 3337671 h 3353580"/>
                <a:gd name="connsiteX447" fmla="*/ 4365185 w 7774364"/>
                <a:gd name="connsiteY447" fmla="*/ 3343910 h 3353580"/>
                <a:gd name="connsiteX448" fmla="*/ 4378167 w 7774364"/>
                <a:gd name="connsiteY448" fmla="*/ 3339466 h 3353580"/>
                <a:gd name="connsiteX449" fmla="*/ 4400630 w 7774364"/>
                <a:gd name="connsiteY449" fmla="*/ 3341944 h 3353580"/>
                <a:gd name="connsiteX450" fmla="*/ 4432916 w 7774364"/>
                <a:gd name="connsiteY450" fmla="*/ 3338098 h 3353580"/>
                <a:gd name="connsiteX451" fmla="*/ 4468874 w 7774364"/>
                <a:gd name="connsiteY451" fmla="*/ 3333995 h 3353580"/>
                <a:gd name="connsiteX452" fmla="*/ 4502355 w 7774364"/>
                <a:gd name="connsiteY452" fmla="*/ 3334850 h 3353580"/>
                <a:gd name="connsiteX453" fmla="*/ 4528149 w 7774364"/>
                <a:gd name="connsiteY453" fmla="*/ 3336560 h 3353580"/>
                <a:gd name="connsiteX454" fmla="*/ 4541046 w 7774364"/>
                <a:gd name="connsiteY454" fmla="*/ 3333141 h 3353580"/>
                <a:gd name="connsiteX455" fmla="*/ 4559239 w 7774364"/>
                <a:gd name="connsiteY455" fmla="*/ 3334765 h 3353580"/>
                <a:gd name="connsiteX456" fmla="*/ 4591610 w 7774364"/>
                <a:gd name="connsiteY456" fmla="*/ 3334936 h 3353580"/>
                <a:gd name="connsiteX457" fmla="*/ 4622443 w 7774364"/>
                <a:gd name="connsiteY457" fmla="*/ 3336474 h 3353580"/>
                <a:gd name="connsiteX458" fmla="*/ 4636194 w 7774364"/>
                <a:gd name="connsiteY458" fmla="*/ 3336645 h 3353580"/>
                <a:gd name="connsiteX459" fmla="*/ 4648322 w 7774364"/>
                <a:gd name="connsiteY459" fmla="*/ 3340577 h 3353580"/>
                <a:gd name="connsiteX460" fmla="*/ 4676679 w 7774364"/>
                <a:gd name="connsiteY460" fmla="*/ 3341261 h 3353580"/>
                <a:gd name="connsiteX461" fmla="*/ 4707598 w 7774364"/>
                <a:gd name="connsiteY461" fmla="*/ 3342457 h 3353580"/>
                <a:gd name="connsiteX462" fmla="*/ 4727413 w 7774364"/>
                <a:gd name="connsiteY462" fmla="*/ 3347073 h 3353580"/>
                <a:gd name="connsiteX463" fmla="*/ 4740737 w 7774364"/>
                <a:gd name="connsiteY463" fmla="*/ 3351432 h 3353580"/>
                <a:gd name="connsiteX464" fmla="*/ 4765080 w 7774364"/>
                <a:gd name="connsiteY464" fmla="*/ 3340833 h 3353580"/>
                <a:gd name="connsiteX465" fmla="*/ 4793607 w 7774364"/>
                <a:gd name="connsiteY465" fmla="*/ 3331859 h 3353580"/>
                <a:gd name="connsiteX466" fmla="*/ 4820682 w 7774364"/>
                <a:gd name="connsiteY466" fmla="*/ 3327499 h 3353580"/>
                <a:gd name="connsiteX467" fmla="*/ 4841180 w 7774364"/>
                <a:gd name="connsiteY467" fmla="*/ 3322029 h 3353580"/>
                <a:gd name="connsiteX468" fmla="*/ 4849209 w 7774364"/>
                <a:gd name="connsiteY468" fmla="*/ 3320063 h 3353580"/>
                <a:gd name="connsiteX469" fmla="*/ 4863900 w 7774364"/>
                <a:gd name="connsiteY469" fmla="*/ 3319294 h 3353580"/>
                <a:gd name="connsiteX470" fmla="*/ 4897467 w 7774364"/>
                <a:gd name="connsiteY470" fmla="*/ 3319978 h 3353580"/>
                <a:gd name="connsiteX471" fmla="*/ 4934535 w 7774364"/>
                <a:gd name="connsiteY471" fmla="*/ 3320063 h 3353580"/>
                <a:gd name="connsiteX472" fmla="*/ 4959390 w 7774364"/>
                <a:gd name="connsiteY472" fmla="*/ 3322371 h 3353580"/>
                <a:gd name="connsiteX473" fmla="*/ 4985867 w 7774364"/>
                <a:gd name="connsiteY473" fmla="*/ 3321858 h 3353580"/>
                <a:gd name="connsiteX474" fmla="*/ 5025839 w 7774364"/>
                <a:gd name="connsiteY474" fmla="*/ 3324935 h 3353580"/>
                <a:gd name="connsiteX475" fmla="*/ 5062737 w 7774364"/>
                <a:gd name="connsiteY475" fmla="*/ 3324251 h 3353580"/>
                <a:gd name="connsiteX476" fmla="*/ 5078794 w 7774364"/>
                <a:gd name="connsiteY476" fmla="*/ 3325021 h 3353580"/>
                <a:gd name="connsiteX477" fmla="*/ 5094168 w 7774364"/>
                <a:gd name="connsiteY477" fmla="*/ 3321431 h 3353580"/>
                <a:gd name="connsiteX478" fmla="*/ 5127649 w 7774364"/>
                <a:gd name="connsiteY478" fmla="*/ 3317670 h 3353580"/>
                <a:gd name="connsiteX479" fmla="*/ 5161728 w 7774364"/>
                <a:gd name="connsiteY479" fmla="*/ 3306815 h 3353580"/>
                <a:gd name="connsiteX480" fmla="*/ 5176504 w 7774364"/>
                <a:gd name="connsiteY480" fmla="*/ 3310319 h 3353580"/>
                <a:gd name="connsiteX481" fmla="*/ 5187180 w 7774364"/>
                <a:gd name="connsiteY481" fmla="*/ 3306131 h 3353580"/>
                <a:gd name="connsiteX482" fmla="*/ 5214341 w 7774364"/>
                <a:gd name="connsiteY482" fmla="*/ 3307157 h 3353580"/>
                <a:gd name="connsiteX483" fmla="*/ 5253118 w 7774364"/>
                <a:gd name="connsiteY483" fmla="*/ 3303311 h 3353580"/>
                <a:gd name="connsiteX484" fmla="*/ 5297531 w 7774364"/>
                <a:gd name="connsiteY484" fmla="*/ 3300233 h 3353580"/>
                <a:gd name="connsiteX485" fmla="*/ 5342031 w 7774364"/>
                <a:gd name="connsiteY485" fmla="*/ 3295618 h 3353580"/>
                <a:gd name="connsiteX486" fmla="*/ 5380722 w 7774364"/>
                <a:gd name="connsiteY486" fmla="*/ 3293310 h 3353580"/>
                <a:gd name="connsiteX487" fmla="*/ 5418559 w 7774364"/>
                <a:gd name="connsiteY487" fmla="*/ 3290147 h 3353580"/>
                <a:gd name="connsiteX488" fmla="*/ 5453065 w 7774364"/>
                <a:gd name="connsiteY488" fmla="*/ 3290917 h 3353580"/>
                <a:gd name="connsiteX489" fmla="*/ 5468353 w 7774364"/>
                <a:gd name="connsiteY489" fmla="*/ 3296472 h 3353580"/>
                <a:gd name="connsiteX490" fmla="*/ 5496795 w 7774364"/>
                <a:gd name="connsiteY490" fmla="*/ 3290746 h 3353580"/>
                <a:gd name="connsiteX491" fmla="*/ 5530533 w 7774364"/>
                <a:gd name="connsiteY491" fmla="*/ 3287070 h 3353580"/>
                <a:gd name="connsiteX492" fmla="*/ 5562903 w 7774364"/>
                <a:gd name="connsiteY492" fmla="*/ 3285361 h 3353580"/>
                <a:gd name="connsiteX493" fmla="*/ 5596982 w 7774364"/>
                <a:gd name="connsiteY493" fmla="*/ 3281942 h 3353580"/>
                <a:gd name="connsiteX494" fmla="*/ 5603901 w 7774364"/>
                <a:gd name="connsiteY494" fmla="*/ 3284677 h 3353580"/>
                <a:gd name="connsiteX495" fmla="*/ 5619787 w 7774364"/>
                <a:gd name="connsiteY495" fmla="*/ 3296814 h 3353580"/>
                <a:gd name="connsiteX496" fmla="*/ 5638577 w 7774364"/>
                <a:gd name="connsiteY496" fmla="*/ 3307157 h 3353580"/>
                <a:gd name="connsiteX497" fmla="*/ 5653695 w 7774364"/>
                <a:gd name="connsiteY497" fmla="*/ 3311858 h 3353580"/>
                <a:gd name="connsiteX498" fmla="*/ 5668728 w 7774364"/>
                <a:gd name="connsiteY498" fmla="*/ 3315960 h 3353580"/>
                <a:gd name="connsiteX499" fmla="*/ 5696657 w 7774364"/>
                <a:gd name="connsiteY499" fmla="*/ 3305276 h 3353580"/>
                <a:gd name="connsiteX500" fmla="*/ 5729369 w 7774364"/>
                <a:gd name="connsiteY500" fmla="*/ 3299720 h 3353580"/>
                <a:gd name="connsiteX501" fmla="*/ 5760971 w 7774364"/>
                <a:gd name="connsiteY501" fmla="*/ 3292883 h 3353580"/>
                <a:gd name="connsiteX502" fmla="*/ 5794025 w 7774364"/>
                <a:gd name="connsiteY502" fmla="*/ 3286130 h 3353580"/>
                <a:gd name="connsiteX503" fmla="*/ 5831179 w 7774364"/>
                <a:gd name="connsiteY503" fmla="*/ 3291515 h 3353580"/>
                <a:gd name="connsiteX504" fmla="*/ 5861927 w 7774364"/>
                <a:gd name="connsiteY504" fmla="*/ 3295276 h 3353580"/>
                <a:gd name="connsiteX505" fmla="*/ 5886782 w 7774364"/>
                <a:gd name="connsiteY505" fmla="*/ 3297242 h 3353580"/>
                <a:gd name="connsiteX506" fmla="*/ 5906341 w 7774364"/>
                <a:gd name="connsiteY506" fmla="*/ 3292883 h 3353580"/>
                <a:gd name="connsiteX507" fmla="*/ 5935466 w 7774364"/>
                <a:gd name="connsiteY507" fmla="*/ 3289720 h 3353580"/>
                <a:gd name="connsiteX508" fmla="*/ 5968862 w 7774364"/>
                <a:gd name="connsiteY508" fmla="*/ 3282113 h 3353580"/>
                <a:gd name="connsiteX509" fmla="*/ 6000122 w 7774364"/>
                <a:gd name="connsiteY509" fmla="*/ 3275104 h 3353580"/>
                <a:gd name="connsiteX510" fmla="*/ 6032408 w 7774364"/>
                <a:gd name="connsiteY510" fmla="*/ 3267155 h 3353580"/>
                <a:gd name="connsiteX511" fmla="*/ 6056835 w 7774364"/>
                <a:gd name="connsiteY511" fmla="*/ 3270745 h 3353580"/>
                <a:gd name="connsiteX512" fmla="*/ 6081177 w 7774364"/>
                <a:gd name="connsiteY512" fmla="*/ 3274335 h 3353580"/>
                <a:gd name="connsiteX513" fmla="*/ 6123114 w 7774364"/>
                <a:gd name="connsiteY513" fmla="*/ 3277583 h 3353580"/>
                <a:gd name="connsiteX514" fmla="*/ 6162147 w 7774364"/>
                <a:gd name="connsiteY514" fmla="*/ 3279549 h 3353580"/>
                <a:gd name="connsiteX515" fmla="*/ 6201009 w 7774364"/>
                <a:gd name="connsiteY515" fmla="*/ 3283651 h 3353580"/>
                <a:gd name="connsiteX516" fmla="*/ 6230732 w 7774364"/>
                <a:gd name="connsiteY516" fmla="*/ 3289378 h 3353580"/>
                <a:gd name="connsiteX517" fmla="*/ 6243031 w 7774364"/>
                <a:gd name="connsiteY517" fmla="*/ 3286899 h 3353580"/>
                <a:gd name="connsiteX518" fmla="*/ 6258149 w 7774364"/>
                <a:gd name="connsiteY518" fmla="*/ 3285617 h 3353580"/>
                <a:gd name="connsiteX519" fmla="*/ 6295815 w 7774364"/>
                <a:gd name="connsiteY519" fmla="*/ 3282540 h 3353580"/>
                <a:gd name="connsiteX520" fmla="*/ 6344926 w 7774364"/>
                <a:gd name="connsiteY520" fmla="*/ 3277326 h 3353580"/>
                <a:gd name="connsiteX521" fmla="*/ 6393867 w 7774364"/>
                <a:gd name="connsiteY521" fmla="*/ 3274506 h 3353580"/>
                <a:gd name="connsiteX522" fmla="*/ 6431960 w 7774364"/>
                <a:gd name="connsiteY522" fmla="*/ 3266557 h 3353580"/>
                <a:gd name="connsiteX523" fmla="*/ 6446651 w 7774364"/>
                <a:gd name="connsiteY523" fmla="*/ 3270147 h 3353580"/>
                <a:gd name="connsiteX524" fmla="*/ 6476203 w 7774364"/>
                <a:gd name="connsiteY524" fmla="*/ 3270745 h 3353580"/>
                <a:gd name="connsiteX525" fmla="*/ 6505755 w 7774364"/>
                <a:gd name="connsiteY525" fmla="*/ 3271429 h 3353580"/>
                <a:gd name="connsiteX526" fmla="*/ 6514211 w 7774364"/>
                <a:gd name="connsiteY526" fmla="*/ 3268779 h 3353580"/>
                <a:gd name="connsiteX527" fmla="*/ 6536674 w 7774364"/>
                <a:gd name="connsiteY527" fmla="*/ 3260745 h 3353580"/>
                <a:gd name="connsiteX528" fmla="*/ 6568789 w 7774364"/>
                <a:gd name="connsiteY528" fmla="*/ 3244761 h 3353580"/>
                <a:gd name="connsiteX529" fmla="*/ 6604746 w 7774364"/>
                <a:gd name="connsiteY529" fmla="*/ 3237325 h 3353580"/>
                <a:gd name="connsiteX530" fmla="*/ 6641303 w 7774364"/>
                <a:gd name="connsiteY530" fmla="*/ 3222367 h 3353580"/>
                <a:gd name="connsiteX531" fmla="*/ 6672819 w 7774364"/>
                <a:gd name="connsiteY531" fmla="*/ 3213905 h 3353580"/>
                <a:gd name="connsiteX532" fmla="*/ 6695282 w 7774364"/>
                <a:gd name="connsiteY532" fmla="*/ 3206212 h 3353580"/>
                <a:gd name="connsiteX533" fmla="*/ 6703823 w 7774364"/>
                <a:gd name="connsiteY533" fmla="*/ 3203306 h 3353580"/>
                <a:gd name="connsiteX534" fmla="*/ 6737902 w 7774364"/>
                <a:gd name="connsiteY534" fmla="*/ 3201255 h 3353580"/>
                <a:gd name="connsiteX535" fmla="*/ 6774544 w 7774364"/>
                <a:gd name="connsiteY535" fmla="*/ 3199033 h 3353580"/>
                <a:gd name="connsiteX536" fmla="*/ 6819043 w 7774364"/>
                <a:gd name="connsiteY536" fmla="*/ 3196297 h 3353580"/>
                <a:gd name="connsiteX537" fmla="*/ 6867215 w 7774364"/>
                <a:gd name="connsiteY537" fmla="*/ 3196554 h 3353580"/>
                <a:gd name="connsiteX538" fmla="*/ 6915899 w 7774364"/>
                <a:gd name="connsiteY538" fmla="*/ 3190314 h 3353580"/>
                <a:gd name="connsiteX539" fmla="*/ 6960142 w 7774364"/>
                <a:gd name="connsiteY539" fmla="*/ 3191084 h 3353580"/>
                <a:gd name="connsiteX540" fmla="*/ 6997125 w 7774364"/>
                <a:gd name="connsiteY540" fmla="*/ 3185357 h 3353580"/>
                <a:gd name="connsiteX541" fmla="*/ 7031203 w 7774364"/>
                <a:gd name="connsiteY541" fmla="*/ 3183305 h 3353580"/>
                <a:gd name="connsiteX542" fmla="*/ 7048713 w 7774364"/>
                <a:gd name="connsiteY542" fmla="*/ 3186554 h 3353580"/>
                <a:gd name="connsiteX543" fmla="*/ 7087234 w 7774364"/>
                <a:gd name="connsiteY543" fmla="*/ 3192878 h 3353580"/>
                <a:gd name="connsiteX544" fmla="*/ 7126010 w 7774364"/>
                <a:gd name="connsiteY544" fmla="*/ 3195614 h 3353580"/>
                <a:gd name="connsiteX545" fmla="*/ 7143178 w 7774364"/>
                <a:gd name="connsiteY545" fmla="*/ 3202452 h 3353580"/>
                <a:gd name="connsiteX546" fmla="*/ 7157527 w 7774364"/>
                <a:gd name="connsiteY546" fmla="*/ 3201255 h 3353580"/>
                <a:gd name="connsiteX547" fmla="*/ 7192887 w 7774364"/>
                <a:gd name="connsiteY547" fmla="*/ 3204332 h 3353580"/>
                <a:gd name="connsiteX548" fmla="*/ 7239180 w 7774364"/>
                <a:gd name="connsiteY548" fmla="*/ 3204417 h 3353580"/>
                <a:gd name="connsiteX549" fmla="*/ 7285216 w 7774364"/>
                <a:gd name="connsiteY549" fmla="*/ 3207836 h 3353580"/>
                <a:gd name="connsiteX550" fmla="*/ 7321088 w 7774364"/>
                <a:gd name="connsiteY550" fmla="*/ 3205358 h 3353580"/>
                <a:gd name="connsiteX551" fmla="*/ 7335010 w 7774364"/>
                <a:gd name="connsiteY551" fmla="*/ 3209717 h 3353580"/>
                <a:gd name="connsiteX552" fmla="*/ 7351922 w 7774364"/>
                <a:gd name="connsiteY552" fmla="*/ 3203819 h 3353580"/>
                <a:gd name="connsiteX553" fmla="*/ 7388905 w 7774364"/>
                <a:gd name="connsiteY553" fmla="*/ 3207153 h 3353580"/>
                <a:gd name="connsiteX554" fmla="*/ 7429817 w 7774364"/>
                <a:gd name="connsiteY554" fmla="*/ 3196383 h 3353580"/>
                <a:gd name="connsiteX555" fmla="*/ 7453903 w 7774364"/>
                <a:gd name="connsiteY555" fmla="*/ 3204759 h 3353580"/>
                <a:gd name="connsiteX556" fmla="*/ 7471241 w 7774364"/>
                <a:gd name="connsiteY556" fmla="*/ 3210400 h 3353580"/>
                <a:gd name="connsiteX557" fmla="*/ 7495839 w 7774364"/>
                <a:gd name="connsiteY557" fmla="*/ 3211768 h 3353580"/>
                <a:gd name="connsiteX558" fmla="*/ 7517021 w 7774364"/>
                <a:gd name="connsiteY558" fmla="*/ 3221683 h 3353580"/>
                <a:gd name="connsiteX559" fmla="*/ 7526758 w 7774364"/>
                <a:gd name="connsiteY559" fmla="*/ 3218521 h 3353580"/>
                <a:gd name="connsiteX560" fmla="*/ 7540082 w 7774364"/>
                <a:gd name="connsiteY560" fmla="*/ 3215529 h 3353580"/>
                <a:gd name="connsiteX561" fmla="*/ 7568951 w 7774364"/>
                <a:gd name="connsiteY561" fmla="*/ 3215700 h 3353580"/>
                <a:gd name="connsiteX562" fmla="*/ 7597906 w 7774364"/>
                <a:gd name="connsiteY562" fmla="*/ 3213649 h 3353580"/>
                <a:gd name="connsiteX563" fmla="*/ 7611059 w 7774364"/>
                <a:gd name="connsiteY563" fmla="*/ 3212794 h 3353580"/>
                <a:gd name="connsiteX564" fmla="*/ 7645394 w 7774364"/>
                <a:gd name="connsiteY564" fmla="*/ 3215785 h 3353580"/>
                <a:gd name="connsiteX565" fmla="*/ 7679730 w 7774364"/>
                <a:gd name="connsiteY565" fmla="*/ 3218777 h 3353580"/>
                <a:gd name="connsiteX566" fmla="*/ 7771802 w 7774364"/>
                <a:gd name="connsiteY566" fmla="*/ 3199631 h 3353580"/>
                <a:gd name="connsiteX567" fmla="*/ 7774365 w 7774364"/>
                <a:gd name="connsiteY567" fmla="*/ 210021 h 3353580"/>
                <a:gd name="connsiteX568" fmla="*/ 7773767 w 7774364"/>
                <a:gd name="connsiteY568" fmla="*/ 210021 h 335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Lst>
              <a:rect l="l" t="t" r="r" b="b"/>
              <a:pathLst>
                <a:path w="7774364" h="3353580">
                  <a:moveTo>
                    <a:pt x="7773682" y="210106"/>
                  </a:moveTo>
                  <a:lnTo>
                    <a:pt x="7774279" y="118479"/>
                  </a:lnTo>
                  <a:cubicBezTo>
                    <a:pt x="7774279" y="118479"/>
                    <a:pt x="7766848" y="116000"/>
                    <a:pt x="7755318" y="112154"/>
                  </a:cubicBezTo>
                  <a:cubicBezTo>
                    <a:pt x="7744385" y="101042"/>
                    <a:pt x="7729011" y="92238"/>
                    <a:pt x="7711673" y="97708"/>
                  </a:cubicBezTo>
                  <a:cubicBezTo>
                    <a:pt x="7694761" y="97708"/>
                    <a:pt x="7677850" y="87623"/>
                    <a:pt x="7663160" y="81554"/>
                  </a:cubicBezTo>
                  <a:cubicBezTo>
                    <a:pt x="7651714" y="82152"/>
                    <a:pt x="7642575" y="71810"/>
                    <a:pt x="7635486" y="71297"/>
                  </a:cubicBezTo>
                  <a:cubicBezTo>
                    <a:pt x="7629251" y="59844"/>
                    <a:pt x="7624981" y="60698"/>
                    <a:pt x="7624297" y="68647"/>
                  </a:cubicBezTo>
                  <a:cubicBezTo>
                    <a:pt x="7624554" y="65058"/>
                    <a:pt x="7612340" y="88050"/>
                    <a:pt x="7602945" y="76597"/>
                  </a:cubicBezTo>
                  <a:cubicBezTo>
                    <a:pt x="7597735" y="77195"/>
                    <a:pt x="7591927" y="84289"/>
                    <a:pt x="7588852" y="75229"/>
                  </a:cubicBezTo>
                  <a:cubicBezTo>
                    <a:pt x="7585350" y="70613"/>
                    <a:pt x="7582019" y="79845"/>
                    <a:pt x="7581592" y="84546"/>
                  </a:cubicBezTo>
                  <a:cubicBezTo>
                    <a:pt x="7581165" y="89845"/>
                    <a:pt x="7562631" y="91383"/>
                    <a:pt x="7562716" y="90443"/>
                  </a:cubicBezTo>
                  <a:cubicBezTo>
                    <a:pt x="7562716" y="89845"/>
                    <a:pt x="7563912" y="88050"/>
                    <a:pt x="7565535" y="86170"/>
                  </a:cubicBezTo>
                  <a:cubicBezTo>
                    <a:pt x="7560667" y="85058"/>
                    <a:pt x="7554090" y="83349"/>
                    <a:pt x="7545036" y="80870"/>
                  </a:cubicBezTo>
                  <a:cubicBezTo>
                    <a:pt x="7533249" y="103521"/>
                    <a:pt x="7526587" y="75143"/>
                    <a:pt x="7517449" y="84289"/>
                  </a:cubicBezTo>
                  <a:cubicBezTo>
                    <a:pt x="7508310" y="93435"/>
                    <a:pt x="7501049" y="86768"/>
                    <a:pt x="7493363" y="85058"/>
                  </a:cubicBezTo>
                  <a:cubicBezTo>
                    <a:pt x="7485249" y="89332"/>
                    <a:pt x="7478416" y="78819"/>
                    <a:pt x="7469704" y="87281"/>
                  </a:cubicBezTo>
                  <a:cubicBezTo>
                    <a:pt x="7461846" y="85486"/>
                    <a:pt x="7453048" y="89845"/>
                    <a:pt x="7443739" y="89503"/>
                  </a:cubicBezTo>
                  <a:cubicBezTo>
                    <a:pt x="7435112" y="81041"/>
                    <a:pt x="7423924" y="93948"/>
                    <a:pt x="7412905" y="88477"/>
                  </a:cubicBezTo>
                  <a:cubicBezTo>
                    <a:pt x="7401716" y="85486"/>
                    <a:pt x="7388307" y="92495"/>
                    <a:pt x="7374300" y="86255"/>
                  </a:cubicBezTo>
                  <a:cubicBezTo>
                    <a:pt x="7353033" y="78733"/>
                    <a:pt x="7337146" y="73007"/>
                    <a:pt x="7323736" y="80614"/>
                  </a:cubicBezTo>
                  <a:cubicBezTo>
                    <a:pt x="7310668" y="83691"/>
                    <a:pt x="7302042" y="76426"/>
                    <a:pt x="7294611" y="76853"/>
                  </a:cubicBezTo>
                  <a:cubicBezTo>
                    <a:pt x="7287436" y="72921"/>
                    <a:pt x="7281714" y="72579"/>
                    <a:pt x="7275479" y="76853"/>
                  </a:cubicBezTo>
                  <a:cubicBezTo>
                    <a:pt x="7270611" y="64459"/>
                    <a:pt x="7263265" y="80272"/>
                    <a:pt x="7255493" y="77366"/>
                  </a:cubicBezTo>
                  <a:cubicBezTo>
                    <a:pt x="7247977" y="70784"/>
                    <a:pt x="7238325" y="76340"/>
                    <a:pt x="7228332" y="81383"/>
                  </a:cubicBezTo>
                  <a:cubicBezTo>
                    <a:pt x="7218766" y="81896"/>
                    <a:pt x="7207492" y="98221"/>
                    <a:pt x="7198865" y="87623"/>
                  </a:cubicBezTo>
                  <a:cubicBezTo>
                    <a:pt x="7188872" y="93435"/>
                    <a:pt x="7180075" y="90101"/>
                    <a:pt x="7171961" y="93862"/>
                  </a:cubicBezTo>
                  <a:cubicBezTo>
                    <a:pt x="7163676" y="99845"/>
                    <a:pt x="7157270" y="96597"/>
                    <a:pt x="7152829" y="94888"/>
                  </a:cubicBezTo>
                  <a:cubicBezTo>
                    <a:pt x="7149583" y="97367"/>
                    <a:pt x="7143348" y="98307"/>
                    <a:pt x="7135661" y="92666"/>
                  </a:cubicBezTo>
                  <a:cubicBezTo>
                    <a:pt x="7127804" y="89332"/>
                    <a:pt x="7117212" y="93606"/>
                    <a:pt x="7106109" y="93093"/>
                  </a:cubicBezTo>
                  <a:cubicBezTo>
                    <a:pt x="7095433" y="87366"/>
                    <a:pt x="7082963" y="91640"/>
                    <a:pt x="7071091" y="88905"/>
                  </a:cubicBezTo>
                  <a:cubicBezTo>
                    <a:pt x="7058450" y="95572"/>
                    <a:pt x="7047688" y="81041"/>
                    <a:pt x="7035987" y="90187"/>
                  </a:cubicBezTo>
                  <a:cubicBezTo>
                    <a:pt x="7025567" y="83862"/>
                    <a:pt x="7016172" y="79161"/>
                    <a:pt x="7007886" y="86597"/>
                  </a:cubicBezTo>
                  <a:cubicBezTo>
                    <a:pt x="7000627" y="82067"/>
                    <a:pt x="6995673" y="75485"/>
                    <a:pt x="6992256" y="88563"/>
                  </a:cubicBezTo>
                  <a:cubicBezTo>
                    <a:pt x="6988840" y="87623"/>
                    <a:pt x="6980897" y="89930"/>
                    <a:pt x="6971416" y="87366"/>
                  </a:cubicBezTo>
                  <a:cubicBezTo>
                    <a:pt x="6961679" y="88135"/>
                    <a:pt x="6950490" y="81725"/>
                    <a:pt x="6938362" y="93691"/>
                  </a:cubicBezTo>
                  <a:cubicBezTo>
                    <a:pt x="6926917" y="96768"/>
                    <a:pt x="6915728" y="101213"/>
                    <a:pt x="6907785" y="100700"/>
                  </a:cubicBezTo>
                  <a:cubicBezTo>
                    <a:pt x="6899244" y="108051"/>
                    <a:pt x="6895315" y="92751"/>
                    <a:pt x="6894802" y="99076"/>
                  </a:cubicBezTo>
                  <a:cubicBezTo>
                    <a:pt x="6894717" y="100273"/>
                    <a:pt x="6891386" y="91298"/>
                    <a:pt x="6884809" y="98050"/>
                  </a:cubicBezTo>
                  <a:cubicBezTo>
                    <a:pt x="6879002" y="94717"/>
                    <a:pt x="6870033" y="106769"/>
                    <a:pt x="6861748" y="108991"/>
                  </a:cubicBezTo>
                  <a:cubicBezTo>
                    <a:pt x="6853634" y="109333"/>
                    <a:pt x="6845093" y="115402"/>
                    <a:pt x="6838944" y="116855"/>
                  </a:cubicBezTo>
                  <a:cubicBezTo>
                    <a:pt x="6833050" y="114718"/>
                    <a:pt x="6828011" y="126855"/>
                    <a:pt x="6828694" y="118906"/>
                  </a:cubicBezTo>
                  <a:cubicBezTo>
                    <a:pt x="6814943" y="118393"/>
                    <a:pt x="6800850" y="121385"/>
                    <a:pt x="6788466" y="114632"/>
                  </a:cubicBezTo>
                  <a:cubicBezTo>
                    <a:pt x="6775910" y="110102"/>
                    <a:pt x="6763269" y="116684"/>
                    <a:pt x="6752593" y="121299"/>
                  </a:cubicBezTo>
                  <a:cubicBezTo>
                    <a:pt x="6743112" y="110444"/>
                    <a:pt x="6734315" y="112923"/>
                    <a:pt x="6727824" y="117880"/>
                  </a:cubicBezTo>
                  <a:cubicBezTo>
                    <a:pt x="6721076" y="126940"/>
                    <a:pt x="6718343" y="118222"/>
                    <a:pt x="6717916" y="123522"/>
                  </a:cubicBezTo>
                  <a:cubicBezTo>
                    <a:pt x="6717746" y="125231"/>
                    <a:pt x="6708009" y="113094"/>
                    <a:pt x="6692720" y="117367"/>
                  </a:cubicBezTo>
                  <a:cubicBezTo>
                    <a:pt x="6685204" y="117282"/>
                    <a:pt x="6676150" y="123863"/>
                    <a:pt x="6667780" y="117966"/>
                  </a:cubicBezTo>
                  <a:cubicBezTo>
                    <a:pt x="6659410" y="112068"/>
                    <a:pt x="6650100" y="114889"/>
                    <a:pt x="6642413" y="104974"/>
                  </a:cubicBezTo>
                  <a:cubicBezTo>
                    <a:pt x="6633872" y="105572"/>
                    <a:pt x="6626099" y="102837"/>
                    <a:pt x="6619693" y="100700"/>
                  </a:cubicBezTo>
                  <a:cubicBezTo>
                    <a:pt x="6613630" y="94546"/>
                    <a:pt x="6608078" y="97452"/>
                    <a:pt x="6605174" y="95657"/>
                  </a:cubicBezTo>
                  <a:cubicBezTo>
                    <a:pt x="6600561" y="96084"/>
                    <a:pt x="6596803" y="96084"/>
                    <a:pt x="6593302" y="90272"/>
                  </a:cubicBezTo>
                  <a:cubicBezTo>
                    <a:pt x="6589287" y="90956"/>
                    <a:pt x="6584163" y="102495"/>
                    <a:pt x="6579209" y="96255"/>
                  </a:cubicBezTo>
                  <a:cubicBezTo>
                    <a:pt x="6573401" y="100187"/>
                    <a:pt x="6565714" y="112154"/>
                    <a:pt x="6557343" y="102239"/>
                  </a:cubicBezTo>
                  <a:cubicBezTo>
                    <a:pt x="6548888" y="94375"/>
                    <a:pt x="6537358" y="94204"/>
                    <a:pt x="6523436" y="81896"/>
                  </a:cubicBezTo>
                  <a:cubicBezTo>
                    <a:pt x="6514296" y="71639"/>
                    <a:pt x="6506695" y="66767"/>
                    <a:pt x="6500630" y="58989"/>
                  </a:cubicBezTo>
                  <a:cubicBezTo>
                    <a:pt x="6494652" y="50783"/>
                    <a:pt x="6488759" y="57109"/>
                    <a:pt x="6483805" y="62921"/>
                  </a:cubicBezTo>
                  <a:cubicBezTo>
                    <a:pt x="6475862" y="49587"/>
                    <a:pt x="6469541" y="56339"/>
                    <a:pt x="6462879" y="51553"/>
                  </a:cubicBezTo>
                  <a:cubicBezTo>
                    <a:pt x="6459548" y="49245"/>
                    <a:pt x="6457242" y="31466"/>
                    <a:pt x="6451519" y="44373"/>
                  </a:cubicBezTo>
                  <a:cubicBezTo>
                    <a:pt x="6447249" y="40099"/>
                    <a:pt x="6441526" y="43005"/>
                    <a:pt x="6434608" y="42663"/>
                  </a:cubicBezTo>
                  <a:cubicBezTo>
                    <a:pt x="6425042" y="33090"/>
                    <a:pt x="6414024" y="37108"/>
                    <a:pt x="6404031" y="35398"/>
                  </a:cubicBezTo>
                  <a:cubicBezTo>
                    <a:pt x="6394294" y="30868"/>
                    <a:pt x="6384899" y="27620"/>
                    <a:pt x="6376443" y="29073"/>
                  </a:cubicBezTo>
                  <a:cubicBezTo>
                    <a:pt x="6368414" y="25569"/>
                    <a:pt x="6361325" y="25911"/>
                    <a:pt x="6355603" y="34714"/>
                  </a:cubicBezTo>
                  <a:cubicBezTo>
                    <a:pt x="6350649" y="34714"/>
                    <a:pt x="6348258" y="28646"/>
                    <a:pt x="6348770" y="22492"/>
                  </a:cubicBezTo>
                  <a:cubicBezTo>
                    <a:pt x="6349709" y="10696"/>
                    <a:pt x="6345780" y="16423"/>
                    <a:pt x="6340485" y="12833"/>
                  </a:cubicBezTo>
                  <a:cubicBezTo>
                    <a:pt x="6335104" y="10354"/>
                    <a:pt x="6327332" y="10525"/>
                    <a:pt x="6317851" y="20184"/>
                  </a:cubicBezTo>
                  <a:cubicBezTo>
                    <a:pt x="6309823" y="13090"/>
                    <a:pt x="6300427" y="11551"/>
                    <a:pt x="6291118" y="14543"/>
                  </a:cubicBezTo>
                  <a:cubicBezTo>
                    <a:pt x="6282149" y="13602"/>
                    <a:pt x="6273352" y="15483"/>
                    <a:pt x="6266007" y="20697"/>
                  </a:cubicBezTo>
                  <a:cubicBezTo>
                    <a:pt x="6251658" y="27278"/>
                    <a:pt x="6242690" y="24201"/>
                    <a:pt x="6233294" y="27364"/>
                  </a:cubicBezTo>
                  <a:cubicBezTo>
                    <a:pt x="6223643" y="32834"/>
                    <a:pt x="6215699" y="16936"/>
                    <a:pt x="6200753" y="31894"/>
                  </a:cubicBezTo>
                  <a:cubicBezTo>
                    <a:pt x="6194005" y="29757"/>
                    <a:pt x="6183927" y="37193"/>
                    <a:pt x="6173763" y="34971"/>
                  </a:cubicBezTo>
                  <a:cubicBezTo>
                    <a:pt x="6163257" y="37193"/>
                    <a:pt x="6152410" y="32407"/>
                    <a:pt x="6141734" y="36082"/>
                  </a:cubicBezTo>
                  <a:cubicBezTo>
                    <a:pt x="6120552" y="41638"/>
                    <a:pt x="6103469" y="39501"/>
                    <a:pt x="6103469" y="39672"/>
                  </a:cubicBezTo>
                  <a:cubicBezTo>
                    <a:pt x="6103213" y="42493"/>
                    <a:pt x="6098943" y="42407"/>
                    <a:pt x="6092366" y="41040"/>
                  </a:cubicBezTo>
                  <a:cubicBezTo>
                    <a:pt x="6085790" y="39672"/>
                    <a:pt x="6076821" y="38988"/>
                    <a:pt x="6066316" y="51040"/>
                  </a:cubicBezTo>
                  <a:cubicBezTo>
                    <a:pt x="6055896" y="62835"/>
                    <a:pt x="6046415" y="57621"/>
                    <a:pt x="6037959" y="57536"/>
                  </a:cubicBezTo>
                  <a:cubicBezTo>
                    <a:pt x="6029589" y="57194"/>
                    <a:pt x="6022585" y="57878"/>
                    <a:pt x="6018913" y="60869"/>
                  </a:cubicBezTo>
                  <a:cubicBezTo>
                    <a:pt x="6012336" y="56681"/>
                    <a:pt x="6001233" y="51980"/>
                    <a:pt x="5986029" y="62750"/>
                  </a:cubicBezTo>
                  <a:cubicBezTo>
                    <a:pt x="5978428" y="67793"/>
                    <a:pt x="5971082" y="61211"/>
                    <a:pt x="5962200" y="67023"/>
                  </a:cubicBezTo>
                  <a:cubicBezTo>
                    <a:pt x="5953317" y="72408"/>
                    <a:pt x="5943922" y="78562"/>
                    <a:pt x="5935808" y="65656"/>
                  </a:cubicBezTo>
                  <a:cubicBezTo>
                    <a:pt x="5926839" y="62750"/>
                    <a:pt x="5916163" y="66596"/>
                    <a:pt x="5906256" y="61810"/>
                  </a:cubicBezTo>
                  <a:cubicBezTo>
                    <a:pt x="5896263" y="57536"/>
                    <a:pt x="5885074" y="67878"/>
                    <a:pt x="5876020" y="65741"/>
                  </a:cubicBezTo>
                  <a:cubicBezTo>
                    <a:pt x="5857998" y="60613"/>
                    <a:pt x="5843735" y="66596"/>
                    <a:pt x="5843735" y="66425"/>
                  </a:cubicBezTo>
                  <a:cubicBezTo>
                    <a:pt x="5843735" y="65912"/>
                    <a:pt x="5833571" y="62408"/>
                    <a:pt x="5815207" y="66425"/>
                  </a:cubicBezTo>
                  <a:cubicBezTo>
                    <a:pt x="5807094" y="55399"/>
                    <a:pt x="5796502" y="52237"/>
                    <a:pt x="5783264" y="62408"/>
                  </a:cubicBezTo>
                  <a:cubicBezTo>
                    <a:pt x="5770708" y="63861"/>
                    <a:pt x="5756103" y="73349"/>
                    <a:pt x="5741668" y="66254"/>
                  </a:cubicBezTo>
                  <a:cubicBezTo>
                    <a:pt x="5726722" y="65143"/>
                    <a:pt x="5710408" y="66767"/>
                    <a:pt x="5693924" y="62408"/>
                  </a:cubicBezTo>
                  <a:cubicBezTo>
                    <a:pt x="5676329" y="70528"/>
                    <a:pt x="5659503" y="60869"/>
                    <a:pt x="5641055" y="65998"/>
                  </a:cubicBezTo>
                  <a:cubicBezTo>
                    <a:pt x="5622606" y="71041"/>
                    <a:pt x="5604157" y="71468"/>
                    <a:pt x="5585879" y="70015"/>
                  </a:cubicBezTo>
                  <a:cubicBezTo>
                    <a:pt x="5567345" y="72152"/>
                    <a:pt x="5549323" y="67280"/>
                    <a:pt x="5531387" y="65656"/>
                  </a:cubicBezTo>
                  <a:cubicBezTo>
                    <a:pt x="5512596" y="74802"/>
                    <a:pt x="5495173" y="72494"/>
                    <a:pt x="5478944" y="64374"/>
                  </a:cubicBezTo>
                  <a:cubicBezTo>
                    <a:pt x="5462204" y="62664"/>
                    <a:pt x="5445805" y="65741"/>
                    <a:pt x="5430773" y="65399"/>
                  </a:cubicBezTo>
                  <a:cubicBezTo>
                    <a:pt x="5415484" y="68220"/>
                    <a:pt x="5402502" y="57279"/>
                    <a:pt x="5389690" y="62151"/>
                  </a:cubicBezTo>
                  <a:cubicBezTo>
                    <a:pt x="5377305" y="61810"/>
                    <a:pt x="5366715" y="58476"/>
                    <a:pt x="5357148" y="65143"/>
                  </a:cubicBezTo>
                  <a:cubicBezTo>
                    <a:pt x="5339212" y="63861"/>
                    <a:pt x="5328621" y="65229"/>
                    <a:pt x="5328621" y="65143"/>
                  </a:cubicBezTo>
                  <a:cubicBezTo>
                    <a:pt x="5328194" y="70870"/>
                    <a:pt x="5321105" y="72152"/>
                    <a:pt x="5311453" y="64288"/>
                  </a:cubicBezTo>
                  <a:cubicBezTo>
                    <a:pt x="5301289" y="61468"/>
                    <a:pt x="5287709" y="59160"/>
                    <a:pt x="5273702" y="61810"/>
                  </a:cubicBezTo>
                  <a:cubicBezTo>
                    <a:pt x="5260036" y="60527"/>
                    <a:pt x="5245943" y="63946"/>
                    <a:pt x="5235865" y="60784"/>
                  </a:cubicBezTo>
                  <a:cubicBezTo>
                    <a:pt x="5225274" y="63434"/>
                    <a:pt x="5218270" y="64716"/>
                    <a:pt x="5218783" y="58476"/>
                  </a:cubicBezTo>
                  <a:cubicBezTo>
                    <a:pt x="5218953" y="56767"/>
                    <a:pt x="5214000" y="64032"/>
                    <a:pt x="5207764" y="61297"/>
                  </a:cubicBezTo>
                  <a:cubicBezTo>
                    <a:pt x="5201273" y="61553"/>
                    <a:pt x="5192476" y="63775"/>
                    <a:pt x="5183849" y="64117"/>
                  </a:cubicBezTo>
                  <a:cubicBezTo>
                    <a:pt x="5166426" y="66169"/>
                    <a:pt x="5149002" y="67964"/>
                    <a:pt x="5148917" y="69673"/>
                  </a:cubicBezTo>
                  <a:cubicBezTo>
                    <a:pt x="5148489" y="75229"/>
                    <a:pt x="5133115" y="75058"/>
                    <a:pt x="5113300" y="67451"/>
                  </a:cubicBezTo>
                  <a:cubicBezTo>
                    <a:pt x="5103734" y="59758"/>
                    <a:pt x="5091179" y="72237"/>
                    <a:pt x="5080331" y="63946"/>
                  </a:cubicBezTo>
                  <a:cubicBezTo>
                    <a:pt x="5069826" y="51467"/>
                    <a:pt x="5056672" y="72494"/>
                    <a:pt x="5047192" y="63263"/>
                  </a:cubicBezTo>
                  <a:cubicBezTo>
                    <a:pt x="5026949" y="60357"/>
                    <a:pt x="5012686" y="47792"/>
                    <a:pt x="5011576" y="61040"/>
                  </a:cubicBezTo>
                  <a:cubicBezTo>
                    <a:pt x="5012088" y="54715"/>
                    <a:pt x="5004743" y="60186"/>
                    <a:pt x="4994237" y="61553"/>
                  </a:cubicBezTo>
                  <a:cubicBezTo>
                    <a:pt x="4983731" y="63605"/>
                    <a:pt x="4969638" y="67365"/>
                    <a:pt x="4955887" y="66169"/>
                  </a:cubicBezTo>
                  <a:cubicBezTo>
                    <a:pt x="4942734" y="57707"/>
                    <a:pt x="4926762" y="84717"/>
                    <a:pt x="4917281" y="74289"/>
                  </a:cubicBezTo>
                  <a:cubicBezTo>
                    <a:pt x="4906947" y="73861"/>
                    <a:pt x="4899687" y="78733"/>
                    <a:pt x="4900285" y="71297"/>
                  </a:cubicBezTo>
                  <a:cubicBezTo>
                    <a:pt x="4900114" y="73519"/>
                    <a:pt x="4894989" y="73007"/>
                    <a:pt x="4887730" y="66853"/>
                  </a:cubicBezTo>
                  <a:cubicBezTo>
                    <a:pt x="4880128" y="64716"/>
                    <a:pt x="4870562" y="55057"/>
                    <a:pt x="4859288" y="66853"/>
                  </a:cubicBezTo>
                  <a:cubicBezTo>
                    <a:pt x="4838276" y="70870"/>
                    <a:pt x="4817949" y="65998"/>
                    <a:pt x="4818205" y="62408"/>
                  </a:cubicBezTo>
                  <a:cubicBezTo>
                    <a:pt x="4818034" y="64972"/>
                    <a:pt x="4814703" y="70271"/>
                    <a:pt x="4810945" y="63006"/>
                  </a:cubicBezTo>
                  <a:cubicBezTo>
                    <a:pt x="4806247" y="68220"/>
                    <a:pt x="4801123" y="59758"/>
                    <a:pt x="4794375" y="71810"/>
                  </a:cubicBezTo>
                  <a:cubicBezTo>
                    <a:pt x="4782674" y="74716"/>
                    <a:pt x="4770033" y="88477"/>
                    <a:pt x="4770631" y="81127"/>
                  </a:cubicBezTo>
                  <a:cubicBezTo>
                    <a:pt x="4771229" y="74374"/>
                    <a:pt x="4755684" y="77708"/>
                    <a:pt x="4732623" y="80272"/>
                  </a:cubicBezTo>
                  <a:cubicBezTo>
                    <a:pt x="4721434" y="77622"/>
                    <a:pt x="4707683" y="82238"/>
                    <a:pt x="4693505" y="80956"/>
                  </a:cubicBezTo>
                  <a:cubicBezTo>
                    <a:pt x="4679498" y="77280"/>
                    <a:pt x="4664124" y="79161"/>
                    <a:pt x="4648920" y="78391"/>
                  </a:cubicBezTo>
                  <a:cubicBezTo>
                    <a:pt x="4633375" y="81810"/>
                    <a:pt x="4618087" y="82665"/>
                    <a:pt x="4604080" y="79332"/>
                  </a:cubicBezTo>
                  <a:cubicBezTo>
                    <a:pt x="4589731" y="80699"/>
                    <a:pt x="4577175" y="70271"/>
                    <a:pt x="4565218" y="76597"/>
                  </a:cubicBezTo>
                  <a:cubicBezTo>
                    <a:pt x="4542499" y="74716"/>
                    <a:pt x="4528064" y="65058"/>
                    <a:pt x="4527210" y="75742"/>
                  </a:cubicBezTo>
                  <a:cubicBezTo>
                    <a:pt x="4526014" y="89845"/>
                    <a:pt x="4521743" y="78904"/>
                    <a:pt x="4513971" y="78904"/>
                  </a:cubicBezTo>
                  <a:cubicBezTo>
                    <a:pt x="4506113" y="79845"/>
                    <a:pt x="4495607" y="82409"/>
                    <a:pt x="4485871" y="74802"/>
                  </a:cubicBezTo>
                  <a:cubicBezTo>
                    <a:pt x="4474767" y="83862"/>
                    <a:pt x="4465201" y="74460"/>
                    <a:pt x="4457002" y="79930"/>
                  </a:cubicBezTo>
                  <a:cubicBezTo>
                    <a:pt x="4448631" y="87452"/>
                    <a:pt x="4443763" y="83605"/>
                    <a:pt x="4444532" y="73947"/>
                  </a:cubicBezTo>
                  <a:cubicBezTo>
                    <a:pt x="4444361" y="75998"/>
                    <a:pt x="4441457" y="63605"/>
                    <a:pt x="4434368" y="68989"/>
                  </a:cubicBezTo>
                  <a:cubicBezTo>
                    <a:pt x="4427194" y="76169"/>
                    <a:pt x="4417884" y="76767"/>
                    <a:pt x="4407634" y="73092"/>
                  </a:cubicBezTo>
                  <a:cubicBezTo>
                    <a:pt x="4397727" y="65314"/>
                    <a:pt x="4385001" y="74887"/>
                    <a:pt x="4373555" y="69759"/>
                  </a:cubicBezTo>
                  <a:cubicBezTo>
                    <a:pt x="4361000" y="78050"/>
                    <a:pt x="4349299" y="75742"/>
                    <a:pt x="4339049" y="71639"/>
                  </a:cubicBezTo>
                  <a:cubicBezTo>
                    <a:pt x="4328715" y="68477"/>
                    <a:pt x="4319490" y="68135"/>
                    <a:pt x="4312999" y="66767"/>
                  </a:cubicBezTo>
                  <a:cubicBezTo>
                    <a:pt x="4306166" y="69673"/>
                    <a:pt x="4302579" y="65143"/>
                    <a:pt x="4302066" y="70784"/>
                  </a:cubicBezTo>
                  <a:cubicBezTo>
                    <a:pt x="4301896" y="72323"/>
                    <a:pt x="4296771" y="78904"/>
                    <a:pt x="4289938" y="73349"/>
                  </a:cubicBezTo>
                  <a:cubicBezTo>
                    <a:pt x="4282422" y="75143"/>
                    <a:pt x="4272856" y="69331"/>
                    <a:pt x="4262094" y="67451"/>
                  </a:cubicBezTo>
                  <a:cubicBezTo>
                    <a:pt x="4251930" y="58220"/>
                    <a:pt x="4239802" y="62664"/>
                    <a:pt x="4229125" y="61040"/>
                  </a:cubicBezTo>
                  <a:cubicBezTo>
                    <a:pt x="4218620" y="58049"/>
                    <a:pt x="4208456" y="62921"/>
                    <a:pt x="4201623" y="61553"/>
                  </a:cubicBezTo>
                  <a:cubicBezTo>
                    <a:pt x="4194192" y="67964"/>
                    <a:pt x="4184712" y="67793"/>
                    <a:pt x="4174975" y="58134"/>
                  </a:cubicBezTo>
                  <a:cubicBezTo>
                    <a:pt x="4164896" y="51809"/>
                    <a:pt x="4153793" y="45997"/>
                    <a:pt x="4142262" y="49245"/>
                  </a:cubicBezTo>
                  <a:cubicBezTo>
                    <a:pt x="4131244" y="47023"/>
                    <a:pt x="4120482" y="47194"/>
                    <a:pt x="4111771" y="44971"/>
                  </a:cubicBezTo>
                  <a:cubicBezTo>
                    <a:pt x="4103486" y="37792"/>
                    <a:pt x="4096055" y="44800"/>
                    <a:pt x="4093066" y="39330"/>
                  </a:cubicBezTo>
                  <a:cubicBezTo>
                    <a:pt x="4078973" y="42834"/>
                    <a:pt x="4052837" y="24885"/>
                    <a:pt x="4052068" y="34202"/>
                  </a:cubicBezTo>
                  <a:cubicBezTo>
                    <a:pt x="4052239" y="31808"/>
                    <a:pt x="4044808" y="31381"/>
                    <a:pt x="4033192" y="36595"/>
                  </a:cubicBezTo>
                  <a:cubicBezTo>
                    <a:pt x="4021320" y="44117"/>
                    <a:pt x="4007655" y="29159"/>
                    <a:pt x="3992366" y="32920"/>
                  </a:cubicBezTo>
                  <a:cubicBezTo>
                    <a:pt x="3976907" y="39586"/>
                    <a:pt x="3961533" y="44117"/>
                    <a:pt x="3951027" y="35655"/>
                  </a:cubicBezTo>
                  <a:cubicBezTo>
                    <a:pt x="3940436" y="28475"/>
                    <a:pt x="3932066" y="39159"/>
                    <a:pt x="3932664" y="31552"/>
                  </a:cubicBezTo>
                  <a:cubicBezTo>
                    <a:pt x="3933262" y="24800"/>
                    <a:pt x="3921219" y="33945"/>
                    <a:pt x="3905503" y="28646"/>
                  </a:cubicBezTo>
                  <a:cubicBezTo>
                    <a:pt x="3896620" y="38133"/>
                    <a:pt x="3887652" y="34202"/>
                    <a:pt x="3878086" y="31637"/>
                  </a:cubicBezTo>
                  <a:cubicBezTo>
                    <a:pt x="3868179" y="33176"/>
                    <a:pt x="3858442" y="27535"/>
                    <a:pt x="3849046" y="21466"/>
                  </a:cubicBezTo>
                  <a:cubicBezTo>
                    <a:pt x="3838541" y="29159"/>
                    <a:pt x="3830171" y="14286"/>
                    <a:pt x="3821715" y="15056"/>
                  </a:cubicBezTo>
                  <a:cubicBezTo>
                    <a:pt x="3813857" y="8730"/>
                    <a:pt x="3806426" y="9842"/>
                    <a:pt x="3800875" y="12149"/>
                  </a:cubicBezTo>
                  <a:cubicBezTo>
                    <a:pt x="3785671" y="1380"/>
                    <a:pt x="3775508" y="12833"/>
                    <a:pt x="3767393" y="6679"/>
                  </a:cubicBezTo>
                  <a:cubicBezTo>
                    <a:pt x="3758340" y="11808"/>
                    <a:pt x="3751336" y="-1355"/>
                    <a:pt x="3736560" y="10782"/>
                  </a:cubicBezTo>
                  <a:cubicBezTo>
                    <a:pt x="3732119" y="8389"/>
                    <a:pt x="3726055" y="6765"/>
                    <a:pt x="3718282" y="10440"/>
                  </a:cubicBezTo>
                  <a:cubicBezTo>
                    <a:pt x="3711193" y="6679"/>
                    <a:pt x="3701798" y="15654"/>
                    <a:pt x="3692403" y="16765"/>
                  </a:cubicBezTo>
                  <a:cubicBezTo>
                    <a:pt x="3682922" y="19073"/>
                    <a:pt x="3673014" y="18047"/>
                    <a:pt x="3662253" y="26253"/>
                  </a:cubicBezTo>
                  <a:cubicBezTo>
                    <a:pt x="3651234" y="36937"/>
                    <a:pt x="3641327" y="31808"/>
                    <a:pt x="3631846" y="24116"/>
                  </a:cubicBezTo>
                  <a:cubicBezTo>
                    <a:pt x="3622280" y="17962"/>
                    <a:pt x="3611946" y="24970"/>
                    <a:pt x="3602807" y="27706"/>
                  </a:cubicBezTo>
                  <a:cubicBezTo>
                    <a:pt x="3593582" y="31039"/>
                    <a:pt x="3585724" y="27193"/>
                    <a:pt x="3578891" y="26509"/>
                  </a:cubicBezTo>
                  <a:cubicBezTo>
                    <a:pt x="3572229" y="23090"/>
                    <a:pt x="3564030" y="17192"/>
                    <a:pt x="3553951" y="21381"/>
                  </a:cubicBezTo>
                  <a:cubicBezTo>
                    <a:pt x="3544898" y="12064"/>
                    <a:pt x="3533453" y="19158"/>
                    <a:pt x="3521922" y="23090"/>
                  </a:cubicBezTo>
                  <a:cubicBezTo>
                    <a:pt x="3511588" y="12235"/>
                    <a:pt x="3499545" y="16936"/>
                    <a:pt x="3488100" y="18987"/>
                  </a:cubicBezTo>
                  <a:cubicBezTo>
                    <a:pt x="3476740" y="19671"/>
                    <a:pt x="3465380" y="24116"/>
                    <a:pt x="3455814" y="18902"/>
                  </a:cubicBezTo>
                  <a:cubicBezTo>
                    <a:pt x="3446334" y="12662"/>
                    <a:pt x="3437024" y="17534"/>
                    <a:pt x="3429593" y="20355"/>
                  </a:cubicBezTo>
                  <a:cubicBezTo>
                    <a:pt x="3422419" y="20098"/>
                    <a:pt x="3417038" y="18902"/>
                    <a:pt x="3414219" y="15910"/>
                  </a:cubicBezTo>
                  <a:cubicBezTo>
                    <a:pt x="3410888" y="13175"/>
                    <a:pt x="3409436" y="11124"/>
                    <a:pt x="3408923" y="9671"/>
                  </a:cubicBezTo>
                  <a:cubicBezTo>
                    <a:pt x="3406617" y="10867"/>
                    <a:pt x="3402689" y="12406"/>
                    <a:pt x="3395941" y="14115"/>
                  </a:cubicBezTo>
                  <a:cubicBezTo>
                    <a:pt x="3390646" y="12919"/>
                    <a:pt x="3382788" y="12919"/>
                    <a:pt x="3373478" y="11637"/>
                  </a:cubicBezTo>
                  <a:cubicBezTo>
                    <a:pt x="3363997" y="12320"/>
                    <a:pt x="3353065" y="11978"/>
                    <a:pt x="3341193" y="15483"/>
                  </a:cubicBezTo>
                  <a:cubicBezTo>
                    <a:pt x="3329662" y="15226"/>
                    <a:pt x="3316594" y="25398"/>
                    <a:pt x="3305235" y="19586"/>
                  </a:cubicBezTo>
                  <a:cubicBezTo>
                    <a:pt x="3294131" y="11209"/>
                    <a:pt x="3281832" y="20355"/>
                    <a:pt x="3271753" y="18731"/>
                  </a:cubicBezTo>
                  <a:cubicBezTo>
                    <a:pt x="3260821" y="27535"/>
                    <a:pt x="3252365" y="21808"/>
                    <a:pt x="3245959" y="17021"/>
                  </a:cubicBezTo>
                  <a:cubicBezTo>
                    <a:pt x="3238956" y="19842"/>
                    <a:pt x="3233831" y="27877"/>
                    <a:pt x="3233062" y="20440"/>
                  </a:cubicBezTo>
                  <a:cubicBezTo>
                    <a:pt x="3231183" y="18560"/>
                    <a:pt x="3224009" y="21637"/>
                    <a:pt x="3214870" y="18816"/>
                  </a:cubicBezTo>
                  <a:cubicBezTo>
                    <a:pt x="3205218" y="22834"/>
                    <a:pt x="3193261" y="25911"/>
                    <a:pt x="3182499" y="18645"/>
                  </a:cubicBezTo>
                  <a:cubicBezTo>
                    <a:pt x="3170969" y="19671"/>
                    <a:pt x="3160292" y="13261"/>
                    <a:pt x="3151666" y="17107"/>
                  </a:cubicBezTo>
                  <a:cubicBezTo>
                    <a:pt x="3143637" y="13175"/>
                    <a:pt x="3138427" y="10013"/>
                    <a:pt x="3137915" y="16936"/>
                  </a:cubicBezTo>
                  <a:cubicBezTo>
                    <a:pt x="3138085" y="14543"/>
                    <a:pt x="3134071" y="4628"/>
                    <a:pt x="3125786" y="13004"/>
                  </a:cubicBezTo>
                  <a:cubicBezTo>
                    <a:pt x="3117757" y="18816"/>
                    <a:pt x="3108021" y="12833"/>
                    <a:pt x="3097430" y="12320"/>
                  </a:cubicBezTo>
                  <a:cubicBezTo>
                    <a:pt x="3086411" y="17278"/>
                    <a:pt x="3075821" y="11466"/>
                    <a:pt x="3066511" y="11124"/>
                  </a:cubicBezTo>
                  <a:cubicBezTo>
                    <a:pt x="3057372" y="9756"/>
                    <a:pt x="3050112" y="6423"/>
                    <a:pt x="3046695" y="6508"/>
                  </a:cubicBezTo>
                  <a:cubicBezTo>
                    <a:pt x="3044219" y="8303"/>
                    <a:pt x="3039863" y="2662"/>
                    <a:pt x="3033371" y="2149"/>
                  </a:cubicBezTo>
                  <a:cubicBezTo>
                    <a:pt x="3027478" y="-5715"/>
                    <a:pt x="3018083" y="10354"/>
                    <a:pt x="3009029" y="12748"/>
                  </a:cubicBezTo>
                  <a:cubicBezTo>
                    <a:pt x="2999719" y="18047"/>
                    <a:pt x="2990153" y="17791"/>
                    <a:pt x="2980502" y="21722"/>
                  </a:cubicBezTo>
                  <a:cubicBezTo>
                    <a:pt x="2969911" y="36766"/>
                    <a:pt x="2960772" y="35142"/>
                    <a:pt x="2953427" y="26082"/>
                  </a:cubicBezTo>
                  <a:cubicBezTo>
                    <a:pt x="2945227" y="27535"/>
                    <a:pt x="2937113" y="40698"/>
                    <a:pt x="2932928" y="31552"/>
                  </a:cubicBezTo>
                  <a:cubicBezTo>
                    <a:pt x="2928828" y="20526"/>
                    <a:pt x="2925070" y="31210"/>
                    <a:pt x="2924900" y="33432"/>
                  </a:cubicBezTo>
                  <a:cubicBezTo>
                    <a:pt x="2923874" y="45826"/>
                    <a:pt x="2919689" y="26338"/>
                    <a:pt x="2910209" y="34202"/>
                  </a:cubicBezTo>
                  <a:cubicBezTo>
                    <a:pt x="2901582" y="30783"/>
                    <a:pt x="2888856" y="38219"/>
                    <a:pt x="2876642" y="33518"/>
                  </a:cubicBezTo>
                  <a:cubicBezTo>
                    <a:pt x="2862464" y="52407"/>
                    <a:pt x="2851104" y="29842"/>
                    <a:pt x="2839574" y="33518"/>
                  </a:cubicBezTo>
                  <a:cubicBezTo>
                    <a:pt x="2829068" y="25312"/>
                    <a:pt x="2819588" y="27962"/>
                    <a:pt x="2814719" y="31125"/>
                  </a:cubicBezTo>
                  <a:cubicBezTo>
                    <a:pt x="2810534" y="25911"/>
                    <a:pt x="2800456" y="30099"/>
                    <a:pt x="2788242" y="31637"/>
                  </a:cubicBezTo>
                  <a:cubicBezTo>
                    <a:pt x="2776797" y="23346"/>
                    <a:pt x="2762362" y="24201"/>
                    <a:pt x="2748269" y="28560"/>
                  </a:cubicBezTo>
                  <a:cubicBezTo>
                    <a:pt x="2733750" y="37535"/>
                    <a:pt x="2720255" y="40270"/>
                    <a:pt x="2711372" y="29244"/>
                  </a:cubicBezTo>
                  <a:cubicBezTo>
                    <a:pt x="2701037" y="36424"/>
                    <a:pt x="2695400" y="27791"/>
                    <a:pt x="2695315" y="28475"/>
                  </a:cubicBezTo>
                  <a:cubicBezTo>
                    <a:pt x="2695827" y="22235"/>
                    <a:pt x="2689507" y="25227"/>
                    <a:pt x="2679941" y="32065"/>
                  </a:cubicBezTo>
                  <a:cubicBezTo>
                    <a:pt x="2670631" y="35313"/>
                    <a:pt x="2658503" y="35398"/>
                    <a:pt x="2646460" y="35826"/>
                  </a:cubicBezTo>
                  <a:cubicBezTo>
                    <a:pt x="2634075" y="39159"/>
                    <a:pt x="2622544" y="32834"/>
                    <a:pt x="2612381" y="46681"/>
                  </a:cubicBezTo>
                  <a:cubicBezTo>
                    <a:pt x="2603242" y="47877"/>
                    <a:pt x="2597690" y="41894"/>
                    <a:pt x="2597605" y="43176"/>
                  </a:cubicBezTo>
                  <a:cubicBezTo>
                    <a:pt x="2597434" y="44971"/>
                    <a:pt x="2593932" y="41894"/>
                    <a:pt x="2586928" y="47365"/>
                  </a:cubicBezTo>
                  <a:cubicBezTo>
                    <a:pt x="2579839" y="53946"/>
                    <a:pt x="2570956" y="47365"/>
                    <a:pt x="2559768" y="46339"/>
                  </a:cubicBezTo>
                  <a:cubicBezTo>
                    <a:pt x="2547981" y="52835"/>
                    <a:pt x="2534913" y="52066"/>
                    <a:pt x="2520991" y="50185"/>
                  </a:cubicBezTo>
                  <a:cubicBezTo>
                    <a:pt x="2506129" y="59587"/>
                    <a:pt x="2490926" y="61382"/>
                    <a:pt x="2476577" y="53262"/>
                  </a:cubicBezTo>
                  <a:cubicBezTo>
                    <a:pt x="2462143" y="46168"/>
                    <a:pt x="2445915" y="60527"/>
                    <a:pt x="2432078" y="57878"/>
                  </a:cubicBezTo>
                  <a:cubicBezTo>
                    <a:pt x="2417217" y="66938"/>
                    <a:pt x="2404917" y="57621"/>
                    <a:pt x="2393387" y="60186"/>
                  </a:cubicBezTo>
                  <a:cubicBezTo>
                    <a:pt x="2371351" y="54031"/>
                    <a:pt x="2355891" y="59331"/>
                    <a:pt x="2355550" y="63348"/>
                  </a:cubicBezTo>
                  <a:cubicBezTo>
                    <a:pt x="2355977" y="57621"/>
                    <a:pt x="2335820" y="63092"/>
                    <a:pt x="2321044" y="62579"/>
                  </a:cubicBezTo>
                  <a:cubicBezTo>
                    <a:pt x="2318567" y="62493"/>
                    <a:pt x="2313271" y="58903"/>
                    <a:pt x="2305755" y="57023"/>
                  </a:cubicBezTo>
                  <a:cubicBezTo>
                    <a:pt x="2298922" y="47365"/>
                    <a:pt x="2289185" y="47279"/>
                    <a:pt x="2277313" y="62750"/>
                  </a:cubicBezTo>
                  <a:cubicBezTo>
                    <a:pt x="2266466" y="66083"/>
                    <a:pt x="2254594" y="70186"/>
                    <a:pt x="2243576" y="66425"/>
                  </a:cubicBezTo>
                  <a:cubicBezTo>
                    <a:pt x="2232558" y="62664"/>
                    <a:pt x="2220600" y="72921"/>
                    <a:pt x="2211205" y="68135"/>
                  </a:cubicBezTo>
                  <a:cubicBezTo>
                    <a:pt x="2192073" y="62579"/>
                    <a:pt x="2176785" y="76084"/>
                    <a:pt x="2177126" y="71554"/>
                  </a:cubicBezTo>
                  <a:cubicBezTo>
                    <a:pt x="2177126" y="70528"/>
                    <a:pt x="2175418" y="58733"/>
                    <a:pt x="2170208" y="68818"/>
                  </a:cubicBezTo>
                  <a:cubicBezTo>
                    <a:pt x="2166279" y="63775"/>
                    <a:pt x="2160044" y="65399"/>
                    <a:pt x="2154321" y="56767"/>
                  </a:cubicBezTo>
                  <a:cubicBezTo>
                    <a:pt x="2147659" y="58818"/>
                    <a:pt x="2140912" y="56254"/>
                    <a:pt x="2135531" y="46339"/>
                  </a:cubicBezTo>
                  <a:cubicBezTo>
                    <a:pt x="2129211" y="46766"/>
                    <a:pt x="2124513" y="37279"/>
                    <a:pt x="2120413" y="41638"/>
                  </a:cubicBezTo>
                  <a:cubicBezTo>
                    <a:pt x="2118364" y="36338"/>
                    <a:pt x="2113153" y="33176"/>
                    <a:pt x="2105381" y="37535"/>
                  </a:cubicBezTo>
                  <a:cubicBezTo>
                    <a:pt x="2098036" y="36680"/>
                    <a:pt x="2087274" y="53946"/>
                    <a:pt x="2077452" y="48219"/>
                  </a:cubicBezTo>
                  <a:cubicBezTo>
                    <a:pt x="2067629" y="43091"/>
                    <a:pt x="2055843" y="51125"/>
                    <a:pt x="2044739" y="53775"/>
                  </a:cubicBezTo>
                  <a:cubicBezTo>
                    <a:pt x="2033038" y="64117"/>
                    <a:pt x="2022874" y="57450"/>
                    <a:pt x="2013137" y="60613"/>
                  </a:cubicBezTo>
                  <a:cubicBezTo>
                    <a:pt x="1993578" y="69160"/>
                    <a:pt x="1979912" y="69246"/>
                    <a:pt x="1980083" y="67365"/>
                  </a:cubicBezTo>
                  <a:cubicBezTo>
                    <a:pt x="1980339" y="64716"/>
                    <a:pt x="1963001" y="65399"/>
                    <a:pt x="1942929" y="61981"/>
                  </a:cubicBezTo>
                  <a:cubicBezTo>
                    <a:pt x="1932253" y="67707"/>
                    <a:pt x="1921491" y="65485"/>
                    <a:pt x="1912181" y="58220"/>
                  </a:cubicBezTo>
                  <a:cubicBezTo>
                    <a:pt x="1902957" y="48989"/>
                    <a:pt x="1893562" y="54972"/>
                    <a:pt x="1887327" y="56254"/>
                  </a:cubicBezTo>
                  <a:cubicBezTo>
                    <a:pt x="1883654" y="50954"/>
                    <a:pt x="1875796" y="64972"/>
                    <a:pt x="1867768" y="60613"/>
                  </a:cubicBezTo>
                  <a:cubicBezTo>
                    <a:pt x="1859056" y="65143"/>
                    <a:pt x="1848806" y="68391"/>
                    <a:pt x="1838642" y="63775"/>
                  </a:cubicBezTo>
                  <a:cubicBezTo>
                    <a:pt x="1828051" y="63348"/>
                    <a:pt x="1815752" y="77024"/>
                    <a:pt x="1805247" y="71383"/>
                  </a:cubicBezTo>
                  <a:cubicBezTo>
                    <a:pt x="1793545" y="80870"/>
                    <a:pt x="1784065" y="67878"/>
                    <a:pt x="1773986" y="78391"/>
                  </a:cubicBezTo>
                  <a:cubicBezTo>
                    <a:pt x="1755281" y="81212"/>
                    <a:pt x="1742128" y="81725"/>
                    <a:pt x="1741701" y="86341"/>
                  </a:cubicBezTo>
                  <a:cubicBezTo>
                    <a:pt x="1742640" y="75058"/>
                    <a:pt x="1729316" y="86511"/>
                    <a:pt x="1717273" y="82751"/>
                  </a:cubicBezTo>
                  <a:cubicBezTo>
                    <a:pt x="1704547" y="87195"/>
                    <a:pt x="1693871" y="67023"/>
                    <a:pt x="1692931" y="79161"/>
                  </a:cubicBezTo>
                  <a:cubicBezTo>
                    <a:pt x="1693358" y="73861"/>
                    <a:pt x="1674653" y="81554"/>
                    <a:pt x="1650995" y="75913"/>
                  </a:cubicBezTo>
                  <a:cubicBezTo>
                    <a:pt x="1637756" y="90101"/>
                    <a:pt x="1625371" y="75656"/>
                    <a:pt x="1611962" y="73947"/>
                  </a:cubicBezTo>
                  <a:cubicBezTo>
                    <a:pt x="1599235" y="63519"/>
                    <a:pt x="1585228" y="68904"/>
                    <a:pt x="1573100" y="69844"/>
                  </a:cubicBezTo>
                  <a:cubicBezTo>
                    <a:pt x="1561825" y="59673"/>
                    <a:pt x="1552003" y="50783"/>
                    <a:pt x="1543377" y="64117"/>
                  </a:cubicBezTo>
                  <a:cubicBezTo>
                    <a:pt x="1535775" y="64545"/>
                    <a:pt x="1532273" y="52407"/>
                    <a:pt x="1531077" y="66596"/>
                  </a:cubicBezTo>
                  <a:cubicBezTo>
                    <a:pt x="1531163" y="65314"/>
                    <a:pt x="1525782" y="63177"/>
                    <a:pt x="1515960" y="67878"/>
                  </a:cubicBezTo>
                  <a:cubicBezTo>
                    <a:pt x="1507162" y="61382"/>
                    <a:pt x="1493155" y="71468"/>
                    <a:pt x="1478293" y="70955"/>
                  </a:cubicBezTo>
                  <a:cubicBezTo>
                    <a:pt x="1462663" y="78990"/>
                    <a:pt x="1446521" y="69588"/>
                    <a:pt x="1429182" y="76169"/>
                  </a:cubicBezTo>
                  <a:cubicBezTo>
                    <a:pt x="1412954" y="68135"/>
                    <a:pt x="1395445" y="76682"/>
                    <a:pt x="1380242" y="78990"/>
                  </a:cubicBezTo>
                  <a:cubicBezTo>
                    <a:pt x="1364441" y="88477"/>
                    <a:pt x="1351373" y="88648"/>
                    <a:pt x="1342148" y="86939"/>
                  </a:cubicBezTo>
                  <a:cubicBezTo>
                    <a:pt x="1334291" y="68989"/>
                    <a:pt x="1326945" y="90101"/>
                    <a:pt x="1327458" y="83349"/>
                  </a:cubicBezTo>
                  <a:cubicBezTo>
                    <a:pt x="1326860" y="90272"/>
                    <a:pt x="1312682" y="83520"/>
                    <a:pt x="1297906" y="82665"/>
                  </a:cubicBezTo>
                  <a:cubicBezTo>
                    <a:pt x="1282788" y="87024"/>
                    <a:pt x="1267841" y="88734"/>
                    <a:pt x="1268353" y="81981"/>
                  </a:cubicBezTo>
                  <a:cubicBezTo>
                    <a:pt x="1268012" y="86255"/>
                    <a:pt x="1264851" y="87537"/>
                    <a:pt x="1259898" y="84546"/>
                  </a:cubicBezTo>
                  <a:cubicBezTo>
                    <a:pt x="1254260" y="89332"/>
                    <a:pt x="1246915" y="87281"/>
                    <a:pt x="1237435" y="92580"/>
                  </a:cubicBezTo>
                  <a:cubicBezTo>
                    <a:pt x="1228808" y="87195"/>
                    <a:pt x="1216423" y="110444"/>
                    <a:pt x="1205320" y="108564"/>
                  </a:cubicBezTo>
                  <a:cubicBezTo>
                    <a:pt x="1194046" y="108564"/>
                    <a:pt x="1182003" y="109162"/>
                    <a:pt x="1169362" y="116000"/>
                  </a:cubicBezTo>
                  <a:cubicBezTo>
                    <a:pt x="1156294" y="128992"/>
                    <a:pt x="1144507" y="125658"/>
                    <a:pt x="1132806" y="130958"/>
                  </a:cubicBezTo>
                  <a:cubicBezTo>
                    <a:pt x="1121617" y="130188"/>
                    <a:pt x="1109574" y="148907"/>
                    <a:pt x="1101289" y="139420"/>
                  </a:cubicBezTo>
                  <a:cubicBezTo>
                    <a:pt x="1092492" y="137026"/>
                    <a:pt x="1084549" y="142326"/>
                    <a:pt x="1078826" y="147198"/>
                  </a:cubicBezTo>
                  <a:cubicBezTo>
                    <a:pt x="1073275" y="151044"/>
                    <a:pt x="1070029" y="153352"/>
                    <a:pt x="1070285" y="150104"/>
                  </a:cubicBezTo>
                  <a:cubicBezTo>
                    <a:pt x="1070029" y="152839"/>
                    <a:pt x="1057815" y="143095"/>
                    <a:pt x="1036206" y="152155"/>
                  </a:cubicBezTo>
                  <a:cubicBezTo>
                    <a:pt x="1026299" y="146001"/>
                    <a:pt x="1012889" y="158395"/>
                    <a:pt x="999565" y="154378"/>
                  </a:cubicBezTo>
                  <a:cubicBezTo>
                    <a:pt x="985301" y="161044"/>
                    <a:pt x="970696" y="156942"/>
                    <a:pt x="955066" y="157113"/>
                  </a:cubicBezTo>
                  <a:cubicBezTo>
                    <a:pt x="939692" y="154036"/>
                    <a:pt x="924232" y="144206"/>
                    <a:pt x="906894" y="156856"/>
                  </a:cubicBezTo>
                  <a:cubicBezTo>
                    <a:pt x="891093" y="150617"/>
                    <a:pt x="874438" y="155660"/>
                    <a:pt x="858210" y="163010"/>
                  </a:cubicBezTo>
                  <a:cubicBezTo>
                    <a:pt x="842494" y="164378"/>
                    <a:pt x="827633" y="161985"/>
                    <a:pt x="813967" y="162241"/>
                  </a:cubicBezTo>
                  <a:cubicBezTo>
                    <a:pt x="801497" y="147112"/>
                    <a:pt x="788087" y="160446"/>
                    <a:pt x="776984" y="167968"/>
                  </a:cubicBezTo>
                  <a:cubicBezTo>
                    <a:pt x="755802" y="171643"/>
                    <a:pt x="743246" y="166173"/>
                    <a:pt x="742905" y="170019"/>
                  </a:cubicBezTo>
                  <a:cubicBezTo>
                    <a:pt x="742819" y="171301"/>
                    <a:pt x="735645" y="172241"/>
                    <a:pt x="725396" y="166771"/>
                  </a:cubicBezTo>
                  <a:cubicBezTo>
                    <a:pt x="716086" y="150788"/>
                    <a:pt x="700883" y="163352"/>
                    <a:pt x="686875" y="160446"/>
                  </a:cubicBezTo>
                  <a:cubicBezTo>
                    <a:pt x="672355" y="164720"/>
                    <a:pt x="659202" y="151728"/>
                    <a:pt x="648099" y="157711"/>
                  </a:cubicBezTo>
                  <a:cubicBezTo>
                    <a:pt x="636312" y="172071"/>
                    <a:pt x="630760" y="152753"/>
                    <a:pt x="630931" y="150873"/>
                  </a:cubicBezTo>
                  <a:cubicBezTo>
                    <a:pt x="629650" y="166515"/>
                    <a:pt x="625977" y="145830"/>
                    <a:pt x="616582" y="152070"/>
                  </a:cubicBezTo>
                  <a:cubicBezTo>
                    <a:pt x="608724" y="138907"/>
                    <a:pt x="595827" y="144719"/>
                    <a:pt x="581222" y="148993"/>
                  </a:cubicBezTo>
                  <a:cubicBezTo>
                    <a:pt x="565421" y="167797"/>
                    <a:pt x="550132" y="158908"/>
                    <a:pt x="534929" y="148907"/>
                  </a:cubicBezTo>
                  <a:cubicBezTo>
                    <a:pt x="520238" y="132325"/>
                    <a:pt x="503327" y="143180"/>
                    <a:pt x="488893" y="145574"/>
                  </a:cubicBezTo>
                  <a:cubicBezTo>
                    <a:pt x="474543" y="147198"/>
                    <a:pt x="462159" y="145146"/>
                    <a:pt x="453020" y="148052"/>
                  </a:cubicBezTo>
                  <a:cubicBezTo>
                    <a:pt x="444393" y="144463"/>
                    <a:pt x="439610" y="137710"/>
                    <a:pt x="439098" y="143693"/>
                  </a:cubicBezTo>
                  <a:cubicBezTo>
                    <a:pt x="438671" y="148993"/>
                    <a:pt x="432094" y="149591"/>
                    <a:pt x="422187" y="149591"/>
                  </a:cubicBezTo>
                  <a:cubicBezTo>
                    <a:pt x="412621" y="144890"/>
                    <a:pt x="398271" y="156771"/>
                    <a:pt x="385204" y="146258"/>
                  </a:cubicBezTo>
                  <a:cubicBezTo>
                    <a:pt x="370427" y="156856"/>
                    <a:pt x="355310" y="166515"/>
                    <a:pt x="344292" y="157027"/>
                  </a:cubicBezTo>
                  <a:cubicBezTo>
                    <a:pt x="332590" y="155831"/>
                    <a:pt x="323708" y="151215"/>
                    <a:pt x="320206" y="148651"/>
                  </a:cubicBezTo>
                  <a:cubicBezTo>
                    <a:pt x="316533" y="148822"/>
                    <a:pt x="310127" y="147711"/>
                    <a:pt x="302867" y="143009"/>
                  </a:cubicBezTo>
                  <a:cubicBezTo>
                    <a:pt x="296291" y="130018"/>
                    <a:pt x="286554" y="141386"/>
                    <a:pt x="278269" y="141727"/>
                  </a:cubicBezTo>
                  <a:cubicBezTo>
                    <a:pt x="270582" y="133351"/>
                    <a:pt x="262212" y="139676"/>
                    <a:pt x="257087" y="131812"/>
                  </a:cubicBezTo>
                  <a:cubicBezTo>
                    <a:pt x="252048" y="122752"/>
                    <a:pt x="248290" y="123009"/>
                    <a:pt x="247350" y="134975"/>
                  </a:cubicBezTo>
                  <a:cubicBezTo>
                    <a:pt x="247606" y="131983"/>
                    <a:pt x="241884" y="137625"/>
                    <a:pt x="234026" y="137967"/>
                  </a:cubicBezTo>
                  <a:cubicBezTo>
                    <a:pt x="225997" y="140445"/>
                    <a:pt x="215748" y="136684"/>
                    <a:pt x="205157" y="137796"/>
                  </a:cubicBezTo>
                  <a:cubicBezTo>
                    <a:pt x="195250" y="131300"/>
                    <a:pt x="184659" y="132240"/>
                    <a:pt x="176203" y="139847"/>
                  </a:cubicBezTo>
                  <a:cubicBezTo>
                    <a:pt x="168260" y="140958"/>
                    <a:pt x="162879" y="142411"/>
                    <a:pt x="163050" y="140702"/>
                  </a:cubicBezTo>
                  <a:cubicBezTo>
                    <a:pt x="162195" y="151129"/>
                    <a:pt x="145797" y="140531"/>
                    <a:pt x="128714" y="137710"/>
                  </a:cubicBezTo>
                  <a:cubicBezTo>
                    <a:pt x="112486" y="125487"/>
                    <a:pt x="94379" y="134719"/>
                    <a:pt x="94379" y="134719"/>
                  </a:cubicBezTo>
                  <a:lnTo>
                    <a:pt x="2562" y="154207"/>
                  </a:lnTo>
                  <a:lnTo>
                    <a:pt x="0" y="3143817"/>
                  </a:lnTo>
                  <a:lnTo>
                    <a:pt x="598" y="3143817"/>
                  </a:lnTo>
                  <a:lnTo>
                    <a:pt x="0" y="3235444"/>
                  </a:lnTo>
                  <a:cubicBezTo>
                    <a:pt x="0" y="3235444"/>
                    <a:pt x="7431" y="3237923"/>
                    <a:pt x="18961" y="3241769"/>
                  </a:cubicBezTo>
                  <a:cubicBezTo>
                    <a:pt x="29894" y="3252881"/>
                    <a:pt x="45268" y="3261685"/>
                    <a:pt x="62606" y="3256214"/>
                  </a:cubicBezTo>
                  <a:cubicBezTo>
                    <a:pt x="79518" y="3256214"/>
                    <a:pt x="96429" y="3266386"/>
                    <a:pt x="111120" y="3272369"/>
                  </a:cubicBezTo>
                  <a:cubicBezTo>
                    <a:pt x="122565" y="3271771"/>
                    <a:pt x="131704" y="3282113"/>
                    <a:pt x="138793" y="3282626"/>
                  </a:cubicBezTo>
                  <a:cubicBezTo>
                    <a:pt x="145028" y="3294079"/>
                    <a:pt x="149298" y="3293224"/>
                    <a:pt x="149982" y="3285275"/>
                  </a:cubicBezTo>
                  <a:cubicBezTo>
                    <a:pt x="149725" y="3288865"/>
                    <a:pt x="161939" y="3265873"/>
                    <a:pt x="171334" y="3277326"/>
                  </a:cubicBezTo>
                  <a:cubicBezTo>
                    <a:pt x="176545" y="3276728"/>
                    <a:pt x="182352" y="3269634"/>
                    <a:pt x="185427" y="3278694"/>
                  </a:cubicBezTo>
                  <a:cubicBezTo>
                    <a:pt x="188929" y="3283395"/>
                    <a:pt x="192260" y="3274078"/>
                    <a:pt x="192687" y="3269377"/>
                  </a:cubicBezTo>
                  <a:cubicBezTo>
                    <a:pt x="193114" y="3264078"/>
                    <a:pt x="211648" y="3262539"/>
                    <a:pt x="211563" y="3263480"/>
                  </a:cubicBezTo>
                  <a:cubicBezTo>
                    <a:pt x="211563" y="3264078"/>
                    <a:pt x="210367" y="3265873"/>
                    <a:pt x="208744" y="3267753"/>
                  </a:cubicBezTo>
                  <a:cubicBezTo>
                    <a:pt x="213613" y="3268865"/>
                    <a:pt x="220190" y="3270574"/>
                    <a:pt x="229243" y="3273053"/>
                  </a:cubicBezTo>
                  <a:cubicBezTo>
                    <a:pt x="241030" y="3250402"/>
                    <a:pt x="247692" y="3278779"/>
                    <a:pt x="256831" y="3269634"/>
                  </a:cubicBezTo>
                  <a:cubicBezTo>
                    <a:pt x="265970" y="3260488"/>
                    <a:pt x="273230" y="3267155"/>
                    <a:pt x="280917" y="3268865"/>
                  </a:cubicBezTo>
                  <a:cubicBezTo>
                    <a:pt x="289031" y="3264591"/>
                    <a:pt x="295778" y="3275104"/>
                    <a:pt x="304576" y="3266642"/>
                  </a:cubicBezTo>
                  <a:cubicBezTo>
                    <a:pt x="312433" y="3268523"/>
                    <a:pt x="321231" y="3264078"/>
                    <a:pt x="330541" y="3264420"/>
                  </a:cubicBezTo>
                  <a:cubicBezTo>
                    <a:pt x="339167" y="3272882"/>
                    <a:pt x="350356" y="3259975"/>
                    <a:pt x="361374" y="3265445"/>
                  </a:cubicBezTo>
                  <a:cubicBezTo>
                    <a:pt x="372563" y="3268437"/>
                    <a:pt x="385972" y="3261428"/>
                    <a:pt x="399980" y="3267668"/>
                  </a:cubicBezTo>
                  <a:cubicBezTo>
                    <a:pt x="421247" y="3275190"/>
                    <a:pt x="437133" y="3280916"/>
                    <a:pt x="450543" y="3273309"/>
                  </a:cubicBezTo>
                  <a:cubicBezTo>
                    <a:pt x="463611" y="3270232"/>
                    <a:pt x="472237" y="3277497"/>
                    <a:pt x="479668" y="3277070"/>
                  </a:cubicBezTo>
                  <a:cubicBezTo>
                    <a:pt x="486843" y="3281002"/>
                    <a:pt x="492565" y="3281344"/>
                    <a:pt x="498800" y="3277070"/>
                  </a:cubicBezTo>
                  <a:cubicBezTo>
                    <a:pt x="503669" y="3289464"/>
                    <a:pt x="511014" y="3273651"/>
                    <a:pt x="518786" y="3276557"/>
                  </a:cubicBezTo>
                  <a:cubicBezTo>
                    <a:pt x="526303" y="3283139"/>
                    <a:pt x="535954" y="3277583"/>
                    <a:pt x="545947" y="3272540"/>
                  </a:cubicBezTo>
                  <a:cubicBezTo>
                    <a:pt x="555513" y="3272027"/>
                    <a:pt x="566787" y="3255702"/>
                    <a:pt x="575414" y="3266300"/>
                  </a:cubicBezTo>
                  <a:cubicBezTo>
                    <a:pt x="585407" y="3260488"/>
                    <a:pt x="594204" y="3263821"/>
                    <a:pt x="602318" y="3260061"/>
                  </a:cubicBezTo>
                  <a:cubicBezTo>
                    <a:pt x="610603" y="3254078"/>
                    <a:pt x="617009" y="3257326"/>
                    <a:pt x="621450" y="3259035"/>
                  </a:cubicBezTo>
                  <a:cubicBezTo>
                    <a:pt x="624696" y="3256556"/>
                    <a:pt x="630931" y="3255616"/>
                    <a:pt x="638618" y="3261257"/>
                  </a:cubicBezTo>
                  <a:cubicBezTo>
                    <a:pt x="646476" y="3264591"/>
                    <a:pt x="657067" y="3260317"/>
                    <a:pt x="668170" y="3260830"/>
                  </a:cubicBezTo>
                  <a:cubicBezTo>
                    <a:pt x="678847" y="3266557"/>
                    <a:pt x="691317" y="3262283"/>
                    <a:pt x="703189" y="3264933"/>
                  </a:cubicBezTo>
                  <a:cubicBezTo>
                    <a:pt x="715830" y="3258266"/>
                    <a:pt x="726591" y="3272796"/>
                    <a:pt x="738293" y="3263651"/>
                  </a:cubicBezTo>
                  <a:cubicBezTo>
                    <a:pt x="748713" y="3269976"/>
                    <a:pt x="758108" y="3274677"/>
                    <a:pt x="766307" y="3267241"/>
                  </a:cubicBezTo>
                  <a:cubicBezTo>
                    <a:pt x="773567" y="3271685"/>
                    <a:pt x="778521" y="3278267"/>
                    <a:pt x="781938" y="3265275"/>
                  </a:cubicBezTo>
                  <a:cubicBezTo>
                    <a:pt x="785354" y="3266215"/>
                    <a:pt x="793297" y="3263907"/>
                    <a:pt x="802778" y="3266471"/>
                  </a:cubicBezTo>
                  <a:cubicBezTo>
                    <a:pt x="812515" y="3265702"/>
                    <a:pt x="823618" y="3272112"/>
                    <a:pt x="835832" y="3260146"/>
                  </a:cubicBezTo>
                  <a:cubicBezTo>
                    <a:pt x="847277" y="3257069"/>
                    <a:pt x="858466" y="3252624"/>
                    <a:pt x="866409" y="3253137"/>
                  </a:cubicBezTo>
                  <a:cubicBezTo>
                    <a:pt x="874950" y="3245787"/>
                    <a:pt x="878879" y="3261087"/>
                    <a:pt x="879392" y="3254761"/>
                  </a:cubicBezTo>
                  <a:cubicBezTo>
                    <a:pt x="879477" y="3253565"/>
                    <a:pt x="882808" y="3262539"/>
                    <a:pt x="889385" y="3255787"/>
                  </a:cubicBezTo>
                  <a:cubicBezTo>
                    <a:pt x="895193" y="3259121"/>
                    <a:pt x="904161" y="3247069"/>
                    <a:pt x="912446" y="3244846"/>
                  </a:cubicBezTo>
                  <a:cubicBezTo>
                    <a:pt x="920560" y="3244505"/>
                    <a:pt x="929101" y="3238436"/>
                    <a:pt x="935250" y="3236983"/>
                  </a:cubicBezTo>
                  <a:cubicBezTo>
                    <a:pt x="941144" y="3239120"/>
                    <a:pt x="946183" y="3226982"/>
                    <a:pt x="945500" y="3234932"/>
                  </a:cubicBezTo>
                  <a:cubicBezTo>
                    <a:pt x="959251" y="3235444"/>
                    <a:pt x="973344" y="3232453"/>
                    <a:pt x="985728" y="3239205"/>
                  </a:cubicBezTo>
                  <a:cubicBezTo>
                    <a:pt x="998284" y="3243735"/>
                    <a:pt x="1010925" y="3237154"/>
                    <a:pt x="1021601" y="3232538"/>
                  </a:cubicBezTo>
                  <a:cubicBezTo>
                    <a:pt x="1031082" y="3243308"/>
                    <a:pt x="1039879" y="3240915"/>
                    <a:pt x="1046370" y="3235872"/>
                  </a:cubicBezTo>
                  <a:cubicBezTo>
                    <a:pt x="1053118" y="3226812"/>
                    <a:pt x="1055851" y="3235530"/>
                    <a:pt x="1056278" y="3230316"/>
                  </a:cubicBezTo>
                  <a:cubicBezTo>
                    <a:pt x="1056449" y="3228606"/>
                    <a:pt x="1066185" y="3240744"/>
                    <a:pt x="1081474" y="3236470"/>
                  </a:cubicBezTo>
                  <a:cubicBezTo>
                    <a:pt x="1088990" y="3236556"/>
                    <a:pt x="1098044" y="3229974"/>
                    <a:pt x="1106414" y="3235872"/>
                  </a:cubicBezTo>
                  <a:cubicBezTo>
                    <a:pt x="1114784" y="3241769"/>
                    <a:pt x="1124094" y="3238949"/>
                    <a:pt x="1131781" y="3248864"/>
                  </a:cubicBezTo>
                  <a:cubicBezTo>
                    <a:pt x="1140322" y="3248265"/>
                    <a:pt x="1148095" y="3251000"/>
                    <a:pt x="1154500" y="3253137"/>
                  </a:cubicBezTo>
                  <a:cubicBezTo>
                    <a:pt x="1160565" y="3259291"/>
                    <a:pt x="1166116" y="3256385"/>
                    <a:pt x="1169020" y="3258095"/>
                  </a:cubicBezTo>
                  <a:cubicBezTo>
                    <a:pt x="1173632" y="3257667"/>
                    <a:pt x="1177391" y="3257667"/>
                    <a:pt x="1180892" y="3263480"/>
                  </a:cubicBezTo>
                  <a:cubicBezTo>
                    <a:pt x="1184907" y="3262796"/>
                    <a:pt x="1190031" y="3251257"/>
                    <a:pt x="1194985" y="3257497"/>
                  </a:cubicBezTo>
                  <a:cubicBezTo>
                    <a:pt x="1200793" y="3253565"/>
                    <a:pt x="1208480" y="3241599"/>
                    <a:pt x="1216850" y="3251514"/>
                  </a:cubicBezTo>
                  <a:cubicBezTo>
                    <a:pt x="1225306" y="3259377"/>
                    <a:pt x="1236837" y="3259548"/>
                    <a:pt x="1250759" y="3271856"/>
                  </a:cubicBezTo>
                  <a:cubicBezTo>
                    <a:pt x="1259898" y="3282113"/>
                    <a:pt x="1267499" y="3286985"/>
                    <a:pt x="1273563" y="3294763"/>
                  </a:cubicBezTo>
                  <a:cubicBezTo>
                    <a:pt x="1279542" y="3302969"/>
                    <a:pt x="1285435" y="3296644"/>
                    <a:pt x="1290389" y="3290831"/>
                  </a:cubicBezTo>
                  <a:cubicBezTo>
                    <a:pt x="1298332" y="3304165"/>
                    <a:pt x="1304653" y="3297413"/>
                    <a:pt x="1311315" y="3302199"/>
                  </a:cubicBezTo>
                  <a:cubicBezTo>
                    <a:pt x="1314646" y="3304507"/>
                    <a:pt x="1316952" y="3322286"/>
                    <a:pt x="1322675" y="3309379"/>
                  </a:cubicBezTo>
                  <a:cubicBezTo>
                    <a:pt x="1326945" y="3313653"/>
                    <a:pt x="1332668" y="3310747"/>
                    <a:pt x="1339586" y="3311088"/>
                  </a:cubicBezTo>
                  <a:cubicBezTo>
                    <a:pt x="1349152" y="3320662"/>
                    <a:pt x="1360170" y="3316559"/>
                    <a:pt x="1370163" y="3318354"/>
                  </a:cubicBezTo>
                  <a:cubicBezTo>
                    <a:pt x="1379900" y="3322884"/>
                    <a:pt x="1389295" y="3326132"/>
                    <a:pt x="1397751" y="3324679"/>
                  </a:cubicBezTo>
                  <a:cubicBezTo>
                    <a:pt x="1405779" y="3328183"/>
                    <a:pt x="1412869" y="3327841"/>
                    <a:pt x="1418591" y="3319038"/>
                  </a:cubicBezTo>
                  <a:cubicBezTo>
                    <a:pt x="1423545" y="3319038"/>
                    <a:pt x="1425936" y="3325106"/>
                    <a:pt x="1425424" y="3331260"/>
                  </a:cubicBezTo>
                  <a:cubicBezTo>
                    <a:pt x="1424485" y="3343056"/>
                    <a:pt x="1428413" y="3337329"/>
                    <a:pt x="1433709" y="3340919"/>
                  </a:cubicBezTo>
                  <a:cubicBezTo>
                    <a:pt x="1439090" y="3343398"/>
                    <a:pt x="1446862" y="3343227"/>
                    <a:pt x="1456343" y="3333568"/>
                  </a:cubicBezTo>
                  <a:cubicBezTo>
                    <a:pt x="1464371" y="3340662"/>
                    <a:pt x="1473767" y="3342201"/>
                    <a:pt x="1483076" y="3339209"/>
                  </a:cubicBezTo>
                  <a:cubicBezTo>
                    <a:pt x="1492045" y="3340150"/>
                    <a:pt x="1500842" y="3338269"/>
                    <a:pt x="1508187" y="3333055"/>
                  </a:cubicBezTo>
                  <a:cubicBezTo>
                    <a:pt x="1522536" y="3326474"/>
                    <a:pt x="1531504" y="3329551"/>
                    <a:pt x="1540900" y="3326388"/>
                  </a:cubicBezTo>
                  <a:cubicBezTo>
                    <a:pt x="1550551" y="3320918"/>
                    <a:pt x="1558409" y="3336816"/>
                    <a:pt x="1573441" y="3321858"/>
                  </a:cubicBezTo>
                  <a:cubicBezTo>
                    <a:pt x="1580189" y="3323995"/>
                    <a:pt x="1590267" y="3316559"/>
                    <a:pt x="1600431" y="3318781"/>
                  </a:cubicBezTo>
                  <a:cubicBezTo>
                    <a:pt x="1610937" y="3316559"/>
                    <a:pt x="1621784" y="3321345"/>
                    <a:pt x="1632460" y="3317670"/>
                  </a:cubicBezTo>
                  <a:cubicBezTo>
                    <a:pt x="1653642" y="3312114"/>
                    <a:pt x="1670724" y="3314251"/>
                    <a:pt x="1670724" y="3314080"/>
                  </a:cubicBezTo>
                  <a:cubicBezTo>
                    <a:pt x="1670981" y="3311259"/>
                    <a:pt x="1675251" y="3311345"/>
                    <a:pt x="1681828" y="3312627"/>
                  </a:cubicBezTo>
                  <a:cubicBezTo>
                    <a:pt x="1688404" y="3313995"/>
                    <a:pt x="1697373" y="3314764"/>
                    <a:pt x="1707878" y="3302627"/>
                  </a:cubicBezTo>
                  <a:cubicBezTo>
                    <a:pt x="1718298" y="3290831"/>
                    <a:pt x="1727779" y="3296045"/>
                    <a:pt x="1736235" y="3296130"/>
                  </a:cubicBezTo>
                  <a:cubicBezTo>
                    <a:pt x="1744605" y="3296472"/>
                    <a:pt x="1751609" y="3295789"/>
                    <a:pt x="1755281" y="3292797"/>
                  </a:cubicBezTo>
                  <a:cubicBezTo>
                    <a:pt x="1761858" y="3296985"/>
                    <a:pt x="1772961" y="3301601"/>
                    <a:pt x="1788165" y="3290917"/>
                  </a:cubicBezTo>
                  <a:cubicBezTo>
                    <a:pt x="1795766" y="3285874"/>
                    <a:pt x="1803111" y="3292370"/>
                    <a:pt x="1811994" y="3286643"/>
                  </a:cubicBezTo>
                  <a:cubicBezTo>
                    <a:pt x="1820877" y="3281258"/>
                    <a:pt x="1830272" y="3275104"/>
                    <a:pt x="1838386" y="3288011"/>
                  </a:cubicBezTo>
                  <a:cubicBezTo>
                    <a:pt x="1847354" y="3290917"/>
                    <a:pt x="1858031" y="3287070"/>
                    <a:pt x="1867938" y="3291857"/>
                  </a:cubicBezTo>
                  <a:cubicBezTo>
                    <a:pt x="1877931" y="3296130"/>
                    <a:pt x="1889120" y="3285788"/>
                    <a:pt x="1898174" y="3287925"/>
                  </a:cubicBezTo>
                  <a:cubicBezTo>
                    <a:pt x="1916196" y="3293054"/>
                    <a:pt x="1930459" y="3287070"/>
                    <a:pt x="1930459" y="3287241"/>
                  </a:cubicBezTo>
                  <a:cubicBezTo>
                    <a:pt x="1930459" y="3287754"/>
                    <a:pt x="1940623" y="3291259"/>
                    <a:pt x="1958987" y="3287241"/>
                  </a:cubicBezTo>
                  <a:cubicBezTo>
                    <a:pt x="1967101" y="3298267"/>
                    <a:pt x="1977692" y="3301430"/>
                    <a:pt x="1990930" y="3291259"/>
                  </a:cubicBezTo>
                  <a:cubicBezTo>
                    <a:pt x="2003400" y="3289806"/>
                    <a:pt x="2018091" y="3280233"/>
                    <a:pt x="2032525" y="3287412"/>
                  </a:cubicBezTo>
                  <a:cubicBezTo>
                    <a:pt x="2047472" y="3288523"/>
                    <a:pt x="2063786" y="3286899"/>
                    <a:pt x="2080270" y="3291259"/>
                  </a:cubicBezTo>
                  <a:cubicBezTo>
                    <a:pt x="2097865" y="3283139"/>
                    <a:pt x="2114691" y="3292797"/>
                    <a:pt x="2133140" y="3287669"/>
                  </a:cubicBezTo>
                  <a:cubicBezTo>
                    <a:pt x="2151588" y="3282626"/>
                    <a:pt x="2170037" y="3282199"/>
                    <a:pt x="2188315" y="3283566"/>
                  </a:cubicBezTo>
                  <a:cubicBezTo>
                    <a:pt x="2206849" y="3281429"/>
                    <a:pt x="2224871" y="3286301"/>
                    <a:pt x="2242807" y="3287925"/>
                  </a:cubicBezTo>
                  <a:cubicBezTo>
                    <a:pt x="2261598" y="3278779"/>
                    <a:pt x="2279021" y="3281087"/>
                    <a:pt x="2295250" y="3289207"/>
                  </a:cubicBezTo>
                  <a:cubicBezTo>
                    <a:pt x="2311990" y="3290917"/>
                    <a:pt x="2328389" y="3287840"/>
                    <a:pt x="2343421" y="3288182"/>
                  </a:cubicBezTo>
                  <a:cubicBezTo>
                    <a:pt x="2358710" y="3285361"/>
                    <a:pt x="2371692" y="3296302"/>
                    <a:pt x="2384504" y="3291430"/>
                  </a:cubicBezTo>
                  <a:cubicBezTo>
                    <a:pt x="2396889" y="3291772"/>
                    <a:pt x="2407480" y="3295105"/>
                    <a:pt x="2417046" y="3288438"/>
                  </a:cubicBezTo>
                  <a:cubicBezTo>
                    <a:pt x="2434982" y="3289720"/>
                    <a:pt x="2445573" y="3288353"/>
                    <a:pt x="2445573" y="3288438"/>
                  </a:cubicBezTo>
                  <a:cubicBezTo>
                    <a:pt x="2446000" y="3282711"/>
                    <a:pt x="2453089" y="3281429"/>
                    <a:pt x="2462741" y="3289293"/>
                  </a:cubicBezTo>
                  <a:cubicBezTo>
                    <a:pt x="2472819" y="3292113"/>
                    <a:pt x="2486485" y="3294421"/>
                    <a:pt x="2500492" y="3291772"/>
                  </a:cubicBezTo>
                  <a:cubicBezTo>
                    <a:pt x="2514158" y="3293054"/>
                    <a:pt x="2528251" y="3289635"/>
                    <a:pt x="2538329" y="3292797"/>
                  </a:cubicBezTo>
                  <a:cubicBezTo>
                    <a:pt x="2548920" y="3290147"/>
                    <a:pt x="2555924" y="3288865"/>
                    <a:pt x="2555412" y="3295105"/>
                  </a:cubicBezTo>
                  <a:cubicBezTo>
                    <a:pt x="2555241" y="3296814"/>
                    <a:pt x="2560195" y="3289549"/>
                    <a:pt x="2566430" y="3292284"/>
                  </a:cubicBezTo>
                  <a:cubicBezTo>
                    <a:pt x="2572921" y="3292028"/>
                    <a:pt x="2581718" y="3289806"/>
                    <a:pt x="2590345" y="3289464"/>
                  </a:cubicBezTo>
                  <a:cubicBezTo>
                    <a:pt x="2607769" y="3287412"/>
                    <a:pt x="2625192" y="3285617"/>
                    <a:pt x="2625278" y="3283908"/>
                  </a:cubicBezTo>
                  <a:cubicBezTo>
                    <a:pt x="2625705" y="3278352"/>
                    <a:pt x="2641079" y="3278523"/>
                    <a:pt x="2660894" y="3286130"/>
                  </a:cubicBezTo>
                  <a:cubicBezTo>
                    <a:pt x="2670460" y="3293823"/>
                    <a:pt x="2683016" y="3281344"/>
                    <a:pt x="2693863" y="3289635"/>
                  </a:cubicBezTo>
                  <a:cubicBezTo>
                    <a:pt x="2704368" y="3302114"/>
                    <a:pt x="2717607" y="3281087"/>
                    <a:pt x="2727002" y="3290318"/>
                  </a:cubicBezTo>
                  <a:cubicBezTo>
                    <a:pt x="2747245" y="3293224"/>
                    <a:pt x="2761508" y="3305789"/>
                    <a:pt x="2762619" y="3292541"/>
                  </a:cubicBezTo>
                  <a:cubicBezTo>
                    <a:pt x="2762106" y="3298866"/>
                    <a:pt x="2769451" y="3293396"/>
                    <a:pt x="2779957" y="3292028"/>
                  </a:cubicBezTo>
                  <a:cubicBezTo>
                    <a:pt x="2790462" y="3289977"/>
                    <a:pt x="2804555" y="3286216"/>
                    <a:pt x="2818307" y="3287412"/>
                  </a:cubicBezTo>
                  <a:cubicBezTo>
                    <a:pt x="2831374" y="3295874"/>
                    <a:pt x="2847432" y="3268865"/>
                    <a:pt x="2856912" y="3279292"/>
                  </a:cubicBezTo>
                  <a:cubicBezTo>
                    <a:pt x="2867247" y="3279720"/>
                    <a:pt x="2874507" y="3274848"/>
                    <a:pt x="2873909" y="3282284"/>
                  </a:cubicBezTo>
                  <a:cubicBezTo>
                    <a:pt x="2874080" y="3280062"/>
                    <a:pt x="2879205" y="3280574"/>
                    <a:pt x="2886465" y="3286729"/>
                  </a:cubicBezTo>
                  <a:cubicBezTo>
                    <a:pt x="2894066" y="3288865"/>
                    <a:pt x="2903632" y="3298524"/>
                    <a:pt x="2914906" y="3286729"/>
                  </a:cubicBezTo>
                  <a:cubicBezTo>
                    <a:pt x="2935917" y="3282711"/>
                    <a:pt x="2956245" y="3287583"/>
                    <a:pt x="2955989" y="3291173"/>
                  </a:cubicBezTo>
                  <a:cubicBezTo>
                    <a:pt x="2956160" y="3288609"/>
                    <a:pt x="2959491" y="3283309"/>
                    <a:pt x="2963249" y="3290575"/>
                  </a:cubicBezTo>
                  <a:cubicBezTo>
                    <a:pt x="2967946" y="3285361"/>
                    <a:pt x="2973071" y="3293908"/>
                    <a:pt x="2979819" y="3281771"/>
                  </a:cubicBezTo>
                  <a:cubicBezTo>
                    <a:pt x="2991520" y="3278865"/>
                    <a:pt x="3004161" y="3265104"/>
                    <a:pt x="3003563" y="3272454"/>
                  </a:cubicBezTo>
                  <a:cubicBezTo>
                    <a:pt x="3002965" y="3279207"/>
                    <a:pt x="3018510" y="3275873"/>
                    <a:pt x="3041571" y="3273309"/>
                  </a:cubicBezTo>
                  <a:cubicBezTo>
                    <a:pt x="3052760" y="3275959"/>
                    <a:pt x="3066511" y="3271343"/>
                    <a:pt x="3080689" y="3272625"/>
                  </a:cubicBezTo>
                  <a:cubicBezTo>
                    <a:pt x="3094696" y="3276301"/>
                    <a:pt x="3110071" y="3274420"/>
                    <a:pt x="3125274" y="3275190"/>
                  </a:cubicBezTo>
                  <a:cubicBezTo>
                    <a:pt x="3140819" y="3271771"/>
                    <a:pt x="3156107" y="3270916"/>
                    <a:pt x="3170114" y="3274249"/>
                  </a:cubicBezTo>
                  <a:cubicBezTo>
                    <a:pt x="3184463" y="3272882"/>
                    <a:pt x="3197019" y="3283309"/>
                    <a:pt x="3208976" y="3276984"/>
                  </a:cubicBezTo>
                  <a:cubicBezTo>
                    <a:pt x="3231696" y="3278950"/>
                    <a:pt x="3246130" y="3288523"/>
                    <a:pt x="3246984" y="3277839"/>
                  </a:cubicBezTo>
                  <a:cubicBezTo>
                    <a:pt x="3248180" y="3263736"/>
                    <a:pt x="3252450" y="3274677"/>
                    <a:pt x="3260138" y="3274677"/>
                  </a:cubicBezTo>
                  <a:cubicBezTo>
                    <a:pt x="3267995" y="3273736"/>
                    <a:pt x="3278501" y="3271172"/>
                    <a:pt x="3288238" y="3278779"/>
                  </a:cubicBezTo>
                  <a:cubicBezTo>
                    <a:pt x="3299341" y="3269719"/>
                    <a:pt x="3308907" y="3279121"/>
                    <a:pt x="3317107" y="3273651"/>
                  </a:cubicBezTo>
                  <a:cubicBezTo>
                    <a:pt x="3325477" y="3266129"/>
                    <a:pt x="3330346" y="3269976"/>
                    <a:pt x="3329577" y="3279634"/>
                  </a:cubicBezTo>
                  <a:cubicBezTo>
                    <a:pt x="3329748" y="3277583"/>
                    <a:pt x="3332652" y="3289977"/>
                    <a:pt x="3339741" y="3284592"/>
                  </a:cubicBezTo>
                  <a:cubicBezTo>
                    <a:pt x="3346915" y="3277412"/>
                    <a:pt x="3356225" y="3276814"/>
                    <a:pt x="3366474" y="3280403"/>
                  </a:cubicBezTo>
                  <a:cubicBezTo>
                    <a:pt x="3376382" y="3288182"/>
                    <a:pt x="3389108" y="3278609"/>
                    <a:pt x="3400553" y="3283737"/>
                  </a:cubicBezTo>
                  <a:cubicBezTo>
                    <a:pt x="3413109" y="3275532"/>
                    <a:pt x="3424810" y="3277754"/>
                    <a:pt x="3435059" y="3281857"/>
                  </a:cubicBezTo>
                  <a:cubicBezTo>
                    <a:pt x="3445394" y="3285019"/>
                    <a:pt x="3454618" y="3285361"/>
                    <a:pt x="3461110" y="3286729"/>
                  </a:cubicBezTo>
                  <a:cubicBezTo>
                    <a:pt x="3467943" y="3283823"/>
                    <a:pt x="3471530" y="3288353"/>
                    <a:pt x="3472042" y="3282711"/>
                  </a:cubicBezTo>
                  <a:cubicBezTo>
                    <a:pt x="3472213" y="3281173"/>
                    <a:pt x="3477338" y="3274591"/>
                    <a:pt x="3484171" y="3280147"/>
                  </a:cubicBezTo>
                  <a:cubicBezTo>
                    <a:pt x="3491687" y="3278352"/>
                    <a:pt x="3501253" y="3284164"/>
                    <a:pt x="3512015" y="3286045"/>
                  </a:cubicBezTo>
                  <a:cubicBezTo>
                    <a:pt x="3522179" y="3295276"/>
                    <a:pt x="3534307" y="3290831"/>
                    <a:pt x="3544983" y="3292455"/>
                  </a:cubicBezTo>
                  <a:cubicBezTo>
                    <a:pt x="3555489" y="3295447"/>
                    <a:pt x="3565653" y="3290575"/>
                    <a:pt x="3572485" y="3291942"/>
                  </a:cubicBezTo>
                  <a:cubicBezTo>
                    <a:pt x="3579916" y="3285617"/>
                    <a:pt x="3589397" y="3285703"/>
                    <a:pt x="3599134" y="3295361"/>
                  </a:cubicBezTo>
                  <a:cubicBezTo>
                    <a:pt x="3609212" y="3301686"/>
                    <a:pt x="3620316" y="3307584"/>
                    <a:pt x="3631846" y="3304251"/>
                  </a:cubicBezTo>
                  <a:cubicBezTo>
                    <a:pt x="3642864" y="3306473"/>
                    <a:pt x="3653626" y="3306302"/>
                    <a:pt x="3662338" y="3308524"/>
                  </a:cubicBezTo>
                  <a:cubicBezTo>
                    <a:pt x="3670623" y="3315704"/>
                    <a:pt x="3678054" y="3308695"/>
                    <a:pt x="3681043" y="3314166"/>
                  </a:cubicBezTo>
                  <a:cubicBezTo>
                    <a:pt x="3695136" y="3310661"/>
                    <a:pt x="3721272" y="3328611"/>
                    <a:pt x="3722040" y="3319294"/>
                  </a:cubicBezTo>
                  <a:cubicBezTo>
                    <a:pt x="3721869" y="3321687"/>
                    <a:pt x="3729300" y="3322115"/>
                    <a:pt x="3740916" y="3316986"/>
                  </a:cubicBezTo>
                  <a:cubicBezTo>
                    <a:pt x="3752788" y="3309465"/>
                    <a:pt x="3766454" y="3324422"/>
                    <a:pt x="3781742" y="3320662"/>
                  </a:cubicBezTo>
                  <a:cubicBezTo>
                    <a:pt x="3797202" y="3313995"/>
                    <a:pt x="3812576" y="3309465"/>
                    <a:pt x="3823081" y="3317926"/>
                  </a:cubicBezTo>
                  <a:cubicBezTo>
                    <a:pt x="3833672" y="3325106"/>
                    <a:pt x="3842043" y="3314422"/>
                    <a:pt x="3841445" y="3322029"/>
                  </a:cubicBezTo>
                  <a:cubicBezTo>
                    <a:pt x="3840847" y="3328781"/>
                    <a:pt x="3852890" y="3319636"/>
                    <a:pt x="3868605" y="3324935"/>
                  </a:cubicBezTo>
                  <a:cubicBezTo>
                    <a:pt x="3877488" y="3315448"/>
                    <a:pt x="3886456" y="3319379"/>
                    <a:pt x="3896022" y="3321944"/>
                  </a:cubicBezTo>
                  <a:cubicBezTo>
                    <a:pt x="3905930" y="3320405"/>
                    <a:pt x="3915667" y="3326046"/>
                    <a:pt x="3925062" y="3332115"/>
                  </a:cubicBezTo>
                  <a:cubicBezTo>
                    <a:pt x="3935568" y="3324422"/>
                    <a:pt x="3943938" y="3339295"/>
                    <a:pt x="3952394" y="3338526"/>
                  </a:cubicBezTo>
                  <a:cubicBezTo>
                    <a:pt x="3960252" y="3344851"/>
                    <a:pt x="3967682" y="3343739"/>
                    <a:pt x="3973234" y="3341432"/>
                  </a:cubicBezTo>
                  <a:cubicBezTo>
                    <a:pt x="3988437" y="3352201"/>
                    <a:pt x="3998601" y="3340748"/>
                    <a:pt x="4006715" y="3346902"/>
                  </a:cubicBezTo>
                  <a:cubicBezTo>
                    <a:pt x="4015769" y="3341774"/>
                    <a:pt x="4022772" y="3354936"/>
                    <a:pt x="4037548" y="3342799"/>
                  </a:cubicBezTo>
                  <a:cubicBezTo>
                    <a:pt x="4041990" y="3345193"/>
                    <a:pt x="4048054" y="3346902"/>
                    <a:pt x="4055826" y="3343141"/>
                  </a:cubicBezTo>
                  <a:cubicBezTo>
                    <a:pt x="4062915" y="3346902"/>
                    <a:pt x="4072311" y="3337927"/>
                    <a:pt x="4081706" y="3336816"/>
                  </a:cubicBezTo>
                  <a:cubicBezTo>
                    <a:pt x="4091186" y="3334508"/>
                    <a:pt x="4101094" y="3335534"/>
                    <a:pt x="4111856" y="3327329"/>
                  </a:cubicBezTo>
                  <a:cubicBezTo>
                    <a:pt x="4122874" y="3316644"/>
                    <a:pt x="4132782" y="3321773"/>
                    <a:pt x="4142262" y="3329465"/>
                  </a:cubicBezTo>
                  <a:cubicBezTo>
                    <a:pt x="4151828" y="3335620"/>
                    <a:pt x="4162163" y="3328611"/>
                    <a:pt x="4171302" y="3325875"/>
                  </a:cubicBezTo>
                  <a:cubicBezTo>
                    <a:pt x="4180526" y="3322542"/>
                    <a:pt x="4188384" y="3326388"/>
                    <a:pt x="4195217" y="3327072"/>
                  </a:cubicBezTo>
                  <a:cubicBezTo>
                    <a:pt x="4201879" y="3330491"/>
                    <a:pt x="4210079" y="3336389"/>
                    <a:pt x="4220157" y="3332200"/>
                  </a:cubicBezTo>
                  <a:cubicBezTo>
                    <a:pt x="4229211" y="3341517"/>
                    <a:pt x="4240656" y="3334423"/>
                    <a:pt x="4252186" y="3330491"/>
                  </a:cubicBezTo>
                  <a:cubicBezTo>
                    <a:pt x="4262521" y="3341346"/>
                    <a:pt x="4274564" y="3336645"/>
                    <a:pt x="4286009" y="3334594"/>
                  </a:cubicBezTo>
                  <a:cubicBezTo>
                    <a:pt x="4297369" y="3333910"/>
                    <a:pt x="4308728" y="3329465"/>
                    <a:pt x="4318294" y="3334679"/>
                  </a:cubicBezTo>
                  <a:cubicBezTo>
                    <a:pt x="4327775" y="3340919"/>
                    <a:pt x="4337085" y="3336047"/>
                    <a:pt x="4344516" y="3333226"/>
                  </a:cubicBezTo>
                  <a:cubicBezTo>
                    <a:pt x="4351690" y="3333483"/>
                    <a:pt x="4357071" y="3334679"/>
                    <a:pt x="4359890" y="3337671"/>
                  </a:cubicBezTo>
                  <a:cubicBezTo>
                    <a:pt x="4363221" y="3340406"/>
                    <a:pt x="4364673" y="3342457"/>
                    <a:pt x="4365185" y="3343910"/>
                  </a:cubicBezTo>
                  <a:cubicBezTo>
                    <a:pt x="4367491" y="3342714"/>
                    <a:pt x="4371420" y="3341175"/>
                    <a:pt x="4378167" y="3339466"/>
                  </a:cubicBezTo>
                  <a:cubicBezTo>
                    <a:pt x="4383463" y="3340662"/>
                    <a:pt x="4391321" y="3340662"/>
                    <a:pt x="4400630" y="3341944"/>
                  </a:cubicBezTo>
                  <a:cubicBezTo>
                    <a:pt x="4410111" y="3341261"/>
                    <a:pt x="4421044" y="3341603"/>
                    <a:pt x="4432916" y="3338098"/>
                  </a:cubicBezTo>
                  <a:cubicBezTo>
                    <a:pt x="4444446" y="3338354"/>
                    <a:pt x="4457514" y="3328183"/>
                    <a:pt x="4468874" y="3333995"/>
                  </a:cubicBezTo>
                  <a:cubicBezTo>
                    <a:pt x="4479978" y="3342372"/>
                    <a:pt x="4492277" y="3333226"/>
                    <a:pt x="4502355" y="3334850"/>
                  </a:cubicBezTo>
                  <a:cubicBezTo>
                    <a:pt x="4513288" y="3326046"/>
                    <a:pt x="4521743" y="3331773"/>
                    <a:pt x="4528149" y="3336560"/>
                  </a:cubicBezTo>
                  <a:cubicBezTo>
                    <a:pt x="4535153" y="3333739"/>
                    <a:pt x="4540278" y="3325705"/>
                    <a:pt x="4541046" y="3333141"/>
                  </a:cubicBezTo>
                  <a:cubicBezTo>
                    <a:pt x="4542925" y="3335021"/>
                    <a:pt x="4550100" y="3331944"/>
                    <a:pt x="4559239" y="3334765"/>
                  </a:cubicBezTo>
                  <a:cubicBezTo>
                    <a:pt x="4568890" y="3330747"/>
                    <a:pt x="4580848" y="3327670"/>
                    <a:pt x="4591610" y="3334936"/>
                  </a:cubicBezTo>
                  <a:cubicBezTo>
                    <a:pt x="4603140" y="3333910"/>
                    <a:pt x="4613816" y="3340320"/>
                    <a:pt x="4622443" y="3336474"/>
                  </a:cubicBezTo>
                  <a:cubicBezTo>
                    <a:pt x="4630472" y="3340406"/>
                    <a:pt x="4635682" y="3343568"/>
                    <a:pt x="4636194" y="3336645"/>
                  </a:cubicBezTo>
                  <a:cubicBezTo>
                    <a:pt x="4636023" y="3339038"/>
                    <a:pt x="4640038" y="3348953"/>
                    <a:pt x="4648322" y="3340577"/>
                  </a:cubicBezTo>
                  <a:cubicBezTo>
                    <a:pt x="4656351" y="3334765"/>
                    <a:pt x="4666088" y="3340748"/>
                    <a:pt x="4676679" y="3341261"/>
                  </a:cubicBezTo>
                  <a:cubicBezTo>
                    <a:pt x="4687697" y="3336218"/>
                    <a:pt x="4698288" y="3342115"/>
                    <a:pt x="4707598" y="3342457"/>
                  </a:cubicBezTo>
                  <a:cubicBezTo>
                    <a:pt x="4716737" y="3343825"/>
                    <a:pt x="4723997" y="3347158"/>
                    <a:pt x="4727413" y="3347073"/>
                  </a:cubicBezTo>
                  <a:cubicBezTo>
                    <a:pt x="4729890" y="3345278"/>
                    <a:pt x="4734246" y="3350919"/>
                    <a:pt x="4740737" y="3351432"/>
                  </a:cubicBezTo>
                  <a:cubicBezTo>
                    <a:pt x="4746630" y="3359296"/>
                    <a:pt x="4756026" y="3343227"/>
                    <a:pt x="4765080" y="3340833"/>
                  </a:cubicBezTo>
                  <a:cubicBezTo>
                    <a:pt x="4774389" y="3335534"/>
                    <a:pt x="4783955" y="3335705"/>
                    <a:pt x="4793607" y="3331859"/>
                  </a:cubicBezTo>
                  <a:cubicBezTo>
                    <a:pt x="4804197" y="3316815"/>
                    <a:pt x="4813336" y="3318439"/>
                    <a:pt x="4820682" y="3327499"/>
                  </a:cubicBezTo>
                  <a:cubicBezTo>
                    <a:pt x="4828881" y="3326046"/>
                    <a:pt x="4836995" y="3312884"/>
                    <a:pt x="4841180" y="3322029"/>
                  </a:cubicBezTo>
                  <a:cubicBezTo>
                    <a:pt x="4845280" y="3333055"/>
                    <a:pt x="4849038" y="3322371"/>
                    <a:pt x="4849209" y="3320063"/>
                  </a:cubicBezTo>
                  <a:cubicBezTo>
                    <a:pt x="4850234" y="3307669"/>
                    <a:pt x="4854419" y="3327157"/>
                    <a:pt x="4863900" y="3319294"/>
                  </a:cubicBezTo>
                  <a:cubicBezTo>
                    <a:pt x="4872526" y="3322713"/>
                    <a:pt x="4885252" y="3315277"/>
                    <a:pt x="4897467" y="3319978"/>
                  </a:cubicBezTo>
                  <a:cubicBezTo>
                    <a:pt x="4911645" y="3301088"/>
                    <a:pt x="4923004" y="3323653"/>
                    <a:pt x="4934535" y="3320063"/>
                  </a:cubicBezTo>
                  <a:cubicBezTo>
                    <a:pt x="4945040" y="3328269"/>
                    <a:pt x="4954521" y="3325619"/>
                    <a:pt x="4959390" y="3322371"/>
                  </a:cubicBezTo>
                  <a:cubicBezTo>
                    <a:pt x="4963575" y="3327585"/>
                    <a:pt x="4973653" y="3323397"/>
                    <a:pt x="4985867" y="3321858"/>
                  </a:cubicBezTo>
                  <a:cubicBezTo>
                    <a:pt x="4997312" y="3330149"/>
                    <a:pt x="5011747" y="3329294"/>
                    <a:pt x="5025839" y="3324935"/>
                  </a:cubicBezTo>
                  <a:cubicBezTo>
                    <a:pt x="5040359" y="3315960"/>
                    <a:pt x="5053854" y="3313225"/>
                    <a:pt x="5062737" y="3324251"/>
                  </a:cubicBezTo>
                  <a:cubicBezTo>
                    <a:pt x="5073072" y="3317072"/>
                    <a:pt x="5078708" y="3325705"/>
                    <a:pt x="5078794" y="3325021"/>
                  </a:cubicBezTo>
                  <a:cubicBezTo>
                    <a:pt x="5078281" y="3331260"/>
                    <a:pt x="5084602" y="3328269"/>
                    <a:pt x="5094168" y="3321431"/>
                  </a:cubicBezTo>
                  <a:cubicBezTo>
                    <a:pt x="5103478" y="3318183"/>
                    <a:pt x="5115606" y="3318097"/>
                    <a:pt x="5127649" y="3317670"/>
                  </a:cubicBezTo>
                  <a:cubicBezTo>
                    <a:pt x="5140033" y="3314336"/>
                    <a:pt x="5151564" y="3320662"/>
                    <a:pt x="5161728" y="3306815"/>
                  </a:cubicBezTo>
                  <a:cubicBezTo>
                    <a:pt x="5170867" y="3305618"/>
                    <a:pt x="5176419" y="3311601"/>
                    <a:pt x="5176504" y="3310319"/>
                  </a:cubicBezTo>
                  <a:cubicBezTo>
                    <a:pt x="5176675" y="3308524"/>
                    <a:pt x="5180177" y="3311601"/>
                    <a:pt x="5187180" y="3306131"/>
                  </a:cubicBezTo>
                  <a:cubicBezTo>
                    <a:pt x="5194270" y="3299550"/>
                    <a:pt x="5203152" y="3306131"/>
                    <a:pt x="5214341" y="3307157"/>
                  </a:cubicBezTo>
                  <a:cubicBezTo>
                    <a:pt x="5226128" y="3300661"/>
                    <a:pt x="5239195" y="3301430"/>
                    <a:pt x="5253118" y="3303311"/>
                  </a:cubicBezTo>
                  <a:cubicBezTo>
                    <a:pt x="5267979" y="3293908"/>
                    <a:pt x="5283182" y="3292113"/>
                    <a:pt x="5297531" y="3300233"/>
                  </a:cubicBezTo>
                  <a:cubicBezTo>
                    <a:pt x="5311966" y="3307328"/>
                    <a:pt x="5328194" y="3292968"/>
                    <a:pt x="5342031" y="3295618"/>
                  </a:cubicBezTo>
                  <a:cubicBezTo>
                    <a:pt x="5356892" y="3286557"/>
                    <a:pt x="5369191" y="3295874"/>
                    <a:pt x="5380722" y="3293310"/>
                  </a:cubicBezTo>
                  <a:cubicBezTo>
                    <a:pt x="5402758" y="3299379"/>
                    <a:pt x="5418217" y="3294165"/>
                    <a:pt x="5418559" y="3290147"/>
                  </a:cubicBezTo>
                  <a:cubicBezTo>
                    <a:pt x="5418132" y="3295874"/>
                    <a:pt x="5438288" y="3290489"/>
                    <a:pt x="5453065" y="3290917"/>
                  </a:cubicBezTo>
                  <a:cubicBezTo>
                    <a:pt x="5455542" y="3291002"/>
                    <a:pt x="5460837" y="3294592"/>
                    <a:pt x="5468353" y="3296472"/>
                  </a:cubicBezTo>
                  <a:cubicBezTo>
                    <a:pt x="5475186" y="3306131"/>
                    <a:pt x="5484923" y="3306217"/>
                    <a:pt x="5496795" y="3290746"/>
                  </a:cubicBezTo>
                  <a:cubicBezTo>
                    <a:pt x="5507643" y="3287412"/>
                    <a:pt x="5519514" y="3283309"/>
                    <a:pt x="5530533" y="3287070"/>
                  </a:cubicBezTo>
                  <a:cubicBezTo>
                    <a:pt x="5541551" y="3290831"/>
                    <a:pt x="5553508" y="3280574"/>
                    <a:pt x="5562903" y="3285361"/>
                  </a:cubicBezTo>
                  <a:cubicBezTo>
                    <a:pt x="5582035" y="3290917"/>
                    <a:pt x="5597324" y="3277412"/>
                    <a:pt x="5596982" y="3281942"/>
                  </a:cubicBezTo>
                  <a:cubicBezTo>
                    <a:pt x="5596982" y="3282968"/>
                    <a:pt x="5598691" y="3294763"/>
                    <a:pt x="5603901" y="3284677"/>
                  </a:cubicBezTo>
                  <a:cubicBezTo>
                    <a:pt x="5607830" y="3289806"/>
                    <a:pt x="5614064" y="3288096"/>
                    <a:pt x="5619787" y="3296814"/>
                  </a:cubicBezTo>
                  <a:cubicBezTo>
                    <a:pt x="5626449" y="3294763"/>
                    <a:pt x="5633196" y="3297327"/>
                    <a:pt x="5638577" y="3307157"/>
                  </a:cubicBezTo>
                  <a:cubicBezTo>
                    <a:pt x="5644898" y="3306729"/>
                    <a:pt x="5649596" y="3316217"/>
                    <a:pt x="5653695" y="3311858"/>
                  </a:cubicBezTo>
                  <a:cubicBezTo>
                    <a:pt x="5655745" y="3317157"/>
                    <a:pt x="5660955" y="3320320"/>
                    <a:pt x="5668728" y="3315960"/>
                  </a:cubicBezTo>
                  <a:cubicBezTo>
                    <a:pt x="5676073" y="3316815"/>
                    <a:pt x="5686835" y="3299550"/>
                    <a:pt x="5696657" y="3305276"/>
                  </a:cubicBezTo>
                  <a:cubicBezTo>
                    <a:pt x="5706479" y="3310405"/>
                    <a:pt x="5718266" y="3302370"/>
                    <a:pt x="5729369" y="3299720"/>
                  </a:cubicBezTo>
                  <a:cubicBezTo>
                    <a:pt x="5741071" y="3289378"/>
                    <a:pt x="5751234" y="3296045"/>
                    <a:pt x="5760971" y="3292883"/>
                  </a:cubicBezTo>
                  <a:cubicBezTo>
                    <a:pt x="5780530" y="3284335"/>
                    <a:pt x="5794196" y="3284250"/>
                    <a:pt x="5794025" y="3286130"/>
                  </a:cubicBezTo>
                  <a:cubicBezTo>
                    <a:pt x="5793770" y="3288780"/>
                    <a:pt x="5811108" y="3288096"/>
                    <a:pt x="5831179" y="3291515"/>
                  </a:cubicBezTo>
                  <a:cubicBezTo>
                    <a:pt x="5841855" y="3285788"/>
                    <a:pt x="5852617" y="3288011"/>
                    <a:pt x="5861927" y="3295276"/>
                  </a:cubicBezTo>
                  <a:cubicBezTo>
                    <a:pt x="5871152" y="3304507"/>
                    <a:pt x="5880547" y="3298524"/>
                    <a:pt x="5886782" y="3297242"/>
                  </a:cubicBezTo>
                  <a:cubicBezTo>
                    <a:pt x="5890454" y="3302541"/>
                    <a:pt x="5898312" y="3288523"/>
                    <a:pt x="5906341" y="3292883"/>
                  </a:cubicBezTo>
                  <a:cubicBezTo>
                    <a:pt x="5915053" y="3288353"/>
                    <a:pt x="5925302" y="3285105"/>
                    <a:pt x="5935466" y="3289720"/>
                  </a:cubicBezTo>
                  <a:cubicBezTo>
                    <a:pt x="5946057" y="3290147"/>
                    <a:pt x="5958356" y="3276472"/>
                    <a:pt x="5968862" y="3282113"/>
                  </a:cubicBezTo>
                  <a:cubicBezTo>
                    <a:pt x="5980563" y="3272625"/>
                    <a:pt x="5990044" y="3285532"/>
                    <a:pt x="6000122" y="3275104"/>
                  </a:cubicBezTo>
                  <a:cubicBezTo>
                    <a:pt x="6018827" y="3272284"/>
                    <a:pt x="6031980" y="3271771"/>
                    <a:pt x="6032408" y="3267155"/>
                  </a:cubicBezTo>
                  <a:cubicBezTo>
                    <a:pt x="6031468" y="3278523"/>
                    <a:pt x="6044792" y="3266984"/>
                    <a:pt x="6056835" y="3270745"/>
                  </a:cubicBezTo>
                  <a:cubicBezTo>
                    <a:pt x="6069561" y="3266300"/>
                    <a:pt x="6080238" y="3286472"/>
                    <a:pt x="6081177" y="3274335"/>
                  </a:cubicBezTo>
                  <a:cubicBezTo>
                    <a:pt x="6080750" y="3279634"/>
                    <a:pt x="6099455" y="3271942"/>
                    <a:pt x="6123114" y="3277583"/>
                  </a:cubicBezTo>
                  <a:cubicBezTo>
                    <a:pt x="6136353" y="3263394"/>
                    <a:pt x="6148738" y="3277839"/>
                    <a:pt x="6162147" y="3279549"/>
                  </a:cubicBezTo>
                  <a:cubicBezTo>
                    <a:pt x="6174873" y="3290062"/>
                    <a:pt x="6188880" y="3284592"/>
                    <a:pt x="6201009" y="3283651"/>
                  </a:cubicBezTo>
                  <a:cubicBezTo>
                    <a:pt x="6212283" y="3293823"/>
                    <a:pt x="6222105" y="3302712"/>
                    <a:pt x="6230732" y="3289378"/>
                  </a:cubicBezTo>
                  <a:cubicBezTo>
                    <a:pt x="6238334" y="3288951"/>
                    <a:pt x="6241835" y="3301088"/>
                    <a:pt x="6243031" y="3286899"/>
                  </a:cubicBezTo>
                  <a:cubicBezTo>
                    <a:pt x="6242946" y="3288182"/>
                    <a:pt x="6248327" y="3290318"/>
                    <a:pt x="6258149" y="3285617"/>
                  </a:cubicBezTo>
                  <a:cubicBezTo>
                    <a:pt x="6266946" y="3292113"/>
                    <a:pt x="6280954" y="3282027"/>
                    <a:pt x="6295815" y="3282540"/>
                  </a:cubicBezTo>
                  <a:cubicBezTo>
                    <a:pt x="6311445" y="3274506"/>
                    <a:pt x="6327588" y="3283908"/>
                    <a:pt x="6344926" y="3277326"/>
                  </a:cubicBezTo>
                  <a:cubicBezTo>
                    <a:pt x="6361155" y="3285361"/>
                    <a:pt x="6378664" y="3276814"/>
                    <a:pt x="6393867" y="3274506"/>
                  </a:cubicBezTo>
                  <a:cubicBezTo>
                    <a:pt x="6409668" y="3265018"/>
                    <a:pt x="6422736" y="3264847"/>
                    <a:pt x="6431960" y="3266557"/>
                  </a:cubicBezTo>
                  <a:cubicBezTo>
                    <a:pt x="6439818" y="3284506"/>
                    <a:pt x="6447164" y="3263394"/>
                    <a:pt x="6446651" y="3270147"/>
                  </a:cubicBezTo>
                  <a:cubicBezTo>
                    <a:pt x="6447249" y="3263223"/>
                    <a:pt x="6461427" y="3269976"/>
                    <a:pt x="6476203" y="3270745"/>
                  </a:cubicBezTo>
                  <a:cubicBezTo>
                    <a:pt x="6491321" y="3266386"/>
                    <a:pt x="6506268" y="3264676"/>
                    <a:pt x="6505755" y="3271429"/>
                  </a:cubicBezTo>
                  <a:cubicBezTo>
                    <a:pt x="6506097" y="3267155"/>
                    <a:pt x="6509257" y="3265873"/>
                    <a:pt x="6514211" y="3268779"/>
                  </a:cubicBezTo>
                  <a:cubicBezTo>
                    <a:pt x="6519848" y="3263993"/>
                    <a:pt x="6527194" y="3266044"/>
                    <a:pt x="6536674" y="3260745"/>
                  </a:cubicBezTo>
                  <a:cubicBezTo>
                    <a:pt x="6545301" y="3266129"/>
                    <a:pt x="6557685" y="3242881"/>
                    <a:pt x="6568789" y="3244761"/>
                  </a:cubicBezTo>
                  <a:cubicBezTo>
                    <a:pt x="6580063" y="3244761"/>
                    <a:pt x="6592106" y="3244163"/>
                    <a:pt x="6604746" y="3237325"/>
                  </a:cubicBezTo>
                  <a:cubicBezTo>
                    <a:pt x="6617815" y="3224333"/>
                    <a:pt x="6629601" y="3227666"/>
                    <a:pt x="6641303" y="3222367"/>
                  </a:cubicBezTo>
                  <a:cubicBezTo>
                    <a:pt x="6652491" y="3223136"/>
                    <a:pt x="6664534" y="3204417"/>
                    <a:pt x="6672819" y="3213905"/>
                  </a:cubicBezTo>
                  <a:cubicBezTo>
                    <a:pt x="6681616" y="3216298"/>
                    <a:pt x="6689559" y="3210999"/>
                    <a:pt x="6695282" y="3206212"/>
                  </a:cubicBezTo>
                  <a:cubicBezTo>
                    <a:pt x="6700834" y="3202366"/>
                    <a:pt x="6704079" y="3200058"/>
                    <a:pt x="6703823" y="3203306"/>
                  </a:cubicBezTo>
                  <a:cubicBezTo>
                    <a:pt x="6704079" y="3200571"/>
                    <a:pt x="6716293" y="3210315"/>
                    <a:pt x="6737902" y="3201255"/>
                  </a:cubicBezTo>
                  <a:cubicBezTo>
                    <a:pt x="6747810" y="3207409"/>
                    <a:pt x="6761219" y="3195015"/>
                    <a:pt x="6774544" y="3199033"/>
                  </a:cubicBezTo>
                  <a:cubicBezTo>
                    <a:pt x="6788808" y="3192366"/>
                    <a:pt x="6803412" y="3196469"/>
                    <a:pt x="6819043" y="3196297"/>
                  </a:cubicBezTo>
                  <a:cubicBezTo>
                    <a:pt x="6834417" y="3199375"/>
                    <a:pt x="6849876" y="3209204"/>
                    <a:pt x="6867215" y="3196554"/>
                  </a:cubicBezTo>
                  <a:cubicBezTo>
                    <a:pt x="6883016" y="3202708"/>
                    <a:pt x="6899671" y="3197751"/>
                    <a:pt x="6915899" y="3190314"/>
                  </a:cubicBezTo>
                  <a:cubicBezTo>
                    <a:pt x="6931614" y="3188947"/>
                    <a:pt x="6946476" y="3191340"/>
                    <a:pt x="6960142" y="3191084"/>
                  </a:cubicBezTo>
                  <a:cubicBezTo>
                    <a:pt x="6972612" y="3206212"/>
                    <a:pt x="6986021" y="3192878"/>
                    <a:pt x="6997125" y="3185357"/>
                  </a:cubicBezTo>
                  <a:cubicBezTo>
                    <a:pt x="7018307" y="3181681"/>
                    <a:pt x="7030862" y="3187152"/>
                    <a:pt x="7031203" y="3183305"/>
                  </a:cubicBezTo>
                  <a:cubicBezTo>
                    <a:pt x="7031289" y="3182023"/>
                    <a:pt x="7038464" y="3181083"/>
                    <a:pt x="7048713" y="3186554"/>
                  </a:cubicBezTo>
                  <a:cubicBezTo>
                    <a:pt x="7058023" y="3202537"/>
                    <a:pt x="7073226" y="3189972"/>
                    <a:pt x="7087234" y="3192878"/>
                  </a:cubicBezTo>
                  <a:cubicBezTo>
                    <a:pt x="7101753" y="3188605"/>
                    <a:pt x="7114907" y="3201597"/>
                    <a:pt x="7126010" y="3195614"/>
                  </a:cubicBezTo>
                  <a:cubicBezTo>
                    <a:pt x="7137797" y="3181254"/>
                    <a:pt x="7143348" y="3200571"/>
                    <a:pt x="7143178" y="3202452"/>
                  </a:cubicBezTo>
                  <a:cubicBezTo>
                    <a:pt x="7144458" y="3186810"/>
                    <a:pt x="7148131" y="3207494"/>
                    <a:pt x="7157527" y="3201255"/>
                  </a:cubicBezTo>
                  <a:cubicBezTo>
                    <a:pt x="7165384" y="3214418"/>
                    <a:pt x="7178281" y="3208606"/>
                    <a:pt x="7192887" y="3204332"/>
                  </a:cubicBezTo>
                  <a:cubicBezTo>
                    <a:pt x="7208688" y="3185528"/>
                    <a:pt x="7223976" y="3194417"/>
                    <a:pt x="7239180" y="3204417"/>
                  </a:cubicBezTo>
                  <a:cubicBezTo>
                    <a:pt x="7253870" y="3220999"/>
                    <a:pt x="7270782" y="3210144"/>
                    <a:pt x="7285216" y="3207836"/>
                  </a:cubicBezTo>
                  <a:cubicBezTo>
                    <a:pt x="7299565" y="3206212"/>
                    <a:pt x="7311950" y="3208264"/>
                    <a:pt x="7321088" y="3205358"/>
                  </a:cubicBezTo>
                  <a:cubicBezTo>
                    <a:pt x="7329715" y="3208948"/>
                    <a:pt x="7334498" y="3215700"/>
                    <a:pt x="7335010" y="3209717"/>
                  </a:cubicBezTo>
                  <a:cubicBezTo>
                    <a:pt x="7335438" y="3204417"/>
                    <a:pt x="7342014" y="3203819"/>
                    <a:pt x="7351922" y="3203819"/>
                  </a:cubicBezTo>
                  <a:cubicBezTo>
                    <a:pt x="7361488" y="3208520"/>
                    <a:pt x="7375837" y="3196639"/>
                    <a:pt x="7388905" y="3207153"/>
                  </a:cubicBezTo>
                  <a:cubicBezTo>
                    <a:pt x="7403681" y="3196554"/>
                    <a:pt x="7418799" y="3186895"/>
                    <a:pt x="7429817" y="3196383"/>
                  </a:cubicBezTo>
                  <a:cubicBezTo>
                    <a:pt x="7441518" y="3197579"/>
                    <a:pt x="7450401" y="3202195"/>
                    <a:pt x="7453903" y="3204759"/>
                  </a:cubicBezTo>
                  <a:cubicBezTo>
                    <a:pt x="7457575" y="3204588"/>
                    <a:pt x="7463981" y="3205700"/>
                    <a:pt x="7471241" y="3210400"/>
                  </a:cubicBezTo>
                  <a:cubicBezTo>
                    <a:pt x="7477818" y="3223393"/>
                    <a:pt x="7487555" y="3212025"/>
                    <a:pt x="7495839" y="3211768"/>
                  </a:cubicBezTo>
                  <a:cubicBezTo>
                    <a:pt x="7503527" y="3220145"/>
                    <a:pt x="7511897" y="3213820"/>
                    <a:pt x="7517021" y="3221683"/>
                  </a:cubicBezTo>
                  <a:cubicBezTo>
                    <a:pt x="7522061" y="3230743"/>
                    <a:pt x="7525819" y="3230487"/>
                    <a:pt x="7526758" y="3218521"/>
                  </a:cubicBezTo>
                  <a:cubicBezTo>
                    <a:pt x="7526502" y="3221512"/>
                    <a:pt x="7532225" y="3215871"/>
                    <a:pt x="7540082" y="3215529"/>
                  </a:cubicBezTo>
                  <a:cubicBezTo>
                    <a:pt x="7548111" y="3213050"/>
                    <a:pt x="7558360" y="3216811"/>
                    <a:pt x="7568951" y="3215700"/>
                  </a:cubicBezTo>
                  <a:cubicBezTo>
                    <a:pt x="7578859" y="3222196"/>
                    <a:pt x="7589450" y="3221256"/>
                    <a:pt x="7597906" y="3213649"/>
                  </a:cubicBezTo>
                  <a:cubicBezTo>
                    <a:pt x="7605849" y="3212537"/>
                    <a:pt x="7611230" y="3211084"/>
                    <a:pt x="7611059" y="3212794"/>
                  </a:cubicBezTo>
                  <a:cubicBezTo>
                    <a:pt x="7611913" y="3202366"/>
                    <a:pt x="7628312" y="3212965"/>
                    <a:pt x="7645394" y="3215785"/>
                  </a:cubicBezTo>
                  <a:cubicBezTo>
                    <a:pt x="7661622" y="3228008"/>
                    <a:pt x="7679730" y="3218777"/>
                    <a:pt x="7679730" y="3218777"/>
                  </a:cubicBezTo>
                  <a:lnTo>
                    <a:pt x="7771802" y="3199631"/>
                  </a:lnTo>
                  <a:lnTo>
                    <a:pt x="7774365" y="210021"/>
                  </a:lnTo>
                  <a:lnTo>
                    <a:pt x="7773767" y="210021"/>
                  </a:lnTo>
                  <a:close/>
                </a:path>
              </a:pathLst>
            </a:custGeom>
            <a:solidFill>
              <a:srgbClr val="FFFFFF"/>
            </a:solidFill>
            <a:ln w="0" cap="flat">
              <a:noFill/>
              <a:prstDash val="solid"/>
              <a:miter/>
            </a:ln>
          </p:spPr>
          <p:txBody>
            <a:bodyPr rtlCol="0" anchor="ctr"/>
            <a:lstStyle/>
            <a:p>
              <a:endParaRPr lang="en-US"/>
            </a:p>
          </p:txBody>
        </p:sp>
      </p:grpSp>
      <p:pic>
        <p:nvPicPr>
          <p:cNvPr id="10" name="Picture 9" descr="A close-up of a silver object&#10;&#10;Description automatically generated">
            <a:extLst>
              <a:ext uri="{FF2B5EF4-FFF2-40B4-BE49-F238E27FC236}">
                <a16:creationId xmlns:a16="http://schemas.microsoft.com/office/drawing/2014/main" id="{B857901A-7E6F-B196-AC50-B76FEF4BF2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a:off x="10514434" y="4758815"/>
            <a:ext cx="1924050" cy="628650"/>
          </a:xfrm>
          <a:prstGeom prst="rect">
            <a:avLst/>
          </a:prstGeom>
        </p:spPr>
      </p:pic>
      <p:pic>
        <p:nvPicPr>
          <p:cNvPr id="11" name="Picture 10" descr="A close-up of a silver object&#10;&#10;Description automatically generated">
            <a:extLst>
              <a:ext uri="{FF2B5EF4-FFF2-40B4-BE49-F238E27FC236}">
                <a16:creationId xmlns:a16="http://schemas.microsoft.com/office/drawing/2014/main" id="{70E3C8ED-8934-493B-FC47-0E4A10F9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824227">
            <a:off x="-374651" y="2087277"/>
            <a:ext cx="1924050" cy="628650"/>
          </a:xfrm>
          <a:prstGeom prst="rect">
            <a:avLst/>
          </a:prstGeom>
        </p:spPr>
      </p:pic>
      <p:sp>
        <p:nvSpPr>
          <p:cNvPr id="14" name="Slide Number Placeholder 13">
            <a:extLst>
              <a:ext uri="{FF2B5EF4-FFF2-40B4-BE49-F238E27FC236}">
                <a16:creationId xmlns:a16="http://schemas.microsoft.com/office/drawing/2014/main" id="{EB313080-C342-48AC-33EB-51E8BE2A5F12}"/>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9299443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5.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051EB0-4429-A341-169C-3515271C668C}"/>
              </a:ext>
            </a:extLst>
          </p:cNvPr>
          <p:cNvSpPr>
            <a:spLocks noGrp="1"/>
          </p:cNvSpPr>
          <p:nvPr>
            <p:ph type="sldNum" sz="quarter" idx="10"/>
          </p:nvPr>
        </p:nvSpPr>
        <p:spPr/>
        <p:txBody>
          <a:body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355952033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sv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sv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sv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sv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9.xml"/><Relationship Id="rId4" Type="http://schemas.openxmlformats.org/officeDocument/2006/relationships/image" Target="../media/image5.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heme" Target="../theme/theme7.xml"/><Relationship Id="rId7" Type="http://schemas.openxmlformats.org/officeDocument/2006/relationships/image" Target="../media/image19.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598CF3C-F9EE-D962-D1FB-F7BA5B6EF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0007" y="5942948"/>
            <a:ext cx="661581" cy="594000"/>
          </a:xfrm>
          <a:prstGeom prst="rect">
            <a:avLst/>
          </a:prstGeom>
        </p:spPr>
      </p:pic>
      <p:pic>
        <p:nvPicPr>
          <p:cNvPr id="16" name="Graphic 15">
            <a:extLst>
              <a:ext uri="{FF2B5EF4-FFF2-40B4-BE49-F238E27FC236}">
                <a16:creationId xmlns:a16="http://schemas.microsoft.com/office/drawing/2014/main" id="{E267218C-DC89-E073-A054-32ED53AD056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24000" y="6273800"/>
            <a:ext cx="1112400" cy="263148"/>
          </a:xfrm>
          <a:prstGeom prst="rect">
            <a:avLst/>
          </a:prstGeom>
        </p:spPr>
      </p:pic>
    </p:spTree>
    <p:extLst>
      <p:ext uri="{BB962C8B-B14F-4D97-AF65-F5344CB8AC3E}">
        <p14:creationId xmlns:p14="http://schemas.microsoft.com/office/powerpoint/2010/main" val="1023736010"/>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2225" y="6273800"/>
            <a:ext cx="1112400" cy="263148"/>
          </a:xfrm>
          <a:prstGeom prst="rect">
            <a:avLst/>
          </a:prstGeom>
        </p:spPr>
      </p:pic>
      <p:pic>
        <p:nvPicPr>
          <p:cNvPr id="2" name="Graphic 1">
            <a:extLst>
              <a:ext uri="{FF2B5EF4-FFF2-40B4-BE49-F238E27FC236}">
                <a16:creationId xmlns:a16="http://schemas.microsoft.com/office/drawing/2014/main" id="{ECD41303-5BC3-2901-B4D1-4B5C878EDAB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1450" b="11450"/>
          <a:stretch/>
        </p:blipFill>
        <p:spPr>
          <a:xfrm>
            <a:off x="0" y="0"/>
            <a:ext cx="250092" cy="5490308"/>
          </a:xfrm>
          <a:prstGeom prst="rect">
            <a:avLst/>
          </a:prstGeom>
        </p:spPr>
      </p:pic>
      <p:sp>
        <p:nvSpPr>
          <p:cNvPr id="8" name="Slide Number Placeholder 7">
            <a:extLst>
              <a:ext uri="{FF2B5EF4-FFF2-40B4-BE49-F238E27FC236}">
                <a16:creationId xmlns:a16="http://schemas.microsoft.com/office/drawing/2014/main" id="{B7A0E069-82FD-1819-4E6C-32659A225000}"/>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948245378"/>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30117748-4FCB-C80D-96F8-EFA7FD02B8FA}"/>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pic>
        <p:nvPicPr>
          <p:cNvPr id="4" name="Graphic 3">
            <a:extLst>
              <a:ext uri="{FF2B5EF4-FFF2-40B4-BE49-F238E27FC236}">
                <a16:creationId xmlns:a16="http://schemas.microsoft.com/office/drawing/2014/main" id="{5CCF5703-8A00-12C5-ECCE-8811B4DD54D3}"/>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1450" b="14064"/>
          <a:stretch/>
        </p:blipFill>
        <p:spPr>
          <a:xfrm>
            <a:off x="0" y="0"/>
            <a:ext cx="250092" cy="5304171"/>
          </a:xfrm>
          <a:prstGeom prst="rect">
            <a:avLst/>
          </a:prstGeom>
        </p:spPr>
      </p:pic>
    </p:spTree>
    <p:extLst>
      <p:ext uri="{BB962C8B-B14F-4D97-AF65-F5344CB8AC3E}">
        <p14:creationId xmlns:p14="http://schemas.microsoft.com/office/powerpoint/2010/main" val="1744931157"/>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92225" y="6273800"/>
            <a:ext cx="1112400" cy="263148"/>
          </a:xfrm>
          <a:prstGeom prst="rect">
            <a:avLst/>
          </a:prstGeom>
        </p:spPr>
      </p:pic>
      <p:sp>
        <p:nvSpPr>
          <p:cNvPr id="8" name="Slide Number Placeholder 7">
            <a:extLst>
              <a:ext uri="{FF2B5EF4-FFF2-40B4-BE49-F238E27FC236}">
                <a16:creationId xmlns:a16="http://schemas.microsoft.com/office/drawing/2014/main" id="{EB94BAA5-015F-00FD-0315-FD9E06406BD5}"/>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2065601976"/>
      </p:ext>
    </p:extLst>
  </p:cSld>
  <p:clrMap bg1="lt1" tx1="dk1" bg2="lt2" tx2="dk2" accent1="accent1" accent2="accent2" accent3="accent3" accent4="accent4" accent5="accent5" accent6="accent6" hlink="hlink" folHlink="folHlink"/>
  <p:sldLayoutIdLst>
    <p:sldLayoutId id="2147483666" r:id="rId1"/>
    <p:sldLayoutId id="2147483670" r:id="rId2"/>
    <p:sldLayoutId id="2147483673"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4446CB27-FD0B-5D32-7FC0-26A467A36B3B}"/>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612822353"/>
      </p:ext>
    </p:extLst>
  </p:cSld>
  <p:clrMap bg1="lt1" tx1="dk1" bg2="lt2" tx2="dk2" accent1="accent1" accent2="accent2" accent3="accent3" accent4="accent4" accent5="accent5" accent6="accent6" hlink="hlink" folHlink="folHlink"/>
  <p:sldLayoutIdLst>
    <p:sldLayoutId id="2147483668" r:id="rId1"/>
    <p:sldLayoutId id="2147483669"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B2B2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1D5AB7-F876-3680-D132-B627BECFC9F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92225" y="6273800"/>
            <a:ext cx="1112400" cy="263148"/>
          </a:xfrm>
          <a:prstGeom prst="rect">
            <a:avLst/>
          </a:prstGeom>
        </p:spPr>
      </p:pic>
      <p:sp>
        <p:nvSpPr>
          <p:cNvPr id="3" name="Slide Number Placeholder 7">
            <a:extLst>
              <a:ext uri="{FF2B5EF4-FFF2-40B4-BE49-F238E27FC236}">
                <a16:creationId xmlns:a16="http://schemas.microsoft.com/office/drawing/2014/main" id="{A11D7215-5A76-F3FF-438D-A081884BB19E}"/>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bg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460541187"/>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92225" y="6273800"/>
            <a:ext cx="1112400" cy="263148"/>
          </a:xfrm>
          <a:prstGeom prst="rect">
            <a:avLst/>
          </a:prstGeom>
        </p:spPr>
      </p:pic>
      <p:pic>
        <p:nvPicPr>
          <p:cNvPr id="6" name="Graphic 5">
            <a:extLst>
              <a:ext uri="{FF2B5EF4-FFF2-40B4-BE49-F238E27FC236}">
                <a16:creationId xmlns:a16="http://schemas.microsoft.com/office/drawing/2014/main" id="{26EB55F0-3257-25D6-CDED-083A16512B9D}"/>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 t="19943" r="-3836"/>
          <a:stretch/>
        </p:blipFill>
        <p:spPr>
          <a:xfrm>
            <a:off x="0" y="0"/>
            <a:ext cx="250092" cy="5490308"/>
          </a:xfrm>
          <a:prstGeom prst="rect">
            <a:avLst/>
          </a:prstGeom>
        </p:spPr>
      </p:pic>
      <p:pic>
        <p:nvPicPr>
          <p:cNvPr id="9" name="Graphic 8">
            <a:extLst>
              <a:ext uri="{FF2B5EF4-FFF2-40B4-BE49-F238E27FC236}">
                <a16:creationId xmlns:a16="http://schemas.microsoft.com/office/drawing/2014/main" id="{49F8DE6E-E720-689C-D0C1-7B42E0A1C30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935025" y="321052"/>
            <a:ext cx="669600" cy="772615"/>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56650129"/>
      </p:ext>
    </p:extLst>
  </p:cSld>
  <p:clrMap bg1="lt1" tx1="dk1" bg2="lt2" tx2="dk2" accent1="accent1" accent2="accent2" accent3="accent3" accent4="accent4" accent5="accent5" accent6="accent6" hlink="hlink" folHlink="folHlink"/>
  <p:sldLayoutIdLst>
    <p:sldLayoutId id="2147483660" r:id="rId1"/>
    <p:sldLayoutId id="214748367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7932F5D-0113-E1F4-0C5C-5F8C69F0C1D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92225" y="6273800"/>
            <a:ext cx="1112400" cy="263148"/>
          </a:xfrm>
          <a:prstGeom prst="rect">
            <a:avLst/>
          </a:prstGeom>
        </p:spPr>
      </p:pic>
      <p:sp>
        <p:nvSpPr>
          <p:cNvPr id="5" name="Slide Number Placeholder 7">
            <a:extLst>
              <a:ext uri="{FF2B5EF4-FFF2-40B4-BE49-F238E27FC236}">
                <a16:creationId xmlns:a16="http://schemas.microsoft.com/office/drawing/2014/main" id="{0FC319BE-B116-EE51-311C-4CC53A393E86}"/>
              </a:ext>
            </a:extLst>
          </p:cNvPr>
          <p:cNvSpPr>
            <a:spLocks noGrp="1"/>
          </p:cNvSpPr>
          <p:nvPr>
            <p:ph type="sldNum" sz="quarter" idx="4"/>
          </p:nvPr>
        </p:nvSpPr>
        <p:spPr>
          <a:xfrm>
            <a:off x="587375" y="6352282"/>
            <a:ext cx="3492500" cy="184666"/>
          </a:xfrm>
          <a:prstGeom prst="rect">
            <a:avLst/>
          </a:prstGeom>
        </p:spPr>
        <p:txBody>
          <a:bodyPr vert="horz" wrap="square" lIns="0" tIns="0" rIns="0" bIns="0" rtlCol="0" anchor="ctr">
            <a:spAutoFit/>
          </a:bodyPr>
          <a:lstStyle>
            <a:lvl1pPr algn="l">
              <a:defRPr sz="1200">
                <a:solidFill>
                  <a:schemeClr val="tx1"/>
                </a:solidFill>
                <a:latin typeface="Arial" panose="020B0604020202020204" pitchFamily="34" charset="0"/>
                <a:cs typeface="Arial" panose="020B0604020202020204" pitchFamily="34" charset="0"/>
              </a:defRPr>
            </a:lvl1pPr>
          </a:lstStyle>
          <a:p>
            <a:fld id="{A861A158-83ED-EE40-9DBB-ECA0FA8A3E73}" type="slidenum">
              <a:rPr lang="en-US" smtClean="0"/>
              <a:pPr/>
              <a:t>‹#›</a:t>
            </a:fld>
            <a:r>
              <a:rPr lang="en-US"/>
              <a:t>   |   UNIFORMED PROTECTIVE SERVICES</a:t>
            </a:r>
          </a:p>
        </p:txBody>
      </p:sp>
    </p:spTree>
    <p:extLst>
      <p:ext uri="{BB962C8B-B14F-4D97-AF65-F5344CB8AC3E}">
        <p14:creationId xmlns:p14="http://schemas.microsoft.com/office/powerpoint/2010/main" val="1363417908"/>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3952" userDrawn="1">
          <p15:clr>
            <a:srgbClr val="F26B43"/>
          </p15:clr>
        </p15:guide>
        <p15:guide id="3" pos="370" userDrawn="1">
          <p15:clr>
            <a:srgbClr val="F26B43"/>
          </p15:clr>
        </p15:guide>
        <p15:guide id="5" pos="960" userDrawn="1">
          <p15:clr>
            <a:srgbClr val="F26B43"/>
          </p15:clr>
        </p15:guide>
        <p15:guide id="6" pos="1391" userDrawn="1">
          <p15:clr>
            <a:srgbClr val="F26B43"/>
          </p15:clr>
        </p15:guide>
        <p15:guide id="7" pos="1549" userDrawn="1">
          <p15:clr>
            <a:srgbClr val="F26B43"/>
          </p15:clr>
        </p15:guide>
        <p15:guide id="8" pos="2003" userDrawn="1">
          <p15:clr>
            <a:srgbClr val="F26B43"/>
          </p15:clr>
        </p15:guide>
        <p15:guide id="9" pos="2139" userDrawn="1">
          <p15:clr>
            <a:srgbClr val="F26B43"/>
          </p15:clr>
        </p15:guide>
        <p15:guide id="10" pos="2570" userDrawn="1">
          <p15:clr>
            <a:srgbClr val="F26B43"/>
          </p15:clr>
        </p15:guide>
        <p15:guide id="11" pos="2729" userDrawn="1">
          <p15:clr>
            <a:srgbClr val="F26B43"/>
          </p15:clr>
        </p15:guide>
        <p15:guide id="12" pos="3160" userDrawn="1">
          <p15:clr>
            <a:srgbClr val="F26B43"/>
          </p15:clr>
        </p15:guide>
        <p15:guide id="13" pos="3318" userDrawn="1">
          <p15:clr>
            <a:srgbClr val="F26B43"/>
          </p15:clr>
        </p15:guide>
        <p15:guide id="14" pos="3749" userDrawn="1">
          <p15:clr>
            <a:srgbClr val="F26B43"/>
          </p15:clr>
        </p15:guide>
        <p15:guide id="15" pos="3908" userDrawn="1">
          <p15:clr>
            <a:srgbClr val="F26B43"/>
          </p15:clr>
        </p15:guide>
        <p15:guide id="16" pos="4362" userDrawn="1">
          <p15:clr>
            <a:srgbClr val="F26B43"/>
          </p15:clr>
        </p15:guide>
        <p15:guide id="17" pos="4498" userDrawn="1">
          <p15:clr>
            <a:srgbClr val="F26B43"/>
          </p15:clr>
        </p15:guide>
        <p15:guide id="18" pos="4951" userDrawn="1">
          <p15:clr>
            <a:srgbClr val="F26B43"/>
          </p15:clr>
        </p15:guide>
        <p15:guide id="19" pos="5087" userDrawn="1">
          <p15:clr>
            <a:srgbClr val="F26B43"/>
          </p15:clr>
        </p15:guide>
        <p15:guide id="20" pos="5541" userDrawn="1">
          <p15:clr>
            <a:srgbClr val="F26B43"/>
          </p15:clr>
        </p15:guide>
        <p15:guide id="21" pos="5700" userDrawn="1">
          <p15:clr>
            <a:srgbClr val="F26B43"/>
          </p15:clr>
        </p15:guide>
        <p15:guide id="22" pos="6131" userDrawn="1">
          <p15:clr>
            <a:srgbClr val="F26B43"/>
          </p15:clr>
        </p15:guide>
        <p15:guide id="23" pos="6289" userDrawn="1">
          <p15:clr>
            <a:srgbClr val="F26B43"/>
          </p15:clr>
        </p15:guide>
        <p15:guide id="24" pos="6720" userDrawn="1">
          <p15:clr>
            <a:srgbClr val="F26B43"/>
          </p15:clr>
        </p15:guide>
        <p15:guide id="25" pos="6879" userDrawn="1">
          <p15:clr>
            <a:srgbClr val="F26B43"/>
          </p15:clr>
        </p15:guide>
        <p15:guide id="26" pos="801" userDrawn="1">
          <p15:clr>
            <a:srgbClr val="F26B43"/>
          </p15:clr>
        </p15:guide>
        <p15:guide id="27" pos="731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qviCr7a-TS4?feature=oembed" TargetMode="External"/><Relationship Id="rId5" Type="http://schemas.openxmlformats.org/officeDocument/2006/relationships/image" Target="../media/image12.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12.png"/><Relationship Id="rId4" Type="http://schemas.openxmlformats.org/officeDocument/2006/relationships/image" Target="../media/image32.sv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13.jpeg"/><Relationship Id="rId10" Type="http://schemas.openxmlformats.org/officeDocument/2006/relationships/image" Target="../media/image12.png"/><Relationship Id="rId4" Type="http://schemas.openxmlformats.org/officeDocument/2006/relationships/image" Target="../media/image32.sv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2.png"/><Relationship Id="rId3" Type="http://schemas.openxmlformats.org/officeDocument/2006/relationships/image" Target="../media/image42.jpeg"/><Relationship Id="rId7" Type="http://schemas.openxmlformats.org/officeDocument/2006/relationships/image" Target="../media/image34.png"/><Relationship Id="rId12"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44.png"/><Relationship Id="rId5" Type="http://schemas.openxmlformats.org/officeDocument/2006/relationships/image" Target="../media/image32.svg"/><Relationship Id="rId10" Type="http://schemas.openxmlformats.org/officeDocument/2006/relationships/image" Target="../media/image43.jpeg"/><Relationship Id="rId4" Type="http://schemas.openxmlformats.org/officeDocument/2006/relationships/image" Target="../media/image31.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47.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46.png"/><Relationship Id="rId17" Type="http://schemas.openxmlformats.org/officeDocument/2006/relationships/image" Target="../media/image14.png"/><Relationship Id="rId2" Type="http://schemas.openxmlformats.org/officeDocument/2006/relationships/audio" Target="../media/media1.wav"/><Relationship Id="rId16" Type="http://schemas.openxmlformats.org/officeDocument/2006/relationships/image" Target="../media/image12.pn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45.png"/><Relationship Id="rId5" Type="http://schemas.microsoft.com/office/2007/relationships/media" Target="../media/media3.wav"/><Relationship Id="rId15" Type="http://schemas.openxmlformats.org/officeDocument/2006/relationships/image" Target="../media/image49.png"/><Relationship Id="rId10" Type="http://schemas.openxmlformats.org/officeDocument/2006/relationships/notesSlide" Target="../notesSlides/notesSlide17.xml"/><Relationship Id="rId4" Type="http://schemas.openxmlformats.org/officeDocument/2006/relationships/audio" Target="../media/media2.wav"/><Relationship Id="rId9" Type="http://schemas.openxmlformats.org/officeDocument/2006/relationships/slideLayout" Target="../slideLayouts/slideLayout3.xml"/><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2.jpeg"/><Relationship Id="rId3" Type="http://schemas.openxmlformats.org/officeDocument/2006/relationships/image" Target="../media/image50.jpeg"/><Relationship Id="rId7" Type="http://schemas.openxmlformats.org/officeDocument/2006/relationships/image" Target="../media/image34.png"/><Relationship Id="rId12"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51.jpe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54.jpeg"/><Relationship Id="rId4" Type="http://schemas.openxmlformats.org/officeDocument/2006/relationships/image" Target="../media/image32.sv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video" Target="https://www.youtube.com/embed/bLrG1XQtRfM?feature=oembed" TargetMode="External"/><Relationship Id="rId7" Type="http://schemas.openxmlformats.org/officeDocument/2006/relationships/image" Target="../media/image57.jpeg"/><Relationship Id="rId2" Type="http://schemas.openxmlformats.org/officeDocument/2006/relationships/video" Target="https://www.youtube.com/embed/WPuGFTqL6H8?feature=oembed" TargetMode="External"/><Relationship Id="rId1" Type="http://schemas.openxmlformats.org/officeDocument/2006/relationships/video" Target="https://www.youtube.com/embed/K-lJoVijoQ4?feature=oembed" TargetMode="External"/><Relationship Id="rId6" Type="http://schemas.openxmlformats.org/officeDocument/2006/relationships/image" Target="../media/image56.jpeg"/><Relationship Id="rId5" Type="http://schemas.openxmlformats.org/officeDocument/2006/relationships/notesSlide" Target="../notesSlides/notesSlide25.xml"/><Relationship Id="rId10" Type="http://schemas.openxmlformats.org/officeDocument/2006/relationships/image" Target="../media/image14.png"/><Relationship Id="rId4" Type="http://schemas.openxmlformats.org/officeDocument/2006/relationships/slideLayout" Target="../slideLayouts/slideLayout4.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2.png"/><Relationship Id="rId4" Type="http://schemas.openxmlformats.org/officeDocument/2006/relationships/image" Target="../media/image32.svg"/><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2.png"/><Relationship Id="rId5" Type="http://schemas.openxmlformats.org/officeDocument/2006/relationships/image" Target="../media/image13.jpeg"/><Relationship Id="rId10" Type="http://schemas.openxmlformats.org/officeDocument/2006/relationships/image" Target="../media/image64.jpeg"/><Relationship Id="rId4" Type="http://schemas.openxmlformats.org/officeDocument/2006/relationships/image" Target="../media/image32.sv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jpeg"/><Relationship Id="rId7" Type="http://schemas.openxmlformats.org/officeDocument/2006/relationships/image" Target="../media/image35.svg"/><Relationship Id="rId12"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2.pn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6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instagram.com/britisharmy/" TargetMode="External"/><Relationship Id="rId4" Type="http://schemas.openxmlformats.org/officeDocument/2006/relationships/hyperlink" Target="https://www.army.mod.uk/news-and-event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ACDDE7-57E9-C7BF-1685-9E2317DBA862}"/>
              </a:ext>
            </a:extLst>
          </p:cNvPr>
          <p:cNvSpPr txBox="1"/>
          <p:nvPr/>
        </p:nvSpPr>
        <p:spPr>
          <a:xfrm>
            <a:off x="7140575" y="1200465"/>
            <a:ext cx="40364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UNIFORMED</a:t>
            </a:r>
            <a:endParaRPr lang="en-US" sz="6000"/>
          </a:p>
        </p:txBody>
      </p:sp>
      <p:sp>
        <p:nvSpPr>
          <p:cNvPr id="3" name="TextBox 2">
            <a:extLst>
              <a:ext uri="{FF2B5EF4-FFF2-40B4-BE49-F238E27FC236}">
                <a16:creationId xmlns:a16="http://schemas.microsoft.com/office/drawing/2014/main" id="{B380A286-84CE-14D0-FACB-6E9BFB2897D7}"/>
              </a:ext>
            </a:extLst>
          </p:cNvPr>
          <p:cNvSpPr txBox="1"/>
          <p:nvPr/>
        </p:nvSpPr>
        <p:spPr>
          <a:xfrm>
            <a:off x="7140575" y="2112177"/>
            <a:ext cx="4249662"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PROTECTIVE</a:t>
            </a:r>
            <a:endParaRPr lang="en-GB" sz="6000">
              <a:solidFill>
                <a:srgbClr val="FFFFFF"/>
              </a:solidFill>
              <a:effectLst/>
              <a:latin typeface="Arial Narrow" panose="020B0604020202020204" pitchFamily="34" charset="0"/>
            </a:endParaRPr>
          </a:p>
        </p:txBody>
      </p:sp>
      <p:sp>
        <p:nvSpPr>
          <p:cNvPr id="4" name="TextBox 3">
            <a:extLst>
              <a:ext uri="{FF2B5EF4-FFF2-40B4-BE49-F238E27FC236}">
                <a16:creationId xmlns:a16="http://schemas.microsoft.com/office/drawing/2014/main" id="{145A36AF-5425-04C7-5B85-07E2BDD5D081}"/>
              </a:ext>
            </a:extLst>
          </p:cNvPr>
          <p:cNvSpPr txBox="1"/>
          <p:nvPr/>
        </p:nvSpPr>
        <p:spPr>
          <a:xfrm>
            <a:off x="7140575" y="3023889"/>
            <a:ext cx="3400391" cy="923330"/>
          </a:xfrm>
          <a:prstGeom prst="rect">
            <a:avLst/>
          </a:prstGeom>
          <a:solidFill>
            <a:schemeClr val="tx1"/>
          </a:solidFill>
        </p:spPr>
        <p:txBody>
          <a:bodyPr wrap="none" lIns="108000" tIns="0" rIns="108000" bIns="0" rtlCol="0">
            <a:spAutoFit/>
          </a:bodyPr>
          <a:lstStyle/>
          <a:p>
            <a:r>
              <a:rPr lang="en-GB" sz="6000" b="1">
                <a:solidFill>
                  <a:srgbClr val="FFFFFF"/>
                </a:solidFill>
                <a:effectLst/>
                <a:latin typeface="Arial Narrow" panose="020B0604020202020204" pitchFamily="34" charset="0"/>
              </a:rPr>
              <a:t>SERVICES</a:t>
            </a:r>
            <a:endParaRPr lang="en-GB" sz="60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689C5BEA-798F-6EF0-5E00-E1A0906B7C7D}"/>
              </a:ext>
            </a:extLst>
          </p:cNvPr>
          <p:cNvSpPr txBox="1"/>
          <p:nvPr/>
        </p:nvSpPr>
        <p:spPr>
          <a:xfrm>
            <a:off x="7140575" y="3947219"/>
            <a:ext cx="3624625" cy="461665"/>
          </a:xfrm>
          <a:prstGeom prst="rect">
            <a:avLst/>
          </a:prstGeom>
          <a:solidFill>
            <a:schemeClr val="bg1"/>
          </a:solidFill>
        </p:spPr>
        <p:txBody>
          <a:bodyPr wrap="square" lIns="72000" tIns="0" rIns="72000" bIns="0" rtlCol="0" anchor="t">
            <a:spAutoFit/>
          </a:bodyPr>
          <a:lstStyle/>
          <a:p>
            <a:r>
              <a:rPr lang="en-GB" sz="3000" b="1">
                <a:solidFill>
                  <a:srgbClr val="5B772B"/>
                </a:solidFill>
                <a:latin typeface="Arial Narrow"/>
              </a:rPr>
              <a:t>TEAMS, </a:t>
            </a:r>
            <a:r>
              <a:rPr lang="en-GB" sz="3000" b="1">
                <a:solidFill>
                  <a:srgbClr val="5B772B"/>
                </a:solidFill>
                <a:effectLst/>
                <a:latin typeface="Arial Narrow"/>
              </a:rPr>
              <a:t>TENSION</a:t>
            </a:r>
            <a:r>
              <a:rPr lang="en-GB" sz="3000" b="1">
                <a:solidFill>
                  <a:srgbClr val="5B772B"/>
                </a:solidFill>
                <a:latin typeface="Arial Narrow"/>
              </a:rPr>
              <a:t> AND</a:t>
            </a:r>
            <a:endParaRPr lang="en-GB" sz="3000">
              <a:solidFill>
                <a:srgbClr val="5B772B"/>
              </a:solidFill>
              <a:effectLst/>
              <a:latin typeface="Arial Narrow"/>
            </a:endParaRPr>
          </a:p>
        </p:txBody>
      </p:sp>
      <p:sp>
        <p:nvSpPr>
          <p:cNvPr id="6" name="TextBox 5">
            <a:extLst>
              <a:ext uri="{FF2B5EF4-FFF2-40B4-BE49-F238E27FC236}">
                <a16:creationId xmlns:a16="http://schemas.microsoft.com/office/drawing/2014/main" id="{3FE6553E-8005-EAC2-4C16-AA37313AB067}"/>
              </a:ext>
            </a:extLst>
          </p:cNvPr>
          <p:cNvSpPr txBox="1"/>
          <p:nvPr/>
        </p:nvSpPr>
        <p:spPr>
          <a:xfrm>
            <a:off x="9048749" y="4936192"/>
            <a:ext cx="3143251" cy="1477328"/>
          </a:xfrm>
          <a:prstGeom prst="rect">
            <a:avLst/>
          </a:prstGeom>
          <a:noFill/>
        </p:spPr>
        <p:txBody>
          <a:bodyPr wrap="square" lIns="0" tIns="0" rIns="0" bIns="0" rtlCol="0">
            <a:spAutoFit/>
          </a:bodyPr>
          <a:lstStyle/>
          <a:p>
            <a:r>
              <a:rPr lang="en-GB" sz="2400" b="1">
                <a:solidFill>
                  <a:srgbClr val="FFFFFF"/>
                </a:solidFill>
                <a:effectLst/>
                <a:latin typeface="Arial Narrow" panose="020B0604020202020204" pitchFamily="34" charset="0"/>
              </a:rPr>
              <a:t>WORKSHOP: </a:t>
            </a:r>
          </a:p>
          <a:p>
            <a:r>
              <a:rPr lang="en-GB" sz="2400" b="1">
                <a:solidFill>
                  <a:srgbClr val="FFFFFF"/>
                </a:solidFill>
                <a:effectLst/>
                <a:latin typeface="Arial Narrow" panose="020B0604020202020204" pitchFamily="34" charset="0"/>
              </a:rPr>
              <a:t>TEAMS, TENSION </a:t>
            </a:r>
            <a:br>
              <a:rPr lang="en-GB" sz="2400" b="1">
                <a:solidFill>
                  <a:srgbClr val="FFFFFF"/>
                </a:solidFill>
                <a:effectLst/>
                <a:latin typeface="Arial Narrow" panose="020B0604020202020204" pitchFamily="34" charset="0"/>
              </a:rPr>
            </a:br>
            <a:r>
              <a:rPr lang="en-GB" sz="2400" b="1">
                <a:solidFill>
                  <a:srgbClr val="FFFFFF"/>
                </a:solidFill>
                <a:effectLst/>
                <a:latin typeface="Arial Narrow" panose="020B0604020202020204" pitchFamily="34" charset="0"/>
              </a:rPr>
              <a:t>AND COMMUNICATION </a:t>
            </a:r>
            <a:br>
              <a:rPr lang="en-GB" sz="2400" b="1">
                <a:solidFill>
                  <a:srgbClr val="FFFFFF"/>
                </a:solidFill>
                <a:effectLst/>
                <a:latin typeface="Arial Narrow" panose="020B0604020202020204" pitchFamily="34" charset="0"/>
              </a:rPr>
            </a:br>
            <a:r>
              <a:rPr lang="en-GB" sz="2400" b="1">
                <a:solidFill>
                  <a:srgbClr val="FFFFFF"/>
                </a:solidFill>
                <a:effectLst/>
                <a:latin typeface="Arial Narrow" panose="020B0604020202020204" pitchFamily="34" charset="0"/>
              </a:rPr>
              <a:t>IN DISASTER RELIEF</a:t>
            </a:r>
          </a:p>
        </p:txBody>
      </p:sp>
      <p:sp>
        <p:nvSpPr>
          <p:cNvPr id="7" name="TextBox 6">
            <a:extLst>
              <a:ext uri="{FF2B5EF4-FFF2-40B4-BE49-F238E27FC236}">
                <a16:creationId xmlns:a16="http://schemas.microsoft.com/office/drawing/2014/main" id="{85A577FA-D989-0D11-7014-842BDB3CA0F0}"/>
              </a:ext>
            </a:extLst>
          </p:cNvPr>
          <p:cNvSpPr txBox="1"/>
          <p:nvPr/>
        </p:nvSpPr>
        <p:spPr>
          <a:xfrm>
            <a:off x="7140576" y="498047"/>
            <a:ext cx="3834165" cy="553998"/>
          </a:xfrm>
          <a:prstGeom prst="rect">
            <a:avLst/>
          </a:prstGeom>
          <a:noFill/>
        </p:spPr>
        <p:txBody>
          <a:bodyPr wrap="square" lIns="0" tIns="0" rIns="0" bIns="0" rtlCol="0" anchor="t">
            <a:spAutoFit/>
          </a:bodyPr>
          <a:lstStyle/>
          <a:p>
            <a:r>
              <a:rPr lang="en-GB" sz="1800" b="1">
                <a:solidFill>
                  <a:srgbClr val="FFFFFF"/>
                </a:solidFill>
                <a:effectLst/>
                <a:latin typeface="Arial"/>
                <a:cs typeface="Arial"/>
              </a:rPr>
              <a:t>UPS L3 diploma, </a:t>
            </a:r>
            <a:br>
              <a:rPr lang="en-GB" sz="1800" b="1">
                <a:effectLst/>
                <a:latin typeface="Arial" panose="020B0604020202020204" pitchFamily="34" charset="0"/>
              </a:rPr>
            </a:br>
            <a:r>
              <a:rPr lang="en-GB" sz="1800" b="1">
                <a:solidFill>
                  <a:srgbClr val="FFFFFF"/>
                </a:solidFill>
                <a:effectLst/>
                <a:latin typeface="Arial"/>
                <a:cs typeface="Arial"/>
              </a:rPr>
              <a:t>Unit 2: F and Unit 5: </a:t>
            </a:r>
            <a:r>
              <a:rPr lang="en-GB" b="1">
                <a:solidFill>
                  <a:srgbClr val="FFFFFF"/>
                </a:solidFill>
                <a:latin typeface="Arial"/>
                <a:cs typeface="Arial"/>
              </a:rPr>
              <a:t>B/C1</a:t>
            </a:r>
            <a:endParaRPr lang="en-GB" sz="1800" b="1">
              <a:solidFill>
                <a:srgbClr val="FFFFFF"/>
              </a:solidFill>
              <a:effectLst/>
              <a:latin typeface="Arial" panose="020B0604020202020204" pitchFamily="34" charset="0"/>
              <a:cs typeface="Arial"/>
            </a:endParaRPr>
          </a:p>
        </p:txBody>
      </p:sp>
      <p:sp>
        <p:nvSpPr>
          <p:cNvPr id="8" name="Rectangle 7">
            <a:extLst>
              <a:ext uri="{FF2B5EF4-FFF2-40B4-BE49-F238E27FC236}">
                <a16:creationId xmlns:a16="http://schemas.microsoft.com/office/drawing/2014/main" id="{8EC8F91C-1D37-B962-F634-355C1E1587D3}"/>
              </a:ext>
            </a:extLst>
          </p:cNvPr>
          <p:cNvSpPr>
            <a:spLocks noChangeAspect="1"/>
          </p:cNvSpPr>
          <p:nvPr/>
        </p:nvSpPr>
        <p:spPr>
          <a:xfrm>
            <a:off x="587375" y="584200"/>
            <a:ext cx="5526000" cy="50796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silver object&#10;&#10;Description automatically generated">
            <a:extLst>
              <a:ext uri="{FF2B5EF4-FFF2-40B4-BE49-F238E27FC236}">
                <a16:creationId xmlns:a16="http://schemas.microsoft.com/office/drawing/2014/main" id="{7F6DCA6A-1139-B9EA-2F6F-6A5804DB0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4170081">
            <a:off x="-44571" y="4621866"/>
            <a:ext cx="1924050" cy="628650"/>
          </a:xfrm>
          <a:prstGeom prst="rect">
            <a:avLst/>
          </a:prstGeom>
        </p:spPr>
      </p:pic>
      <p:pic>
        <p:nvPicPr>
          <p:cNvPr id="10" name="Picture 9" descr="A close-up of a silver object&#10;&#10;Description automatically generated">
            <a:extLst>
              <a:ext uri="{FF2B5EF4-FFF2-40B4-BE49-F238E27FC236}">
                <a16:creationId xmlns:a16="http://schemas.microsoft.com/office/drawing/2014/main" id="{D8777B94-614E-705E-F06D-096EF1509A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1046247">
            <a:off x="3878480" y="269874"/>
            <a:ext cx="1924050" cy="628650"/>
          </a:xfrm>
          <a:prstGeom prst="rect">
            <a:avLst/>
          </a:prstGeom>
        </p:spPr>
      </p:pic>
      <p:sp>
        <p:nvSpPr>
          <p:cNvPr id="11" name="TextBox 10">
            <a:extLst>
              <a:ext uri="{FF2B5EF4-FFF2-40B4-BE49-F238E27FC236}">
                <a16:creationId xmlns:a16="http://schemas.microsoft.com/office/drawing/2014/main" id="{13331815-751F-9C20-B2A7-7027EF719CC1}"/>
              </a:ext>
            </a:extLst>
          </p:cNvPr>
          <p:cNvSpPr txBox="1"/>
          <p:nvPr/>
        </p:nvSpPr>
        <p:spPr>
          <a:xfrm>
            <a:off x="7140575" y="4408884"/>
            <a:ext cx="2873076" cy="461665"/>
          </a:xfrm>
          <a:prstGeom prst="rect">
            <a:avLst/>
          </a:prstGeom>
          <a:solidFill>
            <a:schemeClr val="bg1"/>
          </a:solidFill>
        </p:spPr>
        <p:txBody>
          <a:bodyPr wrap="none" lIns="72000" tIns="0" rIns="72000" bIns="0" rtlCol="0">
            <a:spAutoFit/>
          </a:bodyPr>
          <a:lstStyle/>
          <a:p>
            <a:r>
              <a:rPr lang="en-GB" sz="3000" b="1">
                <a:solidFill>
                  <a:srgbClr val="5B772B"/>
                </a:solidFill>
                <a:effectLst/>
                <a:latin typeface="Arial Narrow" panose="020B0604020202020204" pitchFamily="34" charset="0"/>
              </a:rPr>
              <a:t>COMMUNICATION</a:t>
            </a:r>
            <a:endParaRPr lang="en-GB" sz="3000">
              <a:solidFill>
                <a:srgbClr val="5B772B"/>
              </a:solidFill>
              <a:effectLst/>
              <a:latin typeface="Arial Narrow" panose="020B0604020202020204" pitchFamily="34" charset="0"/>
            </a:endParaRPr>
          </a:p>
        </p:txBody>
      </p:sp>
    </p:spTree>
    <p:extLst>
      <p:ext uri="{BB962C8B-B14F-4D97-AF65-F5344CB8AC3E}">
        <p14:creationId xmlns:p14="http://schemas.microsoft.com/office/powerpoint/2010/main" val="349332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Uniformed Protective Services 1">
            <a:hlinkClick r:id="" action="ppaction://media"/>
            <a:extLst>
              <a:ext uri="{FF2B5EF4-FFF2-40B4-BE49-F238E27FC236}">
                <a16:creationId xmlns:a16="http://schemas.microsoft.com/office/drawing/2014/main" id="{64F03911-18B1-75BC-462F-CCBFD78F55C1}"/>
              </a:ext>
            </a:extLst>
          </p:cNvPr>
          <p:cNvPicPr>
            <a:picLocks noRot="1" noChangeAspect="1"/>
          </p:cNvPicPr>
          <p:nvPr>
            <a:videoFile r:link="rId1"/>
          </p:nvPr>
        </p:nvPicPr>
        <p:blipFill>
          <a:blip r:embed="rId4"/>
          <a:stretch>
            <a:fillRect/>
          </a:stretch>
        </p:blipFill>
        <p:spPr>
          <a:xfrm>
            <a:off x="1038578" y="424543"/>
            <a:ext cx="10114844" cy="5714887"/>
          </a:xfrm>
          <a:prstGeom prst="rect">
            <a:avLst/>
          </a:prstGeom>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10</a:t>
            </a:fld>
            <a:r>
              <a:rPr lang="en-US"/>
              <a:t>   |   UNIFORMED PROTECTIVE SERVICES</a:t>
            </a:r>
          </a:p>
        </p:txBody>
      </p:sp>
      <p:pic>
        <p:nvPicPr>
          <p:cNvPr id="13" name="Picture 12" descr="A close-up of a silver object&#10;&#10;Description automatically generated">
            <a:extLst>
              <a:ext uri="{FF2B5EF4-FFF2-40B4-BE49-F238E27FC236}">
                <a16:creationId xmlns:a16="http://schemas.microsoft.com/office/drawing/2014/main" id="{A82C35A5-BBA1-5B43-9C2B-207A33E928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88409">
            <a:off x="9457584" y="488501"/>
            <a:ext cx="1924050" cy="628650"/>
          </a:xfrm>
          <a:prstGeom prst="rect">
            <a:avLst/>
          </a:prstGeom>
        </p:spPr>
      </p:pic>
      <p:pic>
        <p:nvPicPr>
          <p:cNvPr id="14" name="Picture 13" descr="A close-up of a silver object&#10;&#10;Description automatically generated">
            <a:extLst>
              <a:ext uri="{FF2B5EF4-FFF2-40B4-BE49-F238E27FC236}">
                <a16:creationId xmlns:a16="http://schemas.microsoft.com/office/drawing/2014/main" id="{D2235775-36A3-B10F-CC24-DEACDF97E1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13022" y="4698552"/>
            <a:ext cx="1924050" cy="628650"/>
          </a:xfrm>
          <a:prstGeom prst="rect">
            <a:avLst/>
          </a:prstGeom>
        </p:spPr>
      </p:pic>
    </p:spTree>
    <p:extLst>
      <p:ext uri="{BB962C8B-B14F-4D97-AF65-F5344CB8AC3E}">
        <p14:creationId xmlns:p14="http://schemas.microsoft.com/office/powerpoint/2010/main" val="88268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9171">
            <a:off x="3091324" y="417624"/>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6478943">
            <a:off x="6521320" y="936595"/>
            <a:ext cx="4562904" cy="4606149"/>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69171">
            <a:off x="3068993" y="888995"/>
            <a:ext cx="7472454" cy="5550657"/>
          </a:xfrm>
          <a:prstGeom prst="rect">
            <a:avLst/>
          </a:prstGeom>
          <a:effectLst>
            <a:outerShdw blurRad="63500" algn="ctr" rotWithShape="0">
              <a:prstClr val="black">
                <a:alpha val="20000"/>
              </a:prstClr>
            </a:outerShdw>
          </a:effectLst>
        </p:spPr>
      </p:pic>
      <p:pic>
        <p:nvPicPr>
          <p:cNvPr id="11" name="Picture 10">
            <a:extLst>
              <a:ext uri="{FF2B5EF4-FFF2-40B4-BE49-F238E27FC236}">
                <a16:creationId xmlns:a16="http://schemas.microsoft.com/office/drawing/2014/main" id="{B7A35973-2AE7-B272-A586-AE064F7544D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1271030">
            <a:off x="898311" y="1586846"/>
            <a:ext cx="4562904" cy="3684309"/>
          </a:xfrm>
          <a:prstGeom prst="rect">
            <a:avLst/>
          </a:prstGeom>
          <a:effectLst>
            <a:outerShdw blurRad="63500" algn="ctr" rotWithShape="0">
              <a:prstClr val="black">
                <a:alpha val="4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11</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723066"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BRIEFING – 0800 HOURS</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8C9CC289-7871-990F-B494-491F0A32A9BC}"/>
              </a:ext>
            </a:extLst>
          </p:cNvPr>
          <p:cNvSpPr txBox="1"/>
          <p:nvPr/>
        </p:nvSpPr>
        <p:spPr>
          <a:xfrm rot="21271030">
            <a:off x="1190153" y="1933277"/>
            <a:ext cx="4149542" cy="1674474"/>
          </a:xfrm>
          <a:prstGeom prst="rect">
            <a:avLst/>
          </a:prstGeom>
          <a:noFill/>
        </p:spPr>
        <p:txBody>
          <a:bodyPr wrap="square" lIns="90000" tIns="90000" rIns="90000" bIns="90000" numCol="1" spcCol="180000" rtlCol="0">
            <a:spAutoFit/>
          </a:bodyPr>
          <a:lstStyle/>
          <a:p>
            <a:pPr>
              <a:spcBef>
                <a:spcPts val="500"/>
              </a:spcBef>
              <a:spcAft>
                <a:spcPts val="500"/>
              </a:spcAft>
            </a:pPr>
            <a:r>
              <a:rPr lang="en-US" b="1"/>
              <a:t>Carefully read your briefing document.</a:t>
            </a:r>
          </a:p>
          <a:p>
            <a:pPr marL="342900" indent="-342900">
              <a:spcBef>
                <a:spcPts val="500"/>
              </a:spcBef>
              <a:spcAft>
                <a:spcPts val="500"/>
              </a:spcAft>
              <a:buFont typeface="+mj-lt"/>
              <a:buAutoNum type="arabicPeriod"/>
            </a:pPr>
            <a:r>
              <a:rPr lang="en-US"/>
              <a:t>Identify your key tasks.</a:t>
            </a:r>
          </a:p>
          <a:p>
            <a:pPr marL="342900" indent="-342900">
              <a:spcBef>
                <a:spcPts val="500"/>
              </a:spcBef>
              <a:spcAft>
                <a:spcPts val="500"/>
              </a:spcAft>
              <a:buFont typeface="+mj-lt"/>
              <a:buAutoNum type="arabicPeriod"/>
            </a:pPr>
            <a:r>
              <a:rPr lang="en-US" err="1"/>
              <a:t>Prioritise</a:t>
            </a:r>
            <a:r>
              <a:rPr lang="en-US"/>
              <a:t> these tasks.</a:t>
            </a:r>
          </a:p>
          <a:p>
            <a:pPr>
              <a:spcBef>
                <a:spcPts val="500"/>
              </a:spcBef>
              <a:spcAft>
                <a:spcPts val="500"/>
              </a:spcAft>
            </a:pPr>
            <a:r>
              <a:rPr lang="en-US"/>
              <a:t>Be ready to justify your decisions.</a:t>
            </a:r>
          </a:p>
        </p:txBody>
      </p:sp>
      <p:sp>
        <p:nvSpPr>
          <p:cNvPr id="12" name="Graphic 4">
            <a:extLst>
              <a:ext uri="{FF2B5EF4-FFF2-40B4-BE49-F238E27FC236}">
                <a16:creationId xmlns:a16="http://schemas.microsoft.com/office/drawing/2014/main" id="{71E11DD9-9EA9-E01D-723A-8BBDAB40A18D}"/>
              </a:ext>
            </a:extLst>
          </p:cNvPr>
          <p:cNvSpPr>
            <a:spLocks noChangeAspect="1"/>
          </p:cNvSpPr>
          <p:nvPr/>
        </p:nvSpPr>
        <p:spPr>
          <a:xfrm rot="382834" flipH="1">
            <a:off x="5158725" y="1409922"/>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15" name="Graphic 6">
            <a:extLst>
              <a:ext uri="{FF2B5EF4-FFF2-40B4-BE49-F238E27FC236}">
                <a16:creationId xmlns:a16="http://schemas.microsoft.com/office/drawing/2014/main" id="{3C96668B-2762-4ECB-E132-5F98B319BB57}"/>
              </a:ext>
            </a:extLst>
          </p:cNvPr>
          <p:cNvSpPr>
            <a:spLocks noChangeAspect="1"/>
          </p:cNvSpPr>
          <p:nvPr/>
        </p:nvSpPr>
        <p:spPr>
          <a:xfrm rot="381615">
            <a:off x="5159101" y="1497155"/>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9"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17" name="Picture 16" descr="A close-up of a silver object&#10;&#10;Description automatically generated">
            <a:extLst>
              <a:ext uri="{FF2B5EF4-FFF2-40B4-BE49-F238E27FC236}">
                <a16:creationId xmlns:a16="http://schemas.microsoft.com/office/drawing/2014/main" id="{AB24679F-3519-BD4D-C300-CB157DA79A5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029715">
            <a:off x="1901331" y="4936609"/>
            <a:ext cx="1924050" cy="628650"/>
          </a:xfrm>
          <a:prstGeom prst="rect">
            <a:avLst/>
          </a:prstGeom>
        </p:spPr>
      </p:pic>
    </p:spTree>
    <p:extLst>
      <p:ext uri="{BB962C8B-B14F-4D97-AF65-F5344CB8AC3E}">
        <p14:creationId xmlns:p14="http://schemas.microsoft.com/office/powerpoint/2010/main" val="1699851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12</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6845441"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COMMAND BRIEFING – 0800 HOURS</a:t>
            </a:r>
          </a:p>
        </p:txBody>
      </p:sp>
      <p:sp>
        <p:nvSpPr>
          <p:cNvPr id="3" name="TextBox 2">
            <a:extLst>
              <a:ext uri="{FF2B5EF4-FFF2-40B4-BE49-F238E27FC236}">
                <a16:creationId xmlns:a16="http://schemas.microsoft.com/office/drawing/2014/main" id="{D6D141A3-20AF-E5C4-9491-887D6DA97269}"/>
              </a:ext>
            </a:extLst>
          </p:cNvPr>
          <p:cNvSpPr txBox="1"/>
          <p:nvPr/>
        </p:nvSpPr>
        <p:spPr>
          <a:xfrm>
            <a:off x="597600" y="1840559"/>
            <a:ext cx="11007745" cy="4274491"/>
          </a:xfrm>
          <a:prstGeom prst="rect">
            <a:avLst/>
          </a:prstGeom>
          <a:noFill/>
          <a:ln w="12700">
            <a:solidFill>
              <a:schemeClr val="tx1"/>
            </a:solidFill>
          </a:ln>
        </p:spPr>
        <p:txBody>
          <a:bodyPr wrap="square" lIns="180000" tIns="180000" rIns="180000" bIns="180000" numCol="2" spcCol="360000" rtlCol="0">
            <a:noAutofit/>
          </a:bodyPr>
          <a:lstStyle/>
          <a:p>
            <a:pPr>
              <a:spcAft>
                <a:spcPts val="1000"/>
              </a:spcAft>
            </a:pPr>
            <a:r>
              <a:rPr lang="en-US" sz="1400" b="1"/>
              <a:t>Prepared: 0800    Valid until: 12:00</a:t>
            </a:r>
          </a:p>
          <a:p>
            <a:pPr>
              <a:spcAft>
                <a:spcPts val="1000"/>
              </a:spcAft>
            </a:pPr>
            <a:r>
              <a:rPr lang="en-US" sz="1400"/>
              <a:t>Heavy rain continued to fall overnight, and rivers are still swollen above their banks. Flooding in low-lying areas is increasing and the area under floodwaters is predicted to grow by 25%–40%.</a:t>
            </a:r>
          </a:p>
          <a:p>
            <a:pPr>
              <a:spcAft>
                <a:spcPts val="1000"/>
              </a:spcAft>
            </a:pPr>
            <a:r>
              <a:rPr lang="en-US" sz="1400"/>
              <a:t>A weather report for the next 24 and 72 hours is attached at annex A.</a:t>
            </a:r>
          </a:p>
          <a:p>
            <a:pPr>
              <a:spcAft>
                <a:spcPts val="1000"/>
              </a:spcAft>
            </a:pPr>
            <a:r>
              <a:rPr lang="en-US" sz="1400"/>
              <a:t>Civilian emergency forces are working together to evacuate communities and provide emergency accommodation, food</a:t>
            </a:r>
            <a:br>
              <a:rPr lang="en-US" sz="1400"/>
            </a:br>
            <a:r>
              <a:rPr lang="en-US" sz="1400"/>
              <a:t>and support.</a:t>
            </a:r>
          </a:p>
          <a:p>
            <a:pPr>
              <a:spcAft>
                <a:spcPts val="1000"/>
              </a:spcAft>
            </a:pPr>
            <a:r>
              <a:rPr lang="en-US" sz="1400"/>
              <a:t>A detailed briefing on the civilian response is planned for 0830.</a:t>
            </a:r>
          </a:p>
          <a:p>
            <a:pPr>
              <a:spcAft>
                <a:spcPts val="1000"/>
              </a:spcAft>
            </a:pPr>
            <a:r>
              <a:rPr lang="en-US" sz="1400"/>
              <a:t>As expected, there is considerable press interest. </a:t>
            </a:r>
          </a:p>
          <a:p>
            <a:pPr>
              <a:spcAft>
                <a:spcPts val="1000"/>
              </a:spcAft>
            </a:pPr>
            <a:r>
              <a:rPr lang="en-US" sz="1400"/>
              <a:t>There is a request for a press conference as soon as possible.</a:t>
            </a:r>
          </a:p>
          <a:p>
            <a:pPr>
              <a:spcAft>
                <a:spcPts val="1000"/>
              </a:spcAft>
            </a:pPr>
            <a:r>
              <a:rPr lang="en-US" sz="1400"/>
              <a:t>Commander’s accommodation has not yet been organized.</a:t>
            </a:r>
          </a:p>
          <a:p>
            <a:pPr>
              <a:spcAft>
                <a:spcPts val="1000"/>
              </a:spcAft>
            </a:pPr>
            <a:r>
              <a:rPr lang="en-US" sz="1400"/>
              <a:t>An early deployment of Engineers has conducted ground and aerial surveys of rivers, roads, bridges and other civilian infrastructure. A number of significant risks to life have been identified. These are attached at annex B. Surveys will continue throughout the day.</a:t>
            </a:r>
          </a:p>
          <a:p>
            <a:pPr>
              <a:spcAft>
                <a:spcPts val="1000"/>
              </a:spcAft>
            </a:pPr>
            <a:r>
              <a:rPr lang="en-US" sz="1400"/>
              <a:t>As of writing, there is no authoritative map of safe road routes for Army and civilian forces to use, although the information to create this now exists.</a:t>
            </a:r>
          </a:p>
          <a:p>
            <a:pPr>
              <a:spcAft>
                <a:spcPts val="1000"/>
              </a:spcAft>
            </a:pPr>
            <a:r>
              <a:rPr lang="en-US" sz="1400"/>
              <a:t>Rescue equipment and PPE for Army personnel will arrive by 0900 by helicopter. Larger equipment for flood relief and barrier construction will arrive by road by 1000.</a:t>
            </a:r>
          </a:p>
          <a:p>
            <a:pPr>
              <a:spcAft>
                <a:spcPts val="1000"/>
              </a:spcAft>
            </a:pPr>
            <a:r>
              <a:rPr lang="en-US" sz="1400"/>
              <a:t>The location of the Army command and civilian liaison </a:t>
            </a:r>
            <a:r>
              <a:rPr lang="en-US" sz="1400" err="1"/>
              <a:t>centre</a:t>
            </a:r>
            <a:r>
              <a:rPr lang="en-US" sz="1400"/>
              <a:t> is yet to be agreed.</a:t>
            </a:r>
          </a:p>
          <a:p>
            <a:pPr>
              <a:spcAft>
                <a:spcPts val="1000"/>
              </a:spcAft>
            </a:pPr>
            <a:r>
              <a:rPr lang="en-US" sz="1400"/>
              <a:t>Soldiers are arriving as of 0700. They need to be organized into rescue teams according to priorities and briefed on their tasks.</a:t>
            </a:r>
          </a:p>
          <a:p>
            <a:pPr>
              <a:spcAft>
                <a:spcPts val="1000"/>
              </a:spcAft>
            </a:pPr>
            <a:r>
              <a:rPr lang="en-US" sz="1400" b="1"/>
              <a:t>End.</a:t>
            </a:r>
          </a:p>
        </p:txBody>
      </p:sp>
      <p:sp>
        <p:nvSpPr>
          <p:cNvPr id="4" name="TextBox 3">
            <a:extLst>
              <a:ext uri="{FF2B5EF4-FFF2-40B4-BE49-F238E27FC236}">
                <a16:creationId xmlns:a16="http://schemas.microsoft.com/office/drawing/2014/main" id="{CBF9BA0F-703C-B271-A6ED-7199777EF6C9}"/>
              </a:ext>
            </a:extLst>
          </p:cNvPr>
          <p:cNvSpPr txBox="1"/>
          <p:nvPr/>
        </p:nvSpPr>
        <p:spPr>
          <a:xfrm>
            <a:off x="587374" y="1260000"/>
            <a:ext cx="10080625" cy="458757"/>
          </a:xfrm>
          <a:prstGeom prst="rect">
            <a:avLst/>
          </a:prstGeom>
          <a:noFill/>
        </p:spPr>
        <p:txBody>
          <a:bodyPr wrap="square" lIns="90000" tIns="90000" rIns="90000" bIns="90000" numCol="1" spcCol="180000" rtlCol="0">
            <a:spAutoFit/>
          </a:bodyPr>
          <a:lstStyle/>
          <a:p>
            <a:pPr>
              <a:spcAft>
                <a:spcPts val="1000"/>
              </a:spcAft>
            </a:pPr>
            <a:r>
              <a:rPr lang="en-US" b="1"/>
              <a:t>Identify the nine tasks this commend briefing suggests. </a:t>
            </a:r>
            <a:r>
              <a:rPr lang="en-US" b="1" err="1"/>
              <a:t>Prioritise</a:t>
            </a:r>
            <a:r>
              <a:rPr lang="en-US" b="1"/>
              <a:t> the tasks in a diamond nine grid.</a:t>
            </a:r>
          </a:p>
        </p:txBody>
      </p:sp>
      <p:sp>
        <p:nvSpPr>
          <p:cNvPr id="5" name="Graphic 17">
            <a:extLst>
              <a:ext uri="{FF2B5EF4-FFF2-40B4-BE49-F238E27FC236}">
                <a16:creationId xmlns:a16="http://schemas.microsoft.com/office/drawing/2014/main" id="{09C1BA48-FA8A-30E0-DE79-3D2F75ACE688}"/>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Tree>
    <p:extLst>
      <p:ext uri="{BB962C8B-B14F-4D97-AF65-F5344CB8AC3E}">
        <p14:creationId xmlns:p14="http://schemas.microsoft.com/office/powerpoint/2010/main" val="122021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13</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6845441"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COMMAND BRIEFING – 0800 HOURS</a:t>
            </a:r>
            <a:endParaRPr lang="en-GB" sz="3600">
              <a:solidFill>
                <a:schemeClr val="bg1"/>
              </a:solidFill>
              <a:effectLst/>
              <a:latin typeface="Arial Narrow" panose="020B0604020202020204" pitchFamily="34" charset="0"/>
            </a:endParaRPr>
          </a:p>
        </p:txBody>
      </p:sp>
      <p:sp>
        <p:nvSpPr>
          <p:cNvPr id="9" name="TextBox 8">
            <a:extLst>
              <a:ext uri="{FF2B5EF4-FFF2-40B4-BE49-F238E27FC236}">
                <a16:creationId xmlns:a16="http://schemas.microsoft.com/office/drawing/2014/main" id="{8C9CC289-7871-990F-B494-491F0A32A9BC}"/>
              </a:ext>
            </a:extLst>
          </p:cNvPr>
          <p:cNvSpPr txBox="1"/>
          <p:nvPr/>
        </p:nvSpPr>
        <p:spPr>
          <a:xfrm>
            <a:off x="597601" y="1839600"/>
            <a:ext cx="4418900" cy="3566957"/>
          </a:xfrm>
          <a:prstGeom prst="rect">
            <a:avLst/>
          </a:prstGeom>
          <a:noFill/>
          <a:ln w="12700">
            <a:solidFill>
              <a:schemeClr val="tx1"/>
            </a:solidFill>
          </a:ln>
        </p:spPr>
        <p:txBody>
          <a:bodyPr wrap="square" lIns="180000" tIns="180000" rIns="180000" bIns="180000" numCol="1" spcCol="180000" rtlCol="0">
            <a:spAutoFit/>
          </a:bodyPr>
          <a:lstStyle/>
          <a:p>
            <a:pPr>
              <a:spcAft>
                <a:spcPts val="1000"/>
              </a:spcAft>
            </a:pPr>
            <a:r>
              <a:rPr lang="en-US" sz="1400" b="1"/>
              <a:t>Prepared: 0800    Valid until: 12:00</a:t>
            </a:r>
          </a:p>
          <a:p>
            <a:pPr marL="285750" indent="-285750">
              <a:spcAft>
                <a:spcPts val="500"/>
              </a:spcAft>
              <a:buFont typeface="Arial" panose="020B0604020202020204" pitchFamily="34" charset="0"/>
              <a:buChar char="•"/>
            </a:pPr>
            <a:r>
              <a:rPr lang="en-US" sz="1400"/>
              <a:t>Read the weather report. </a:t>
            </a:r>
          </a:p>
          <a:p>
            <a:pPr marL="285750" indent="-285750">
              <a:spcAft>
                <a:spcPts val="500"/>
              </a:spcAft>
              <a:buFont typeface="Arial" panose="020B0604020202020204" pitchFamily="34" charset="0"/>
              <a:buChar char="•"/>
            </a:pPr>
            <a:r>
              <a:rPr lang="en-US" sz="1400"/>
              <a:t>Get briefed on the civilian response so far.</a:t>
            </a:r>
          </a:p>
          <a:p>
            <a:pPr marL="285750" indent="-285750">
              <a:spcAft>
                <a:spcPts val="500"/>
              </a:spcAft>
              <a:buFont typeface="Arial" panose="020B0604020202020204" pitchFamily="34" charset="0"/>
              <a:buChar char="•"/>
            </a:pPr>
            <a:r>
              <a:rPr lang="en-US" sz="1400"/>
              <a:t>Hold a press conference as soon as possible.</a:t>
            </a:r>
          </a:p>
          <a:p>
            <a:pPr marL="285750" indent="-285750">
              <a:spcAft>
                <a:spcPts val="500"/>
              </a:spcAft>
              <a:buFont typeface="Arial" panose="020B0604020202020204" pitchFamily="34" charset="0"/>
              <a:buChar char="•"/>
            </a:pPr>
            <a:r>
              <a:rPr lang="en-US" sz="1400" err="1"/>
              <a:t>Organise</a:t>
            </a:r>
            <a:r>
              <a:rPr lang="en-US" sz="1400"/>
              <a:t> your accommodation.</a:t>
            </a:r>
          </a:p>
          <a:p>
            <a:pPr marL="285750" indent="-285750">
              <a:spcAft>
                <a:spcPts val="500"/>
              </a:spcAft>
              <a:buFont typeface="Arial" panose="020B0604020202020204" pitchFamily="34" charset="0"/>
              <a:buChar char="•"/>
            </a:pPr>
            <a:r>
              <a:rPr lang="en-US" sz="1400"/>
              <a:t>Review the significant risks to life.</a:t>
            </a:r>
          </a:p>
          <a:p>
            <a:pPr marL="285750" indent="-285750">
              <a:spcAft>
                <a:spcPts val="500"/>
              </a:spcAft>
              <a:buFont typeface="Arial" panose="020B0604020202020204" pitchFamily="34" charset="0"/>
              <a:buChar char="•"/>
            </a:pPr>
            <a:r>
              <a:rPr lang="en-US" sz="1400" err="1"/>
              <a:t>Organise</a:t>
            </a:r>
            <a:r>
              <a:rPr lang="en-US" sz="1400"/>
              <a:t> a map of safe road routes.</a:t>
            </a:r>
          </a:p>
          <a:p>
            <a:pPr marL="285750" indent="-285750">
              <a:spcAft>
                <a:spcPts val="500"/>
              </a:spcAft>
              <a:buFont typeface="Arial" panose="020B0604020202020204" pitchFamily="34" charset="0"/>
              <a:buChar char="•"/>
            </a:pPr>
            <a:r>
              <a:rPr lang="en-US" sz="1400"/>
              <a:t>Choose the location for your command </a:t>
            </a:r>
            <a:r>
              <a:rPr lang="en-US" sz="1400" err="1"/>
              <a:t>centre</a:t>
            </a:r>
            <a:r>
              <a:rPr lang="en-US" sz="1400"/>
              <a:t>.</a:t>
            </a:r>
          </a:p>
          <a:p>
            <a:pPr marL="285750" indent="-285750">
              <a:spcAft>
                <a:spcPts val="500"/>
              </a:spcAft>
              <a:buFont typeface="Arial" panose="020B0604020202020204" pitchFamily="34" charset="0"/>
              <a:buChar char="•"/>
            </a:pPr>
            <a:r>
              <a:rPr lang="en-US" sz="1400"/>
              <a:t>Provide rescue equipment and PPE to Army teams.</a:t>
            </a:r>
          </a:p>
          <a:p>
            <a:pPr marL="285750" indent="-285750">
              <a:spcAft>
                <a:spcPts val="1000"/>
              </a:spcAft>
              <a:buFont typeface="Arial" panose="020B0604020202020204" pitchFamily="34" charset="0"/>
              <a:buChar char="•"/>
            </a:pPr>
            <a:r>
              <a:rPr lang="en-US" sz="1400" err="1"/>
              <a:t>Organise</a:t>
            </a:r>
            <a:r>
              <a:rPr lang="en-US" sz="1400"/>
              <a:t> soldiers into rescue teams.</a:t>
            </a:r>
          </a:p>
          <a:p>
            <a:pPr>
              <a:spcBef>
                <a:spcPts val="500"/>
              </a:spcBef>
              <a:spcAft>
                <a:spcPts val="500"/>
              </a:spcAft>
            </a:pPr>
            <a:r>
              <a:rPr lang="en-US" sz="1400" b="1"/>
              <a:t>- End -</a:t>
            </a:r>
          </a:p>
        </p:txBody>
      </p:sp>
      <p:sp>
        <p:nvSpPr>
          <p:cNvPr id="5" name="Graphic 17">
            <a:extLst>
              <a:ext uri="{FF2B5EF4-FFF2-40B4-BE49-F238E27FC236}">
                <a16:creationId xmlns:a16="http://schemas.microsoft.com/office/drawing/2014/main" id="{50935245-6DA5-F807-7D05-B8BAE0E1EC04}"/>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FAD8BD2A-A783-25BD-1F21-AA70043623AC}"/>
              </a:ext>
            </a:extLst>
          </p:cNvPr>
          <p:cNvSpPr txBox="1"/>
          <p:nvPr/>
        </p:nvSpPr>
        <p:spPr>
          <a:xfrm>
            <a:off x="587374" y="1260000"/>
            <a:ext cx="10080625" cy="458757"/>
          </a:xfrm>
          <a:prstGeom prst="rect">
            <a:avLst/>
          </a:prstGeom>
          <a:noFill/>
        </p:spPr>
        <p:txBody>
          <a:bodyPr wrap="square" lIns="90000" tIns="90000" rIns="90000" bIns="90000" numCol="1" spcCol="180000" rtlCol="0">
            <a:spAutoFit/>
          </a:bodyPr>
          <a:lstStyle/>
          <a:p>
            <a:pPr>
              <a:spcBef>
                <a:spcPts val="500"/>
              </a:spcBef>
              <a:spcAft>
                <a:spcPts val="500"/>
              </a:spcAft>
            </a:pPr>
            <a:r>
              <a:rPr lang="en-US" b="1" err="1"/>
              <a:t>Prioritise</a:t>
            </a:r>
            <a:r>
              <a:rPr lang="en-US" b="1"/>
              <a:t> these nine tasks in a diamond nine grid.</a:t>
            </a:r>
          </a:p>
        </p:txBody>
      </p:sp>
      <p:grpSp>
        <p:nvGrpSpPr>
          <p:cNvPr id="15" name="Group 14">
            <a:extLst>
              <a:ext uri="{FF2B5EF4-FFF2-40B4-BE49-F238E27FC236}">
                <a16:creationId xmlns:a16="http://schemas.microsoft.com/office/drawing/2014/main" id="{064BCE6D-D47A-7821-1F4F-A87D15E0C49E}"/>
              </a:ext>
            </a:extLst>
          </p:cNvPr>
          <p:cNvGrpSpPr/>
          <p:nvPr/>
        </p:nvGrpSpPr>
        <p:grpSpPr>
          <a:xfrm rot="2700000">
            <a:off x="6933437" y="1990995"/>
            <a:ext cx="3527426" cy="3524408"/>
            <a:chOff x="3917157" y="1985963"/>
            <a:chExt cx="2961482" cy="2958948"/>
          </a:xfrm>
        </p:grpSpPr>
        <p:sp>
          <p:nvSpPr>
            <p:cNvPr id="17" name="Rectangle 16">
              <a:extLst>
                <a:ext uri="{FF2B5EF4-FFF2-40B4-BE49-F238E27FC236}">
                  <a16:creationId xmlns:a16="http://schemas.microsoft.com/office/drawing/2014/main" id="{0101A024-A4E0-C87A-A5E5-35AC01D72B61}"/>
                </a:ext>
              </a:extLst>
            </p:cNvPr>
            <p:cNvSpPr/>
            <p:nvPr/>
          </p:nvSpPr>
          <p:spPr>
            <a:xfrm>
              <a:off x="4905375"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42AF02-A7DD-7525-A6DA-ED2868578D9E}"/>
                </a:ext>
              </a:extLst>
            </p:cNvPr>
            <p:cNvSpPr/>
            <p:nvPr/>
          </p:nvSpPr>
          <p:spPr>
            <a:xfrm>
              <a:off x="5892007"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06B122-0ADE-83EE-752A-352EDE4DEEA9}"/>
                </a:ext>
              </a:extLst>
            </p:cNvPr>
            <p:cNvSpPr/>
            <p:nvPr/>
          </p:nvSpPr>
          <p:spPr>
            <a:xfrm>
              <a:off x="3917157"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986906-6ECE-FF14-BE07-41CBDA6ABAA2}"/>
                </a:ext>
              </a:extLst>
            </p:cNvPr>
            <p:cNvSpPr/>
            <p:nvPr/>
          </p:nvSpPr>
          <p:spPr>
            <a:xfrm>
              <a:off x="5892007"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FC8071-C050-DC4A-143D-C5009ABB3421}"/>
                </a:ext>
              </a:extLst>
            </p:cNvPr>
            <p:cNvSpPr/>
            <p:nvPr/>
          </p:nvSpPr>
          <p:spPr>
            <a:xfrm>
              <a:off x="3917157"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8D19113-8BF1-533A-0A40-C958855D1469}"/>
                </a:ext>
              </a:extLst>
            </p:cNvPr>
            <p:cNvSpPr/>
            <p:nvPr/>
          </p:nvSpPr>
          <p:spPr>
            <a:xfrm>
              <a:off x="4905375"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8528AF-790E-1F2A-7EFC-43C9ED23915C}"/>
                </a:ext>
              </a:extLst>
            </p:cNvPr>
            <p:cNvSpPr/>
            <p:nvPr/>
          </p:nvSpPr>
          <p:spPr>
            <a:xfrm>
              <a:off x="5892007"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8C3D47-35B2-9F80-8ADA-FEB0932880A0}"/>
                </a:ext>
              </a:extLst>
            </p:cNvPr>
            <p:cNvSpPr/>
            <p:nvPr/>
          </p:nvSpPr>
          <p:spPr>
            <a:xfrm>
              <a:off x="3917157"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D7D3B2-7260-CC2D-0536-5CCA8CDDEFBD}"/>
                </a:ext>
              </a:extLst>
            </p:cNvPr>
            <p:cNvSpPr/>
            <p:nvPr/>
          </p:nvSpPr>
          <p:spPr>
            <a:xfrm>
              <a:off x="4905375"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138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14</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882788"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PRIORITISE YOUR TASKS</a:t>
            </a:r>
          </a:p>
        </p:txBody>
      </p:sp>
      <p:sp>
        <p:nvSpPr>
          <p:cNvPr id="4" name="TextBox 3">
            <a:extLst>
              <a:ext uri="{FF2B5EF4-FFF2-40B4-BE49-F238E27FC236}">
                <a16:creationId xmlns:a16="http://schemas.microsoft.com/office/drawing/2014/main" id="{CBF9BA0F-703C-B271-A6ED-7199777EF6C9}"/>
              </a:ext>
            </a:extLst>
          </p:cNvPr>
          <p:cNvSpPr txBox="1"/>
          <p:nvPr/>
        </p:nvSpPr>
        <p:spPr>
          <a:xfrm>
            <a:off x="587374" y="1260000"/>
            <a:ext cx="2592389" cy="1971991"/>
          </a:xfrm>
          <a:prstGeom prst="rect">
            <a:avLst/>
          </a:prstGeom>
          <a:noFill/>
        </p:spPr>
        <p:txBody>
          <a:bodyPr wrap="square" lIns="90000" tIns="90000" rIns="90000" bIns="90000" numCol="1" spcCol="180000" rtlCol="0">
            <a:spAutoFit/>
          </a:bodyPr>
          <a:lstStyle/>
          <a:p>
            <a:pPr>
              <a:spcAft>
                <a:spcPts val="1000"/>
              </a:spcAft>
            </a:pPr>
            <a:r>
              <a:rPr lang="en-US" b="1"/>
              <a:t>Your briefing includes nine key tasks you may have to carry out.</a:t>
            </a:r>
          </a:p>
          <a:p>
            <a:pPr>
              <a:spcAft>
                <a:spcPts val="1000"/>
              </a:spcAft>
            </a:pPr>
            <a:r>
              <a:rPr lang="en-US" err="1"/>
              <a:t>Prioritise</a:t>
            </a:r>
            <a:r>
              <a:rPr lang="en-US"/>
              <a:t> each task by organizing them into a diamond nine:</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6" name="TextBox 5">
            <a:extLst>
              <a:ext uri="{FF2B5EF4-FFF2-40B4-BE49-F238E27FC236}">
                <a16:creationId xmlns:a16="http://schemas.microsoft.com/office/drawing/2014/main" id="{819532D1-6972-E9F9-19E2-B62FCDC3B2FD}"/>
              </a:ext>
            </a:extLst>
          </p:cNvPr>
          <p:cNvSpPr txBox="1"/>
          <p:nvPr/>
        </p:nvSpPr>
        <p:spPr>
          <a:xfrm>
            <a:off x="5730766" y="1260000"/>
            <a:ext cx="2128947" cy="674200"/>
          </a:xfrm>
          <a:prstGeom prst="rect">
            <a:avLst/>
          </a:prstGeom>
          <a:noFill/>
        </p:spPr>
        <p:txBody>
          <a:bodyPr wrap="square" lIns="90000" tIns="90000" rIns="90000" bIns="90000" numCol="1" spcCol="180000" rtlCol="0">
            <a:spAutoFit/>
          </a:bodyPr>
          <a:lstStyle/>
          <a:p>
            <a:pPr algn="ctr">
              <a:spcAft>
                <a:spcPts val="1000"/>
              </a:spcAft>
            </a:pPr>
            <a:r>
              <a:rPr lang="en-US" sz="1600" b="1"/>
              <a:t>Most urgent and important</a:t>
            </a:r>
          </a:p>
        </p:txBody>
      </p:sp>
      <p:sp>
        <p:nvSpPr>
          <p:cNvPr id="7" name="TextBox 6">
            <a:extLst>
              <a:ext uri="{FF2B5EF4-FFF2-40B4-BE49-F238E27FC236}">
                <a16:creationId xmlns:a16="http://schemas.microsoft.com/office/drawing/2014/main" id="{48660EC1-C68A-2974-5EA8-72E54B3D9163}"/>
              </a:ext>
            </a:extLst>
          </p:cNvPr>
          <p:cNvSpPr txBox="1"/>
          <p:nvPr/>
        </p:nvSpPr>
        <p:spPr>
          <a:xfrm>
            <a:off x="5730766" y="5667694"/>
            <a:ext cx="2128947" cy="674200"/>
          </a:xfrm>
          <a:prstGeom prst="rect">
            <a:avLst/>
          </a:prstGeom>
          <a:noFill/>
        </p:spPr>
        <p:txBody>
          <a:bodyPr wrap="square" lIns="90000" tIns="90000" rIns="90000" bIns="90000" numCol="1" spcCol="180000" rtlCol="0">
            <a:spAutoFit/>
          </a:bodyPr>
          <a:lstStyle/>
          <a:p>
            <a:pPr algn="ctr">
              <a:spcAft>
                <a:spcPts val="1000"/>
              </a:spcAft>
            </a:pPr>
            <a:r>
              <a:rPr lang="en-US" sz="1600" b="1"/>
              <a:t>Least urgent and important</a:t>
            </a:r>
          </a:p>
        </p:txBody>
      </p:sp>
      <p:sp>
        <p:nvSpPr>
          <p:cNvPr id="9" name="TextBox 8">
            <a:extLst>
              <a:ext uri="{FF2B5EF4-FFF2-40B4-BE49-F238E27FC236}">
                <a16:creationId xmlns:a16="http://schemas.microsoft.com/office/drawing/2014/main" id="{03F6A5EC-7DC7-5A80-DA3E-D4E6E6F7C3D1}"/>
              </a:ext>
            </a:extLst>
          </p:cNvPr>
          <p:cNvSpPr txBox="1"/>
          <p:nvPr/>
        </p:nvSpPr>
        <p:spPr>
          <a:xfrm>
            <a:off x="8077199" y="1260001"/>
            <a:ext cx="3527425" cy="4855050"/>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Justify your 3 most important and three least important tasks:</a:t>
            </a:r>
          </a:p>
          <a:p>
            <a:pPr marL="342900" indent="-342900">
              <a:spcAft>
                <a:spcPts val="1000"/>
              </a:spcAft>
              <a:buFont typeface="+mj-lt"/>
              <a:buAutoNum type="arabicPeriod"/>
            </a:pPr>
            <a:endParaRPr lang="en-US" sz="1600"/>
          </a:p>
        </p:txBody>
      </p:sp>
      <p:sp>
        <p:nvSpPr>
          <p:cNvPr id="10" name="TextBox 9">
            <a:extLst>
              <a:ext uri="{FF2B5EF4-FFF2-40B4-BE49-F238E27FC236}">
                <a16:creationId xmlns:a16="http://schemas.microsoft.com/office/drawing/2014/main" id="{99542E0B-17BC-9A66-0F18-5DD8477C81F9}"/>
              </a:ext>
            </a:extLst>
          </p:cNvPr>
          <p:cNvSpPr txBox="1"/>
          <p:nvPr/>
        </p:nvSpPr>
        <p:spPr>
          <a:xfrm>
            <a:off x="8075613" y="1918576"/>
            <a:ext cx="3527425" cy="1561601"/>
          </a:xfrm>
          <a:prstGeom prst="rect">
            <a:avLst/>
          </a:prstGeom>
          <a:noFill/>
          <a:ln w="12700">
            <a:noFill/>
          </a:ln>
        </p:spPr>
        <p:txBody>
          <a:bodyPr wrap="square" lIns="180000" tIns="180000" rIns="180000" bIns="180000" numCol="1" spcCol="360000" rtlCol="0">
            <a:spAutoFit/>
          </a:bodyPr>
          <a:lstStyle/>
          <a:p>
            <a:pPr marL="342900" indent="-342900">
              <a:lnSpc>
                <a:spcPct val="150000"/>
              </a:lnSpc>
              <a:spcAft>
                <a:spcPts val="500"/>
              </a:spcAft>
              <a:buFont typeface="+mj-lt"/>
              <a:buAutoNum type="arabicPeriod"/>
            </a:pPr>
            <a:r>
              <a:rPr lang="en-US" sz="1600"/>
              <a:t>.…………………………………………………</a:t>
            </a:r>
          </a:p>
          <a:p>
            <a:pPr marL="342900" indent="-342900">
              <a:lnSpc>
                <a:spcPct val="150000"/>
              </a:lnSpc>
              <a:spcAft>
                <a:spcPts val="500"/>
              </a:spcAft>
              <a:buFont typeface="+mj-lt"/>
              <a:buAutoNum type="arabicPeriod"/>
            </a:pPr>
            <a:r>
              <a:rPr lang="en-US" sz="1600"/>
              <a:t>.…………………………………………………</a:t>
            </a:r>
          </a:p>
          <a:p>
            <a:pPr marL="342900" indent="-342900">
              <a:lnSpc>
                <a:spcPct val="150000"/>
              </a:lnSpc>
              <a:spcAft>
                <a:spcPts val="500"/>
              </a:spcAft>
              <a:buFont typeface="+mj-lt"/>
              <a:buAutoNum type="arabicPeriod"/>
            </a:pPr>
            <a:r>
              <a:rPr lang="en-US" sz="1600"/>
              <a:t>.…………………………………………………</a:t>
            </a:r>
          </a:p>
        </p:txBody>
      </p:sp>
      <p:sp>
        <p:nvSpPr>
          <p:cNvPr id="11" name="TextBox 10">
            <a:extLst>
              <a:ext uri="{FF2B5EF4-FFF2-40B4-BE49-F238E27FC236}">
                <a16:creationId xmlns:a16="http://schemas.microsoft.com/office/drawing/2014/main" id="{8C79D8EE-2AA3-F9FB-3131-C4971F0DF781}"/>
              </a:ext>
            </a:extLst>
          </p:cNvPr>
          <p:cNvSpPr txBox="1"/>
          <p:nvPr/>
        </p:nvSpPr>
        <p:spPr>
          <a:xfrm>
            <a:off x="8075613" y="3779339"/>
            <a:ext cx="3527425" cy="1561601"/>
          </a:xfrm>
          <a:prstGeom prst="rect">
            <a:avLst/>
          </a:prstGeom>
          <a:noFill/>
          <a:ln w="12700">
            <a:noFill/>
          </a:ln>
        </p:spPr>
        <p:txBody>
          <a:bodyPr wrap="square" lIns="180000" tIns="180000" rIns="180000" bIns="180000" numCol="1" spcCol="360000" rtlCol="0">
            <a:spAutoFit/>
          </a:bodyPr>
          <a:lstStyle/>
          <a:p>
            <a:pPr marL="342900" indent="-342900">
              <a:lnSpc>
                <a:spcPct val="150000"/>
              </a:lnSpc>
              <a:spcAft>
                <a:spcPts val="500"/>
              </a:spcAft>
              <a:buFont typeface="+mj-lt"/>
              <a:buAutoNum type="arabicPeriod"/>
            </a:pPr>
            <a:r>
              <a:rPr lang="en-US" sz="1600"/>
              <a:t>.…………………………………………………</a:t>
            </a:r>
          </a:p>
          <a:p>
            <a:pPr marL="342900" indent="-342900">
              <a:lnSpc>
                <a:spcPct val="150000"/>
              </a:lnSpc>
              <a:spcAft>
                <a:spcPts val="500"/>
              </a:spcAft>
              <a:buFont typeface="+mj-lt"/>
              <a:buAutoNum type="arabicPeriod"/>
            </a:pPr>
            <a:r>
              <a:rPr lang="en-US" sz="1600"/>
              <a:t>.…………………………………………………</a:t>
            </a:r>
          </a:p>
          <a:p>
            <a:pPr marL="342900" indent="-342900">
              <a:lnSpc>
                <a:spcPct val="150000"/>
              </a:lnSpc>
              <a:spcAft>
                <a:spcPts val="500"/>
              </a:spcAft>
              <a:buFont typeface="+mj-lt"/>
              <a:buAutoNum type="arabicPeriod"/>
            </a:pPr>
            <a:r>
              <a:rPr lang="en-US" sz="1600"/>
              <a:t>.…………………………………………………</a:t>
            </a:r>
          </a:p>
        </p:txBody>
      </p:sp>
      <p:grpSp>
        <p:nvGrpSpPr>
          <p:cNvPr id="21" name="Group 20">
            <a:extLst>
              <a:ext uri="{FF2B5EF4-FFF2-40B4-BE49-F238E27FC236}">
                <a16:creationId xmlns:a16="http://schemas.microsoft.com/office/drawing/2014/main" id="{F99CE108-FF58-5FEC-20B8-340A2578BED6}"/>
              </a:ext>
            </a:extLst>
          </p:cNvPr>
          <p:cNvGrpSpPr/>
          <p:nvPr/>
        </p:nvGrpSpPr>
        <p:grpSpPr>
          <a:xfrm rot="2700000">
            <a:off x="3252788" y="1983037"/>
            <a:ext cx="3527426" cy="3524408"/>
            <a:chOff x="3917157" y="1985963"/>
            <a:chExt cx="2961482" cy="2958948"/>
          </a:xfrm>
        </p:grpSpPr>
        <p:sp>
          <p:nvSpPr>
            <p:cNvPr id="12" name="Rectangle 11">
              <a:extLst>
                <a:ext uri="{FF2B5EF4-FFF2-40B4-BE49-F238E27FC236}">
                  <a16:creationId xmlns:a16="http://schemas.microsoft.com/office/drawing/2014/main" id="{5D4DC752-B2E6-1D56-BFCF-61186DA52954}"/>
                </a:ext>
              </a:extLst>
            </p:cNvPr>
            <p:cNvSpPr/>
            <p:nvPr/>
          </p:nvSpPr>
          <p:spPr>
            <a:xfrm>
              <a:off x="4905375"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94D7F87-7C92-1346-5D05-B03199EC66F9}"/>
                </a:ext>
              </a:extLst>
            </p:cNvPr>
            <p:cNvSpPr/>
            <p:nvPr/>
          </p:nvSpPr>
          <p:spPr>
            <a:xfrm>
              <a:off x="5892007"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29128F-9EAB-1AD2-136C-2D3E43EDD382}"/>
                </a:ext>
              </a:extLst>
            </p:cNvPr>
            <p:cNvSpPr/>
            <p:nvPr/>
          </p:nvSpPr>
          <p:spPr>
            <a:xfrm>
              <a:off x="3917157" y="1985963"/>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96795D2-E522-438F-7374-CB50D3204C58}"/>
                </a:ext>
              </a:extLst>
            </p:cNvPr>
            <p:cNvSpPr/>
            <p:nvPr/>
          </p:nvSpPr>
          <p:spPr>
            <a:xfrm>
              <a:off x="5892007"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AB89E8-3693-032B-5D6A-644343E90106}"/>
                </a:ext>
              </a:extLst>
            </p:cNvPr>
            <p:cNvSpPr/>
            <p:nvPr/>
          </p:nvSpPr>
          <p:spPr>
            <a:xfrm>
              <a:off x="3917157"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12811CF-83EE-9BDC-0257-46CD1D2D009F}"/>
                </a:ext>
              </a:extLst>
            </p:cNvPr>
            <p:cNvSpPr/>
            <p:nvPr/>
          </p:nvSpPr>
          <p:spPr>
            <a:xfrm>
              <a:off x="4905375"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B49ABB8-578B-9B88-B653-1994635A9F23}"/>
                </a:ext>
              </a:extLst>
            </p:cNvPr>
            <p:cNvSpPr/>
            <p:nvPr/>
          </p:nvSpPr>
          <p:spPr>
            <a:xfrm>
              <a:off x="5892007"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A2D57E-FF20-E4AB-BFFA-980DE1F19F71}"/>
                </a:ext>
              </a:extLst>
            </p:cNvPr>
            <p:cNvSpPr/>
            <p:nvPr/>
          </p:nvSpPr>
          <p:spPr>
            <a:xfrm>
              <a:off x="3917157" y="3958279"/>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A5C904-173B-CD03-F601-635BF852C6A7}"/>
                </a:ext>
              </a:extLst>
            </p:cNvPr>
            <p:cNvSpPr/>
            <p:nvPr/>
          </p:nvSpPr>
          <p:spPr>
            <a:xfrm>
              <a:off x="4905375" y="2974171"/>
              <a:ext cx="986632" cy="98663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0987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71A9-A7A1-2937-DD88-4BF7722030C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21C1F40-A6D8-B9FB-25AE-61A101CB24E3}"/>
              </a:ext>
            </a:extLst>
          </p:cNvPr>
          <p:cNvSpPr>
            <a:spLocks noGrp="1"/>
          </p:cNvSpPr>
          <p:nvPr>
            <p:ph type="sldNum" sz="quarter" idx="10"/>
          </p:nvPr>
        </p:nvSpPr>
        <p:spPr/>
        <p:txBody>
          <a:bodyPr/>
          <a:lstStyle/>
          <a:p>
            <a:fld id="{A861A158-83ED-EE40-9DBB-ECA0FA8A3E73}" type="slidenum">
              <a:rPr lang="en-US" smtClean="0"/>
              <a:pPr/>
              <a:t>15</a:t>
            </a:fld>
            <a:r>
              <a:rPr lang="en-US"/>
              <a:t>   |   UNIFORMED PROTECTIVE SERVICES</a:t>
            </a:r>
          </a:p>
        </p:txBody>
      </p:sp>
      <p:grpSp>
        <p:nvGrpSpPr>
          <p:cNvPr id="4" name="Group 3">
            <a:extLst>
              <a:ext uri="{FF2B5EF4-FFF2-40B4-BE49-F238E27FC236}">
                <a16:creationId xmlns:a16="http://schemas.microsoft.com/office/drawing/2014/main" id="{56D2BFF8-0BD0-2A8E-B855-4C4573C7E8BE}"/>
              </a:ext>
            </a:extLst>
          </p:cNvPr>
          <p:cNvGrpSpPr/>
          <p:nvPr/>
        </p:nvGrpSpPr>
        <p:grpSpPr>
          <a:xfrm>
            <a:off x="6325428" y="757460"/>
            <a:ext cx="5400804" cy="5344179"/>
            <a:chOff x="6203950" y="713286"/>
            <a:chExt cx="5400804" cy="5344179"/>
          </a:xfrm>
        </p:grpSpPr>
        <p:sp>
          <p:nvSpPr>
            <p:cNvPr id="6" name="Graphic 4">
              <a:extLst>
                <a:ext uri="{FF2B5EF4-FFF2-40B4-BE49-F238E27FC236}">
                  <a16:creationId xmlns:a16="http://schemas.microsoft.com/office/drawing/2014/main" id="{90886B3B-6D60-7334-2412-B4AFD161561A}"/>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B1090883-C867-DC4D-55F5-BD7B1B6E2A9A}"/>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8" name="TextBox 7">
            <a:extLst>
              <a:ext uri="{FF2B5EF4-FFF2-40B4-BE49-F238E27FC236}">
                <a16:creationId xmlns:a16="http://schemas.microsoft.com/office/drawing/2014/main" id="{E2BEA494-0DB5-45EB-8C4C-73B1DF83CB56}"/>
              </a:ext>
            </a:extLst>
          </p:cNvPr>
          <p:cNvSpPr txBox="1"/>
          <p:nvPr/>
        </p:nvSpPr>
        <p:spPr>
          <a:xfrm>
            <a:off x="587375" y="1122784"/>
            <a:ext cx="5207685"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PLAN AND GIVE A FORMAL</a:t>
            </a:r>
          </a:p>
        </p:txBody>
      </p:sp>
      <p:sp>
        <p:nvSpPr>
          <p:cNvPr id="10" name="TextBox 9">
            <a:extLst>
              <a:ext uri="{FF2B5EF4-FFF2-40B4-BE49-F238E27FC236}">
                <a16:creationId xmlns:a16="http://schemas.microsoft.com/office/drawing/2014/main" id="{E8C6AC0C-2078-84B8-A256-09D58AB915C7}"/>
              </a:ext>
            </a:extLst>
          </p:cNvPr>
          <p:cNvSpPr txBox="1"/>
          <p:nvPr/>
        </p:nvSpPr>
        <p:spPr>
          <a:xfrm>
            <a:off x="587375" y="1676782"/>
            <a:ext cx="3314026"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BRIEFING</a:t>
            </a:r>
          </a:p>
        </p:txBody>
      </p:sp>
      <p:sp>
        <p:nvSpPr>
          <p:cNvPr id="12" name="TextBox 11">
            <a:extLst>
              <a:ext uri="{FF2B5EF4-FFF2-40B4-BE49-F238E27FC236}">
                <a16:creationId xmlns:a16="http://schemas.microsoft.com/office/drawing/2014/main" id="{2D9E91CA-F8B4-6A4A-DA46-DADB5FE8E315}"/>
              </a:ext>
            </a:extLst>
          </p:cNvPr>
          <p:cNvSpPr txBox="1"/>
          <p:nvPr/>
        </p:nvSpPr>
        <p:spPr>
          <a:xfrm>
            <a:off x="579626" y="2484565"/>
            <a:ext cx="5371912" cy="3464708"/>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Turn the 08:00 hours command briefing into a radio briefing for all stations.</a:t>
            </a:r>
            <a:endParaRPr lang="en-US">
              <a:solidFill>
                <a:schemeClr val="bg1"/>
              </a:solidFill>
            </a:endParaRPr>
          </a:p>
          <a:p>
            <a:pPr marL="285750" indent="-285750">
              <a:spcAft>
                <a:spcPts val="1000"/>
              </a:spcAft>
              <a:buFont typeface="Arial" panose="020B0604020202020204" pitchFamily="34" charset="0"/>
              <a:buChar char="•"/>
            </a:pPr>
            <a:r>
              <a:rPr lang="en-US">
                <a:solidFill>
                  <a:schemeClr val="bg1"/>
                </a:solidFill>
              </a:rPr>
              <a:t>Include the initial weather report in </a:t>
            </a:r>
            <a:br>
              <a:rPr lang="en-US">
                <a:solidFill>
                  <a:schemeClr val="bg1"/>
                </a:solidFill>
              </a:rPr>
            </a:br>
            <a:r>
              <a:rPr lang="en-US">
                <a:solidFill>
                  <a:schemeClr val="bg1"/>
                </a:solidFill>
              </a:rPr>
              <a:t>the first paragraph.</a:t>
            </a:r>
          </a:p>
          <a:p>
            <a:pPr marL="285750" indent="-285750">
              <a:spcAft>
                <a:spcPts val="1000"/>
              </a:spcAft>
              <a:buFont typeface="Arial" panose="020B0604020202020204" pitchFamily="34" charset="0"/>
              <a:buChar char="•"/>
            </a:pPr>
            <a:r>
              <a:rPr lang="en-US" err="1">
                <a:solidFill>
                  <a:schemeClr val="bg1"/>
                </a:solidFill>
              </a:rPr>
              <a:t>Summarise</a:t>
            </a:r>
            <a:r>
              <a:rPr lang="en-US">
                <a:solidFill>
                  <a:schemeClr val="bg1"/>
                </a:solidFill>
              </a:rPr>
              <a:t> the second half of the briefing information that begins at “An early deployment </a:t>
            </a:r>
            <a:br>
              <a:rPr lang="en-US">
                <a:solidFill>
                  <a:schemeClr val="bg1"/>
                </a:solidFill>
              </a:rPr>
            </a:br>
            <a:r>
              <a:rPr lang="en-US">
                <a:solidFill>
                  <a:schemeClr val="bg1"/>
                </a:solidFill>
              </a:rPr>
              <a:t>of Engineers…”</a:t>
            </a:r>
          </a:p>
          <a:p>
            <a:pPr marL="285750" indent="-285750">
              <a:spcAft>
                <a:spcPts val="1000"/>
              </a:spcAft>
              <a:buFont typeface="Arial" panose="020B0604020202020204" pitchFamily="34" charset="0"/>
              <a:buChar char="•"/>
            </a:pPr>
            <a:r>
              <a:rPr lang="en-US">
                <a:solidFill>
                  <a:schemeClr val="bg1"/>
                </a:solidFill>
              </a:rPr>
              <a:t>Ask stations to confirm their understanding.</a:t>
            </a:r>
          </a:p>
          <a:p>
            <a:pPr marL="285750" indent="-285750">
              <a:spcAft>
                <a:spcPts val="1000"/>
              </a:spcAft>
              <a:buFont typeface="Arial" panose="020B0604020202020204" pitchFamily="34" charset="0"/>
              <a:buChar char="•"/>
            </a:pPr>
            <a:r>
              <a:rPr lang="en-US">
                <a:solidFill>
                  <a:schemeClr val="bg1"/>
                </a:solidFill>
              </a:rPr>
              <a:t>Remember ABCD. Use prowords and phonetics </a:t>
            </a:r>
            <a:br>
              <a:rPr lang="en-US">
                <a:solidFill>
                  <a:schemeClr val="bg1"/>
                </a:solidFill>
              </a:rPr>
            </a:br>
            <a:r>
              <a:rPr lang="en-US">
                <a:solidFill>
                  <a:schemeClr val="bg1"/>
                </a:solidFill>
              </a:rPr>
              <a:t>as required.</a:t>
            </a:r>
            <a:endParaRPr lang="en-US" b="1">
              <a:solidFill>
                <a:schemeClr val="bg1"/>
              </a:solidFill>
            </a:endParaRPr>
          </a:p>
        </p:txBody>
      </p:sp>
      <p:sp>
        <p:nvSpPr>
          <p:cNvPr id="9" name="TextBox 8">
            <a:extLst>
              <a:ext uri="{FF2B5EF4-FFF2-40B4-BE49-F238E27FC236}">
                <a16:creationId xmlns:a16="http://schemas.microsoft.com/office/drawing/2014/main" id="{9F4D8FB4-C06F-9B6F-3461-9BB8BF3B1930}"/>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178939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5579">
            <a:off x="1623011" y="364465"/>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6029007">
            <a:off x="5246935" y="-31893"/>
            <a:ext cx="4562904" cy="6169854"/>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69DF27E2-C84D-517D-40A7-4C2AC8A84C4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223699">
            <a:off x="1762069" y="446384"/>
            <a:ext cx="4562904" cy="6169854"/>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579">
            <a:off x="1600680" y="835836"/>
            <a:ext cx="7472454" cy="5550657"/>
          </a:xfrm>
          <a:prstGeom prst="rect">
            <a:avLst/>
          </a:prstGeom>
          <a:effectLst>
            <a:outerShdw blurRad="63500" algn="ctr" rotWithShape="0">
              <a:prstClr val="black">
                <a:alpha val="20000"/>
              </a:prstClr>
            </a:outerShdw>
          </a:effectLst>
        </p:spPr>
      </p:pic>
      <p:pic>
        <p:nvPicPr>
          <p:cNvPr id="11" name="Picture 10">
            <a:extLst>
              <a:ext uri="{FF2B5EF4-FFF2-40B4-BE49-F238E27FC236}">
                <a16:creationId xmlns:a16="http://schemas.microsoft.com/office/drawing/2014/main" id="{B7A35973-2AE7-B272-A586-AE064F7544D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1373863">
            <a:off x="514817" y="1597604"/>
            <a:ext cx="4801832" cy="3370374"/>
          </a:xfrm>
          <a:prstGeom prst="rect">
            <a:avLst/>
          </a:prstGeom>
          <a:effectLst>
            <a:outerShdw blurRad="63500" algn="ctr" rotWithShape="0">
              <a:prstClr val="black">
                <a:alpha val="4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16</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332959"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CREATE YOUR TEAMS</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8C9CC289-7871-990F-B494-491F0A32A9BC}"/>
              </a:ext>
            </a:extLst>
          </p:cNvPr>
          <p:cNvSpPr txBox="1"/>
          <p:nvPr/>
        </p:nvSpPr>
        <p:spPr>
          <a:xfrm rot="21373863">
            <a:off x="878955" y="1737975"/>
            <a:ext cx="4046634" cy="2899214"/>
          </a:xfrm>
          <a:prstGeom prst="rect">
            <a:avLst/>
          </a:prstGeom>
          <a:noFill/>
        </p:spPr>
        <p:txBody>
          <a:bodyPr wrap="square" lIns="90000" tIns="90000" rIns="90000" bIns="90000" numCol="1" spcCol="180000" rtlCol="0">
            <a:spAutoFit/>
          </a:bodyPr>
          <a:lstStyle/>
          <a:p>
            <a:pPr>
              <a:spcBef>
                <a:spcPts val="500"/>
              </a:spcBef>
              <a:spcAft>
                <a:spcPts val="500"/>
              </a:spcAft>
            </a:pPr>
            <a:r>
              <a:rPr lang="en-US" b="1"/>
              <a:t>TASK</a:t>
            </a:r>
          </a:p>
          <a:p>
            <a:pPr>
              <a:spcBef>
                <a:spcPts val="500"/>
              </a:spcBef>
              <a:spcAft>
                <a:spcPts val="500"/>
              </a:spcAft>
            </a:pPr>
            <a:r>
              <a:rPr lang="en-US"/>
              <a:t>Now you’ve identified your priorities you need to allocate your section into teams.</a:t>
            </a:r>
          </a:p>
          <a:p>
            <a:pPr marL="342900" indent="-342900">
              <a:spcBef>
                <a:spcPts val="500"/>
              </a:spcBef>
              <a:spcAft>
                <a:spcPts val="500"/>
              </a:spcAft>
              <a:buFont typeface="+mj-lt"/>
              <a:buAutoNum type="arabicPeriod"/>
            </a:pPr>
            <a:r>
              <a:rPr lang="en-US"/>
              <a:t>Read the team cards. </a:t>
            </a:r>
          </a:p>
          <a:p>
            <a:pPr marL="342900" indent="-342900">
              <a:spcBef>
                <a:spcPts val="500"/>
              </a:spcBef>
              <a:spcAft>
                <a:spcPts val="500"/>
              </a:spcAft>
              <a:buFont typeface="+mj-lt"/>
              <a:buAutoNum type="arabicPeriod"/>
            </a:pPr>
            <a:r>
              <a:rPr lang="en-US"/>
              <a:t>Divide the characters into </a:t>
            </a:r>
            <a:r>
              <a:rPr lang="en-US" b="1"/>
              <a:t>four balanced teams of four</a:t>
            </a:r>
            <a:r>
              <a:rPr lang="en-US"/>
              <a:t>.</a:t>
            </a:r>
          </a:p>
          <a:p>
            <a:pPr marL="342900" indent="-342900">
              <a:spcBef>
                <a:spcPts val="500"/>
              </a:spcBef>
              <a:spcAft>
                <a:spcPts val="500"/>
              </a:spcAft>
              <a:buFont typeface="+mj-lt"/>
              <a:buAutoNum type="arabicPeriod"/>
            </a:pPr>
            <a:r>
              <a:rPr lang="en-US"/>
              <a:t>Every small team needs to perform at its best at a range of tasks.</a:t>
            </a:r>
          </a:p>
        </p:txBody>
      </p:sp>
      <p:pic>
        <p:nvPicPr>
          <p:cNvPr id="7" name="Picture 6" descr="A red and black sign&#10;&#10;Description automatically generated">
            <a:extLst>
              <a:ext uri="{FF2B5EF4-FFF2-40B4-BE49-F238E27FC236}">
                <a16:creationId xmlns:a16="http://schemas.microsoft.com/office/drawing/2014/main" id="{B65FC47D-7FD0-4895-5C88-7F92CC17C3BD}"/>
              </a:ext>
            </a:extLst>
          </p:cNvPr>
          <p:cNvPicPr>
            <a:picLocks noChangeAspect="1"/>
          </p:cNvPicPr>
          <p:nvPr/>
        </p:nvPicPr>
        <p:blipFill>
          <a:blip r:embed="rId9" cstate="screen">
            <a:alphaModFix amt="80000"/>
            <a:extLst>
              <a:ext uri="{28A0092B-C50C-407E-A947-70E740481C1C}">
                <a14:useLocalDpi xmlns:a14="http://schemas.microsoft.com/office/drawing/2010/main"/>
              </a:ext>
            </a:extLst>
          </a:blip>
          <a:stretch>
            <a:fillRect/>
          </a:stretch>
        </p:blipFill>
        <p:spPr>
          <a:xfrm rot="305465">
            <a:off x="5995476" y="1132279"/>
            <a:ext cx="2311400" cy="622300"/>
          </a:xfrm>
          <a:prstGeom prst="rect">
            <a:avLst/>
          </a:prstGeom>
        </p:spPr>
      </p:pic>
      <p:pic>
        <p:nvPicPr>
          <p:cNvPr id="6" name="Picture 5" descr="A close-up of a silver object&#10;&#10;Description automatically generated">
            <a:extLst>
              <a:ext uri="{FF2B5EF4-FFF2-40B4-BE49-F238E27FC236}">
                <a16:creationId xmlns:a16="http://schemas.microsoft.com/office/drawing/2014/main" id="{8084588D-D0F8-A13F-9D29-B658A942085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64335" y="1263238"/>
            <a:ext cx="1924050" cy="628650"/>
          </a:xfrm>
          <a:prstGeom prst="rect">
            <a:avLst/>
          </a:prstGeom>
        </p:spPr>
      </p:pic>
      <p:sp>
        <p:nvSpPr>
          <p:cNvPr id="10" name="Graphic 4">
            <a:extLst>
              <a:ext uri="{FF2B5EF4-FFF2-40B4-BE49-F238E27FC236}">
                <a16:creationId xmlns:a16="http://schemas.microsoft.com/office/drawing/2014/main" id="{5B44AB7A-C62F-EBD2-4E3D-5F98B2430650}"/>
              </a:ext>
            </a:extLst>
          </p:cNvPr>
          <p:cNvSpPr>
            <a:spLocks noChangeAspect="1"/>
          </p:cNvSpPr>
          <p:nvPr/>
        </p:nvSpPr>
        <p:spPr>
          <a:xfrm rot="297226" flipH="1">
            <a:off x="5005135" y="1620659"/>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13" name="Graphic 6">
            <a:extLst>
              <a:ext uri="{FF2B5EF4-FFF2-40B4-BE49-F238E27FC236}">
                <a16:creationId xmlns:a16="http://schemas.microsoft.com/office/drawing/2014/main" id="{F9D5BDEF-7530-9E54-28CC-2CDB385C209E}"/>
              </a:ext>
            </a:extLst>
          </p:cNvPr>
          <p:cNvSpPr>
            <a:spLocks noChangeAspect="1"/>
          </p:cNvSpPr>
          <p:nvPr/>
        </p:nvSpPr>
        <p:spPr>
          <a:xfrm rot="297226" flipH="1">
            <a:off x="5005511" y="1707892"/>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11"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16" name="Picture 15" descr="A white fabric with black border&#10;&#10;Description automatically generated with medium confidence">
            <a:extLst>
              <a:ext uri="{FF2B5EF4-FFF2-40B4-BE49-F238E27FC236}">
                <a16:creationId xmlns:a16="http://schemas.microsoft.com/office/drawing/2014/main" id="{61C263E0-9120-C485-2A2F-AEBD55856111}"/>
              </a:ext>
            </a:extLst>
          </p:cNvPr>
          <p:cNvPicPr>
            <a:picLocks noChangeAspect="1"/>
          </p:cNvPicPr>
          <p:nvPr/>
        </p:nvPicPr>
        <p:blipFill>
          <a:blip r:embed="rId12">
            <a:alphaModFix amt="70000"/>
          </a:blip>
          <a:stretch>
            <a:fillRect/>
          </a:stretch>
        </p:blipFill>
        <p:spPr>
          <a:xfrm rot="21430531">
            <a:off x="1725607" y="4676120"/>
            <a:ext cx="2805504" cy="701376"/>
          </a:xfrm>
          <a:prstGeom prst="rect">
            <a:avLst/>
          </a:prstGeom>
        </p:spPr>
      </p:pic>
      <p:grpSp>
        <p:nvGrpSpPr>
          <p:cNvPr id="12" name="Group 11">
            <a:extLst>
              <a:ext uri="{FF2B5EF4-FFF2-40B4-BE49-F238E27FC236}">
                <a16:creationId xmlns:a16="http://schemas.microsoft.com/office/drawing/2014/main" id="{439B831D-8340-914C-74D3-E9E45AC94E93}"/>
              </a:ext>
            </a:extLst>
          </p:cNvPr>
          <p:cNvGrpSpPr/>
          <p:nvPr/>
        </p:nvGrpSpPr>
        <p:grpSpPr>
          <a:xfrm rot="405013">
            <a:off x="8164323" y="4162962"/>
            <a:ext cx="3688551" cy="1788917"/>
            <a:chOff x="1105416" y="2384155"/>
            <a:chExt cx="3688551" cy="2561133"/>
          </a:xfrm>
          <a:effectLst>
            <a:outerShdw blurRad="63500" algn="ctr" rotWithShape="0">
              <a:prstClr val="black">
                <a:alpha val="20000"/>
              </a:prstClr>
            </a:outerShdw>
          </a:effectLst>
        </p:grpSpPr>
        <p:grpSp>
          <p:nvGrpSpPr>
            <p:cNvPr id="15" name="Graphic 4">
              <a:extLst>
                <a:ext uri="{FF2B5EF4-FFF2-40B4-BE49-F238E27FC236}">
                  <a16:creationId xmlns:a16="http://schemas.microsoft.com/office/drawing/2014/main" id="{0A977AF9-865A-4AF4-DFEC-3D1D1E093161}"/>
                </a:ext>
              </a:extLst>
            </p:cNvPr>
            <p:cNvGrpSpPr/>
            <p:nvPr/>
          </p:nvGrpSpPr>
          <p:grpSpPr>
            <a:xfrm rot="10649489" flipH="1">
              <a:off x="1213305" y="2384155"/>
              <a:ext cx="3346425" cy="2561133"/>
              <a:chOff x="1524000" y="2175324"/>
              <a:chExt cx="3373727" cy="2860742"/>
            </a:xfrm>
            <a:solidFill>
              <a:srgbClr val="FFFFFF"/>
            </a:solidFill>
          </p:grpSpPr>
          <p:sp>
            <p:nvSpPr>
              <p:cNvPr id="25" name="Freeform 24">
                <a:extLst>
                  <a:ext uri="{FF2B5EF4-FFF2-40B4-BE49-F238E27FC236}">
                    <a16:creationId xmlns:a16="http://schemas.microsoft.com/office/drawing/2014/main" id="{1E887CF0-3AF8-A301-6C51-4A7971DE8E01}"/>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6B193AE-BB2B-99C3-A212-52A69625FCCE}"/>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AF62459-1424-62D8-77EB-14743B7253A2}"/>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0B4B3314-B2A5-FB63-48C2-E4EF84619CF3}"/>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3B92E411-DCB6-B8A7-4DCD-98238DDFBA22}"/>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17" name="Graphic 4">
              <a:extLst>
                <a:ext uri="{FF2B5EF4-FFF2-40B4-BE49-F238E27FC236}">
                  <a16:creationId xmlns:a16="http://schemas.microsoft.com/office/drawing/2014/main" id="{AFC4C5CE-50ED-903D-77C8-665AC468A791}"/>
                </a:ext>
              </a:extLst>
            </p:cNvPr>
            <p:cNvGrpSpPr/>
            <p:nvPr/>
          </p:nvGrpSpPr>
          <p:grpSpPr>
            <a:xfrm rot="5245481" flipH="1">
              <a:off x="1801438" y="1804218"/>
              <a:ext cx="2296508" cy="3688551"/>
              <a:chOff x="1524000" y="2175324"/>
              <a:chExt cx="3373727" cy="2860742"/>
            </a:xfrm>
            <a:solidFill>
              <a:srgbClr val="FFFFFF"/>
            </a:solidFill>
          </p:grpSpPr>
          <p:sp>
            <p:nvSpPr>
              <p:cNvPr id="18" name="Freeform 17">
                <a:extLst>
                  <a:ext uri="{FF2B5EF4-FFF2-40B4-BE49-F238E27FC236}">
                    <a16:creationId xmlns:a16="http://schemas.microsoft.com/office/drawing/2014/main" id="{D867FAF8-4D2F-55AA-3018-FE6A02D01774}"/>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12D57AE-98F8-7C4B-4C92-BBEE4263ABBA}"/>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6C1C253-5A92-F571-EEDF-1CF0074EC9C9}"/>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376F58-1C6F-EE3F-33DA-3A588969D99A}"/>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9A2F0CF-1E92-E3AF-A8A7-49F496124F7C}"/>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4D8A314F-AF05-B3B0-AD9E-9AD74EEE603F}"/>
              </a:ext>
            </a:extLst>
          </p:cNvPr>
          <p:cNvSpPr txBox="1"/>
          <p:nvPr/>
        </p:nvSpPr>
        <p:spPr>
          <a:xfrm rot="154341">
            <a:off x="8489650" y="4377450"/>
            <a:ext cx="2904622" cy="1289753"/>
          </a:xfrm>
          <a:prstGeom prst="rect">
            <a:avLst/>
          </a:prstGeom>
          <a:noFill/>
        </p:spPr>
        <p:txBody>
          <a:bodyPr wrap="square" lIns="90000" tIns="90000" rIns="90000" bIns="90000" numCol="1" spcCol="180000" rtlCol="0">
            <a:spAutoFit/>
          </a:bodyPr>
          <a:lstStyle/>
          <a:p>
            <a:pPr algn="ctr">
              <a:spcBef>
                <a:spcPts val="500"/>
              </a:spcBef>
              <a:spcAft>
                <a:spcPts val="500"/>
              </a:spcAft>
            </a:pPr>
            <a:r>
              <a:rPr lang="en-US" b="1"/>
              <a:t>Hint: </a:t>
            </a:r>
            <a:r>
              <a:rPr lang="en-US"/>
              <a:t>Ensure each team includes at least one person well suited to a </a:t>
            </a:r>
            <a:r>
              <a:rPr lang="en-US" b="1"/>
              <a:t>thinking</a:t>
            </a:r>
            <a:r>
              <a:rPr lang="en-US"/>
              <a:t>, </a:t>
            </a:r>
            <a:r>
              <a:rPr lang="en-US" b="1"/>
              <a:t>action</a:t>
            </a:r>
            <a:r>
              <a:rPr lang="en-US"/>
              <a:t> and </a:t>
            </a:r>
            <a:r>
              <a:rPr lang="en-US" b="1"/>
              <a:t>social</a:t>
            </a:r>
            <a:r>
              <a:rPr lang="en-US"/>
              <a:t> role.   </a:t>
            </a:r>
          </a:p>
        </p:txBody>
      </p:sp>
      <p:pic>
        <p:nvPicPr>
          <p:cNvPr id="32" name="Picture 31" descr="A white fabric with black border&#10;&#10;Description automatically generated with medium confidence">
            <a:extLst>
              <a:ext uri="{FF2B5EF4-FFF2-40B4-BE49-F238E27FC236}">
                <a16:creationId xmlns:a16="http://schemas.microsoft.com/office/drawing/2014/main" id="{AAF242DD-D65C-1F2B-8EAF-96BAF44E09D6}"/>
              </a:ext>
            </a:extLst>
          </p:cNvPr>
          <p:cNvPicPr>
            <a:picLocks noChangeAspect="1"/>
          </p:cNvPicPr>
          <p:nvPr/>
        </p:nvPicPr>
        <p:blipFill>
          <a:blip r:embed="rId12">
            <a:alphaModFix amt="70000"/>
          </a:blip>
          <a:stretch>
            <a:fillRect/>
          </a:stretch>
        </p:blipFill>
        <p:spPr>
          <a:xfrm rot="11021450">
            <a:off x="8779908" y="3758956"/>
            <a:ext cx="2805504" cy="701376"/>
          </a:xfrm>
          <a:prstGeom prst="rect">
            <a:avLst/>
          </a:prstGeom>
        </p:spPr>
      </p:pic>
      <p:pic>
        <p:nvPicPr>
          <p:cNvPr id="33" name="Picture 32" descr="A close-up of a silver object&#10;&#10;Description automatically generated">
            <a:extLst>
              <a:ext uri="{FF2B5EF4-FFF2-40B4-BE49-F238E27FC236}">
                <a16:creationId xmlns:a16="http://schemas.microsoft.com/office/drawing/2014/main" id="{95CACF8D-C663-F81E-83B5-BA7803D1B39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6723647">
            <a:off x="3884889" y="5022774"/>
            <a:ext cx="1924050" cy="628650"/>
          </a:xfrm>
          <a:prstGeom prst="rect">
            <a:avLst/>
          </a:prstGeom>
        </p:spPr>
      </p:pic>
    </p:spTree>
    <p:extLst>
      <p:ext uri="{BB962C8B-B14F-4D97-AF65-F5344CB8AC3E}">
        <p14:creationId xmlns:p14="http://schemas.microsoft.com/office/powerpoint/2010/main" val="4134343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17</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33295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CREATE YOUR TEAMS</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aphicFrame>
        <p:nvGraphicFramePr>
          <p:cNvPr id="3" name="Table 2">
            <a:extLst>
              <a:ext uri="{FF2B5EF4-FFF2-40B4-BE49-F238E27FC236}">
                <a16:creationId xmlns:a16="http://schemas.microsoft.com/office/drawing/2014/main" id="{471C3091-1A19-7905-FACE-4B12FD3CF88D}"/>
              </a:ext>
            </a:extLst>
          </p:cNvPr>
          <p:cNvGraphicFramePr>
            <a:graphicFrameLocks noGrp="1"/>
          </p:cNvGraphicFramePr>
          <p:nvPr>
            <p:extLst>
              <p:ext uri="{D42A27DB-BD31-4B8C-83A1-F6EECF244321}">
                <p14:modId xmlns:p14="http://schemas.microsoft.com/office/powerpoint/2010/main" val="1810746357"/>
              </p:ext>
            </p:extLst>
          </p:nvPr>
        </p:nvGraphicFramePr>
        <p:xfrm>
          <a:off x="587375" y="1366051"/>
          <a:ext cx="11017252" cy="4672144"/>
        </p:xfrm>
        <a:graphic>
          <a:graphicData uri="http://schemas.openxmlformats.org/drawingml/2006/table">
            <a:tbl>
              <a:tblPr firstRow="1" bandRow="1">
                <a:tableStyleId>{5C22544A-7EE6-4342-B048-85BDC9FD1C3A}</a:tableStyleId>
              </a:tblPr>
              <a:tblGrid>
                <a:gridCol w="2754313">
                  <a:extLst>
                    <a:ext uri="{9D8B030D-6E8A-4147-A177-3AD203B41FA5}">
                      <a16:colId xmlns:a16="http://schemas.microsoft.com/office/drawing/2014/main" val="1502058882"/>
                    </a:ext>
                  </a:extLst>
                </a:gridCol>
                <a:gridCol w="2754313">
                  <a:extLst>
                    <a:ext uri="{9D8B030D-6E8A-4147-A177-3AD203B41FA5}">
                      <a16:colId xmlns:a16="http://schemas.microsoft.com/office/drawing/2014/main" val="2009221296"/>
                    </a:ext>
                  </a:extLst>
                </a:gridCol>
                <a:gridCol w="2754313">
                  <a:extLst>
                    <a:ext uri="{9D8B030D-6E8A-4147-A177-3AD203B41FA5}">
                      <a16:colId xmlns:a16="http://schemas.microsoft.com/office/drawing/2014/main" val="3945543848"/>
                    </a:ext>
                  </a:extLst>
                </a:gridCol>
                <a:gridCol w="2754313">
                  <a:extLst>
                    <a:ext uri="{9D8B030D-6E8A-4147-A177-3AD203B41FA5}">
                      <a16:colId xmlns:a16="http://schemas.microsoft.com/office/drawing/2014/main" val="1853111124"/>
                    </a:ext>
                  </a:extLst>
                </a:gridCol>
              </a:tblGrid>
              <a:tr h="1168036">
                <a:tc>
                  <a:txBody>
                    <a:bodyPr/>
                    <a:lstStyle/>
                    <a:p>
                      <a:pPr algn="ctr"/>
                      <a:r>
                        <a:rPr lang="en-US" i="0">
                          <a:solidFill>
                            <a:schemeClr val="tx1"/>
                          </a:solidFill>
                        </a:rPr>
                        <a:t>LIZ</a:t>
                      </a:r>
                    </a:p>
                    <a:p>
                      <a:pPr algn="ctr"/>
                      <a:r>
                        <a:rPr lang="en-US" sz="1600" b="0" i="0">
                          <a:solidFill>
                            <a:schemeClr val="tx1"/>
                          </a:solidFill>
                        </a:rPr>
                        <a:t>Creative and imaginative, generates ideas and</a:t>
                      </a:r>
                      <a:br>
                        <a:rPr lang="en-US" sz="1600" b="0" i="0">
                          <a:solidFill>
                            <a:schemeClr val="tx1"/>
                          </a:solidFill>
                        </a:rPr>
                      </a:br>
                      <a:r>
                        <a:rPr lang="en-US" sz="1600" b="0" i="0">
                          <a:solidFill>
                            <a:schemeClr val="tx1"/>
                          </a:solidFill>
                        </a:rPr>
                        <a:t>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SCOTT</a:t>
                      </a:r>
                      <a:endParaRPr lang="en-US" sz="1600" b="0" i="0">
                        <a:solidFill>
                          <a:schemeClr val="tx1"/>
                        </a:solidFill>
                      </a:endParaRPr>
                    </a:p>
                    <a:p>
                      <a:pPr algn="ctr"/>
                      <a:r>
                        <a:rPr lang="en-US" sz="1600" b="0" i="0">
                          <a:solidFill>
                            <a:schemeClr val="tx1"/>
                          </a:solidFill>
                        </a:rPr>
                        <a:t>Cooperates, </a:t>
                      </a:r>
                    </a:p>
                    <a:p>
                      <a:pPr algn="ctr"/>
                      <a:r>
                        <a:rPr lang="en-US" sz="1600" b="0" i="0">
                          <a:solidFill>
                            <a:schemeClr val="tx1"/>
                          </a:solidFill>
                        </a:rPr>
                        <a:t>solves disagreements.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JORDAN</a:t>
                      </a:r>
                    </a:p>
                    <a:p>
                      <a:pPr algn="ctr"/>
                      <a:r>
                        <a:rPr lang="en-US" sz="1600" b="0" i="0">
                          <a:solidFill>
                            <a:schemeClr val="tx1"/>
                          </a:solidFill>
                        </a:rPr>
                        <a:t>Organises and gets on </a:t>
                      </a:r>
                    </a:p>
                    <a:p>
                      <a:pPr algn="ctr"/>
                      <a:r>
                        <a:rPr lang="en-US" sz="1600" b="0" i="0">
                          <a:solidFill>
                            <a:schemeClr val="tx1"/>
                          </a:solidFill>
                        </a:rPr>
                        <a:t>with the work.</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CALUM</a:t>
                      </a:r>
                    </a:p>
                    <a:p>
                      <a:pPr algn="ctr"/>
                      <a:r>
                        <a:rPr lang="en-US" sz="1600" b="0" i="0">
                          <a:solidFill>
                            <a:schemeClr val="tx1"/>
                          </a:solidFill>
                        </a:rPr>
                        <a:t>Explores opportunities, </a:t>
                      </a:r>
                    </a:p>
                    <a:p>
                      <a:pPr algn="ctr"/>
                      <a:r>
                        <a:rPr lang="en-US" sz="1600" b="0" i="0">
                          <a:solidFill>
                            <a:schemeClr val="tx1"/>
                          </a:solidFill>
                        </a:rPr>
                        <a:t>finds help and guidance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228497603"/>
                  </a:ext>
                </a:extLst>
              </a:tr>
              <a:tr h="1168036">
                <a:tc>
                  <a:txBody>
                    <a:bodyPr/>
                    <a:lstStyle/>
                    <a:p>
                      <a:pPr algn="ctr"/>
                      <a:r>
                        <a:rPr lang="en-US" b="1" i="0">
                          <a:solidFill>
                            <a:schemeClr val="tx1"/>
                          </a:solidFill>
                        </a:rPr>
                        <a:t>NISHA</a:t>
                      </a:r>
                    </a:p>
                    <a:p>
                      <a:pPr algn="ctr"/>
                      <a:r>
                        <a:rPr lang="en-US" sz="1600" b="0" i="0">
                          <a:solidFill>
                            <a:schemeClr val="tx1"/>
                          </a:solidFill>
                        </a:rPr>
                        <a:t>Spots mistakes, </a:t>
                      </a:r>
                    </a:p>
                    <a:p>
                      <a:pPr algn="ctr"/>
                      <a:r>
                        <a:rPr lang="en-US" sz="1600" b="0" i="0">
                          <a:solidFill>
                            <a:schemeClr val="tx1"/>
                          </a:solidFill>
                        </a:rPr>
                        <a:t>aims for perfection.</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RICK</a:t>
                      </a:r>
                    </a:p>
                    <a:p>
                      <a:pPr algn="ctr"/>
                      <a:r>
                        <a:rPr lang="en-US" sz="1600" i="0">
                          <a:solidFill>
                            <a:schemeClr val="tx1"/>
                          </a:solidFill>
                        </a:rPr>
                        <a:t>Sets goals, leads and links people with tasks.</a:t>
                      </a:r>
                      <a:endParaRPr lang="en-US" sz="1600" b="0" i="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HENRY</a:t>
                      </a:r>
                    </a:p>
                    <a:p>
                      <a:pPr algn="ctr"/>
                      <a:r>
                        <a:rPr lang="en-US" sz="1600" b="0" i="0">
                          <a:solidFill>
                            <a:schemeClr val="tx1"/>
                          </a:solidFill>
                        </a:rPr>
                        <a:t>Creative and imaginative, generates ideas and 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ALEX</a:t>
                      </a:r>
                    </a:p>
                    <a:p>
                      <a:pPr algn="ctr"/>
                      <a:r>
                        <a:rPr lang="en-US" sz="1600" b="0" i="0" err="1">
                          <a:solidFill>
                            <a:schemeClr val="tx1"/>
                          </a:solidFill>
                        </a:rPr>
                        <a:t>Organises</a:t>
                      </a:r>
                      <a:r>
                        <a:rPr lang="en-US" sz="1600" b="0" i="0">
                          <a:solidFill>
                            <a:schemeClr val="tx1"/>
                          </a:solidFill>
                        </a:rPr>
                        <a:t> and gets on </a:t>
                      </a:r>
                    </a:p>
                    <a:p>
                      <a:pPr algn="ctr"/>
                      <a:r>
                        <a:rPr lang="en-US" sz="1600" b="0" i="0">
                          <a:solidFill>
                            <a:schemeClr val="tx1"/>
                          </a:solidFill>
                        </a:rPr>
                        <a:t>with the work.</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826015994"/>
                  </a:ext>
                </a:extLst>
              </a:tr>
              <a:tr h="1168036">
                <a:tc>
                  <a:txBody>
                    <a:bodyPr/>
                    <a:lstStyle/>
                    <a:p>
                      <a:pPr algn="ctr"/>
                      <a:r>
                        <a:rPr lang="en-US" b="1" i="0">
                          <a:solidFill>
                            <a:schemeClr val="tx1"/>
                          </a:solidFill>
                        </a:rPr>
                        <a:t>JUDE</a:t>
                      </a:r>
                      <a:endParaRPr lang="en-US" sz="1600" b="0" i="0">
                        <a:solidFill>
                          <a:schemeClr val="tx1"/>
                        </a:solidFill>
                      </a:endParaRPr>
                    </a:p>
                    <a:p>
                      <a:pPr algn="ctr"/>
                      <a:r>
                        <a:rPr lang="en-US" sz="1600" b="0" i="0">
                          <a:solidFill>
                            <a:schemeClr val="tx1"/>
                          </a:solidFill>
                        </a:rPr>
                        <a:t>Judges good ideas from bad ones, checks on quality.</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SASHA</a:t>
                      </a:r>
                    </a:p>
                    <a:p>
                      <a:pPr algn="ctr"/>
                      <a:r>
                        <a:rPr lang="en-US" sz="1600" b="0" i="0">
                          <a:solidFill>
                            <a:schemeClr val="tx1"/>
                          </a:solidFill>
                        </a:rPr>
                        <a:t>Pushes ahead and challenges.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FELIX</a:t>
                      </a:r>
                    </a:p>
                    <a:p>
                      <a:pPr algn="ctr"/>
                      <a:r>
                        <a:rPr lang="en-US" sz="1600" b="0" i="0">
                          <a:solidFill>
                            <a:schemeClr val="tx1"/>
                          </a:solidFill>
                        </a:rPr>
                        <a:t>Contributes specialist knowledge and skills.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JADEN</a:t>
                      </a:r>
                    </a:p>
                    <a:p>
                      <a:pPr algn="ctr"/>
                      <a:r>
                        <a:rPr lang="en-US" sz="1600" b="0" i="0">
                          <a:solidFill>
                            <a:schemeClr val="tx1"/>
                          </a:solidFill>
                        </a:rPr>
                        <a:t>Sets goals, leads and links people with tasks.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104931189"/>
                  </a:ext>
                </a:extLst>
              </a:tr>
              <a:tr h="1168036">
                <a:tc>
                  <a:txBody>
                    <a:bodyPr/>
                    <a:lstStyle/>
                    <a:p>
                      <a:pPr algn="ctr"/>
                      <a:r>
                        <a:rPr lang="en-US" b="1" i="0">
                          <a:solidFill>
                            <a:schemeClr val="tx1"/>
                          </a:solidFill>
                        </a:rPr>
                        <a:t>STYLLIOS</a:t>
                      </a:r>
                    </a:p>
                    <a:p>
                      <a:pPr algn="ctr"/>
                      <a:r>
                        <a:rPr lang="en-US" sz="1600" b="0" i="0">
                          <a:solidFill>
                            <a:schemeClr val="tx1"/>
                          </a:solidFill>
                        </a:rPr>
                        <a:t>Cooperates, solves disagreements.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LEANNE</a:t>
                      </a:r>
                    </a:p>
                    <a:p>
                      <a:pPr algn="ctr"/>
                      <a:r>
                        <a:rPr lang="en-US" sz="1600" b="0" i="0">
                          <a:solidFill>
                            <a:schemeClr val="tx1"/>
                          </a:solidFill>
                        </a:rPr>
                        <a:t>Spots mistakes, aims for perfection.</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MATT</a:t>
                      </a:r>
                    </a:p>
                    <a:p>
                      <a:pPr algn="ctr"/>
                      <a:r>
                        <a:rPr lang="en-US" sz="1600" b="0" i="0">
                          <a:solidFill>
                            <a:schemeClr val="tx1"/>
                          </a:solidFill>
                        </a:rPr>
                        <a:t>Pushes ahead and challenges.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MILLIE</a:t>
                      </a:r>
                      <a:endParaRPr lang="en-US" sz="1600" b="0" i="0">
                        <a:solidFill>
                          <a:schemeClr val="tx1"/>
                        </a:solidFill>
                      </a:endParaRPr>
                    </a:p>
                    <a:p>
                      <a:pPr algn="ctr"/>
                      <a:r>
                        <a:rPr lang="en-US" sz="1600" b="0" i="0">
                          <a:solidFill>
                            <a:schemeClr val="tx1"/>
                          </a:solidFill>
                        </a:rPr>
                        <a:t>Creative and imaginative, generates ideas and 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80400552"/>
                  </a:ext>
                </a:extLst>
              </a:tr>
            </a:tbl>
          </a:graphicData>
        </a:graphic>
      </p:graphicFrame>
      <p:sp>
        <p:nvSpPr>
          <p:cNvPr id="24" name="Graphic 22">
            <a:extLst>
              <a:ext uri="{FF2B5EF4-FFF2-40B4-BE49-F238E27FC236}">
                <a16:creationId xmlns:a16="http://schemas.microsoft.com/office/drawing/2014/main" id="{7BA7FDF1-D03F-4C74-D358-B0A6968B96D6}"/>
              </a:ext>
            </a:extLst>
          </p:cNvPr>
          <p:cNvSpPr/>
          <p:nvPr/>
        </p:nvSpPr>
        <p:spPr>
          <a:xfrm>
            <a:off x="11367158" y="1161847"/>
            <a:ext cx="450573" cy="308604"/>
          </a:xfrm>
          <a:custGeom>
            <a:avLst/>
            <a:gdLst>
              <a:gd name="connsiteX0" fmla="*/ 187100 w 237247"/>
              <a:gd name="connsiteY0" fmla="*/ 143851 h 162494"/>
              <a:gd name="connsiteX1" fmla="*/ 219490 w 237247"/>
              <a:gd name="connsiteY1" fmla="*/ 137247 h 162494"/>
              <a:gd name="connsiteX2" fmla="*/ 198144 w 237247"/>
              <a:gd name="connsiteY2" fmla="*/ 111015 h 162494"/>
              <a:gd name="connsiteX3" fmla="*/ 167332 w 237247"/>
              <a:gd name="connsiteY3" fmla="*/ 114775 h 162494"/>
              <a:gd name="connsiteX4" fmla="*/ 165755 w 237247"/>
              <a:gd name="connsiteY4" fmla="*/ 117710 h 162494"/>
              <a:gd name="connsiteX5" fmla="*/ 187100 w 237247"/>
              <a:gd name="connsiteY5" fmla="*/ 143943 h 162494"/>
              <a:gd name="connsiteX6" fmla="*/ 179026 w 237247"/>
              <a:gd name="connsiteY6" fmla="*/ 42498 h 162494"/>
              <a:gd name="connsiteX7" fmla="*/ 187564 w 237247"/>
              <a:gd name="connsiteY7" fmla="*/ 28465 h 162494"/>
              <a:gd name="connsiteX8" fmla="*/ 185337 w 237247"/>
              <a:gd name="connsiteY8" fmla="*/ 20118 h 162494"/>
              <a:gd name="connsiteX9" fmla="*/ 161207 w 237247"/>
              <a:gd name="connsiteY9" fmla="*/ 20668 h 162494"/>
              <a:gd name="connsiteX10" fmla="*/ 152669 w 237247"/>
              <a:gd name="connsiteY10" fmla="*/ 34610 h 162494"/>
              <a:gd name="connsiteX11" fmla="*/ 154896 w 237247"/>
              <a:gd name="connsiteY11" fmla="*/ 42957 h 162494"/>
              <a:gd name="connsiteX12" fmla="*/ 179026 w 237247"/>
              <a:gd name="connsiteY12" fmla="*/ 42498 h 162494"/>
              <a:gd name="connsiteX13" fmla="*/ 66543 w 237247"/>
              <a:gd name="connsiteY13" fmla="*/ 109180 h 162494"/>
              <a:gd name="connsiteX14" fmla="*/ 94385 w 237247"/>
              <a:gd name="connsiteY14" fmla="*/ 88084 h 162494"/>
              <a:gd name="connsiteX15" fmla="*/ 0 w 237247"/>
              <a:gd name="connsiteY15" fmla="*/ 49744 h 162494"/>
              <a:gd name="connsiteX16" fmla="*/ 22274 w 237247"/>
              <a:gd name="connsiteY16" fmla="*/ 42406 h 162494"/>
              <a:gd name="connsiteX17" fmla="*/ 112761 w 237247"/>
              <a:gd name="connsiteY17" fmla="*/ 74234 h 162494"/>
              <a:gd name="connsiteX18" fmla="*/ 142274 w 237247"/>
              <a:gd name="connsiteY18" fmla="*/ 52129 h 162494"/>
              <a:gd name="connsiteX19" fmla="*/ 136520 w 237247"/>
              <a:gd name="connsiteY19" fmla="*/ 32225 h 162494"/>
              <a:gd name="connsiteX20" fmla="*/ 150813 w 237247"/>
              <a:gd name="connsiteY20" fmla="*/ 7827 h 162494"/>
              <a:gd name="connsiteX21" fmla="*/ 197866 w 237247"/>
              <a:gd name="connsiteY21" fmla="*/ 10671 h 162494"/>
              <a:gd name="connsiteX22" fmla="*/ 203713 w 237247"/>
              <a:gd name="connsiteY22" fmla="*/ 30758 h 162494"/>
              <a:gd name="connsiteX23" fmla="*/ 189421 w 237247"/>
              <a:gd name="connsiteY23" fmla="*/ 55156 h 162494"/>
              <a:gd name="connsiteX24" fmla="*/ 133272 w 237247"/>
              <a:gd name="connsiteY24" fmla="*/ 82948 h 162494"/>
              <a:gd name="connsiteX25" fmla="*/ 203156 w 237247"/>
              <a:gd name="connsiteY25" fmla="*/ 96339 h 162494"/>
              <a:gd name="connsiteX26" fmla="*/ 235917 w 237247"/>
              <a:gd name="connsiteY26" fmla="*/ 143301 h 162494"/>
              <a:gd name="connsiteX27" fmla="*/ 232298 w 237247"/>
              <a:gd name="connsiteY27" fmla="*/ 150180 h 162494"/>
              <a:gd name="connsiteX28" fmla="*/ 182182 w 237247"/>
              <a:gd name="connsiteY28" fmla="*/ 158618 h 162494"/>
              <a:gd name="connsiteX29" fmla="*/ 149328 w 237247"/>
              <a:gd name="connsiteY29" fmla="*/ 111657 h 162494"/>
              <a:gd name="connsiteX30" fmla="*/ 149792 w 237247"/>
              <a:gd name="connsiteY30" fmla="*/ 110464 h 162494"/>
              <a:gd name="connsiteX31" fmla="*/ 116659 w 237247"/>
              <a:gd name="connsiteY31" fmla="*/ 97073 h 162494"/>
              <a:gd name="connsiteX32" fmla="*/ 98562 w 237247"/>
              <a:gd name="connsiteY32" fmla="*/ 109088 h 162494"/>
              <a:gd name="connsiteX33" fmla="*/ 66450 w 237247"/>
              <a:gd name="connsiteY33" fmla="*/ 109088 h 1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247" h="162494">
                <a:moveTo>
                  <a:pt x="187100" y="143851"/>
                </a:moveTo>
                <a:cubicBezTo>
                  <a:pt x="201300" y="149079"/>
                  <a:pt x="216520" y="145961"/>
                  <a:pt x="219490" y="137247"/>
                </a:cubicBezTo>
                <a:cubicBezTo>
                  <a:pt x="222553" y="128350"/>
                  <a:pt x="212715" y="116335"/>
                  <a:pt x="198144" y="111015"/>
                </a:cubicBezTo>
                <a:cubicBezTo>
                  <a:pt x="185615" y="106429"/>
                  <a:pt x="172344" y="108080"/>
                  <a:pt x="167332" y="114775"/>
                </a:cubicBezTo>
                <a:cubicBezTo>
                  <a:pt x="166683" y="115692"/>
                  <a:pt x="166126" y="116701"/>
                  <a:pt x="165755" y="117710"/>
                </a:cubicBezTo>
                <a:cubicBezTo>
                  <a:pt x="162785" y="126607"/>
                  <a:pt x="172530" y="138623"/>
                  <a:pt x="187100" y="143943"/>
                </a:cubicBezTo>
                <a:moveTo>
                  <a:pt x="179026" y="42498"/>
                </a:moveTo>
                <a:cubicBezTo>
                  <a:pt x="183852" y="38829"/>
                  <a:pt x="187008" y="33601"/>
                  <a:pt x="187564" y="28465"/>
                </a:cubicBezTo>
                <a:cubicBezTo>
                  <a:pt x="187750" y="26172"/>
                  <a:pt x="187564" y="22870"/>
                  <a:pt x="185337" y="20118"/>
                </a:cubicBezTo>
                <a:cubicBezTo>
                  <a:pt x="180511" y="14248"/>
                  <a:pt x="169467" y="14431"/>
                  <a:pt x="161207" y="20668"/>
                </a:cubicBezTo>
                <a:cubicBezTo>
                  <a:pt x="156288" y="24337"/>
                  <a:pt x="153226" y="29382"/>
                  <a:pt x="152669" y="34610"/>
                </a:cubicBezTo>
                <a:cubicBezTo>
                  <a:pt x="152483" y="36903"/>
                  <a:pt x="152669" y="40205"/>
                  <a:pt x="154896" y="42957"/>
                </a:cubicBezTo>
                <a:cubicBezTo>
                  <a:pt x="159722" y="48919"/>
                  <a:pt x="170766" y="48735"/>
                  <a:pt x="179026" y="42498"/>
                </a:cubicBezTo>
                <a:moveTo>
                  <a:pt x="66543" y="109180"/>
                </a:moveTo>
                <a:lnTo>
                  <a:pt x="94385" y="88084"/>
                </a:lnTo>
                <a:lnTo>
                  <a:pt x="0" y="49744"/>
                </a:lnTo>
                <a:cubicBezTo>
                  <a:pt x="0" y="49744"/>
                  <a:pt x="10673" y="37637"/>
                  <a:pt x="22274" y="42406"/>
                </a:cubicBezTo>
                <a:cubicBezTo>
                  <a:pt x="31276" y="46075"/>
                  <a:pt x="87610" y="65520"/>
                  <a:pt x="112761" y="74234"/>
                </a:cubicBezTo>
                <a:lnTo>
                  <a:pt x="142274" y="52129"/>
                </a:lnTo>
                <a:cubicBezTo>
                  <a:pt x="137634" y="46350"/>
                  <a:pt x="135778" y="39288"/>
                  <a:pt x="136520" y="32225"/>
                </a:cubicBezTo>
                <a:cubicBezTo>
                  <a:pt x="137355" y="23236"/>
                  <a:pt x="142367" y="14248"/>
                  <a:pt x="150813" y="7827"/>
                </a:cubicBezTo>
                <a:cubicBezTo>
                  <a:pt x="166126" y="-3638"/>
                  <a:pt x="187193" y="-2354"/>
                  <a:pt x="197866" y="10671"/>
                </a:cubicBezTo>
                <a:cubicBezTo>
                  <a:pt x="202599" y="16449"/>
                  <a:pt x="204455" y="23603"/>
                  <a:pt x="203713" y="30758"/>
                </a:cubicBezTo>
                <a:cubicBezTo>
                  <a:pt x="202878" y="39746"/>
                  <a:pt x="197124" y="47910"/>
                  <a:pt x="189421" y="55156"/>
                </a:cubicBezTo>
                <a:cubicBezTo>
                  <a:pt x="181068" y="62860"/>
                  <a:pt x="133272" y="82948"/>
                  <a:pt x="133272" y="82948"/>
                </a:cubicBezTo>
                <a:cubicBezTo>
                  <a:pt x="133272" y="82948"/>
                  <a:pt x="191555" y="92120"/>
                  <a:pt x="203156" y="96339"/>
                </a:cubicBezTo>
                <a:cubicBezTo>
                  <a:pt x="227379" y="105236"/>
                  <a:pt x="241857" y="125782"/>
                  <a:pt x="235917" y="143301"/>
                </a:cubicBezTo>
                <a:cubicBezTo>
                  <a:pt x="235082" y="145777"/>
                  <a:pt x="233875" y="148070"/>
                  <a:pt x="232298" y="150180"/>
                </a:cubicBezTo>
                <a:cubicBezTo>
                  <a:pt x="222924" y="162563"/>
                  <a:pt x="202321" y="166048"/>
                  <a:pt x="182182" y="158618"/>
                </a:cubicBezTo>
                <a:cubicBezTo>
                  <a:pt x="157866" y="149721"/>
                  <a:pt x="143481" y="129084"/>
                  <a:pt x="149328" y="111657"/>
                </a:cubicBezTo>
                <a:cubicBezTo>
                  <a:pt x="149420" y="111198"/>
                  <a:pt x="149606" y="110831"/>
                  <a:pt x="149792" y="110464"/>
                </a:cubicBezTo>
                <a:lnTo>
                  <a:pt x="116659" y="97073"/>
                </a:lnTo>
                <a:cubicBezTo>
                  <a:pt x="111184" y="100742"/>
                  <a:pt x="106450" y="103769"/>
                  <a:pt x="98562" y="109088"/>
                </a:cubicBezTo>
                <a:lnTo>
                  <a:pt x="66450" y="109088"/>
                </a:lnTo>
                <a:close/>
              </a:path>
            </a:pathLst>
          </a:custGeom>
          <a:solidFill>
            <a:srgbClr val="000000"/>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55054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18</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33295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CREATE YOUR TEAMS</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aphicFrame>
        <p:nvGraphicFramePr>
          <p:cNvPr id="3" name="Table 2">
            <a:extLst>
              <a:ext uri="{FF2B5EF4-FFF2-40B4-BE49-F238E27FC236}">
                <a16:creationId xmlns:a16="http://schemas.microsoft.com/office/drawing/2014/main" id="{471C3091-1A19-7905-FACE-4B12FD3CF88D}"/>
              </a:ext>
            </a:extLst>
          </p:cNvPr>
          <p:cNvGraphicFramePr>
            <a:graphicFrameLocks noGrp="1"/>
          </p:cNvGraphicFramePr>
          <p:nvPr>
            <p:extLst>
              <p:ext uri="{D42A27DB-BD31-4B8C-83A1-F6EECF244321}">
                <p14:modId xmlns:p14="http://schemas.microsoft.com/office/powerpoint/2010/main" val="1679503756"/>
              </p:ext>
            </p:extLst>
          </p:nvPr>
        </p:nvGraphicFramePr>
        <p:xfrm>
          <a:off x="587375" y="1366051"/>
          <a:ext cx="11017252" cy="4672144"/>
        </p:xfrm>
        <a:graphic>
          <a:graphicData uri="http://schemas.openxmlformats.org/drawingml/2006/table">
            <a:tbl>
              <a:tblPr firstRow="1" bandRow="1">
                <a:tableStyleId>{5C22544A-7EE6-4342-B048-85BDC9FD1C3A}</a:tableStyleId>
              </a:tblPr>
              <a:tblGrid>
                <a:gridCol w="2754313">
                  <a:extLst>
                    <a:ext uri="{9D8B030D-6E8A-4147-A177-3AD203B41FA5}">
                      <a16:colId xmlns:a16="http://schemas.microsoft.com/office/drawing/2014/main" val="1502058882"/>
                    </a:ext>
                  </a:extLst>
                </a:gridCol>
                <a:gridCol w="2754313">
                  <a:extLst>
                    <a:ext uri="{9D8B030D-6E8A-4147-A177-3AD203B41FA5}">
                      <a16:colId xmlns:a16="http://schemas.microsoft.com/office/drawing/2014/main" val="2009221296"/>
                    </a:ext>
                  </a:extLst>
                </a:gridCol>
                <a:gridCol w="2754313">
                  <a:extLst>
                    <a:ext uri="{9D8B030D-6E8A-4147-A177-3AD203B41FA5}">
                      <a16:colId xmlns:a16="http://schemas.microsoft.com/office/drawing/2014/main" val="3945543848"/>
                    </a:ext>
                  </a:extLst>
                </a:gridCol>
                <a:gridCol w="2754313">
                  <a:extLst>
                    <a:ext uri="{9D8B030D-6E8A-4147-A177-3AD203B41FA5}">
                      <a16:colId xmlns:a16="http://schemas.microsoft.com/office/drawing/2014/main" val="1853111124"/>
                    </a:ext>
                  </a:extLst>
                </a:gridCol>
              </a:tblGrid>
              <a:tr h="1168036">
                <a:tc>
                  <a:txBody>
                    <a:bodyPr/>
                    <a:lstStyle/>
                    <a:p>
                      <a:pPr algn="ctr"/>
                      <a:r>
                        <a:rPr lang="en-US" i="0">
                          <a:solidFill>
                            <a:schemeClr val="tx1"/>
                          </a:solidFill>
                        </a:rPr>
                        <a:t>LIZ</a:t>
                      </a:r>
                    </a:p>
                    <a:p>
                      <a:pPr algn="ctr"/>
                      <a:r>
                        <a:rPr lang="en-US" sz="1600" b="1" i="0">
                          <a:solidFill>
                            <a:schemeClr val="tx1"/>
                          </a:solidFill>
                        </a:rPr>
                        <a:t>Plant:</a:t>
                      </a:r>
                      <a:r>
                        <a:rPr lang="en-US" sz="1600" b="0" i="0">
                          <a:solidFill>
                            <a:schemeClr val="tx1"/>
                          </a:solidFill>
                        </a:rPr>
                        <a:t> Creative and imaginative, generates ideas and 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SCOTT</a:t>
                      </a:r>
                      <a:endParaRPr lang="en-US" sz="1600" b="0" i="0">
                        <a:solidFill>
                          <a:schemeClr val="tx1"/>
                        </a:solidFill>
                      </a:endParaRPr>
                    </a:p>
                    <a:p>
                      <a:pPr algn="ctr"/>
                      <a:r>
                        <a:rPr lang="en-US" sz="1600" b="1" i="0">
                          <a:solidFill>
                            <a:schemeClr val="tx1"/>
                          </a:solidFill>
                        </a:rPr>
                        <a:t>Team worker: </a:t>
                      </a:r>
                      <a:r>
                        <a:rPr lang="en-US" sz="1600" b="0" i="0">
                          <a:solidFill>
                            <a:schemeClr val="tx1"/>
                          </a:solidFill>
                        </a:rPr>
                        <a:t>Cooperates, solves disagreements.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JORDAN</a:t>
                      </a:r>
                    </a:p>
                    <a:p>
                      <a:pPr algn="ctr"/>
                      <a:r>
                        <a:rPr lang="en-US" sz="1600" b="1" i="0">
                          <a:solidFill>
                            <a:schemeClr val="tx1"/>
                          </a:solidFill>
                        </a:rPr>
                        <a:t>Implementer: </a:t>
                      </a:r>
                      <a:r>
                        <a:rPr lang="en-US" sz="1600" b="0" i="0" err="1">
                          <a:solidFill>
                            <a:schemeClr val="tx1"/>
                          </a:solidFill>
                        </a:rPr>
                        <a:t>Organises</a:t>
                      </a:r>
                      <a:r>
                        <a:rPr lang="en-US" sz="1600" b="0" i="0">
                          <a:solidFill>
                            <a:schemeClr val="tx1"/>
                          </a:solidFill>
                        </a:rPr>
                        <a:t> and gets on with the work.</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i="0">
                          <a:solidFill>
                            <a:schemeClr val="tx1"/>
                          </a:solidFill>
                        </a:rPr>
                        <a:t>CALUM</a:t>
                      </a:r>
                    </a:p>
                    <a:p>
                      <a:pPr algn="ctr"/>
                      <a:r>
                        <a:rPr lang="en-US" sz="1600" b="1" i="0">
                          <a:solidFill>
                            <a:schemeClr val="tx1"/>
                          </a:solidFill>
                        </a:rPr>
                        <a:t>Resource investigator: </a:t>
                      </a:r>
                      <a:r>
                        <a:rPr lang="en-US" sz="1600" b="0" i="0">
                          <a:solidFill>
                            <a:schemeClr val="tx1"/>
                          </a:solidFill>
                        </a:rPr>
                        <a:t>Explores opportunities, finds help and guidance.</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228497603"/>
                  </a:ext>
                </a:extLst>
              </a:tr>
              <a:tr h="1168036">
                <a:tc>
                  <a:txBody>
                    <a:bodyPr/>
                    <a:lstStyle/>
                    <a:p>
                      <a:pPr algn="ctr"/>
                      <a:r>
                        <a:rPr lang="en-US" b="1" i="0">
                          <a:solidFill>
                            <a:schemeClr val="tx1"/>
                          </a:solidFill>
                        </a:rPr>
                        <a:t>NISHA</a:t>
                      </a:r>
                    </a:p>
                    <a:p>
                      <a:pPr algn="ctr"/>
                      <a:r>
                        <a:rPr lang="en-US" sz="1600" b="1" i="0">
                          <a:solidFill>
                            <a:schemeClr val="tx1"/>
                          </a:solidFill>
                        </a:rPr>
                        <a:t>Completer: </a:t>
                      </a:r>
                      <a:r>
                        <a:rPr lang="en-US" sz="1600" b="0" i="0">
                          <a:solidFill>
                            <a:schemeClr val="tx1"/>
                          </a:solidFill>
                        </a:rPr>
                        <a:t>Spots mistakes, </a:t>
                      </a:r>
                    </a:p>
                    <a:p>
                      <a:pPr algn="ctr"/>
                      <a:r>
                        <a:rPr lang="en-US" sz="1600" b="0" i="0">
                          <a:solidFill>
                            <a:schemeClr val="tx1"/>
                          </a:solidFill>
                        </a:rPr>
                        <a:t>aims for perfection.</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RICK</a:t>
                      </a:r>
                    </a:p>
                    <a:p>
                      <a:pPr algn="ctr"/>
                      <a:r>
                        <a:rPr lang="en-US" sz="1600" b="1" i="0">
                          <a:solidFill>
                            <a:schemeClr val="tx1"/>
                          </a:solidFill>
                        </a:rPr>
                        <a:t>Coordinator:</a:t>
                      </a:r>
                      <a:r>
                        <a:rPr lang="en-US" sz="1600" i="0">
                          <a:solidFill>
                            <a:schemeClr val="tx1"/>
                          </a:solidFill>
                        </a:rPr>
                        <a:t> Sets goals, leads and links people with tasks.</a:t>
                      </a:r>
                      <a:endParaRPr lang="en-US" sz="1600" b="0" i="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HENRY</a:t>
                      </a:r>
                    </a:p>
                    <a:p>
                      <a:pPr algn="ctr"/>
                      <a:r>
                        <a:rPr lang="en-US" sz="1600" b="1" i="0">
                          <a:solidFill>
                            <a:schemeClr val="tx1"/>
                          </a:solidFill>
                        </a:rPr>
                        <a:t>Plant: </a:t>
                      </a:r>
                      <a:r>
                        <a:rPr lang="en-US" sz="1600" b="0" i="0">
                          <a:solidFill>
                            <a:schemeClr val="tx1"/>
                          </a:solidFill>
                        </a:rPr>
                        <a:t>Creative and imaginative, generates ideas and 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ALEX</a:t>
                      </a:r>
                    </a:p>
                    <a:p>
                      <a:pPr algn="ctr"/>
                      <a:r>
                        <a:rPr lang="en-US" sz="1600" b="1" i="0">
                          <a:solidFill>
                            <a:schemeClr val="tx1"/>
                          </a:solidFill>
                        </a:rPr>
                        <a:t>Implementer: </a:t>
                      </a:r>
                      <a:r>
                        <a:rPr lang="en-US" sz="1600" b="0" i="0" err="1">
                          <a:solidFill>
                            <a:schemeClr val="tx1"/>
                          </a:solidFill>
                        </a:rPr>
                        <a:t>Organises</a:t>
                      </a:r>
                      <a:r>
                        <a:rPr lang="en-US" sz="1600" b="0" i="0">
                          <a:solidFill>
                            <a:schemeClr val="tx1"/>
                          </a:solidFill>
                        </a:rPr>
                        <a:t> and gets on with the work.</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826015994"/>
                  </a:ext>
                </a:extLst>
              </a:tr>
              <a:tr h="1168036">
                <a:tc>
                  <a:txBody>
                    <a:bodyPr/>
                    <a:lstStyle/>
                    <a:p>
                      <a:pPr algn="ctr"/>
                      <a:r>
                        <a:rPr lang="en-US" b="1" i="0">
                          <a:solidFill>
                            <a:schemeClr val="tx1"/>
                          </a:solidFill>
                        </a:rPr>
                        <a:t>JUDE</a:t>
                      </a:r>
                      <a:endParaRPr lang="en-US" sz="1600" b="0" i="0">
                        <a:solidFill>
                          <a:schemeClr val="tx1"/>
                        </a:solidFill>
                      </a:endParaRPr>
                    </a:p>
                    <a:p>
                      <a:pPr algn="ctr"/>
                      <a:r>
                        <a:rPr lang="en-US" sz="1600" b="1" i="0">
                          <a:solidFill>
                            <a:schemeClr val="tx1"/>
                          </a:solidFill>
                        </a:rPr>
                        <a:t>Monitor evaluator: </a:t>
                      </a:r>
                    </a:p>
                    <a:p>
                      <a:pPr algn="ctr"/>
                      <a:r>
                        <a:rPr lang="en-US" sz="1600" b="0" i="0">
                          <a:solidFill>
                            <a:schemeClr val="tx1"/>
                          </a:solidFill>
                        </a:rPr>
                        <a:t>Judges good ideas from bad ones, checks on quality.</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SASHA</a:t>
                      </a:r>
                    </a:p>
                    <a:p>
                      <a:pPr algn="ctr"/>
                      <a:r>
                        <a:rPr lang="en-US" sz="1600" b="1" i="0">
                          <a:solidFill>
                            <a:schemeClr val="tx1"/>
                          </a:solidFill>
                        </a:rPr>
                        <a:t>Shaper: </a:t>
                      </a:r>
                      <a:r>
                        <a:rPr lang="en-US" sz="1600" b="0" i="0">
                          <a:solidFill>
                            <a:schemeClr val="tx1"/>
                          </a:solidFill>
                        </a:rPr>
                        <a:t>Pushes ahead </a:t>
                      </a:r>
                    </a:p>
                    <a:p>
                      <a:pPr algn="ctr"/>
                      <a:r>
                        <a:rPr lang="en-US" sz="1600" b="0" i="0">
                          <a:solidFill>
                            <a:schemeClr val="tx1"/>
                          </a:solidFill>
                        </a:rPr>
                        <a:t>and challenges.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FELIX</a:t>
                      </a:r>
                    </a:p>
                    <a:p>
                      <a:pPr algn="ctr"/>
                      <a:r>
                        <a:rPr lang="en-US" sz="1600" b="1" i="0">
                          <a:solidFill>
                            <a:schemeClr val="tx1"/>
                          </a:solidFill>
                        </a:rPr>
                        <a:t>Specialist: </a:t>
                      </a:r>
                      <a:r>
                        <a:rPr lang="en-US" sz="1600" b="0" i="0">
                          <a:solidFill>
                            <a:schemeClr val="tx1"/>
                          </a:solidFill>
                        </a:rPr>
                        <a:t>Contributes specialist knowledge and skills.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JADEN</a:t>
                      </a:r>
                    </a:p>
                    <a:p>
                      <a:pPr algn="ctr"/>
                      <a:r>
                        <a:rPr lang="en-US" sz="1600" b="1" i="0">
                          <a:solidFill>
                            <a:schemeClr val="tx1"/>
                          </a:solidFill>
                        </a:rPr>
                        <a:t>Coordinator: </a:t>
                      </a:r>
                      <a:r>
                        <a:rPr lang="en-US" sz="1600" b="0" i="0">
                          <a:solidFill>
                            <a:schemeClr val="tx1"/>
                          </a:solidFill>
                        </a:rPr>
                        <a:t>Sets goals, leads and links people with tasks.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104931189"/>
                  </a:ext>
                </a:extLst>
              </a:tr>
              <a:tr h="1168036">
                <a:tc>
                  <a:txBody>
                    <a:bodyPr/>
                    <a:lstStyle/>
                    <a:p>
                      <a:pPr algn="ctr"/>
                      <a:r>
                        <a:rPr lang="en-US" b="1" i="0">
                          <a:solidFill>
                            <a:schemeClr val="tx1"/>
                          </a:solidFill>
                        </a:rPr>
                        <a:t>STYLLIOS</a:t>
                      </a:r>
                    </a:p>
                    <a:p>
                      <a:pPr algn="ctr"/>
                      <a:r>
                        <a:rPr lang="en-US" sz="1600" b="1" i="0">
                          <a:solidFill>
                            <a:schemeClr val="tx1"/>
                          </a:solidFill>
                        </a:rPr>
                        <a:t>Team worker: </a:t>
                      </a:r>
                      <a:r>
                        <a:rPr lang="en-US" sz="1600" b="0" i="0">
                          <a:solidFill>
                            <a:schemeClr val="tx1"/>
                          </a:solidFill>
                        </a:rPr>
                        <a:t>Cooperates, solves disagreements.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LEANNE</a:t>
                      </a:r>
                    </a:p>
                    <a:p>
                      <a:pPr algn="ctr"/>
                      <a:r>
                        <a:rPr lang="en-US" sz="1600" b="1" i="0">
                          <a:solidFill>
                            <a:schemeClr val="tx1"/>
                          </a:solidFill>
                        </a:rPr>
                        <a:t>Completer: </a:t>
                      </a:r>
                      <a:r>
                        <a:rPr lang="en-US" sz="1600" b="0" i="0">
                          <a:solidFill>
                            <a:schemeClr val="tx1"/>
                          </a:solidFill>
                        </a:rPr>
                        <a:t>Spots mistakes, </a:t>
                      </a:r>
                    </a:p>
                    <a:p>
                      <a:pPr algn="ctr"/>
                      <a:r>
                        <a:rPr lang="en-US" sz="1600" b="0" i="0">
                          <a:solidFill>
                            <a:schemeClr val="tx1"/>
                          </a:solidFill>
                        </a:rPr>
                        <a:t>aims for perfection.</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MATT</a:t>
                      </a:r>
                    </a:p>
                    <a:p>
                      <a:pPr algn="ctr"/>
                      <a:r>
                        <a:rPr lang="en-US" sz="1600" b="1" i="0">
                          <a:solidFill>
                            <a:schemeClr val="tx1"/>
                          </a:solidFill>
                        </a:rPr>
                        <a:t>Shaper: </a:t>
                      </a:r>
                      <a:r>
                        <a:rPr lang="en-US" sz="1600" b="0" i="0">
                          <a:solidFill>
                            <a:schemeClr val="tx1"/>
                          </a:solidFill>
                        </a:rPr>
                        <a:t>Pushes ahead and challenges.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en-US" b="1" i="0">
                          <a:solidFill>
                            <a:schemeClr val="tx1"/>
                          </a:solidFill>
                        </a:rPr>
                        <a:t>MILLIE</a:t>
                      </a:r>
                      <a:endParaRPr lang="en-US" sz="1600" b="0" i="0">
                        <a:solidFill>
                          <a:schemeClr val="tx1"/>
                        </a:solidFill>
                      </a:endParaRPr>
                    </a:p>
                    <a:p>
                      <a:pPr algn="ctr"/>
                      <a:r>
                        <a:rPr lang="en-US" sz="1600" b="1" i="0">
                          <a:solidFill>
                            <a:schemeClr val="tx1"/>
                          </a:solidFill>
                        </a:rPr>
                        <a:t>Plant: </a:t>
                      </a:r>
                      <a:r>
                        <a:rPr lang="en-US" sz="1600" b="0" i="0">
                          <a:solidFill>
                            <a:schemeClr val="tx1"/>
                          </a:solidFill>
                        </a:rPr>
                        <a:t>Creative and imaginative, generates ideas and solves problems.</a:t>
                      </a: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80400552"/>
                  </a:ext>
                </a:extLst>
              </a:tr>
            </a:tbl>
          </a:graphicData>
        </a:graphic>
      </p:graphicFrame>
      <p:sp>
        <p:nvSpPr>
          <p:cNvPr id="24" name="Graphic 22">
            <a:extLst>
              <a:ext uri="{FF2B5EF4-FFF2-40B4-BE49-F238E27FC236}">
                <a16:creationId xmlns:a16="http://schemas.microsoft.com/office/drawing/2014/main" id="{7BA7FDF1-D03F-4C74-D358-B0A6968B96D6}"/>
              </a:ext>
            </a:extLst>
          </p:cNvPr>
          <p:cNvSpPr/>
          <p:nvPr/>
        </p:nvSpPr>
        <p:spPr>
          <a:xfrm>
            <a:off x="11367158" y="1161847"/>
            <a:ext cx="450573" cy="308604"/>
          </a:xfrm>
          <a:custGeom>
            <a:avLst/>
            <a:gdLst>
              <a:gd name="connsiteX0" fmla="*/ 187100 w 237247"/>
              <a:gd name="connsiteY0" fmla="*/ 143851 h 162494"/>
              <a:gd name="connsiteX1" fmla="*/ 219490 w 237247"/>
              <a:gd name="connsiteY1" fmla="*/ 137247 h 162494"/>
              <a:gd name="connsiteX2" fmla="*/ 198144 w 237247"/>
              <a:gd name="connsiteY2" fmla="*/ 111015 h 162494"/>
              <a:gd name="connsiteX3" fmla="*/ 167332 w 237247"/>
              <a:gd name="connsiteY3" fmla="*/ 114775 h 162494"/>
              <a:gd name="connsiteX4" fmla="*/ 165755 w 237247"/>
              <a:gd name="connsiteY4" fmla="*/ 117710 h 162494"/>
              <a:gd name="connsiteX5" fmla="*/ 187100 w 237247"/>
              <a:gd name="connsiteY5" fmla="*/ 143943 h 162494"/>
              <a:gd name="connsiteX6" fmla="*/ 179026 w 237247"/>
              <a:gd name="connsiteY6" fmla="*/ 42498 h 162494"/>
              <a:gd name="connsiteX7" fmla="*/ 187564 w 237247"/>
              <a:gd name="connsiteY7" fmla="*/ 28465 h 162494"/>
              <a:gd name="connsiteX8" fmla="*/ 185337 w 237247"/>
              <a:gd name="connsiteY8" fmla="*/ 20118 h 162494"/>
              <a:gd name="connsiteX9" fmla="*/ 161207 w 237247"/>
              <a:gd name="connsiteY9" fmla="*/ 20668 h 162494"/>
              <a:gd name="connsiteX10" fmla="*/ 152669 w 237247"/>
              <a:gd name="connsiteY10" fmla="*/ 34610 h 162494"/>
              <a:gd name="connsiteX11" fmla="*/ 154896 w 237247"/>
              <a:gd name="connsiteY11" fmla="*/ 42957 h 162494"/>
              <a:gd name="connsiteX12" fmla="*/ 179026 w 237247"/>
              <a:gd name="connsiteY12" fmla="*/ 42498 h 162494"/>
              <a:gd name="connsiteX13" fmla="*/ 66543 w 237247"/>
              <a:gd name="connsiteY13" fmla="*/ 109180 h 162494"/>
              <a:gd name="connsiteX14" fmla="*/ 94385 w 237247"/>
              <a:gd name="connsiteY14" fmla="*/ 88084 h 162494"/>
              <a:gd name="connsiteX15" fmla="*/ 0 w 237247"/>
              <a:gd name="connsiteY15" fmla="*/ 49744 h 162494"/>
              <a:gd name="connsiteX16" fmla="*/ 22274 w 237247"/>
              <a:gd name="connsiteY16" fmla="*/ 42406 h 162494"/>
              <a:gd name="connsiteX17" fmla="*/ 112761 w 237247"/>
              <a:gd name="connsiteY17" fmla="*/ 74234 h 162494"/>
              <a:gd name="connsiteX18" fmla="*/ 142274 w 237247"/>
              <a:gd name="connsiteY18" fmla="*/ 52129 h 162494"/>
              <a:gd name="connsiteX19" fmla="*/ 136520 w 237247"/>
              <a:gd name="connsiteY19" fmla="*/ 32225 h 162494"/>
              <a:gd name="connsiteX20" fmla="*/ 150813 w 237247"/>
              <a:gd name="connsiteY20" fmla="*/ 7827 h 162494"/>
              <a:gd name="connsiteX21" fmla="*/ 197866 w 237247"/>
              <a:gd name="connsiteY21" fmla="*/ 10671 h 162494"/>
              <a:gd name="connsiteX22" fmla="*/ 203713 w 237247"/>
              <a:gd name="connsiteY22" fmla="*/ 30758 h 162494"/>
              <a:gd name="connsiteX23" fmla="*/ 189421 w 237247"/>
              <a:gd name="connsiteY23" fmla="*/ 55156 h 162494"/>
              <a:gd name="connsiteX24" fmla="*/ 133272 w 237247"/>
              <a:gd name="connsiteY24" fmla="*/ 82948 h 162494"/>
              <a:gd name="connsiteX25" fmla="*/ 203156 w 237247"/>
              <a:gd name="connsiteY25" fmla="*/ 96339 h 162494"/>
              <a:gd name="connsiteX26" fmla="*/ 235917 w 237247"/>
              <a:gd name="connsiteY26" fmla="*/ 143301 h 162494"/>
              <a:gd name="connsiteX27" fmla="*/ 232298 w 237247"/>
              <a:gd name="connsiteY27" fmla="*/ 150180 h 162494"/>
              <a:gd name="connsiteX28" fmla="*/ 182182 w 237247"/>
              <a:gd name="connsiteY28" fmla="*/ 158618 h 162494"/>
              <a:gd name="connsiteX29" fmla="*/ 149328 w 237247"/>
              <a:gd name="connsiteY29" fmla="*/ 111657 h 162494"/>
              <a:gd name="connsiteX30" fmla="*/ 149792 w 237247"/>
              <a:gd name="connsiteY30" fmla="*/ 110464 h 162494"/>
              <a:gd name="connsiteX31" fmla="*/ 116659 w 237247"/>
              <a:gd name="connsiteY31" fmla="*/ 97073 h 162494"/>
              <a:gd name="connsiteX32" fmla="*/ 98562 w 237247"/>
              <a:gd name="connsiteY32" fmla="*/ 109088 h 162494"/>
              <a:gd name="connsiteX33" fmla="*/ 66450 w 237247"/>
              <a:gd name="connsiteY33" fmla="*/ 109088 h 1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247" h="162494">
                <a:moveTo>
                  <a:pt x="187100" y="143851"/>
                </a:moveTo>
                <a:cubicBezTo>
                  <a:pt x="201300" y="149079"/>
                  <a:pt x="216520" y="145961"/>
                  <a:pt x="219490" y="137247"/>
                </a:cubicBezTo>
                <a:cubicBezTo>
                  <a:pt x="222553" y="128350"/>
                  <a:pt x="212715" y="116335"/>
                  <a:pt x="198144" y="111015"/>
                </a:cubicBezTo>
                <a:cubicBezTo>
                  <a:pt x="185615" y="106429"/>
                  <a:pt x="172344" y="108080"/>
                  <a:pt x="167332" y="114775"/>
                </a:cubicBezTo>
                <a:cubicBezTo>
                  <a:pt x="166683" y="115692"/>
                  <a:pt x="166126" y="116701"/>
                  <a:pt x="165755" y="117710"/>
                </a:cubicBezTo>
                <a:cubicBezTo>
                  <a:pt x="162785" y="126607"/>
                  <a:pt x="172530" y="138623"/>
                  <a:pt x="187100" y="143943"/>
                </a:cubicBezTo>
                <a:moveTo>
                  <a:pt x="179026" y="42498"/>
                </a:moveTo>
                <a:cubicBezTo>
                  <a:pt x="183852" y="38829"/>
                  <a:pt x="187008" y="33601"/>
                  <a:pt x="187564" y="28465"/>
                </a:cubicBezTo>
                <a:cubicBezTo>
                  <a:pt x="187750" y="26172"/>
                  <a:pt x="187564" y="22870"/>
                  <a:pt x="185337" y="20118"/>
                </a:cubicBezTo>
                <a:cubicBezTo>
                  <a:pt x="180511" y="14248"/>
                  <a:pt x="169467" y="14431"/>
                  <a:pt x="161207" y="20668"/>
                </a:cubicBezTo>
                <a:cubicBezTo>
                  <a:pt x="156288" y="24337"/>
                  <a:pt x="153226" y="29382"/>
                  <a:pt x="152669" y="34610"/>
                </a:cubicBezTo>
                <a:cubicBezTo>
                  <a:pt x="152483" y="36903"/>
                  <a:pt x="152669" y="40205"/>
                  <a:pt x="154896" y="42957"/>
                </a:cubicBezTo>
                <a:cubicBezTo>
                  <a:pt x="159722" y="48919"/>
                  <a:pt x="170766" y="48735"/>
                  <a:pt x="179026" y="42498"/>
                </a:cubicBezTo>
                <a:moveTo>
                  <a:pt x="66543" y="109180"/>
                </a:moveTo>
                <a:lnTo>
                  <a:pt x="94385" y="88084"/>
                </a:lnTo>
                <a:lnTo>
                  <a:pt x="0" y="49744"/>
                </a:lnTo>
                <a:cubicBezTo>
                  <a:pt x="0" y="49744"/>
                  <a:pt x="10673" y="37637"/>
                  <a:pt x="22274" y="42406"/>
                </a:cubicBezTo>
                <a:cubicBezTo>
                  <a:pt x="31276" y="46075"/>
                  <a:pt x="87610" y="65520"/>
                  <a:pt x="112761" y="74234"/>
                </a:cubicBezTo>
                <a:lnTo>
                  <a:pt x="142274" y="52129"/>
                </a:lnTo>
                <a:cubicBezTo>
                  <a:pt x="137634" y="46350"/>
                  <a:pt x="135778" y="39288"/>
                  <a:pt x="136520" y="32225"/>
                </a:cubicBezTo>
                <a:cubicBezTo>
                  <a:pt x="137355" y="23236"/>
                  <a:pt x="142367" y="14248"/>
                  <a:pt x="150813" y="7827"/>
                </a:cubicBezTo>
                <a:cubicBezTo>
                  <a:pt x="166126" y="-3638"/>
                  <a:pt x="187193" y="-2354"/>
                  <a:pt x="197866" y="10671"/>
                </a:cubicBezTo>
                <a:cubicBezTo>
                  <a:pt x="202599" y="16449"/>
                  <a:pt x="204455" y="23603"/>
                  <a:pt x="203713" y="30758"/>
                </a:cubicBezTo>
                <a:cubicBezTo>
                  <a:pt x="202878" y="39746"/>
                  <a:pt x="197124" y="47910"/>
                  <a:pt x="189421" y="55156"/>
                </a:cubicBezTo>
                <a:cubicBezTo>
                  <a:pt x="181068" y="62860"/>
                  <a:pt x="133272" y="82948"/>
                  <a:pt x="133272" y="82948"/>
                </a:cubicBezTo>
                <a:cubicBezTo>
                  <a:pt x="133272" y="82948"/>
                  <a:pt x="191555" y="92120"/>
                  <a:pt x="203156" y="96339"/>
                </a:cubicBezTo>
                <a:cubicBezTo>
                  <a:pt x="227379" y="105236"/>
                  <a:pt x="241857" y="125782"/>
                  <a:pt x="235917" y="143301"/>
                </a:cubicBezTo>
                <a:cubicBezTo>
                  <a:pt x="235082" y="145777"/>
                  <a:pt x="233875" y="148070"/>
                  <a:pt x="232298" y="150180"/>
                </a:cubicBezTo>
                <a:cubicBezTo>
                  <a:pt x="222924" y="162563"/>
                  <a:pt x="202321" y="166048"/>
                  <a:pt x="182182" y="158618"/>
                </a:cubicBezTo>
                <a:cubicBezTo>
                  <a:pt x="157866" y="149721"/>
                  <a:pt x="143481" y="129084"/>
                  <a:pt x="149328" y="111657"/>
                </a:cubicBezTo>
                <a:cubicBezTo>
                  <a:pt x="149420" y="111198"/>
                  <a:pt x="149606" y="110831"/>
                  <a:pt x="149792" y="110464"/>
                </a:cubicBezTo>
                <a:lnTo>
                  <a:pt x="116659" y="97073"/>
                </a:lnTo>
                <a:cubicBezTo>
                  <a:pt x="111184" y="100742"/>
                  <a:pt x="106450" y="103769"/>
                  <a:pt x="98562" y="109088"/>
                </a:cubicBezTo>
                <a:lnTo>
                  <a:pt x="66450" y="109088"/>
                </a:lnTo>
                <a:close/>
              </a:path>
            </a:pathLst>
          </a:custGeom>
          <a:solidFill>
            <a:srgbClr val="000000"/>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85769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19</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33295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CREATE YOUR TEAMS</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4" name="TextBox 3">
            <a:extLst>
              <a:ext uri="{FF2B5EF4-FFF2-40B4-BE49-F238E27FC236}">
                <a16:creationId xmlns:a16="http://schemas.microsoft.com/office/drawing/2014/main" id="{DE23757A-BDD0-0DEA-83C4-B39C7AD0E470}"/>
              </a:ext>
            </a:extLst>
          </p:cNvPr>
          <p:cNvSpPr txBox="1"/>
          <p:nvPr/>
        </p:nvSpPr>
        <p:spPr>
          <a:xfrm>
            <a:off x="587375" y="1260000"/>
            <a:ext cx="8787853" cy="1012755"/>
          </a:xfrm>
          <a:prstGeom prst="rect">
            <a:avLst/>
          </a:prstGeom>
          <a:noFill/>
        </p:spPr>
        <p:txBody>
          <a:bodyPr wrap="square" lIns="90000" tIns="90000" rIns="90000" bIns="90000" numCol="1" spcCol="180000" rtlCol="0">
            <a:spAutoFit/>
          </a:bodyPr>
          <a:lstStyle/>
          <a:p>
            <a:pPr algn="l" rtl="0" fontAlgn="base"/>
            <a:r>
              <a:rPr lang="en-US" b="1"/>
              <a:t>Divide the characters into four four-person teams.​ Make sure every team includes at least one person in each type of Belbin’s roles.</a:t>
            </a:r>
          </a:p>
          <a:p>
            <a:pPr>
              <a:spcAft>
                <a:spcPts val="1000"/>
              </a:spcAft>
            </a:pPr>
            <a:endParaRPr lang="en-US" b="1"/>
          </a:p>
        </p:txBody>
      </p:sp>
      <p:graphicFrame>
        <p:nvGraphicFramePr>
          <p:cNvPr id="6" name="Table 5">
            <a:extLst>
              <a:ext uri="{FF2B5EF4-FFF2-40B4-BE49-F238E27FC236}">
                <a16:creationId xmlns:a16="http://schemas.microsoft.com/office/drawing/2014/main" id="{260B91C6-EA31-E3B2-9C25-68D7CB7B26CA}"/>
              </a:ext>
            </a:extLst>
          </p:cNvPr>
          <p:cNvGraphicFramePr>
            <a:graphicFrameLocks noGrp="1"/>
          </p:cNvGraphicFramePr>
          <p:nvPr>
            <p:extLst>
              <p:ext uri="{D42A27DB-BD31-4B8C-83A1-F6EECF244321}">
                <p14:modId xmlns:p14="http://schemas.microsoft.com/office/powerpoint/2010/main" val="4191683280"/>
              </p:ext>
            </p:extLst>
          </p:nvPr>
        </p:nvGraphicFramePr>
        <p:xfrm>
          <a:off x="587374" y="2037652"/>
          <a:ext cx="11017252" cy="4236148"/>
        </p:xfrm>
        <a:graphic>
          <a:graphicData uri="http://schemas.openxmlformats.org/drawingml/2006/table">
            <a:tbl>
              <a:tblPr firstRow="1" bandRow="1">
                <a:tableStyleId>{5C22544A-7EE6-4342-B048-85BDC9FD1C3A}</a:tableStyleId>
              </a:tblPr>
              <a:tblGrid>
                <a:gridCol w="2754313">
                  <a:extLst>
                    <a:ext uri="{9D8B030D-6E8A-4147-A177-3AD203B41FA5}">
                      <a16:colId xmlns:a16="http://schemas.microsoft.com/office/drawing/2014/main" val="1502058882"/>
                    </a:ext>
                  </a:extLst>
                </a:gridCol>
                <a:gridCol w="2754313">
                  <a:extLst>
                    <a:ext uri="{9D8B030D-6E8A-4147-A177-3AD203B41FA5}">
                      <a16:colId xmlns:a16="http://schemas.microsoft.com/office/drawing/2014/main" val="2009221296"/>
                    </a:ext>
                  </a:extLst>
                </a:gridCol>
                <a:gridCol w="2754313">
                  <a:extLst>
                    <a:ext uri="{9D8B030D-6E8A-4147-A177-3AD203B41FA5}">
                      <a16:colId xmlns:a16="http://schemas.microsoft.com/office/drawing/2014/main" val="3945543848"/>
                    </a:ext>
                  </a:extLst>
                </a:gridCol>
                <a:gridCol w="2754313">
                  <a:extLst>
                    <a:ext uri="{9D8B030D-6E8A-4147-A177-3AD203B41FA5}">
                      <a16:colId xmlns:a16="http://schemas.microsoft.com/office/drawing/2014/main" val="1853111124"/>
                    </a:ext>
                  </a:extLst>
                </a:gridCol>
              </a:tblGrid>
              <a:tr h="456148">
                <a:tc>
                  <a:txBody>
                    <a:bodyPr/>
                    <a:lstStyle/>
                    <a:p>
                      <a:pPr algn="ctr"/>
                      <a:r>
                        <a:rPr lang="en-US" i="0">
                          <a:solidFill>
                            <a:schemeClr val="tx1"/>
                          </a:solidFill>
                        </a:rPr>
                        <a:t>TEAM A</a:t>
                      </a:r>
                      <a:endParaRPr lang="en-US" sz="1600" b="0" i="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ctr"/>
                      <a:r>
                        <a:rPr lang="en-US" i="0">
                          <a:solidFill>
                            <a:schemeClr val="tx1"/>
                          </a:solidFill>
                        </a:rPr>
                        <a:t>TEAM B</a:t>
                      </a:r>
                      <a:endParaRPr lang="en-US" sz="1600" b="0" i="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ctr"/>
                      <a:r>
                        <a:rPr lang="en-US" i="0">
                          <a:solidFill>
                            <a:schemeClr val="tx1"/>
                          </a:solidFill>
                        </a:rPr>
                        <a:t>TEAM C</a:t>
                      </a:r>
                      <a:endParaRPr lang="en-US" sz="1600" b="0" i="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ctr"/>
                      <a:r>
                        <a:rPr lang="en-US" i="0">
                          <a:solidFill>
                            <a:schemeClr val="tx1"/>
                          </a:solidFill>
                        </a:rPr>
                        <a:t>TEAM D</a:t>
                      </a:r>
                      <a:endParaRPr lang="en-US" sz="1600" b="0" i="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3228497603"/>
                  </a:ext>
                </a:extLst>
              </a:tr>
              <a:tr h="1260000">
                <a:tc>
                  <a:txBody>
                    <a:bodyPr/>
                    <a:lstStyle/>
                    <a:p>
                      <a:pPr algn="l"/>
                      <a:r>
                        <a:rPr lang="en-US" sz="1600" b="0" i="0">
                          <a:solidFill>
                            <a:schemeClr val="tx1"/>
                          </a:solidFill>
                        </a:rPr>
                        <a:t>Thinking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Thinking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Thinking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Thinking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015994"/>
                  </a:ext>
                </a:extLst>
              </a:tr>
              <a:tr h="1260000">
                <a:tc>
                  <a:txBody>
                    <a:bodyPr/>
                    <a:lstStyle/>
                    <a:p>
                      <a:pPr algn="l"/>
                      <a:r>
                        <a:rPr lang="en-US" sz="1600" b="0" i="0">
                          <a:solidFill>
                            <a:schemeClr val="tx1"/>
                          </a:solidFill>
                        </a:rPr>
                        <a:t>Action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Action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Action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Action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4931189"/>
                  </a:ext>
                </a:extLst>
              </a:tr>
              <a:tr h="1260000">
                <a:tc>
                  <a:txBody>
                    <a:bodyPr/>
                    <a:lstStyle/>
                    <a:p>
                      <a:pPr algn="l"/>
                      <a:r>
                        <a:rPr lang="en-US" sz="1600" b="0" i="0">
                          <a:solidFill>
                            <a:schemeClr val="tx1"/>
                          </a:solidFill>
                        </a:rPr>
                        <a:t>Social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Social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Social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Social roles: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400552"/>
                  </a:ext>
                </a:extLst>
              </a:tr>
            </a:tbl>
          </a:graphicData>
        </a:graphic>
      </p:graphicFrame>
    </p:spTree>
    <p:extLst>
      <p:ext uri="{BB962C8B-B14F-4D97-AF65-F5344CB8AC3E}">
        <p14:creationId xmlns:p14="http://schemas.microsoft.com/office/powerpoint/2010/main" val="107337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F10881-307B-346B-1C44-BFD641EE2EB1}"/>
              </a:ext>
            </a:extLst>
          </p:cNvPr>
          <p:cNvSpPr txBox="1"/>
          <p:nvPr/>
        </p:nvSpPr>
        <p:spPr>
          <a:xfrm>
            <a:off x="587375" y="584200"/>
            <a:ext cx="6933606"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ABOUT THE BASE UPS RESOURCES</a:t>
            </a:r>
            <a:endParaRPr lang="en-GB" sz="3600">
              <a:solidFill>
                <a:srgbClr val="FFFFFF"/>
              </a:solidFill>
              <a:effectLst/>
              <a:latin typeface="Arial Narrow" panose="020B0604020202020204" pitchFamily="34" charset="0"/>
            </a:endParaRPr>
          </a:p>
        </p:txBody>
      </p:sp>
      <p:sp>
        <p:nvSpPr>
          <p:cNvPr id="5" name="TextBox 4">
            <a:extLst>
              <a:ext uri="{FF2B5EF4-FFF2-40B4-BE49-F238E27FC236}">
                <a16:creationId xmlns:a16="http://schemas.microsoft.com/office/drawing/2014/main" id="{E24C83E0-466D-92D5-99AC-1CE1F8B15606}"/>
              </a:ext>
            </a:extLst>
          </p:cNvPr>
          <p:cNvSpPr txBox="1"/>
          <p:nvPr/>
        </p:nvSpPr>
        <p:spPr>
          <a:xfrm>
            <a:off x="586800" y="1260000"/>
            <a:ext cx="11017250" cy="4826475"/>
          </a:xfrm>
          <a:prstGeom prst="rect">
            <a:avLst/>
          </a:prstGeom>
          <a:noFill/>
        </p:spPr>
        <p:txBody>
          <a:bodyPr wrap="square" lIns="90000" tIns="90000" rIns="90000" bIns="90000" numCol="2" spcCol="180000" rtlCol="0" anchor="t">
            <a:noAutofit/>
          </a:bodyPr>
          <a:lstStyle/>
          <a:p>
            <a:pPr>
              <a:spcAft>
                <a:spcPts val="500"/>
              </a:spcAft>
            </a:pPr>
            <a:r>
              <a:rPr lang="en-US" sz="1400"/>
              <a:t>​</a:t>
            </a:r>
            <a:r>
              <a:rPr lang="en-US" sz="1400" b="1"/>
              <a:t>Overview</a:t>
            </a:r>
            <a:r>
              <a:rPr lang="en-US" sz="1400"/>
              <a:t>​</a:t>
            </a:r>
          </a:p>
          <a:p>
            <a:pPr>
              <a:spcAft>
                <a:spcPts val="500"/>
              </a:spcAft>
            </a:pPr>
            <a:r>
              <a:rPr lang="en-US" sz="1400"/>
              <a:t>British Army Supporting Education (BASE) is an education </a:t>
            </a:r>
            <a:r>
              <a:rPr lang="en-US" sz="1400" err="1"/>
              <a:t>programme</a:t>
            </a:r>
            <a:r>
              <a:rPr lang="en-US" sz="1400"/>
              <a:t> from the British Army. It includes a website hub providing free-to-use engaging teaching resources, work experience and inspiring workshops.</a:t>
            </a:r>
          </a:p>
          <a:p>
            <a:pPr>
              <a:spcAft>
                <a:spcPts val="500"/>
              </a:spcAft>
            </a:pPr>
            <a:r>
              <a:rPr lang="en-US" sz="1400"/>
              <a:t>This workshop complements the sessions designed to support teaching of </a:t>
            </a:r>
            <a:r>
              <a:rPr lang="en-US" sz="1400" b="1"/>
              <a:t>Uniformed Protective Services L3 BTEC</a:t>
            </a:r>
            <a:r>
              <a:rPr lang="en-US" sz="1400"/>
              <a:t>.</a:t>
            </a:r>
          </a:p>
          <a:p>
            <a:pPr>
              <a:spcBef>
                <a:spcPts val="500"/>
              </a:spcBef>
              <a:spcAft>
                <a:spcPts val="500"/>
              </a:spcAft>
            </a:pPr>
            <a:r>
              <a:rPr lang="en-US" sz="1400" b="1"/>
              <a:t>Key information​</a:t>
            </a:r>
          </a:p>
          <a:p>
            <a:pPr marL="179070" indent="-179070">
              <a:spcAft>
                <a:spcPts val="500"/>
              </a:spcAft>
              <a:buFont typeface="Arial" panose="020B0604020202020204" pitchFamily="34" charset="0"/>
              <a:buChar char="•"/>
            </a:pPr>
            <a:r>
              <a:rPr lang="en-US" sz="1400" b="1"/>
              <a:t>Age: </a:t>
            </a:r>
            <a:r>
              <a:rPr lang="en-US" sz="1400"/>
              <a:t>16–18​</a:t>
            </a:r>
            <a:endParaRPr lang="en-US" sz="1400">
              <a:cs typeface="Calibri" panose="020F0502020204030204"/>
            </a:endParaRPr>
          </a:p>
          <a:p>
            <a:pPr marL="179070" indent="-179070">
              <a:spcAft>
                <a:spcPts val="500"/>
              </a:spcAft>
              <a:buFont typeface="Arial" panose="020B0604020202020204" pitchFamily="34" charset="0"/>
              <a:buChar char="•"/>
            </a:pPr>
            <a:r>
              <a:rPr lang="en-US" sz="1400" b="1"/>
              <a:t>Time: </a:t>
            </a:r>
            <a:r>
              <a:rPr lang="en-US" sz="1400"/>
              <a:t>120 minutes​ + extra time for optional communication challenges</a:t>
            </a:r>
            <a:endParaRPr lang="en-US" sz="1400">
              <a:cs typeface="Calibri" panose="020F0502020204030204"/>
            </a:endParaRPr>
          </a:p>
          <a:p>
            <a:pPr marL="179070" indent="-179070">
              <a:spcAft>
                <a:spcPts val="500"/>
              </a:spcAft>
              <a:buFont typeface="Arial" panose="020B0604020202020204" pitchFamily="34" charset="0"/>
              <a:buChar char="•"/>
            </a:pPr>
            <a:r>
              <a:rPr lang="en-US" sz="1400" b="1"/>
              <a:t>Subject: </a:t>
            </a:r>
            <a:r>
              <a:rPr lang="en-US" sz="1400"/>
              <a:t>UPS, Personal development</a:t>
            </a:r>
            <a:endParaRPr lang="en-US" sz="1400">
              <a:cs typeface="Calibri" panose="020F0502020204030204"/>
            </a:endParaRPr>
          </a:p>
          <a:p>
            <a:pPr>
              <a:spcBef>
                <a:spcPts val="500"/>
              </a:spcBef>
              <a:spcAft>
                <a:spcPts val="500"/>
              </a:spcAft>
            </a:pPr>
            <a:r>
              <a:rPr lang="en-US" sz="1400" b="1"/>
              <a:t>Resources:​</a:t>
            </a:r>
          </a:p>
          <a:p>
            <a:pPr marL="179070" indent="-179070">
              <a:spcAft>
                <a:spcPts val="500"/>
              </a:spcAft>
              <a:buFont typeface="Arial" panose="020B0604020202020204" pitchFamily="34" charset="0"/>
              <a:buChar char="•"/>
            </a:pPr>
            <a:r>
              <a:rPr lang="en-US" sz="1400"/>
              <a:t>Internet access for audio and video content</a:t>
            </a:r>
            <a:endParaRPr lang="en-US" sz="1400">
              <a:cs typeface="Calibri" panose="020F0502020204030204"/>
            </a:endParaRPr>
          </a:p>
          <a:p>
            <a:pPr>
              <a:spcBef>
                <a:spcPts val="500"/>
              </a:spcBef>
              <a:spcAft>
                <a:spcPts val="500"/>
              </a:spcAft>
            </a:pPr>
            <a:r>
              <a:rPr lang="en-US" sz="1400" b="1"/>
              <a:t>Preparation:​</a:t>
            </a:r>
          </a:p>
          <a:p>
            <a:pPr marL="179705" indent="-179705">
              <a:spcAft>
                <a:spcPts val="500"/>
              </a:spcAft>
              <a:buFont typeface="Arial" panose="020B0604020202020204" pitchFamily="34" charset="0"/>
              <a:buChar char="•"/>
            </a:pPr>
            <a:r>
              <a:rPr lang="en-US" sz="1400"/>
              <a:t>Print copies of slides as shown in the session overviews</a:t>
            </a:r>
            <a:endParaRPr lang="en-US" sz="1400">
              <a:cs typeface="Calibri" panose="020F0502020204030204"/>
            </a:endParaRPr>
          </a:p>
          <a:p>
            <a:pPr>
              <a:spcAft>
                <a:spcPts val="500"/>
              </a:spcAft>
            </a:pPr>
            <a:endParaRPr lang="en-US" sz="1400" b="1"/>
          </a:p>
          <a:p>
            <a:pPr>
              <a:spcAft>
                <a:spcPts val="500"/>
              </a:spcAft>
            </a:pPr>
            <a:endParaRPr lang="en-US" sz="1400" b="1"/>
          </a:p>
          <a:p>
            <a:pPr>
              <a:spcAft>
                <a:spcPts val="500"/>
              </a:spcAft>
            </a:pPr>
            <a:endParaRPr lang="en-US" sz="1400" b="1"/>
          </a:p>
          <a:p>
            <a:pPr>
              <a:spcAft>
                <a:spcPts val="500"/>
              </a:spcAft>
            </a:pPr>
            <a:r>
              <a:rPr lang="en-US" sz="1400" b="1"/>
              <a:t>UPS curriculum links</a:t>
            </a:r>
            <a:endParaRPr lang="en-US"/>
          </a:p>
          <a:p>
            <a:pPr marL="179705" indent="-179705">
              <a:spcAft>
                <a:spcPts val="500"/>
              </a:spcAft>
              <a:buFont typeface="Arial" panose="020B0604020202020204" pitchFamily="34" charset="0"/>
              <a:buChar char="•"/>
            </a:pPr>
            <a:r>
              <a:rPr lang="en-US" sz="1400"/>
              <a:t>This session applies learning from </a:t>
            </a:r>
            <a:r>
              <a:rPr lang="en-US" sz="1400" b="1"/>
              <a:t>unit 2 F managing the </a:t>
            </a:r>
            <a:r>
              <a:rPr lang="en-US" sz="1400" b="1" err="1"/>
              <a:t>behaviours</a:t>
            </a:r>
            <a:r>
              <a:rPr lang="en-US" sz="1400" b="1"/>
              <a:t> </a:t>
            </a:r>
            <a:br>
              <a:rPr lang="en-US" sz="1400" b="1"/>
            </a:br>
            <a:r>
              <a:rPr lang="en-US" sz="1400" b="1"/>
              <a:t>of others and self in high-tension situations, unit 5 B exploring </a:t>
            </a:r>
            <a:br>
              <a:rPr lang="en-US" sz="1400" b="1"/>
            </a:br>
            <a:r>
              <a:rPr lang="en-US" sz="1400" b="1"/>
              <a:t>and applying theories of teamwork </a:t>
            </a:r>
            <a:r>
              <a:rPr lang="en-US" sz="1400"/>
              <a:t>and optionally, </a:t>
            </a:r>
            <a:r>
              <a:rPr lang="en-US" sz="1400" b="1"/>
              <a:t>unit C1, types </a:t>
            </a:r>
            <a:br>
              <a:rPr lang="en-US" sz="1400" b="1"/>
            </a:br>
            <a:r>
              <a:rPr lang="en-US" sz="1400" b="1"/>
              <a:t>and methods of communication.</a:t>
            </a:r>
            <a:endParaRPr lang="en-US" sz="1400" b="1">
              <a:cs typeface="Calibri" panose="020F0502020204030204"/>
            </a:endParaRPr>
          </a:p>
          <a:p>
            <a:pPr>
              <a:spcBef>
                <a:spcPts val="500"/>
              </a:spcBef>
              <a:spcAft>
                <a:spcPts val="500"/>
              </a:spcAft>
            </a:pPr>
            <a:r>
              <a:rPr lang="en-US" sz="1400" b="1"/>
              <a:t>Developed by experts​</a:t>
            </a:r>
          </a:p>
          <a:p>
            <a:pPr marL="179705" indent="-179705">
              <a:spcAft>
                <a:spcPts val="500"/>
              </a:spcAft>
              <a:buFont typeface="Arial" panose="020B0604020202020204" pitchFamily="34" charset="0"/>
              <a:buChar char="•"/>
            </a:pPr>
            <a:r>
              <a:rPr lang="en-US" sz="1400"/>
              <a:t>This </a:t>
            </a:r>
            <a:r>
              <a:rPr lang="en-US" sz="1400" err="1"/>
              <a:t>programme</a:t>
            </a:r>
            <a:r>
              <a:rPr lang="en-US" sz="1400"/>
              <a:t> has been developed in partnership with Hark</a:t>
            </a:r>
            <a:br>
              <a:rPr lang="en-US" sz="1400"/>
            </a:br>
            <a:r>
              <a:rPr lang="en-US" sz="1400"/>
              <a:t>and a panel of subject matter experts and </a:t>
            </a:r>
            <a:r>
              <a:rPr lang="en-US" sz="1400" err="1"/>
              <a:t>practising</a:t>
            </a:r>
            <a:r>
              <a:rPr lang="en-US" sz="1400"/>
              <a:t> teachers.​</a:t>
            </a:r>
            <a:endParaRPr lang="en-US" sz="1400">
              <a:cs typeface="Calibri" panose="020F0502020204030204"/>
            </a:endParaRPr>
          </a:p>
          <a:p>
            <a:pPr>
              <a:spcBef>
                <a:spcPts val="500"/>
              </a:spcBef>
              <a:spcAft>
                <a:spcPts val="500"/>
              </a:spcAft>
            </a:pPr>
            <a:r>
              <a:rPr lang="en-US" sz="1400" b="1"/>
              <a:t>Using this presentation​</a:t>
            </a:r>
          </a:p>
          <a:p>
            <a:pPr marL="179705" indent="-179705">
              <a:spcAft>
                <a:spcPts val="500"/>
              </a:spcAft>
              <a:buFont typeface="Arial" panose="020B0604020202020204" pitchFamily="34" charset="0"/>
              <a:buChar char="•"/>
            </a:pPr>
            <a:r>
              <a:rPr lang="en-US" sz="1400"/>
              <a:t>Teachers’ notes slides will not display in presentation mode.​</a:t>
            </a:r>
            <a:endParaRPr lang="en-US" sz="1400">
              <a:cs typeface="Calibri" panose="020F0502020204030204"/>
            </a:endParaRPr>
          </a:p>
          <a:p>
            <a:pPr marL="179705" indent="-179705">
              <a:spcAft>
                <a:spcPts val="500"/>
              </a:spcAft>
              <a:buFont typeface="Arial" panose="020B0604020202020204" pitchFamily="34" charset="0"/>
              <a:buChar char="•"/>
            </a:pPr>
            <a:r>
              <a:rPr lang="en-US" sz="1400"/>
              <a:t>Student slides may have animation – view in presentation mode </a:t>
            </a:r>
            <a:br>
              <a:rPr lang="en-US" sz="1400"/>
            </a:br>
            <a:r>
              <a:rPr lang="en-US" sz="1400"/>
              <a:t>to see all content. ​</a:t>
            </a:r>
            <a:endParaRPr lang="en-US" sz="1400">
              <a:cs typeface="Calibri" panose="020F0502020204030204"/>
            </a:endParaRPr>
          </a:p>
          <a:p>
            <a:pPr marL="179705" indent="-179705">
              <a:spcAft>
                <a:spcPts val="500"/>
              </a:spcAft>
              <a:buFont typeface="Arial" panose="020B0604020202020204" pitchFamily="34" charset="0"/>
              <a:buChar char="•"/>
            </a:pPr>
            <a:r>
              <a:rPr lang="en-US" sz="1400"/>
              <a:t>Slide notes contain further teacher guidance, including sample answers and suggestions for using your preferred digital</a:t>
            </a:r>
            <a:br>
              <a:rPr lang="en-US" sz="1400"/>
            </a:br>
            <a:r>
              <a:rPr lang="en-US" sz="1400"/>
              <a:t>classroom tools.</a:t>
            </a:r>
            <a:endParaRPr lang="en-US" sz="1400">
              <a:cs typeface="Calibri" panose="020F0502020204030204"/>
            </a:endParaRPr>
          </a:p>
          <a:p>
            <a:pPr>
              <a:spcBef>
                <a:spcPts val="500"/>
              </a:spcBef>
              <a:spcAft>
                <a:spcPts val="500"/>
              </a:spcAft>
            </a:pPr>
            <a:r>
              <a:rPr lang="en-US" sz="1400" b="1"/>
              <a:t>Links to external websites​</a:t>
            </a:r>
          </a:p>
          <a:p>
            <a:pPr marL="179705" indent="-179705">
              <a:spcAft>
                <a:spcPts val="500"/>
              </a:spcAft>
              <a:buFont typeface="Arial" panose="020B0604020202020204" pitchFamily="34" charset="0"/>
              <a:buChar char="•"/>
            </a:pPr>
            <a:r>
              <a:rPr lang="en-US" sz="1400"/>
              <a:t>Please follow your school’s own internet safety guidelines.</a:t>
            </a:r>
            <a:endParaRPr lang="en-US" sz="1400">
              <a:cs typeface="Calibri" panose="020F0502020204030204"/>
            </a:endParaRPr>
          </a:p>
        </p:txBody>
      </p:sp>
      <p:sp>
        <p:nvSpPr>
          <p:cNvPr id="4" name="Slide Number Placeholder 3">
            <a:extLst>
              <a:ext uri="{FF2B5EF4-FFF2-40B4-BE49-F238E27FC236}">
                <a16:creationId xmlns:a16="http://schemas.microsoft.com/office/drawing/2014/main" id="{169E911F-7E9E-444B-AC8C-E8497CF7F0BA}"/>
              </a:ext>
            </a:extLst>
          </p:cNvPr>
          <p:cNvSpPr>
            <a:spLocks noGrp="1"/>
          </p:cNvSpPr>
          <p:nvPr>
            <p:ph type="sldNum" sz="quarter" idx="10"/>
          </p:nvPr>
        </p:nvSpPr>
        <p:spPr/>
        <p:txBody>
          <a:bodyPr/>
          <a:lstStyle/>
          <a:p>
            <a:fld id="{A861A158-83ED-EE40-9DBB-ECA0FA8A3E73}" type="slidenum">
              <a:rPr lang="en-US" smtClean="0"/>
              <a:pPr/>
              <a:t>2</a:t>
            </a:fld>
            <a:r>
              <a:rPr lang="en-US"/>
              <a:t>   |   UNIFORMED PROTECTIVE SERVICES</a:t>
            </a:r>
          </a:p>
        </p:txBody>
      </p:sp>
    </p:spTree>
    <p:extLst>
      <p:ext uri="{BB962C8B-B14F-4D97-AF65-F5344CB8AC3E}">
        <p14:creationId xmlns:p14="http://schemas.microsoft.com/office/powerpoint/2010/main" val="42673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29E00825-4B2C-E273-90D2-72708BF0707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1520836">
            <a:off x="597711" y="1346131"/>
            <a:ext cx="6210469" cy="4606149"/>
          </a:xfrm>
          <a:prstGeom prst="rect">
            <a:avLst/>
          </a:prstGeom>
          <a:effectLst>
            <a:outerShdw blurRad="63500" algn="ctr" rotWithShape="0">
              <a:prstClr val="black">
                <a:alpha val="40000"/>
              </a:prstClr>
            </a:outerShdw>
          </a:effectLst>
        </p:spPr>
      </p:pic>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0334">
            <a:off x="2594539" y="417624"/>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10278878">
            <a:off x="6121613" y="874010"/>
            <a:ext cx="4562904" cy="4606149"/>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60334">
            <a:off x="2572208" y="888995"/>
            <a:ext cx="7472454" cy="5550657"/>
          </a:xfrm>
          <a:prstGeom prst="rect">
            <a:avLst/>
          </a:prstGeom>
          <a:effectLst>
            <a:outerShdw blurRad="63500" algn="ctr" rotWithShape="0">
              <a:prstClr val="black">
                <a:alpha val="2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20</a:t>
            </a:fld>
            <a:r>
              <a:rPr lang="en-US"/>
              <a:t>   |   UNIFORMED PROTECTIVE SERVICES</a:t>
            </a:r>
          </a:p>
        </p:txBody>
      </p:sp>
      <p:pic>
        <p:nvPicPr>
          <p:cNvPr id="5" name="Picture 4" descr="A red and black sign&#10;&#10;Description automatically generated">
            <a:extLst>
              <a:ext uri="{FF2B5EF4-FFF2-40B4-BE49-F238E27FC236}">
                <a16:creationId xmlns:a16="http://schemas.microsoft.com/office/drawing/2014/main" id="{EDABAD97-9160-B58C-271C-BBB173970431}"/>
              </a:ext>
            </a:extLst>
          </p:cNvPr>
          <p:cNvPicPr>
            <a:picLocks noChangeAspect="1"/>
          </p:cNvPicPr>
          <p:nvPr/>
        </p:nvPicPr>
        <p:blipFill>
          <a:blip r:embed="rId9" cstate="screen">
            <a:alphaModFix amt="80000"/>
            <a:extLst>
              <a:ext uri="{28A0092B-C50C-407E-A947-70E740481C1C}">
                <a14:useLocalDpi xmlns:a14="http://schemas.microsoft.com/office/drawing/2010/main"/>
              </a:ext>
            </a:extLst>
          </a:blip>
          <a:stretch>
            <a:fillRect/>
          </a:stretch>
        </p:blipFill>
        <p:spPr>
          <a:xfrm>
            <a:off x="3702946" y="1274989"/>
            <a:ext cx="2311400" cy="622300"/>
          </a:xfrm>
          <a:prstGeom prst="rect">
            <a:avLst/>
          </a:prstGeom>
        </p:spPr>
      </p:pic>
      <p:pic>
        <p:nvPicPr>
          <p:cNvPr id="30" name="Picture 29">
            <a:extLst>
              <a:ext uri="{FF2B5EF4-FFF2-40B4-BE49-F238E27FC236}">
                <a16:creationId xmlns:a16="http://schemas.microsoft.com/office/drawing/2014/main" id="{B3730CCF-5C22-0DA6-E27E-3ADD46810885}"/>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3863">
            <a:off x="367364" y="1835303"/>
            <a:ext cx="5384718" cy="4294461"/>
          </a:xfrm>
          <a:prstGeom prst="rect">
            <a:avLst/>
          </a:prstGeom>
          <a:effectLst>
            <a:outerShdw blurRad="63500" algn="ctr" rotWithShape="0">
              <a:prstClr val="black">
                <a:alpha val="40000"/>
              </a:prstClr>
            </a:outerShdw>
          </a:effectLst>
        </p:spPr>
      </p:pic>
      <p:sp>
        <p:nvSpPr>
          <p:cNvPr id="31" name="TextBox 30">
            <a:extLst>
              <a:ext uri="{FF2B5EF4-FFF2-40B4-BE49-F238E27FC236}">
                <a16:creationId xmlns:a16="http://schemas.microsoft.com/office/drawing/2014/main" id="{7DA7AA49-C82B-FAFF-0A64-1EE24813E159}"/>
              </a:ext>
            </a:extLst>
          </p:cNvPr>
          <p:cNvSpPr txBox="1"/>
          <p:nvPr/>
        </p:nvSpPr>
        <p:spPr>
          <a:xfrm rot="21373863">
            <a:off x="604893" y="1981995"/>
            <a:ext cx="5015867" cy="4018706"/>
          </a:xfrm>
          <a:prstGeom prst="rect">
            <a:avLst/>
          </a:prstGeom>
          <a:noFill/>
        </p:spPr>
        <p:txBody>
          <a:bodyPr wrap="square" lIns="90000" tIns="90000" rIns="90000" bIns="90000" numCol="1" spcCol="180000" rtlCol="0">
            <a:spAutoFit/>
          </a:bodyPr>
          <a:lstStyle/>
          <a:p>
            <a:pPr>
              <a:spcBef>
                <a:spcPts val="500"/>
              </a:spcBef>
              <a:spcAft>
                <a:spcPts val="500"/>
              </a:spcAft>
            </a:pPr>
            <a:r>
              <a:rPr lang="en-US" b="1"/>
              <a:t>TASK</a:t>
            </a:r>
          </a:p>
          <a:p>
            <a:pPr>
              <a:spcBef>
                <a:spcPts val="500"/>
              </a:spcBef>
              <a:spcAft>
                <a:spcPts val="500"/>
              </a:spcAft>
            </a:pPr>
            <a:r>
              <a:rPr lang="en-US"/>
              <a:t>Your teams are balanced but are not yet cohesive and effective.</a:t>
            </a:r>
          </a:p>
          <a:p>
            <a:pPr marL="342900" indent="-342900">
              <a:spcBef>
                <a:spcPts val="500"/>
              </a:spcBef>
              <a:spcAft>
                <a:spcPts val="500"/>
              </a:spcAft>
              <a:buFont typeface="+mj-lt"/>
              <a:buAutoNum type="arabicPeriod"/>
            </a:pPr>
            <a:r>
              <a:rPr lang="en-US"/>
              <a:t>Listen to the update from another section leader who’s observed your teams so far. Identify the internal or external issue affecting each team.</a:t>
            </a:r>
          </a:p>
          <a:p>
            <a:pPr marL="342900" indent="-342900">
              <a:spcBef>
                <a:spcPts val="500"/>
              </a:spcBef>
              <a:spcAft>
                <a:spcPts val="500"/>
              </a:spcAft>
              <a:buFont typeface="+mj-lt"/>
              <a:buAutoNum type="arabicPeriod"/>
            </a:pPr>
            <a:r>
              <a:rPr lang="en-US"/>
              <a:t>Divide your group in to two and choose two issues each. Suggest what you would say and do to guide the team towards greater cohesion.</a:t>
            </a:r>
          </a:p>
          <a:p>
            <a:pPr marL="342900" indent="-342900">
              <a:spcBef>
                <a:spcPts val="500"/>
              </a:spcBef>
              <a:spcAft>
                <a:spcPts val="500"/>
              </a:spcAft>
              <a:buFont typeface="+mj-lt"/>
              <a:buAutoNum type="arabicPeriod"/>
            </a:pPr>
            <a:r>
              <a:rPr lang="en-US"/>
              <a:t>Be ready to role-play your response as overall Section leader.</a:t>
            </a:r>
          </a:p>
        </p:txBody>
      </p:sp>
      <p:sp>
        <p:nvSpPr>
          <p:cNvPr id="32" name="Graphic 4">
            <a:extLst>
              <a:ext uri="{FF2B5EF4-FFF2-40B4-BE49-F238E27FC236}">
                <a16:creationId xmlns:a16="http://schemas.microsoft.com/office/drawing/2014/main" id="{D223CB07-520C-2894-8890-CD8399384D40}"/>
              </a:ext>
            </a:extLst>
          </p:cNvPr>
          <p:cNvSpPr>
            <a:spLocks noChangeAspect="1"/>
          </p:cNvSpPr>
          <p:nvPr/>
        </p:nvSpPr>
        <p:spPr>
          <a:xfrm rot="537821" flipH="1">
            <a:off x="5893244" y="1221901"/>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33" name="Graphic 6">
            <a:extLst>
              <a:ext uri="{FF2B5EF4-FFF2-40B4-BE49-F238E27FC236}">
                <a16:creationId xmlns:a16="http://schemas.microsoft.com/office/drawing/2014/main" id="{DFF6E330-8935-6764-AF2E-5E0EFD9D2D3A}"/>
              </a:ext>
            </a:extLst>
          </p:cNvPr>
          <p:cNvSpPr>
            <a:spLocks noChangeAspect="1"/>
          </p:cNvSpPr>
          <p:nvPr/>
        </p:nvSpPr>
        <p:spPr>
          <a:xfrm rot="537821" flipH="1">
            <a:off x="5893620" y="1309134"/>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11" cstate="screen">
              <a:extLst>
                <a:ext uri="{28A0092B-C50C-407E-A947-70E740481C1C}">
                  <a14:useLocalDpi xmlns:a14="http://schemas.microsoft.com/office/drawing/2010/main"/>
                </a:ext>
              </a:extLst>
            </a:blip>
            <a:srcRect/>
            <a:stretch>
              <a:fillRect b="1"/>
            </a:stretch>
          </a:blipFill>
          <a:ln w="0" cap="flat">
            <a:noFill/>
            <a:prstDash val="solid"/>
            <a:miter/>
          </a:ln>
        </p:spPr>
        <p:txBody>
          <a:bodyPr rtlCol="0" anchor="ctr"/>
          <a:lstStyle/>
          <a:p>
            <a:endParaRPr lang="en-US"/>
          </a:p>
        </p:txBody>
      </p:sp>
      <p:grpSp>
        <p:nvGrpSpPr>
          <p:cNvPr id="35" name="Group 34">
            <a:extLst>
              <a:ext uri="{FF2B5EF4-FFF2-40B4-BE49-F238E27FC236}">
                <a16:creationId xmlns:a16="http://schemas.microsoft.com/office/drawing/2014/main" id="{72979AB4-DFD7-388F-65C2-03DB5F742ED9}"/>
              </a:ext>
            </a:extLst>
          </p:cNvPr>
          <p:cNvGrpSpPr/>
          <p:nvPr/>
        </p:nvGrpSpPr>
        <p:grpSpPr>
          <a:xfrm rot="16745392">
            <a:off x="8843646" y="3185452"/>
            <a:ext cx="1643497" cy="3880604"/>
            <a:chOff x="1105416" y="2384155"/>
            <a:chExt cx="3688551" cy="2561133"/>
          </a:xfrm>
          <a:effectLst>
            <a:outerShdw blurRad="63500" algn="ctr" rotWithShape="0">
              <a:prstClr val="black">
                <a:alpha val="20000"/>
              </a:prstClr>
            </a:outerShdw>
          </a:effectLst>
        </p:grpSpPr>
        <p:grpSp>
          <p:nvGrpSpPr>
            <p:cNvPr id="36" name="Graphic 4">
              <a:extLst>
                <a:ext uri="{FF2B5EF4-FFF2-40B4-BE49-F238E27FC236}">
                  <a16:creationId xmlns:a16="http://schemas.microsoft.com/office/drawing/2014/main" id="{B184ADBD-6CC3-1DE4-4E56-46E632AD5F94}"/>
                </a:ext>
              </a:extLst>
            </p:cNvPr>
            <p:cNvGrpSpPr/>
            <p:nvPr/>
          </p:nvGrpSpPr>
          <p:grpSpPr>
            <a:xfrm rot="10649489" flipH="1">
              <a:off x="1213305" y="2384155"/>
              <a:ext cx="3346425" cy="2561133"/>
              <a:chOff x="1524000" y="2175324"/>
              <a:chExt cx="3373727" cy="2860742"/>
            </a:xfrm>
            <a:solidFill>
              <a:srgbClr val="FFFFFF"/>
            </a:solidFill>
          </p:grpSpPr>
          <p:sp>
            <p:nvSpPr>
              <p:cNvPr id="43" name="Freeform 42">
                <a:extLst>
                  <a:ext uri="{FF2B5EF4-FFF2-40B4-BE49-F238E27FC236}">
                    <a16:creationId xmlns:a16="http://schemas.microsoft.com/office/drawing/2014/main" id="{EC57DA4A-6F71-0C30-5472-013CDA3E8A90}"/>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02A14EC-1217-6AC3-85BF-D86D5D0FF9D6}"/>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E4EF280-B6E0-2059-3410-3AEEBF4229B6}"/>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063C18-3FE8-04AB-393C-BAECB0657B47}"/>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0FBAFFF-0096-52C0-EB6C-8CE895911450}"/>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37" name="Graphic 4">
              <a:extLst>
                <a:ext uri="{FF2B5EF4-FFF2-40B4-BE49-F238E27FC236}">
                  <a16:creationId xmlns:a16="http://schemas.microsoft.com/office/drawing/2014/main" id="{B56A1925-06FA-105C-4919-C13617475EB4}"/>
                </a:ext>
              </a:extLst>
            </p:cNvPr>
            <p:cNvGrpSpPr/>
            <p:nvPr/>
          </p:nvGrpSpPr>
          <p:grpSpPr>
            <a:xfrm rot="5245481" flipH="1">
              <a:off x="1801438" y="1804218"/>
              <a:ext cx="2296508" cy="3688551"/>
              <a:chOff x="1524000" y="2175324"/>
              <a:chExt cx="3373727" cy="2860742"/>
            </a:xfrm>
            <a:solidFill>
              <a:srgbClr val="FFFFFF"/>
            </a:solidFill>
          </p:grpSpPr>
          <p:sp>
            <p:nvSpPr>
              <p:cNvPr id="38" name="Freeform 37">
                <a:extLst>
                  <a:ext uri="{FF2B5EF4-FFF2-40B4-BE49-F238E27FC236}">
                    <a16:creationId xmlns:a16="http://schemas.microsoft.com/office/drawing/2014/main" id="{4352773A-E3E7-1550-B14D-1488A73D7A38}"/>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D29640E-1931-EA38-304F-A0EF2F9D9D02}"/>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3D61637-EECC-EDA8-B1FF-FDB9299C2E90}"/>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35875E-3738-961F-D772-129E710BEE80}"/>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4CD33CD8-D92A-B8B7-5EEA-3DB04D585478}"/>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sp>
        <p:nvSpPr>
          <p:cNvPr id="48" name="TextBox 47">
            <a:extLst>
              <a:ext uri="{FF2B5EF4-FFF2-40B4-BE49-F238E27FC236}">
                <a16:creationId xmlns:a16="http://schemas.microsoft.com/office/drawing/2014/main" id="{5338E168-D4F3-D376-5624-2D7482E832DD}"/>
              </a:ext>
            </a:extLst>
          </p:cNvPr>
          <p:cNvSpPr txBox="1"/>
          <p:nvPr/>
        </p:nvSpPr>
        <p:spPr>
          <a:xfrm rot="316129">
            <a:off x="8142506" y="4614164"/>
            <a:ext cx="3161839" cy="1012755"/>
          </a:xfrm>
          <a:prstGeom prst="rect">
            <a:avLst/>
          </a:prstGeom>
          <a:noFill/>
        </p:spPr>
        <p:txBody>
          <a:bodyPr wrap="square" lIns="90000" tIns="90000" rIns="90000" bIns="90000" numCol="1" spcCol="180000" rtlCol="0">
            <a:spAutoFit/>
          </a:bodyPr>
          <a:lstStyle/>
          <a:p>
            <a:pPr algn="ctr">
              <a:spcBef>
                <a:spcPts val="500"/>
              </a:spcBef>
              <a:spcAft>
                <a:spcPts val="500"/>
              </a:spcAft>
            </a:pPr>
            <a:r>
              <a:rPr lang="en-US" b="1"/>
              <a:t>Hint: </a:t>
            </a:r>
            <a:r>
              <a:rPr lang="en-US"/>
              <a:t>You do not need to match the issue to a specific team – just provide a general response.</a:t>
            </a:r>
          </a:p>
        </p:txBody>
      </p:sp>
      <p:pic>
        <p:nvPicPr>
          <p:cNvPr id="49" name="Picture 48" descr="A white fabric with black border&#10;&#10;Description automatically generated with medium confidence">
            <a:extLst>
              <a:ext uri="{FF2B5EF4-FFF2-40B4-BE49-F238E27FC236}">
                <a16:creationId xmlns:a16="http://schemas.microsoft.com/office/drawing/2014/main" id="{8932975B-8770-697B-51AA-F6DA8A51B41D}"/>
              </a:ext>
            </a:extLst>
          </p:cNvPr>
          <p:cNvPicPr>
            <a:picLocks noChangeAspect="1"/>
          </p:cNvPicPr>
          <p:nvPr/>
        </p:nvPicPr>
        <p:blipFill>
          <a:blip r:embed="rId12">
            <a:alphaModFix amt="70000"/>
          </a:blip>
          <a:stretch>
            <a:fillRect/>
          </a:stretch>
        </p:blipFill>
        <p:spPr>
          <a:xfrm rot="10542163">
            <a:off x="3743239" y="5559207"/>
            <a:ext cx="2805504" cy="701376"/>
          </a:xfrm>
          <a:prstGeom prst="rect">
            <a:avLst/>
          </a:prstGeom>
        </p:spPr>
      </p:pic>
      <p:pic>
        <p:nvPicPr>
          <p:cNvPr id="50" name="Picture 49" descr="A close-up of a silver object&#10;&#10;Description automatically generated">
            <a:extLst>
              <a:ext uri="{FF2B5EF4-FFF2-40B4-BE49-F238E27FC236}">
                <a16:creationId xmlns:a16="http://schemas.microsoft.com/office/drawing/2014/main" id="{1B5E73B5-CAD3-187E-F1E2-3F8433F9EBA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795221">
            <a:off x="10486839" y="4466451"/>
            <a:ext cx="1924050" cy="628650"/>
          </a:xfrm>
          <a:prstGeom prst="rect">
            <a:avLst/>
          </a:prstGeom>
        </p:spPr>
      </p:pic>
      <p:sp>
        <p:nvSpPr>
          <p:cNvPr id="51" name="TextBox 50">
            <a:extLst>
              <a:ext uri="{FF2B5EF4-FFF2-40B4-BE49-F238E27FC236}">
                <a16:creationId xmlns:a16="http://schemas.microsoft.com/office/drawing/2014/main" id="{5A2903CB-1983-FF71-94FD-DF5A3E73CEB3}"/>
              </a:ext>
            </a:extLst>
          </p:cNvPr>
          <p:cNvSpPr txBox="1"/>
          <p:nvPr/>
        </p:nvSpPr>
        <p:spPr>
          <a:xfrm>
            <a:off x="587375" y="584200"/>
            <a:ext cx="3706634"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BUILD YOUR TEAM</a:t>
            </a:r>
            <a:endParaRPr lang="en-GB" sz="3600">
              <a:effectLst/>
              <a:latin typeface="Arial Narrow" panose="020B0604020202020204" pitchFamily="34" charset="0"/>
            </a:endParaRPr>
          </a:p>
        </p:txBody>
      </p:sp>
    </p:spTree>
    <p:extLst>
      <p:ext uri="{BB962C8B-B14F-4D97-AF65-F5344CB8AC3E}">
        <p14:creationId xmlns:p14="http://schemas.microsoft.com/office/powerpoint/2010/main" val="270983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1BEFB449-C1FC-86EF-F628-EAE3865B4182}"/>
              </a:ext>
            </a:extLst>
          </p:cNvPr>
          <p:cNvGrpSpPr/>
          <p:nvPr/>
        </p:nvGrpSpPr>
        <p:grpSpPr>
          <a:xfrm rot="16607126">
            <a:off x="8531753" y="297527"/>
            <a:ext cx="1428280" cy="2694331"/>
            <a:chOff x="1105416" y="2384155"/>
            <a:chExt cx="3688551" cy="2561133"/>
          </a:xfrm>
          <a:effectLst>
            <a:outerShdw blurRad="63500" algn="ctr" rotWithShape="0">
              <a:prstClr val="black">
                <a:alpha val="20000"/>
              </a:prstClr>
            </a:outerShdw>
          </a:effectLst>
        </p:grpSpPr>
        <p:grpSp>
          <p:nvGrpSpPr>
            <p:cNvPr id="64" name="Graphic 4">
              <a:extLst>
                <a:ext uri="{FF2B5EF4-FFF2-40B4-BE49-F238E27FC236}">
                  <a16:creationId xmlns:a16="http://schemas.microsoft.com/office/drawing/2014/main" id="{16C9E87F-676B-DE91-4DB8-310AF0D68A91}"/>
                </a:ext>
              </a:extLst>
            </p:cNvPr>
            <p:cNvGrpSpPr/>
            <p:nvPr/>
          </p:nvGrpSpPr>
          <p:grpSpPr>
            <a:xfrm rot="10649489" flipH="1">
              <a:off x="1213305" y="2384155"/>
              <a:ext cx="3346425" cy="2561133"/>
              <a:chOff x="1524000" y="2175324"/>
              <a:chExt cx="3373727" cy="2860742"/>
            </a:xfrm>
            <a:solidFill>
              <a:srgbClr val="FFFFFF"/>
            </a:solidFill>
          </p:grpSpPr>
          <p:sp>
            <p:nvSpPr>
              <p:cNvPr id="71" name="Freeform 70">
                <a:extLst>
                  <a:ext uri="{FF2B5EF4-FFF2-40B4-BE49-F238E27FC236}">
                    <a16:creationId xmlns:a16="http://schemas.microsoft.com/office/drawing/2014/main" id="{C4F46DE6-3DCE-72CB-1BD1-6491876B1D95}"/>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6517789-AEA2-ADDB-9FEE-F0E76369D369}"/>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8B1FC50-F981-6C58-F7E0-23C2F38CAA8C}"/>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488E793-7F71-D23D-871F-E220EE64C452}"/>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FDD18F7-5568-52DF-AA07-CBEA5AD49853}"/>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65" name="Graphic 4">
              <a:extLst>
                <a:ext uri="{FF2B5EF4-FFF2-40B4-BE49-F238E27FC236}">
                  <a16:creationId xmlns:a16="http://schemas.microsoft.com/office/drawing/2014/main" id="{D77A5937-4D46-17F5-4B00-9912B3A74D33}"/>
                </a:ext>
              </a:extLst>
            </p:cNvPr>
            <p:cNvGrpSpPr/>
            <p:nvPr/>
          </p:nvGrpSpPr>
          <p:grpSpPr>
            <a:xfrm rot="5245481" flipH="1">
              <a:off x="1801438" y="1804218"/>
              <a:ext cx="2296508" cy="3688551"/>
              <a:chOff x="1524000" y="2175324"/>
              <a:chExt cx="3373727" cy="2860742"/>
            </a:xfrm>
            <a:solidFill>
              <a:srgbClr val="FFFFFF"/>
            </a:solidFill>
          </p:grpSpPr>
          <p:sp>
            <p:nvSpPr>
              <p:cNvPr id="66" name="Freeform 65">
                <a:extLst>
                  <a:ext uri="{FF2B5EF4-FFF2-40B4-BE49-F238E27FC236}">
                    <a16:creationId xmlns:a16="http://schemas.microsoft.com/office/drawing/2014/main" id="{154AB644-53C5-1015-AD0A-36C0FD6D40E4}"/>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A39FD16F-F086-ED05-7C26-E5F2692A5F51}"/>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9B499024-3FF0-1D90-F292-9317A43F8F69}"/>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D3AD739-BD7D-E62D-41D8-5151FC0A48BE}"/>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503B210B-2F49-F66C-BA1C-A09B0D6A7718}"/>
                  </a:ext>
                </a:extLst>
              </p:cNvPr>
              <p:cNvSpPr/>
              <p:nvPr/>
            </p:nvSpPr>
            <p:spPr>
              <a:xfrm>
                <a:off x="1524000" y="2175324"/>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21</a:t>
            </a:fld>
            <a:r>
              <a:rPr lang="en-US"/>
              <a:t>   |   UNIFORMED PROTECTIVE SERVICES</a:t>
            </a:r>
          </a:p>
        </p:txBody>
      </p:sp>
      <p:sp>
        <p:nvSpPr>
          <p:cNvPr id="7" name="TextBox 6">
            <a:extLst>
              <a:ext uri="{FF2B5EF4-FFF2-40B4-BE49-F238E27FC236}">
                <a16:creationId xmlns:a16="http://schemas.microsoft.com/office/drawing/2014/main" id="{356BE4C1-9484-34BF-B058-0AAAE26E1BAE}"/>
              </a:ext>
            </a:extLst>
          </p:cNvPr>
          <p:cNvSpPr txBox="1"/>
          <p:nvPr/>
        </p:nvSpPr>
        <p:spPr>
          <a:xfrm>
            <a:off x="587375" y="584200"/>
            <a:ext cx="3706634"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BUILD YOUR TEAM</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1F5F741C-DFD9-FEA4-8210-DB01E84103E6}"/>
              </a:ext>
            </a:extLst>
          </p:cNvPr>
          <p:cNvSpPr txBox="1"/>
          <p:nvPr/>
        </p:nvSpPr>
        <p:spPr>
          <a:xfrm>
            <a:off x="587375" y="1296000"/>
            <a:ext cx="9145588" cy="458757"/>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Listen carefully to each update to identify the issue impacting the team.</a:t>
            </a:r>
          </a:p>
        </p:txBody>
      </p:sp>
      <p:grpSp>
        <p:nvGrpSpPr>
          <p:cNvPr id="25" name="Group 24">
            <a:extLst>
              <a:ext uri="{FF2B5EF4-FFF2-40B4-BE49-F238E27FC236}">
                <a16:creationId xmlns:a16="http://schemas.microsoft.com/office/drawing/2014/main" id="{444F3E36-0688-7F4C-4C5B-D8E48057248E}"/>
              </a:ext>
            </a:extLst>
          </p:cNvPr>
          <p:cNvGrpSpPr/>
          <p:nvPr/>
        </p:nvGrpSpPr>
        <p:grpSpPr>
          <a:xfrm rot="21397552">
            <a:off x="1234946" y="2075444"/>
            <a:ext cx="1875971" cy="988340"/>
            <a:chOff x="2748798" y="2317074"/>
            <a:chExt cx="1875971" cy="988340"/>
          </a:xfrm>
        </p:grpSpPr>
        <p:pic>
          <p:nvPicPr>
            <p:cNvPr id="15" name="Picture 14">
              <a:extLst>
                <a:ext uri="{FF2B5EF4-FFF2-40B4-BE49-F238E27FC236}">
                  <a16:creationId xmlns:a16="http://schemas.microsoft.com/office/drawing/2014/main" id="{B43A3BCF-B8F1-DFC4-017B-B7DCA7C4EA43}"/>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82165">
              <a:off x="2748798" y="2317074"/>
              <a:ext cx="1875971" cy="988340"/>
            </a:xfrm>
            <a:prstGeom prst="rect">
              <a:avLst/>
            </a:prstGeom>
            <a:effectLst>
              <a:outerShdw blurRad="259254" sx="90000" sy="90000" algn="ctr" rotWithShape="0">
                <a:prstClr val="black">
                  <a:alpha val="20000"/>
                </a:prstClr>
              </a:outerShdw>
            </a:effectLst>
          </p:spPr>
        </p:pic>
        <p:sp>
          <p:nvSpPr>
            <p:cNvPr id="16" name="TextBox 15">
              <a:extLst>
                <a:ext uri="{FF2B5EF4-FFF2-40B4-BE49-F238E27FC236}">
                  <a16:creationId xmlns:a16="http://schemas.microsoft.com/office/drawing/2014/main" id="{BB1C3D38-2D44-7029-E47F-9CD9684983C9}"/>
                </a:ext>
              </a:extLst>
            </p:cNvPr>
            <p:cNvSpPr txBox="1"/>
            <p:nvPr/>
          </p:nvSpPr>
          <p:spPr>
            <a:xfrm rot="182165">
              <a:off x="3102536" y="2581866"/>
              <a:ext cx="1168494" cy="458757"/>
            </a:xfrm>
            <a:prstGeom prst="rect">
              <a:avLst/>
            </a:prstGeom>
            <a:noFill/>
          </p:spPr>
          <p:txBody>
            <a:bodyPr wrap="square" lIns="90000" tIns="90000" rIns="90000" bIns="90000" numCol="1" spcCol="90000" rtlCol="0">
              <a:spAutoFit/>
            </a:bodyPr>
            <a:lstStyle/>
            <a:p>
              <a:pPr algn="ctr">
                <a:spcAft>
                  <a:spcPts val="500"/>
                </a:spcAft>
              </a:pPr>
              <a:r>
                <a:rPr lang="en-US" b="1"/>
                <a:t>CLIP 1</a:t>
              </a:r>
              <a:endParaRPr lang="en-US"/>
            </a:p>
          </p:txBody>
        </p:sp>
      </p:grpSp>
      <p:grpSp>
        <p:nvGrpSpPr>
          <p:cNvPr id="26" name="Group 25">
            <a:extLst>
              <a:ext uri="{FF2B5EF4-FFF2-40B4-BE49-F238E27FC236}">
                <a16:creationId xmlns:a16="http://schemas.microsoft.com/office/drawing/2014/main" id="{F06EC639-EB62-74B5-17B7-5BD11F0C4FA6}"/>
              </a:ext>
            </a:extLst>
          </p:cNvPr>
          <p:cNvGrpSpPr/>
          <p:nvPr/>
        </p:nvGrpSpPr>
        <p:grpSpPr>
          <a:xfrm rot="21016629">
            <a:off x="3359848" y="4598930"/>
            <a:ext cx="1875971" cy="987820"/>
            <a:chOff x="2748798" y="2317334"/>
            <a:chExt cx="1875971" cy="987820"/>
          </a:xfrm>
        </p:grpSpPr>
        <p:pic>
          <p:nvPicPr>
            <p:cNvPr id="27" name="Picture 26">
              <a:extLst>
                <a:ext uri="{FF2B5EF4-FFF2-40B4-BE49-F238E27FC236}">
                  <a16:creationId xmlns:a16="http://schemas.microsoft.com/office/drawing/2014/main" id="{598FE5CD-52DC-C9CB-4481-1877BF99B23B}"/>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182165">
              <a:off x="2748798" y="2317334"/>
              <a:ext cx="1875971" cy="987820"/>
            </a:xfrm>
            <a:prstGeom prst="rect">
              <a:avLst/>
            </a:prstGeom>
            <a:effectLst>
              <a:outerShdw blurRad="259254" sx="90000" sy="90000" algn="ctr" rotWithShape="0">
                <a:prstClr val="black">
                  <a:alpha val="20000"/>
                </a:prstClr>
              </a:outerShdw>
            </a:effectLst>
          </p:spPr>
        </p:pic>
        <p:sp>
          <p:nvSpPr>
            <p:cNvPr id="28" name="TextBox 27">
              <a:extLst>
                <a:ext uri="{FF2B5EF4-FFF2-40B4-BE49-F238E27FC236}">
                  <a16:creationId xmlns:a16="http://schemas.microsoft.com/office/drawing/2014/main" id="{CEFE26E0-F95C-9AAA-0BE3-65EB815185DC}"/>
                </a:ext>
              </a:extLst>
            </p:cNvPr>
            <p:cNvSpPr txBox="1"/>
            <p:nvPr/>
          </p:nvSpPr>
          <p:spPr>
            <a:xfrm rot="182165">
              <a:off x="3102536" y="2581866"/>
              <a:ext cx="1168494" cy="458757"/>
            </a:xfrm>
            <a:prstGeom prst="rect">
              <a:avLst/>
            </a:prstGeom>
            <a:noFill/>
          </p:spPr>
          <p:txBody>
            <a:bodyPr wrap="square" lIns="90000" tIns="90000" rIns="90000" bIns="90000" numCol="1" spcCol="90000" rtlCol="0">
              <a:spAutoFit/>
            </a:bodyPr>
            <a:lstStyle/>
            <a:p>
              <a:pPr algn="ctr">
                <a:spcAft>
                  <a:spcPts val="500"/>
                </a:spcAft>
              </a:pPr>
              <a:r>
                <a:rPr lang="en-US" b="1"/>
                <a:t>CLIP 2</a:t>
              </a:r>
              <a:endParaRPr lang="en-US"/>
            </a:p>
          </p:txBody>
        </p:sp>
      </p:grpSp>
      <p:grpSp>
        <p:nvGrpSpPr>
          <p:cNvPr id="32" name="Group 31">
            <a:extLst>
              <a:ext uri="{FF2B5EF4-FFF2-40B4-BE49-F238E27FC236}">
                <a16:creationId xmlns:a16="http://schemas.microsoft.com/office/drawing/2014/main" id="{1044508D-C0C8-CCEB-E01F-81FA4D6208A7}"/>
              </a:ext>
            </a:extLst>
          </p:cNvPr>
          <p:cNvGrpSpPr/>
          <p:nvPr/>
        </p:nvGrpSpPr>
        <p:grpSpPr>
          <a:xfrm rot="466157">
            <a:off x="6794667" y="3021561"/>
            <a:ext cx="1875971" cy="987820"/>
            <a:chOff x="2748798" y="2317334"/>
            <a:chExt cx="1875971" cy="987820"/>
          </a:xfrm>
        </p:grpSpPr>
        <p:pic>
          <p:nvPicPr>
            <p:cNvPr id="33" name="Picture 32">
              <a:extLst>
                <a:ext uri="{FF2B5EF4-FFF2-40B4-BE49-F238E27FC236}">
                  <a16:creationId xmlns:a16="http://schemas.microsoft.com/office/drawing/2014/main" id="{2A3E0DD2-ED5F-BAD5-7673-427C18861F0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rot="182165">
              <a:off x="2748798" y="2317334"/>
              <a:ext cx="1875971" cy="987820"/>
            </a:xfrm>
            <a:prstGeom prst="rect">
              <a:avLst/>
            </a:prstGeom>
            <a:effectLst>
              <a:outerShdw blurRad="259254" sx="90000" sy="90000" algn="ctr" rotWithShape="0">
                <a:prstClr val="black">
                  <a:alpha val="20000"/>
                </a:prstClr>
              </a:outerShdw>
            </a:effectLst>
          </p:spPr>
        </p:pic>
        <p:sp>
          <p:nvSpPr>
            <p:cNvPr id="34" name="TextBox 33">
              <a:extLst>
                <a:ext uri="{FF2B5EF4-FFF2-40B4-BE49-F238E27FC236}">
                  <a16:creationId xmlns:a16="http://schemas.microsoft.com/office/drawing/2014/main" id="{0C5E4022-4615-F9FE-8260-88FAF337B7B0}"/>
                </a:ext>
              </a:extLst>
            </p:cNvPr>
            <p:cNvSpPr txBox="1"/>
            <p:nvPr/>
          </p:nvSpPr>
          <p:spPr>
            <a:xfrm rot="182165">
              <a:off x="3102536" y="2581866"/>
              <a:ext cx="1168494" cy="458757"/>
            </a:xfrm>
            <a:prstGeom prst="rect">
              <a:avLst/>
            </a:prstGeom>
            <a:noFill/>
          </p:spPr>
          <p:txBody>
            <a:bodyPr wrap="square" lIns="90000" tIns="90000" rIns="90000" bIns="90000" numCol="1" spcCol="90000" rtlCol="0">
              <a:spAutoFit/>
            </a:bodyPr>
            <a:lstStyle/>
            <a:p>
              <a:pPr algn="ctr">
                <a:spcAft>
                  <a:spcPts val="500"/>
                </a:spcAft>
              </a:pPr>
              <a:r>
                <a:rPr lang="en-US" b="1"/>
                <a:t>CLIP 3</a:t>
              </a:r>
              <a:endParaRPr lang="en-US"/>
            </a:p>
          </p:txBody>
        </p:sp>
      </p:grpSp>
      <p:grpSp>
        <p:nvGrpSpPr>
          <p:cNvPr id="38" name="Group 37">
            <a:extLst>
              <a:ext uri="{FF2B5EF4-FFF2-40B4-BE49-F238E27FC236}">
                <a16:creationId xmlns:a16="http://schemas.microsoft.com/office/drawing/2014/main" id="{EC428EF6-453A-FD13-1FFD-30BC69F27BD1}"/>
              </a:ext>
            </a:extLst>
          </p:cNvPr>
          <p:cNvGrpSpPr/>
          <p:nvPr/>
        </p:nvGrpSpPr>
        <p:grpSpPr>
          <a:xfrm>
            <a:off x="9750023" y="4662874"/>
            <a:ext cx="1854602" cy="987820"/>
            <a:chOff x="2759482" y="2317334"/>
            <a:chExt cx="1854602" cy="987820"/>
          </a:xfrm>
        </p:grpSpPr>
        <p:pic>
          <p:nvPicPr>
            <p:cNvPr id="39" name="Picture 38">
              <a:extLst>
                <a:ext uri="{FF2B5EF4-FFF2-40B4-BE49-F238E27FC236}">
                  <a16:creationId xmlns:a16="http://schemas.microsoft.com/office/drawing/2014/main" id="{5F15AAE3-0ECB-6D37-F8B4-79DE81FA1D3B}"/>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rot="182165">
              <a:off x="2759482" y="2317334"/>
              <a:ext cx="1854602" cy="987820"/>
            </a:xfrm>
            <a:prstGeom prst="rect">
              <a:avLst/>
            </a:prstGeom>
            <a:effectLst>
              <a:outerShdw blurRad="259254" sx="90000" sy="90000" algn="ctr" rotWithShape="0">
                <a:prstClr val="black">
                  <a:alpha val="20000"/>
                </a:prstClr>
              </a:outerShdw>
            </a:effectLst>
          </p:spPr>
        </p:pic>
        <p:sp>
          <p:nvSpPr>
            <p:cNvPr id="40" name="TextBox 39">
              <a:extLst>
                <a:ext uri="{FF2B5EF4-FFF2-40B4-BE49-F238E27FC236}">
                  <a16:creationId xmlns:a16="http://schemas.microsoft.com/office/drawing/2014/main" id="{733769F1-D50F-151B-4634-8F6E6507ADC7}"/>
                </a:ext>
              </a:extLst>
            </p:cNvPr>
            <p:cNvSpPr txBox="1"/>
            <p:nvPr/>
          </p:nvSpPr>
          <p:spPr>
            <a:xfrm rot="182165">
              <a:off x="3102536" y="2581866"/>
              <a:ext cx="1168494" cy="458757"/>
            </a:xfrm>
            <a:prstGeom prst="rect">
              <a:avLst/>
            </a:prstGeom>
            <a:noFill/>
          </p:spPr>
          <p:txBody>
            <a:bodyPr wrap="square" lIns="90000" tIns="90000" rIns="90000" bIns="90000" numCol="1" spcCol="90000" rtlCol="0">
              <a:spAutoFit/>
            </a:bodyPr>
            <a:lstStyle/>
            <a:p>
              <a:pPr algn="ctr">
                <a:spcAft>
                  <a:spcPts val="500"/>
                </a:spcAft>
              </a:pPr>
              <a:r>
                <a:rPr lang="en-US" b="1"/>
                <a:t>CLIP 4</a:t>
              </a:r>
              <a:endParaRPr lang="en-US"/>
            </a:p>
          </p:txBody>
        </p:sp>
      </p:grpSp>
      <p:pic>
        <p:nvPicPr>
          <p:cNvPr id="2" name="Workshop_Disaster_Relief_Script1.wav">
            <a:hlinkClick r:id="" action="ppaction://media"/>
            <a:extLst>
              <a:ext uri="{FF2B5EF4-FFF2-40B4-BE49-F238E27FC236}">
                <a16:creationId xmlns:a16="http://schemas.microsoft.com/office/drawing/2014/main" id="{BD625739-A191-1E88-FEC1-7223B9EC1BA0}"/>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a:stretch/>
        </p:blipFill>
        <p:spPr>
          <a:xfrm rot="21420822">
            <a:off x="599714" y="2990150"/>
            <a:ext cx="1991111" cy="1972800"/>
          </a:xfrm>
          <a:prstGeom prst="rect">
            <a:avLst/>
          </a:prstGeom>
        </p:spPr>
      </p:pic>
      <p:pic>
        <p:nvPicPr>
          <p:cNvPr id="3" name="Workshop_Disaster_Relief_Script2.wav">
            <a:hlinkClick r:id="" action="ppaction://media"/>
            <a:extLst>
              <a:ext uri="{FF2B5EF4-FFF2-40B4-BE49-F238E27FC236}">
                <a16:creationId xmlns:a16="http://schemas.microsoft.com/office/drawing/2014/main" id="{525E7729-C3FD-FEC8-BE40-5B0E557FB37B}"/>
              </a:ext>
            </a:extLst>
          </p:cNvPr>
          <p:cNvPicPr>
            <a:picLocks noChangeAspect="1"/>
          </p:cNvPicPr>
          <p:nvPr>
            <a:audioFile r:link="rId4"/>
            <p:extLst>
              <p:ext uri="{DAA4B4D4-6D71-4841-9C94-3DE7FCFB9230}">
                <p14:media xmlns:p14="http://schemas.microsoft.com/office/powerpoint/2010/main" r:embed="rId3"/>
              </p:ext>
            </p:extLst>
          </p:nvPr>
        </p:nvPicPr>
        <p:blipFill>
          <a:blip r:embed="rId15"/>
          <a:srcRect/>
          <a:stretch/>
        </p:blipFill>
        <p:spPr>
          <a:xfrm rot="580897">
            <a:off x="3235559" y="2593194"/>
            <a:ext cx="2309311" cy="2322000"/>
          </a:xfrm>
          <a:prstGeom prst="rect">
            <a:avLst/>
          </a:prstGeom>
        </p:spPr>
      </p:pic>
      <p:pic>
        <p:nvPicPr>
          <p:cNvPr id="4" name="Workshop_Disaster_Relief_Script3.wav">
            <a:hlinkClick r:id="" action="ppaction://media"/>
            <a:extLst>
              <a:ext uri="{FF2B5EF4-FFF2-40B4-BE49-F238E27FC236}">
                <a16:creationId xmlns:a16="http://schemas.microsoft.com/office/drawing/2014/main" id="{22D8DC13-DB92-299D-D82C-447E2F9002A2}"/>
              </a:ext>
            </a:extLst>
          </p:cNvPr>
          <p:cNvPicPr>
            <a:picLocks noChangeAspect="1"/>
          </p:cNvPicPr>
          <p:nvPr>
            <a:audioFile r:link="rId6"/>
            <p:extLst>
              <p:ext uri="{DAA4B4D4-6D71-4841-9C94-3DE7FCFB9230}">
                <p14:media xmlns:p14="http://schemas.microsoft.com/office/powerpoint/2010/main" r:embed="rId5"/>
              </p:ext>
            </p:extLst>
          </p:nvPr>
        </p:nvPicPr>
        <p:blipFill>
          <a:blip r:embed="rId15"/>
          <a:srcRect/>
          <a:stretch/>
        </p:blipFill>
        <p:spPr>
          <a:xfrm rot="578979">
            <a:off x="5736681" y="3561593"/>
            <a:ext cx="2309310" cy="2322000"/>
          </a:xfrm>
          <a:prstGeom prst="rect">
            <a:avLst/>
          </a:prstGeom>
        </p:spPr>
      </p:pic>
      <p:pic>
        <p:nvPicPr>
          <p:cNvPr id="5" name="Workshop_Disaster_Relief_Script4.wav">
            <a:hlinkClick r:id="" action="ppaction://media"/>
            <a:extLst>
              <a:ext uri="{FF2B5EF4-FFF2-40B4-BE49-F238E27FC236}">
                <a16:creationId xmlns:a16="http://schemas.microsoft.com/office/drawing/2014/main" id="{9BB3ECA1-083E-1691-8E83-84A1B08667C1}"/>
              </a:ext>
            </a:extLst>
          </p:cNvPr>
          <p:cNvPicPr>
            <a:picLocks noChangeAspect="1"/>
          </p:cNvPicPr>
          <p:nvPr>
            <a:audioFile r:link="rId8"/>
            <p:extLst>
              <p:ext uri="{DAA4B4D4-6D71-4841-9C94-3DE7FCFB9230}">
                <p14:media xmlns:p14="http://schemas.microsoft.com/office/powerpoint/2010/main" r:embed="rId7"/>
              </p:ext>
            </p:extLst>
          </p:nvPr>
        </p:nvPicPr>
        <p:blipFill>
          <a:blip r:embed="rId14"/>
          <a:srcRect/>
          <a:stretch/>
        </p:blipFill>
        <p:spPr>
          <a:xfrm rot="21213759">
            <a:off x="9005293" y="2996126"/>
            <a:ext cx="1991111" cy="1972800"/>
          </a:xfrm>
          <a:prstGeom prst="rect">
            <a:avLst/>
          </a:prstGeom>
        </p:spPr>
      </p:pic>
      <p:sp>
        <p:nvSpPr>
          <p:cNvPr id="44" name="TextBox 43">
            <a:extLst>
              <a:ext uri="{FF2B5EF4-FFF2-40B4-BE49-F238E27FC236}">
                <a16:creationId xmlns:a16="http://schemas.microsoft.com/office/drawing/2014/main" id="{37759D79-9471-6478-0271-DFC8F34BCAF7}"/>
              </a:ext>
            </a:extLst>
          </p:cNvPr>
          <p:cNvSpPr txBox="1"/>
          <p:nvPr/>
        </p:nvSpPr>
        <p:spPr>
          <a:xfrm rot="363208">
            <a:off x="8265854" y="1136297"/>
            <a:ext cx="1890080" cy="1012755"/>
          </a:xfrm>
          <a:prstGeom prst="rect">
            <a:avLst/>
          </a:prstGeom>
          <a:noFill/>
        </p:spPr>
        <p:txBody>
          <a:bodyPr wrap="square" lIns="90000" tIns="90000" rIns="90000" bIns="90000" numCol="1" spcCol="180000" rtlCol="0">
            <a:spAutoFit/>
          </a:bodyPr>
          <a:lstStyle/>
          <a:p>
            <a:pPr algn="ctr">
              <a:spcBef>
                <a:spcPts val="500"/>
              </a:spcBef>
              <a:spcAft>
                <a:spcPts val="500"/>
              </a:spcAft>
            </a:pPr>
            <a:r>
              <a:rPr lang="en-US" b="1" err="1"/>
              <a:t>Dramatisation</a:t>
            </a:r>
            <a:r>
              <a:rPr lang="en-US" b="1"/>
              <a:t>: Actors used for audio files</a:t>
            </a:r>
            <a:endParaRPr lang="en-US"/>
          </a:p>
        </p:txBody>
      </p:sp>
      <p:pic>
        <p:nvPicPr>
          <p:cNvPr id="49" name="Picture 48" descr="A close-up of a silver object&#10;&#10;Description automatically generated">
            <a:extLst>
              <a:ext uri="{FF2B5EF4-FFF2-40B4-BE49-F238E27FC236}">
                <a16:creationId xmlns:a16="http://schemas.microsoft.com/office/drawing/2014/main" id="{32013C88-760E-9D06-8F2B-F74675EBD26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1451993">
            <a:off x="7688008" y="592050"/>
            <a:ext cx="1924050" cy="628650"/>
          </a:xfrm>
          <a:prstGeom prst="rect">
            <a:avLst/>
          </a:prstGeom>
        </p:spPr>
      </p:pic>
      <p:pic>
        <p:nvPicPr>
          <p:cNvPr id="76" name="Picture 75" descr="A white fabric with black border&#10;&#10;Description automatically generated with medium confidence">
            <a:extLst>
              <a:ext uri="{FF2B5EF4-FFF2-40B4-BE49-F238E27FC236}">
                <a16:creationId xmlns:a16="http://schemas.microsoft.com/office/drawing/2014/main" id="{338F8D4F-256E-E1EC-DD6C-C945A2256BBD}"/>
              </a:ext>
            </a:extLst>
          </p:cNvPr>
          <p:cNvPicPr>
            <a:picLocks noChangeAspect="1"/>
          </p:cNvPicPr>
          <p:nvPr/>
        </p:nvPicPr>
        <p:blipFill>
          <a:blip r:embed="rId17">
            <a:alphaModFix amt="70000"/>
          </a:blip>
          <a:stretch>
            <a:fillRect/>
          </a:stretch>
        </p:blipFill>
        <p:spPr>
          <a:xfrm>
            <a:off x="8040874" y="2101578"/>
            <a:ext cx="2805504" cy="701376"/>
          </a:xfrm>
          <a:prstGeom prst="rect">
            <a:avLst/>
          </a:prstGeom>
        </p:spPr>
      </p:pic>
    </p:spTree>
    <p:extLst>
      <p:ext uri="{BB962C8B-B14F-4D97-AF65-F5344CB8AC3E}">
        <p14:creationId xmlns:p14="http://schemas.microsoft.com/office/powerpoint/2010/main" val="36689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200"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96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80000">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22</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706634"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BUILD YOUR TEAM</a:t>
            </a:r>
          </a:p>
        </p:txBody>
      </p:sp>
      <p:sp>
        <p:nvSpPr>
          <p:cNvPr id="3" name="TextBox 2">
            <a:extLst>
              <a:ext uri="{FF2B5EF4-FFF2-40B4-BE49-F238E27FC236}">
                <a16:creationId xmlns:a16="http://schemas.microsoft.com/office/drawing/2014/main" id="{D6D141A3-20AF-E5C4-9491-887D6DA97269}"/>
              </a:ext>
            </a:extLst>
          </p:cNvPr>
          <p:cNvSpPr txBox="1"/>
          <p:nvPr/>
        </p:nvSpPr>
        <p:spPr>
          <a:xfrm>
            <a:off x="596879" y="1840559"/>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b="1"/>
              <a:t>CLIP 1</a:t>
            </a:r>
          </a:p>
          <a:p>
            <a:pPr>
              <a:spcAft>
                <a:spcPts val="1000"/>
              </a:spcAft>
            </a:pPr>
            <a:r>
              <a:rPr lang="en-US" sz="1600"/>
              <a:t>Team members seem intent on proving themselves in front of one another. They each have their own ideas about how to complete their tasks and rarely support one another. They are achieving little as a result and waste energy arguing and </a:t>
            </a:r>
            <a:r>
              <a:rPr lang="en-US" sz="1600" err="1"/>
              <a:t>criticising</a:t>
            </a:r>
            <a:r>
              <a:rPr lang="en-US" sz="1600"/>
              <a:t> one another’s ideas.</a:t>
            </a:r>
          </a:p>
        </p:txBody>
      </p:sp>
      <p:sp>
        <p:nvSpPr>
          <p:cNvPr id="4" name="TextBox 3">
            <a:extLst>
              <a:ext uri="{FF2B5EF4-FFF2-40B4-BE49-F238E27FC236}">
                <a16:creationId xmlns:a16="http://schemas.microsoft.com/office/drawing/2014/main" id="{CBF9BA0F-703C-B271-A6ED-7199777EF6C9}"/>
              </a:ext>
            </a:extLst>
          </p:cNvPr>
          <p:cNvSpPr txBox="1"/>
          <p:nvPr/>
        </p:nvSpPr>
        <p:spPr>
          <a:xfrm>
            <a:off x="587374" y="1260000"/>
            <a:ext cx="10080625" cy="458757"/>
          </a:xfrm>
          <a:prstGeom prst="rect">
            <a:avLst/>
          </a:prstGeom>
          <a:noFill/>
        </p:spPr>
        <p:txBody>
          <a:bodyPr wrap="square" lIns="90000" tIns="90000" rIns="90000" bIns="90000" numCol="1" spcCol="180000" rtlCol="0">
            <a:spAutoFit/>
          </a:bodyPr>
          <a:lstStyle/>
          <a:p>
            <a:pPr>
              <a:spcAft>
                <a:spcPts val="1000"/>
              </a:spcAft>
            </a:pPr>
            <a:r>
              <a:rPr lang="en-US" b="1"/>
              <a:t>Listen carefully to each update to identify the issue impacting the team.</a:t>
            </a:r>
          </a:p>
        </p:txBody>
      </p:sp>
      <p:sp>
        <p:nvSpPr>
          <p:cNvPr id="5" name="Graphic 17">
            <a:extLst>
              <a:ext uri="{FF2B5EF4-FFF2-40B4-BE49-F238E27FC236}">
                <a16:creationId xmlns:a16="http://schemas.microsoft.com/office/drawing/2014/main" id="{09C1BA48-FA8A-30E0-DE79-3D2F75ACE688}"/>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6" name="TextBox 5">
            <a:extLst>
              <a:ext uri="{FF2B5EF4-FFF2-40B4-BE49-F238E27FC236}">
                <a16:creationId xmlns:a16="http://schemas.microsoft.com/office/drawing/2014/main" id="{A710BFCB-4963-C336-250B-46195BFDBE58}"/>
              </a:ext>
            </a:extLst>
          </p:cNvPr>
          <p:cNvSpPr txBox="1"/>
          <p:nvPr/>
        </p:nvSpPr>
        <p:spPr>
          <a:xfrm>
            <a:off x="596879" y="4095028"/>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b="1"/>
              <a:t>CLIP 3</a:t>
            </a:r>
          </a:p>
          <a:p>
            <a:pPr>
              <a:spcAft>
                <a:spcPts val="1000"/>
              </a:spcAft>
            </a:pPr>
            <a:r>
              <a:rPr lang="en-US" sz="1550"/>
              <a:t>Every team has been given a clear briefing to follow their training to work safely together. However, two members of one team appear not to be following their orders and training. It is not clear whether this is to reach people faster, or for another reason. The remaining team members feel unsafe.</a:t>
            </a:r>
          </a:p>
        </p:txBody>
      </p:sp>
      <p:sp>
        <p:nvSpPr>
          <p:cNvPr id="7" name="TextBox 6">
            <a:extLst>
              <a:ext uri="{FF2B5EF4-FFF2-40B4-BE49-F238E27FC236}">
                <a16:creationId xmlns:a16="http://schemas.microsoft.com/office/drawing/2014/main" id="{AA44253A-F125-18C9-146D-303D1FC4A052}"/>
              </a:ext>
            </a:extLst>
          </p:cNvPr>
          <p:cNvSpPr txBox="1"/>
          <p:nvPr/>
        </p:nvSpPr>
        <p:spPr>
          <a:xfrm>
            <a:off x="6203951" y="1840559"/>
            <a:ext cx="5399526"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b="1"/>
              <a:t>CLIP 2</a:t>
            </a:r>
          </a:p>
          <a:p>
            <a:pPr>
              <a:spcAft>
                <a:spcPts val="1000"/>
              </a:spcAft>
            </a:pPr>
            <a:r>
              <a:rPr lang="en-US" sz="1600"/>
              <a:t>The team is moving food supplies to isolated homes, often through fast-flowing water. The work is slow and exhausting. The team is very tired and, as a result, are starting to argue and be impatient with one another. They still have four homes to reach, which will take at least another two hours.</a:t>
            </a:r>
          </a:p>
        </p:txBody>
      </p:sp>
      <p:sp>
        <p:nvSpPr>
          <p:cNvPr id="9" name="TextBox 8">
            <a:extLst>
              <a:ext uri="{FF2B5EF4-FFF2-40B4-BE49-F238E27FC236}">
                <a16:creationId xmlns:a16="http://schemas.microsoft.com/office/drawing/2014/main" id="{3F9F62EB-733F-34FF-9AF8-DE8469FB62D0}"/>
              </a:ext>
            </a:extLst>
          </p:cNvPr>
          <p:cNvSpPr txBox="1"/>
          <p:nvPr/>
        </p:nvSpPr>
        <p:spPr>
          <a:xfrm>
            <a:off x="6203951" y="4095028"/>
            <a:ext cx="5399526"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b="1"/>
              <a:t>CLIP 4</a:t>
            </a:r>
          </a:p>
          <a:p>
            <a:pPr>
              <a:spcAft>
                <a:spcPts val="1000"/>
              </a:spcAft>
            </a:pPr>
            <a:r>
              <a:rPr lang="en-US" sz="1600"/>
              <a:t>The team is working hard but rarely talk to one another. The members do not seem interested in the task or in each other. As a result, they are making mistakes, which slows down their progress. The team is following its orders but is clearly not effective.</a:t>
            </a:r>
          </a:p>
        </p:txBody>
      </p:sp>
    </p:spTree>
    <p:extLst>
      <p:ext uri="{BB962C8B-B14F-4D97-AF65-F5344CB8AC3E}">
        <p14:creationId xmlns:p14="http://schemas.microsoft.com/office/powerpoint/2010/main" val="1990948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23</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706634"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BUILD YOUR TEAM</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4" name="TextBox 3">
            <a:extLst>
              <a:ext uri="{FF2B5EF4-FFF2-40B4-BE49-F238E27FC236}">
                <a16:creationId xmlns:a16="http://schemas.microsoft.com/office/drawing/2014/main" id="{DE23757A-BDD0-0DEA-83C4-B39C7AD0E470}"/>
              </a:ext>
            </a:extLst>
          </p:cNvPr>
          <p:cNvSpPr txBox="1"/>
          <p:nvPr/>
        </p:nvSpPr>
        <p:spPr>
          <a:xfrm>
            <a:off x="587374" y="1260000"/>
            <a:ext cx="10645557" cy="458757"/>
          </a:xfrm>
          <a:prstGeom prst="rect">
            <a:avLst/>
          </a:prstGeom>
          <a:noFill/>
        </p:spPr>
        <p:txBody>
          <a:bodyPr wrap="square" lIns="90000" tIns="90000" rIns="90000" bIns="90000" numCol="1" spcCol="180000" rtlCol="0">
            <a:spAutoFit/>
          </a:bodyPr>
          <a:lstStyle/>
          <a:p>
            <a:pPr>
              <a:spcAft>
                <a:spcPts val="1000"/>
              </a:spcAft>
            </a:pPr>
            <a:r>
              <a:rPr lang="en-US" b="1"/>
              <a:t>Choose two scenarios. Explain what you will say and do to help each team overcome their barrier to cohesion:</a:t>
            </a:r>
          </a:p>
        </p:txBody>
      </p:sp>
      <p:graphicFrame>
        <p:nvGraphicFramePr>
          <p:cNvPr id="6" name="Table 5">
            <a:extLst>
              <a:ext uri="{FF2B5EF4-FFF2-40B4-BE49-F238E27FC236}">
                <a16:creationId xmlns:a16="http://schemas.microsoft.com/office/drawing/2014/main" id="{260B91C6-EA31-E3B2-9C25-68D7CB7B26CA}"/>
              </a:ext>
            </a:extLst>
          </p:cNvPr>
          <p:cNvGraphicFramePr>
            <a:graphicFrameLocks noGrp="1"/>
          </p:cNvGraphicFramePr>
          <p:nvPr>
            <p:extLst>
              <p:ext uri="{D42A27DB-BD31-4B8C-83A1-F6EECF244321}">
                <p14:modId xmlns:p14="http://schemas.microsoft.com/office/powerpoint/2010/main" val="3945778626"/>
              </p:ext>
            </p:extLst>
          </p:nvPr>
        </p:nvGraphicFramePr>
        <p:xfrm>
          <a:off x="587375" y="1840559"/>
          <a:ext cx="11023928" cy="4229166"/>
        </p:xfrm>
        <a:graphic>
          <a:graphicData uri="http://schemas.openxmlformats.org/drawingml/2006/table">
            <a:tbl>
              <a:tblPr firstRow="1" bandRow="1">
                <a:tableStyleId>{5C22544A-7EE6-4342-B048-85BDC9FD1C3A}</a:tableStyleId>
              </a:tblPr>
              <a:tblGrid>
                <a:gridCol w="5511964">
                  <a:extLst>
                    <a:ext uri="{9D8B030D-6E8A-4147-A177-3AD203B41FA5}">
                      <a16:colId xmlns:a16="http://schemas.microsoft.com/office/drawing/2014/main" val="1502058882"/>
                    </a:ext>
                  </a:extLst>
                </a:gridCol>
                <a:gridCol w="5511964">
                  <a:extLst>
                    <a:ext uri="{9D8B030D-6E8A-4147-A177-3AD203B41FA5}">
                      <a16:colId xmlns:a16="http://schemas.microsoft.com/office/drawing/2014/main" val="2009221296"/>
                    </a:ext>
                  </a:extLst>
                </a:gridCol>
              </a:tblGrid>
              <a:tr h="456148">
                <a:tc>
                  <a:txBody>
                    <a:bodyPr/>
                    <a:lstStyle/>
                    <a:p>
                      <a:pPr algn="ctr"/>
                      <a:r>
                        <a:rPr lang="en-US" i="0">
                          <a:solidFill>
                            <a:schemeClr val="tx1"/>
                          </a:solidFill>
                        </a:rPr>
                        <a:t>Scenario: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ctr"/>
                      <a:r>
                        <a:rPr lang="en-US" i="0">
                          <a:solidFill>
                            <a:schemeClr val="tx1"/>
                          </a:solidFill>
                        </a:rPr>
                        <a:t>Scenario: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3228497603"/>
                  </a:ext>
                </a:extLst>
              </a:tr>
              <a:tr h="1886509">
                <a:tc>
                  <a:txBody>
                    <a:bodyPr/>
                    <a:lstStyle/>
                    <a:p>
                      <a:pPr algn="l"/>
                      <a:r>
                        <a:rPr lang="en-US" sz="1600" b="0" i="0">
                          <a:solidFill>
                            <a:schemeClr val="tx1"/>
                          </a:solidFill>
                        </a:rPr>
                        <a:t>What I would say: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What I would say: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015994"/>
                  </a:ext>
                </a:extLst>
              </a:tr>
              <a:tr h="1886509">
                <a:tc>
                  <a:txBody>
                    <a:bodyPr/>
                    <a:lstStyle/>
                    <a:p>
                      <a:pPr algn="l"/>
                      <a:r>
                        <a:rPr lang="en-US" sz="1600" b="0" i="0">
                          <a:solidFill>
                            <a:schemeClr val="tx1"/>
                          </a:solidFill>
                        </a:rPr>
                        <a:t>What I would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600" b="0" i="0">
                          <a:solidFill>
                            <a:schemeClr val="tx1"/>
                          </a:solidFill>
                        </a:rPr>
                        <a:t>What I would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4931189"/>
                  </a:ext>
                </a:extLst>
              </a:tr>
            </a:tbl>
          </a:graphicData>
        </a:graphic>
      </p:graphicFrame>
    </p:spTree>
    <p:extLst>
      <p:ext uri="{BB962C8B-B14F-4D97-AF65-F5344CB8AC3E}">
        <p14:creationId xmlns:p14="http://schemas.microsoft.com/office/powerpoint/2010/main" val="743562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A9A9C-779D-156E-F9B1-1E942A841C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424609">
            <a:off x="1179313" y="1124066"/>
            <a:ext cx="6955830" cy="4917896"/>
          </a:xfrm>
          <a:prstGeom prst="rect">
            <a:avLst/>
          </a:prstGeom>
          <a:effectLst>
            <a:outerShdw blurRad="63500" algn="ctr" rotWithShape="0">
              <a:prstClr val="black">
                <a:alpha val="40000"/>
              </a:prstClr>
            </a:outerShdw>
          </a:effectLst>
        </p:spPr>
      </p:pic>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269817">
            <a:off x="3666924" y="291812"/>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6005961" y="-97458"/>
            <a:ext cx="4562904" cy="6372801"/>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69817">
            <a:off x="3689576" y="778653"/>
            <a:ext cx="7472454" cy="5550657"/>
          </a:xfrm>
          <a:prstGeom prst="rect">
            <a:avLst/>
          </a:prstGeom>
          <a:effectLst>
            <a:outerShdw blurRad="63500" algn="ctr" rotWithShape="0">
              <a:prstClr val="black">
                <a:alpha val="2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24</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18103" y="584200"/>
            <a:ext cx="3650871" cy="553998"/>
          </a:xfrm>
          <a:prstGeom prst="rect">
            <a:avLst/>
          </a:prstGeom>
          <a:solidFill>
            <a:schemeClr val="bg1"/>
          </a:solidFill>
        </p:spPr>
        <p:txBody>
          <a:bodyPr wrap="square" lIns="108000" tIns="0" rIns="72000" bIns="0" rtlCol="0" anchor="t">
            <a:spAutoFit/>
          </a:bodyPr>
          <a:lstStyle/>
          <a:p>
            <a:r>
              <a:rPr lang="en-GB" sz="3600" b="1">
                <a:latin typeface="Arial Narrow"/>
              </a:rPr>
              <a:t>LEAD</a:t>
            </a:r>
            <a:r>
              <a:rPr lang="en-GB" sz="3600" b="1">
                <a:effectLst/>
                <a:latin typeface="Arial Narrow"/>
              </a:rPr>
              <a:t> YOUR TEAM</a:t>
            </a:r>
            <a:endParaRPr lang="en-GB" sz="3600">
              <a:effectLst/>
              <a:latin typeface="Arial Narrow"/>
            </a:endParaRPr>
          </a:p>
        </p:txBody>
      </p:sp>
      <p:pic>
        <p:nvPicPr>
          <p:cNvPr id="3" name="Picture 2" descr="A red and black sign&#10;&#10;Description automatically generated">
            <a:extLst>
              <a:ext uri="{FF2B5EF4-FFF2-40B4-BE49-F238E27FC236}">
                <a16:creationId xmlns:a16="http://schemas.microsoft.com/office/drawing/2014/main" id="{F41156FA-CF2B-E5AC-B8BF-90ABF6F57F55}"/>
              </a:ext>
            </a:extLst>
          </p:cNvPr>
          <p:cNvPicPr>
            <a:picLocks noChangeAspect="1"/>
          </p:cNvPicPr>
          <p:nvPr/>
        </p:nvPicPr>
        <p:blipFill>
          <a:blip r:embed="rId9" cstate="screen">
            <a:alphaModFix amt="80000"/>
            <a:extLst>
              <a:ext uri="{28A0092B-C50C-407E-A947-70E740481C1C}">
                <a14:useLocalDpi xmlns:a14="http://schemas.microsoft.com/office/drawing/2010/main"/>
              </a:ext>
            </a:extLst>
          </a:blip>
          <a:stretch>
            <a:fillRect/>
          </a:stretch>
        </p:blipFill>
        <p:spPr>
          <a:xfrm rot="176740">
            <a:off x="8128416" y="1146013"/>
            <a:ext cx="2311400" cy="622300"/>
          </a:xfrm>
          <a:prstGeom prst="rect">
            <a:avLst/>
          </a:prstGeom>
        </p:spPr>
      </p:pic>
      <p:pic>
        <p:nvPicPr>
          <p:cNvPr id="10" name="Picture 9" descr="A white fabric with black border&#10;&#10;Description automatically generated with medium confidence">
            <a:extLst>
              <a:ext uri="{FF2B5EF4-FFF2-40B4-BE49-F238E27FC236}">
                <a16:creationId xmlns:a16="http://schemas.microsoft.com/office/drawing/2014/main" id="{A71F8AE0-45E8-823E-1689-173784F7DEE9}"/>
              </a:ext>
            </a:extLst>
          </p:cNvPr>
          <p:cNvPicPr>
            <a:picLocks noChangeAspect="1"/>
          </p:cNvPicPr>
          <p:nvPr/>
        </p:nvPicPr>
        <p:blipFill>
          <a:blip r:embed="rId10">
            <a:alphaModFix amt="70000"/>
          </a:blip>
          <a:stretch>
            <a:fillRect/>
          </a:stretch>
        </p:blipFill>
        <p:spPr>
          <a:xfrm rot="793984">
            <a:off x="637054" y="5462342"/>
            <a:ext cx="2805504" cy="701376"/>
          </a:xfrm>
          <a:prstGeom prst="rect">
            <a:avLst/>
          </a:prstGeom>
        </p:spPr>
      </p:pic>
      <p:pic>
        <p:nvPicPr>
          <p:cNvPr id="13" name="Picture 12">
            <a:extLst>
              <a:ext uri="{FF2B5EF4-FFF2-40B4-BE49-F238E27FC236}">
                <a16:creationId xmlns:a16="http://schemas.microsoft.com/office/drawing/2014/main" id="{A38CE6AE-7F76-4A14-5D74-E7C964AB32FD}"/>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91897">
            <a:off x="457849" y="1517734"/>
            <a:ext cx="5186227" cy="4428805"/>
          </a:xfrm>
          <a:prstGeom prst="rect">
            <a:avLst/>
          </a:prstGeom>
          <a:effectLst>
            <a:outerShdw blurRad="63500" algn="ctr" rotWithShape="0">
              <a:prstClr val="black">
                <a:alpha val="40000"/>
              </a:prstClr>
            </a:outerShdw>
          </a:effectLst>
        </p:spPr>
      </p:pic>
      <p:sp>
        <p:nvSpPr>
          <p:cNvPr id="14" name="TextBox 13">
            <a:extLst>
              <a:ext uri="{FF2B5EF4-FFF2-40B4-BE49-F238E27FC236}">
                <a16:creationId xmlns:a16="http://schemas.microsoft.com/office/drawing/2014/main" id="{A76AB19C-A479-6391-7226-E6F515F034DA}"/>
              </a:ext>
            </a:extLst>
          </p:cNvPr>
          <p:cNvSpPr txBox="1"/>
          <p:nvPr/>
        </p:nvSpPr>
        <p:spPr>
          <a:xfrm rot="191897">
            <a:off x="824767" y="1893059"/>
            <a:ext cx="4558000" cy="3592948"/>
          </a:xfrm>
          <a:prstGeom prst="rect">
            <a:avLst/>
          </a:prstGeom>
          <a:noFill/>
        </p:spPr>
        <p:txBody>
          <a:bodyPr wrap="square" lIns="90000" tIns="90000" rIns="90000" bIns="90000" numCol="1" spcCol="180000" rtlCol="0">
            <a:spAutoFit/>
          </a:bodyPr>
          <a:lstStyle/>
          <a:p>
            <a:pPr>
              <a:spcBef>
                <a:spcPts val="500"/>
              </a:spcBef>
              <a:spcAft>
                <a:spcPts val="500"/>
              </a:spcAft>
            </a:pPr>
            <a:r>
              <a:rPr lang="en-US" b="1"/>
              <a:t>OPTIONAL TASK</a:t>
            </a:r>
          </a:p>
          <a:p>
            <a:pPr>
              <a:spcBef>
                <a:spcPts val="500"/>
              </a:spcBef>
              <a:spcAft>
                <a:spcPts val="500"/>
              </a:spcAft>
            </a:pPr>
            <a:r>
              <a:rPr lang="en-US"/>
              <a:t>Each team is developing well, but must now take on a difficult task.</a:t>
            </a:r>
          </a:p>
          <a:p>
            <a:pPr>
              <a:spcBef>
                <a:spcPts val="500"/>
              </a:spcBef>
              <a:spcAft>
                <a:spcPts val="500"/>
              </a:spcAft>
            </a:pPr>
            <a:r>
              <a:rPr lang="en-US"/>
              <a:t>As their overall leader, you are responsible for their performance.</a:t>
            </a:r>
          </a:p>
          <a:p>
            <a:pPr marL="342900" indent="-342900">
              <a:spcBef>
                <a:spcPts val="500"/>
              </a:spcBef>
              <a:spcAft>
                <a:spcPts val="500"/>
              </a:spcAft>
              <a:buFont typeface="+mj-lt"/>
              <a:buAutoNum type="arabicPeriod"/>
            </a:pPr>
            <a:r>
              <a:rPr lang="en-US"/>
              <a:t>Select your task card and read the briefing. </a:t>
            </a:r>
          </a:p>
          <a:p>
            <a:pPr marL="342900" indent="-342900">
              <a:spcBef>
                <a:spcPts val="500"/>
              </a:spcBef>
              <a:spcAft>
                <a:spcPts val="500"/>
              </a:spcAft>
              <a:buFont typeface="+mj-lt"/>
              <a:buAutoNum type="arabicPeriod"/>
            </a:pPr>
            <a:r>
              <a:rPr lang="en-US"/>
              <a:t>Consider how you would best support the task and the team.</a:t>
            </a:r>
          </a:p>
          <a:p>
            <a:pPr marL="342900" indent="-342900">
              <a:spcBef>
                <a:spcPts val="500"/>
              </a:spcBef>
              <a:spcAft>
                <a:spcPts val="500"/>
              </a:spcAft>
              <a:buFont typeface="+mj-lt"/>
              <a:buAutoNum type="arabicPeriod"/>
            </a:pPr>
            <a:r>
              <a:rPr lang="en-US"/>
              <a:t>List what actions you would take as leader to help them overcome each challenge.</a:t>
            </a:r>
          </a:p>
        </p:txBody>
      </p:sp>
      <p:pic>
        <p:nvPicPr>
          <p:cNvPr id="20" name="Picture 19" descr="A close-up of a silver object&#10;&#10;Description automatically generated">
            <a:extLst>
              <a:ext uri="{FF2B5EF4-FFF2-40B4-BE49-F238E27FC236}">
                <a16:creationId xmlns:a16="http://schemas.microsoft.com/office/drawing/2014/main" id="{C349F978-423F-D9B7-A2AF-A41CC4BEEA8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411906">
            <a:off x="4562058" y="1548129"/>
            <a:ext cx="1924050" cy="628650"/>
          </a:xfrm>
          <a:prstGeom prst="rect">
            <a:avLst/>
          </a:prstGeom>
        </p:spPr>
      </p:pic>
      <p:sp>
        <p:nvSpPr>
          <p:cNvPr id="23" name="Graphic 4">
            <a:extLst>
              <a:ext uri="{FF2B5EF4-FFF2-40B4-BE49-F238E27FC236}">
                <a16:creationId xmlns:a16="http://schemas.microsoft.com/office/drawing/2014/main" id="{9C83C3A5-69EE-CBC6-82E6-C2F4DCC984F9}"/>
              </a:ext>
            </a:extLst>
          </p:cNvPr>
          <p:cNvSpPr>
            <a:spLocks noChangeAspect="1"/>
          </p:cNvSpPr>
          <p:nvPr/>
        </p:nvSpPr>
        <p:spPr>
          <a:xfrm rot="21307130" flipH="1">
            <a:off x="5483760" y="1673502"/>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strike="sngStrike"/>
          </a:p>
        </p:txBody>
      </p:sp>
      <p:sp>
        <p:nvSpPr>
          <p:cNvPr id="24" name="Graphic 6">
            <a:extLst>
              <a:ext uri="{FF2B5EF4-FFF2-40B4-BE49-F238E27FC236}">
                <a16:creationId xmlns:a16="http://schemas.microsoft.com/office/drawing/2014/main" id="{C6F7FC9E-AD4C-CE16-D538-8F00F6149CBB}"/>
              </a:ext>
            </a:extLst>
          </p:cNvPr>
          <p:cNvSpPr>
            <a:spLocks noChangeAspect="1"/>
          </p:cNvSpPr>
          <p:nvPr/>
        </p:nvSpPr>
        <p:spPr>
          <a:xfrm rot="21307130" flipH="1">
            <a:off x="5484136" y="1760735"/>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13" cstate="screen">
              <a:extLst>
                <a:ext uri="{28A0092B-C50C-407E-A947-70E740481C1C}">
                  <a14:useLocalDpi xmlns:a14="http://schemas.microsoft.com/office/drawing/2010/main"/>
                </a:ext>
              </a:extLst>
            </a:blip>
            <a:srcRect/>
            <a:stretch>
              <a:fillRect b="150"/>
            </a:stretch>
          </a:blipFill>
          <a:ln w="0" cap="flat">
            <a:noFill/>
            <a:prstDash val="solid"/>
            <a:miter/>
          </a:ln>
        </p:spPr>
        <p:txBody>
          <a:bodyPr rtlCol="0" anchor="ctr"/>
          <a:lstStyle/>
          <a:p>
            <a:endParaRPr lang="en-US" strike="sngStrike"/>
          </a:p>
        </p:txBody>
      </p:sp>
      <p:pic>
        <p:nvPicPr>
          <p:cNvPr id="25" name="Picture 24" descr="A close-up of a silver object&#10;&#10;Description automatically generated">
            <a:extLst>
              <a:ext uri="{FF2B5EF4-FFF2-40B4-BE49-F238E27FC236}">
                <a16:creationId xmlns:a16="http://schemas.microsoft.com/office/drawing/2014/main" id="{5A244FFA-D9D1-C4A0-4245-79A121C132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218462">
            <a:off x="7602875" y="6023186"/>
            <a:ext cx="1924050" cy="628650"/>
          </a:xfrm>
          <a:prstGeom prst="rect">
            <a:avLst/>
          </a:prstGeom>
        </p:spPr>
      </p:pic>
      <p:pic>
        <p:nvPicPr>
          <p:cNvPr id="26" name="Picture 25" descr="A white fabric with black border&#10;&#10;Description automatically generated with medium confidence">
            <a:extLst>
              <a:ext uri="{FF2B5EF4-FFF2-40B4-BE49-F238E27FC236}">
                <a16:creationId xmlns:a16="http://schemas.microsoft.com/office/drawing/2014/main" id="{0D2B98BE-D451-5DB9-98A6-9D2B9ACB8A4B}"/>
              </a:ext>
            </a:extLst>
          </p:cNvPr>
          <p:cNvPicPr>
            <a:picLocks noChangeAspect="1"/>
          </p:cNvPicPr>
          <p:nvPr/>
        </p:nvPicPr>
        <p:blipFill>
          <a:blip r:embed="rId10">
            <a:alphaModFix amt="70000"/>
          </a:blip>
          <a:stretch>
            <a:fillRect/>
          </a:stretch>
        </p:blipFill>
        <p:spPr>
          <a:xfrm rot="5082827">
            <a:off x="8759840" y="2466170"/>
            <a:ext cx="2805504" cy="701376"/>
          </a:xfrm>
          <a:prstGeom prst="rect">
            <a:avLst/>
          </a:prstGeom>
        </p:spPr>
      </p:pic>
    </p:spTree>
    <p:extLst>
      <p:ext uri="{BB962C8B-B14F-4D97-AF65-F5344CB8AC3E}">
        <p14:creationId xmlns:p14="http://schemas.microsoft.com/office/powerpoint/2010/main" val="4261152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25</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58159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LEAD YOUR TEAM</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aphicFrame>
        <p:nvGraphicFramePr>
          <p:cNvPr id="3" name="Table 2">
            <a:extLst>
              <a:ext uri="{FF2B5EF4-FFF2-40B4-BE49-F238E27FC236}">
                <a16:creationId xmlns:a16="http://schemas.microsoft.com/office/drawing/2014/main" id="{471C3091-1A19-7905-FACE-4B12FD3CF88D}"/>
              </a:ext>
            </a:extLst>
          </p:cNvPr>
          <p:cNvGraphicFramePr>
            <a:graphicFrameLocks noGrp="1"/>
          </p:cNvGraphicFramePr>
          <p:nvPr>
            <p:extLst>
              <p:ext uri="{D42A27DB-BD31-4B8C-83A1-F6EECF244321}">
                <p14:modId xmlns:p14="http://schemas.microsoft.com/office/powerpoint/2010/main" val="1174611486"/>
              </p:ext>
            </p:extLst>
          </p:nvPr>
        </p:nvGraphicFramePr>
        <p:xfrm>
          <a:off x="587375" y="1366051"/>
          <a:ext cx="11017250" cy="4752000"/>
        </p:xfrm>
        <a:graphic>
          <a:graphicData uri="http://schemas.openxmlformats.org/drawingml/2006/table">
            <a:tbl>
              <a:tblPr firstRow="1" bandRow="1">
                <a:tableStyleId>{5C22544A-7EE6-4342-B048-85BDC9FD1C3A}</a:tableStyleId>
              </a:tblPr>
              <a:tblGrid>
                <a:gridCol w="5508625">
                  <a:extLst>
                    <a:ext uri="{9D8B030D-6E8A-4147-A177-3AD203B41FA5}">
                      <a16:colId xmlns:a16="http://schemas.microsoft.com/office/drawing/2014/main" val="1502058882"/>
                    </a:ext>
                  </a:extLst>
                </a:gridCol>
                <a:gridCol w="5508625">
                  <a:extLst>
                    <a:ext uri="{9D8B030D-6E8A-4147-A177-3AD203B41FA5}">
                      <a16:colId xmlns:a16="http://schemas.microsoft.com/office/drawing/2014/main" val="2009221296"/>
                    </a:ext>
                  </a:extLst>
                </a:gridCol>
              </a:tblGrid>
              <a:tr h="2376000">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Prepared: 12:00 Valid until: 16:00</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Task: House to house search and rescue</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Prioritise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which streets to check first then go systematically from house to house, while also </a:t>
                      </a:r>
                      <a:r>
                        <a:rPr kumimoji="0" lang="en-US" sz="1600" b="0" i="0" u="none" strike="noStrike" kern="1200" cap="none" spc="0" normalizeH="0" baseline="0" noProof="0" err="1">
                          <a:ln>
                            <a:noFill/>
                          </a:ln>
                          <a:solidFill>
                            <a:prstClr val="black"/>
                          </a:solidFill>
                          <a:effectLst/>
                          <a:uLnTx/>
                          <a:uFillTx/>
                          <a:latin typeface="Calibri" panose="020F0502020204030204"/>
                          <a:ea typeface="+mn-ea"/>
                          <a:cs typeface="+mn-cs"/>
                        </a:rPr>
                        <a:t>prioritising</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and responding to urgent cases. </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There is no best order as the situation is constantly changing.</a:t>
                      </a:r>
                    </a:p>
                  </a:txBody>
                  <a:tcPr marL="180000" marR="180000" marT="180000" marB="18000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Prepared: 12:00 Valid until: 16:00</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Task: </a:t>
                      </a:r>
                      <a:r>
                        <a:rPr kumimoji="0" lang="en-US" sz="1600" b="1" i="0" u="none" strike="noStrike" kern="1200" cap="none" spc="0" normalizeH="0" baseline="0" noProof="0">
                          <a:ln>
                            <a:noFill/>
                          </a:ln>
                          <a:solidFill>
                            <a:prstClr val="black"/>
                          </a:solidFill>
                          <a:effectLst/>
                          <a:uLnTx/>
                          <a:uFillTx/>
                          <a:latin typeface="+mn-lt"/>
                          <a:ea typeface="+mn-ea"/>
                          <a:cs typeface="+mn-cs"/>
                        </a:rPr>
                        <a:t>Food and blanket rationing and delivery</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Fairly ration food and blankets to families in a local sports hall, taking into account where there are possible dietary needs. There are enough blankets, but the first supply of food is limited and basic.</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180000" marR="180000" marT="180000" marB="18000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228497603"/>
                  </a:ext>
                </a:extLst>
              </a:tr>
              <a:tr h="2376000">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Prepared: 12:00 Valid until: 16:00</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Task: </a:t>
                      </a:r>
                      <a:r>
                        <a:rPr kumimoji="0" lang="en-US" sz="1600" b="1" i="0" u="none" strike="noStrike" kern="1200" cap="none" spc="0" normalizeH="0" baseline="0" noProof="0">
                          <a:ln>
                            <a:noFill/>
                          </a:ln>
                          <a:solidFill>
                            <a:prstClr val="black"/>
                          </a:solidFill>
                          <a:effectLst/>
                          <a:uLnTx/>
                          <a:uFillTx/>
                          <a:latin typeface="+mn-lt"/>
                          <a:ea typeface="+mn-ea"/>
                          <a:cs typeface="+mn-cs"/>
                        </a:rPr>
                        <a:t>Bridge safety inspection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err="1">
                          <a:ln>
                            <a:noFill/>
                          </a:ln>
                          <a:solidFill>
                            <a:prstClr val="black"/>
                          </a:solidFill>
                          <a:effectLst/>
                          <a:uLnTx/>
                          <a:uFillTx/>
                          <a:latin typeface="+mn-lt"/>
                          <a:ea typeface="+mn-ea"/>
                          <a:cs typeface="+mn-cs"/>
                        </a:rPr>
                        <a:t>Prioritise</a:t>
                      </a:r>
                      <a:r>
                        <a:rPr kumimoji="0" lang="en-US" sz="1600" b="0" i="0" u="none" strike="noStrike" kern="1200" cap="none" spc="0" normalizeH="0" baseline="0" noProof="0">
                          <a:ln>
                            <a:noFill/>
                          </a:ln>
                          <a:solidFill>
                            <a:prstClr val="black"/>
                          </a:solidFill>
                          <a:effectLst/>
                          <a:uLnTx/>
                          <a:uFillTx/>
                          <a:latin typeface="+mn-lt"/>
                          <a:ea typeface="+mn-ea"/>
                          <a:cs typeface="+mn-cs"/>
                        </a:rPr>
                        <a:t> which bridges to inspect first based on their importance and possible damage. Stay safe at all times while making the best judgements possible. Every decision is the best possible as there is no certainty.</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180000" marR="180000" marT="180000" marB="18000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Prepared: 12:00 Valid until: 16:00</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Task: </a:t>
                      </a:r>
                      <a:r>
                        <a:rPr kumimoji="0" lang="en-US" sz="1600" b="1" i="0" u="none" strike="noStrike" kern="1200" cap="none" spc="0" normalizeH="0" baseline="0" noProof="0">
                          <a:ln>
                            <a:noFill/>
                          </a:ln>
                          <a:solidFill>
                            <a:prstClr val="black"/>
                          </a:solidFill>
                          <a:effectLst/>
                          <a:uLnTx/>
                          <a:uFillTx/>
                          <a:latin typeface="+mn-lt"/>
                          <a:ea typeface="+mn-ea"/>
                          <a:cs typeface="+mn-cs"/>
                        </a:rPr>
                        <a:t>Flood barrier construction</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Construct barriers to prevent flooding of important infrastructure like electricity substations and internet towers. Respond to an ever-changing list of priority locations as the water level continues to rise.</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txBody>
                  <a:tcPr marL="180000" marR="180000" marT="180000" marB="180000">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826015994"/>
                  </a:ext>
                </a:extLst>
              </a:tr>
            </a:tbl>
          </a:graphicData>
        </a:graphic>
      </p:graphicFrame>
      <p:sp>
        <p:nvSpPr>
          <p:cNvPr id="24" name="Graphic 22">
            <a:extLst>
              <a:ext uri="{FF2B5EF4-FFF2-40B4-BE49-F238E27FC236}">
                <a16:creationId xmlns:a16="http://schemas.microsoft.com/office/drawing/2014/main" id="{7BA7FDF1-D03F-4C74-D358-B0A6968B96D6}"/>
              </a:ext>
            </a:extLst>
          </p:cNvPr>
          <p:cNvSpPr/>
          <p:nvPr/>
        </p:nvSpPr>
        <p:spPr>
          <a:xfrm>
            <a:off x="11367158" y="1161847"/>
            <a:ext cx="450573" cy="308604"/>
          </a:xfrm>
          <a:custGeom>
            <a:avLst/>
            <a:gdLst>
              <a:gd name="connsiteX0" fmla="*/ 187100 w 237247"/>
              <a:gd name="connsiteY0" fmla="*/ 143851 h 162494"/>
              <a:gd name="connsiteX1" fmla="*/ 219490 w 237247"/>
              <a:gd name="connsiteY1" fmla="*/ 137247 h 162494"/>
              <a:gd name="connsiteX2" fmla="*/ 198144 w 237247"/>
              <a:gd name="connsiteY2" fmla="*/ 111015 h 162494"/>
              <a:gd name="connsiteX3" fmla="*/ 167332 w 237247"/>
              <a:gd name="connsiteY3" fmla="*/ 114775 h 162494"/>
              <a:gd name="connsiteX4" fmla="*/ 165755 w 237247"/>
              <a:gd name="connsiteY4" fmla="*/ 117710 h 162494"/>
              <a:gd name="connsiteX5" fmla="*/ 187100 w 237247"/>
              <a:gd name="connsiteY5" fmla="*/ 143943 h 162494"/>
              <a:gd name="connsiteX6" fmla="*/ 179026 w 237247"/>
              <a:gd name="connsiteY6" fmla="*/ 42498 h 162494"/>
              <a:gd name="connsiteX7" fmla="*/ 187564 w 237247"/>
              <a:gd name="connsiteY7" fmla="*/ 28465 h 162494"/>
              <a:gd name="connsiteX8" fmla="*/ 185337 w 237247"/>
              <a:gd name="connsiteY8" fmla="*/ 20118 h 162494"/>
              <a:gd name="connsiteX9" fmla="*/ 161207 w 237247"/>
              <a:gd name="connsiteY9" fmla="*/ 20668 h 162494"/>
              <a:gd name="connsiteX10" fmla="*/ 152669 w 237247"/>
              <a:gd name="connsiteY10" fmla="*/ 34610 h 162494"/>
              <a:gd name="connsiteX11" fmla="*/ 154896 w 237247"/>
              <a:gd name="connsiteY11" fmla="*/ 42957 h 162494"/>
              <a:gd name="connsiteX12" fmla="*/ 179026 w 237247"/>
              <a:gd name="connsiteY12" fmla="*/ 42498 h 162494"/>
              <a:gd name="connsiteX13" fmla="*/ 66543 w 237247"/>
              <a:gd name="connsiteY13" fmla="*/ 109180 h 162494"/>
              <a:gd name="connsiteX14" fmla="*/ 94385 w 237247"/>
              <a:gd name="connsiteY14" fmla="*/ 88084 h 162494"/>
              <a:gd name="connsiteX15" fmla="*/ 0 w 237247"/>
              <a:gd name="connsiteY15" fmla="*/ 49744 h 162494"/>
              <a:gd name="connsiteX16" fmla="*/ 22274 w 237247"/>
              <a:gd name="connsiteY16" fmla="*/ 42406 h 162494"/>
              <a:gd name="connsiteX17" fmla="*/ 112761 w 237247"/>
              <a:gd name="connsiteY17" fmla="*/ 74234 h 162494"/>
              <a:gd name="connsiteX18" fmla="*/ 142274 w 237247"/>
              <a:gd name="connsiteY18" fmla="*/ 52129 h 162494"/>
              <a:gd name="connsiteX19" fmla="*/ 136520 w 237247"/>
              <a:gd name="connsiteY19" fmla="*/ 32225 h 162494"/>
              <a:gd name="connsiteX20" fmla="*/ 150813 w 237247"/>
              <a:gd name="connsiteY20" fmla="*/ 7827 h 162494"/>
              <a:gd name="connsiteX21" fmla="*/ 197866 w 237247"/>
              <a:gd name="connsiteY21" fmla="*/ 10671 h 162494"/>
              <a:gd name="connsiteX22" fmla="*/ 203713 w 237247"/>
              <a:gd name="connsiteY22" fmla="*/ 30758 h 162494"/>
              <a:gd name="connsiteX23" fmla="*/ 189421 w 237247"/>
              <a:gd name="connsiteY23" fmla="*/ 55156 h 162494"/>
              <a:gd name="connsiteX24" fmla="*/ 133272 w 237247"/>
              <a:gd name="connsiteY24" fmla="*/ 82948 h 162494"/>
              <a:gd name="connsiteX25" fmla="*/ 203156 w 237247"/>
              <a:gd name="connsiteY25" fmla="*/ 96339 h 162494"/>
              <a:gd name="connsiteX26" fmla="*/ 235917 w 237247"/>
              <a:gd name="connsiteY26" fmla="*/ 143301 h 162494"/>
              <a:gd name="connsiteX27" fmla="*/ 232298 w 237247"/>
              <a:gd name="connsiteY27" fmla="*/ 150180 h 162494"/>
              <a:gd name="connsiteX28" fmla="*/ 182182 w 237247"/>
              <a:gd name="connsiteY28" fmla="*/ 158618 h 162494"/>
              <a:gd name="connsiteX29" fmla="*/ 149328 w 237247"/>
              <a:gd name="connsiteY29" fmla="*/ 111657 h 162494"/>
              <a:gd name="connsiteX30" fmla="*/ 149792 w 237247"/>
              <a:gd name="connsiteY30" fmla="*/ 110464 h 162494"/>
              <a:gd name="connsiteX31" fmla="*/ 116659 w 237247"/>
              <a:gd name="connsiteY31" fmla="*/ 97073 h 162494"/>
              <a:gd name="connsiteX32" fmla="*/ 98562 w 237247"/>
              <a:gd name="connsiteY32" fmla="*/ 109088 h 162494"/>
              <a:gd name="connsiteX33" fmla="*/ 66450 w 237247"/>
              <a:gd name="connsiteY33" fmla="*/ 109088 h 16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247" h="162494">
                <a:moveTo>
                  <a:pt x="187100" y="143851"/>
                </a:moveTo>
                <a:cubicBezTo>
                  <a:pt x="201300" y="149079"/>
                  <a:pt x="216520" y="145961"/>
                  <a:pt x="219490" y="137247"/>
                </a:cubicBezTo>
                <a:cubicBezTo>
                  <a:pt x="222553" y="128350"/>
                  <a:pt x="212715" y="116335"/>
                  <a:pt x="198144" y="111015"/>
                </a:cubicBezTo>
                <a:cubicBezTo>
                  <a:pt x="185615" y="106429"/>
                  <a:pt x="172344" y="108080"/>
                  <a:pt x="167332" y="114775"/>
                </a:cubicBezTo>
                <a:cubicBezTo>
                  <a:pt x="166683" y="115692"/>
                  <a:pt x="166126" y="116701"/>
                  <a:pt x="165755" y="117710"/>
                </a:cubicBezTo>
                <a:cubicBezTo>
                  <a:pt x="162785" y="126607"/>
                  <a:pt x="172530" y="138623"/>
                  <a:pt x="187100" y="143943"/>
                </a:cubicBezTo>
                <a:moveTo>
                  <a:pt x="179026" y="42498"/>
                </a:moveTo>
                <a:cubicBezTo>
                  <a:pt x="183852" y="38829"/>
                  <a:pt x="187008" y="33601"/>
                  <a:pt x="187564" y="28465"/>
                </a:cubicBezTo>
                <a:cubicBezTo>
                  <a:pt x="187750" y="26172"/>
                  <a:pt x="187564" y="22870"/>
                  <a:pt x="185337" y="20118"/>
                </a:cubicBezTo>
                <a:cubicBezTo>
                  <a:pt x="180511" y="14248"/>
                  <a:pt x="169467" y="14431"/>
                  <a:pt x="161207" y="20668"/>
                </a:cubicBezTo>
                <a:cubicBezTo>
                  <a:pt x="156288" y="24337"/>
                  <a:pt x="153226" y="29382"/>
                  <a:pt x="152669" y="34610"/>
                </a:cubicBezTo>
                <a:cubicBezTo>
                  <a:pt x="152483" y="36903"/>
                  <a:pt x="152669" y="40205"/>
                  <a:pt x="154896" y="42957"/>
                </a:cubicBezTo>
                <a:cubicBezTo>
                  <a:pt x="159722" y="48919"/>
                  <a:pt x="170766" y="48735"/>
                  <a:pt x="179026" y="42498"/>
                </a:cubicBezTo>
                <a:moveTo>
                  <a:pt x="66543" y="109180"/>
                </a:moveTo>
                <a:lnTo>
                  <a:pt x="94385" y="88084"/>
                </a:lnTo>
                <a:lnTo>
                  <a:pt x="0" y="49744"/>
                </a:lnTo>
                <a:cubicBezTo>
                  <a:pt x="0" y="49744"/>
                  <a:pt x="10673" y="37637"/>
                  <a:pt x="22274" y="42406"/>
                </a:cubicBezTo>
                <a:cubicBezTo>
                  <a:pt x="31276" y="46075"/>
                  <a:pt x="87610" y="65520"/>
                  <a:pt x="112761" y="74234"/>
                </a:cubicBezTo>
                <a:lnTo>
                  <a:pt x="142274" y="52129"/>
                </a:lnTo>
                <a:cubicBezTo>
                  <a:pt x="137634" y="46350"/>
                  <a:pt x="135778" y="39288"/>
                  <a:pt x="136520" y="32225"/>
                </a:cubicBezTo>
                <a:cubicBezTo>
                  <a:pt x="137355" y="23236"/>
                  <a:pt x="142367" y="14248"/>
                  <a:pt x="150813" y="7827"/>
                </a:cubicBezTo>
                <a:cubicBezTo>
                  <a:pt x="166126" y="-3638"/>
                  <a:pt x="187193" y="-2354"/>
                  <a:pt x="197866" y="10671"/>
                </a:cubicBezTo>
                <a:cubicBezTo>
                  <a:pt x="202599" y="16449"/>
                  <a:pt x="204455" y="23603"/>
                  <a:pt x="203713" y="30758"/>
                </a:cubicBezTo>
                <a:cubicBezTo>
                  <a:pt x="202878" y="39746"/>
                  <a:pt x="197124" y="47910"/>
                  <a:pt x="189421" y="55156"/>
                </a:cubicBezTo>
                <a:cubicBezTo>
                  <a:pt x="181068" y="62860"/>
                  <a:pt x="133272" y="82948"/>
                  <a:pt x="133272" y="82948"/>
                </a:cubicBezTo>
                <a:cubicBezTo>
                  <a:pt x="133272" y="82948"/>
                  <a:pt x="191555" y="92120"/>
                  <a:pt x="203156" y="96339"/>
                </a:cubicBezTo>
                <a:cubicBezTo>
                  <a:pt x="227379" y="105236"/>
                  <a:pt x="241857" y="125782"/>
                  <a:pt x="235917" y="143301"/>
                </a:cubicBezTo>
                <a:cubicBezTo>
                  <a:pt x="235082" y="145777"/>
                  <a:pt x="233875" y="148070"/>
                  <a:pt x="232298" y="150180"/>
                </a:cubicBezTo>
                <a:cubicBezTo>
                  <a:pt x="222924" y="162563"/>
                  <a:pt x="202321" y="166048"/>
                  <a:pt x="182182" y="158618"/>
                </a:cubicBezTo>
                <a:cubicBezTo>
                  <a:pt x="157866" y="149721"/>
                  <a:pt x="143481" y="129084"/>
                  <a:pt x="149328" y="111657"/>
                </a:cubicBezTo>
                <a:cubicBezTo>
                  <a:pt x="149420" y="111198"/>
                  <a:pt x="149606" y="110831"/>
                  <a:pt x="149792" y="110464"/>
                </a:cubicBezTo>
                <a:lnTo>
                  <a:pt x="116659" y="97073"/>
                </a:lnTo>
                <a:cubicBezTo>
                  <a:pt x="111184" y="100742"/>
                  <a:pt x="106450" y="103769"/>
                  <a:pt x="98562" y="109088"/>
                </a:cubicBezTo>
                <a:lnTo>
                  <a:pt x="66450" y="109088"/>
                </a:lnTo>
                <a:close/>
              </a:path>
            </a:pathLst>
          </a:custGeom>
          <a:solidFill>
            <a:srgbClr val="000000"/>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3590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26</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581599"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LEAD YOUR TEAM</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4" name="TextBox 3">
            <a:extLst>
              <a:ext uri="{FF2B5EF4-FFF2-40B4-BE49-F238E27FC236}">
                <a16:creationId xmlns:a16="http://schemas.microsoft.com/office/drawing/2014/main" id="{CA27A940-0C26-B111-B55C-CAE0DB15F293}"/>
              </a:ext>
            </a:extLst>
          </p:cNvPr>
          <p:cNvSpPr txBox="1"/>
          <p:nvPr/>
        </p:nvSpPr>
        <p:spPr>
          <a:xfrm>
            <a:off x="596879" y="2239795"/>
            <a:ext cx="3492501" cy="3869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Actions to help the team achieve</a:t>
            </a:r>
            <a:br>
              <a:rPr lang="en-US" sz="1600"/>
            </a:br>
            <a:r>
              <a:rPr lang="en-US" sz="1600"/>
              <a:t>the task:</a:t>
            </a:r>
          </a:p>
        </p:txBody>
      </p:sp>
      <p:sp>
        <p:nvSpPr>
          <p:cNvPr id="6" name="TextBox 5">
            <a:extLst>
              <a:ext uri="{FF2B5EF4-FFF2-40B4-BE49-F238E27FC236}">
                <a16:creationId xmlns:a16="http://schemas.microsoft.com/office/drawing/2014/main" id="{90DBA3B6-3114-4ECA-3FB1-9026925820C7}"/>
              </a:ext>
            </a:extLst>
          </p:cNvPr>
          <p:cNvSpPr txBox="1"/>
          <p:nvPr/>
        </p:nvSpPr>
        <p:spPr>
          <a:xfrm>
            <a:off x="587374" y="1260000"/>
            <a:ext cx="10080625" cy="863996"/>
          </a:xfrm>
          <a:prstGeom prst="rect">
            <a:avLst/>
          </a:prstGeom>
          <a:noFill/>
        </p:spPr>
        <p:txBody>
          <a:bodyPr wrap="square" lIns="90000" tIns="90000" rIns="90000" bIns="90000" numCol="1" spcCol="180000" rtlCol="0">
            <a:spAutoFit/>
          </a:bodyPr>
          <a:lstStyle/>
          <a:p>
            <a:pPr>
              <a:spcAft>
                <a:spcPts val="1000"/>
              </a:spcAft>
            </a:pPr>
            <a:r>
              <a:rPr lang="en-US" b="1"/>
              <a:t>Consider how you would best support the task and the team.</a:t>
            </a:r>
          </a:p>
          <a:p>
            <a:pPr>
              <a:spcAft>
                <a:spcPts val="1000"/>
              </a:spcAft>
            </a:pPr>
            <a:r>
              <a:rPr lang="en-US" b="1"/>
              <a:t>List what actions you would take as leader.</a:t>
            </a:r>
          </a:p>
        </p:txBody>
      </p:sp>
      <p:sp>
        <p:nvSpPr>
          <p:cNvPr id="7" name="TextBox 6">
            <a:extLst>
              <a:ext uri="{FF2B5EF4-FFF2-40B4-BE49-F238E27FC236}">
                <a16:creationId xmlns:a16="http://schemas.microsoft.com/office/drawing/2014/main" id="{B464BA1B-4FEB-EC92-6AC8-FE9693834BBC}"/>
              </a:ext>
            </a:extLst>
          </p:cNvPr>
          <p:cNvSpPr txBox="1"/>
          <p:nvPr/>
        </p:nvSpPr>
        <p:spPr>
          <a:xfrm>
            <a:off x="4332288" y="2239794"/>
            <a:ext cx="3527425" cy="3869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Actions to manage the team:</a:t>
            </a:r>
          </a:p>
        </p:txBody>
      </p:sp>
      <p:grpSp>
        <p:nvGrpSpPr>
          <p:cNvPr id="9" name="Group 8">
            <a:extLst>
              <a:ext uri="{FF2B5EF4-FFF2-40B4-BE49-F238E27FC236}">
                <a16:creationId xmlns:a16="http://schemas.microsoft.com/office/drawing/2014/main" id="{99E16802-10F2-733A-5030-110628CAE0AA}"/>
              </a:ext>
            </a:extLst>
          </p:cNvPr>
          <p:cNvGrpSpPr/>
          <p:nvPr/>
        </p:nvGrpSpPr>
        <p:grpSpPr>
          <a:xfrm>
            <a:off x="8031543" y="2538248"/>
            <a:ext cx="3573082" cy="2944204"/>
            <a:chOff x="2323729" y="2226138"/>
            <a:chExt cx="4299907" cy="3543105"/>
          </a:xfrm>
        </p:grpSpPr>
        <p:sp>
          <p:nvSpPr>
            <p:cNvPr id="10" name="Oval 9">
              <a:extLst>
                <a:ext uri="{FF2B5EF4-FFF2-40B4-BE49-F238E27FC236}">
                  <a16:creationId xmlns:a16="http://schemas.microsoft.com/office/drawing/2014/main" id="{C67CCC19-73C8-C94C-471B-D95480EA4C13}"/>
                </a:ext>
              </a:extLst>
            </p:cNvPr>
            <p:cNvSpPr/>
            <p:nvPr/>
          </p:nvSpPr>
          <p:spPr>
            <a:xfrm>
              <a:off x="3174657" y="2226138"/>
              <a:ext cx="2362070" cy="2362070"/>
            </a:xfrm>
            <a:prstGeom prst="ellipse">
              <a:avLst/>
            </a:prstGeom>
            <a:noFill/>
            <a:ln>
              <a:solidFill>
                <a:srgbClr val="5B77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F1C2C4-4C71-F99D-E4C0-2A4F45BF2FF0}"/>
                </a:ext>
              </a:extLst>
            </p:cNvPr>
            <p:cNvSpPr/>
            <p:nvPr/>
          </p:nvSpPr>
          <p:spPr>
            <a:xfrm>
              <a:off x="2323729" y="3407173"/>
              <a:ext cx="2362070" cy="2362070"/>
            </a:xfrm>
            <a:prstGeom prst="ellipse">
              <a:avLst/>
            </a:prstGeom>
            <a:noFill/>
            <a:ln>
              <a:solidFill>
                <a:srgbClr val="DC55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90450D-E9CC-D6C6-F164-FF4EEAE741CB}"/>
                </a:ext>
              </a:extLst>
            </p:cNvPr>
            <p:cNvSpPr/>
            <p:nvPr/>
          </p:nvSpPr>
          <p:spPr>
            <a:xfrm>
              <a:off x="4261566" y="3407173"/>
              <a:ext cx="2362070" cy="2362070"/>
            </a:xfrm>
            <a:prstGeom prst="ellipse">
              <a:avLst/>
            </a:prstGeom>
            <a:noFill/>
            <a:ln>
              <a:solidFill>
                <a:srgbClr val="0066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D06A64-04FC-FD80-ECBD-3DED3D11535E}"/>
                </a:ext>
              </a:extLst>
            </p:cNvPr>
            <p:cNvSpPr txBox="1"/>
            <p:nvPr/>
          </p:nvSpPr>
          <p:spPr>
            <a:xfrm>
              <a:off x="3701734" y="2521751"/>
              <a:ext cx="1311908" cy="885421"/>
            </a:xfrm>
            <a:prstGeom prst="rect">
              <a:avLst/>
            </a:prstGeom>
            <a:noFill/>
          </p:spPr>
          <p:txBody>
            <a:bodyPr wrap="square" lIns="90000" tIns="90000" rIns="90000" bIns="90000" numCol="1" spcCol="180000" rtlCol="0">
              <a:spAutoFit/>
            </a:bodyPr>
            <a:lstStyle/>
            <a:p>
              <a:pPr algn="ctr">
                <a:spcAft>
                  <a:spcPts val="500"/>
                </a:spcAft>
              </a:pPr>
              <a:r>
                <a:rPr lang="en-US">
                  <a:solidFill>
                    <a:srgbClr val="5B772B"/>
                  </a:solidFill>
                </a:rPr>
                <a:t>Achieve</a:t>
              </a:r>
              <a:br>
                <a:rPr lang="en-US">
                  <a:solidFill>
                    <a:srgbClr val="5B772B"/>
                  </a:solidFill>
                </a:rPr>
              </a:br>
              <a:r>
                <a:rPr lang="en-US">
                  <a:solidFill>
                    <a:srgbClr val="5B772B"/>
                  </a:solidFill>
                </a:rPr>
                <a:t>the </a:t>
              </a:r>
              <a:r>
                <a:rPr lang="en-US" b="1">
                  <a:solidFill>
                    <a:srgbClr val="5B772B"/>
                  </a:solidFill>
                </a:rPr>
                <a:t>task</a:t>
              </a:r>
            </a:p>
          </p:txBody>
        </p:sp>
        <p:sp>
          <p:nvSpPr>
            <p:cNvPr id="14" name="TextBox 13">
              <a:extLst>
                <a:ext uri="{FF2B5EF4-FFF2-40B4-BE49-F238E27FC236}">
                  <a16:creationId xmlns:a16="http://schemas.microsoft.com/office/drawing/2014/main" id="{80F39BC0-3298-67F4-3ECC-241F81491F8E}"/>
                </a:ext>
              </a:extLst>
            </p:cNvPr>
            <p:cNvSpPr txBox="1"/>
            <p:nvPr/>
          </p:nvSpPr>
          <p:spPr>
            <a:xfrm>
              <a:off x="2613246" y="4405735"/>
              <a:ext cx="1594784" cy="1218767"/>
            </a:xfrm>
            <a:prstGeom prst="rect">
              <a:avLst/>
            </a:prstGeom>
            <a:noFill/>
          </p:spPr>
          <p:txBody>
            <a:bodyPr wrap="square" lIns="90000" tIns="90000" rIns="90000" bIns="90000" numCol="1" spcCol="180000" rtlCol="0">
              <a:spAutoFit/>
            </a:bodyPr>
            <a:lstStyle/>
            <a:p>
              <a:pPr algn="ctr">
                <a:spcAft>
                  <a:spcPts val="500"/>
                </a:spcAft>
              </a:pPr>
              <a:r>
                <a:rPr lang="en-US">
                  <a:solidFill>
                    <a:srgbClr val="DC5514"/>
                  </a:solidFill>
                </a:rPr>
                <a:t>Build and maintain the </a:t>
              </a:r>
              <a:r>
                <a:rPr lang="en-US" b="1">
                  <a:solidFill>
                    <a:srgbClr val="DC5514"/>
                  </a:solidFill>
                </a:rPr>
                <a:t>team</a:t>
              </a:r>
            </a:p>
          </p:txBody>
        </p:sp>
        <p:sp>
          <p:nvSpPr>
            <p:cNvPr id="15" name="TextBox 14">
              <a:extLst>
                <a:ext uri="{FF2B5EF4-FFF2-40B4-BE49-F238E27FC236}">
                  <a16:creationId xmlns:a16="http://schemas.microsoft.com/office/drawing/2014/main" id="{49892C07-51A4-E36B-5851-4E81E2525F7A}"/>
                </a:ext>
              </a:extLst>
            </p:cNvPr>
            <p:cNvSpPr txBox="1"/>
            <p:nvPr/>
          </p:nvSpPr>
          <p:spPr>
            <a:xfrm>
              <a:off x="4942816" y="4260993"/>
              <a:ext cx="1375132" cy="735756"/>
            </a:xfrm>
            <a:prstGeom prst="rect">
              <a:avLst/>
            </a:prstGeom>
            <a:noFill/>
          </p:spPr>
          <p:txBody>
            <a:bodyPr wrap="square" lIns="90000" tIns="90000" rIns="90000" bIns="90000" numCol="1" spcCol="180000" rtlCol="0">
              <a:spAutoFit/>
            </a:bodyPr>
            <a:lstStyle/>
            <a:p>
              <a:pPr algn="ctr">
                <a:spcAft>
                  <a:spcPts val="500"/>
                </a:spcAft>
              </a:pPr>
              <a:r>
                <a:rPr lang="en-US">
                  <a:solidFill>
                    <a:srgbClr val="00667D"/>
                  </a:solidFill>
                </a:rPr>
                <a:t>Develop the </a:t>
              </a:r>
              <a:r>
                <a:rPr lang="en-US" b="1">
                  <a:solidFill>
                    <a:srgbClr val="00667D"/>
                  </a:solidFill>
                </a:rPr>
                <a:t>individual</a:t>
              </a:r>
            </a:p>
          </p:txBody>
        </p:sp>
      </p:grpSp>
    </p:spTree>
    <p:extLst>
      <p:ext uri="{BB962C8B-B14F-4D97-AF65-F5344CB8AC3E}">
        <p14:creationId xmlns:p14="http://schemas.microsoft.com/office/powerpoint/2010/main" val="1604499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2BEC-0646-53DD-A7B2-C1FAC42161E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7C331B-1988-76BC-3D40-E2786575EEFF}"/>
              </a:ext>
            </a:extLst>
          </p:cNvPr>
          <p:cNvSpPr>
            <a:spLocks noGrp="1"/>
          </p:cNvSpPr>
          <p:nvPr>
            <p:ph type="sldNum" sz="quarter" idx="10"/>
          </p:nvPr>
        </p:nvSpPr>
        <p:spPr/>
        <p:txBody>
          <a:bodyPr/>
          <a:lstStyle/>
          <a:p>
            <a:fld id="{A861A158-83ED-EE40-9DBB-ECA0FA8A3E73}" type="slidenum">
              <a:rPr lang="en-US" smtClean="0"/>
              <a:pPr/>
              <a:t>27</a:t>
            </a:fld>
            <a:r>
              <a:rPr lang="en-US"/>
              <a:t>   |   UNIFORMED PROTECTIVE SERVICES</a:t>
            </a:r>
          </a:p>
        </p:txBody>
      </p:sp>
      <p:sp>
        <p:nvSpPr>
          <p:cNvPr id="6" name="Graphic 4">
            <a:extLst>
              <a:ext uri="{FF2B5EF4-FFF2-40B4-BE49-F238E27FC236}">
                <a16:creationId xmlns:a16="http://schemas.microsoft.com/office/drawing/2014/main" id="{49F032DF-E289-C006-98DA-CEA55B89C4D7}"/>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9A1670D1-1CAD-5820-E8B7-C3A5A67AE1EA}"/>
              </a:ext>
            </a:extLst>
          </p:cNvPr>
          <p:cNvSpPr>
            <a:spLocks noChangeAspect="1"/>
          </p:cNvSpPr>
          <p:nvPr/>
        </p:nvSpPr>
        <p:spPr>
          <a:xfrm>
            <a:off x="6211699" y="815157"/>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B59B29B0-8A01-4850-F7AC-592058334E09}"/>
              </a:ext>
            </a:extLst>
          </p:cNvPr>
          <p:cNvSpPr txBox="1"/>
          <p:nvPr/>
        </p:nvSpPr>
        <p:spPr>
          <a:xfrm>
            <a:off x="587375" y="1122784"/>
            <a:ext cx="299323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WRITE A BRIEF</a:t>
            </a:r>
          </a:p>
        </p:txBody>
      </p:sp>
      <p:sp>
        <p:nvSpPr>
          <p:cNvPr id="9" name="TextBox 8">
            <a:extLst>
              <a:ext uri="{FF2B5EF4-FFF2-40B4-BE49-F238E27FC236}">
                <a16:creationId xmlns:a16="http://schemas.microsoft.com/office/drawing/2014/main" id="{55C8C96B-0187-F25B-4D4E-A5CB2ED0DF63}"/>
              </a:ext>
            </a:extLst>
          </p:cNvPr>
          <p:cNvSpPr txBox="1"/>
          <p:nvPr/>
        </p:nvSpPr>
        <p:spPr>
          <a:xfrm>
            <a:off x="587375" y="1676782"/>
            <a:ext cx="303657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EMAIL REPORT</a:t>
            </a:r>
          </a:p>
        </p:txBody>
      </p:sp>
      <p:sp>
        <p:nvSpPr>
          <p:cNvPr id="11" name="TextBox 10">
            <a:extLst>
              <a:ext uri="{FF2B5EF4-FFF2-40B4-BE49-F238E27FC236}">
                <a16:creationId xmlns:a16="http://schemas.microsoft.com/office/drawing/2014/main" id="{8A667CF9-CD0E-32D8-2092-B766E0CC2B75}"/>
              </a:ext>
            </a:extLst>
          </p:cNvPr>
          <p:cNvSpPr txBox="1"/>
          <p:nvPr/>
        </p:nvSpPr>
        <p:spPr>
          <a:xfrm>
            <a:off x="579626" y="2484565"/>
            <a:ext cx="5371912" cy="2782470"/>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Compose a brief, formal email report on how you responded to one task.</a:t>
            </a:r>
          </a:p>
          <a:p>
            <a:pPr marL="285750" indent="-285750">
              <a:spcAft>
                <a:spcPts val="1000"/>
              </a:spcAft>
              <a:buFont typeface="Arial" panose="020B0604020202020204" pitchFamily="34" charset="0"/>
              <a:buChar char="•"/>
            </a:pPr>
            <a:r>
              <a:rPr lang="en-US">
                <a:solidFill>
                  <a:schemeClr val="bg1"/>
                </a:solidFill>
              </a:rPr>
              <a:t>Your report is to your commanding officer.</a:t>
            </a:r>
          </a:p>
          <a:p>
            <a:pPr marL="285750" indent="-285750">
              <a:spcAft>
                <a:spcPts val="1000"/>
              </a:spcAft>
              <a:buFont typeface="Arial" panose="020B0604020202020204" pitchFamily="34" charset="0"/>
              <a:buChar char="•"/>
            </a:pPr>
            <a:r>
              <a:rPr lang="en-US" err="1">
                <a:solidFill>
                  <a:schemeClr val="bg1"/>
                </a:solidFill>
              </a:rPr>
              <a:t>Summarise</a:t>
            </a:r>
            <a:r>
              <a:rPr lang="en-US">
                <a:solidFill>
                  <a:schemeClr val="bg1"/>
                </a:solidFill>
              </a:rPr>
              <a:t> the task.</a:t>
            </a:r>
          </a:p>
          <a:p>
            <a:pPr marL="285750" indent="-285750">
              <a:spcAft>
                <a:spcPts val="1000"/>
              </a:spcAft>
              <a:buFont typeface="Arial" panose="020B0604020202020204" pitchFamily="34" charset="0"/>
              <a:buChar char="•"/>
            </a:pPr>
            <a:r>
              <a:rPr lang="en-US" err="1">
                <a:solidFill>
                  <a:schemeClr val="bg1"/>
                </a:solidFill>
              </a:rPr>
              <a:t>Summarise</a:t>
            </a:r>
            <a:r>
              <a:rPr lang="en-US">
                <a:solidFill>
                  <a:schemeClr val="bg1"/>
                </a:solidFill>
              </a:rPr>
              <a:t> the actions you planned to manage the team and help them achieve the task. Use your completed ‘Lead your team’ activity sheet to inform what you say.</a:t>
            </a:r>
            <a:endParaRPr lang="en-US" b="1">
              <a:solidFill>
                <a:schemeClr val="bg1"/>
              </a:solidFill>
            </a:endParaRPr>
          </a:p>
        </p:txBody>
      </p:sp>
      <p:sp>
        <p:nvSpPr>
          <p:cNvPr id="13" name="TextBox 12">
            <a:extLst>
              <a:ext uri="{FF2B5EF4-FFF2-40B4-BE49-F238E27FC236}">
                <a16:creationId xmlns:a16="http://schemas.microsoft.com/office/drawing/2014/main" id="{43435468-96E3-1872-5694-25DC15D8202E}"/>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314556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5579">
            <a:off x="1623011" y="364465"/>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6029007">
            <a:off x="1487910" y="881521"/>
            <a:ext cx="4562904" cy="6169854"/>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69DF27E2-C84D-517D-40A7-4C2AC8A84C4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223699">
            <a:off x="4789049" y="239755"/>
            <a:ext cx="4562904" cy="6169854"/>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579">
            <a:off x="1600680" y="835836"/>
            <a:ext cx="7472454" cy="5550657"/>
          </a:xfrm>
          <a:prstGeom prst="rect">
            <a:avLst/>
          </a:prstGeom>
          <a:effectLst>
            <a:outerShdw blurRad="63500" algn="ctr" rotWithShape="0">
              <a:prstClr val="black">
                <a:alpha val="2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28</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723066"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BRIEFING – 1600 HOURS</a:t>
            </a:r>
            <a:endParaRPr lang="en-GB" sz="3600">
              <a:effectLst/>
              <a:latin typeface="Arial Narrow" panose="020B0604020202020204" pitchFamily="34" charset="0"/>
            </a:endParaRPr>
          </a:p>
        </p:txBody>
      </p:sp>
      <p:pic>
        <p:nvPicPr>
          <p:cNvPr id="7" name="Picture 6" descr="A red and black sign&#10;&#10;Description automatically generated">
            <a:extLst>
              <a:ext uri="{FF2B5EF4-FFF2-40B4-BE49-F238E27FC236}">
                <a16:creationId xmlns:a16="http://schemas.microsoft.com/office/drawing/2014/main" id="{B65FC47D-7FD0-4895-5C88-7F92CC17C3BD}"/>
              </a:ext>
            </a:extLst>
          </p:cNvPr>
          <p:cNvPicPr>
            <a:picLocks noChangeAspect="1"/>
          </p:cNvPicPr>
          <p:nvPr/>
        </p:nvPicPr>
        <p:blipFill>
          <a:blip r:embed="rId8" cstate="screen">
            <a:alphaModFix amt="80000"/>
            <a:extLst>
              <a:ext uri="{28A0092B-C50C-407E-A947-70E740481C1C}">
                <a14:useLocalDpi xmlns:a14="http://schemas.microsoft.com/office/drawing/2010/main"/>
              </a:ext>
            </a:extLst>
          </a:blip>
          <a:stretch>
            <a:fillRect/>
          </a:stretch>
        </p:blipFill>
        <p:spPr>
          <a:xfrm rot="21257885">
            <a:off x="2158768" y="1321094"/>
            <a:ext cx="2311400" cy="622300"/>
          </a:xfrm>
          <a:prstGeom prst="rect">
            <a:avLst/>
          </a:prstGeom>
        </p:spPr>
      </p:pic>
      <p:pic>
        <p:nvPicPr>
          <p:cNvPr id="4" name="Picture 3" descr="A close-up of a silver object&#10;&#10;Description automatically generated">
            <a:extLst>
              <a:ext uri="{FF2B5EF4-FFF2-40B4-BE49-F238E27FC236}">
                <a16:creationId xmlns:a16="http://schemas.microsoft.com/office/drawing/2014/main" id="{379958A9-C1F6-848C-E6DE-02C8B6ECAC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518730">
            <a:off x="-407827" y="3783381"/>
            <a:ext cx="1924050" cy="628650"/>
          </a:xfrm>
          <a:prstGeom prst="rect">
            <a:avLst/>
          </a:prstGeom>
        </p:spPr>
      </p:pic>
      <p:pic>
        <p:nvPicPr>
          <p:cNvPr id="5" name="Picture 4">
            <a:extLst>
              <a:ext uri="{FF2B5EF4-FFF2-40B4-BE49-F238E27FC236}">
                <a16:creationId xmlns:a16="http://schemas.microsoft.com/office/drawing/2014/main" id="{C269956F-AE11-B6EB-9787-96B140DC65F1}"/>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21373863">
            <a:off x="700904" y="2006206"/>
            <a:ext cx="5375335" cy="3370374"/>
          </a:xfrm>
          <a:prstGeom prst="rect">
            <a:avLst/>
          </a:prstGeom>
          <a:effectLst>
            <a:outerShdw blurRad="63500" algn="ctr" rotWithShape="0">
              <a:prstClr val="black">
                <a:alpha val="40000"/>
              </a:prstClr>
            </a:outerShdw>
          </a:effectLst>
        </p:spPr>
      </p:pic>
      <p:sp>
        <p:nvSpPr>
          <p:cNvPr id="14" name="TextBox 13">
            <a:extLst>
              <a:ext uri="{FF2B5EF4-FFF2-40B4-BE49-F238E27FC236}">
                <a16:creationId xmlns:a16="http://schemas.microsoft.com/office/drawing/2014/main" id="{CD493CD7-61D3-E442-398A-A1F63976BBC7}"/>
              </a:ext>
            </a:extLst>
          </p:cNvPr>
          <p:cNvSpPr txBox="1"/>
          <p:nvPr/>
        </p:nvSpPr>
        <p:spPr>
          <a:xfrm rot="21373863">
            <a:off x="945374" y="2177478"/>
            <a:ext cx="4826476" cy="2910710"/>
          </a:xfrm>
          <a:prstGeom prst="rect">
            <a:avLst/>
          </a:prstGeom>
          <a:noFill/>
        </p:spPr>
        <p:txBody>
          <a:bodyPr wrap="square" lIns="90000" tIns="90000" rIns="90000" bIns="90000" numCol="1" spcCol="180000" rtlCol="0">
            <a:spAutoFit/>
          </a:bodyPr>
          <a:lstStyle/>
          <a:p>
            <a:pPr>
              <a:spcBef>
                <a:spcPts val="500"/>
              </a:spcBef>
              <a:spcAft>
                <a:spcPts val="500"/>
              </a:spcAft>
            </a:pPr>
            <a:r>
              <a:rPr lang="en-US" b="1"/>
              <a:t>TASK</a:t>
            </a:r>
          </a:p>
          <a:p>
            <a:pPr>
              <a:spcBef>
                <a:spcPts val="500"/>
              </a:spcBef>
              <a:spcAft>
                <a:spcPts val="500"/>
              </a:spcAft>
            </a:pPr>
            <a:r>
              <a:rPr lang="en-US"/>
              <a:t>As the day goes on the floods are causing strong emotions that are making some people behave </a:t>
            </a:r>
            <a:br>
              <a:rPr lang="en-US"/>
            </a:br>
            <a:r>
              <a:rPr lang="en-US"/>
              <a:t>in dangerous and unpredictable ways.</a:t>
            </a:r>
          </a:p>
          <a:p>
            <a:pPr marL="342900" indent="-342900">
              <a:spcBef>
                <a:spcPts val="500"/>
              </a:spcBef>
              <a:spcAft>
                <a:spcPts val="500"/>
              </a:spcAft>
              <a:buFont typeface="+mj-lt"/>
              <a:buAutoNum type="arabicPeriod"/>
            </a:pPr>
            <a:r>
              <a:rPr lang="en-US"/>
              <a:t>Watch the briefings. Use your knowledge </a:t>
            </a:r>
            <a:br>
              <a:rPr lang="en-US"/>
            </a:br>
            <a:r>
              <a:rPr lang="en-US"/>
              <a:t>and understanding to defuse each situation.</a:t>
            </a:r>
          </a:p>
          <a:p>
            <a:pPr marL="342900" indent="-342900">
              <a:spcBef>
                <a:spcPts val="500"/>
              </a:spcBef>
              <a:spcAft>
                <a:spcPts val="500"/>
              </a:spcAft>
              <a:buFont typeface="+mj-lt"/>
              <a:buAutoNum type="arabicPeriod"/>
            </a:pPr>
            <a:r>
              <a:rPr lang="en-US"/>
              <a:t>Plan what you would say and do.</a:t>
            </a:r>
          </a:p>
          <a:p>
            <a:pPr marL="342900" indent="-342900">
              <a:spcBef>
                <a:spcPts val="500"/>
              </a:spcBef>
              <a:spcAft>
                <a:spcPts val="500"/>
              </a:spcAft>
              <a:buFont typeface="+mj-lt"/>
              <a:buAutoNum type="arabicPeriod"/>
            </a:pPr>
            <a:r>
              <a:rPr lang="en-US"/>
              <a:t>Be ready to role-play your response.</a:t>
            </a:r>
          </a:p>
        </p:txBody>
      </p:sp>
      <p:pic>
        <p:nvPicPr>
          <p:cNvPr id="34" name="Picture 33" descr="A white fabric with black border&#10;&#10;Description automatically generated with medium confidence">
            <a:extLst>
              <a:ext uri="{FF2B5EF4-FFF2-40B4-BE49-F238E27FC236}">
                <a16:creationId xmlns:a16="http://schemas.microsoft.com/office/drawing/2014/main" id="{D2D631CB-C38C-D15A-344C-4A974FADCE32}"/>
              </a:ext>
            </a:extLst>
          </p:cNvPr>
          <p:cNvPicPr>
            <a:picLocks noChangeAspect="1"/>
          </p:cNvPicPr>
          <p:nvPr/>
        </p:nvPicPr>
        <p:blipFill>
          <a:blip r:embed="rId11">
            <a:alphaModFix amt="70000"/>
          </a:blip>
          <a:stretch>
            <a:fillRect/>
          </a:stretch>
        </p:blipFill>
        <p:spPr>
          <a:xfrm rot="21430531">
            <a:off x="2435179" y="5093845"/>
            <a:ext cx="2805504" cy="701376"/>
          </a:xfrm>
          <a:prstGeom prst="rect">
            <a:avLst/>
          </a:prstGeom>
        </p:spPr>
      </p:pic>
      <p:pic>
        <p:nvPicPr>
          <p:cNvPr id="36" name="Picture 35" descr="A white fabric with black border&#10;&#10;Description automatically generated with medium confidence">
            <a:extLst>
              <a:ext uri="{FF2B5EF4-FFF2-40B4-BE49-F238E27FC236}">
                <a16:creationId xmlns:a16="http://schemas.microsoft.com/office/drawing/2014/main" id="{EB0FE4DC-72F2-4D2B-A308-1209580BD343}"/>
              </a:ext>
            </a:extLst>
          </p:cNvPr>
          <p:cNvPicPr>
            <a:picLocks noChangeAspect="1"/>
          </p:cNvPicPr>
          <p:nvPr/>
        </p:nvPicPr>
        <p:blipFill>
          <a:blip r:embed="rId11">
            <a:alphaModFix amt="70000"/>
          </a:blip>
          <a:stretch>
            <a:fillRect/>
          </a:stretch>
        </p:blipFill>
        <p:spPr>
          <a:xfrm>
            <a:off x="3313677" y="1646743"/>
            <a:ext cx="2805504" cy="701376"/>
          </a:xfrm>
          <a:prstGeom prst="rect">
            <a:avLst/>
          </a:prstGeom>
        </p:spPr>
      </p:pic>
      <p:sp>
        <p:nvSpPr>
          <p:cNvPr id="37" name="Graphic 4">
            <a:extLst>
              <a:ext uri="{FF2B5EF4-FFF2-40B4-BE49-F238E27FC236}">
                <a16:creationId xmlns:a16="http://schemas.microsoft.com/office/drawing/2014/main" id="{89E829F1-E0CF-A6DE-B769-C9CF216A58DF}"/>
              </a:ext>
            </a:extLst>
          </p:cNvPr>
          <p:cNvSpPr>
            <a:spLocks noChangeAspect="1"/>
          </p:cNvSpPr>
          <p:nvPr/>
        </p:nvSpPr>
        <p:spPr>
          <a:xfrm rot="309502" flipH="1">
            <a:off x="6718264" y="1044032"/>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38" name="Graphic 6">
            <a:extLst>
              <a:ext uri="{FF2B5EF4-FFF2-40B4-BE49-F238E27FC236}">
                <a16:creationId xmlns:a16="http://schemas.microsoft.com/office/drawing/2014/main" id="{85143559-E0DC-1FBC-E872-F01D2FE64196}"/>
              </a:ext>
            </a:extLst>
          </p:cNvPr>
          <p:cNvSpPr>
            <a:spLocks noChangeAspect="1"/>
          </p:cNvSpPr>
          <p:nvPr/>
        </p:nvSpPr>
        <p:spPr>
          <a:xfrm rot="309502" flipH="1">
            <a:off x="6718640" y="1131265"/>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12" cstate="screen">
              <a:extLst>
                <a:ext uri="{28A0092B-C50C-407E-A947-70E740481C1C}">
                  <a14:useLocalDpi xmlns:a14="http://schemas.microsoft.com/office/drawing/2010/main"/>
                </a:ext>
              </a:extLst>
            </a:blip>
            <a:srcRect/>
            <a:stretch>
              <a:fillRect b="1"/>
            </a:stretch>
          </a:blipFill>
          <a:ln w="0" cap="flat">
            <a:noFill/>
            <a:prstDash val="solid"/>
            <a:miter/>
          </a:ln>
        </p:spPr>
        <p:txBody>
          <a:bodyPr rtlCol="0" anchor="ctr"/>
          <a:lstStyle/>
          <a:p>
            <a:endParaRPr lang="en-US"/>
          </a:p>
        </p:txBody>
      </p:sp>
      <p:pic>
        <p:nvPicPr>
          <p:cNvPr id="39" name="Picture 38" descr="A close-up of a silver object&#10;&#10;Description automatically generated">
            <a:extLst>
              <a:ext uri="{FF2B5EF4-FFF2-40B4-BE49-F238E27FC236}">
                <a16:creationId xmlns:a16="http://schemas.microsoft.com/office/drawing/2014/main" id="{C3105FE1-33D9-0EF0-2B79-F366C89A68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910155">
            <a:off x="5912504" y="4551125"/>
            <a:ext cx="1924050" cy="628650"/>
          </a:xfrm>
          <a:prstGeom prst="rect">
            <a:avLst/>
          </a:prstGeom>
        </p:spPr>
      </p:pic>
      <p:pic>
        <p:nvPicPr>
          <p:cNvPr id="40" name="Picture 39" descr="A white fabric with black border&#10;&#10;Description automatically generated with medium confidence">
            <a:extLst>
              <a:ext uri="{FF2B5EF4-FFF2-40B4-BE49-F238E27FC236}">
                <a16:creationId xmlns:a16="http://schemas.microsoft.com/office/drawing/2014/main" id="{F00688F9-CAC2-5FE2-6DE7-D938A23FAF03}"/>
              </a:ext>
            </a:extLst>
          </p:cNvPr>
          <p:cNvPicPr>
            <a:picLocks noChangeAspect="1"/>
          </p:cNvPicPr>
          <p:nvPr/>
        </p:nvPicPr>
        <p:blipFill>
          <a:blip r:embed="rId11">
            <a:alphaModFix amt="70000"/>
          </a:blip>
          <a:stretch>
            <a:fillRect/>
          </a:stretch>
        </p:blipFill>
        <p:spPr>
          <a:xfrm rot="6047682">
            <a:off x="10031777" y="3755307"/>
            <a:ext cx="2805504" cy="701376"/>
          </a:xfrm>
          <a:prstGeom prst="rect">
            <a:avLst/>
          </a:prstGeom>
        </p:spPr>
      </p:pic>
    </p:spTree>
    <p:extLst>
      <p:ext uri="{BB962C8B-B14F-4D97-AF65-F5344CB8AC3E}">
        <p14:creationId xmlns:p14="http://schemas.microsoft.com/office/powerpoint/2010/main" val="2980658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Uniformed Protective Services 4">
            <a:hlinkClick r:id="" action="ppaction://media"/>
            <a:extLst>
              <a:ext uri="{FF2B5EF4-FFF2-40B4-BE49-F238E27FC236}">
                <a16:creationId xmlns:a16="http://schemas.microsoft.com/office/drawing/2014/main" id="{0DF9A78C-9716-DFF8-F00C-8D359FBE65C2}"/>
              </a:ext>
            </a:extLst>
          </p:cNvPr>
          <p:cNvPicPr>
            <a:picLocks noRot="1" noChangeAspect="1"/>
          </p:cNvPicPr>
          <p:nvPr>
            <a:videoFile r:link="rId1"/>
          </p:nvPr>
        </p:nvPicPr>
        <p:blipFill>
          <a:blip r:embed="rId6"/>
          <a:stretch>
            <a:fillRect/>
          </a:stretch>
        </p:blipFill>
        <p:spPr>
          <a:xfrm>
            <a:off x="2586363" y="3607884"/>
            <a:ext cx="4300577" cy="2429826"/>
          </a:xfrm>
          <a:prstGeom prst="rect">
            <a:avLst/>
          </a:prstGeom>
        </p:spPr>
      </p:pic>
      <p:pic>
        <p:nvPicPr>
          <p:cNvPr id="3" name="Online Media 2" descr="Uniformed Protective Services 3">
            <a:hlinkClick r:id="" action="ppaction://media"/>
            <a:extLst>
              <a:ext uri="{FF2B5EF4-FFF2-40B4-BE49-F238E27FC236}">
                <a16:creationId xmlns:a16="http://schemas.microsoft.com/office/drawing/2014/main" id="{93248752-6E5A-5A7D-8E4A-FEDB89B79F7A}"/>
              </a:ext>
            </a:extLst>
          </p:cNvPr>
          <p:cNvPicPr>
            <a:picLocks noRot="1" noChangeAspect="1"/>
          </p:cNvPicPr>
          <p:nvPr>
            <a:videoFile r:link="rId2"/>
          </p:nvPr>
        </p:nvPicPr>
        <p:blipFill>
          <a:blip r:embed="rId7"/>
          <a:stretch>
            <a:fillRect/>
          </a:stretch>
        </p:blipFill>
        <p:spPr>
          <a:xfrm>
            <a:off x="6456364" y="581886"/>
            <a:ext cx="4464048" cy="2522187"/>
          </a:xfrm>
          <a:prstGeom prst="rect">
            <a:avLst/>
          </a:prstGeom>
        </p:spPr>
      </p:pic>
      <p:pic>
        <p:nvPicPr>
          <p:cNvPr id="2" name="Online Media 1" descr="Uniformed Protective Services 2">
            <a:hlinkClick r:id="" action="ppaction://media"/>
            <a:extLst>
              <a:ext uri="{FF2B5EF4-FFF2-40B4-BE49-F238E27FC236}">
                <a16:creationId xmlns:a16="http://schemas.microsoft.com/office/drawing/2014/main" id="{0D483ED6-0627-A255-D844-1394A03D7CE7}"/>
              </a:ext>
            </a:extLst>
          </p:cNvPr>
          <p:cNvPicPr>
            <a:picLocks noRot="1" noChangeAspect="1"/>
          </p:cNvPicPr>
          <p:nvPr>
            <a:videoFile r:link="rId3"/>
          </p:nvPr>
        </p:nvPicPr>
        <p:blipFill>
          <a:blip r:embed="rId8"/>
          <a:stretch>
            <a:fillRect/>
          </a:stretch>
        </p:blipFill>
        <p:spPr>
          <a:xfrm>
            <a:off x="1235418" y="585510"/>
            <a:ext cx="4464050" cy="2522188"/>
          </a:xfrm>
          <a:prstGeom prst="rect">
            <a:avLst/>
          </a:prstGeom>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29</a:t>
            </a:fld>
            <a:r>
              <a:rPr lang="en-US"/>
              <a:t>   |   UNIFORMED PROTECTIVE SERVICES</a:t>
            </a:r>
          </a:p>
        </p:txBody>
      </p:sp>
      <p:sp>
        <p:nvSpPr>
          <p:cNvPr id="20" name="TextBox 19">
            <a:extLst>
              <a:ext uri="{FF2B5EF4-FFF2-40B4-BE49-F238E27FC236}">
                <a16:creationId xmlns:a16="http://schemas.microsoft.com/office/drawing/2014/main" id="{370E944F-0E87-83DC-5FBF-468B1FDDFA7C}"/>
              </a:ext>
            </a:extLst>
          </p:cNvPr>
          <p:cNvSpPr txBox="1"/>
          <p:nvPr/>
        </p:nvSpPr>
        <p:spPr>
          <a:xfrm>
            <a:off x="1064250" y="3062479"/>
            <a:ext cx="3912463" cy="461665"/>
          </a:xfrm>
          <a:prstGeom prst="rect">
            <a:avLst/>
          </a:prstGeom>
          <a:solidFill>
            <a:schemeClr val="bg1"/>
          </a:solidFill>
        </p:spPr>
        <p:txBody>
          <a:bodyPr wrap="none" lIns="72000" tIns="0" rIns="72000" bIns="0" rtlCol="0">
            <a:spAutoFit/>
          </a:bodyPr>
          <a:lstStyle/>
          <a:p>
            <a:r>
              <a:rPr lang="en-GB" sz="3000" b="1">
                <a:effectLst/>
                <a:latin typeface="Arial Narrow" panose="020B0604020202020204" pitchFamily="34" charset="0"/>
              </a:rPr>
              <a:t>1: CIVILIAN TRANSPORT</a:t>
            </a:r>
            <a:endParaRPr lang="en-GB" sz="3000">
              <a:effectLst/>
              <a:latin typeface="Arial Narrow" panose="020B0604020202020204" pitchFamily="34" charset="0"/>
            </a:endParaRPr>
          </a:p>
        </p:txBody>
      </p:sp>
      <p:pic>
        <p:nvPicPr>
          <p:cNvPr id="23" name="Picture 22" descr="A close-up of a silver object&#10;&#10;Description automatically generated">
            <a:extLst>
              <a:ext uri="{FF2B5EF4-FFF2-40B4-BE49-F238E27FC236}">
                <a16:creationId xmlns:a16="http://schemas.microsoft.com/office/drawing/2014/main" id="{3281AA31-E2C3-9F11-44B1-712BC9EA24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760670">
            <a:off x="188229" y="706434"/>
            <a:ext cx="1924050" cy="628650"/>
          </a:xfrm>
          <a:prstGeom prst="rect">
            <a:avLst/>
          </a:prstGeom>
        </p:spPr>
      </p:pic>
      <p:sp>
        <p:nvSpPr>
          <p:cNvPr id="31" name="TextBox 30">
            <a:extLst>
              <a:ext uri="{FF2B5EF4-FFF2-40B4-BE49-F238E27FC236}">
                <a16:creationId xmlns:a16="http://schemas.microsoft.com/office/drawing/2014/main" id="{6EB40C59-769E-7E30-94AC-C9D9F36A7277}"/>
              </a:ext>
            </a:extLst>
          </p:cNvPr>
          <p:cNvSpPr txBox="1"/>
          <p:nvPr/>
        </p:nvSpPr>
        <p:spPr>
          <a:xfrm>
            <a:off x="7432812" y="3072701"/>
            <a:ext cx="4226652" cy="461665"/>
          </a:xfrm>
          <a:prstGeom prst="rect">
            <a:avLst/>
          </a:prstGeom>
          <a:solidFill>
            <a:schemeClr val="bg1"/>
          </a:solidFill>
        </p:spPr>
        <p:txBody>
          <a:bodyPr wrap="none" lIns="72000" tIns="0" rIns="72000" bIns="0" rtlCol="0">
            <a:spAutoFit/>
          </a:bodyPr>
          <a:lstStyle/>
          <a:p>
            <a:r>
              <a:rPr lang="en-GB" sz="3000" b="1">
                <a:effectLst/>
                <a:latin typeface="Arial Narrow" panose="020B0604020202020204" pitchFamily="34" charset="0"/>
              </a:rPr>
              <a:t>2. UNDER THE INFLUENCE</a:t>
            </a:r>
          </a:p>
        </p:txBody>
      </p:sp>
      <p:pic>
        <p:nvPicPr>
          <p:cNvPr id="41" name="Picture 40" descr="A white fabric with black border&#10;&#10;Description automatically generated with medium confidence">
            <a:extLst>
              <a:ext uri="{FF2B5EF4-FFF2-40B4-BE49-F238E27FC236}">
                <a16:creationId xmlns:a16="http://schemas.microsoft.com/office/drawing/2014/main" id="{F0B48A6B-3CB2-2A20-A799-F90DBA6CFDF7}"/>
              </a:ext>
            </a:extLst>
          </p:cNvPr>
          <p:cNvPicPr>
            <a:picLocks noChangeAspect="1"/>
          </p:cNvPicPr>
          <p:nvPr/>
        </p:nvPicPr>
        <p:blipFill>
          <a:blip r:embed="rId10">
            <a:alphaModFix amt="70000"/>
          </a:blip>
          <a:stretch>
            <a:fillRect/>
          </a:stretch>
        </p:blipFill>
        <p:spPr>
          <a:xfrm rot="10089938">
            <a:off x="5917012" y="290962"/>
            <a:ext cx="3090122" cy="772531"/>
          </a:xfrm>
          <a:prstGeom prst="rect">
            <a:avLst/>
          </a:prstGeom>
        </p:spPr>
      </p:pic>
      <p:pic>
        <p:nvPicPr>
          <p:cNvPr id="42" name="Picture 41" descr="A close-up of a silver object&#10;&#10;Description automatically generated">
            <a:extLst>
              <a:ext uri="{FF2B5EF4-FFF2-40B4-BE49-F238E27FC236}">
                <a16:creationId xmlns:a16="http://schemas.microsoft.com/office/drawing/2014/main" id="{92800C12-5A02-CCDA-1381-0EE129276B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583222">
            <a:off x="6008823" y="4707456"/>
            <a:ext cx="1924050" cy="628650"/>
          </a:xfrm>
          <a:prstGeom prst="rect">
            <a:avLst/>
          </a:prstGeom>
        </p:spPr>
      </p:pic>
      <p:sp>
        <p:nvSpPr>
          <p:cNvPr id="45" name="TextBox 44">
            <a:extLst>
              <a:ext uri="{FF2B5EF4-FFF2-40B4-BE49-F238E27FC236}">
                <a16:creationId xmlns:a16="http://schemas.microsoft.com/office/drawing/2014/main" id="{72FC5C11-8E79-BF84-9439-EB56A644A70A}"/>
              </a:ext>
            </a:extLst>
          </p:cNvPr>
          <p:cNvSpPr txBox="1"/>
          <p:nvPr/>
        </p:nvSpPr>
        <p:spPr>
          <a:xfrm>
            <a:off x="6214137" y="5768352"/>
            <a:ext cx="3912463" cy="461665"/>
          </a:xfrm>
          <a:prstGeom prst="rect">
            <a:avLst/>
          </a:prstGeom>
          <a:solidFill>
            <a:schemeClr val="bg1"/>
          </a:solidFill>
        </p:spPr>
        <p:txBody>
          <a:bodyPr wrap="none" lIns="72000" tIns="0" rIns="72000" bIns="0" rtlCol="0">
            <a:spAutoFit/>
          </a:bodyPr>
          <a:lstStyle/>
          <a:p>
            <a:r>
              <a:rPr lang="en-GB" sz="3000" b="1">
                <a:effectLst/>
                <a:latin typeface="Arial Narrow" panose="020B0604020202020204" pitchFamily="34" charset="0"/>
              </a:rPr>
              <a:t>3. COMMS BREAKDOWN</a:t>
            </a:r>
            <a:endParaRPr lang="en-GB" sz="3000">
              <a:effectLst/>
              <a:latin typeface="Arial Narrow" panose="020B0604020202020204" pitchFamily="34" charset="0"/>
            </a:endParaRPr>
          </a:p>
        </p:txBody>
      </p:sp>
    </p:spTree>
    <p:extLst>
      <p:ext uri="{BB962C8B-B14F-4D97-AF65-F5344CB8AC3E}">
        <p14:creationId xmlns:p14="http://schemas.microsoft.com/office/powerpoint/2010/main" val="289516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148C55-6807-CE6D-972E-2DC6BD03B6E1}"/>
              </a:ext>
            </a:extLst>
          </p:cNvPr>
          <p:cNvSpPr txBox="1"/>
          <p:nvPr/>
        </p:nvSpPr>
        <p:spPr>
          <a:xfrm>
            <a:off x="587375" y="584200"/>
            <a:ext cx="7210926"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SESSION OVERVIEW, 1X 120 MINUTES</a:t>
            </a:r>
            <a:endParaRPr lang="en-GB" sz="3600">
              <a:solidFill>
                <a:srgbClr val="FFFFFF"/>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6C6EE989-B72D-80A7-8E5A-BE6CE4FCF382}"/>
              </a:ext>
            </a:extLst>
          </p:cNvPr>
          <p:cNvSpPr txBox="1"/>
          <p:nvPr/>
        </p:nvSpPr>
        <p:spPr>
          <a:xfrm>
            <a:off x="587375" y="1260000"/>
            <a:ext cx="11017250" cy="674200"/>
          </a:xfrm>
          <a:prstGeom prst="rect">
            <a:avLst/>
          </a:prstGeom>
          <a:noFill/>
        </p:spPr>
        <p:txBody>
          <a:bodyPr wrap="square" lIns="90000" tIns="90000" rIns="90000" bIns="90000" numCol="1" spcCol="180000" rtlCol="0">
            <a:spAutoFit/>
          </a:bodyPr>
          <a:lstStyle/>
          <a:p>
            <a:pPr>
              <a:spcAft>
                <a:spcPts val="500"/>
              </a:spcAft>
            </a:pPr>
            <a:r>
              <a:rPr lang="en-US" sz="1600" b="1"/>
              <a:t>​Learning objective:</a:t>
            </a:r>
            <a:r>
              <a:rPr lang="en-US" sz="1600"/>
              <a:t> To understand and apply techniques for forming and leading teams in high-tension situations. </a:t>
            </a:r>
            <a:br>
              <a:rPr lang="en-US" sz="1600"/>
            </a:br>
            <a:r>
              <a:rPr lang="en-US" sz="1600"/>
              <a:t>Optionally, to use formal and informal communication verbally, over radio and in writing.</a:t>
            </a:r>
          </a:p>
        </p:txBody>
      </p:sp>
      <p:graphicFrame>
        <p:nvGraphicFramePr>
          <p:cNvPr id="7" name="Table 6">
            <a:extLst>
              <a:ext uri="{FF2B5EF4-FFF2-40B4-BE49-F238E27FC236}">
                <a16:creationId xmlns:a16="http://schemas.microsoft.com/office/drawing/2014/main" id="{9F810492-A673-8755-9DED-5D62CA7C08DF}"/>
              </a:ext>
            </a:extLst>
          </p:cNvPr>
          <p:cNvGraphicFramePr>
            <a:graphicFrameLocks noGrp="1"/>
          </p:cNvGraphicFramePr>
          <p:nvPr>
            <p:extLst>
              <p:ext uri="{D42A27DB-BD31-4B8C-83A1-F6EECF244321}">
                <p14:modId xmlns:p14="http://schemas.microsoft.com/office/powerpoint/2010/main" val="2600467047"/>
              </p:ext>
            </p:extLst>
          </p:nvPr>
        </p:nvGraphicFramePr>
        <p:xfrm>
          <a:off x="587375" y="1934200"/>
          <a:ext cx="11017250" cy="3789600"/>
        </p:xfrm>
        <a:graphic>
          <a:graphicData uri="http://schemas.openxmlformats.org/drawingml/2006/table">
            <a:tbl>
              <a:tblPr firstRow="1" bandRow="1">
                <a:tableStyleId>{5C22544A-7EE6-4342-B048-85BDC9FD1C3A}</a:tableStyleId>
              </a:tblPr>
              <a:tblGrid>
                <a:gridCol w="2089416">
                  <a:extLst>
                    <a:ext uri="{9D8B030D-6E8A-4147-A177-3AD203B41FA5}">
                      <a16:colId xmlns:a16="http://schemas.microsoft.com/office/drawing/2014/main" val="2461034630"/>
                    </a:ext>
                  </a:extLst>
                </a:gridCol>
                <a:gridCol w="624949">
                  <a:extLst>
                    <a:ext uri="{9D8B030D-6E8A-4147-A177-3AD203B41FA5}">
                      <a16:colId xmlns:a16="http://schemas.microsoft.com/office/drawing/2014/main" val="317649020"/>
                    </a:ext>
                  </a:extLst>
                </a:gridCol>
                <a:gridCol w="5250620">
                  <a:extLst>
                    <a:ext uri="{9D8B030D-6E8A-4147-A177-3AD203B41FA5}">
                      <a16:colId xmlns:a16="http://schemas.microsoft.com/office/drawing/2014/main" val="2901150319"/>
                    </a:ext>
                  </a:extLst>
                </a:gridCol>
                <a:gridCol w="847493">
                  <a:extLst>
                    <a:ext uri="{9D8B030D-6E8A-4147-A177-3AD203B41FA5}">
                      <a16:colId xmlns:a16="http://schemas.microsoft.com/office/drawing/2014/main" val="1435575571"/>
                    </a:ext>
                  </a:extLst>
                </a:gridCol>
                <a:gridCol w="2204772">
                  <a:extLst>
                    <a:ext uri="{9D8B030D-6E8A-4147-A177-3AD203B41FA5}">
                      <a16:colId xmlns:a16="http://schemas.microsoft.com/office/drawing/2014/main" val="336164636"/>
                    </a:ext>
                  </a:extLst>
                </a:gridCol>
              </a:tblGrid>
              <a:tr h="254474">
                <a:tc>
                  <a:txBody>
                    <a:bodyPr/>
                    <a:lstStyle/>
                    <a:p>
                      <a:pPr algn="l"/>
                      <a:r>
                        <a:rPr lang="en-US" sz="140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324000">
                <a:tc>
                  <a:txBody>
                    <a:bodyPr/>
                    <a:lstStyle/>
                    <a:p>
                      <a:pPr algn="l"/>
                      <a:r>
                        <a:rPr lang="en-US" sz="1400">
                          <a:solidFill>
                            <a:schemeClr val="tx1"/>
                          </a:solidFill>
                        </a:rPr>
                        <a:t>Opening​</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6-9 </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review what they will do in the workshop. (Only show slide 7 if students will complete any optional communications challenges.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 mins	</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24000">
                <a:tc>
                  <a:txBody>
                    <a:bodyPr/>
                    <a:lstStyle/>
                    <a:p>
                      <a:pPr algn="l"/>
                      <a:r>
                        <a:rPr lang="en-US" sz="1400">
                          <a:solidFill>
                            <a:schemeClr val="tx1"/>
                          </a:solidFill>
                        </a:rPr>
                        <a:t>​​Scene setter film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watch an intro film that sets the scene.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324000">
                <a:tc>
                  <a:txBody>
                    <a:bodyPr/>
                    <a:lstStyle/>
                    <a:p>
                      <a:pPr algn="l"/>
                      <a:r>
                        <a:rPr lang="en-US" sz="1400">
                          <a:solidFill>
                            <a:schemeClr val="tx1"/>
                          </a:solidFill>
                        </a:rPr>
                        <a:t>Briefing</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11-14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prioritise tasks for the day.</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 12-14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324000">
                <a:tc>
                  <a:txBody>
                    <a:bodyPr/>
                    <a:lstStyle/>
                    <a:p>
                      <a:pPr algn="l"/>
                      <a:r>
                        <a:rPr lang="en-US" sz="1400">
                          <a:solidFill>
                            <a:schemeClr val="tx1"/>
                          </a:solidFill>
                        </a:rPr>
                        <a:t>Comms challenge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15</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OPTIONAL: Students plan and give a formal radio briefing.</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0393832"/>
                  </a:ext>
                </a:extLst>
              </a:tr>
              <a:tr h="324000">
                <a:tc>
                  <a:txBody>
                    <a:bodyPr/>
                    <a:lstStyle/>
                    <a:p>
                      <a:pPr algn="l"/>
                      <a:r>
                        <a:rPr lang="en-US" sz="1400">
                          <a:solidFill>
                            <a:schemeClr val="tx1"/>
                          </a:solidFill>
                        </a:rPr>
                        <a:t>Create your team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16-19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apply their understanding of Belbin's team roles to form an effective team.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slides 17-19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712320"/>
                  </a:ext>
                </a:extLst>
              </a:tr>
              <a:tr h="324000">
                <a:tc>
                  <a:txBody>
                    <a:bodyPr/>
                    <a:lstStyle/>
                    <a:p>
                      <a:pPr algn="l"/>
                      <a:r>
                        <a:rPr lang="en-US" sz="1400">
                          <a:solidFill>
                            <a:schemeClr val="tx1"/>
                          </a:solidFill>
                        </a:rPr>
                        <a:t>Build your team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20-23</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apply their understanding to overcome barriers to cohesion.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slides 22-23</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553563"/>
                  </a:ext>
                </a:extLst>
              </a:tr>
              <a:tr h="324000">
                <a:tc>
                  <a:txBody>
                    <a:bodyPr/>
                    <a:lstStyle/>
                    <a:p>
                      <a:pPr algn="l"/>
                      <a:r>
                        <a:rPr lang="en-US" sz="1400">
                          <a:solidFill>
                            <a:schemeClr val="tx1"/>
                          </a:solidFill>
                        </a:rPr>
                        <a:t>Lead your team</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24-26</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apply Adair's leadership to lead their team in a difficult task.</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20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 25-26</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703794"/>
                  </a:ext>
                </a:extLst>
              </a:tr>
              <a:tr h="324000">
                <a:tc>
                  <a:txBody>
                    <a:bodyPr/>
                    <a:lstStyle/>
                    <a:p>
                      <a:pPr algn="l"/>
                      <a:r>
                        <a:rPr lang="en-US" sz="1400">
                          <a:solidFill>
                            <a:schemeClr val="tx1"/>
                          </a:solidFill>
                        </a:rPr>
                        <a:t>Comms challenge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27</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OPTIONAL: Students write a brief, formal email on how they responded to one challenge.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5112967"/>
                  </a:ext>
                </a:extLst>
              </a:tr>
            </a:tbl>
          </a:graphicData>
        </a:graphic>
      </p:graphicFrame>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3</a:t>
            </a:fld>
            <a:r>
              <a:rPr lang="en-US"/>
              <a:t>   |   UNIFORMED PROTECTIVE SERVICES</a:t>
            </a:r>
          </a:p>
        </p:txBody>
      </p:sp>
    </p:spTree>
    <p:extLst>
      <p:ext uri="{BB962C8B-B14F-4D97-AF65-F5344CB8AC3E}">
        <p14:creationId xmlns:p14="http://schemas.microsoft.com/office/powerpoint/2010/main" val="1773994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30</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4368801"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DEFUSE THE TENSION</a:t>
            </a:r>
          </a:p>
        </p:txBody>
      </p:sp>
      <p:sp>
        <p:nvSpPr>
          <p:cNvPr id="4" name="TextBox 3">
            <a:extLst>
              <a:ext uri="{FF2B5EF4-FFF2-40B4-BE49-F238E27FC236}">
                <a16:creationId xmlns:a16="http://schemas.microsoft.com/office/drawing/2014/main" id="{CBF9BA0F-703C-B271-A6ED-7199777EF6C9}"/>
              </a:ext>
            </a:extLst>
          </p:cNvPr>
          <p:cNvSpPr txBox="1"/>
          <p:nvPr/>
        </p:nvSpPr>
        <p:spPr>
          <a:xfrm>
            <a:off x="587374" y="1260000"/>
            <a:ext cx="10637674" cy="863996"/>
          </a:xfrm>
          <a:prstGeom prst="rect">
            <a:avLst/>
          </a:prstGeom>
          <a:noFill/>
        </p:spPr>
        <p:txBody>
          <a:bodyPr wrap="square" lIns="90000" tIns="90000" rIns="90000" bIns="90000" numCol="1" spcCol="180000" rtlCol="0">
            <a:spAutoFit/>
          </a:bodyPr>
          <a:lstStyle/>
          <a:p>
            <a:pPr>
              <a:spcAft>
                <a:spcPts val="1000"/>
              </a:spcAft>
            </a:pPr>
            <a:r>
              <a:rPr lang="en-US" b="1"/>
              <a:t>Plan what you would say and do to defuse the tension in one scenario.</a:t>
            </a:r>
          </a:p>
          <a:p>
            <a:pPr>
              <a:spcAft>
                <a:spcPts val="1000"/>
              </a:spcAft>
            </a:pPr>
            <a:r>
              <a:rPr lang="en-US"/>
              <a:t>Record your observations. Use these to identify possible causes and plan what you will say and do.</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graphicFrame>
        <p:nvGraphicFramePr>
          <p:cNvPr id="27" name="Table 26">
            <a:extLst>
              <a:ext uri="{FF2B5EF4-FFF2-40B4-BE49-F238E27FC236}">
                <a16:creationId xmlns:a16="http://schemas.microsoft.com/office/drawing/2014/main" id="{1C93DA31-8D3B-9A81-7BB9-E17DB408C900}"/>
              </a:ext>
            </a:extLst>
          </p:cNvPr>
          <p:cNvGraphicFramePr>
            <a:graphicFrameLocks noGrp="1"/>
          </p:cNvGraphicFramePr>
          <p:nvPr>
            <p:extLst>
              <p:ext uri="{D42A27DB-BD31-4B8C-83A1-F6EECF244321}">
                <p14:modId xmlns:p14="http://schemas.microsoft.com/office/powerpoint/2010/main" val="2625514958"/>
              </p:ext>
            </p:extLst>
          </p:nvPr>
        </p:nvGraphicFramePr>
        <p:xfrm>
          <a:off x="587375" y="2245798"/>
          <a:ext cx="5364163" cy="3912148"/>
        </p:xfrm>
        <a:graphic>
          <a:graphicData uri="http://schemas.openxmlformats.org/drawingml/2006/table">
            <a:tbl>
              <a:tblPr firstRow="1" bandRow="1">
                <a:tableStyleId>{5C22544A-7EE6-4342-B048-85BDC9FD1C3A}</a:tableStyleId>
              </a:tblPr>
              <a:tblGrid>
                <a:gridCol w="5364163">
                  <a:extLst>
                    <a:ext uri="{9D8B030D-6E8A-4147-A177-3AD203B41FA5}">
                      <a16:colId xmlns:a16="http://schemas.microsoft.com/office/drawing/2014/main" val="1502058882"/>
                    </a:ext>
                  </a:extLst>
                </a:gridCol>
              </a:tblGrid>
              <a:tr h="456148">
                <a:tc>
                  <a:txBody>
                    <a:bodyPr/>
                    <a:lstStyle/>
                    <a:p>
                      <a:pPr algn="ctr"/>
                      <a:r>
                        <a:rPr lang="en-US" i="0">
                          <a:solidFill>
                            <a:schemeClr val="tx1"/>
                          </a:solidFill>
                        </a:rPr>
                        <a:t>Scenario: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3228497603"/>
                  </a:ext>
                </a:extLst>
              </a:tr>
              <a:tr h="864000">
                <a:tc>
                  <a:txBody>
                    <a:bodyPr/>
                    <a:lstStyle/>
                    <a:p>
                      <a:pPr>
                        <a:spcAft>
                          <a:spcPts val="1000"/>
                        </a:spcAft>
                      </a:pPr>
                      <a:r>
                        <a:rPr lang="en-US" sz="1400"/>
                        <a:t>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015994"/>
                  </a:ext>
                </a:extLst>
              </a:tr>
              <a:tr h="864000">
                <a:tc>
                  <a:txBody>
                    <a:bodyPr/>
                    <a:lstStyle/>
                    <a:p>
                      <a:pPr>
                        <a:spcAft>
                          <a:spcPts val="1000"/>
                        </a:spcAft>
                      </a:pPr>
                      <a:r>
                        <a:rPr lang="en-US" sz="1400"/>
                        <a:t>Possible environmental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4931189"/>
                  </a:ext>
                </a:extLst>
              </a:tr>
              <a:tr h="864000">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400"/>
                        <a:t>Possible </a:t>
                      </a:r>
                      <a:r>
                        <a:rPr lang="en-US" sz="1400" err="1"/>
                        <a:t>behavioural</a:t>
                      </a:r>
                      <a:r>
                        <a:rPr lang="en-US" sz="1400"/>
                        <a:t> causes: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883897"/>
                  </a:ext>
                </a:extLst>
              </a:tr>
              <a:tr h="864000">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400"/>
                        <a:t>Reasons to </a:t>
                      </a:r>
                      <a:r>
                        <a:rPr lang="en-US" sz="1400" err="1"/>
                        <a:t>empathise</a:t>
                      </a:r>
                      <a:r>
                        <a:rPr lang="en-US" sz="14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9188454"/>
                  </a:ext>
                </a:extLst>
              </a:tr>
            </a:tbl>
          </a:graphicData>
        </a:graphic>
      </p:graphicFrame>
      <p:graphicFrame>
        <p:nvGraphicFramePr>
          <p:cNvPr id="28" name="Table 27">
            <a:extLst>
              <a:ext uri="{FF2B5EF4-FFF2-40B4-BE49-F238E27FC236}">
                <a16:creationId xmlns:a16="http://schemas.microsoft.com/office/drawing/2014/main" id="{AA75F7D9-E150-E58B-4E14-32511FFDAF3E}"/>
              </a:ext>
            </a:extLst>
          </p:cNvPr>
          <p:cNvGraphicFramePr>
            <a:graphicFrameLocks noGrp="1"/>
          </p:cNvGraphicFramePr>
          <p:nvPr>
            <p:extLst>
              <p:ext uri="{D42A27DB-BD31-4B8C-83A1-F6EECF244321}">
                <p14:modId xmlns:p14="http://schemas.microsoft.com/office/powerpoint/2010/main" val="3967404005"/>
              </p:ext>
            </p:extLst>
          </p:nvPr>
        </p:nvGraphicFramePr>
        <p:xfrm>
          <a:off x="6239313" y="2245798"/>
          <a:ext cx="5364163" cy="3912148"/>
        </p:xfrm>
        <a:graphic>
          <a:graphicData uri="http://schemas.openxmlformats.org/drawingml/2006/table">
            <a:tbl>
              <a:tblPr firstRow="1" bandRow="1">
                <a:tableStyleId>{5C22544A-7EE6-4342-B048-85BDC9FD1C3A}</a:tableStyleId>
              </a:tblPr>
              <a:tblGrid>
                <a:gridCol w="5364163">
                  <a:extLst>
                    <a:ext uri="{9D8B030D-6E8A-4147-A177-3AD203B41FA5}">
                      <a16:colId xmlns:a16="http://schemas.microsoft.com/office/drawing/2014/main" val="1502058882"/>
                    </a:ext>
                  </a:extLst>
                </a:gridCol>
              </a:tblGrid>
              <a:tr h="456148">
                <a:tc>
                  <a:txBody>
                    <a:bodyPr/>
                    <a:lstStyle/>
                    <a:p>
                      <a:pPr algn="ctr"/>
                      <a:r>
                        <a:rPr lang="en-US" i="0">
                          <a:solidFill>
                            <a:schemeClr val="tx1"/>
                          </a:solidFill>
                        </a:rPr>
                        <a:t>Scenario: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3228497603"/>
                  </a:ext>
                </a:extLst>
              </a:tr>
              <a:tr h="1152000">
                <a:tc>
                  <a:txBody>
                    <a:bodyPr/>
                    <a:lstStyle/>
                    <a:p>
                      <a:pPr>
                        <a:spcAft>
                          <a:spcPts val="1000"/>
                        </a:spcAft>
                      </a:pPr>
                      <a:r>
                        <a:rPr lang="en-US" sz="1400"/>
                        <a:t>Positive attitude – what I will think and feel: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6015994"/>
                  </a:ext>
                </a:extLst>
              </a:tr>
              <a:tr h="1152000">
                <a:tc>
                  <a:txBody>
                    <a:bodyPr/>
                    <a:lstStyle/>
                    <a:p>
                      <a:pPr>
                        <a:spcAft>
                          <a:spcPts val="1000"/>
                        </a:spcAft>
                      </a:pPr>
                      <a:r>
                        <a:rPr lang="en-US" sz="1400"/>
                        <a:t>Positive communication – what I will say: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4931189"/>
                  </a:ext>
                </a:extLst>
              </a:tr>
              <a:tr h="1152000">
                <a:tc>
                  <a:txBody>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lang="en-US" sz="1400"/>
                        <a:t>Positive communication – what I will do: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85883897"/>
                  </a:ext>
                </a:extLst>
              </a:tr>
            </a:tbl>
          </a:graphicData>
        </a:graphic>
      </p:graphicFrame>
    </p:spTree>
    <p:extLst>
      <p:ext uri="{BB962C8B-B14F-4D97-AF65-F5344CB8AC3E}">
        <p14:creationId xmlns:p14="http://schemas.microsoft.com/office/powerpoint/2010/main" val="582832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2164-3747-7E81-01ED-5B5C9BAA10F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3813D-19CE-515D-22BE-4ECD48E5ECC3}"/>
              </a:ext>
            </a:extLst>
          </p:cNvPr>
          <p:cNvSpPr>
            <a:spLocks noGrp="1"/>
          </p:cNvSpPr>
          <p:nvPr>
            <p:ph type="sldNum" sz="quarter" idx="10"/>
          </p:nvPr>
        </p:nvSpPr>
        <p:spPr/>
        <p:txBody>
          <a:bodyPr/>
          <a:lstStyle/>
          <a:p>
            <a:fld id="{A861A158-83ED-EE40-9DBB-ECA0FA8A3E73}" type="slidenum">
              <a:rPr lang="en-US" smtClean="0"/>
              <a:pPr/>
              <a:t>31</a:t>
            </a:fld>
            <a:r>
              <a:rPr lang="en-US"/>
              <a:t>   |   UNIFORMED PROTECTIVE SERVICES</a:t>
            </a:r>
          </a:p>
        </p:txBody>
      </p:sp>
      <p:grpSp>
        <p:nvGrpSpPr>
          <p:cNvPr id="4" name="Group 3">
            <a:extLst>
              <a:ext uri="{FF2B5EF4-FFF2-40B4-BE49-F238E27FC236}">
                <a16:creationId xmlns:a16="http://schemas.microsoft.com/office/drawing/2014/main" id="{631C22E7-0F99-92E0-7C72-E8DAB5B9474A}"/>
              </a:ext>
            </a:extLst>
          </p:cNvPr>
          <p:cNvGrpSpPr/>
          <p:nvPr/>
        </p:nvGrpSpPr>
        <p:grpSpPr>
          <a:xfrm>
            <a:off x="6203950" y="713286"/>
            <a:ext cx="5400804" cy="5344179"/>
            <a:chOff x="6203950" y="713286"/>
            <a:chExt cx="5400804" cy="5344179"/>
          </a:xfrm>
        </p:grpSpPr>
        <p:sp>
          <p:nvSpPr>
            <p:cNvPr id="6" name="Graphic 4">
              <a:extLst>
                <a:ext uri="{FF2B5EF4-FFF2-40B4-BE49-F238E27FC236}">
                  <a16:creationId xmlns:a16="http://schemas.microsoft.com/office/drawing/2014/main" id="{4BFCFA58-5671-842D-9516-3B8B3D0EBB35}"/>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730710D3-21D5-6572-4742-87191EDA3D2A}"/>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8C1FE2C9-3299-69DD-4009-604520244F8F}"/>
              </a:ext>
            </a:extLst>
          </p:cNvPr>
          <p:cNvSpPr txBox="1"/>
          <p:nvPr/>
        </p:nvSpPr>
        <p:spPr>
          <a:xfrm>
            <a:off x="587375" y="1122784"/>
            <a:ext cx="336993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HOLD A DEBRIEF</a:t>
            </a:r>
          </a:p>
        </p:txBody>
      </p:sp>
      <p:sp>
        <p:nvSpPr>
          <p:cNvPr id="14" name="TextBox 13">
            <a:extLst>
              <a:ext uri="{FF2B5EF4-FFF2-40B4-BE49-F238E27FC236}">
                <a16:creationId xmlns:a16="http://schemas.microsoft.com/office/drawing/2014/main" id="{28C3FA17-84F2-2C8A-723D-395DFF431EB7}"/>
              </a:ext>
            </a:extLst>
          </p:cNvPr>
          <p:cNvSpPr txBox="1"/>
          <p:nvPr/>
        </p:nvSpPr>
        <p:spPr>
          <a:xfrm>
            <a:off x="587375" y="1676782"/>
            <a:ext cx="2512524"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RADIO CALL</a:t>
            </a:r>
          </a:p>
        </p:txBody>
      </p:sp>
      <p:sp>
        <p:nvSpPr>
          <p:cNvPr id="15" name="TextBox 14">
            <a:extLst>
              <a:ext uri="{FF2B5EF4-FFF2-40B4-BE49-F238E27FC236}">
                <a16:creationId xmlns:a16="http://schemas.microsoft.com/office/drawing/2014/main" id="{84926ABC-AB29-3924-C0E0-F2A2A07B3A7A}"/>
              </a:ext>
            </a:extLst>
          </p:cNvPr>
          <p:cNvSpPr txBox="1"/>
          <p:nvPr/>
        </p:nvSpPr>
        <p:spPr>
          <a:xfrm>
            <a:off x="579626" y="2484565"/>
            <a:ext cx="5001367" cy="2505471"/>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Plan and read a radio call to explain what you did to defuse one high-tension situation.</a:t>
            </a:r>
          </a:p>
          <a:p>
            <a:pPr marL="285750" indent="-285750">
              <a:spcAft>
                <a:spcPts val="1000"/>
              </a:spcAft>
              <a:buFont typeface="Arial" panose="020B0604020202020204" pitchFamily="34" charset="0"/>
              <a:buChar char="•"/>
            </a:pPr>
            <a:r>
              <a:rPr lang="en-US">
                <a:solidFill>
                  <a:schemeClr val="bg1"/>
                </a:solidFill>
              </a:rPr>
              <a:t>Use your completed ‘Defuse the tension’ activity sheet to inform what you say.</a:t>
            </a:r>
          </a:p>
          <a:p>
            <a:pPr marL="285750" indent="-285750">
              <a:spcAft>
                <a:spcPts val="1000"/>
              </a:spcAft>
              <a:buFont typeface="Arial" panose="020B0604020202020204" pitchFamily="34" charset="0"/>
              <a:buChar char="•"/>
            </a:pPr>
            <a:r>
              <a:rPr lang="en-US">
                <a:solidFill>
                  <a:schemeClr val="bg1"/>
                </a:solidFill>
              </a:rPr>
              <a:t>Your radio transmission is for your headquarters.</a:t>
            </a:r>
          </a:p>
          <a:p>
            <a:pPr marL="285750" indent="-285750">
              <a:spcAft>
                <a:spcPts val="1000"/>
              </a:spcAft>
              <a:buFont typeface="Arial" panose="020B0604020202020204" pitchFamily="34" charset="0"/>
              <a:buChar char="•"/>
            </a:pPr>
            <a:r>
              <a:rPr lang="en-US">
                <a:solidFill>
                  <a:schemeClr val="bg1"/>
                </a:solidFill>
              </a:rPr>
              <a:t>Use prowords and phonetics as required. Remember ABCD.</a:t>
            </a:r>
          </a:p>
        </p:txBody>
      </p:sp>
      <p:sp>
        <p:nvSpPr>
          <p:cNvPr id="16" name="TextBox 15">
            <a:extLst>
              <a:ext uri="{FF2B5EF4-FFF2-40B4-BE49-F238E27FC236}">
                <a16:creationId xmlns:a16="http://schemas.microsoft.com/office/drawing/2014/main" id="{755E140A-2B69-F92F-CE2A-ECDD16FCBAD0}"/>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3625473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308654">
            <a:off x="3920932" y="378012"/>
            <a:ext cx="7472454" cy="6023054"/>
          </a:xfrm>
          <a:prstGeom prst="rect">
            <a:avLst/>
          </a:prstGeom>
          <a:effectLst>
            <a:outerShdw blurRad="63500" algn="ctr" rotWithShape="0">
              <a:prstClr val="black">
                <a:alpha val="20000"/>
              </a:prstClr>
            </a:outerShdw>
          </a:effectLst>
        </p:spPr>
      </p:pic>
      <p:pic>
        <p:nvPicPr>
          <p:cNvPr id="3" name="Picture 2">
            <a:extLst>
              <a:ext uri="{FF2B5EF4-FFF2-40B4-BE49-F238E27FC236}">
                <a16:creationId xmlns:a16="http://schemas.microsoft.com/office/drawing/2014/main" id="{69DF27E2-C84D-517D-40A7-4C2AC8A84C4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162715" y="291928"/>
            <a:ext cx="4562904" cy="6169854"/>
          </a:xfrm>
          <a:prstGeom prst="rect">
            <a:avLst/>
          </a:prstGeom>
          <a:effectLst>
            <a:outerShdw blurRad="63500" algn="ctr" rotWithShape="0">
              <a:prstClr val="black">
                <a:alpha val="4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4555130">
            <a:off x="5885867" y="24913"/>
            <a:ext cx="4562904" cy="6169854"/>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08654">
            <a:off x="3898601" y="849383"/>
            <a:ext cx="7472454" cy="5550657"/>
          </a:xfrm>
          <a:prstGeom prst="rect">
            <a:avLst/>
          </a:prstGeom>
          <a:effectLst>
            <a:outerShdw blurRad="63500" algn="ctr" rotWithShape="0">
              <a:prstClr val="black">
                <a:alpha val="2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32</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611036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REFLECT AND MOVE FORWARD</a:t>
            </a:r>
            <a:endParaRPr lang="en-GB" sz="3600">
              <a:effectLst/>
              <a:latin typeface="Arial Narrow" panose="020B0604020202020204" pitchFamily="34" charset="0"/>
            </a:endParaRPr>
          </a:p>
        </p:txBody>
      </p:sp>
      <p:pic>
        <p:nvPicPr>
          <p:cNvPr id="7" name="Picture 6" descr="A red and black sign&#10;&#10;Description automatically generated">
            <a:extLst>
              <a:ext uri="{FF2B5EF4-FFF2-40B4-BE49-F238E27FC236}">
                <a16:creationId xmlns:a16="http://schemas.microsoft.com/office/drawing/2014/main" id="{B65FC47D-7FD0-4895-5C88-7F92CC17C3BD}"/>
              </a:ext>
            </a:extLst>
          </p:cNvPr>
          <p:cNvPicPr>
            <a:picLocks noChangeAspect="1"/>
          </p:cNvPicPr>
          <p:nvPr/>
        </p:nvPicPr>
        <p:blipFill>
          <a:blip r:embed="rId8" cstate="screen">
            <a:alphaModFix amt="80000"/>
            <a:extLst>
              <a:ext uri="{28A0092B-C50C-407E-A947-70E740481C1C}">
                <a14:useLocalDpi xmlns:a14="http://schemas.microsoft.com/office/drawing/2010/main"/>
              </a:ext>
            </a:extLst>
          </a:blip>
          <a:stretch>
            <a:fillRect/>
          </a:stretch>
        </p:blipFill>
        <p:spPr>
          <a:xfrm rot="198969">
            <a:off x="8540716" y="1077486"/>
            <a:ext cx="2311400" cy="622300"/>
          </a:xfrm>
          <a:prstGeom prst="rect">
            <a:avLst/>
          </a:prstGeom>
        </p:spPr>
      </p:pic>
      <p:sp>
        <p:nvSpPr>
          <p:cNvPr id="10" name="Graphic 4">
            <a:extLst>
              <a:ext uri="{FF2B5EF4-FFF2-40B4-BE49-F238E27FC236}">
                <a16:creationId xmlns:a16="http://schemas.microsoft.com/office/drawing/2014/main" id="{5B44AB7A-C62F-EBD2-4E3D-5F98B2430650}"/>
              </a:ext>
            </a:extLst>
          </p:cNvPr>
          <p:cNvSpPr>
            <a:spLocks noChangeAspect="1"/>
          </p:cNvSpPr>
          <p:nvPr/>
        </p:nvSpPr>
        <p:spPr>
          <a:xfrm rot="174054" flipH="1">
            <a:off x="5316258" y="1617584"/>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13" name="Graphic 6">
            <a:extLst>
              <a:ext uri="{FF2B5EF4-FFF2-40B4-BE49-F238E27FC236}">
                <a16:creationId xmlns:a16="http://schemas.microsoft.com/office/drawing/2014/main" id="{F9D5BDEF-7530-9E54-28CC-2CDB385C209E}"/>
              </a:ext>
            </a:extLst>
          </p:cNvPr>
          <p:cNvSpPr>
            <a:spLocks noChangeAspect="1"/>
          </p:cNvSpPr>
          <p:nvPr/>
        </p:nvSpPr>
        <p:spPr>
          <a:xfrm rot="174054" flipH="1">
            <a:off x="5316634" y="1704817"/>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9"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14" name="Picture 13" descr="A close-up of a silver object&#10;&#10;Description automatically generated">
            <a:extLst>
              <a:ext uri="{FF2B5EF4-FFF2-40B4-BE49-F238E27FC236}">
                <a16:creationId xmlns:a16="http://schemas.microsoft.com/office/drawing/2014/main" id="{35D25A5F-CC70-ACBC-A40E-7B49A4D435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5297173">
            <a:off x="4436211" y="2516676"/>
            <a:ext cx="1924050" cy="628650"/>
          </a:xfrm>
          <a:prstGeom prst="rect">
            <a:avLst/>
          </a:prstGeom>
        </p:spPr>
      </p:pic>
      <p:pic>
        <p:nvPicPr>
          <p:cNvPr id="16" name="Picture 15" descr="A white fabric with black border&#10;&#10;Description automatically generated with medium confidence">
            <a:extLst>
              <a:ext uri="{FF2B5EF4-FFF2-40B4-BE49-F238E27FC236}">
                <a16:creationId xmlns:a16="http://schemas.microsoft.com/office/drawing/2014/main" id="{61C263E0-9120-C485-2A2F-AEBD55856111}"/>
              </a:ext>
            </a:extLst>
          </p:cNvPr>
          <p:cNvPicPr>
            <a:picLocks noChangeAspect="1"/>
          </p:cNvPicPr>
          <p:nvPr/>
        </p:nvPicPr>
        <p:blipFill>
          <a:blip r:embed="rId11">
            <a:alphaModFix amt="70000"/>
          </a:blip>
          <a:stretch>
            <a:fillRect/>
          </a:stretch>
        </p:blipFill>
        <p:spPr>
          <a:xfrm rot="16492796">
            <a:off x="8689300" y="4450432"/>
            <a:ext cx="2805504" cy="701376"/>
          </a:xfrm>
          <a:prstGeom prst="rect">
            <a:avLst/>
          </a:prstGeom>
        </p:spPr>
      </p:pic>
      <p:pic>
        <p:nvPicPr>
          <p:cNvPr id="5" name="Picture 4">
            <a:extLst>
              <a:ext uri="{FF2B5EF4-FFF2-40B4-BE49-F238E27FC236}">
                <a16:creationId xmlns:a16="http://schemas.microsoft.com/office/drawing/2014/main" id="{DFEAA9DD-6210-D6B1-EF82-E358AA71F223}"/>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21375932">
            <a:off x="628974" y="2250308"/>
            <a:ext cx="4767904" cy="3804660"/>
          </a:xfrm>
          <a:prstGeom prst="rect">
            <a:avLst/>
          </a:prstGeom>
          <a:effectLst>
            <a:outerShdw blurRad="63500" algn="ctr" rotWithShape="0">
              <a:prstClr val="black">
                <a:alpha val="40000"/>
              </a:prstClr>
            </a:outerShdw>
          </a:effectLst>
        </p:spPr>
      </p:pic>
      <p:sp>
        <p:nvSpPr>
          <p:cNvPr id="6" name="TextBox 5">
            <a:extLst>
              <a:ext uri="{FF2B5EF4-FFF2-40B4-BE49-F238E27FC236}">
                <a16:creationId xmlns:a16="http://schemas.microsoft.com/office/drawing/2014/main" id="{C0EB1E0A-41EA-2169-B701-4249347A4463}"/>
              </a:ext>
            </a:extLst>
          </p:cNvPr>
          <p:cNvSpPr txBox="1"/>
          <p:nvPr/>
        </p:nvSpPr>
        <p:spPr>
          <a:xfrm rot="21375932">
            <a:off x="920815" y="2468529"/>
            <a:ext cx="4126087" cy="3336468"/>
          </a:xfrm>
          <a:prstGeom prst="rect">
            <a:avLst/>
          </a:prstGeom>
          <a:noFill/>
        </p:spPr>
        <p:txBody>
          <a:bodyPr wrap="square" lIns="90000" tIns="90000" rIns="90000" bIns="90000" numCol="1" spcCol="180000" rtlCol="0">
            <a:spAutoFit/>
          </a:bodyPr>
          <a:lstStyle/>
          <a:p>
            <a:pPr>
              <a:spcBef>
                <a:spcPts val="500"/>
              </a:spcBef>
              <a:spcAft>
                <a:spcPts val="500"/>
              </a:spcAft>
            </a:pPr>
            <a:r>
              <a:rPr lang="en-US" b="1"/>
              <a:t>Your Section is having a well-earned rest.</a:t>
            </a:r>
          </a:p>
          <a:p>
            <a:pPr>
              <a:spcBef>
                <a:spcPts val="500"/>
              </a:spcBef>
              <a:spcAft>
                <a:spcPts val="500"/>
              </a:spcAft>
            </a:pPr>
            <a:r>
              <a:rPr lang="en-US"/>
              <a:t>While their memories are fresh, you want to help them to learn from their experiences and develop as a team.</a:t>
            </a:r>
          </a:p>
          <a:p>
            <a:pPr marL="342900" indent="-342900">
              <a:spcBef>
                <a:spcPts val="500"/>
              </a:spcBef>
              <a:spcAft>
                <a:spcPts val="500"/>
              </a:spcAft>
              <a:buFont typeface="+mj-lt"/>
              <a:buAutoNum type="arabicPeriod"/>
            </a:pPr>
            <a:r>
              <a:rPr lang="en-US"/>
              <a:t>Select and read a team member report card.</a:t>
            </a:r>
          </a:p>
          <a:p>
            <a:pPr marL="342900" indent="-342900">
              <a:spcBef>
                <a:spcPts val="500"/>
              </a:spcBef>
              <a:spcAft>
                <a:spcPts val="500"/>
              </a:spcAft>
              <a:buFont typeface="+mj-lt"/>
              <a:buAutoNum type="arabicPeriod"/>
            </a:pPr>
            <a:r>
              <a:rPr lang="en-US"/>
              <a:t>Suggest how you will use motivation, training, coaching and mentoring to help them develop their teamworking skills and qualities.</a:t>
            </a:r>
          </a:p>
        </p:txBody>
      </p:sp>
      <p:pic>
        <p:nvPicPr>
          <p:cNvPr id="12" name="Picture 11" descr="A white fabric with black border&#10;&#10;Description automatically generated with medium confidence">
            <a:extLst>
              <a:ext uri="{FF2B5EF4-FFF2-40B4-BE49-F238E27FC236}">
                <a16:creationId xmlns:a16="http://schemas.microsoft.com/office/drawing/2014/main" id="{AD634DA0-9246-DDA0-0281-574A34DAC5F7}"/>
              </a:ext>
            </a:extLst>
          </p:cNvPr>
          <p:cNvPicPr>
            <a:picLocks noChangeAspect="1"/>
          </p:cNvPicPr>
          <p:nvPr/>
        </p:nvPicPr>
        <p:blipFill>
          <a:blip r:embed="rId11">
            <a:alphaModFix amt="70000"/>
          </a:blip>
          <a:stretch>
            <a:fillRect/>
          </a:stretch>
        </p:blipFill>
        <p:spPr>
          <a:xfrm rot="10575932">
            <a:off x="300258" y="1808689"/>
            <a:ext cx="2805504" cy="701376"/>
          </a:xfrm>
          <a:prstGeom prst="rect">
            <a:avLst/>
          </a:prstGeom>
        </p:spPr>
      </p:pic>
    </p:spTree>
    <p:extLst>
      <p:ext uri="{BB962C8B-B14F-4D97-AF65-F5344CB8AC3E}">
        <p14:creationId xmlns:p14="http://schemas.microsoft.com/office/powerpoint/2010/main" val="1479582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33</a:t>
            </a:fld>
            <a:r>
              <a:rPr lang="en-US"/>
              <a:t>   |   UNIFORMED PROTECTIVE SERVICES</a:t>
            </a:r>
          </a:p>
        </p:txBody>
      </p:sp>
      <p:sp>
        <p:nvSpPr>
          <p:cNvPr id="7" name="TextBox 6">
            <a:extLst>
              <a:ext uri="{FF2B5EF4-FFF2-40B4-BE49-F238E27FC236}">
                <a16:creationId xmlns:a16="http://schemas.microsoft.com/office/drawing/2014/main" id="{356BE4C1-9484-34BF-B058-0AAAE26E1BAE}"/>
              </a:ext>
            </a:extLst>
          </p:cNvPr>
          <p:cNvSpPr txBox="1"/>
          <p:nvPr/>
        </p:nvSpPr>
        <p:spPr>
          <a:xfrm>
            <a:off x="587375" y="584200"/>
            <a:ext cx="539953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AREAS FOR DEVELOPMENT</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1F5F741C-DFD9-FEA4-8210-DB01E84103E6}"/>
              </a:ext>
            </a:extLst>
          </p:cNvPr>
          <p:cNvSpPr txBox="1"/>
          <p:nvPr/>
        </p:nvSpPr>
        <p:spPr>
          <a:xfrm>
            <a:off x="587375" y="1296000"/>
            <a:ext cx="9145588" cy="458757"/>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Select a team member to develop.</a:t>
            </a:r>
          </a:p>
        </p:txBody>
      </p:sp>
      <p:grpSp>
        <p:nvGrpSpPr>
          <p:cNvPr id="2" name="Group 1">
            <a:extLst>
              <a:ext uri="{FF2B5EF4-FFF2-40B4-BE49-F238E27FC236}">
                <a16:creationId xmlns:a16="http://schemas.microsoft.com/office/drawing/2014/main" id="{132EA415-52B4-991A-DDAD-44738EB9EC49}"/>
              </a:ext>
            </a:extLst>
          </p:cNvPr>
          <p:cNvGrpSpPr/>
          <p:nvPr/>
        </p:nvGrpSpPr>
        <p:grpSpPr>
          <a:xfrm rot="156427">
            <a:off x="643396" y="1909152"/>
            <a:ext cx="4289863" cy="2223400"/>
            <a:chOff x="1008136" y="2384158"/>
            <a:chExt cx="3786848" cy="2556600"/>
          </a:xfrm>
          <a:effectLst>
            <a:outerShdw blurRad="63500" algn="ctr" rotWithShape="0">
              <a:prstClr val="black">
                <a:alpha val="20000"/>
              </a:prstClr>
            </a:outerShdw>
          </a:effectLst>
        </p:grpSpPr>
        <p:grpSp>
          <p:nvGrpSpPr>
            <p:cNvPr id="3" name="Graphic 4">
              <a:extLst>
                <a:ext uri="{FF2B5EF4-FFF2-40B4-BE49-F238E27FC236}">
                  <a16:creationId xmlns:a16="http://schemas.microsoft.com/office/drawing/2014/main" id="{DD668C4A-895F-CBAC-5CAE-C7003F13E99A}"/>
                </a:ext>
              </a:extLst>
            </p:cNvPr>
            <p:cNvGrpSpPr/>
            <p:nvPr/>
          </p:nvGrpSpPr>
          <p:grpSpPr>
            <a:xfrm rot="10649489" flipH="1">
              <a:off x="1213206" y="2384158"/>
              <a:ext cx="3346425" cy="2556600"/>
              <a:chOff x="1524000" y="2180387"/>
              <a:chExt cx="3373727" cy="2855679"/>
            </a:xfrm>
            <a:solidFill>
              <a:srgbClr val="FFFFFF"/>
            </a:solidFill>
          </p:grpSpPr>
          <p:sp>
            <p:nvSpPr>
              <p:cNvPr id="13" name="Freeform 12">
                <a:extLst>
                  <a:ext uri="{FF2B5EF4-FFF2-40B4-BE49-F238E27FC236}">
                    <a16:creationId xmlns:a16="http://schemas.microsoft.com/office/drawing/2014/main" id="{9DA79473-7A21-8A11-9817-44E0B2056358}"/>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99209CB-203D-DAE2-FEF0-CA9F70EA5989}"/>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F8CB444-7A64-91BE-0568-34B89024698B}"/>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E4599C7-E60E-FD1B-F25C-96FC6FD88827}"/>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CC2448-6B9B-BFEC-82A2-4C08507044EA}"/>
                  </a:ext>
                </a:extLst>
              </p:cNvPr>
              <p:cNvSpPr/>
              <p:nvPr/>
            </p:nvSpPr>
            <p:spPr>
              <a:xfrm>
                <a:off x="1524000" y="2206583"/>
                <a:ext cx="3373727" cy="282948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4" name="Graphic 4">
              <a:extLst>
                <a:ext uri="{FF2B5EF4-FFF2-40B4-BE49-F238E27FC236}">
                  <a16:creationId xmlns:a16="http://schemas.microsoft.com/office/drawing/2014/main" id="{6697B1FC-68E6-C904-F4F8-BB955E35F1B4}"/>
                </a:ext>
              </a:extLst>
            </p:cNvPr>
            <p:cNvGrpSpPr/>
            <p:nvPr/>
          </p:nvGrpSpPr>
          <p:grpSpPr>
            <a:xfrm rot="5245481" flipH="1">
              <a:off x="1753306" y="1757234"/>
              <a:ext cx="2296508" cy="3786848"/>
              <a:chOff x="1524000" y="2174574"/>
              <a:chExt cx="3373727" cy="2936979"/>
            </a:xfrm>
            <a:solidFill>
              <a:srgbClr val="FFFFFF"/>
            </a:solidFill>
          </p:grpSpPr>
          <p:sp>
            <p:nvSpPr>
              <p:cNvPr id="5" name="Freeform 4">
                <a:extLst>
                  <a:ext uri="{FF2B5EF4-FFF2-40B4-BE49-F238E27FC236}">
                    <a16:creationId xmlns:a16="http://schemas.microsoft.com/office/drawing/2014/main" id="{46F40F36-03C9-0284-3830-07A63FF7A0E5}"/>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08CE7AFA-79B3-9378-C1A6-4398CAA9AB9C}"/>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4450F23-E3A1-7337-321A-76DADB2D2D22}"/>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4A4F03D-2031-504B-44EB-FCE8A472D1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B00289A-AA30-6B97-A372-DCAF2A34DD22}"/>
                  </a:ext>
                </a:extLst>
              </p:cNvPr>
              <p:cNvSpPr/>
              <p:nvPr/>
            </p:nvSpPr>
            <p:spPr>
              <a:xfrm>
                <a:off x="1524000" y="2174574"/>
                <a:ext cx="3373727" cy="2936979"/>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sp>
        <p:nvSpPr>
          <p:cNvPr id="22" name="TextBox 21">
            <a:extLst>
              <a:ext uri="{FF2B5EF4-FFF2-40B4-BE49-F238E27FC236}">
                <a16:creationId xmlns:a16="http://schemas.microsoft.com/office/drawing/2014/main" id="{88D2E289-13A5-4F21-2304-D751190EC06C}"/>
              </a:ext>
            </a:extLst>
          </p:cNvPr>
          <p:cNvSpPr txBox="1"/>
          <p:nvPr/>
        </p:nvSpPr>
        <p:spPr>
          <a:xfrm rot="8328">
            <a:off x="1070007" y="2089469"/>
            <a:ext cx="3739584" cy="1700122"/>
          </a:xfrm>
          <a:prstGeom prst="rect">
            <a:avLst/>
          </a:prstGeom>
          <a:noFill/>
        </p:spPr>
        <p:txBody>
          <a:bodyPr wrap="square" lIns="90000" tIns="90000" rIns="90000" bIns="90000" numCol="1" spcCol="90000" rtlCol="0">
            <a:spAutoFit/>
          </a:bodyPr>
          <a:lstStyle/>
          <a:p>
            <a:pPr>
              <a:spcAft>
                <a:spcPts val="500"/>
              </a:spcAft>
            </a:pPr>
            <a:r>
              <a:rPr lang="en-US" b="1"/>
              <a:t>LIZ</a:t>
            </a:r>
          </a:p>
          <a:p>
            <a:pPr marL="285750" indent="-285750">
              <a:spcAft>
                <a:spcPts val="500"/>
              </a:spcAft>
              <a:buFont typeface="Arial" panose="020B0604020202020204" pitchFamily="34" charset="0"/>
              <a:buChar char="•"/>
            </a:pPr>
            <a:r>
              <a:rPr lang="en-US" sz="1600"/>
              <a:t>Is easily stressed or overwhelmed</a:t>
            </a:r>
          </a:p>
          <a:p>
            <a:pPr marL="285750" indent="-285750">
              <a:spcAft>
                <a:spcPts val="500"/>
              </a:spcAft>
              <a:buFont typeface="Arial" panose="020B0604020202020204" pitchFamily="34" charset="0"/>
              <a:buChar char="•"/>
            </a:pPr>
            <a:r>
              <a:rPr lang="en-US" sz="1600"/>
              <a:t>Can be distracted from task</a:t>
            </a:r>
          </a:p>
          <a:p>
            <a:pPr marL="285750" indent="-285750">
              <a:spcAft>
                <a:spcPts val="500"/>
              </a:spcAft>
              <a:buFont typeface="Arial" panose="020B0604020202020204" pitchFamily="34" charset="0"/>
              <a:buChar char="•"/>
            </a:pPr>
            <a:r>
              <a:rPr lang="en-US" sz="1600"/>
              <a:t>Must communicate with greater clarity</a:t>
            </a:r>
          </a:p>
          <a:p>
            <a:pPr marL="285750" indent="-285750">
              <a:spcAft>
                <a:spcPts val="500"/>
              </a:spcAft>
              <a:buFont typeface="Arial" panose="020B0604020202020204" pitchFamily="34" charset="0"/>
              <a:buChar char="•"/>
            </a:pPr>
            <a:r>
              <a:rPr lang="en-US" sz="1600"/>
              <a:t>Needs better attention to detail</a:t>
            </a:r>
          </a:p>
        </p:txBody>
      </p:sp>
      <p:pic>
        <p:nvPicPr>
          <p:cNvPr id="23" name="Picture 22" descr="A close-up of a silver object&#10;&#10;Description automatically generated">
            <a:extLst>
              <a:ext uri="{FF2B5EF4-FFF2-40B4-BE49-F238E27FC236}">
                <a16:creationId xmlns:a16="http://schemas.microsoft.com/office/drawing/2014/main" id="{E0F0329B-70DD-644A-DB5B-BE6EB94429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23097">
            <a:off x="3627708" y="2020718"/>
            <a:ext cx="1924050" cy="628650"/>
          </a:xfrm>
          <a:prstGeom prst="rect">
            <a:avLst/>
          </a:prstGeom>
        </p:spPr>
      </p:pic>
      <p:pic>
        <p:nvPicPr>
          <p:cNvPr id="42" name="Picture 41" descr="A white fabric with black border&#10;&#10;Description automatically generated with medium confidence">
            <a:extLst>
              <a:ext uri="{FF2B5EF4-FFF2-40B4-BE49-F238E27FC236}">
                <a16:creationId xmlns:a16="http://schemas.microsoft.com/office/drawing/2014/main" id="{A51C991F-74E1-6E95-F383-11FAD126B20C}"/>
              </a:ext>
            </a:extLst>
          </p:cNvPr>
          <p:cNvPicPr>
            <a:picLocks noChangeAspect="1"/>
          </p:cNvPicPr>
          <p:nvPr/>
        </p:nvPicPr>
        <p:blipFill>
          <a:blip r:embed="rId3">
            <a:alphaModFix amt="70000"/>
          </a:blip>
          <a:stretch>
            <a:fillRect/>
          </a:stretch>
        </p:blipFill>
        <p:spPr>
          <a:xfrm rot="11155005">
            <a:off x="459223" y="3810038"/>
            <a:ext cx="2821856" cy="705464"/>
          </a:xfrm>
          <a:prstGeom prst="rect">
            <a:avLst/>
          </a:prstGeom>
        </p:spPr>
      </p:pic>
      <p:grpSp>
        <p:nvGrpSpPr>
          <p:cNvPr id="52" name="Graphic 4">
            <a:extLst>
              <a:ext uri="{FF2B5EF4-FFF2-40B4-BE49-F238E27FC236}">
                <a16:creationId xmlns:a16="http://schemas.microsoft.com/office/drawing/2014/main" id="{68F497DE-D2B7-AB3B-E47D-CC8226C4AB4C}"/>
              </a:ext>
            </a:extLst>
          </p:cNvPr>
          <p:cNvGrpSpPr/>
          <p:nvPr/>
        </p:nvGrpSpPr>
        <p:grpSpPr>
          <a:xfrm rot="10991151" flipH="1">
            <a:off x="6500473" y="641312"/>
            <a:ext cx="2928443" cy="2937061"/>
            <a:chOff x="1524000" y="2175323"/>
            <a:chExt cx="3373727" cy="2860742"/>
          </a:xfrm>
          <a:solidFill>
            <a:srgbClr val="FFFFFF"/>
          </a:solidFill>
          <a:effectLst>
            <a:outerShdw blurRad="63500" algn="ctr" rotWithShape="0">
              <a:prstClr val="black">
                <a:alpha val="20000"/>
              </a:prstClr>
            </a:outerShdw>
          </a:effectLst>
        </p:grpSpPr>
        <p:sp>
          <p:nvSpPr>
            <p:cNvPr id="53" name="Freeform 52">
              <a:extLst>
                <a:ext uri="{FF2B5EF4-FFF2-40B4-BE49-F238E27FC236}">
                  <a16:creationId xmlns:a16="http://schemas.microsoft.com/office/drawing/2014/main" id="{DFF14FBB-42B2-EEF7-5F5D-8C6821206B87}"/>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B911674-1A84-819E-07E5-0041AD4E8140}"/>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ED040E0-8A9F-8992-1691-D1DA7E06925C}"/>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47E2B4A2-A8EC-6511-9B6B-340FEA8F5A9B}"/>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1F964D7-FB5C-2E68-FA8D-B23A54E282E3}"/>
                </a:ext>
              </a:extLst>
            </p:cNvPr>
            <p:cNvSpPr/>
            <p:nvPr/>
          </p:nvSpPr>
          <p:spPr>
            <a:xfrm>
              <a:off x="1524000" y="2175323"/>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sp>
        <p:nvSpPr>
          <p:cNvPr id="58" name="TextBox 57">
            <a:extLst>
              <a:ext uri="{FF2B5EF4-FFF2-40B4-BE49-F238E27FC236}">
                <a16:creationId xmlns:a16="http://schemas.microsoft.com/office/drawing/2014/main" id="{BC923306-852A-4E27-FBA2-B31CCC8968D3}"/>
              </a:ext>
            </a:extLst>
          </p:cNvPr>
          <p:cNvSpPr txBox="1"/>
          <p:nvPr/>
        </p:nvSpPr>
        <p:spPr>
          <a:xfrm rot="191151">
            <a:off x="6718473" y="890990"/>
            <a:ext cx="2462445" cy="2192565"/>
          </a:xfrm>
          <a:prstGeom prst="rect">
            <a:avLst/>
          </a:prstGeom>
          <a:noFill/>
        </p:spPr>
        <p:txBody>
          <a:bodyPr wrap="square" lIns="90000" tIns="90000" rIns="90000" bIns="90000" numCol="1" spcCol="90000" rtlCol="0">
            <a:spAutoFit/>
          </a:bodyPr>
          <a:lstStyle/>
          <a:p>
            <a:pPr>
              <a:spcAft>
                <a:spcPts val="500"/>
              </a:spcAft>
            </a:pPr>
            <a:r>
              <a:rPr lang="en-US" b="1"/>
              <a:t>RICK</a:t>
            </a:r>
          </a:p>
          <a:p>
            <a:pPr marL="285750" indent="-285750">
              <a:spcAft>
                <a:spcPts val="500"/>
              </a:spcAft>
              <a:buFont typeface="Arial" panose="020B0604020202020204" pitchFamily="34" charset="0"/>
              <a:buChar char="•"/>
            </a:pPr>
            <a:r>
              <a:rPr lang="en-US" sz="1600"/>
              <a:t>Easily shows frustration</a:t>
            </a:r>
          </a:p>
          <a:p>
            <a:pPr marL="285750" indent="-285750">
              <a:spcAft>
                <a:spcPts val="500"/>
              </a:spcAft>
              <a:buFont typeface="Arial" panose="020B0604020202020204" pitchFamily="34" charset="0"/>
              <a:buChar char="•"/>
            </a:pPr>
            <a:r>
              <a:rPr lang="en-US" sz="1600"/>
              <a:t>Poor personal</a:t>
            </a:r>
            <a:br>
              <a:rPr lang="en-US" sz="1600"/>
            </a:br>
            <a:r>
              <a:rPr lang="en-US" sz="1600"/>
              <a:t>admin skills</a:t>
            </a:r>
          </a:p>
          <a:p>
            <a:pPr marL="285750" indent="-285750">
              <a:spcAft>
                <a:spcPts val="500"/>
              </a:spcAft>
              <a:buFont typeface="Arial" panose="020B0604020202020204" pitchFamily="34" charset="0"/>
              <a:buChar char="•"/>
            </a:pPr>
            <a:r>
              <a:rPr lang="en-US" sz="1600"/>
              <a:t>Can be unreliable</a:t>
            </a:r>
          </a:p>
          <a:p>
            <a:pPr marL="285750" indent="-285750">
              <a:spcAft>
                <a:spcPts val="500"/>
              </a:spcAft>
              <a:buFont typeface="Arial" panose="020B0604020202020204" pitchFamily="34" charset="0"/>
              <a:buChar char="•"/>
            </a:pPr>
            <a:r>
              <a:rPr lang="en-US" sz="1600"/>
              <a:t>Unprofessional use of </a:t>
            </a:r>
            <a:r>
              <a:rPr lang="en-US" sz="1600" err="1"/>
              <a:t>humour</a:t>
            </a:r>
            <a:r>
              <a:rPr lang="en-US" sz="1600"/>
              <a:t> at times</a:t>
            </a:r>
          </a:p>
        </p:txBody>
      </p:sp>
      <p:pic>
        <p:nvPicPr>
          <p:cNvPr id="59" name="Picture 58" descr="A white fabric with black border&#10;&#10;Description automatically generated with medium confidence">
            <a:extLst>
              <a:ext uri="{FF2B5EF4-FFF2-40B4-BE49-F238E27FC236}">
                <a16:creationId xmlns:a16="http://schemas.microsoft.com/office/drawing/2014/main" id="{5D1F323F-5FEA-3A17-D270-FDE2114C2245}"/>
              </a:ext>
            </a:extLst>
          </p:cNvPr>
          <p:cNvPicPr>
            <a:picLocks noChangeAspect="1"/>
          </p:cNvPicPr>
          <p:nvPr/>
        </p:nvPicPr>
        <p:blipFill>
          <a:blip r:embed="rId3">
            <a:alphaModFix amt="70000"/>
          </a:blip>
          <a:stretch>
            <a:fillRect/>
          </a:stretch>
        </p:blipFill>
        <p:spPr>
          <a:xfrm rot="205634">
            <a:off x="6778118" y="3247441"/>
            <a:ext cx="2711520" cy="677880"/>
          </a:xfrm>
          <a:prstGeom prst="rect">
            <a:avLst/>
          </a:prstGeom>
        </p:spPr>
      </p:pic>
      <p:pic>
        <p:nvPicPr>
          <p:cNvPr id="60" name="Picture 59" descr="A close-up of a silver object&#10;&#10;Description automatically generated">
            <a:extLst>
              <a:ext uri="{FF2B5EF4-FFF2-40B4-BE49-F238E27FC236}">
                <a16:creationId xmlns:a16="http://schemas.microsoft.com/office/drawing/2014/main" id="{3EE393E8-BD02-6B9A-C04F-9E000F2B7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337607">
            <a:off x="7401746" y="438650"/>
            <a:ext cx="1924050" cy="628650"/>
          </a:xfrm>
          <a:prstGeom prst="rect">
            <a:avLst/>
          </a:prstGeom>
        </p:spPr>
      </p:pic>
      <p:grpSp>
        <p:nvGrpSpPr>
          <p:cNvPr id="61" name="Graphic 4">
            <a:extLst>
              <a:ext uri="{FF2B5EF4-FFF2-40B4-BE49-F238E27FC236}">
                <a16:creationId xmlns:a16="http://schemas.microsoft.com/office/drawing/2014/main" id="{3D463444-6432-ABE6-EBEE-266D4C8DC7A6}"/>
              </a:ext>
            </a:extLst>
          </p:cNvPr>
          <p:cNvGrpSpPr/>
          <p:nvPr/>
        </p:nvGrpSpPr>
        <p:grpSpPr>
          <a:xfrm rot="10564888" flipH="1">
            <a:off x="1416676" y="3898563"/>
            <a:ext cx="4645755" cy="2164007"/>
            <a:chOff x="1524000" y="2175323"/>
            <a:chExt cx="3373727" cy="2860742"/>
          </a:xfrm>
          <a:solidFill>
            <a:srgbClr val="FFFFFF"/>
          </a:solidFill>
          <a:effectLst>
            <a:outerShdw blurRad="63500" algn="ctr" rotWithShape="0">
              <a:prstClr val="black">
                <a:alpha val="20000"/>
              </a:prstClr>
            </a:outerShdw>
          </a:effectLst>
        </p:grpSpPr>
        <p:sp>
          <p:nvSpPr>
            <p:cNvPr id="62" name="Freeform 61">
              <a:extLst>
                <a:ext uri="{FF2B5EF4-FFF2-40B4-BE49-F238E27FC236}">
                  <a16:creationId xmlns:a16="http://schemas.microsoft.com/office/drawing/2014/main" id="{EC4A440F-CA0F-5D18-2BA7-A6AA64CD6777}"/>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925701-D5CF-2A48-7812-96A53DBD3942}"/>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40B2130-E3D8-C04E-2892-527A43B548BE}"/>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C2A9C5B-6668-2DE2-97A1-C6AC5F3114D2}"/>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766029E-0538-0D74-0BBD-CE98D10E44AE}"/>
                </a:ext>
              </a:extLst>
            </p:cNvPr>
            <p:cNvSpPr/>
            <p:nvPr/>
          </p:nvSpPr>
          <p:spPr>
            <a:xfrm>
              <a:off x="1524000" y="2175323"/>
              <a:ext cx="3373727" cy="2860742"/>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sp>
        <p:nvSpPr>
          <p:cNvPr id="67" name="TextBox 66">
            <a:extLst>
              <a:ext uri="{FF2B5EF4-FFF2-40B4-BE49-F238E27FC236}">
                <a16:creationId xmlns:a16="http://schemas.microsoft.com/office/drawing/2014/main" id="{ADB5F33B-2060-0DD4-71AD-2945EC33DFD9}"/>
              </a:ext>
            </a:extLst>
          </p:cNvPr>
          <p:cNvSpPr txBox="1"/>
          <p:nvPr/>
        </p:nvSpPr>
        <p:spPr>
          <a:xfrm rot="21364888">
            <a:off x="1721279" y="4175341"/>
            <a:ext cx="4019446" cy="1700122"/>
          </a:xfrm>
          <a:prstGeom prst="rect">
            <a:avLst/>
          </a:prstGeom>
          <a:noFill/>
        </p:spPr>
        <p:txBody>
          <a:bodyPr wrap="square" lIns="90000" tIns="90000" rIns="90000" bIns="90000" numCol="1" spcCol="90000" rtlCol="0">
            <a:spAutoFit/>
          </a:bodyPr>
          <a:lstStyle/>
          <a:p>
            <a:pPr>
              <a:spcAft>
                <a:spcPts val="500"/>
              </a:spcAft>
            </a:pPr>
            <a:r>
              <a:rPr lang="en-US" b="1"/>
              <a:t>NISHA</a:t>
            </a:r>
          </a:p>
          <a:p>
            <a:pPr marL="285750" indent="-285750">
              <a:spcAft>
                <a:spcPts val="500"/>
              </a:spcAft>
              <a:buFont typeface="Arial" panose="020B0604020202020204" pitchFamily="34" charset="0"/>
              <a:buChar char="•"/>
            </a:pPr>
            <a:r>
              <a:rPr lang="en-US" sz="1600"/>
              <a:t>Does not carry out own share of the work</a:t>
            </a:r>
          </a:p>
          <a:p>
            <a:pPr marL="285750" indent="-285750">
              <a:spcAft>
                <a:spcPts val="500"/>
              </a:spcAft>
              <a:buFont typeface="Arial" panose="020B0604020202020204" pitchFamily="34" charset="0"/>
              <a:buChar char="•"/>
            </a:pPr>
            <a:r>
              <a:rPr lang="en-US" sz="1600"/>
              <a:t>Lack of engagement with the task</a:t>
            </a:r>
          </a:p>
          <a:p>
            <a:pPr marL="285750" indent="-285750">
              <a:spcAft>
                <a:spcPts val="500"/>
              </a:spcAft>
              <a:buFont typeface="Arial" panose="020B0604020202020204" pitchFamily="34" charset="0"/>
              <a:buChar char="•"/>
            </a:pPr>
            <a:r>
              <a:rPr lang="en-US" sz="1600"/>
              <a:t>Needs to improve listening skills</a:t>
            </a:r>
          </a:p>
          <a:p>
            <a:pPr marL="285750" indent="-285750">
              <a:spcAft>
                <a:spcPts val="500"/>
              </a:spcAft>
              <a:buFont typeface="Arial" panose="020B0604020202020204" pitchFamily="34" charset="0"/>
              <a:buChar char="•"/>
            </a:pPr>
            <a:r>
              <a:rPr lang="en-US" sz="1600"/>
              <a:t>Must show more consideration for others</a:t>
            </a:r>
          </a:p>
        </p:txBody>
      </p:sp>
      <p:grpSp>
        <p:nvGrpSpPr>
          <p:cNvPr id="69" name="Group 68">
            <a:extLst>
              <a:ext uri="{FF2B5EF4-FFF2-40B4-BE49-F238E27FC236}">
                <a16:creationId xmlns:a16="http://schemas.microsoft.com/office/drawing/2014/main" id="{5CA5FED0-21B0-4F56-7914-1DA2995ECE99}"/>
              </a:ext>
            </a:extLst>
          </p:cNvPr>
          <p:cNvGrpSpPr/>
          <p:nvPr/>
        </p:nvGrpSpPr>
        <p:grpSpPr>
          <a:xfrm rot="5400000">
            <a:off x="7742513" y="2250120"/>
            <a:ext cx="2305547" cy="4995915"/>
            <a:chOff x="1008136" y="2384158"/>
            <a:chExt cx="3786848" cy="2556600"/>
          </a:xfrm>
          <a:effectLst>
            <a:outerShdw blurRad="63500" algn="ctr" rotWithShape="0">
              <a:prstClr val="black">
                <a:alpha val="20000"/>
              </a:prstClr>
            </a:outerShdw>
          </a:effectLst>
        </p:grpSpPr>
        <p:grpSp>
          <p:nvGrpSpPr>
            <p:cNvPr id="70" name="Graphic 4">
              <a:extLst>
                <a:ext uri="{FF2B5EF4-FFF2-40B4-BE49-F238E27FC236}">
                  <a16:creationId xmlns:a16="http://schemas.microsoft.com/office/drawing/2014/main" id="{5E342C86-A407-1F6E-F930-44EDD4287EE9}"/>
                </a:ext>
              </a:extLst>
            </p:cNvPr>
            <p:cNvGrpSpPr/>
            <p:nvPr/>
          </p:nvGrpSpPr>
          <p:grpSpPr>
            <a:xfrm rot="10649489" flipH="1">
              <a:off x="1213206" y="2384158"/>
              <a:ext cx="3346425" cy="2556600"/>
              <a:chOff x="1524000" y="2180387"/>
              <a:chExt cx="3373727" cy="2855679"/>
            </a:xfrm>
            <a:solidFill>
              <a:srgbClr val="FFFFFF"/>
            </a:solidFill>
          </p:grpSpPr>
          <p:sp>
            <p:nvSpPr>
              <p:cNvPr id="77" name="Freeform 76">
                <a:extLst>
                  <a:ext uri="{FF2B5EF4-FFF2-40B4-BE49-F238E27FC236}">
                    <a16:creationId xmlns:a16="http://schemas.microsoft.com/office/drawing/2014/main" id="{BD51260C-9228-0B62-1605-C866F4169A2D}"/>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1270ABE-17A1-C0F3-F920-931AC8A1BEAC}"/>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B3B1B6-1F8D-659B-FE81-2333590A7B14}"/>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08AED391-D467-C221-B887-8F589729D6C6}"/>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4600F44-727A-C6E2-1F6A-ECCE36D28854}"/>
                  </a:ext>
                </a:extLst>
              </p:cNvPr>
              <p:cNvSpPr/>
              <p:nvPr/>
            </p:nvSpPr>
            <p:spPr>
              <a:xfrm>
                <a:off x="1524000" y="2206583"/>
                <a:ext cx="3373727" cy="2829483"/>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nvGrpSpPr>
            <p:cNvPr id="71" name="Graphic 4">
              <a:extLst>
                <a:ext uri="{FF2B5EF4-FFF2-40B4-BE49-F238E27FC236}">
                  <a16:creationId xmlns:a16="http://schemas.microsoft.com/office/drawing/2014/main" id="{63F9571D-C78E-90B6-B297-FB2DB0559664}"/>
                </a:ext>
              </a:extLst>
            </p:cNvPr>
            <p:cNvGrpSpPr/>
            <p:nvPr/>
          </p:nvGrpSpPr>
          <p:grpSpPr>
            <a:xfrm rot="5245481" flipH="1">
              <a:off x="1753306" y="1757234"/>
              <a:ext cx="2296508" cy="3786848"/>
              <a:chOff x="1524000" y="2174574"/>
              <a:chExt cx="3373727" cy="2936979"/>
            </a:xfrm>
            <a:solidFill>
              <a:srgbClr val="FFFFFF"/>
            </a:solidFill>
          </p:grpSpPr>
          <p:sp>
            <p:nvSpPr>
              <p:cNvPr id="72" name="Freeform 71">
                <a:extLst>
                  <a:ext uri="{FF2B5EF4-FFF2-40B4-BE49-F238E27FC236}">
                    <a16:creationId xmlns:a16="http://schemas.microsoft.com/office/drawing/2014/main" id="{6E7E2FEB-6D71-1DC1-C473-69459C09DF05}"/>
                  </a:ext>
                </a:extLst>
              </p:cNvPr>
              <p:cNvSpPr/>
              <p:nvPr/>
            </p:nvSpPr>
            <p:spPr>
              <a:xfrm>
                <a:off x="4807229" y="2248054"/>
                <a:ext cx="4919" cy="5923"/>
              </a:xfrm>
              <a:custGeom>
                <a:avLst/>
                <a:gdLst>
                  <a:gd name="connsiteX0" fmla="*/ 4663 w 4919"/>
                  <a:gd name="connsiteY0" fmla="*/ 3615 h 5923"/>
                  <a:gd name="connsiteX1" fmla="*/ 0 w 4919"/>
                  <a:gd name="connsiteY1" fmla="*/ 4568 h 5923"/>
                  <a:gd name="connsiteX2" fmla="*/ 4663 w 4919"/>
                  <a:gd name="connsiteY2" fmla="*/ 3615 h 5923"/>
                </a:gdLst>
                <a:ahLst/>
                <a:cxnLst>
                  <a:cxn ang="0">
                    <a:pos x="connsiteX0" y="connsiteY0"/>
                  </a:cxn>
                  <a:cxn ang="0">
                    <a:pos x="connsiteX1" y="connsiteY1"/>
                  </a:cxn>
                  <a:cxn ang="0">
                    <a:pos x="connsiteX2" y="connsiteY2"/>
                  </a:cxn>
                </a:cxnLst>
                <a:rect l="l" t="t" r="r" b="b"/>
                <a:pathLst>
                  <a:path w="4919" h="5923">
                    <a:moveTo>
                      <a:pt x="4663" y="3615"/>
                    </a:moveTo>
                    <a:cubicBezTo>
                      <a:pt x="4092" y="-3052"/>
                      <a:pt x="1523" y="853"/>
                      <a:pt x="0" y="4568"/>
                    </a:cubicBezTo>
                    <a:cubicBezTo>
                      <a:pt x="4663" y="6759"/>
                      <a:pt x="5424" y="6187"/>
                      <a:pt x="4663" y="3615"/>
                    </a:cubicBezTo>
                    <a:close/>
                  </a:path>
                </a:pathLst>
              </a:custGeom>
              <a:solidFill>
                <a:srgbClr val="FFFFFF"/>
              </a:solidFill>
              <a:ln w="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AA21B0B-74D7-26A2-2A2C-7ED501E76A15}"/>
                  </a:ext>
                </a:extLst>
              </p:cNvPr>
              <p:cNvSpPr/>
              <p:nvPr/>
            </p:nvSpPr>
            <p:spPr>
              <a:xfrm>
                <a:off x="3003280" y="2180387"/>
                <a:ext cx="1218" cy="2797"/>
              </a:xfrm>
              <a:custGeom>
                <a:avLst/>
                <a:gdLst>
                  <a:gd name="connsiteX0" fmla="*/ 86 w 1218"/>
                  <a:gd name="connsiteY0" fmla="*/ 2797 h 2797"/>
                  <a:gd name="connsiteX1" fmla="*/ 86 w 1218"/>
                  <a:gd name="connsiteY1" fmla="*/ 2797 h 2797"/>
                  <a:gd name="connsiteX2" fmla="*/ 86 w 1218"/>
                  <a:gd name="connsiteY2" fmla="*/ 2797 h 2797"/>
                </a:gdLst>
                <a:ahLst/>
                <a:cxnLst>
                  <a:cxn ang="0">
                    <a:pos x="connsiteX0" y="connsiteY0"/>
                  </a:cxn>
                  <a:cxn ang="0">
                    <a:pos x="connsiteX1" y="connsiteY1"/>
                  </a:cxn>
                  <a:cxn ang="0">
                    <a:pos x="connsiteX2" y="connsiteY2"/>
                  </a:cxn>
                </a:cxnLst>
                <a:rect l="l" t="t" r="r" b="b"/>
                <a:pathLst>
                  <a:path w="1218" h="2797">
                    <a:moveTo>
                      <a:pt x="86" y="2797"/>
                    </a:moveTo>
                    <a:cubicBezTo>
                      <a:pt x="2941" y="-441"/>
                      <a:pt x="-580" y="-1394"/>
                      <a:pt x="86" y="2797"/>
                    </a:cubicBezTo>
                    <a:lnTo>
                      <a:pt x="86" y="2797"/>
                    </a:lnTo>
                    <a:close/>
                  </a:path>
                </a:pathLst>
              </a:custGeom>
              <a:solidFill>
                <a:srgbClr val="FFFFFF"/>
              </a:solidFill>
              <a:ln w="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6E84EF7-17A6-C902-D386-7F3DD282CB0F}"/>
                  </a:ext>
                </a:extLst>
              </p:cNvPr>
              <p:cNvSpPr/>
              <p:nvPr/>
            </p:nvSpPr>
            <p:spPr>
              <a:xfrm>
                <a:off x="3003280" y="5027635"/>
                <a:ext cx="1218" cy="2797"/>
              </a:xfrm>
              <a:custGeom>
                <a:avLst/>
                <a:gdLst>
                  <a:gd name="connsiteX0" fmla="*/ 86 w 1218"/>
                  <a:gd name="connsiteY0" fmla="*/ 0 h 2797"/>
                  <a:gd name="connsiteX1" fmla="*/ 86 w 1218"/>
                  <a:gd name="connsiteY1" fmla="*/ 0 h 2797"/>
                  <a:gd name="connsiteX2" fmla="*/ 86 w 1218"/>
                  <a:gd name="connsiteY2" fmla="*/ 0 h 2797"/>
                </a:gdLst>
                <a:ahLst/>
                <a:cxnLst>
                  <a:cxn ang="0">
                    <a:pos x="connsiteX0" y="connsiteY0"/>
                  </a:cxn>
                  <a:cxn ang="0">
                    <a:pos x="connsiteX1" y="connsiteY1"/>
                  </a:cxn>
                  <a:cxn ang="0">
                    <a:pos x="connsiteX2" y="connsiteY2"/>
                  </a:cxn>
                </a:cxnLst>
                <a:rect l="l" t="t" r="r" b="b"/>
                <a:pathLst>
                  <a:path w="1218" h="2797">
                    <a:moveTo>
                      <a:pt x="86" y="0"/>
                    </a:moveTo>
                    <a:cubicBezTo>
                      <a:pt x="-580" y="4191"/>
                      <a:pt x="2941" y="3239"/>
                      <a:pt x="86" y="0"/>
                    </a:cubicBezTo>
                    <a:lnTo>
                      <a:pt x="86" y="0"/>
                    </a:lnTo>
                    <a:close/>
                  </a:path>
                </a:pathLst>
              </a:custGeom>
              <a:solidFill>
                <a:srgbClr val="FFFFFF"/>
              </a:solidFill>
              <a:ln w="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F9726A59-9E77-7BDB-72ED-A4311E640DF7}"/>
                  </a:ext>
                </a:extLst>
              </p:cNvPr>
              <p:cNvSpPr/>
              <p:nvPr/>
            </p:nvSpPr>
            <p:spPr>
              <a:xfrm>
                <a:off x="4807229" y="4956843"/>
                <a:ext cx="4919" cy="5922"/>
              </a:xfrm>
              <a:custGeom>
                <a:avLst/>
                <a:gdLst>
                  <a:gd name="connsiteX0" fmla="*/ 4663 w 4919"/>
                  <a:gd name="connsiteY0" fmla="*/ 2307 h 5922"/>
                  <a:gd name="connsiteX1" fmla="*/ 0 w 4919"/>
                  <a:gd name="connsiteY1" fmla="*/ 1355 h 5922"/>
                  <a:gd name="connsiteX2" fmla="*/ 4663 w 4919"/>
                  <a:gd name="connsiteY2" fmla="*/ 2307 h 5922"/>
                </a:gdLst>
                <a:ahLst/>
                <a:cxnLst>
                  <a:cxn ang="0">
                    <a:pos x="connsiteX0" y="connsiteY0"/>
                  </a:cxn>
                  <a:cxn ang="0">
                    <a:pos x="connsiteX1" y="connsiteY1"/>
                  </a:cxn>
                  <a:cxn ang="0">
                    <a:pos x="connsiteX2" y="connsiteY2"/>
                  </a:cxn>
                </a:cxnLst>
                <a:rect l="l" t="t" r="r" b="b"/>
                <a:pathLst>
                  <a:path w="4919" h="5922">
                    <a:moveTo>
                      <a:pt x="4663" y="2307"/>
                    </a:moveTo>
                    <a:cubicBezTo>
                      <a:pt x="5424" y="-264"/>
                      <a:pt x="4663" y="-836"/>
                      <a:pt x="0" y="1355"/>
                    </a:cubicBezTo>
                    <a:cubicBezTo>
                      <a:pt x="1523" y="5070"/>
                      <a:pt x="4092" y="8975"/>
                      <a:pt x="4663" y="2307"/>
                    </a:cubicBezTo>
                    <a:close/>
                  </a:path>
                </a:pathLst>
              </a:custGeom>
              <a:solidFill>
                <a:srgbClr val="FFFFFF"/>
              </a:solidFill>
              <a:ln w="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A32045B-FD35-952D-E035-92BD0C98F057}"/>
                  </a:ext>
                </a:extLst>
              </p:cNvPr>
              <p:cNvSpPr/>
              <p:nvPr/>
            </p:nvSpPr>
            <p:spPr>
              <a:xfrm>
                <a:off x="1524000" y="2174574"/>
                <a:ext cx="3373727" cy="2936979"/>
              </a:xfrm>
              <a:custGeom>
                <a:avLst/>
                <a:gdLst>
                  <a:gd name="connsiteX0" fmla="*/ 3373728 w 3373727"/>
                  <a:gd name="connsiteY0" fmla="*/ 2692196 h 2860742"/>
                  <a:gd name="connsiteX1" fmla="*/ 3373157 w 3373727"/>
                  <a:gd name="connsiteY1" fmla="*/ 1430038 h 2860742"/>
                  <a:gd name="connsiteX2" fmla="*/ 3373728 w 3373727"/>
                  <a:gd name="connsiteY2" fmla="*/ 167880 h 2860742"/>
                  <a:gd name="connsiteX3" fmla="*/ 3373537 w 3373727"/>
                  <a:gd name="connsiteY3" fmla="*/ 167880 h 2860742"/>
                  <a:gd name="connsiteX4" fmla="*/ 3373728 w 3373727"/>
                  <a:gd name="connsiteY4" fmla="*/ 106444 h 2860742"/>
                  <a:gd name="connsiteX5" fmla="*/ 3365544 w 3373727"/>
                  <a:gd name="connsiteY5" fmla="*/ 100729 h 2860742"/>
                  <a:gd name="connsiteX6" fmla="*/ 3346607 w 3373727"/>
                  <a:gd name="connsiteY6" fmla="*/ 87584 h 2860742"/>
                  <a:gd name="connsiteX7" fmla="*/ 3325576 w 3373727"/>
                  <a:gd name="connsiteY7" fmla="*/ 73011 h 2860742"/>
                  <a:gd name="connsiteX8" fmla="*/ 3313586 w 3373727"/>
                  <a:gd name="connsiteY8" fmla="*/ 63677 h 2860742"/>
                  <a:gd name="connsiteX9" fmla="*/ 3308733 w 3373727"/>
                  <a:gd name="connsiteY9" fmla="*/ 61295 h 2860742"/>
                  <a:gd name="connsiteX10" fmla="*/ 3299502 w 3373727"/>
                  <a:gd name="connsiteY10" fmla="*/ 68534 h 2860742"/>
                  <a:gd name="connsiteX11" fmla="*/ 3293412 w 3373727"/>
                  <a:gd name="connsiteY11" fmla="*/ 67296 h 2860742"/>
                  <a:gd name="connsiteX12" fmla="*/ 3290272 w 3373727"/>
                  <a:gd name="connsiteY12" fmla="*/ 75773 h 2860742"/>
                  <a:gd name="connsiteX13" fmla="*/ 3282088 w 3373727"/>
                  <a:gd name="connsiteY13" fmla="*/ 81107 h 2860742"/>
                  <a:gd name="connsiteX14" fmla="*/ 3283325 w 3373727"/>
                  <a:gd name="connsiteY14" fmla="*/ 77202 h 2860742"/>
                  <a:gd name="connsiteX15" fmla="*/ 3274380 w 3373727"/>
                  <a:gd name="connsiteY15" fmla="*/ 72440 h 2860742"/>
                  <a:gd name="connsiteX16" fmla="*/ 3262390 w 3373727"/>
                  <a:gd name="connsiteY16" fmla="*/ 75583 h 2860742"/>
                  <a:gd name="connsiteX17" fmla="*/ 3251922 w 3373727"/>
                  <a:gd name="connsiteY17" fmla="*/ 76250 h 2860742"/>
                  <a:gd name="connsiteX18" fmla="*/ 3241645 w 3373727"/>
                  <a:gd name="connsiteY18" fmla="*/ 78250 h 2860742"/>
                  <a:gd name="connsiteX19" fmla="*/ 3230416 w 3373727"/>
                  <a:gd name="connsiteY19" fmla="*/ 80250 h 2860742"/>
                  <a:gd name="connsiteX20" fmla="*/ 3216998 w 3373727"/>
                  <a:gd name="connsiteY20" fmla="*/ 79298 h 2860742"/>
                  <a:gd name="connsiteX21" fmla="*/ 3200250 w 3373727"/>
                  <a:gd name="connsiteY21" fmla="*/ 77297 h 2860742"/>
                  <a:gd name="connsiteX22" fmla="*/ 3178268 w 3373727"/>
                  <a:gd name="connsiteY22" fmla="*/ 72154 h 2860742"/>
                  <a:gd name="connsiteX23" fmla="*/ 3165611 w 3373727"/>
                  <a:gd name="connsiteY23" fmla="*/ 68725 h 2860742"/>
                  <a:gd name="connsiteX24" fmla="*/ 3157333 w 3373727"/>
                  <a:gd name="connsiteY24" fmla="*/ 68725 h 2860742"/>
                  <a:gd name="connsiteX25" fmla="*/ 3148673 w 3373727"/>
                  <a:gd name="connsiteY25" fmla="*/ 69201 h 2860742"/>
                  <a:gd name="connsiteX26" fmla="*/ 3136873 w 3373727"/>
                  <a:gd name="connsiteY26" fmla="*/ 72821 h 2860742"/>
                  <a:gd name="connsiteX27" fmla="*/ 3124026 w 3373727"/>
                  <a:gd name="connsiteY27" fmla="*/ 78440 h 2860742"/>
                  <a:gd name="connsiteX28" fmla="*/ 3112321 w 3373727"/>
                  <a:gd name="connsiteY28" fmla="*/ 84155 h 2860742"/>
                  <a:gd name="connsiteX29" fmla="*/ 3104043 w 3373727"/>
                  <a:gd name="connsiteY29" fmla="*/ 85108 h 2860742"/>
                  <a:gd name="connsiteX30" fmla="*/ 3096620 w 3373727"/>
                  <a:gd name="connsiteY30" fmla="*/ 83108 h 2860742"/>
                  <a:gd name="connsiteX31" fmla="*/ 3083773 w 3373727"/>
                  <a:gd name="connsiteY31" fmla="*/ 83489 h 2860742"/>
                  <a:gd name="connsiteX32" fmla="*/ 3068548 w 3373727"/>
                  <a:gd name="connsiteY32" fmla="*/ 79774 h 2860742"/>
                  <a:gd name="connsiteX33" fmla="*/ 3053322 w 3373727"/>
                  <a:gd name="connsiteY33" fmla="*/ 80917 h 2860742"/>
                  <a:gd name="connsiteX34" fmla="*/ 3041141 w 3373727"/>
                  <a:gd name="connsiteY34" fmla="*/ 77583 h 2860742"/>
                  <a:gd name="connsiteX35" fmla="*/ 3034385 w 3373727"/>
                  <a:gd name="connsiteY35" fmla="*/ 79393 h 2860742"/>
                  <a:gd name="connsiteX36" fmla="*/ 3025345 w 3373727"/>
                  <a:gd name="connsiteY36" fmla="*/ 78345 h 2860742"/>
                  <a:gd name="connsiteX37" fmla="*/ 3010976 w 3373727"/>
                  <a:gd name="connsiteY37" fmla="*/ 84155 h 2860742"/>
                  <a:gd name="connsiteX38" fmla="*/ 2997748 w 3373727"/>
                  <a:gd name="connsiteY38" fmla="*/ 90537 h 2860742"/>
                  <a:gd name="connsiteX39" fmla="*/ 2992134 w 3373727"/>
                  <a:gd name="connsiteY39" fmla="*/ 89013 h 2860742"/>
                  <a:gd name="connsiteX40" fmla="*/ 2987756 w 3373727"/>
                  <a:gd name="connsiteY40" fmla="*/ 88061 h 2860742"/>
                  <a:gd name="connsiteX41" fmla="*/ 2977765 w 3373727"/>
                  <a:gd name="connsiteY41" fmla="*/ 97967 h 2860742"/>
                  <a:gd name="connsiteX42" fmla="*/ 2967868 w 3373727"/>
                  <a:gd name="connsiteY42" fmla="*/ 105110 h 2860742"/>
                  <a:gd name="connsiteX43" fmla="*/ 2963395 w 3373727"/>
                  <a:gd name="connsiteY43" fmla="*/ 107015 h 2860742"/>
                  <a:gd name="connsiteX44" fmla="*/ 2945981 w 3373727"/>
                  <a:gd name="connsiteY44" fmla="*/ 103110 h 2860742"/>
                  <a:gd name="connsiteX45" fmla="*/ 2930375 w 3373727"/>
                  <a:gd name="connsiteY45" fmla="*/ 109111 h 2860742"/>
                  <a:gd name="connsiteX46" fmla="*/ 2919621 w 3373727"/>
                  <a:gd name="connsiteY46" fmla="*/ 106063 h 2860742"/>
                  <a:gd name="connsiteX47" fmla="*/ 2915339 w 3373727"/>
                  <a:gd name="connsiteY47" fmla="*/ 111111 h 2860742"/>
                  <a:gd name="connsiteX48" fmla="*/ 2904396 w 3373727"/>
                  <a:gd name="connsiteY48" fmla="*/ 105491 h 2860742"/>
                  <a:gd name="connsiteX49" fmla="*/ 2893547 w 3373727"/>
                  <a:gd name="connsiteY49" fmla="*/ 106063 h 2860742"/>
                  <a:gd name="connsiteX50" fmla="*/ 2882509 w 3373727"/>
                  <a:gd name="connsiteY50" fmla="*/ 94252 h 2860742"/>
                  <a:gd name="connsiteX51" fmla="*/ 2872612 w 3373727"/>
                  <a:gd name="connsiteY51" fmla="*/ 90347 h 2860742"/>
                  <a:gd name="connsiteX52" fmla="*/ 2866331 w 3373727"/>
                  <a:gd name="connsiteY52" fmla="*/ 85775 h 2860742"/>
                  <a:gd name="connsiteX53" fmla="*/ 2861193 w 3373727"/>
                  <a:gd name="connsiteY53" fmla="*/ 80917 h 2860742"/>
                  <a:gd name="connsiteX54" fmla="*/ 2855102 w 3373727"/>
                  <a:gd name="connsiteY54" fmla="*/ 86346 h 2860742"/>
                  <a:gd name="connsiteX55" fmla="*/ 2845586 w 3373727"/>
                  <a:gd name="connsiteY55" fmla="*/ 91775 h 2860742"/>
                  <a:gd name="connsiteX56" fmla="*/ 2830837 w 3373727"/>
                  <a:gd name="connsiteY56" fmla="*/ 73392 h 2860742"/>
                  <a:gd name="connsiteX57" fmla="*/ 2820940 w 3373727"/>
                  <a:gd name="connsiteY57" fmla="*/ 52532 h 2860742"/>
                  <a:gd name="connsiteX58" fmla="*/ 2813613 w 3373727"/>
                  <a:gd name="connsiteY58" fmla="*/ 56152 h 2860742"/>
                  <a:gd name="connsiteX59" fmla="*/ 2804572 w 3373727"/>
                  <a:gd name="connsiteY59" fmla="*/ 45770 h 2860742"/>
                  <a:gd name="connsiteX60" fmla="*/ 2799624 w 3373727"/>
                  <a:gd name="connsiteY60" fmla="*/ 39293 h 2860742"/>
                  <a:gd name="connsiteX61" fmla="*/ 2792296 w 3373727"/>
                  <a:gd name="connsiteY61" fmla="*/ 37673 h 2860742"/>
                  <a:gd name="connsiteX62" fmla="*/ 2779069 w 3373727"/>
                  <a:gd name="connsiteY62" fmla="*/ 31101 h 2860742"/>
                  <a:gd name="connsiteX63" fmla="*/ 2767079 w 3373727"/>
                  <a:gd name="connsiteY63" fmla="*/ 25386 h 2860742"/>
                  <a:gd name="connsiteX64" fmla="*/ 2758039 w 3373727"/>
                  <a:gd name="connsiteY64" fmla="*/ 30434 h 2860742"/>
                  <a:gd name="connsiteX65" fmla="*/ 2755089 w 3373727"/>
                  <a:gd name="connsiteY65" fmla="*/ 19385 h 2860742"/>
                  <a:gd name="connsiteX66" fmla="*/ 2751473 w 3373727"/>
                  <a:gd name="connsiteY66" fmla="*/ 10622 h 2860742"/>
                  <a:gd name="connsiteX67" fmla="*/ 2741671 w 3373727"/>
                  <a:gd name="connsiteY67" fmla="*/ 17290 h 2860742"/>
                  <a:gd name="connsiteX68" fmla="*/ 2730062 w 3373727"/>
                  <a:gd name="connsiteY68" fmla="*/ 12146 h 2860742"/>
                  <a:gd name="connsiteX69" fmla="*/ 2719213 w 3373727"/>
                  <a:gd name="connsiteY69" fmla="*/ 17671 h 2860742"/>
                  <a:gd name="connsiteX70" fmla="*/ 2705034 w 3373727"/>
                  <a:gd name="connsiteY70" fmla="*/ 23767 h 2860742"/>
                  <a:gd name="connsiteX71" fmla="*/ 2690855 w 3373727"/>
                  <a:gd name="connsiteY71" fmla="*/ 27958 h 2860742"/>
                  <a:gd name="connsiteX72" fmla="*/ 2679151 w 3373727"/>
                  <a:gd name="connsiteY72" fmla="*/ 30720 h 2860742"/>
                  <a:gd name="connsiteX73" fmla="*/ 2665257 w 3373727"/>
                  <a:gd name="connsiteY73" fmla="*/ 31768 h 2860742"/>
                  <a:gd name="connsiteX74" fmla="*/ 2648699 w 3373727"/>
                  <a:gd name="connsiteY74" fmla="*/ 35006 h 2860742"/>
                  <a:gd name="connsiteX75" fmla="*/ 2643846 w 3373727"/>
                  <a:gd name="connsiteY75" fmla="*/ 36245 h 2860742"/>
                  <a:gd name="connsiteX76" fmla="*/ 2632522 w 3373727"/>
                  <a:gd name="connsiteY76" fmla="*/ 45293 h 2860742"/>
                  <a:gd name="connsiteX77" fmla="*/ 2620246 w 3373727"/>
                  <a:gd name="connsiteY77" fmla="*/ 51199 h 2860742"/>
                  <a:gd name="connsiteX78" fmla="*/ 2611967 w 3373727"/>
                  <a:gd name="connsiteY78" fmla="*/ 54152 h 2860742"/>
                  <a:gd name="connsiteX79" fmla="*/ 2597693 w 3373727"/>
                  <a:gd name="connsiteY79" fmla="*/ 55866 h 2860742"/>
                  <a:gd name="connsiteX80" fmla="*/ 2587321 w 3373727"/>
                  <a:gd name="connsiteY80" fmla="*/ 59771 h 2860742"/>
                  <a:gd name="connsiteX81" fmla="*/ 2575806 w 3373727"/>
                  <a:gd name="connsiteY81" fmla="*/ 58533 h 2860742"/>
                  <a:gd name="connsiteX82" fmla="*/ 2562959 w 3373727"/>
                  <a:gd name="connsiteY82" fmla="*/ 55009 h 2860742"/>
                  <a:gd name="connsiteX83" fmla="*/ 2549828 w 3373727"/>
                  <a:gd name="connsiteY83" fmla="*/ 58628 h 2860742"/>
                  <a:gd name="connsiteX84" fmla="*/ 2535839 w 3373727"/>
                  <a:gd name="connsiteY84" fmla="*/ 59295 h 2860742"/>
                  <a:gd name="connsiteX85" fmla="*/ 2523468 w 3373727"/>
                  <a:gd name="connsiteY85" fmla="*/ 59295 h 2860742"/>
                  <a:gd name="connsiteX86" fmla="*/ 2509575 w 3373727"/>
                  <a:gd name="connsiteY86" fmla="*/ 55676 h 2860742"/>
                  <a:gd name="connsiteX87" fmla="*/ 2491494 w 3373727"/>
                  <a:gd name="connsiteY87" fmla="*/ 59105 h 2860742"/>
                  <a:gd name="connsiteX88" fmla="*/ 2470749 w 3373727"/>
                  <a:gd name="connsiteY88" fmla="*/ 55580 h 2860742"/>
                  <a:gd name="connsiteX89" fmla="*/ 2447815 w 3373727"/>
                  <a:gd name="connsiteY89" fmla="*/ 58819 h 2860742"/>
                  <a:gd name="connsiteX90" fmla="*/ 2423835 w 3373727"/>
                  <a:gd name="connsiteY90" fmla="*/ 62534 h 2860742"/>
                  <a:gd name="connsiteX91" fmla="*/ 2400235 w 3373727"/>
                  <a:gd name="connsiteY91" fmla="*/ 58533 h 2860742"/>
                  <a:gd name="connsiteX92" fmla="*/ 2377492 w 3373727"/>
                  <a:gd name="connsiteY92" fmla="*/ 57390 h 2860742"/>
                  <a:gd name="connsiteX93" fmla="*/ 2356556 w 3373727"/>
                  <a:gd name="connsiteY93" fmla="*/ 58343 h 2860742"/>
                  <a:gd name="connsiteX94" fmla="*/ 2338761 w 3373727"/>
                  <a:gd name="connsiteY94" fmla="*/ 55390 h 2860742"/>
                  <a:gd name="connsiteX95" fmla="*/ 2324677 w 3373727"/>
                  <a:gd name="connsiteY95" fmla="*/ 58152 h 2860742"/>
                  <a:gd name="connsiteX96" fmla="*/ 2312307 w 3373727"/>
                  <a:gd name="connsiteY96" fmla="*/ 58152 h 2860742"/>
                  <a:gd name="connsiteX97" fmla="*/ 2304884 w 3373727"/>
                  <a:gd name="connsiteY97" fmla="*/ 57390 h 2860742"/>
                  <a:gd name="connsiteX98" fmla="*/ 2288517 w 3373727"/>
                  <a:gd name="connsiteY98" fmla="*/ 55199 h 2860742"/>
                  <a:gd name="connsiteX99" fmla="*/ 2272054 w 3373727"/>
                  <a:gd name="connsiteY99" fmla="*/ 54247 h 2860742"/>
                  <a:gd name="connsiteX100" fmla="*/ 2264631 w 3373727"/>
                  <a:gd name="connsiteY100" fmla="*/ 52151 h 2860742"/>
                  <a:gd name="connsiteX101" fmla="*/ 2259873 w 3373727"/>
                  <a:gd name="connsiteY101" fmla="*/ 54628 h 2860742"/>
                  <a:gd name="connsiteX102" fmla="*/ 2249501 w 3373727"/>
                  <a:gd name="connsiteY102" fmla="*/ 57200 h 2860742"/>
                  <a:gd name="connsiteX103" fmla="*/ 2234370 w 3373727"/>
                  <a:gd name="connsiteY103" fmla="*/ 62248 h 2860742"/>
                  <a:gd name="connsiteX104" fmla="*/ 2218954 w 3373727"/>
                  <a:gd name="connsiteY104" fmla="*/ 60248 h 2860742"/>
                  <a:gd name="connsiteX105" fmla="*/ 2204680 w 3373727"/>
                  <a:gd name="connsiteY105" fmla="*/ 57104 h 2860742"/>
                  <a:gd name="connsiteX106" fmla="*/ 2190311 w 3373727"/>
                  <a:gd name="connsiteY106" fmla="*/ 56533 h 2860742"/>
                  <a:gd name="connsiteX107" fmla="*/ 2174895 w 3373727"/>
                  <a:gd name="connsiteY107" fmla="*/ 54533 h 2860742"/>
                  <a:gd name="connsiteX108" fmla="*/ 2167377 w 3373727"/>
                  <a:gd name="connsiteY108" fmla="*/ 55009 h 2860742"/>
                  <a:gd name="connsiteX109" fmla="*/ 2150724 w 3373727"/>
                  <a:gd name="connsiteY109" fmla="*/ 59200 h 2860742"/>
                  <a:gd name="connsiteX110" fmla="*/ 2133976 w 3373727"/>
                  <a:gd name="connsiteY110" fmla="*/ 66629 h 2860742"/>
                  <a:gd name="connsiteX111" fmla="*/ 2126553 w 3373727"/>
                  <a:gd name="connsiteY111" fmla="*/ 63867 h 2860742"/>
                  <a:gd name="connsiteX112" fmla="*/ 2121129 w 3373727"/>
                  <a:gd name="connsiteY112" fmla="*/ 59867 h 2860742"/>
                  <a:gd name="connsiteX113" fmla="*/ 2108758 w 3373727"/>
                  <a:gd name="connsiteY113" fmla="*/ 59867 h 2860742"/>
                  <a:gd name="connsiteX114" fmla="*/ 2090963 w 3373727"/>
                  <a:gd name="connsiteY114" fmla="*/ 55866 h 2860742"/>
                  <a:gd name="connsiteX115" fmla="*/ 2087823 w 3373727"/>
                  <a:gd name="connsiteY115" fmla="*/ 56342 h 2860742"/>
                  <a:gd name="connsiteX116" fmla="*/ 2080686 w 3373727"/>
                  <a:gd name="connsiteY116" fmla="*/ 64343 h 2860742"/>
                  <a:gd name="connsiteX117" fmla="*/ 2070409 w 3373727"/>
                  <a:gd name="connsiteY117" fmla="*/ 72821 h 2860742"/>
                  <a:gd name="connsiteX118" fmla="*/ 2053946 w 3373727"/>
                  <a:gd name="connsiteY118" fmla="*/ 72059 h 2860742"/>
                  <a:gd name="connsiteX119" fmla="*/ 2037007 w 3373727"/>
                  <a:gd name="connsiteY119" fmla="*/ 72725 h 2860742"/>
                  <a:gd name="connsiteX120" fmla="*/ 2017689 w 3373727"/>
                  <a:gd name="connsiteY120" fmla="*/ 70439 h 2860742"/>
                  <a:gd name="connsiteX121" fmla="*/ 1998182 w 3373727"/>
                  <a:gd name="connsiteY121" fmla="*/ 71297 h 2860742"/>
                  <a:gd name="connsiteX122" fmla="*/ 1981338 w 3373727"/>
                  <a:gd name="connsiteY122" fmla="*/ 68820 h 2860742"/>
                  <a:gd name="connsiteX123" fmla="*/ 1964875 w 3373727"/>
                  <a:gd name="connsiteY123" fmla="*/ 68058 h 2860742"/>
                  <a:gd name="connsiteX124" fmla="*/ 1959166 w 3373727"/>
                  <a:gd name="connsiteY124" fmla="*/ 70916 h 2860742"/>
                  <a:gd name="connsiteX125" fmla="*/ 1946985 w 3373727"/>
                  <a:gd name="connsiteY125" fmla="*/ 67201 h 2860742"/>
                  <a:gd name="connsiteX126" fmla="*/ 1934424 w 3373727"/>
                  <a:gd name="connsiteY126" fmla="*/ 71868 h 2860742"/>
                  <a:gd name="connsiteX127" fmla="*/ 1929000 w 3373727"/>
                  <a:gd name="connsiteY127" fmla="*/ 66439 h 2860742"/>
                  <a:gd name="connsiteX128" fmla="*/ 1924622 w 3373727"/>
                  <a:gd name="connsiteY128" fmla="*/ 61962 h 2860742"/>
                  <a:gd name="connsiteX129" fmla="*/ 1913013 w 3373727"/>
                  <a:gd name="connsiteY129" fmla="*/ 65772 h 2860742"/>
                  <a:gd name="connsiteX130" fmla="*/ 1898263 w 3373727"/>
                  <a:gd name="connsiteY130" fmla="*/ 62724 h 2860742"/>
                  <a:gd name="connsiteX131" fmla="*/ 1883323 w 3373727"/>
                  <a:gd name="connsiteY131" fmla="*/ 64439 h 2860742"/>
                  <a:gd name="connsiteX132" fmla="*/ 1871999 w 3373727"/>
                  <a:gd name="connsiteY132" fmla="*/ 60057 h 2860742"/>
                  <a:gd name="connsiteX133" fmla="*/ 1867241 w 3373727"/>
                  <a:gd name="connsiteY133" fmla="*/ 63772 h 2860742"/>
                  <a:gd name="connsiteX134" fmla="*/ 1862007 w 3373727"/>
                  <a:gd name="connsiteY134" fmla="*/ 66153 h 2860742"/>
                  <a:gd name="connsiteX135" fmla="*/ 1849921 w 3373727"/>
                  <a:gd name="connsiteY135" fmla="*/ 60819 h 2860742"/>
                  <a:gd name="connsiteX136" fmla="*/ 1835647 w 3373727"/>
                  <a:gd name="connsiteY136" fmla="*/ 55009 h 2860742"/>
                  <a:gd name="connsiteX137" fmla="*/ 1823752 w 3373727"/>
                  <a:gd name="connsiteY137" fmla="*/ 55485 h 2860742"/>
                  <a:gd name="connsiteX138" fmla="*/ 1812143 w 3373727"/>
                  <a:gd name="connsiteY138" fmla="*/ 52437 h 2860742"/>
                  <a:gd name="connsiteX139" fmla="*/ 1797964 w 3373727"/>
                  <a:gd name="connsiteY139" fmla="*/ 44341 h 2860742"/>
                  <a:gd name="connsiteX140" fmla="*/ 1784736 w 3373727"/>
                  <a:gd name="connsiteY140" fmla="*/ 40531 h 2860742"/>
                  <a:gd name="connsiteX141" fmla="*/ 1776648 w 3373727"/>
                  <a:gd name="connsiteY141" fmla="*/ 35387 h 2860742"/>
                  <a:gd name="connsiteX142" fmla="*/ 1758853 w 3373727"/>
                  <a:gd name="connsiteY142" fmla="*/ 30720 h 2860742"/>
                  <a:gd name="connsiteX143" fmla="*/ 1750669 w 3373727"/>
                  <a:gd name="connsiteY143" fmla="*/ 32816 h 2860742"/>
                  <a:gd name="connsiteX144" fmla="*/ 1732969 w 3373727"/>
                  <a:gd name="connsiteY144" fmla="*/ 29482 h 2860742"/>
                  <a:gd name="connsiteX145" fmla="*/ 1714984 w 3373727"/>
                  <a:gd name="connsiteY145" fmla="*/ 31958 h 2860742"/>
                  <a:gd name="connsiteX146" fmla="*/ 1706990 w 3373727"/>
                  <a:gd name="connsiteY146" fmla="*/ 28244 h 2860742"/>
                  <a:gd name="connsiteX147" fmla="*/ 1695190 w 3373727"/>
                  <a:gd name="connsiteY147" fmla="*/ 25672 h 2860742"/>
                  <a:gd name="connsiteX148" fmla="*/ 1683295 w 3373727"/>
                  <a:gd name="connsiteY148" fmla="*/ 28339 h 2860742"/>
                  <a:gd name="connsiteX149" fmla="*/ 1670639 w 3373727"/>
                  <a:gd name="connsiteY149" fmla="*/ 19100 h 2860742"/>
                  <a:gd name="connsiteX150" fmla="*/ 1658839 w 3373727"/>
                  <a:gd name="connsiteY150" fmla="*/ 13289 h 2860742"/>
                  <a:gd name="connsiteX151" fmla="*/ 1649799 w 3373727"/>
                  <a:gd name="connsiteY151" fmla="*/ 10718 h 2860742"/>
                  <a:gd name="connsiteX152" fmla="*/ 1635239 w 3373727"/>
                  <a:gd name="connsiteY152" fmla="*/ 5765 h 2860742"/>
                  <a:gd name="connsiteX153" fmla="*/ 1621821 w 3373727"/>
                  <a:gd name="connsiteY153" fmla="*/ 9479 h 2860742"/>
                  <a:gd name="connsiteX154" fmla="*/ 1613923 w 3373727"/>
                  <a:gd name="connsiteY154" fmla="*/ 9194 h 2860742"/>
                  <a:gd name="connsiteX155" fmla="*/ 1602694 w 3373727"/>
                  <a:gd name="connsiteY155" fmla="*/ 14909 h 2860742"/>
                  <a:gd name="connsiteX156" fmla="*/ 1589562 w 3373727"/>
                  <a:gd name="connsiteY156" fmla="*/ 23576 h 2860742"/>
                  <a:gd name="connsiteX157" fmla="*/ 1576335 w 3373727"/>
                  <a:gd name="connsiteY157" fmla="*/ 21671 h 2860742"/>
                  <a:gd name="connsiteX158" fmla="*/ 1563679 w 3373727"/>
                  <a:gd name="connsiteY158" fmla="*/ 24910 h 2860742"/>
                  <a:gd name="connsiteX159" fmla="*/ 1553306 w 3373727"/>
                  <a:gd name="connsiteY159" fmla="*/ 23862 h 2860742"/>
                  <a:gd name="connsiteX160" fmla="*/ 1542458 w 3373727"/>
                  <a:gd name="connsiteY160" fmla="*/ 19195 h 2860742"/>
                  <a:gd name="connsiteX161" fmla="*/ 1528564 w 3373727"/>
                  <a:gd name="connsiteY161" fmla="*/ 20814 h 2860742"/>
                  <a:gd name="connsiteX162" fmla="*/ 1513909 w 3373727"/>
                  <a:gd name="connsiteY162" fmla="*/ 17099 h 2860742"/>
                  <a:gd name="connsiteX163" fmla="*/ 1499921 w 3373727"/>
                  <a:gd name="connsiteY163" fmla="*/ 17099 h 2860742"/>
                  <a:gd name="connsiteX164" fmla="*/ 1488502 w 3373727"/>
                  <a:gd name="connsiteY164" fmla="*/ 18433 h 2860742"/>
                  <a:gd name="connsiteX165" fmla="*/ 1481840 w 3373727"/>
                  <a:gd name="connsiteY165" fmla="*/ 14337 h 2860742"/>
                  <a:gd name="connsiteX166" fmla="*/ 1479556 w 3373727"/>
                  <a:gd name="connsiteY166" fmla="*/ 8622 h 2860742"/>
                  <a:gd name="connsiteX167" fmla="*/ 1473942 w 3373727"/>
                  <a:gd name="connsiteY167" fmla="*/ 12718 h 2860742"/>
                  <a:gd name="connsiteX168" fmla="*/ 1464236 w 3373727"/>
                  <a:gd name="connsiteY168" fmla="*/ 10527 h 2860742"/>
                  <a:gd name="connsiteX169" fmla="*/ 1450247 w 3373727"/>
                  <a:gd name="connsiteY169" fmla="*/ 13956 h 2860742"/>
                  <a:gd name="connsiteX170" fmla="*/ 1434641 w 3373727"/>
                  <a:gd name="connsiteY170" fmla="*/ 17671 h 2860742"/>
                  <a:gd name="connsiteX171" fmla="*/ 1420081 w 3373727"/>
                  <a:gd name="connsiteY171" fmla="*/ 16909 h 2860742"/>
                  <a:gd name="connsiteX172" fmla="*/ 1408947 w 3373727"/>
                  <a:gd name="connsiteY172" fmla="*/ 15385 h 2860742"/>
                  <a:gd name="connsiteX173" fmla="*/ 1403333 w 3373727"/>
                  <a:gd name="connsiteY173" fmla="*/ 18528 h 2860742"/>
                  <a:gd name="connsiteX174" fmla="*/ 1395435 w 3373727"/>
                  <a:gd name="connsiteY174" fmla="*/ 17099 h 2860742"/>
                  <a:gd name="connsiteX175" fmla="*/ 1381351 w 3373727"/>
                  <a:gd name="connsiteY175" fmla="*/ 16909 h 2860742"/>
                  <a:gd name="connsiteX176" fmla="*/ 1367933 w 3373727"/>
                  <a:gd name="connsiteY176" fmla="*/ 15575 h 2860742"/>
                  <a:gd name="connsiteX177" fmla="*/ 1361938 w 3373727"/>
                  <a:gd name="connsiteY177" fmla="*/ 15385 h 2860742"/>
                  <a:gd name="connsiteX178" fmla="*/ 1356704 w 3373727"/>
                  <a:gd name="connsiteY178" fmla="*/ 11861 h 2860742"/>
                  <a:gd name="connsiteX179" fmla="*/ 1344428 w 3373727"/>
                  <a:gd name="connsiteY179" fmla="*/ 11289 h 2860742"/>
                  <a:gd name="connsiteX180" fmla="*/ 1331011 w 3373727"/>
                  <a:gd name="connsiteY180" fmla="*/ 10146 h 2860742"/>
                  <a:gd name="connsiteX181" fmla="*/ 1322446 w 3373727"/>
                  <a:gd name="connsiteY181" fmla="*/ 5955 h 2860742"/>
                  <a:gd name="connsiteX182" fmla="*/ 1316642 w 3373727"/>
                  <a:gd name="connsiteY182" fmla="*/ 1955 h 2860742"/>
                  <a:gd name="connsiteX183" fmla="*/ 1306079 w 3373727"/>
                  <a:gd name="connsiteY183" fmla="*/ 11575 h 2860742"/>
                  <a:gd name="connsiteX184" fmla="*/ 1293708 w 3373727"/>
                  <a:gd name="connsiteY184" fmla="*/ 19766 h 2860742"/>
                  <a:gd name="connsiteX185" fmla="*/ 1282003 w 3373727"/>
                  <a:gd name="connsiteY185" fmla="*/ 23767 h 2860742"/>
                  <a:gd name="connsiteX186" fmla="*/ 1273153 w 3373727"/>
                  <a:gd name="connsiteY186" fmla="*/ 28720 h 2860742"/>
                  <a:gd name="connsiteX187" fmla="*/ 1269632 w 3373727"/>
                  <a:gd name="connsiteY187" fmla="*/ 30434 h 2860742"/>
                  <a:gd name="connsiteX188" fmla="*/ 1263257 w 3373727"/>
                  <a:gd name="connsiteY188" fmla="*/ 31101 h 2860742"/>
                  <a:gd name="connsiteX189" fmla="*/ 1248697 w 3373727"/>
                  <a:gd name="connsiteY189" fmla="*/ 30434 h 2860742"/>
                  <a:gd name="connsiteX190" fmla="*/ 1232615 w 3373727"/>
                  <a:gd name="connsiteY190" fmla="*/ 30434 h 2860742"/>
                  <a:gd name="connsiteX191" fmla="*/ 1221862 w 3373727"/>
                  <a:gd name="connsiteY191" fmla="*/ 28339 h 2860742"/>
                  <a:gd name="connsiteX192" fmla="*/ 1210347 w 3373727"/>
                  <a:gd name="connsiteY192" fmla="*/ 28815 h 2860742"/>
                  <a:gd name="connsiteX193" fmla="*/ 1193028 w 3373727"/>
                  <a:gd name="connsiteY193" fmla="*/ 26053 h 2860742"/>
                  <a:gd name="connsiteX194" fmla="*/ 1177041 w 3373727"/>
                  <a:gd name="connsiteY194" fmla="*/ 26624 h 2860742"/>
                  <a:gd name="connsiteX195" fmla="*/ 1170094 w 3373727"/>
                  <a:gd name="connsiteY195" fmla="*/ 25958 h 2860742"/>
                  <a:gd name="connsiteX196" fmla="*/ 1163433 w 3373727"/>
                  <a:gd name="connsiteY196" fmla="*/ 29196 h 2860742"/>
                  <a:gd name="connsiteX197" fmla="*/ 1148874 w 3373727"/>
                  <a:gd name="connsiteY197" fmla="*/ 32625 h 2860742"/>
                  <a:gd name="connsiteX198" fmla="*/ 1134124 w 3373727"/>
                  <a:gd name="connsiteY198" fmla="*/ 42436 h 2860742"/>
                  <a:gd name="connsiteX199" fmla="*/ 1127653 w 3373727"/>
                  <a:gd name="connsiteY199" fmla="*/ 39293 h 2860742"/>
                  <a:gd name="connsiteX200" fmla="*/ 1122990 w 3373727"/>
                  <a:gd name="connsiteY200" fmla="*/ 43103 h 2860742"/>
                  <a:gd name="connsiteX201" fmla="*/ 1111190 w 3373727"/>
                  <a:gd name="connsiteY201" fmla="*/ 42150 h 2860742"/>
                  <a:gd name="connsiteX202" fmla="*/ 1094347 w 3373727"/>
                  <a:gd name="connsiteY202" fmla="*/ 45674 h 2860742"/>
                  <a:gd name="connsiteX203" fmla="*/ 1091682 w 3373727"/>
                  <a:gd name="connsiteY203" fmla="*/ 48722 h 2860742"/>
                  <a:gd name="connsiteX204" fmla="*/ 1089113 w 3373727"/>
                  <a:gd name="connsiteY204" fmla="*/ 50913 h 2860742"/>
                  <a:gd name="connsiteX205" fmla="*/ 1086258 w 3373727"/>
                  <a:gd name="connsiteY205" fmla="*/ 52437 h 2860742"/>
                  <a:gd name="connsiteX206" fmla="*/ 1084260 w 3373727"/>
                  <a:gd name="connsiteY206" fmla="*/ 51008 h 2860742"/>
                  <a:gd name="connsiteX207" fmla="*/ 1079311 w 3373727"/>
                  <a:gd name="connsiteY207" fmla="*/ 52056 h 2860742"/>
                  <a:gd name="connsiteX208" fmla="*/ 1074934 w 3373727"/>
                  <a:gd name="connsiteY208" fmla="*/ 48437 h 2860742"/>
                  <a:gd name="connsiteX209" fmla="*/ 1055616 w 3373727"/>
                  <a:gd name="connsiteY209" fmla="*/ 52628 h 2860742"/>
                  <a:gd name="connsiteX210" fmla="*/ 1038868 w 3373727"/>
                  <a:gd name="connsiteY210" fmla="*/ 54723 h 2860742"/>
                  <a:gd name="connsiteX211" fmla="*/ 1022500 w 3373727"/>
                  <a:gd name="connsiteY211" fmla="*/ 57581 h 2860742"/>
                  <a:gd name="connsiteX212" fmla="*/ 1007560 w 3373727"/>
                  <a:gd name="connsiteY212" fmla="*/ 56914 h 2860742"/>
                  <a:gd name="connsiteX213" fmla="*/ 1000899 w 3373727"/>
                  <a:gd name="connsiteY213" fmla="*/ 51866 h 2860742"/>
                  <a:gd name="connsiteX214" fmla="*/ 988623 w 3373727"/>
                  <a:gd name="connsiteY214" fmla="*/ 57009 h 2860742"/>
                  <a:gd name="connsiteX215" fmla="*/ 973968 w 3373727"/>
                  <a:gd name="connsiteY215" fmla="*/ 60343 h 2860742"/>
                  <a:gd name="connsiteX216" fmla="*/ 959980 w 3373727"/>
                  <a:gd name="connsiteY216" fmla="*/ 61867 h 2860742"/>
                  <a:gd name="connsiteX217" fmla="*/ 945230 w 3373727"/>
                  <a:gd name="connsiteY217" fmla="*/ 64915 h 2860742"/>
                  <a:gd name="connsiteX218" fmla="*/ 942185 w 3373727"/>
                  <a:gd name="connsiteY218" fmla="*/ 62438 h 2860742"/>
                  <a:gd name="connsiteX219" fmla="*/ 935238 w 3373727"/>
                  <a:gd name="connsiteY219" fmla="*/ 51485 h 2860742"/>
                  <a:gd name="connsiteX220" fmla="*/ 927054 w 3373727"/>
                  <a:gd name="connsiteY220" fmla="*/ 42055 h 2860742"/>
                  <a:gd name="connsiteX221" fmla="*/ 920488 w 3373727"/>
                  <a:gd name="connsiteY221" fmla="*/ 37769 h 2860742"/>
                  <a:gd name="connsiteX222" fmla="*/ 914017 w 3373727"/>
                  <a:gd name="connsiteY222" fmla="*/ 34054 h 2860742"/>
                  <a:gd name="connsiteX223" fmla="*/ 901932 w 3373727"/>
                  <a:gd name="connsiteY223" fmla="*/ 43769 h 2860742"/>
                  <a:gd name="connsiteX224" fmla="*/ 887753 w 3373727"/>
                  <a:gd name="connsiteY224" fmla="*/ 48818 h 2860742"/>
                  <a:gd name="connsiteX225" fmla="*/ 874050 w 3373727"/>
                  <a:gd name="connsiteY225" fmla="*/ 55009 h 2860742"/>
                  <a:gd name="connsiteX226" fmla="*/ 859681 w 3373727"/>
                  <a:gd name="connsiteY226" fmla="*/ 61105 h 2860742"/>
                  <a:gd name="connsiteX227" fmla="*/ 843503 w 3373727"/>
                  <a:gd name="connsiteY227" fmla="*/ 56247 h 2860742"/>
                  <a:gd name="connsiteX228" fmla="*/ 830181 w 3373727"/>
                  <a:gd name="connsiteY228" fmla="*/ 52818 h 2860742"/>
                  <a:gd name="connsiteX229" fmla="*/ 819332 w 3373727"/>
                  <a:gd name="connsiteY229" fmla="*/ 51008 h 2860742"/>
                  <a:gd name="connsiteX230" fmla="*/ 810863 w 3373727"/>
                  <a:gd name="connsiteY230" fmla="*/ 55009 h 2860742"/>
                  <a:gd name="connsiteX231" fmla="*/ 798207 w 3373727"/>
                  <a:gd name="connsiteY231" fmla="*/ 57866 h 2860742"/>
                  <a:gd name="connsiteX232" fmla="*/ 783742 w 3373727"/>
                  <a:gd name="connsiteY232" fmla="*/ 64724 h 2860742"/>
                  <a:gd name="connsiteX233" fmla="*/ 770134 w 3373727"/>
                  <a:gd name="connsiteY233" fmla="*/ 71106 h 2860742"/>
                  <a:gd name="connsiteX234" fmla="*/ 756146 w 3373727"/>
                  <a:gd name="connsiteY234" fmla="*/ 78250 h 2860742"/>
                  <a:gd name="connsiteX235" fmla="*/ 745583 w 3373727"/>
                  <a:gd name="connsiteY235" fmla="*/ 75011 h 2860742"/>
                  <a:gd name="connsiteX236" fmla="*/ 735020 w 3373727"/>
                  <a:gd name="connsiteY236" fmla="*/ 71773 h 2860742"/>
                  <a:gd name="connsiteX237" fmla="*/ 716845 w 3373727"/>
                  <a:gd name="connsiteY237" fmla="*/ 68820 h 2860742"/>
                  <a:gd name="connsiteX238" fmla="*/ 699906 w 3373727"/>
                  <a:gd name="connsiteY238" fmla="*/ 67010 h 2860742"/>
                  <a:gd name="connsiteX239" fmla="*/ 683063 w 3373727"/>
                  <a:gd name="connsiteY239" fmla="*/ 63296 h 2860742"/>
                  <a:gd name="connsiteX240" fmla="*/ 670216 w 3373727"/>
                  <a:gd name="connsiteY240" fmla="*/ 58057 h 2860742"/>
                  <a:gd name="connsiteX241" fmla="*/ 664887 w 3373727"/>
                  <a:gd name="connsiteY241" fmla="*/ 60343 h 2860742"/>
                  <a:gd name="connsiteX242" fmla="*/ 658321 w 3373727"/>
                  <a:gd name="connsiteY242" fmla="*/ 61486 h 2860742"/>
                  <a:gd name="connsiteX243" fmla="*/ 641953 w 3373727"/>
                  <a:gd name="connsiteY243" fmla="*/ 64248 h 2860742"/>
                  <a:gd name="connsiteX244" fmla="*/ 620637 w 3373727"/>
                  <a:gd name="connsiteY244" fmla="*/ 69011 h 2860742"/>
                  <a:gd name="connsiteX245" fmla="*/ 599416 w 3373727"/>
                  <a:gd name="connsiteY245" fmla="*/ 71582 h 2860742"/>
                  <a:gd name="connsiteX246" fmla="*/ 582858 w 3373727"/>
                  <a:gd name="connsiteY246" fmla="*/ 78726 h 2860742"/>
                  <a:gd name="connsiteX247" fmla="*/ 576483 w 3373727"/>
                  <a:gd name="connsiteY247" fmla="*/ 75488 h 2860742"/>
                  <a:gd name="connsiteX248" fmla="*/ 563636 w 3373727"/>
                  <a:gd name="connsiteY248" fmla="*/ 74916 h 2860742"/>
                  <a:gd name="connsiteX249" fmla="*/ 550789 w 3373727"/>
                  <a:gd name="connsiteY249" fmla="*/ 74345 h 2860742"/>
                  <a:gd name="connsiteX250" fmla="*/ 547078 w 3373727"/>
                  <a:gd name="connsiteY250" fmla="*/ 76726 h 2860742"/>
                  <a:gd name="connsiteX251" fmla="*/ 537372 w 3373727"/>
                  <a:gd name="connsiteY251" fmla="*/ 84060 h 2860742"/>
                  <a:gd name="connsiteX252" fmla="*/ 523383 w 3373727"/>
                  <a:gd name="connsiteY252" fmla="*/ 98633 h 2860742"/>
                  <a:gd name="connsiteX253" fmla="*/ 507777 w 3373727"/>
                  <a:gd name="connsiteY253" fmla="*/ 105396 h 2860742"/>
                  <a:gd name="connsiteX254" fmla="*/ 491885 w 3373727"/>
                  <a:gd name="connsiteY254" fmla="*/ 119017 h 2860742"/>
                  <a:gd name="connsiteX255" fmla="*/ 491409 w 3373727"/>
                  <a:gd name="connsiteY255" fmla="*/ 119017 h 2860742"/>
                  <a:gd name="connsiteX256" fmla="*/ 476945 w 3373727"/>
                  <a:gd name="connsiteY256" fmla="*/ 105396 h 2860742"/>
                  <a:gd name="connsiteX257" fmla="*/ 461624 w 3373727"/>
                  <a:gd name="connsiteY257" fmla="*/ 95014 h 2860742"/>
                  <a:gd name="connsiteX258" fmla="*/ 454582 w 3373727"/>
                  <a:gd name="connsiteY258" fmla="*/ 93299 h 2860742"/>
                  <a:gd name="connsiteX259" fmla="*/ 449443 w 3373727"/>
                  <a:gd name="connsiteY259" fmla="*/ 94347 h 2860742"/>
                  <a:gd name="connsiteX260" fmla="*/ 436597 w 3373727"/>
                  <a:gd name="connsiteY260" fmla="*/ 97205 h 2860742"/>
                  <a:gd name="connsiteX261" fmla="*/ 419848 w 3373727"/>
                  <a:gd name="connsiteY261" fmla="*/ 104253 h 2860742"/>
                  <a:gd name="connsiteX262" fmla="*/ 403290 w 3373727"/>
                  <a:gd name="connsiteY262" fmla="*/ 104444 h 2860742"/>
                  <a:gd name="connsiteX263" fmla="*/ 390539 w 3373727"/>
                  <a:gd name="connsiteY263" fmla="*/ 104729 h 2860742"/>
                  <a:gd name="connsiteX264" fmla="*/ 385400 w 3373727"/>
                  <a:gd name="connsiteY264" fmla="*/ 111111 h 2860742"/>
                  <a:gd name="connsiteX265" fmla="*/ 385400 w 3373727"/>
                  <a:gd name="connsiteY265" fmla="*/ 110921 h 2860742"/>
                  <a:gd name="connsiteX266" fmla="*/ 385400 w 3373727"/>
                  <a:gd name="connsiteY266" fmla="*/ 108349 h 2860742"/>
                  <a:gd name="connsiteX267" fmla="*/ 385400 w 3373727"/>
                  <a:gd name="connsiteY267" fmla="*/ 111587 h 2860742"/>
                  <a:gd name="connsiteX268" fmla="*/ 384829 w 3373727"/>
                  <a:gd name="connsiteY268" fmla="*/ 116255 h 2860742"/>
                  <a:gd name="connsiteX269" fmla="*/ 373696 w 3373727"/>
                  <a:gd name="connsiteY269" fmla="*/ 119207 h 2860742"/>
                  <a:gd name="connsiteX270" fmla="*/ 363418 w 3373727"/>
                  <a:gd name="connsiteY270" fmla="*/ 119398 h 2860742"/>
                  <a:gd name="connsiteX271" fmla="*/ 348763 w 3373727"/>
                  <a:gd name="connsiteY271" fmla="*/ 121493 h 2860742"/>
                  <a:gd name="connsiteX272" fmla="*/ 332491 w 3373727"/>
                  <a:gd name="connsiteY272" fmla="*/ 123684 h 2860742"/>
                  <a:gd name="connsiteX273" fmla="*/ 317170 w 3373727"/>
                  <a:gd name="connsiteY273" fmla="*/ 132638 h 2860742"/>
                  <a:gd name="connsiteX274" fmla="*/ 305941 w 3373727"/>
                  <a:gd name="connsiteY274" fmla="*/ 137591 h 2860742"/>
                  <a:gd name="connsiteX275" fmla="*/ 301564 w 3373727"/>
                  <a:gd name="connsiteY275" fmla="*/ 139305 h 2860742"/>
                  <a:gd name="connsiteX276" fmla="*/ 298899 w 3373727"/>
                  <a:gd name="connsiteY276" fmla="*/ 139877 h 2860742"/>
                  <a:gd name="connsiteX277" fmla="*/ 293951 w 3373727"/>
                  <a:gd name="connsiteY277" fmla="*/ 146068 h 2860742"/>
                  <a:gd name="connsiteX278" fmla="*/ 281961 w 3373727"/>
                  <a:gd name="connsiteY278" fmla="*/ 143210 h 2860742"/>
                  <a:gd name="connsiteX279" fmla="*/ 274538 w 3373727"/>
                  <a:gd name="connsiteY279" fmla="*/ 137019 h 2860742"/>
                  <a:gd name="connsiteX280" fmla="*/ 268258 w 3373727"/>
                  <a:gd name="connsiteY280" fmla="*/ 138067 h 2860742"/>
                  <a:gd name="connsiteX281" fmla="*/ 252937 w 3373727"/>
                  <a:gd name="connsiteY281" fmla="*/ 135305 h 2860742"/>
                  <a:gd name="connsiteX282" fmla="*/ 232858 w 3373727"/>
                  <a:gd name="connsiteY282" fmla="*/ 135209 h 2860742"/>
                  <a:gd name="connsiteX283" fmla="*/ 212874 w 3373727"/>
                  <a:gd name="connsiteY283" fmla="*/ 132161 h 2860742"/>
                  <a:gd name="connsiteX284" fmla="*/ 197268 w 3373727"/>
                  <a:gd name="connsiteY284" fmla="*/ 134447 h 2860742"/>
                  <a:gd name="connsiteX285" fmla="*/ 191273 w 3373727"/>
                  <a:gd name="connsiteY285" fmla="*/ 130447 h 2860742"/>
                  <a:gd name="connsiteX286" fmla="*/ 183945 w 3373727"/>
                  <a:gd name="connsiteY286" fmla="*/ 135781 h 2860742"/>
                  <a:gd name="connsiteX287" fmla="*/ 173763 w 3373727"/>
                  <a:gd name="connsiteY287" fmla="*/ 136733 h 2860742"/>
                  <a:gd name="connsiteX288" fmla="*/ 171194 w 3373727"/>
                  <a:gd name="connsiteY288" fmla="*/ 136067 h 2860742"/>
                  <a:gd name="connsiteX289" fmla="*/ 167863 w 3373727"/>
                  <a:gd name="connsiteY289" fmla="*/ 132733 h 2860742"/>
                  <a:gd name="connsiteX290" fmla="*/ 157110 w 3373727"/>
                  <a:gd name="connsiteY290" fmla="*/ 145211 h 2860742"/>
                  <a:gd name="connsiteX291" fmla="*/ 150639 w 3373727"/>
                  <a:gd name="connsiteY291" fmla="*/ 143210 h 2860742"/>
                  <a:gd name="connsiteX292" fmla="*/ 150068 w 3373727"/>
                  <a:gd name="connsiteY292" fmla="*/ 142544 h 2860742"/>
                  <a:gd name="connsiteX293" fmla="*/ 139601 w 3373727"/>
                  <a:gd name="connsiteY293" fmla="*/ 134924 h 2860742"/>
                  <a:gd name="connsiteX294" fmla="*/ 132083 w 3373727"/>
                  <a:gd name="connsiteY294" fmla="*/ 129780 h 2860742"/>
                  <a:gd name="connsiteX295" fmla="*/ 121425 w 3373727"/>
                  <a:gd name="connsiteY295" fmla="*/ 128637 h 2860742"/>
                  <a:gd name="connsiteX296" fmla="*/ 112194 w 3373727"/>
                  <a:gd name="connsiteY296" fmla="*/ 119684 h 2860742"/>
                  <a:gd name="connsiteX297" fmla="*/ 107912 w 3373727"/>
                  <a:gd name="connsiteY297" fmla="*/ 122541 h 2860742"/>
                  <a:gd name="connsiteX298" fmla="*/ 102107 w 3373727"/>
                  <a:gd name="connsiteY298" fmla="*/ 125303 h 2860742"/>
                  <a:gd name="connsiteX299" fmla="*/ 89641 w 3373727"/>
                  <a:gd name="connsiteY299" fmla="*/ 125113 h 2860742"/>
                  <a:gd name="connsiteX300" fmla="*/ 77080 w 3373727"/>
                  <a:gd name="connsiteY300" fmla="*/ 126923 h 2860742"/>
                  <a:gd name="connsiteX301" fmla="*/ 71370 w 3373727"/>
                  <a:gd name="connsiteY301" fmla="*/ 127685 h 2860742"/>
                  <a:gd name="connsiteX302" fmla="*/ 56525 w 3373727"/>
                  <a:gd name="connsiteY302" fmla="*/ 124922 h 2860742"/>
                  <a:gd name="connsiteX303" fmla="*/ 41680 w 3373727"/>
                  <a:gd name="connsiteY303" fmla="*/ 122160 h 2860742"/>
                  <a:gd name="connsiteX304" fmla="*/ 1142 w 3373727"/>
                  <a:gd name="connsiteY304" fmla="*/ 138829 h 2860742"/>
                  <a:gd name="connsiteX305" fmla="*/ 1142 w 3373727"/>
                  <a:gd name="connsiteY305" fmla="*/ 147687 h 2860742"/>
                  <a:gd name="connsiteX306" fmla="*/ 666 w 3373727"/>
                  <a:gd name="connsiteY306" fmla="*/ 147878 h 2860742"/>
                  <a:gd name="connsiteX307" fmla="*/ 666 w 3373727"/>
                  <a:gd name="connsiteY307" fmla="*/ 154545 h 2860742"/>
                  <a:gd name="connsiteX308" fmla="*/ 0 w 3373727"/>
                  <a:gd name="connsiteY308" fmla="*/ 154545 h 2860742"/>
                  <a:gd name="connsiteX309" fmla="*/ 0 w 3373727"/>
                  <a:gd name="connsiteY309" fmla="*/ 193121 h 2860742"/>
                  <a:gd name="connsiteX310" fmla="*/ 381 w 3373727"/>
                  <a:gd name="connsiteY310" fmla="*/ 1430133 h 2860742"/>
                  <a:gd name="connsiteX311" fmla="*/ 0 w 3373727"/>
                  <a:gd name="connsiteY311" fmla="*/ 2667050 h 2860742"/>
                  <a:gd name="connsiteX312" fmla="*/ 0 w 3373727"/>
                  <a:gd name="connsiteY312" fmla="*/ 2705626 h 2860742"/>
                  <a:gd name="connsiteX313" fmla="*/ 666 w 3373727"/>
                  <a:gd name="connsiteY313" fmla="*/ 2705626 h 2860742"/>
                  <a:gd name="connsiteX314" fmla="*/ 666 w 3373727"/>
                  <a:gd name="connsiteY314" fmla="*/ 2712294 h 2860742"/>
                  <a:gd name="connsiteX315" fmla="*/ 1142 w 3373727"/>
                  <a:gd name="connsiteY315" fmla="*/ 2712484 h 2860742"/>
                  <a:gd name="connsiteX316" fmla="*/ 1142 w 3373727"/>
                  <a:gd name="connsiteY316" fmla="*/ 2721342 h 2860742"/>
                  <a:gd name="connsiteX317" fmla="*/ 41109 w 3373727"/>
                  <a:gd name="connsiteY317" fmla="*/ 2738678 h 2860742"/>
                  <a:gd name="connsiteX318" fmla="*/ 55954 w 3373727"/>
                  <a:gd name="connsiteY318" fmla="*/ 2735915 h 2860742"/>
                  <a:gd name="connsiteX319" fmla="*/ 70799 w 3373727"/>
                  <a:gd name="connsiteY319" fmla="*/ 2733153 h 2860742"/>
                  <a:gd name="connsiteX320" fmla="*/ 76509 w 3373727"/>
                  <a:gd name="connsiteY320" fmla="*/ 2733915 h 2860742"/>
                  <a:gd name="connsiteX321" fmla="*/ 89070 w 3373727"/>
                  <a:gd name="connsiteY321" fmla="*/ 2735725 h 2860742"/>
                  <a:gd name="connsiteX322" fmla="*/ 101536 w 3373727"/>
                  <a:gd name="connsiteY322" fmla="*/ 2735535 h 2860742"/>
                  <a:gd name="connsiteX323" fmla="*/ 107341 w 3373727"/>
                  <a:gd name="connsiteY323" fmla="*/ 2738297 h 2860742"/>
                  <a:gd name="connsiteX324" fmla="*/ 111623 w 3373727"/>
                  <a:gd name="connsiteY324" fmla="*/ 2741154 h 2860742"/>
                  <a:gd name="connsiteX325" fmla="*/ 120854 w 3373727"/>
                  <a:gd name="connsiteY325" fmla="*/ 2732201 h 2860742"/>
                  <a:gd name="connsiteX326" fmla="*/ 131512 w 3373727"/>
                  <a:gd name="connsiteY326" fmla="*/ 2730962 h 2860742"/>
                  <a:gd name="connsiteX327" fmla="*/ 139030 w 3373727"/>
                  <a:gd name="connsiteY327" fmla="*/ 2725819 h 2860742"/>
                  <a:gd name="connsiteX328" fmla="*/ 149497 w 3373727"/>
                  <a:gd name="connsiteY328" fmla="*/ 2718199 h 2860742"/>
                  <a:gd name="connsiteX329" fmla="*/ 150068 w 3373727"/>
                  <a:gd name="connsiteY329" fmla="*/ 2717532 h 2860742"/>
                  <a:gd name="connsiteX330" fmla="*/ 156539 w 3373727"/>
                  <a:gd name="connsiteY330" fmla="*/ 2715532 h 2860742"/>
                  <a:gd name="connsiteX331" fmla="*/ 167292 w 3373727"/>
                  <a:gd name="connsiteY331" fmla="*/ 2728010 h 2860742"/>
                  <a:gd name="connsiteX332" fmla="*/ 170623 w 3373727"/>
                  <a:gd name="connsiteY332" fmla="*/ 2724676 h 2860742"/>
                  <a:gd name="connsiteX333" fmla="*/ 173192 w 3373727"/>
                  <a:gd name="connsiteY333" fmla="*/ 2724009 h 2860742"/>
                  <a:gd name="connsiteX334" fmla="*/ 183374 w 3373727"/>
                  <a:gd name="connsiteY334" fmla="*/ 2724962 h 2860742"/>
                  <a:gd name="connsiteX335" fmla="*/ 190702 w 3373727"/>
                  <a:gd name="connsiteY335" fmla="*/ 2730296 h 2860742"/>
                  <a:gd name="connsiteX336" fmla="*/ 196697 w 3373727"/>
                  <a:gd name="connsiteY336" fmla="*/ 2726390 h 2860742"/>
                  <a:gd name="connsiteX337" fmla="*/ 212303 w 3373727"/>
                  <a:gd name="connsiteY337" fmla="*/ 2728677 h 2860742"/>
                  <a:gd name="connsiteX338" fmla="*/ 232287 w 3373727"/>
                  <a:gd name="connsiteY338" fmla="*/ 2725628 h 2860742"/>
                  <a:gd name="connsiteX339" fmla="*/ 252366 w 3373727"/>
                  <a:gd name="connsiteY339" fmla="*/ 2725533 h 2860742"/>
                  <a:gd name="connsiteX340" fmla="*/ 267687 w 3373727"/>
                  <a:gd name="connsiteY340" fmla="*/ 2722771 h 2860742"/>
                  <a:gd name="connsiteX341" fmla="*/ 273967 w 3373727"/>
                  <a:gd name="connsiteY341" fmla="*/ 2723819 h 2860742"/>
                  <a:gd name="connsiteX342" fmla="*/ 281390 w 3373727"/>
                  <a:gd name="connsiteY342" fmla="*/ 2717628 h 2860742"/>
                  <a:gd name="connsiteX343" fmla="*/ 293380 w 3373727"/>
                  <a:gd name="connsiteY343" fmla="*/ 2714770 h 2860742"/>
                  <a:gd name="connsiteX344" fmla="*/ 298328 w 3373727"/>
                  <a:gd name="connsiteY344" fmla="*/ 2720961 h 2860742"/>
                  <a:gd name="connsiteX345" fmla="*/ 300993 w 3373727"/>
                  <a:gd name="connsiteY345" fmla="*/ 2721533 h 2860742"/>
                  <a:gd name="connsiteX346" fmla="*/ 305370 w 3373727"/>
                  <a:gd name="connsiteY346" fmla="*/ 2723247 h 2860742"/>
                  <a:gd name="connsiteX347" fmla="*/ 316599 w 3373727"/>
                  <a:gd name="connsiteY347" fmla="*/ 2728200 h 2860742"/>
                  <a:gd name="connsiteX348" fmla="*/ 331920 w 3373727"/>
                  <a:gd name="connsiteY348" fmla="*/ 2737154 h 2860742"/>
                  <a:gd name="connsiteX349" fmla="*/ 348193 w 3373727"/>
                  <a:gd name="connsiteY349" fmla="*/ 2739345 h 2860742"/>
                  <a:gd name="connsiteX350" fmla="*/ 362847 w 3373727"/>
                  <a:gd name="connsiteY350" fmla="*/ 2741440 h 2860742"/>
                  <a:gd name="connsiteX351" fmla="*/ 373125 w 3373727"/>
                  <a:gd name="connsiteY351" fmla="*/ 2741630 h 2860742"/>
                  <a:gd name="connsiteX352" fmla="*/ 384258 w 3373727"/>
                  <a:gd name="connsiteY352" fmla="*/ 2744583 h 2860742"/>
                  <a:gd name="connsiteX353" fmla="*/ 384829 w 3373727"/>
                  <a:gd name="connsiteY353" fmla="*/ 2749251 h 2860742"/>
                  <a:gd name="connsiteX354" fmla="*/ 384829 w 3373727"/>
                  <a:gd name="connsiteY354" fmla="*/ 2752489 h 2860742"/>
                  <a:gd name="connsiteX355" fmla="*/ 384829 w 3373727"/>
                  <a:gd name="connsiteY355" fmla="*/ 2749917 h 2860742"/>
                  <a:gd name="connsiteX356" fmla="*/ 384829 w 3373727"/>
                  <a:gd name="connsiteY356" fmla="*/ 2749727 h 2860742"/>
                  <a:gd name="connsiteX357" fmla="*/ 389968 w 3373727"/>
                  <a:gd name="connsiteY357" fmla="*/ 2756109 h 2860742"/>
                  <a:gd name="connsiteX358" fmla="*/ 402720 w 3373727"/>
                  <a:gd name="connsiteY358" fmla="*/ 2756394 h 2860742"/>
                  <a:gd name="connsiteX359" fmla="*/ 419277 w 3373727"/>
                  <a:gd name="connsiteY359" fmla="*/ 2756585 h 2860742"/>
                  <a:gd name="connsiteX360" fmla="*/ 436026 w 3373727"/>
                  <a:gd name="connsiteY360" fmla="*/ 2763633 h 2860742"/>
                  <a:gd name="connsiteX361" fmla="*/ 448872 w 3373727"/>
                  <a:gd name="connsiteY361" fmla="*/ 2766491 h 2860742"/>
                  <a:gd name="connsiteX362" fmla="*/ 454011 w 3373727"/>
                  <a:gd name="connsiteY362" fmla="*/ 2767538 h 2860742"/>
                  <a:gd name="connsiteX363" fmla="*/ 461053 w 3373727"/>
                  <a:gd name="connsiteY363" fmla="*/ 2765824 h 2860742"/>
                  <a:gd name="connsiteX364" fmla="*/ 476374 w 3373727"/>
                  <a:gd name="connsiteY364" fmla="*/ 2755442 h 2860742"/>
                  <a:gd name="connsiteX365" fmla="*/ 490838 w 3373727"/>
                  <a:gd name="connsiteY365" fmla="*/ 2741821 h 2860742"/>
                  <a:gd name="connsiteX366" fmla="*/ 491314 w 3373727"/>
                  <a:gd name="connsiteY366" fmla="*/ 2741821 h 2860742"/>
                  <a:gd name="connsiteX367" fmla="*/ 507206 w 3373727"/>
                  <a:gd name="connsiteY367" fmla="*/ 2755442 h 2860742"/>
                  <a:gd name="connsiteX368" fmla="*/ 522812 w 3373727"/>
                  <a:gd name="connsiteY368" fmla="*/ 2762204 h 2860742"/>
                  <a:gd name="connsiteX369" fmla="*/ 536801 w 3373727"/>
                  <a:gd name="connsiteY369" fmla="*/ 2776778 h 2860742"/>
                  <a:gd name="connsiteX370" fmla="*/ 546507 w 3373727"/>
                  <a:gd name="connsiteY370" fmla="*/ 2784112 h 2860742"/>
                  <a:gd name="connsiteX371" fmla="*/ 550218 w 3373727"/>
                  <a:gd name="connsiteY371" fmla="*/ 2786493 h 2860742"/>
                  <a:gd name="connsiteX372" fmla="*/ 563065 w 3373727"/>
                  <a:gd name="connsiteY372" fmla="*/ 2785922 h 2860742"/>
                  <a:gd name="connsiteX373" fmla="*/ 575912 w 3373727"/>
                  <a:gd name="connsiteY373" fmla="*/ 2785350 h 2860742"/>
                  <a:gd name="connsiteX374" fmla="*/ 582288 w 3373727"/>
                  <a:gd name="connsiteY374" fmla="*/ 2782112 h 2860742"/>
                  <a:gd name="connsiteX375" fmla="*/ 598845 w 3373727"/>
                  <a:gd name="connsiteY375" fmla="*/ 2789255 h 2860742"/>
                  <a:gd name="connsiteX376" fmla="*/ 620066 w 3373727"/>
                  <a:gd name="connsiteY376" fmla="*/ 2791827 h 2860742"/>
                  <a:gd name="connsiteX377" fmla="*/ 641382 w 3373727"/>
                  <a:gd name="connsiteY377" fmla="*/ 2796590 h 2860742"/>
                  <a:gd name="connsiteX378" fmla="*/ 657750 w 3373727"/>
                  <a:gd name="connsiteY378" fmla="*/ 2799352 h 2860742"/>
                  <a:gd name="connsiteX379" fmla="*/ 664316 w 3373727"/>
                  <a:gd name="connsiteY379" fmla="*/ 2800495 h 2860742"/>
                  <a:gd name="connsiteX380" fmla="*/ 669645 w 3373727"/>
                  <a:gd name="connsiteY380" fmla="*/ 2802781 h 2860742"/>
                  <a:gd name="connsiteX381" fmla="*/ 682492 w 3373727"/>
                  <a:gd name="connsiteY381" fmla="*/ 2797542 h 2860742"/>
                  <a:gd name="connsiteX382" fmla="*/ 699335 w 3373727"/>
                  <a:gd name="connsiteY382" fmla="*/ 2793828 h 2860742"/>
                  <a:gd name="connsiteX383" fmla="*/ 716274 w 3373727"/>
                  <a:gd name="connsiteY383" fmla="*/ 2792018 h 2860742"/>
                  <a:gd name="connsiteX384" fmla="*/ 734449 w 3373727"/>
                  <a:gd name="connsiteY384" fmla="*/ 2789065 h 2860742"/>
                  <a:gd name="connsiteX385" fmla="*/ 745012 w 3373727"/>
                  <a:gd name="connsiteY385" fmla="*/ 2785827 h 2860742"/>
                  <a:gd name="connsiteX386" fmla="*/ 755575 w 3373727"/>
                  <a:gd name="connsiteY386" fmla="*/ 2782588 h 2860742"/>
                  <a:gd name="connsiteX387" fmla="*/ 769564 w 3373727"/>
                  <a:gd name="connsiteY387" fmla="*/ 2789732 h 2860742"/>
                  <a:gd name="connsiteX388" fmla="*/ 783171 w 3373727"/>
                  <a:gd name="connsiteY388" fmla="*/ 2796113 h 2860742"/>
                  <a:gd name="connsiteX389" fmla="*/ 797636 w 3373727"/>
                  <a:gd name="connsiteY389" fmla="*/ 2802971 h 2860742"/>
                  <a:gd name="connsiteX390" fmla="*/ 810292 w 3373727"/>
                  <a:gd name="connsiteY390" fmla="*/ 2805829 h 2860742"/>
                  <a:gd name="connsiteX391" fmla="*/ 818762 w 3373727"/>
                  <a:gd name="connsiteY391" fmla="*/ 2809829 h 2860742"/>
                  <a:gd name="connsiteX392" fmla="*/ 829610 w 3373727"/>
                  <a:gd name="connsiteY392" fmla="*/ 2808020 h 2860742"/>
                  <a:gd name="connsiteX393" fmla="*/ 842932 w 3373727"/>
                  <a:gd name="connsiteY393" fmla="*/ 2804591 h 2860742"/>
                  <a:gd name="connsiteX394" fmla="*/ 859110 w 3373727"/>
                  <a:gd name="connsiteY394" fmla="*/ 2799733 h 2860742"/>
                  <a:gd name="connsiteX395" fmla="*/ 873479 w 3373727"/>
                  <a:gd name="connsiteY395" fmla="*/ 2805829 h 2860742"/>
                  <a:gd name="connsiteX396" fmla="*/ 887182 w 3373727"/>
                  <a:gd name="connsiteY396" fmla="*/ 2812020 h 2860742"/>
                  <a:gd name="connsiteX397" fmla="*/ 901361 w 3373727"/>
                  <a:gd name="connsiteY397" fmla="*/ 2817069 h 2860742"/>
                  <a:gd name="connsiteX398" fmla="*/ 913446 w 3373727"/>
                  <a:gd name="connsiteY398" fmla="*/ 2826689 h 2860742"/>
                  <a:gd name="connsiteX399" fmla="*/ 919917 w 3373727"/>
                  <a:gd name="connsiteY399" fmla="*/ 2822974 h 2860742"/>
                  <a:gd name="connsiteX400" fmla="*/ 926483 w 3373727"/>
                  <a:gd name="connsiteY400" fmla="*/ 2818688 h 2860742"/>
                  <a:gd name="connsiteX401" fmla="*/ 934667 w 3373727"/>
                  <a:gd name="connsiteY401" fmla="*/ 2809258 h 2860742"/>
                  <a:gd name="connsiteX402" fmla="*/ 941614 w 3373727"/>
                  <a:gd name="connsiteY402" fmla="*/ 2798304 h 2860742"/>
                  <a:gd name="connsiteX403" fmla="*/ 944659 w 3373727"/>
                  <a:gd name="connsiteY403" fmla="*/ 2795828 h 2860742"/>
                  <a:gd name="connsiteX404" fmla="*/ 959409 w 3373727"/>
                  <a:gd name="connsiteY404" fmla="*/ 2798876 h 2860742"/>
                  <a:gd name="connsiteX405" fmla="*/ 973397 w 3373727"/>
                  <a:gd name="connsiteY405" fmla="*/ 2800400 h 2860742"/>
                  <a:gd name="connsiteX406" fmla="*/ 988052 w 3373727"/>
                  <a:gd name="connsiteY406" fmla="*/ 2803734 h 2860742"/>
                  <a:gd name="connsiteX407" fmla="*/ 1000328 w 3373727"/>
                  <a:gd name="connsiteY407" fmla="*/ 2808877 h 2860742"/>
                  <a:gd name="connsiteX408" fmla="*/ 1006989 w 3373727"/>
                  <a:gd name="connsiteY408" fmla="*/ 2803829 h 2860742"/>
                  <a:gd name="connsiteX409" fmla="*/ 1021929 w 3373727"/>
                  <a:gd name="connsiteY409" fmla="*/ 2803162 h 2860742"/>
                  <a:gd name="connsiteX410" fmla="*/ 1038297 w 3373727"/>
                  <a:gd name="connsiteY410" fmla="*/ 2806020 h 2860742"/>
                  <a:gd name="connsiteX411" fmla="*/ 1055045 w 3373727"/>
                  <a:gd name="connsiteY411" fmla="*/ 2808115 h 2860742"/>
                  <a:gd name="connsiteX412" fmla="*/ 1074363 w 3373727"/>
                  <a:gd name="connsiteY412" fmla="*/ 2812306 h 2860742"/>
                  <a:gd name="connsiteX413" fmla="*/ 1078740 w 3373727"/>
                  <a:gd name="connsiteY413" fmla="*/ 2808686 h 2860742"/>
                  <a:gd name="connsiteX414" fmla="*/ 1083689 w 3373727"/>
                  <a:gd name="connsiteY414" fmla="*/ 2809734 h 2860742"/>
                  <a:gd name="connsiteX415" fmla="*/ 1085687 w 3373727"/>
                  <a:gd name="connsiteY415" fmla="*/ 2808305 h 2860742"/>
                  <a:gd name="connsiteX416" fmla="*/ 1088542 w 3373727"/>
                  <a:gd name="connsiteY416" fmla="*/ 2809829 h 2860742"/>
                  <a:gd name="connsiteX417" fmla="*/ 1091111 w 3373727"/>
                  <a:gd name="connsiteY417" fmla="*/ 2812020 h 2860742"/>
                  <a:gd name="connsiteX418" fmla="*/ 1093776 w 3373727"/>
                  <a:gd name="connsiteY418" fmla="*/ 2815068 h 2860742"/>
                  <a:gd name="connsiteX419" fmla="*/ 1110619 w 3373727"/>
                  <a:gd name="connsiteY419" fmla="*/ 2818593 h 2860742"/>
                  <a:gd name="connsiteX420" fmla="*/ 1122419 w 3373727"/>
                  <a:gd name="connsiteY420" fmla="*/ 2817640 h 2860742"/>
                  <a:gd name="connsiteX421" fmla="*/ 1127082 w 3373727"/>
                  <a:gd name="connsiteY421" fmla="*/ 2821450 h 2860742"/>
                  <a:gd name="connsiteX422" fmla="*/ 1133553 w 3373727"/>
                  <a:gd name="connsiteY422" fmla="*/ 2818307 h 2860742"/>
                  <a:gd name="connsiteX423" fmla="*/ 1148303 w 3373727"/>
                  <a:gd name="connsiteY423" fmla="*/ 2828118 h 2860742"/>
                  <a:gd name="connsiteX424" fmla="*/ 1162862 w 3373727"/>
                  <a:gd name="connsiteY424" fmla="*/ 2831546 h 2860742"/>
                  <a:gd name="connsiteX425" fmla="*/ 1169523 w 3373727"/>
                  <a:gd name="connsiteY425" fmla="*/ 2834785 h 2860742"/>
                  <a:gd name="connsiteX426" fmla="*/ 1176470 w 3373727"/>
                  <a:gd name="connsiteY426" fmla="*/ 2834118 h 2860742"/>
                  <a:gd name="connsiteX427" fmla="*/ 1192457 w 3373727"/>
                  <a:gd name="connsiteY427" fmla="*/ 2834690 h 2860742"/>
                  <a:gd name="connsiteX428" fmla="*/ 1209776 w 3373727"/>
                  <a:gd name="connsiteY428" fmla="*/ 2831928 h 2860742"/>
                  <a:gd name="connsiteX429" fmla="*/ 1221291 w 3373727"/>
                  <a:gd name="connsiteY429" fmla="*/ 2832404 h 2860742"/>
                  <a:gd name="connsiteX430" fmla="*/ 1232044 w 3373727"/>
                  <a:gd name="connsiteY430" fmla="*/ 2830308 h 2860742"/>
                  <a:gd name="connsiteX431" fmla="*/ 1248126 w 3373727"/>
                  <a:gd name="connsiteY431" fmla="*/ 2830308 h 2860742"/>
                  <a:gd name="connsiteX432" fmla="*/ 1262686 w 3373727"/>
                  <a:gd name="connsiteY432" fmla="*/ 2829642 h 2860742"/>
                  <a:gd name="connsiteX433" fmla="*/ 1269061 w 3373727"/>
                  <a:gd name="connsiteY433" fmla="*/ 2830308 h 2860742"/>
                  <a:gd name="connsiteX434" fmla="*/ 1272582 w 3373727"/>
                  <a:gd name="connsiteY434" fmla="*/ 2832023 h 2860742"/>
                  <a:gd name="connsiteX435" fmla="*/ 1281432 w 3373727"/>
                  <a:gd name="connsiteY435" fmla="*/ 2836976 h 2860742"/>
                  <a:gd name="connsiteX436" fmla="*/ 1293137 w 3373727"/>
                  <a:gd name="connsiteY436" fmla="*/ 2840976 h 2860742"/>
                  <a:gd name="connsiteX437" fmla="*/ 1305508 w 3373727"/>
                  <a:gd name="connsiteY437" fmla="*/ 2849168 h 2860742"/>
                  <a:gd name="connsiteX438" fmla="*/ 1316071 w 3373727"/>
                  <a:gd name="connsiteY438" fmla="*/ 2858788 h 2860742"/>
                  <a:gd name="connsiteX439" fmla="*/ 1321875 w 3373727"/>
                  <a:gd name="connsiteY439" fmla="*/ 2854787 h 2860742"/>
                  <a:gd name="connsiteX440" fmla="*/ 1330440 w 3373727"/>
                  <a:gd name="connsiteY440" fmla="*/ 2850596 h 2860742"/>
                  <a:gd name="connsiteX441" fmla="*/ 1343858 w 3373727"/>
                  <a:gd name="connsiteY441" fmla="*/ 2849453 h 2860742"/>
                  <a:gd name="connsiteX442" fmla="*/ 1356133 w 3373727"/>
                  <a:gd name="connsiteY442" fmla="*/ 2848882 h 2860742"/>
                  <a:gd name="connsiteX443" fmla="*/ 1361367 w 3373727"/>
                  <a:gd name="connsiteY443" fmla="*/ 2845358 h 2860742"/>
                  <a:gd name="connsiteX444" fmla="*/ 1367362 w 3373727"/>
                  <a:gd name="connsiteY444" fmla="*/ 2845167 h 2860742"/>
                  <a:gd name="connsiteX445" fmla="*/ 1380780 w 3373727"/>
                  <a:gd name="connsiteY445" fmla="*/ 2843834 h 2860742"/>
                  <a:gd name="connsiteX446" fmla="*/ 1394864 w 3373727"/>
                  <a:gd name="connsiteY446" fmla="*/ 2843643 h 2860742"/>
                  <a:gd name="connsiteX447" fmla="*/ 1402762 w 3373727"/>
                  <a:gd name="connsiteY447" fmla="*/ 2842214 h 2860742"/>
                  <a:gd name="connsiteX448" fmla="*/ 1408376 w 3373727"/>
                  <a:gd name="connsiteY448" fmla="*/ 2845358 h 2860742"/>
                  <a:gd name="connsiteX449" fmla="*/ 1419510 w 3373727"/>
                  <a:gd name="connsiteY449" fmla="*/ 2843834 h 2860742"/>
                  <a:gd name="connsiteX450" fmla="*/ 1434070 w 3373727"/>
                  <a:gd name="connsiteY450" fmla="*/ 2843072 h 2860742"/>
                  <a:gd name="connsiteX451" fmla="*/ 1449676 w 3373727"/>
                  <a:gd name="connsiteY451" fmla="*/ 2846786 h 2860742"/>
                  <a:gd name="connsiteX452" fmla="*/ 1463665 w 3373727"/>
                  <a:gd name="connsiteY452" fmla="*/ 2850215 h 2860742"/>
                  <a:gd name="connsiteX453" fmla="*/ 1473371 w 3373727"/>
                  <a:gd name="connsiteY453" fmla="*/ 2848025 h 2860742"/>
                  <a:gd name="connsiteX454" fmla="*/ 1478986 w 3373727"/>
                  <a:gd name="connsiteY454" fmla="*/ 2852120 h 2860742"/>
                  <a:gd name="connsiteX455" fmla="*/ 1481269 w 3373727"/>
                  <a:gd name="connsiteY455" fmla="*/ 2846405 h 2860742"/>
                  <a:gd name="connsiteX456" fmla="*/ 1487931 w 3373727"/>
                  <a:gd name="connsiteY456" fmla="*/ 2842310 h 2860742"/>
                  <a:gd name="connsiteX457" fmla="*/ 1499350 w 3373727"/>
                  <a:gd name="connsiteY457" fmla="*/ 2843643 h 2860742"/>
                  <a:gd name="connsiteX458" fmla="*/ 1513338 w 3373727"/>
                  <a:gd name="connsiteY458" fmla="*/ 2843643 h 2860742"/>
                  <a:gd name="connsiteX459" fmla="*/ 1527993 w 3373727"/>
                  <a:gd name="connsiteY459" fmla="*/ 2839928 h 2860742"/>
                  <a:gd name="connsiteX460" fmla="*/ 1541887 w 3373727"/>
                  <a:gd name="connsiteY460" fmla="*/ 2841548 h 2860742"/>
                  <a:gd name="connsiteX461" fmla="*/ 1552735 w 3373727"/>
                  <a:gd name="connsiteY461" fmla="*/ 2836880 h 2860742"/>
                  <a:gd name="connsiteX462" fmla="*/ 1563107 w 3373727"/>
                  <a:gd name="connsiteY462" fmla="*/ 2835833 h 2860742"/>
                  <a:gd name="connsiteX463" fmla="*/ 1575764 w 3373727"/>
                  <a:gd name="connsiteY463" fmla="*/ 2839071 h 2860742"/>
                  <a:gd name="connsiteX464" fmla="*/ 1588991 w 3373727"/>
                  <a:gd name="connsiteY464" fmla="*/ 2837166 h 2860742"/>
                  <a:gd name="connsiteX465" fmla="*/ 1602123 w 3373727"/>
                  <a:gd name="connsiteY465" fmla="*/ 2845834 h 2860742"/>
                  <a:gd name="connsiteX466" fmla="*/ 1613352 w 3373727"/>
                  <a:gd name="connsiteY466" fmla="*/ 2851549 h 2860742"/>
                  <a:gd name="connsiteX467" fmla="*/ 1621251 w 3373727"/>
                  <a:gd name="connsiteY467" fmla="*/ 2851263 h 2860742"/>
                  <a:gd name="connsiteX468" fmla="*/ 1634668 w 3373727"/>
                  <a:gd name="connsiteY468" fmla="*/ 2854978 h 2860742"/>
                  <a:gd name="connsiteX469" fmla="*/ 1649228 w 3373727"/>
                  <a:gd name="connsiteY469" fmla="*/ 2850025 h 2860742"/>
                  <a:gd name="connsiteX470" fmla="*/ 1658268 w 3373727"/>
                  <a:gd name="connsiteY470" fmla="*/ 2847453 h 2860742"/>
                  <a:gd name="connsiteX471" fmla="*/ 1670068 w 3373727"/>
                  <a:gd name="connsiteY471" fmla="*/ 2841643 h 2860742"/>
                  <a:gd name="connsiteX472" fmla="*/ 1682724 w 3373727"/>
                  <a:gd name="connsiteY472" fmla="*/ 2832404 h 2860742"/>
                  <a:gd name="connsiteX473" fmla="*/ 1694619 w 3373727"/>
                  <a:gd name="connsiteY473" fmla="*/ 2835166 h 2860742"/>
                  <a:gd name="connsiteX474" fmla="*/ 1706419 w 3373727"/>
                  <a:gd name="connsiteY474" fmla="*/ 2832594 h 2860742"/>
                  <a:gd name="connsiteX475" fmla="*/ 1714413 w 3373727"/>
                  <a:gd name="connsiteY475" fmla="*/ 2828879 h 2860742"/>
                  <a:gd name="connsiteX476" fmla="*/ 1732398 w 3373727"/>
                  <a:gd name="connsiteY476" fmla="*/ 2831356 h 2860742"/>
                  <a:gd name="connsiteX477" fmla="*/ 1750098 w 3373727"/>
                  <a:gd name="connsiteY477" fmla="*/ 2828022 h 2860742"/>
                  <a:gd name="connsiteX478" fmla="*/ 1758282 w 3373727"/>
                  <a:gd name="connsiteY478" fmla="*/ 2830118 h 2860742"/>
                  <a:gd name="connsiteX479" fmla="*/ 1776077 w 3373727"/>
                  <a:gd name="connsiteY479" fmla="*/ 2825451 h 2860742"/>
                  <a:gd name="connsiteX480" fmla="*/ 1784166 w 3373727"/>
                  <a:gd name="connsiteY480" fmla="*/ 2820307 h 2860742"/>
                  <a:gd name="connsiteX481" fmla="*/ 1797393 w 3373727"/>
                  <a:gd name="connsiteY481" fmla="*/ 2816497 h 2860742"/>
                  <a:gd name="connsiteX482" fmla="*/ 1811572 w 3373727"/>
                  <a:gd name="connsiteY482" fmla="*/ 2808401 h 2860742"/>
                  <a:gd name="connsiteX483" fmla="*/ 1823181 w 3373727"/>
                  <a:gd name="connsiteY483" fmla="*/ 2805353 h 2860742"/>
                  <a:gd name="connsiteX484" fmla="*/ 1835076 w 3373727"/>
                  <a:gd name="connsiteY484" fmla="*/ 2805829 h 2860742"/>
                  <a:gd name="connsiteX485" fmla="*/ 1849350 w 3373727"/>
                  <a:gd name="connsiteY485" fmla="*/ 2800019 h 2860742"/>
                  <a:gd name="connsiteX486" fmla="*/ 1861436 w 3373727"/>
                  <a:gd name="connsiteY486" fmla="*/ 2794685 h 2860742"/>
                  <a:gd name="connsiteX487" fmla="*/ 1866670 w 3373727"/>
                  <a:gd name="connsiteY487" fmla="*/ 2797066 h 2860742"/>
                  <a:gd name="connsiteX488" fmla="*/ 1871428 w 3373727"/>
                  <a:gd name="connsiteY488" fmla="*/ 2800781 h 2860742"/>
                  <a:gd name="connsiteX489" fmla="*/ 1882752 w 3373727"/>
                  <a:gd name="connsiteY489" fmla="*/ 2796399 h 2860742"/>
                  <a:gd name="connsiteX490" fmla="*/ 1897692 w 3373727"/>
                  <a:gd name="connsiteY490" fmla="*/ 2798114 h 2860742"/>
                  <a:gd name="connsiteX491" fmla="*/ 1912442 w 3373727"/>
                  <a:gd name="connsiteY491" fmla="*/ 2795066 h 2860742"/>
                  <a:gd name="connsiteX492" fmla="*/ 1924052 w 3373727"/>
                  <a:gd name="connsiteY492" fmla="*/ 2798876 h 2860742"/>
                  <a:gd name="connsiteX493" fmla="*/ 1928429 w 3373727"/>
                  <a:gd name="connsiteY493" fmla="*/ 2794399 h 2860742"/>
                  <a:gd name="connsiteX494" fmla="*/ 1933853 w 3373727"/>
                  <a:gd name="connsiteY494" fmla="*/ 2788970 h 2860742"/>
                  <a:gd name="connsiteX495" fmla="*/ 1946414 w 3373727"/>
                  <a:gd name="connsiteY495" fmla="*/ 2793637 h 2860742"/>
                  <a:gd name="connsiteX496" fmla="*/ 1958595 w 3373727"/>
                  <a:gd name="connsiteY496" fmla="*/ 2789922 h 2860742"/>
                  <a:gd name="connsiteX497" fmla="*/ 1964304 w 3373727"/>
                  <a:gd name="connsiteY497" fmla="*/ 2792780 h 2860742"/>
                  <a:gd name="connsiteX498" fmla="*/ 1980767 w 3373727"/>
                  <a:gd name="connsiteY498" fmla="*/ 2792018 h 2860742"/>
                  <a:gd name="connsiteX499" fmla="*/ 1997611 w 3373727"/>
                  <a:gd name="connsiteY499" fmla="*/ 2789541 h 2860742"/>
                  <a:gd name="connsiteX500" fmla="*/ 2017119 w 3373727"/>
                  <a:gd name="connsiteY500" fmla="*/ 2790398 h 2860742"/>
                  <a:gd name="connsiteX501" fmla="*/ 2036436 w 3373727"/>
                  <a:gd name="connsiteY501" fmla="*/ 2788112 h 2860742"/>
                  <a:gd name="connsiteX502" fmla="*/ 2053375 w 3373727"/>
                  <a:gd name="connsiteY502" fmla="*/ 2788779 h 2860742"/>
                  <a:gd name="connsiteX503" fmla="*/ 2069837 w 3373727"/>
                  <a:gd name="connsiteY503" fmla="*/ 2788017 h 2860742"/>
                  <a:gd name="connsiteX504" fmla="*/ 2080115 w 3373727"/>
                  <a:gd name="connsiteY504" fmla="*/ 2796495 h 2860742"/>
                  <a:gd name="connsiteX505" fmla="*/ 2087252 w 3373727"/>
                  <a:gd name="connsiteY505" fmla="*/ 2804495 h 2860742"/>
                  <a:gd name="connsiteX506" fmla="*/ 2090392 w 3373727"/>
                  <a:gd name="connsiteY506" fmla="*/ 2804972 h 2860742"/>
                  <a:gd name="connsiteX507" fmla="*/ 2108187 w 3373727"/>
                  <a:gd name="connsiteY507" fmla="*/ 2800971 h 2860742"/>
                  <a:gd name="connsiteX508" fmla="*/ 2120558 w 3373727"/>
                  <a:gd name="connsiteY508" fmla="*/ 2800971 h 2860742"/>
                  <a:gd name="connsiteX509" fmla="*/ 2125982 w 3373727"/>
                  <a:gd name="connsiteY509" fmla="*/ 2796971 h 2860742"/>
                  <a:gd name="connsiteX510" fmla="*/ 2133405 w 3373727"/>
                  <a:gd name="connsiteY510" fmla="*/ 2794209 h 2860742"/>
                  <a:gd name="connsiteX511" fmla="*/ 2150153 w 3373727"/>
                  <a:gd name="connsiteY511" fmla="*/ 2801638 h 2860742"/>
                  <a:gd name="connsiteX512" fmla="*/ 2166806 w 3373727"/>
                  <a:gd name="connsiteY512" fmla="*/ 2805829 h 2860742"/>
                  <a:gd name="connsiteX513" fmla="*/ 2174324 w 3373727"/>
                  <a:gd name="connsiteY513" fmla="*/ 2806305 h 2860742"/>
                  <a:gd name="connsiteX514" fmla="*/ 2189740 w 3373727"/>
                  <a:gd name="connsiteY514" fmla="*/ 2804305 h 2860742"/>
                  <a:gd name="connsiteX515" fmla="*/ 2204109 w 3373727"/>
                  <a:gd name="connsiteY515" fmla="*/ 2803638 h 2860742"/>
                  <a:gd name="connsiteX516" fmla="*/ 2218383 w 3373727"/>
                  <a:gd name="connsiteY516" fmla="*/ 2800495 h 2860742"/>
                  <a:gd name="connsiteX517" fmla="*/ 2233799 w 3373727"/>
                  <a:gd name="connsiteY517" fmla="*/ 2798495 h 2860742"/>
                  <a:gd name="connsiteX518" fmla="*/ 2248930 w 3373727"/>
                  <a:gd name="connsiteY518" fmla="*/ 2803543 h 2860742"/>
                  <a:gd name="connsiteX519" fmla="*/ 2259302 w 3373727"/>
                  <a:gd name="connsiteY519" fmla="*/ 2806115 h 2860742"/>
                  <a:gd name="connsiteX520" fmla="*/ 2264060 w 3373727"/>
                  <a:gd name="connsiteY520" fmla="*/ 2808591 h 2860742"/>
                  <a:gd name="connsiteX521" fmla="*/ 2271483 w 3373727"/>
                  <a:gd name="connsiteY521" fmla="*/ 2806496 h 2860742"/>
                  <a:gd name="connsiteX522" fmla="*/ 2287945 w 3373727"/>
                  <a:gd name="connsiteY522" fmla="*/ 2805543 h 2860742"/>
                  <a:gd name="connsiteX523" fmla="*/ 2304313 w 3373727"/>
                  <a:gd name="connsiteY523" fmla="*/ 2803353 h 2860742"/>
                  <a:gd name="connsiteX524" fmla="*/ 2311736 w 3373727"/>
                  <a:gd name="connsiteY524" fmla="*/ 2802590 h 2860742"/>
                  <a:gd name="connsiteX525" fmla="*/ 2324107 w 3373727"/>
                  <a:gd name="connsiteY525" fmla="*/ 2802590 h 2860742"/>
                  <a:gd name="connsiteX526" fmla="*/ 2338190 w 3373727"/>
                  <a:gd name="connsiteY526" fmla="*/ 2805353 h 2860742"/>
                  <a:gd name="connsiteX527" fmla="*/ 2355985 w 3373727"/>
                  <a:gd name="connsiteY527" fmla="*/ 2802400 h 2860742"/>
                  <a:gd name="connsiteX528" fmla="*/ 2376921 w 3373727"/>
                  <a:gd name="connsiteY528" fmla="*/ 2803353 h 2860742"/>
                  <a:gd name="connsiteX529" fmla="*/ 2399664 w 3373727"/>
                  <a:gd name="connsiteY529" fmla="*/ 2802210 h 2860742"/>
                  <a:gd name="connsiteX530" fmla="*/ 2423264 w 3373727"/>
                  <a:gd name="connsiteY530" fmla="*/ 2798304 h 2860742"/>
                  <a:gd name="connsiteX531" fmla="*/ 2447244 w 3373727"/>
                  <a:gd name="connsiteY531" fmla="*/ 2802019 h 2860742"/>
                  <a:gd name="connsiteX532" fmla="*/ 2470178 w 3373727"/>
                  <a:gd name="connsiteY532" fmla="*/ 2805257 h 2860742"/>
                  <a:gd name="connsiteX533" fmla="*/ 2490923 w 3373727"/>
                  <a:gd name="connsiteY533" fmla="*/ 2801733 h 2860742"/>
                  <a:gd name="connsiteX534" fmla="*/ 2509004 w 3373727"/>
                  <a:gd name="connsiteY534" fmla="*/ 2805162 h 2860742"/>
                  <a:gd name="connsiteX535" fmla="*/ 2522897 w 3373727"/>
                  <a:gd name="connsiteY535" fmla="*/ 2801543 h 2860742"/>
                  <a:gd name="connsiteX536" fmla="*/ 2535268 w 3373727"/>
                  <a:gd name="connsiteY536" fmla="*/ 2801543 h 2860742"/>
                  <a:gd name="connsiteX537" fmla="*/ 2549257 w 3373727"/>
                  <a:gd name="connsiteY537" fmla="*/ 2802210 h 2860742"/>
                  <a:gd name="connsiteX538" fmla="*/ 2562389 w 3373727"/>
                  <a:gd name="connsiteY538" fmla="*/ 2805829 h 2860742"/>
                  <a:gd name="connsiteX539" fmla="*/ 2575235 w 3373727"/>
                  <a:gd name="connsiteY539" fmla="*/ 2802305 h 2860742"/>
                  <a:gd name="connsiteX540" fmla="*/ 2586750 w 3373727"/>
                  <a:gd name="connsiteY540" fmla="*/ 2801067 h 2860742"/>
                  <a:gd name="connsiteX541" fmla="*/ 2597122 w 3373727"/>
                  <a:gd name="connsiteY541" fmla="*/ 2804972 h 2860742"/>
                  <a:gd name="connsiteX542" fmla="*/ 2611396 w 3373727"/>
                  <a:gd name="connsiteY542" fmla="*/ 2806686 h 2860742"/>
                  <a:gd name="connsiteX543" fmla="*/ 2619675 w 3373727"/>
                  <a:gd name="connsiteY543" fmla="*/ 2809639 h 2860742"/>
                  <a:gd name="connsiteX544" fmla="*/ 2631951 w 3373727"/>
                  <a:gd name="connsiteY544" fmla="*/ 2815545 h 2860742"/>
                  <a:gd name="connsiteX545" fmla="*/ 2643275 w 3373727"/>
                  <a:gd name="connsiteY545" fmla="*/ 2824593 h 2860742"/>
                  <a:gd name="connsiteX546" fmla="*/ 2648128 w 3373727"/>
                  <a:gd name="connsiteY546" fmla="*/ 2825831 h 2860742"/>
                  <a:gd name="connsiteX547" fmla="*/ 2664686 w 3373727"/>
                  <a:gd name="connsiteY547" fmla="*/ 2829070 h 2860742"/>
                  <a:gd name="connsiteX548" fmla="*/ 2678580 w 3373727"/>
                  <a:gd name="connsiteY548" fmla="*/ 2830118 h 2860742"/>
                  <a:gd name="connsiteX549" fmla="*/ 2690284 w 3373727"/>
                  <a:gd name="connsiteY549" fmla="*/ 2832880 h 2860742"/>
                  <a:gd name="connsiteX550" fmla="*/ 2704463 w 3373727"/>
                  <a:gd name="connsiteY550" fmla="*/ 2837071 h 2860742"/>
                  <a:gd name="connsiteX551" fmla="*/ 2718642 w 3373727"/>
                  <a:gd name="connsiteY551" fmla="*/ 2843167 h 2860742"/>
                  <a:gd name="connsiteX552" fmla="*/ 2729490 w 3373727"/>
                  <a:gd name="connsiteY552" fmla="*/ 2848692 h 2860742"/>
                  <a:gd name="connsiteX553" fmla="*/ 2741100 w 3373727"/>
                  <a:gd name="connsiteY553" fmla="*/ 2843548 h 2860742"/>
                  <a:gd name="connsiteX554" fmla="*/ 2750902 w 3373727"/>
                  <a:gd name="connsiteY554" fmla="*/ 2850215 h 2860742"/>
                  <a:gd name="connsiteX555" fmla="*/ 2754518 w 3373727"/>
                  <a:gd name="connsiteY555" fmla="*/ 2841453 h 2860742"/>
                  <a:gd name="connsiteX556" fmla="*/ 2757468 w 3373727"/>
                  <a:gd name="connsiteY556" fmla="*/ 2830403 h 2860742"/>
                  <a:gd name="connsiteX557" fmla="*/ 2766508 w 3373727"/>
                  <a:gd name="connsiteY557" fmla="*/ 2835452 h 2860742"/>
                  <a:gd name="connsiteX558" fmla="*/ 2778498 w 3373727"/>
                  <a:gd name="connsiteY558" fmla="*/ 2829737 h 2860742"/>
                  <a:gd name="connsiteX559" fmla="*/ 2791726 w 3373727"/>
                  <a:gd name="connsiteY559" fmla="*/ 2823164 h 2860742"/>
                  <a:gd name="connsiteX560" fmla="*/ 2799053 w 3373727"/>
                  <a:gd name="connsiteY560" fmla="*/ 2821640 h 2860742"/>
                  <a:gd name="connsiteX561" fmla="*/ 2804001 w 3373727"/>
                  <a:gd name="connsiteY561" fmla="*/ 2815163 h 2860742"/>
                  <a:gd name="connsiteX562" fmla="*/ 2813041 w 3373727"/>
                  <a:gd name="connsiteY562" fmla="*/ 2804781 h 2860742"/>
                  <a:gd name="connsiteX563" fmla="*/ 2820369 w 3373727"/>
                  <a:gd name="connsiteY563" fmla="*/ 2808401 h 2860742"/>
                  <a:gd name="connsiteX564" fmla="*/ 2830266 w 3373727"/>
                  <a:gd name="connsiteY564" fmla="*/ 2787541 h 2860742"/>
                  <a:gd name="connsiteX565" fmla="*/ 2845015 w 3373727"/>
                  <a:gd name="connsiteY565" fmla="*/ 2769158 h 2860742"/>
                  <a:gd name="connsiteX566" fmla="*/ 2854532 w 3373727"/>
                  <a:gd name="connsiteY566" fmla="*/ 2774587 h 2860742"/>
                  <a:gd name="connsiteX567" fmla="*/ 2860622 w 3373727"/>
                  <a:gd name="connsiteY567" fmla="*/ 2780016 h 2860742"/>
                  <a:gd name="connsiteX568" fmla="*/ 2865760 w 3373727"/>
                  <a:gd name="connsiteY568" fmla="*/ 2775159 h 2860742"/>
                  <a:gd name="connsiteX569" fmla="*/ 2872041 w 3373727"/>
                  <a:gd name="connsiteY569" fmla="*/ 2770586 h 2860742"/>
                  <a:gd name="connsiteX570" fmla="*/ 2881938 w 3373727"/>
                  <a:gd name="connsiteY570" fmla="*/ 2766681 h 2860742"/>
                  <a:gd name="connsiteX571" fmla="*/ 2892977 w 3373727"/>
                  <a:gd name="connsiteY571" fmla="*/ 2754870 h 2860742"/>
                  <a:gd name="connsiteX572" fmla="*/ 2903825 w 3373727"/>
                  <a:gd name="connsiteY572" fmla="*/ 2755442 h 2860742"/>
                  <a:gd name="connsiteX573" fmla="*/ 2914768 w 3373727"/>
                  <a:gd name="connsiteY573" fmla="*/ 2749822 h 2860742"/>
                  <a:gd name="connsiteX574" fmla="*/ 2919050 w 3373727"/>
                  <a:gd name="connsiteY574" fmla="*/ 2754870 h 2860742"/>
                  <a:gd name="connsiteX575" fmla="*/ 2929804 w 3373727"/>
                  <a:gd name="connsiteY575" fmla="*/ 2751822 h 2860742"/>
                  <a:gd name="connsiteX576" fmla="*/ 2945410 w 3373727"/>
                  <a:gd name="connsiteY576" fmla="*/ 2757823 h 2860742"/>
                  <a:gd name="connsiteX577" fmla="*/ 2962824 w 3373727"/>
                  <a:gd name="connsiteY577" fmla="*/ 2753918 h 2860742"/>
                  <a:gd name="connsiteX578" fmla="*/ 2967297 w 3373727"/>
                  <a:gd name="connsiteY578" fmla="*/ 2755823 h 2860742"/>
                  <a:gd name="connsiteX579" fmla="*/ 2977193 w 3373727"/>
                  <a:gd name="connsiteY579" fmla="*/ 2762967 h 2860742"/>
                  <a:gd name="connsiteX580" fmla="*/ 2987185 w 3373727"/>
                  <a:gd name="connsiteY580" fmla="*/ 2772872 h 2860742"/>
                  <a:gd name="connsiteX581" fmla="*/ 2991563 w 3373727"/>
                  <a:gd name="connsiteY581" fmla="*/ 2771920 h 2860742"/>
                  <a:gd name="connsiteX582" fmla="*/ 2997177 w 3373727"/>
                  <a:gd name="connsiteY582" fmla="*/ 2770396 h 2860742"/>
                  <a:gd name="connsiteX583" fmla="*/ 3010405 w 3373727"/>
                  <a:gd name="connsiteY583" fmla="*/ 2776778 h 2860742"/>
                  <a:gd name="connsiteX584" fmla="*/ 3024774 w 3373727"/>
                  <a:gd name="connsiteY584" fmla="*/ 2782588 h 2860742"/>
                  <a:gd name="connsiteX585" fmla="*/ 3033814 w 3373727"/>
                  <a:gd name="connsiteY585" fmla="*/ 2781540 h 2860742"/>
                  <a:gd name="connsiteX586" fmla="*/ 3040570 w 3373727"/>
                  <a:gd name="connsiteY586" fmla="*/ 2783255 h 2860742"/>
                  <a:gd name="connsiteX587" fmla="*/ 3052751 w 3373727"/>
                  <a:gd name="connsiteY587" fmla="*/ 2779921 h 2860742"/>
                  <a:gd name="connsiteX588" fmla="*/ 3067977 w 3373727"/>
                  <a:gd name="connsiteY588" fmla="*/ 2781064 h 2860742"/>
                  <a:gd name="connsiteX589" fmla="*/ 3083202 w 3373727"/>
                  <a:gd name="connsiteY589" fmla="*/ 2777349 h 2860742"/>
                  <a:gd name="connsiteX590" fmla="*/ 3096049 w 3373727"/>
                  <a:gd name="connsiteY590" fmla="*/ 2777730 h 2860742"/>
                  <a:gd name="connsiteX591" fmla="*/ 3103472 w 3373727"/>
                  <a:gd name="connsiteY591" fmla="*/ 2775730 h 2860742"/>
                  <a:gd name="connsiteX592" fmla="*/ 3111751 w 3373727"/>
                  <a:gd name="connsiteY592" fmla="*/ 2776682 h 2860742"/>
                  <a:gd name="connsiteX593" fmla="*/ 3123455 w 3373727"/>
                  <a:gd name="connsiteY593" fmla="*/ 2782397 h 2860742"/>
                  <a:gd name="connsiteX594" fmla="*/ 3136302 w 3373727"/>
                  <a:gd name="connsiteY594" fmla="*/ 2788017 h 2860742"/>
                  <a:gd name="connsiteX595" fmla="*/ 3148102 w 3373727"/>
                  <a:gd name="connsiteY595" fmla="*/ 2791637 h 2860742"/>
                  <a:gd name="connsiteX596" fmla="*/ 3156762 w 3373727"/>
                  <a:gd name="connsiteY596" fmla="*/ 2792113 h 2860742"/>
                  <a:gd name="connsiteX597" fmla="*/ 3165041 w 3373727"/>
                  <a:gd name="connsiteY597" fmla="*/ 2792113 h 2860742"/>
                  <a:gd name="connsiteX598" fmla="*/ 3177697 w 3373727"/>
                  <a:gd name="connsiteY598" fmla="*/ 2788684 h 2860742"/>
                  <a:gd name="connsiteX599" fmla="*/ 3199679 w 3373727"/>
                  <a:gd name="connsiteY599" fmla="*/ 2783540 h 2860742"/>
                  <a:gd name="connsiteX600" fmla="*/ 3216427 w 3373727"/>
                  <a:gd name="connsiteY600" fmla="*/ 2781540 h 2860742"/>
                  <a:gd name="connsiteX601" fmla="*/ 3229845 w 3373727"/>
                  <a:gd name="connsiteY601" fmla="*/ 2780588 h 2860742"/>
                  <a:gd name="connsiteX602" fmla="*/ 3241074 w 3373727"/>
                  <a:gd name="connsiteY602" fmla="*/ 2782588 h 2860742"/>
                  <a:gd name="connsiteX603" fmla="*/ 3251351 w 3373727"/>
                  <a:gd name="connsiteY603" fmla="*/ 2784588 h 2860742"/>
                  <a:gd name="connsiteX604" fmla="*/ 3261819 w 3373727"/>
                  <a:gd name="connsiteY604" fmla="*/ 2785255 h 2860742"/>
                  <a:gd name="connsiteX605" fmla="*/ 3273809 w 3373727"/>
                  <a:gd name="connsiteY605" fmla="*/ 2788398 h 2860742"/>
                  <a:gd name="connsiteX606" fmla="*/ 3282754 w 3373727"/>
                  <a:gd name="connsiteY606" fmla="*/ 2783636 h 2860742"/>
                  <a:gd name="connsiteX607" fmla="*/ 3281517 w 3373727"/>
                  <a:gd name="connsiteY607" fmla="*/ 2779730 h 2860742"/>
                  <a:gd name="connsiteX608" fmla="*/ 3289701 w 3373727"/>
                  <a:gd name="connsiteY608" fmla="*/ 2785160 h 2860742"/>
                  <a:gd name="connsiteX609" fmla="*/ 3292841 w 3373727"/>
                  <a:gd name="connsiteY609" fmla="*/ 2793637 h 2860742"/>
                  <a:gd name="connsiteX610" fmla="*/ 3298932 w 3373727"/>
                  <a:gd name="connsiteY610" fmla="*/ 2792399 h 2860742"/>
                  <a:gd name="connsiteX611" fmla="*/ 3308162 w 3373727"/>
                  <a:gd name="connsiteY611" fmla="*/ 2799638 h 2860742"/>
                  <a:gd name="connsiteX612" fmla="*/ 3313015 w 3373727"/>
                  <a:gd name="connsiteY612" fmla="*/ 2797256 h 2860742"/>
                  <a:gd name="connsiteX613" fmla="*/ 3325005 w 3373727"/>
                  <a:gd name="connsiteY613" fmla="*/ 2787922 h 2860742"/>
                  <a:gd name="connsiteX614" fmla="*/ 3346036 w 3373727"/>
                  <a:gd name="connsiteY614" fmla="*/ 2773253 h 2860742"/>
                  <a:gd name="connsiteX615" fmla="*/ 3364973 w 3373727"/>
                  <a:gd name="connsiteY615" fmla="*/ 2760109 h 2860742"/>
                  <a:gd name="connsiteX616" fmla="*/ 3373157 w 3373727"/>
                  <a:gd name="connsiteY616" fmla="*/ 2754394 h 2860742"/>
                  <a:gd name="connsiteX617" fmla="*/ 3372966 w 3373727"/>
                  <a:gd name="connsiteY617" fmla="*/ 2692958 h 2860742"/>
                  <a:gd name="connsiteX618" fmla="*/ 3373157 w 3373727"/>
                  <a:gd name="connsiteY618" fmla="*/ 2692958 h 286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373727" h="2860742">
                    <a:moveTo>
                      <a:pt x="3373728" y="2692196"/>
                    </a:moveTo>
                    <a:lnTo>
                      <a:pt x="3373157" y="1430038"/>
                    </a:lnTo>
                    <a:lnTo>
                      <a:pt x="3373728" y="167880"/>
                    </a:lnTo>
                    <a:cubicBezTo>
                      <a:pt x="3373728" y="167880"/>
                      <a:pt x="3373632" y="167880"/>
                      <a:pt x="3373537" y="167880"/>
                    </a:cubicBezTo>
                    <a:lnTo>
                      <a:pt x="3373728" y="106444"/>
                    </a:lnTo>
                    <a:cubicBezTo>
                      <a:pt x="3373728" y="106444"/>
                      <a:pt x="3370492" y="104253"/>
                      <a:pt x="3365544" y="100729"/>
                    </a:cubicBezTo>
                    <a:cubicBezTo>
                      <a:pt x="3360786" y="90632"/>
                      <a:pt x="3354125" y="82631"/>
                      <a:pt x="3346607" y="87584"/>
                    </a:cubicBezTo>
                    <a:cubicBezTo>
                      <a:pt x="3339279" y="87584"/>
                      <a:pt x="3331952" y="78440"/>
                      <a:pt x="3325576" y="73011"/>
                    </a:cubicBezTo>
                    <a:cubicBezTo>
                      <a:pt x="3320628" y="73583"/>
                      <a:pt x="3316631" y="64153"/>
                      <a:pt x="3313586" y="63677"/>
                    </a:cubicBezTo>
                    <a:cubicBezTo>
                      <a:pt x="3310922" y="53294"/>
                      <a:pt x="3309018" y="54056"/>
                      <a:pt x="3308733" y="61295"/>
                    </a:cubicBezTo>
                    <a:cubicBezTo>
                      <a:pt x="3308828" y="58057"/>
                      <a:pt x="3303594" y="78917"/>
                      <a:pt x="3299502" y="68534"/>
                    </a:cubicBezTo>
                    <a:cubicBezTo>
                      <a:pt x="3297218" y="69011"/>
                      <a:pt x="3294744" y="75583"/>
                      <a:pt x="3293412" y="67296"/>
                    </a:cubicBezTo>
                    <a:cubicBezTo>
                      <a:pt x="3291889" y="63105"/>
                      <a:pt x="3290462" y="71487"/>
                      <a:pt x="3290272" y="75773"/>
                    </a:cubicBezTo>
                    <a:cubicBezTo>
                      <a:pt x="3290081" y="80536"/>
                      <a:pt x="3282088" y="81965"/>
                      <a:pt x="3282088" y="81107"/>
                    </a:cubicBezTo>
                    <a:cubicBezTo>
                      <a:pt x="3282088" y="80536"/>
                      <a:pt x="3282659" y="78917"/>
                      <a:pt x="3283325" y="77202"/>
                    </a:cubicBezTo>
                    <a:cubicBezTo>
                      <a:pt x="3281231" y="76154"/>
                      <a:pt x="3278377" y="74630"/>
                      <a:pt x="3274380" y="72440"/>
                    </a:cubicBezTo>
                    <a:cubicBezTo>
                      <a:pt x="3269241" y="93014"/>
                      <a:pt x="3266386" y="67296"/>
                      <a:pt x="3262390" y="75583"/>
                    </a:cubicBezTo>
                    <a:cubicBezTo>
                      <a:pt x="3258393" y="83870"/>
                      <a:pt x="3255253" y="77774"/>
                      <a:pt x="3251922" y="76250"/>
                    </a:cubicBezTo>
                    <a:cubicBezTo>
                      <a:pt x="3248401" y="80155"/>
                      <a:pt x="3245451" y="70535"/>
                      <a:pt x="3241645" y="78250"/>
                    </a:cubicBezTo>
                    <a:cubicBezTo>
                      <a:pt x="3238219" y="76535"/>
                      <a:pt x="3234413" y="80631"/>
                      <a:pt x="3230416" y="80250"/>
                    </a:cubicBezTo>
                    <a:cubicBezTo>
                      <a:pt x="3226704" y="72535"/>
                      <a:pt x="3221851" y="84251"/>
                      <a:pt x="3216998" y="79298"/>
                    </a:cubicBezTo>
                    <a:cubicBezTo>
                      <a:pt x="3212145" y="76535"/>
                      <a:pt x="3206340" y="82917"/>
                      <a:pt x="3200250" y="77297"/>
                    </a:cubicBezTo>
                    <a:cubicBezTo>
                      <a:pt x="3191019" y="70439"/>
                      <a:pt x="3184168" y="65296"/>
                      <a:pt x="3178268" y="72154"/>
                    </a:cubicBezTo>
                    <a:cubicBezTo>
                      <a:pt x="3172653" y="75011"/>
                      <a:pt x="3168847" y="68344"/>
                      <a:pt x="3165611" y="68725"/>
                    </a:cubicBezTo>
                    <a:cubicBezTo>
                      <a:pt x="3162471" y="65105"/>
                      <a:pt x="3159997" y="64820"/>
                      <a:pt x="3157333" y="68725"/>
                    </a:cubicBezTo>
                    <a:cubicBezTo>
                      <a:pt x="3155239" y="57485"/>
                      <a:pt x="3152004" y="71868"/>
                      <a:pt x="3148673" y="69201"/>
                    </a:cubicBezTo>
                    <a:cubicBezTo>
                      <a:pt x="3145437" y="63200"/>
                      <a:pt x="3141250" y="68249"/>
                      <a:pt x="3136873" y="72821"/>
                    </a:cubicBezTo>
                    <a:cubicBezTo>
                      <a:pt x="3132686" y="73297"/>
                      <a:pt x="3127833" y="88061"/>
                      <a:pt x="3124026" y="78440"/>
                    </a:cubicBezTo>
                    <a:cubicBezTo>
                      <a:pt x="3119744" y="83679"/>
                      <a:pt x="3115938" y="80726"/>
                      <a:pt x="3112321" y="84155"/>
                    </a:cubicBezTo>
                    <a:cubicBezTo>
                      <a:pt x="3108705" y="89585"/>
                      <a:pt x="3105946" y="86632"/>
                      <a:pt x="3104043" y="85108"/>
                    </a:cubicBezTo>
                    <a:cubicBezTo>
                      <a:pt x="3102615" y="87394"/>
                      <a:pt x="3099951" y="88251"/>
                      <a:pt x="3096620" y="83108"/>
                    </a:cubicBezTo>
                    <a:cubicBezTo>
                      <a:pt x="3093194" y="80060"/>
                      <a:pt x="3088627" y="83965"/>
                      <a:pt x="3083773" y="83489"/>
                    </a:cubicBezTo>
                    <a:cubicBezTo>
                      <a:pt x="3079111" y="78345"/>
                      <a:pt x="3073686" y="82155"/>
                      <a:pt x="3068548" y="79774"/>
                    </a:cubicBezTo>
                    <a:cubicBezTo>
                      <a:pt x="3063028" y="85870"/>
                      <a:pt x="3058366" y="72630"/>
                      <a:pt x="3053322" y="80917"/>
                    </a:cubicBezTo>
                    <a:cubicBezTo>
                      <a:pt x="3048850" y="75202"/>
                      <a:pt x="3044757" y="70916"/>
                      <a:pt x="3041141" y="77583"/>
                    </a:cubicBezTo>
                    <a:cubicBezTo>
                      <a:pt x="3038001" y="73487"/>
                      <a:pt x="3035812" y="67582"/>
                      <a:pt x="3034385" y="79393"/>
                    </a:cubicBezTo>
                    <a:cubicBezTo>
                      <a:pt x="3032958" y="78536"/>
                      <a:pt x="3029437" y="80631"/>
                      <a:pt x="3025345" y="78345"/>
                    </a:cubicBezTo>
                    <a:cubicBezTo>
                      <a:pt x="3021063" y="79012"/>
                      <a:pt x="3016305" y="73202"/>
                      <a:pt x="3010976" y="84155"/>
                    </a:cubicBezTo>
                    <a:cubicBezTo>
                      <a:pt x="3006027" y="86918"/>
                      <a:pt x="3001174" y="91013"/>
                      <a:pt x="2997748" y="90537"/>
                    </a:cubicBezTo>
                    <a:cubicBezTo>
                      <a:pt x="2994037" y="97205"/>
                      <a:pt x="2992324" y="83298"/>
                      <a:pt x="2992134" y="89013"/>
                    </a:cubicBezTo>
                    <a:cubicBezTo>
                      <a:pt x="2992134" y="90156"/>
                      <a:pt x="2990706" y="81965"/>
                      <a:pt x="2987756" y="88061"/>
                    </a:cubicBezTo>
                    <a:cubicBezTo>
                      <a:pt x="2985282" y="85013"/>
                      <a:pt x="2981380" y="95966"/>
                      <a:pt x="2977765" y="97967"/>
                    </a:cubicBezTo>
                    <a:cubicBezTo>
                      <a:pt x="2974243" y="98252"/>
                      <a:pt x="2970532" y="103777"/>
                      <a:pt x="2967868" y="105110"/>
                    </a:cubicBezTo>
                    <a:cubicBezTo>
                      <a:pt x="2965298" y="103110"/>
                      <a:pt x="2963110" y="114254"/>
                      <a:pt x="2963395" y="107015"/>
                    </a:cubicBezTo>
                    <a:cubicBezTo>
                      <a:pt x="2957400" y="106539"/>
                      <a:pt x="2951310" y="109301"/>
                      <a:pt x="2945981" y="103110"/>
                    </a:cubicBezTo>
                    <a:cubicBezTo>
                      <a:pt x="2940557" y="98919"/>
                      <a:pt x="2935037" y="104920"/>
                      <a:pt x="2930375" y="109111"/>
                    </a:cubicBezTo>
                    <a:cubicBezTo>
                      <a:pt x="2926283" y="99300"/>
                      <a:pt x="2922381" y="101586"/>
                      <a:pt x="2919621" y="106063"/>
                    </a:cubicBezTo>
                    <a:cubicBezTo>
                      <a:pt x="2916671" y="114350"/>
                      <a:pt x="2915530" y="106349"/>
                      <a:pt x="2915339" y="111111"/>
                    </a:cubicBezTo>
                    <a:cubicBezTo>
                      <a:pt x="2915339" y="112635"/>
                      <a:pt x="2911057" y="101681"/>
                      <a:pt x="2904396" y="105491"/>
                    </a:cubicBezTo>
                    <a:cubicBezTo>
                      <a:pt x="2901160" y="105491"/>
                      <a:pt x="2897164" y="111397"/>
                      <a:pt x="2893547" y="106063"/>
                    </a:cubicBezTo>
                    <a:cubicBezTo>
                      <a:pt x="2889931" y="100729"/>
                      <a:pt x="2885934" y="103205"/>
                      <a:pt x="2882509" y="94252"/>
                    </a:cubicBezTo>
                    <a:cubicBezTo>
                      <a:pt x="2878797" y="94728"/>
                      <a:pt x="2875467" y="92252"/>
                      <a:pt x="2872612" y="90347"/>
                    </a:cubicBezTo>
                    <a:cubicBezTo>
                      <a:pt x="2869948" y="84727"/>
                      <a:pt x="2867569" y="87394"/>
                      <a:pt x="2866331" y="85775"/>
                    </a:cubicBezTo>
                    <a:cubicBezTo>
                      <a:pt x="2864333" y="86156"/>
                      <a:pt x="2862715" y="86156"/>
                      <a:pt x="2861193" y="80917"/>
                    </a:cubicBezTo>
                    <a:cubicBezTo>
                      <a:pt x="2859480" y="81488"/>
                      <a:pt x="2857196" y="92061"/>
                      <a:pt x="2855102" y="86346"/>
                    </a:cubicBezTo>
                    <a:cubicBezTo>
                      <a:pt x="2852628" y="89966"/>
                      <a:pt x="2849203" y="100824"/>
                      <a:pt x="2845586" y="91775"/>
                    </a:cubicBezTo>
                    <a:cubicBezTo>
                      <a:pt x="2841875" y="84632"/>
                      <a:pt x="2836927" y="84536"/>
                      <a:pt x="2830837" y="73392"/>
                    </a:cubicBezTo>
                    <a:cubicBezTo>
                      <a:pt x="2826840" y="64058"/>
                      <a:pt x="2823604" y="59676"/>
                      <a:pt x="2820940" y="52532"/>
                    </a:cubicBezTo>
                    <a:cubicBezTo>
                      <a:pt x="2818275" y="45103"/>
                      <a:pt x="2815801" y="50818"/>
                      <a:pt x="2813613" y="56152"/>
                    </a:cubicBezTo>
                    <a:cubicBezTo>
                      <a:pt x="2810187" y="44055"/>
                      <a:pt x="2807427" y="50246"/>
                      <a:pt x="2804572" y="45770"/>
                    </a:cubicBezTo>
                    <a:cubicBezTo>
                      <a:pt x="2803145" y="43674"/>
                      <a:pt x="2802098" y="27577"/>
                      <a:pt x="2799624" y="39293"/>
                    </a:cubicBezTo>
                    <a:cubicBezTo>
                      <a:pt x="2797721" y="35387"/>
                      <a:pt x="2795246" y="38054"/>
                      <a:pt x="2792296" y="37673"/>
                    </a:cubicBezTo>
                    <a:cubicBezTo>
                      <a:pt x="2788109" y="28910"/>
                      <a:pt x="2783351" y="32625"/>
                      <a:pt x="2779069" y="31101"/>
                    </a:cubicBezTo>
                    <a:cubicBezTo>
                      <a:pt x="2774787" y="27005"/>
                      <a:pt x="2770790" y="24053"/>
                      <a:pt x="2767079" y="25386"/>
                    </a:cubicBezTo>
                    <a:cubicBezTo>
                      <a:pt x="2763558" y="22148"/>
                      <a:pt x="2760513" y="22529"/>
                      <a:pt x="2758039" y="30434"/>
                    </a:cubicBezTo>
                    <a:cubicBezTo>
                      <a:pt x="2755850" y="30434"/>
                      <a:pt x="2754898" y="24910"/>
                      <a:pt x="2755089" y="19385"/>
                    </a:cubicBezTo>
                    <a:cubicBezTo>
                      <a:pt x="2755469" y="8622"/>
                      <a:pt x="2753852" y="13861"/>
                      <a:pt x="2751473" y="10622"/>
                    </a:cubicBezTo>
                    <a:cubicBezTo>
                      <a:pt x="2749094" y="8336"/>
                      <a:pt x="2745763" y="8527"/>
                      <a:pt x="2741671" y="17290"/>
                    </a:cubicBezTo>
                    <a:cubicBezTo>
                      <a:pt x="2738150" y="10813"/>
                      <a:pt x="2734154" y="9479"/>
                      <a:pt x="2730062" y="12146"/>
                    </a:cubicBezTo>
                    <a:cubicBezTo>
                      <a:pt x="2726160" y="11289"/>
                      <a:pt x="2722353" y="13004"/>
                      <a:pt x="2719213" y="17671"/>
                    </a:cubicBezTo>
                    <a:cubicBezTo>
                      <a:pt x="2713028" y="23672"/>
                      <a:pt x="2709126" y="20909"/>
                      <a:pt x="2705034" y="23767"/>
                    </a:cubicBezTo>
                    <a:cubicBezTo>
                      <a:pt x="2700847" y="28720"/>
                      <a:pt x="2697421" y="14337"/>
                      <a:pt x="2690855" y="27958"/>
                    </a:cubicBezTo>
                    <a:cubicBezTo>
                      <a:pt x="2687905" y="25958"/>
                      <a:pt x="2683528" y="32720"/>
                      <a:pt x="2679151" y="30720"/>
                    </a:cubicBezTo>
                    <a:cubicBezTo>
                      <a:pt x="2674583" y="32720"/>
                      <a:pt x="2669920" y="28339"/>
                      <a:pt x="2665257" y="31768"/>
                    </a:cubicBezTo>
                    <a:cubicBezTo>
                      <a:pt x="2656122" y="36816"/>
                      <a:pt x="2648699" y="34816"/>
                      <a:pt x="2648699" y="35006"/>
                    </a:cubicBezTo>
                    <a:cubicBezTo>
                      <a:pt x="2648604" y="37578"/>
                      <a:pt x="2646701" y="37483"/>
                      <a:pt x="2643846" y="36245"/>
                    </a:cubicBezTo>
                    <a:cubicBezTo>
                      <a:pt x="2640991" y="35006"/>
                      <a:pt x="2637090" y="34340"/>
                      <a:pt x="2632522" y="45293"/>
                    </a:cubicBezTo>
                    <a:cubicBezTo>
                      <a:pt x="2627954" y="55961"/>
                      <a:pt x="2623862" y="51294"/>
                      <a:pt x="2620246" y="51199"/>
                    </a:cubicBezTo>
                    <a:cubicBezTo>
                      <a:pt x="2616630" y="50913"/>
                      <a:pt x="2613585" y="51485"/>
                      <a:pt x="2611967" y="54152"/>
                    </a:cubicBezTo>
                    <a:cubicBezTo>
                      <a:pt x="2609112" y="50342"/>
                      <a:pt x="2604259" y="46151"/>
                      <a:pt x="2597693" y="55866"/>
                    </a:cubicBezTo>
                    <a:cubicBezTo>
                      <a:pt x="2594363" y="60438"/>
                      <a:pt x="2591222" y="54533"/>
                      <a:pt x="2587321" y="59771"/>
                    </a:cubicBezTo>
                    <a:cubicBezTo>
                      <a:pt x="2583514" y="64629"/>
                      <a:pt x="2579422" y="70249"/>
                      <a:pt x="2575806" y="58533"/>
                    </a:cubicBezTo>
                    <a:cubicBezTo>
                      <a:pt x="2571905" y="55961"/>
                      <a:pt x="2567337" y="59390"/>
                      <a:pt x="2562959" y="55009"/>
                    </a:cubicBezTo>
                    <a:cubicBezTo>
                      <a:pt x="2558582" y="51104"/>
                      <a:pt x="2553729" y="60533"/>
                      <a:pt x="2549828" y="58628"/>
                    </a:cubicBezTo>
                    <a:cubicBezTo>
                      <a:pt x="2542024" y="53961"/>
                      <a:pt x="2535839" y="59390"/>
                      <a:pt x="2535839" y="59295"/>
                    </a:cubicBezTo>
                    <a:cubicBezTo>
                      <a:pt x="2535839" y="58819"/>
                      <a:pt x="2531366" y="55676"/>
                      <a:pt x="2523468" y="59295"/>
                    </a:cubicBezTo>
                    <a:cubicBezTo>
                      <a:pt x="2519947" y="49294"/>
                      <a:pt x="2515379" y="46436"/>
                      <a:pt x="2509575" y="55676"/>
                    </a:cubicBezTo>
                    <a:cubicBezTo>
                      <a:pt x="2504150" y="57009"/>
                      <a:pt x="2497775" y="65677"/>
                      <a:pt x="2491494" y="59105"/>
                    </a:cubicBezTo>
                    <a:cubicBezTo>
                      <a:pt x="2485023" y="58152"/>
                      <a:pt x="2477981" y="59581"/>
                      <a:pt x="2470749" y="55580"/>
                    </a:cubicBezTo>
                    <a:cubicBezTo>
                      <a:pt x="2463136" y="62915"/>
                      <a:pt x="2455809" y="54152"/>
                      <a:pt x="2447815" y="58819"/>
                    </a:cubicBezTo>
                    <a:cubicBezTo>
                      <a:pt x="2439822" y="63391"/>
                      <a:pt x="2431828" y="63772"/>
                      <a:pt x="2423835" y="62534"/>
                    </a:cubicBezTo>
                    <a:cubicBezTo>
                      <a:pt x="2415746" y="64439"/>
                      <a:pt x="2407943" y="60057"/>
                      <a:pt x="2400235" y="58533"/>
                    </a:cubicBezTo>
                    <a:cubicBezTo>
                      <a:pt x="2392051" y="66820"/>
                      <a:pt x="2384534" y="64724"/>
                      <a:pt x="2377492" y="57390"/>
                    </a:cubicBezTo>
                    <a:cubicBezTo>
                      <a:pt x="2370259" y="55866"/>
                      <a:pt x="2363122" y="58628"/>
                      <a:pt x="2356556" y="58343"/>
                    </a:cubicBezTo>
                    <a:cubicBezTo>
                      <a:pt x="2349895" y="60914"/>
                      <a:pt x="2344281" y="51008"/>
                      <a:pt x="2338761" y="55390"/>
                    </a:cubicBezTo>
                    <a:cubicBezTo>
                      <a:pt x="2333432" y="55104"/>
                      <a:pt x="2328769" y="52056"/>
                      <a:pt x="2324677" y="58152"/>
                    </a:cubicBezTo>
                    <a:cubicBezTo>
                      <a:pt x="2316874" y="57009"/>
                      <a:pt x="2312307" y="58152"/>
                      <a:pt x="2312307" y="58152"/>
                    </a:cubicBezTo>
                    <a:cubicBezTo>
                      <a:pt x="2312116" y="63391"/>
                      <a:pt x="2309071" y="64534"/>
                      <a:pt x="2304884" y="57390"/>
                    </a:cubicBezTo>
                    <a:cubicBezTo>
                      <a:pt x="2300507" y="54818"/>
                      <a:pt x="2294607" y="52818"/>
                      <a:pt x="2288517" y="55199"/>
                    </a:cubicBezTo>
                    <a:cubicBezTo>
                      <a:pt x="2282617" y="54056"/>
                      <a:pt x="2276431" y="57104"/>
                      <a:pt x="2272054" y="54247"/>
                    </a:cubicBezTo>
                    <a:cubicBezTo>
                      <a:pt x="2267486" y="56628"/>
                      <a:pt x="2264441" y="57771"/>
                      <a:pt x="2264631" y="52151"/>
                    </a:cubicBezTo>
                    <a:cubicBezTo>
                      <a:pt x="2264631" y="50627"/>
                      <a:pt x="2262538" y="57200"/>
                      <a:pt x="2259873" y="54628"/>
                    </a:cubicBezTo>
                    <a:cubicBezTo>
                      <a:pt x="2257018" y="54818"/>
                      <a:pt x="2253212" y="56914"/>
                      <a:pt x="2249501" y="57200"/>
                    </a:cubicBezTo>
                    <a:cubicBezTo>
                      <a:pt x="2241983" y="59009"/>
                      <a:pt x="2234370" y="60724"/>
                      <a:pt x="2234370" y="62248"/>
                    </a:cubicBezTo>
                    <a:cubicBezTo>
                      <a:pt x="2234180" y="67296"/>
                      <a:pt x="2227519" y="67106"/>
                      <a:pt x="2218954" y="60248"/>
                    </a:cubicBezTo>
                    <a:cubicBezTo>
                      <a:pt x="2214767" y="53294"/>
                      <a:pt x="2209343" y="64534"/>
                      <a:pt x="2204680" y="57104"/>
                    </a:cubicBezTo>
                    <a:cubicBezTo>
                      <a:pt x="2200112" y="45865"/>
                      <a:pt x="2194403" y="64915"/>
                      <a:pt x="2190311" y="56533"/>
                    </a:cubicBezTo>
                    <a:cubicBezTo>
                      <a:pt x="2181556" y="53866"/>
                      <a:pt x="2175371" y="42436"/>
                      <a:pt x="2174895" y="54533"/>
                    </a:cubicBezTo>
                    <a:cubicBezTo>
                      <a:pt x="2175085" y="48722"/>
                      <a:pt x="2171945" y="53771"/>
                      <a:pt x="2167377" y="55009"/>
                    </a:cubicBezTo>
                    <a:cubicBezTo>
                      <a:pt x="2162809" y="56819"/>
                      <a:pt x="2156719" y="60343"/>
                      <a:pt x="2150724" y="59200"/>
                    </a:cubicBezTo>
                    <a:cubicBezTo>
                      <a:pt x="2145014" y="51485"/>
                      <a:pt x="2138068" y="76059"/>
                      <a:pt x="2133976" y="66629"/>
                    </a:cubicBezTo>
                    <a:cubicBezTo>
                      <a:pt x="2129503" y="66248"/>
                      <a:pt x="2126363" y="70725"/>
                      <a:pt x="2126553" y="63867"/>
                    </a:cubicBezTo>
                    <a:cubicBezTo>
                      <a:pt x="2126553" y="65867"/>
                      <a:pt x="2124269" y="65391"/>
                      <a:pt x="2121129" y="59867"/>
                    </a:cubicBezTo>
                    <a:cubicBezTo>
                      <a:pt x="2117798" y="57866"/>
                      <a:pt x="2113707" y="49103"/>
                      <a:pt x="2108758" y="59867"/>
                    </a:cubicBezTo>
                    <a:cubicBezTo>
                      <a:pt x="2099623" y="63486"/>
                      <a:pt x="2090773" y="59105"/>
                      <a:pt x="2090963" y="55866"/>
                    </a:cubicBezTo>
                    <a:cubicBezTo>
                      <a:pt x="2090963" y="58152"/>
                      <a:pt x="2089441" y="63010"/>
                      <a:pt x="2087823" y="56342"/>
                    </a:cubicBezTo>
                    <a:cubicBezTo>
                      <a:pt x="2085729" y="61105"/>
                      <a:pt x="2083541" y="53390"/>
                      <a:pt x="2080686" y="64343"/>
                    </a:cubicBezTo>
                    <a:cubicBezTo>
                      <a:pt x="2075547" y="66915"/>
                      <a:pt x="2070123" y="79393"/>
                      <a:pt x="2070409" y="72821"/>
                    </a:cubicBezTo>
                    <a:cubicBezTo>
                      <a:pt x="2070694" y="66725"/>
                      <a:pt x="2063938" y="69773"/>
                      <a:pt x="2053946" y="72059"/>
                    </a:cubicBezTo>
                    <a:cubicBezTo>
                      <a:pt x="2049092" y="69582"/>
                      <a:pt x="2043097" y="73868"/>
                      <a:pt x="2037007" y="72725"/>
                    </a:cubicBezTo>
                    <a:cubicBezTo>
                      <a:pt x="2030917" y="69392"/>
                      <a:pt x="2024256" y="71106"/>
                      <a:pt x="2017689" y="70439"/>
                    </a:cubicBezTo>
                    <a:cubicBezTo>
                      <a:pt x="2010933" y="73583"/>
                      <a:pt x="2004272" y="74345"/>
                      <a:pt x="1998182" y="71297"/>
                    </a:cubicBezTo>
                    <a:cubicBezTo>
                      <a:pt x="1991901" y="72535"/>
                      <a:pt x="1986477" y="63105"/>
                      <a:pt x="1981338" y="68820"/>
                    </a:cubicBezTo>
                    <a:cubicBezTo>
                      <a:pt x="1971537" y="67106"/>
                      <a:pt x="1965161" y="58343"/>
                      <a:pt x="1964875" y="68058"/>
                    </a:cubicBezTo>
                    <a:cubicBezTo>
                      <a:pt x="1964400" y="80822"/>
                      <a:pt x="1962496" y="70916"/>
                      <a:pt x="1959166" y="70916"/>
                    </a:cubicBezTo>
                    <a:cubicBezTo>
                      <a:pt x="1955740" y="71773"/>
                      <a:pt x="1951172" y="74059"/>
                      <a:pt x="1946985" y="67201"/>
                    </a:cubicBezTo>
                    <a:cubicBezTo>
                      <a:pt x="1942132" y="75392"/>
                      <a:pt x="1938040" y="66915"/>
                      <a:pt x="1934424" y="71868"/>
                    </a:cubicBezTo>
                    <a:cubicBezTo>
                      <a:pt x="1930808" y="78726"/>
                      <a:pt x="1928714" y="75202"/>
                      <a:pt x="1929000" y="66439"/>
                    </a:cubicBezTo>
                    <a:cubicBezTo>
                      <a:pt x="1929000" y="68249"/>
                      <a:pt x="1927668" y="57104"/>
                      <a:pt x="1924622" y="61962"/>
                    </a:cubicBezTo>
                    <a:cubicBezTo>
                      <a:pt x="1921482" y="68439"/>
                      <a:pt x="1917485" y="69011"/>
                      <a:pt x="1913013" y="65772"/>
                    </a:cubicBezTo>
                    <a:cubicBezTo>
                      <a:pt x="1908731" y="58724"/>
                      <a:pt x="1903211" y="67391"/>
                      <a:pt x="1898263" y="62724"/>
                    </a:cubicBezTo>
                    <a:cubicBezTo>
                      <a:pt x="1892839" y="70249"/>
                      <a:pt x="1887700" y="68153"/>
                      <a:pt x="1883323" y="64439"/>
                    </a:cubicBezTo>
                    <a:cubicBezTo>
                      <a:pt x="1878850" y="61581"/>
                      <a:pt x="1874854" y="61295"/>
                      <a:pt x="1871999" y="60057"/>
                    </a:cubicBezTo>
                    <a:cubicBezTo>
                      <a:pt x="1869049" y="62724"/>
                      <a:pt x="1867431" y="58628"/>
                      <a:pt x="1867241" y="63772"/>
                    </a:cubicBezTo>
                    <a:cubicBezTo>
                      <a:pt x="1867241" y="65201"/>
                      <a:pt x="1864957" y="71106"/>
                      <a:pt x="1862007" y="66153"/>
                    </a:cubicBezTo>
                    <a:cubicBezTo>
                      <a:pt x="1858771" y="67772"/>
                      <a:pt x="1854584" y="62438"/>
                      <a:pt x="1849921" y="60819"/>
                    </a:cubicBezTo>
                    <a:cubicBezTo>
                      <a:pt x="1845544" y="52437"/>
                      <a:pt x="1840215" y="56533"/>
                      <a:pt x="1835647" y="55009"/>
                    </a:cubicBezTo>
                    <a:cubicBezTo>
                      <a:pt x="1831080" y="52342"/>
                      <a:pt x="1826607" y="56723"/>
                      <a:pt x="1823752" y="55485"/>
                    </a:cubicBezTo>
                    <a:cubicBezTo>
                      <a:pt x="1820517" y="61295"/>
                      <a:pt x="1816425" y="61105"/>
                      <a:pt x="1812143" y="52437"/>
                    </a:cubicBezTo>
                    <a:cubicBezTo>
                      <a:pt x="1807765" y="46627"/>
                      <a:pt x="1802912" y="41388"/>
                      <a:pt x="1797964" y="44341"/>
                    </a:cubicBezTo>
                    <a:cubicBezTo>
                      <a:pt x="1793206" y="42341"/>
                      <a:pt x="1788448" y="42531"/>
                      <a:pt x="1784736" y="40531"/>
                    </a:cubicBezTo>
                    <a:cubicBezTo>
                      <a:pt x="1781120" y="34054"/>
                      <a:pt x="1777885" y="40340"/>
                      <a:pt x="1776648" y="35387"/>
                    </a:cubicBezTo>
                    <a:cubicBezTo>
                      <a:pt x="1770557" y="38531"/>
                      <a:pt x="1759233" y="22243"/>
                      <a:pt x="1758853" y="30720"/>
                    </a:cubicBezTo>
                    <a:cubicBezTo>
                      <a:pt x="1758853" y="28625"/>
                      <a:pt x="1755712" y="28148"/>
                      <a:pt x="1750669" y="32816"/>
                    </a:cubicBezTo>
                    <a:cubicBezTo>
                      <a:pt x="1745530" y="39578"/>
                      <a:pt x="1739535" y="26053"/>
                      <a:pt x="1732969" y="29482"/>
                    </a:cubicBezTo>
                    <a:cubicBezTo>
                      <a:pt x="1726213" y="35483"/>
                      <a:pt x="1719551" y="39578"/>
                      <a:pt x="1714984" y="31958"/>
                    </a:cubicBezTo>
                    <a:cubicBezTo>
                      <a:pt x="1710416" y="25481"/>
                      <a:pt x="1706705" y="35102"/>
                      <a:pt x="1706990" y="28244"/>
                    </a:cubicBezTo>
                    <a:cubicBezTo>
                      <a:pt x="1707276" y="22052"/>
                      <a:pt x="1702042" y="30434"/>
                      <a:pt x="1695190" y="25672"/>
                    </a:cubicBezTo>
                    <a:cubicBezTo>
                      <a:pt x="1691384" y="34244"/>
                      <a:pt x="1687387" y="30720"/>
                      <a:pt x="1683295" y="28339"/>
                    </a:cubicBezTo>
                    <a:cubicBezTo>
                      <a:pt x="1679013" y="29768"/>
                      <a:pt x="1674731" y="24529"/>
                      <a:pt x="1670639" y="19100"/>
                    </a:cubicBezTo>
                    <a:cubicBezTo>
                      <a:pt x="1666071" y="26053"/>
                      <a:pt x="1662455" y="12623"/>
                      <a:pt x="1658839" y="13289"/>
                    </a:cubicBezTo>
                    <a:cubicBezTo>
                      <a:pt x="1655413" y="7574"/>
                      <a:pt x="1652178" y="8622"/>
                      <a:pt x="1649799" y="10718"/>
                    </a:cubicBezTo>
                    <a:cubicBezTo>
                      <a:pt x="1643233" y="907"/>
                      <a:pt x="1638760" y="11384"/>
                      <a:pt x="1635239" y="5765"/>
                    </a:cubicBezTo>
                    <a:cubicBezTo>
                      <a:pt x="1631338" y="10432"/>
                      <a:pt x="1628292" y="-1570"/>
                      <a:pt x="1621821" y="9479"/>
                    </a:cubicBezTo>
                    <a:cubicBezTo>
                      <a:pt x="1619918" y="7289"/>
                      <a:pt x="1617254" y="5765"/>
                      <a:pt x="1613923" y="9194"/>
                    </a:cubicBezTo>
                    <a:cubicBezTo>
                      <a:pt x="1610783" y="5860"/>
                      <a:pt x="1606786" y="13956"/>
                      <a:pt x="1602694" y="14909"/>
                    </a:cubicBezTo>
                    <a:cubicBezTo>
                      <a:pt x="1598602" y="17004"/>
                      <a:pt x="1594320" y="16052"/>
                      <a:pt x="1589562" y="23576"/>
                    </a:cubicBezTo>
                    <a:cubicBezTo>
                      <a:pt x="1584804" y="33197"/>
                      <a:pt x="1580427" y="28625"/>
                      <a:pt x="1576335" y="21671"/>
                    </a:cubicBezTo>
                    <a:cubicBezTo>
                      <a:pt x="1572148" y="16147"/>
                      <a:pt x="1567675" y="22433"/>
                      <a:pt x="1563679" y="24910"/>
                    </a:cubicBezTo>
                    <a:cubicBezTo>
                      <a:pt x="1559682" y="27958"/>
                      <a:pt x="1556256" y="24434"/>
                      <a:pt x="1553306" y="23862"/>
                    </a:cubicBezTo>
                    <a:cubicBezTo>
                      <a:pt x="1550451" y="20719"/>
                      <a:pt x="1546835" y="15385"/>
                      <a:pt x="1542458" y="19195"/>
                    </a:cubicBezTo>
                    <a:cubicBezTo>
                      <a:pt x="1538556" y="10718"/>
                      <a:pt x="1533608" y="17195"/>
                      <a:pt x="1528564" y="20814"/>
                    </a:cubicBezTo>
                    <a:cubicBezTo>
                      <a:pt x="1524092" y="11003"/>
                      <a:pt x="1518858" y="15194"/>
                      <a:pt x="1513909" y="17099"/>
                    </a:cubicBezTo>
                    <a:cubicBezTo>
                      <a:pt x="1508961" y="17671"/>
                      <a:pt x="1504013" y="21767"/>
                      <a:pt x="1499921" y="17099"/>
                    </a:cubicBezTo>
                    <a:cubicBezTo>
                      <a:pt x="1495829" y="11480"/>
                      <a:pt x="1491737" y="15861"/>
                      <a:pt x="1488502" y="18433"/>
                    </a:cubicBezTo>
                    <a:cubicBezTo>
                      <a:pt x="1485361" y="18147"/>
                      <a:pt x="1482982" y="17099"/>
                      <a:pt x="1481840" y="14337"/>
                    </a:cubicBezTo>
                    <a:cubicBezTo>
                      <a:pt x="1480413" y="11861"/>
                      <a:pt x="1479747" y="9956"/>
                      <a:pt x="1479556" y="8622"/>
                    </a:cubicBezTo>
                    <a:cubicBezTo>
                      <a:pt x="1478605" y="9765"/>
                      <a:pt x="1476892" y="11099"/>
                      <a:pt x="1473942" y="12718"/>
                    </a:cubicBezTo>
                    <a:cubicBezTo>
                      <a:pt x="1471658" y="11670"/>
                      <a:pt x="1468232" y="11575"/>
                      <a:pt x="1464236" y="10527"/>
                    </a:cubicBezTo>
                    <a:cubicBezTo>
                      <a:pt x="1460144" y="11099"/>
                      <a:pt x="1455386" y="10813"/>
                      <a:pt x="1450247" y="13956"/>
                    </a:cubicBezTo>
                    <a:cubicBezTo>
                      <a:pt x="1445203" y="13670"/>
                      <a:pt x="1439589" y="22910"/>
                      <a:pt x="1434641" y="17671"/>
                    </a:cubicBezTo>
                    <a:cubicBezTo>
                      <a:pt x="1429788" y="10051"/>
                      <a:pt x="1424459" y="18338"/>
                      <a:pt x="1420081" y="16909"/>
                    </a:cubicBezTo>
                    <a:cubicBezTo>
                      <a:pt x="1415323" y="24910"/>
                      <a:pt x="1411612" y="19671"/>
                      <a:pt x="1408947" y="15385"/>
                    </a:cubicBezTo>
                    <a:cubicBezTo>
                      <a:pt x="1405902" y="17957"/>
                      <a:pt x="1403713" y="25196"/>
                      <a:pt x="1403333" y="18528"/>
                    </a:cubicBezTo>
                    <a:cubicBezTo>
                      <a:pt x="1402476" y="16814"/>
                      <a:pt x="1399431" y="19576"/>
                      <a:pt x="1395435" y="17099"/>
                    </a:cubicBezTo>
                    <a:cubicBezTo>
                      <a:pt x="1391247" y="20719"/>
                      <a:pt x="1386109" y="23576"/>
                      <a:pt x="1381351" y="16909"/>
                    </a:cubicBezTo>
                    <a:cubicBezTo>
                      <a:pt x="1376307" y="17861"/>
                      <a:pt x="1371740" y="12051"/>
                      <a:pt x="1367933" y="15575"/>
                    </a:cubicBezTo>
                    <a:cubicBezTo>
                      <a:pt x="1364507" y="12051"/>
                      <a:pt x="1362223" y="9194"/>
                      <a:pt x="1361938" y="15385"/>
                    </a:cubicBezTo>
                    <a:cubicBezTo>
                      <a:pt x="1361938" y="13194"/>
                      <a:pt x="1360225" y="4145"/>
                      <a:pt x="1356704" y="11861"/>
                    </a:cubicBezTo>
                    <a:cubicBezTo>
                      <a:pt x="1353183" y="17195"/>
                      <a:pt x="1348996" y="11765"/>
                      <a:pt x="1344428" y="11289"/>
                    </a:cubicBezTo>
                    <a:cubicBezTo>
                      <a:pt x="1339670" y="15861"/>
                      <a:pt x="1335008" y="10432"/>
                      <a:pt x="1331011" y="10146"/>
                    </a:cubicBezTo>
                    <a:cubicBezTo>
                      <a:pt x="1327014" y="8908"/>
                      <a:pt x="1323874" y="5860"/>
                      <a:pt x="1322446" y="5955"/>
                    </a:cubicBezTo>
                    <a:cubicBezTo>
                      <a:pt x="1321400" y="7574"/>
                      <a:pt x="1319496" y="2431"/>
                      <a:pt x="1316642" y="1955"/>
                    </a:cubicBezTo>
                    <a:cubicBezTo>
                      <a:pt x="1314072" y="-5189"/>
                      <a:pt x="1309980" y="9384"/>
                      <a:pt x="1306079" y="11575"/>
                    </a:cubicBezTo>
                    <a:cubicBezTo>
                      <a:pt x="1302082" y="16433"/>
                      <a:pt x="1297895" y="16147"/>
                      <a:pt x="1293708" y="19766"/>
                    </a:cubicBezTo>
                    <a:cubicBezTo>
                      <a:pt x="1289140" y="33387"/>
                      <a:pt x="1285143" y="31958"/>
                      <a:pt x="1282003" y="23767"/>
                    </a:cubicBezTo>
                    <a:cubicBezTo>
                      <a:pt x="1278482" y="25100"/>
                      <a:pt x="1274961" y="37007"/>
                      <a:pt x="1273153" y="28720"/>
                    </a:cubicBezTo>
                    <a:cubicBezTo>
                      <a:pt x="1271440" y="18719"/>
                      <a:pt x="1269727" y="28434"/>
                      <a:pt x="1269632" y="30434"/>
                    </a:cubicBezTo>
                    <a:cubicBezTo>
                      <a:pt x="1269156" y="41674"/>
                      <a:pt x="1267348" y="23957"/>
                      <a:pt x="1263257" y="31101"/>
                    </a:cubicBezTo>
                    <a:cubicBezTo>
                      <a:pt x="1259545" y="27958"/>
                      <a:pt x="1254026" y="34721"/>
                      <a:pt x="1248697" y="30434"/>
                    </a:cubicBezTo>
                    <a:cubicBezTo>
                      <a:pt x="1242512" y="47579"/>
                      <a:pt x="1237563" y="27101"/>
                      <a:pt x="1232615" y="30434"/>
                    </a:cubicBezTo>
                    <a:cubicBezTo>
                      <a:pt x="1228047" y="23005"/>
                      <a:pt x="1223955" y="25386"/>
                      <a:pt x="1221862" y="28339"/>
                    </a:cubicBezTo>
                    <a:cubicBezTo>
                      <a:pt x="1220054" y="23576"/>
                      <a:pt x="1215676" y="27386"/>
                      <a:pt x="1210347" y="28815"/>
                    </a:cubicBezTo>
                    <a:cubicBezTo>
                      <a:pt x="1205399" y="21290"/>
                      <a:pt x="1199118" y="22052"/>
                      <a:pt x="1193028" y="26053"/>
                    </a:cubicBezTo>
                    <a:cubicBezTo>
                      <a:pt x="1186747" y="34244"/>
                      <a:pt x="1180847" y="36626"/>
                      <a:pt x="1177041" y="26624"/>
                    </a:cubicBezTo>
                    <a:cubicBezTo>
                      <a:pt x="1172569" y="33101"/>
                      <a:pt x="1170094" y="25291"/>
                      <a:pt x="1170094" y="25958"/>
                    </a:cubicBezTo>
                    <a:cubicBezTo>
                      <a:pt x="1170285" y="20338"/>
                      <a:pt x="1167620" y="23005"/>
                      <a:pt x="1163433" y="29196"/>
                    </a:cubicBezTo>
                    <a:cubicBezTo>
                      <a:pt x="1159341" y="32149"/>
                      <a:pt x="1154107" y="32244"/>
                      <a:pt x="1148874" y="32625"/>
                    </a:cubicBezTo>
                    <a:cubicBezTo>
                      <a:pt x="1143545" y="35673"/>
                      <a:pt x="1138501" y="29863"/>
                      <a:pt x="1134124" y="42436"/>
                    </a:cubicBezTo>
                    <a:cubicBezTo>
                      <a:pt x="1130127" y="43579"/>
                      <a:pt x="1127748" y="38054"/>
                      <a:pt x="1127653" y="39293"/>
                    </a:cubicBezTo>
                    <a:cubicBezTo>
                      <a:pt x="1127653" y="40912"/>
                      <a:pt x="1126035" y="38150"/>
                      <a:pt x="1122990" y="43103"/>
                    </a:cubicBezTo>
                    <a:cubicBezTo>
                      <a:pt x="1119945" y="49103"/>
                      <a:pt x="1116043" y="43103"/>
                      <a:pt x="1111190" y="42150"/>
                    </a:cubicBezTo>
                    <a:cubicBezTo>
                      <a:pt x="1106051" y="48056"/>
                      <a:pt x="1100437" y="47294"/>
                      <a:pt x="1094347" y="45674"/>
                    </a:cubicBezTo>
                    <a:cubicBezTo>
                      <a:pt x="1093490" y="46817"/>
                      <a:pt x="1092634" y="47865"/>
                      <a:pt x="1091682" y="48722"/>
                    </a:cubicBezTo>
                    <a:cubicBezTo>
                      <a:pt x="1090159" y="48437"/>
                      <a:pt x="1089303" y="48341"/>
                      <a:pt x="1089113" y="50913"/>
                    </a:cubicBezTo>
                    <a:cubicBezTo>
                      <a:pt x="1088161" y="51580"/>
                      <a:pt x="1087209" y="52056"/>
                      <a:pt x="1086258" y="52437"/>
                    </a:cubicBezTo>
                    <a:cubicBezTo>
                      <a:pt x="1085687" y="52247"/>
                      <a:pt x="1085021" y="51770"/>
                      <a:pt x="1084260" y="51008"/>
                    </a:cubicBezTo>
                    <a:cubicBezTo>
                      <a:pt x="1082832" y="51008"/>
                      <a:pt x="1081214" y="51294"/>
                      <a:pt x="1079311" y="52056"/>
                    </a:cubicBezTo>
                    <a:cubicBezTo>
                      <a:pt x="1077884" y="51294"/>
                      <a:pt x="1076361" y="50151"/>
                      <a:pt x="1074934" y="48437"/>
                    </a:cubicBezTo>
                    <a:cubicBezTo>
                      <a:pt x="1068653" y="42055"/>
                      <a:pt x="1061611" y="55009"/>
                      <a:pt x="1055616" y="52628"/>
                    </a:cubicBezTo>
                    <a:cubicBezTo>
                      <a:pt x="1049145" y="60914"/>
                      <a:pt x="1043816" y="52342"/>
                      <a:pt x="1038868" y="54723"/>
                    </a:cubicBezTo>
                    <a:cubicBezTo>
                      <a:pt x="1029257" y="49199"/>
                      <a:pt x="1022595" y="53961"/>
                      <a:pt x="1022500" y="57581"/>
                    </a:cubicBezTo>
                    <a:cubicBezTo>
                      <a:pt x="1022691" y="52437"/>
                      <a:pt x="1013936" y="57295"/>
                      <a:pt x="1007560" y="56914"/>
                    </a:cubicBezTo>
                    <a:cubicBezTo>
                      <a:pt x="1006513" y="56819"/>
                      <a:pt x="1004229" y="53580"/>
                      <a:pt x="1000899" y="51866"/>
                    </a:cubicBezTo>
                    <a:cubicBezTo>
                      <a:pt x="997949" y="43103"/>
                      <a:pt x="993762" y="43007"/>
                      <a:pt x="988623" y="57009"/>
                    </a:cubicBezTo>
                    <a:cubicBezTo>
                      <a:pt x="983865" y="60057"/>
                      <a:pt x="978726" y="63772"/>
                      <a:pt x="973968" y="60343"/>
                    </a:cubicBezTo>
                    <a:cubicBezTo>
                      <a:pt x="969210" y="56914"/>
                      <a:pt x="963977" y="66248"/>
                      <a:pt x="959980" y="61867"/>
                    </a:cubicBezTo>
                    <a:cubicBezTo>
                      <a:pt x="951701" y="56819"/>
                      <a:pt x="945040" y="69106"/>
                      <a:pt x="945230" y="64915"/>
                    </a:cubicBezTo>
                    <a:cubicBezTo>
                      <a:pt x="945230" y="64058"/>
                      <a:pt x="944469" y="53294"/>
                      <a:pt x="942185" y="62438"/>
                    </a:cubicBezTo>
                    <a:cubicBezTo>
                      <a:pt x="940472" y="57866"/>
                      <a:pt x="937807" y="59295"/>
                      <a:pt x="935238" y="51485"/>
                    </a:cubicBezTo>
                    <a:cubicBezTo>
                      <a:pt x="932383" y="53294"/>
                      <a:pt x="929433" y="51008"/>
                      <a:pt x="927054" y="42055"/>
                    </a:cubicBezTo>
                    <a:cubicBezTo>
                      <a:pt x="924295" y="42436"/>
                      <a:pt x="922201" y="33863"/>
                      <a:pt x="920488" y="37769"/>
                    </a:cubicBezTo>
                    <a:cubicBezTo>
                      <a:pt x="919632" y="33006"/>
                      <a:pt x="917348" y="30053"/>
                      <a:pt x="914017" y="34054"/>
                    </a:cubicBezTo>
                    <a:cubicBezTo>
                      <a:pt x="910782" y="33292"/>
                      <a:pt x="906119" y="49008"/>
                      <a:pt x="901932" y="43769"/>
                    </a:cubicBezTo>
                    <a:cubicBezTo>
                      <a:pt x="897650" y="39102"/>
                      <a:pt x="892606" y="46436"/>
                      <a:pt x="887753" y="48818"/>
                    </a:cubicBezTo>
                    <a:cubicBezTo>
                      <a:pt x="882614" y="58152"/>
                      <a:pt x="878237" y="52151"/>
                      <a:pt x="874050" y="55009"/>
                    </a:cubicBezTo>
                    <a:cubicBezTo>
                      <a:pt x="865581" y="62724"/>
                      <a:pt x="859585" y="62819"/>
                      <a:pt x="859681" y="61105"/>
                    </a:cubicBezTo>
                    <a:cubicBezTo>
                      <a:pt x="859776" y="58724"/>
                      <a:pt x="852258" y="59295"/>
                      <a:pt x="843503" y="56247"/>
                    </a:cubicBezTo>
                    <a:cubicBezTo>
                      <a:pt x="838936" y="61486"/>
                      <a:pt x="834178" y="59486"/>
                      <a:pt x="830181" y="52818"/>
                    </a:cubicBezTo>
                    <a:cubicBezTo>
                      <a:pt x="826184" y="44436"/>
                      <a:pt x="822092" y="49865"/>
                      <a:pt x="819332" y="51008"/>
                    </a:cubicBezTo>
                    <a:cubicBezTo>
                      <a:pt x="817715" y="46151"/>
                      <a:pt x="814289" y="58914"/>
                      <a:pt x="810863" y="55009"/>
                    </a:cubicBezTo>
                    <a:cubicBezTo>
                      <a:pt x="807057" y="59200"/>
                      <a:pt x="802679" y="62057"/>
                      <a:pt x="798207" y="57866"/>
                    </a:cubicBezTo>
                    <a:cubicBezTo>
                      <a:pt x="793639" y="57485"/>
                      <a:pt x="788215" y="69868"/>
                      <a:pt x="783742" y="64724"/>
                    </a:cubicBezTo>
                    <a:cubicBezTo>
                      <a:pt x="778699" y="73297"/>
                      <a:pt x="774607" y="61581"/>
                      <a:pt x="770134" y="71106"/>
                    </a:cubicBezTo>
                    <a:cubicBezTo>
                      <a:pt x="762046" y="73678"/>
                      <a:pt x="756336" y="74154"/>
                      <a:pt x="756146" y="78250"/>
                    </a:cubicBezTo>
                    <a:cubicBezTo>
                      <a:pt x="756527" y="67963"/>
                      <a:pt x="750817" y="78440"/>
                      <a:pt x="745583" y="75011"/>
                    </a:cubicBezTo>
                    <a:cubicBezTo>
                      <a:pt x="740064" y="79107"/>
                      <a:pt x="735401" y="60724"/>
                      <a:pt x="735020" y="71773"/>
                    </a:cubicBezTo>
                    <a:cubicBezTo>
                      <a:pt x="735211" y="66915"/>
                      <a:pt x="727122" y="73964"/>
                      <a:pt x="716845" y="68820"/>
                    </a:cubicBezTo>
                    <a:cubicBezTo>
                      <a:pt x="711135" y="81679"/>
                      <a:pt x="705711" y="68534"/>
                      <a:pt x="699906" y="67010"/>
                    </a:cubicBezTo>
                    <a:cubicBezTo>
                      <a:pt x="694387" y="57485"/>
                      <a:pt x="688296" y="62438"/>
                      <a:pt x="683063" y="63296"/>
                    </a:cubicBezTo>
                    <a:cubicBezTo>
                      <a:pt x="678209" y="54056"/>
                      <a:pt x="673927" y="46055"/>
                      <a:pt x="670216" y="58057"/>
                    </a:cubicBezTo>
                    <a:cubicBezTo>
                      <a:pt x="666885" y="58438"/>
                      <a:pt x="665363" y="47484"/>
                      <a:pt x="664887" y="60343"/>
                    </a:cubicBezTo>
                    <a:cubicBezTo>
                      <a:pt x="664887" y="59200"/>
                      <a:pt x="662603" y="57200"/>
                      <a:pt x="658321" y="61486"/>
                    </a:cubicBezTo>
                    <a:cubicBezTo>
                      <a:pt x="654514" y="55580"/>
                      <a:pt x="648424" y="64724"/>
                      <a:pt x="641953" y="64248"/>
                    </a:cubicBezTo>
                    <a:cubicBezTo>
                      <a:pt x="635197" y="71487"/>
                      <a:pt x="628155" y="63010"/>
                      <a:pt x="620637" y="69011"/>
                    </a:cubicBezTo>
                    <a:cubicBezTo>
                      <a:pt x="613595" y="61676"/>
                      <a:pt x="605983" y="69487"/>
                      <a:pt x="599416" y="71582"/>
                    </a:cubicBezTo>
                    <a:cubicBezTo>
                      <a:pt x="592565" y="80250"/>
                      <a:pt x="586855" y="80345"/>
                      <a:pt x="582858" y="78726"/>
                    </a:cubicBezTo>
                    <a:cubicBezTo>
                      <a:pt x="579433" y="62438"/>
                      <a:pt x="576197" y="81584"/>
                      <a:pt x="576483" y="75488"/>
                    </a:cubicBezTo>
                    <a:cubicBezTo>
                      <a:pt x="576197" y="81774"/>
                      <a:pt x="570107" y="75678"/>
                      <a:pt x="563636" y="74916"/>
                    </a:cubicBezTo>
                    <a:cubicBezTo>
                      <a:pt x="557070" y="78917"/>
                      <a:pt x="550599" y="80441"/>
                      <a:pt x="550789" y="74345"/>
                    </a:cubicBezTo>
                    <a:cubicBezTo>
                      <a:pt x="550694" y="78250"/>
                      <a:pt x="549267" y="79393"/>
                      <a:pt x="547078" y="76726"/>
                    </a:cubicBezTo>
                    <a:cubicBezTo>
                      <a:pt x="544604" y="81107"/>
                      <a:pt x="541464" y="79202"/>
                      <a:pt x="537372" y="84060"/>
                    </a:cubicBezTo>
                    <a:cubicBezTo>
                      <a:pt x="533660" y="79107"/>
                      <a:pt x="528236" y="100253"/>
                      <a:pt x="523383" y="98633"/>
                    </a:cubicBezTo>
                    <a:cubicBezTo>
                      <a:pt x="518530" y="98633"/>
                      <a:pt x="513201" y="99110"/>
                      <a:pt x="507777" y="105396"/>
                    </a:cubicBezTo>
                    <a:cubicBezTo>
                      <a:pt x="502067" y="117207"/>
                      <a:pt x="497024" y="114159"/>
                      <a:pt x="491885" y="119017"/>
                    </a:cubicBezTo>
                    <a:cubicBezTo>
                      <a:pt x="491695" y="119017"/>
                      <a:pt x="491599" y="119017"/>
                      <a:pt x="491409" y="119017"/>
                    </a:cubicBezTo>
                    <a:cubicBezTo>
                      <a:pt x="487793" y="104634"/>
                      <a:pt x="481608" y="123589"/>
                      <a:pt x="476945" y="105396"/>
                    </a:cubicBezTo>
                    <a:cubicBezTo>
                      <a:pt x="471140" y="107111"/>
                      <a:pt x="466001" y="94061"/>
                      <a:pt x="461624" y="95014"/>
                    </a:cubicBezTo>
                    <a:cubicBezTo>
                      <a:pt x="457722" y="84536"/>
                      <a:pt x="454201" y="101681"/>
                      <a:pt x="454582" y="93299"/>
                    </a:cubicBezTo>
                    <a:cubicBezTo>
                      <a:pt x="454582" y="94157"/>
                      <a:pt x="452774" y="92061"/>
                      <a:pt x="449443" y="94347"/>
                    </a:cubicBezTo>
                    <a:cubicBezTo>
                      <a:pt x="446113" y="99205"/>
                      <a:pt x="441164" y="110921"/>
                      <a:pt x="436597" y="97205"/>
                    </a:cubicBezTo>
                    <a:cubicBezTo>
                      <a:pt x="431458" y="98062"/>
                      <a:pt x="425748" y="97490"/>
                      <a:pt x="419848" y="104253"/>
                    </a:cubicBezTo>
                    <a:cubicBezTo>
                      <a:pt x="414710" y="89680"/>
                      <a:pt x="408524" y="100634"/>
                      <a:pt x="403290" y="104444"/>
                    </a:cubicBezTo>
                    <a:cubicBezTo>
                      <a:pt x="397676" y="118064"/>
                      <a:pt x="393584" y="109111"/>
                      <a:pt x="390539" y="104729"/>
                    </a:cubicBezTo>
                    <a:cubicBezTo>
                      <a:pt x="388160" y="100253"/>
                      <a:pt x="385971" y="111397"/>
                      <a:pt x="385400" y="111111"/>
                    </a:cubicBezTo>
                    <a:cubicBezTo>
                      <a:pt x="385400" y="110635"/>
                      <a:pt x="385400" y="110349"/>
                      <a:pt x="385400" y="110921"/>
                    </a:cubicBezTo>
                    <a:cubicBezTo>
                      <a:pt x="385400" y="110540"/>
                      <a:pt x="385400" y="109873"/>
                      <a:pt x="385400" y="108349"/>
                    </a:cubicBezTo>
                    <a:cubicBezTo>
                      <a:pt x="385400" y="110063"/>
                      <a:pt x="385400" y="111016"/>
                      <a:pt x="385400" y="111587"/>
                    </a:cubicBezTo>
                    <a:cubicBezTo>
                      <a:pt x="385305" y="112445"/>
                      <a:pt x="385115" y="113873"/>
                      <a:pt x="384829" y="116255"/>
                    </a:cubicBezTo>
                    <a:cubicBezTo>
                      <a:pt x="383687" y="117588"/>
                      <a:pt x="381023" y="112445"/>
                      <a:pt x="373696" y="119207"/>
                    </a:cubicBezTo>
                    <a:cubicBezTo>
                      <a:pt x="371031" y="125589"/>
                      <a:pt x="368176" y="108254"/>
                      <a:pt x="363418" y="119398"/>
                    </a:cubicBezTo>
                    <a:cubicBezTo>
                      <a:pt x="359612" y="107968"/>
                      <a:pt x="354473" y="109968"/>
                      <a:pt x="348763" y="121493"/>
                    </a:cubicBezTo>
                    <a:cubicBezTo>
                      <a:pt x="342864" y="137114"/>
                      <a:pt x="338296" y="112540"/>
                      <a:pt x="332491" y="123684"/>
                    </a:cubicBezTo>
                    <a:cubicBezTo>
                      <a:pt x="327162" y="122636"/>
                      <a:pt x="321452" y="137591"/>
                      <a:pt x="317170" y="132638"/>
                    </a:cubicBezTo>
                    <a:cubicBezTo>
                      <a:pt x="312983" y="123875"/>
                      <a:pt x="308225" y="148068"/>
                      <a:pt x="305941" y="137591"/>
                    </a:cubicBezTo>
                    <a:cubicBezTo>
                      <a:pt x="303182" y="139400"/>
                      <a:pt x="301278" y="147306"/>
                      <a:pt x="301564" y="139305"/>
                    </a:cubicBezTo>
                    <a:cubicBezTo>
                      <a:pt x="301754" y="135686"/>
                      <a:pt x="300707" y="133876"/>
                      <a:pt x="298899" y="139877"/>
                    </a:cubicBezTo>
                    <a:cubicBezTo>
                      <a:pt x="297377" y="143972"/>
                      <a:pt x="295854" y="141115"/>
                      <a:pt x="293951" y="146068"/>
                    </a:cubicBezTo>
                    <a:cubicBezTo>
                      <a:pt x="289574" y="144544"/>
                      <a:pt x="285482" y="139210"/>
                      <a:pt x="281961" y="143210"/>
                    </a:cubicBezTo>
                    <a:cubicBezTo>
                      <a:pt x="276822" y="156260"/>
                      <a:pt x="274443" y="138734"/>
                      <a:pt x="274538" y="137019"/>
                    </a:cubicBezTo>
                    <a:cubicBezTo>
                      <a:pt x="273967" y="151211"/>
                      <a:pt x="272350" y="132447"/>
                      <a:pt x="268258" y="138067"/>
                    </a:cubicBezTo>
                    <a:cubicBezTo>
                      <a:pt x="264832" y="126161"/>
                      <a:pt x="259217" y="131399"/>
                      <a:pt x="252937" y="135305"/>
                    </a:cubicBezTo>
                    <a:cubicBezTo>
                      <a:pt x="246085" y="152354"/>
                      <a:pt x="239424" y="144258"/>
                      <a:pt x="232858" y="135209"/>
                    </a:cubicBezTo>
                    <a:cubicBezTo>
                      <a:pt x="226482" y="120160"/>
                      <a:pt x="219155" y="130066"/>
                      <a:pt x="212874" y="132161"/>
                    </a:cubicBezTo>
                    <a:cubicBezTo>
                      <a:pt x="206594" y="133590"/>
                      <a:pt x="201265" y="131780"/>
                      <a:pt x="197268" y="134447"/>
                    </a:cubicBezTo>
                    <a:cubicBezTo>
                      <a:pt x="193557" y="131209"/>
                      <a:pt x="191463" y="125113"/>
                      <a:pt x="191273" y="130447"/>
                    </a:cubicBezTo>
                    <a:cubicBezTo>
                      <a:pt x="191082" y="135209"/>
                      <a:pt x="188228" y="135781"/>
                      <a:pt x="183945" y="135781"/>
                    </a:cubicBezTo>
                    <a:cubicBezTo>
                      <a:pt x="181186" y="133019"/>
                      <a:pt x="177570" y="136638"/>
                      <a:pt x="173763" y="136733"/>
                    </a:cubicBezTo>
                    <a:cubicBezTo>
                      <a:pt x="172907" y="135590"/>
                      <a:pt x="172050" y="135400"/>
                      <a:pt x="171194" y="136067"/>
                    </a:cubicBezTo>
                    <a:cubicBezTo>
                      <a:pt x="170052" y="135495"/>
                      <a:pt x="168910" y="134543"/>
                      <a:pt x="167863" y="132733"/>
                    </a:cubicBezTo>
                    <a:cubicBezTo>
                      <a:pt x="164247" y="138257"/>
                      <a:pt x="160536" y="143306"/>
                      <a:pt x="157110" y="145211"/>
                    </a:cubicBezTo>
                    <a:cubicBezTo>
                      <a:pt x="155397" y="136448"/>
                      <a:pt x="153018" y="141115"/>
                      <a:pt x="150639" y="143210"/>
                    </a:cubicBezTo>
                    <a:cubicBezTo>
                      <a:pt x="150449" y="142925"/>
                      <a:pt x="150259" y="142829"/>
                      <a:pt x="150068" y="142544"/>
                    </a:cubicBezTo>
                    <a:cubicBezTo>
                      <a:pt x="145025" y="141401"/>
                      <a:pt x="141123" y="137305"/>
                      <a:pt x="139601" y="134924"/>
                    </a:cubicBezTo>
                    <a:cubicBezTo>
                      <a:pt x="137983" y="135114"/>
                      <a:pt x="135223" y="134066"/>
                      <a:pt x="132083" y="129780"/>
                    </a:cubicBezTo>
                    <a:cubicBezTo>
                      <a:pt x="129228" y="117969"/>
                      <a:pt x="125041" y="128351"/>
                      <a:pt x="121425" y="128637"/>
                    </a:cubicBezTo>
                    <a:cubicBezTo>
                      <a:pt x="118094" y="121017"/>
                      <a:pt x="114478" y="126732"/>
                      <a:pt x="112194" y="119684"/>
                    </a:cubicBezTo>
                    <a:cubicBezTo>
                      <a:pt x="110006" y="111397"/>
                      <a:pt x="108388" y="111683"/>
                      <a:pt x="107912" y="122541"/>
                    </a:cubicBezTo>
                    <a:cubicBezTo>
                      <a:pt x="108007" y="119874"/>
                      <a:pt x="105533" y="125018"/>
                      <a:pt x="102107" y="125303"/>
                    </a:cubicBezTo>
                    <a:cubicBezTo>
                      <a:pt x="98586" y="127589"/>
                      <a:pt x="94209" y="124160"/>
                      <a:pt x="89641" y="125113"/>
                    </a:cubicBezTo>
                    <a:cubicBezTo>
                      <a:pt x="85359" y="119207"/>
                      <a:pt x="80696" y="120065"/>
                      <a:pt x="77080" y="126923"/>
                    </a:cubicBezTo>
                    <a:cubicBezTo>
                      <a:pt x="73654" y="127875"/>
                      <a:pt x="71275" y="129209"/>
                      <a:pt x="71370" y="127685"/>
                    </a:cubicBezTo>
                    <a:cubicBezTo>
                      <a:pt x="70990" y="137210"/>
                      <a:pt x="63853" y="127589"/>
                      <a:pt x="56525" y="124922"/>
                    </a:cubicBezTo>
                    <a:cubicBezTo>
                      <a:pt x="49483" y="113873"/>
                      <a:pt x="41680" y="122160"/>
                      <a:pt x="41680" y="122160"/>
                    </a:cubicBezTo>
                    <a:lnTo>
                      <a:pt x="1142" y="138829"/>
                    </a:lnTo>
                    <a:lnTo>
                      <a:pt x="1142" y="147687"/>
                    </a:lnTo>
                    <a:cubicBezTo>
                      <a:pt x="1142" y="147687"/>
                      <a:pt x="666" y="147878"/>
                      <a:pt x="666" y="147878"/>
                    </a:cubicBezTo>
                    <a:lnTo>
                      <a:pt x="666" y="154545"/>
                    </a:lnTo>
                    <a:lnTo>
                      <a:pt x="0" y="154545"/>
                    </a:lnTo>
                    <a:lnTo>
                      <a:pt x="0" y="193121"/>
                    </a:lnTo>
                    <a:cubicBezTo>
                      <a:pt x="0" y="193121"/>
                      <a:pt x="381" y="1430133"/>
                      <a:pt x="381" y="1430133"/>
                    </a:cubicBezTo>
                    <a:lnTo>
                      <a:pt x="0" y="2667050"/>
                    </a:lnTo>
                    <a:lnTo>
                      <a:pt x="0" y="2705626"/>
                    </a:lnTo>
                    <a:cubicBezTo>
                      <a:pt x="0" y="2705626"/>
                      <a:pt x="666" y="2705626"/>
                      <a:pt x="666" y="2705626"/>
                    </a:cubicBezTo>
                    <a:lnTo>
                      <a:pt x="666" y="2712294"/>
                    </a:lnTo>
                    <a:cubicBezTo>
                      <a:pt x="666" y="2712294"/>
                      <a:pt x="856" y="2712294"/>
                      <a:pt x="1142" y="2712484"/>
                    </a:cubicBezTo>
                    <a:lnTo>
                      <a:pt x="1142" y="2721342"/>
                    </a:lnTo>
                    <a:cubicBezTo>
                      <a:pt x="1142" y="2721342"/>
                      <a:pt x="41109" y="2738678"/>
                      <a:pt x="41109" y="2738678"/>
                    </a:cubicBezTo>
                    <a:cubicBezTo>
                      <a:pt x="41109" y="2738678"/>
                      <a:pt x="48913" y="2747060"/>
                      <a:pt x="55954" y="2735915"/>
                    </a:cubicBezTo>
                    <a:cubicBezTo>
                      <a:pt x="63377" y="2733248"/>
                      <a:pt x="70419" y="2723628"/>
                      <a:pt x="70799" y="2733153"/>
                    </a:cubicBezTo>
                    <a:cubicBezTo>
                      <a:pt x="70799" y="2731534"/>
                      <a:pt x="73083" y="2732868"/>
                      <a:pt x="76509" y="2733915"/>
                    </a:cubicBezTo>
                    <a:cubicBezTo>
                      <a:pt x="80220" y="2740773"/>
                      <a:pt x="84788" y="2741630"/>
                      <a:pt x="89070" y="2735725"/>
                    </a:cubicBezTo>
                    <a:cubicBezTo>
                      <a:pt x="93638" y="2736678"/>
                      <a:pt x="98111" y="2733344"/>
                      <a:pt x="101536" y="2735535"/>
                    </a:cubicBezTo>
                    <a:cubicBezTo>
                      <a:pt x="104962" y="2735820"/>
                      <a:pt x="107436" y="2740964"/>
                      <a:pt x="107341" y="2738297"/>
                    </a:cubicBezTo>
                    <a:cubicBezTo>
                      <a:pt x="107817" y="2749251"/>
                      <a:pt x="109435" y="2749441"/>
                      <a:pt x="111623" y="2741154"/>
                    </a:cubicBezTo>
                    <a:cubicBezTo>
                      <a:pt x="113907" y="2734011"/>
                      <a:pt x="117523" y="2739821"/>
                      <a:pt x="120854" y="2732201"/>
                    </a:cubicBezTo>
                    <a:cubicBezTo>
                      <a:pt x="124470" y="2732391"/>
                      <a:pt x="128657" y="2742773"/>
                      <a:pt x="131512" y="2730962"/>
                    </a:cubicBezTo>
                    <a:cubicBezTo>
                      <a:pt x="134652" y="2726676"/>
                      <a:pt x="137412" y="2725724"/>
                      <a:pt x="139030" y="2725819"/>
                    </a:cubicBezTo>
                    <a:cubicBezTo>
                      <a:pt x="140552" y="2723438"/>
                      <a:pt x="144454" y="2719342"/>
                      <a:pt x="149497" y="2718199"/>
                    </a:cubicBezTo>
                    <a:cubicBezTo>
                      <a:pt x="149688" y="2717913"/>
                      <a:pt x="149878" y="2717723"/>
                      <a:pt x="150068" y="2717532"/>
                    </a:cubicBezTo>
                    <a:cubicBezTo>
                      <a:pt x="152447" y="2719628"/>
                      <a:pt x="154826" y="2724295"/>
                      <a:pt x="156539" y="2715532"/>
                    </a:cubicBezTo>
                    <a:cubicBezTo>
                      <a:pt x="159965" y="2717342"/>
                      <a:pt x="163676" y="2722485"/>
                      <a:pt x="167292" y="2728010"/>
                    </a:cubicBezTo>
                    <a:cubicBezTo>
                      <a:pt x="168434" y="2726200"/>
                      <a:pt x="169481" y="2725247"/>
                      <a:pt x="170623" y="2724676"/>
                    </a:cubicBezTo>
                    <a:cubicBezTo>
                      <a:pt x="171479" y="2725343"/>
                      <a:pt x="172241" y="2725247"/>
                      <a:pt x="173192" y="2724009"/>
                    </a:cubicBezTo>
                    <a:cubicBezTo>
                      <a:pt x="176999" y="2724104"/>
                      <a:pt x="180615" y="2727819"/>
                      <a:pt x="183374" y="2724962"/>
                    </a:cubicBezTo>
                    <a:cubicBezTo>
                      <a:pt x="187657" y="2724962"/>
                      <a:pt x="190511" y="2725533"/>
                      <a:pt x="190702" y="2730296"/>
                    </a:cubicBezTo>
                    <a:cubicBezTo>
                      <a:pt x="190892" y="2735725"/>
                      <a:pt x="192986" y="2729629"/>
                      <a:pt x="196697" y="2726390"/>
                    </a:cubicBezTo>
                    <a:cubicBezTo>
                      <a:pt x="200694" y="2729057"/>
                      <a:pt x="206023" y="2727248"/>
                      <a:pt x="212303" y="2728677"/>
                    </a:cubicBezTo>
                    <a:cubicBezTo>
                      <a:pt x="218584" y="2730772"/>
                      <a:pt x="225911" y="2740678"/>
                      <a:pt x="232287" y="2725628"/>
                    </a:cubicBezTo>
                    <a:cubicBezTo>
                      <a:pt x="238853" y="2716580"/>
                      <a:pt x="245514" y="2708484"/>
                      <a:pt x="252366" y="2725533"/>
                    </a:cubicBezTo>
                    <a:cubicBezTo>
                      <a:pt x="258742" y="2729438"/>
                      <a:pt x="264356" y="2734677"/>
                      <a:pt x="267687" y="2722771"/>
                    </a:cubicBezTo>
                    <a:cubicBezTo>
                      <a:pt x="271779" y="2728486"/>
                      <a:pt x="273396" y="2709627"/>
                      <a:pt x="273967" y="2723819"/>
                    </a:cubicBezTo>
                    <a:cubicBezTo>
                      <a:pt x="273967" y="2722104"/>
                      <a:pt x="276251" y="2704578"/>
                      <a:pt x="281390" y="2717628"/>
                    </a:cubicBezTo>
                    <a:cubicBezTo>
                      <a:pt x="284911" y="2721628"/>
                      <a:pt x="289003" y="2716294"/>
                      <a:pt x="293380" y="2714770"/>
                    </a:cubicBezTo>
                    <a:cubicBezTo>
                      <a:pt x="295283" y="2719723"/>
                      <a:pt x="296901" y="2716961"/>
                      <a:pt x="298328" y="2720961"/>
                    </a:cubicBezTo>
                    <a:cubicBezTo>
                      <a:pt x="300136" y="2726962"/>
                      <a:pt x="301183" y="2725152"/>
                      <a:pt x="300993" y="2721533"/>
                    </a:cubicBezTo>
                    <a:cubicBezTo>
                      <a:pt x="300707" y="2713627"/>
                      <a:pt x="302611" y="2721533"/>
                      <a:pt x="305370" y="2723247"/>
                    </a:cubicBezTo>
                    <a:cubicBezTo>
                      <a:pt x="307654" y="2712770"/>
                      <a:pt x="312412" y="2736963"/>
                      <a:pt x="316599" y="2728200"/>
                    </a:cubicBezTo>
                    <a:cubicBezTo>
                      <a:pt x="320881" y="2723247"/>
                      <a:pt x="326686" y="2738202"/>
                      <a:pt x="331920" y="2737154"/>
                    </a:cubicBezTo>
                    <a:cubicBezTo>
                      <a:pt x="337725" y="2748203"/>
                      <a:pt x="342293" y="2723723"/>
                      <a:pt x="348193" y="2739345"/>
                    </a:cubicBezTo>
                    <a:cubicBezTo>
                      <a:pt x="353902" y="2750870"/>
                      <a:pt x="359041" y="2752870"/>
                      <a:pt x="362847" y="2741440"/>
                    </a:cubicBezTo>
                    <a:cubicBezTo>
                      <a:pt x="367605" y="2752584"/>
                      <a:pt x="370460" y="2735249"/>
                      <a:pt x="373125" y="2741630"/>
                    </a:cubicBezTo>
                    <a:cubicBezTo>
                      <a:pt x="380547" y="2748393"/>
                      <a:pt x="383212" y="2743250"/>
                      <a:pt x="384258" y="2744583"/>
                    </a:cubicBezTo>
                    <a:cubicBezTo>
                      <a:pt x="384544" y="2746964"/>
                      <a:pt x="384734" y="2748393"/>
                      <a:pt x="384829" y="2749251"/>
                    </a:cubicBezTo>
                    <a:cubicBezTo>
                      <a:pt x="384829" y="2749822"/>
                      <a:pt x="384829" y="2750775"/>
                      <a:pt x="384829" y="2752489"/>
                    </a:cubicBezTo>
                    <a:cubicBezTo>
                      <a:pt x="384829" y="2751060"/>
                      <a:pt x="384829" y="2750298"/>
                      <a:pt x="384829" y="2749917"/>
                    </a:cubicBezTo>
                    <a:cubicBezTo>
                      <a:pt x="384925" y="2750489"/>
                      <a:pt x="384925" y="2750203"/>
                      <a:pt x="384829" y="2749727"/>
                    </a:cubicBezTo>
                    <a:cubicBezTo>
                      <a:pt x="385400" y="2749441"/>
                      <a:pt x="387589" y="2760585"/>
                      <a:pt x="389968" y="2756109"/>
                    </a:cubicBezTo>
                    <a:cubicBezTo>
                      <a:pt x="393013" y="2751727"/>
                      <a:pt x="397105" y="2742773"/>
                      <a:pt x="402720" y="2756394"/>
                    </a:cubicBezTo>
                    <a:cubicBezTo>
                      <a:pt x="407953" y="2760204"/>
                      <a:pt x="414139" y="2771158"/>
                      <a:pt x="419277" y="2756585"/>
                    </a:cubicBezTo>
                    <a:cubicBezTo>
                      <a:pt x="425273" y="2763347"/>
                      <a:pt x="430982" y="2762776"/>
                      <a:pt x="436026" y="2763633"/>
                    </a:cubicBezTo>
                    <a:cubicBezTo>
                      <a:pt x="440593" y="2749917"/>
                      <a:pt x="445447" y="2761728"/>
                      <a:pt x="448872" y="2766491"/>
                    </a:cubicBezTo>
                    <a:cubicBezTo>
                      <a:pt x="452108" y="2768777"/>
                      <a:pt x="453916" y="2766681"/>
                      <a:pt x="454011" y="2767538"/>
                    </a:cubicBezTo>
                    <a:cubicBezTo>
                      <a:pt x="453726" y="2759156"/>
                      <a:pt x="457247" y="2776397"/>
                      <a:pt x="461053" y="2765824"/>
                    </a:cubicBezTo>
                    <a:cubicBezTo>
                      <a:pt x="465335" y="2766777"/>
                      <a:pt x="470569" y="2753727"/>
                      <a:pt x="476374" y="2755442"/>
                    </a:cubicBezTo>
                    <a:cubicBezTo>
                      <a:pt x="481037" y="2737344"/>
                      <a:pt x="487222" y="2756204"/>
                      <a:pt x="490838" y="2741821"/>
                    </a:cubicBezTo>
                    <a:cubicBezTo>
                      <a:pt x="491029" y="2741821"/>
                      <a:pt x="491124" y="2741821"/>
                      <a:pt x="491314" y="2741821"/>
                    </a:cubicBezTo>
                    <a:cubicBezTo>
                      <a:pt x="496358" y="2746679"/>
                      <a:pt x="501496" y="2743631"/>
                      <a:pt x="507206" y="2755442"/>
                    </a:cubicBezTo>
                    <a:cubicBezTo>
                      <a:pt x="512630" y="2761633"/>
                      <a:pt x="517864" y="2762204"/>
                      <a:pt x="522812" y="2762204"/>
                    </a:cubicBezTo>
                    <a:cubicBezTo>
                      <a:pt x="527665" y="2760490"/>
                      <a:pt x="532994" y="2781636"/>
                      <a:pt x="536801" y="2776778"/>
                    </a:cubicBezTo>
                    <a:cubicBezTo>
                      <a:pt x="540893" y="2781636"/>
                      <a:pt x="544128" y="2779730"/>
                      <a:pt x="546507" y="2784112"/>
                    </a:cubicBezTo>
                    <a:cubicBezTo>
                      <a:pt x="548696" y="2781445"/>
                      <a:pt x="550028" y="2782588"/>
                      <a:pt x="550218" y="2786493"/>
                    </a:cubicBezTo>
                    <a:cubicBezTo>
                      <a:pt x="550028" y="2780397"/>
                      <a:pt x="556499" y="2781921"/>
                      <a:pt x="563065" y="2785922"/>
                    </a:cubicBezTo>
                    <a:cubicBezTo>
                      <a:pt x="569441" y="2785160"/>
                      <a:pt x="575626" y="2779064"/>
                      <a:pt x="575912" y="2785350"/>
                    </a:cubicBezTo>
                    <a:cubicBezTo>
                      <a:pt x="575626" y="2779254"/>
                      <a:pt x="578862" y="2798400"/>
                      <a:pt x="582288" y="2782112"/>
                    </a:cubicBezTo>
                    <a:cubicBezTo>
                      <a:pt x="586284" y="2780493"/>
                      <a:pt x="591994" y="2780683"/>
                      <a:pt x="598845" y="2789255"/>
                    </a:cubicBezTo>
                    <a:cubicBezTo>
                      <a:pt x="605412" y="2791351"/>
                      <a:pt x="613024" y="2799066"/>
                      <a:pt x="620066" y="2791827"/>
                    </a:cubicBezTo>
                    <a:cubicBezTo>
                      <a:pt x="627584" y="2797828"/>
                      <a:pt x="634626" y="2789351"/>
                      <a:pt x="641382" y="2796590"/>
                    </a:cubicBezTo>
                    <a:cubicBezTo>
                      <a:pt x="647853" y="2796113"/>
                      <a:pt x="653943" y="2805257"/>
                      <a:pt x="657750" y="2799352"/>
                    </a:cubicBezTo>
                    <a:cubicBezTo>
                      <a:pt x="662032" y="2803638"/>
                      <a:pt x="664316" y="2801638"/>
                      <a:pt x="664316" y="2800495"/>
                    </a:cubicBezTo>
                    <a:cubicBezTo>
                      <a:pt x="664792" y="2813354"/>
                      <a:pt x="666314" y="2802400"/>
                      <a:pt x="669645" y="2802781"/>
                    </a:cubicBezTo>
                    <a:cubicBezTo>
                      <a:pt x="673356" y="2814878"/>
                      <a:pt x="677638" y="2806781"/>
                      <a:pt x="682492" y="2797542"/>
                    </a:cubicBezTo>
                    <a:cubicBezTo>
                      <a:pt x="687725" y="2798400"/>
                      <a:pt x="693816" y="2803257"/>
                      <a:pt x="699335" y="2793828"/>
                    </a:cubicBezTo>
                    <a:cubicBezTo>
                      <a:pt x="705140" y="2792303"/>
                      <a:pt x="710564" y="2779159"/>
                      <a:pt x="716274" y="2792018"/>
                    </a:cubicBezTo>
                    <a:cubicBezTo>
                      <a:pt x="726551" y="2786874"/>
                      <a:pt x="734640" y="2793828"/>
                      <a:pt x="734449" y="2789065"/>
                    </a:cubicBezTo>
                    <a:cubicBezTo>
                      <a:pt x="734830" y="2800114"/>
                      <a:pt x="739493" y="2781826"/>
                      <a:pt x="745012" y="2785827"/>
                    </a:cubicBezTo>
                    <a:cubicBezTo>
                      <a:pt x="750246" y="2782397"/>
                      <a:pt x="755956" y="2792875"/>
                      <a:pt x="755575" y="2782588"/>
                    </a:cubicBezTo>
                    <a:cubicBezTo>
                      <a:pt x="755765" y="2786684"/>
                      <a:pt x="761475" y="2787160"/>
                      <a:pt x="769564" y="2789732"/>
                    </a:cubicBezTo>
                    <a:cubicBezTo>
                      <a:pt x="773941" y="2799257"/>
                      <a:pt x="778033" y="2787541"/>
                      <a:pt x="783171" y="2796113"/>
                    </a:cubicBezTo>
                    <a:cubicBezTo>
                      <a:pt x="787739" y="2790970"/>
                      <a:pt x="793068" y="2803353"/>
                      <a:pt x="797636" y="2802971"/>
                    </a:cubicBezTo>
                    <a:cubicBezTo>
                      <a:pt x="802108" y="2798780"/>
                      <a:pt x="806486" y="2801733"/>
                      <a:pt x="810292" y="2805829"/>
                    </a:cubicBezTo>
                    <a:cubicBezTo>
                      <a:pt x="813718" y="2801828"/>
                      <a:pt x="817144" y="2814592"/>
                      <a:pt x="818762" y="2809829"/>
                    </a:cubicBezTo>
                    <a:cubicBezTo>
                      <a:pt x="821521" y="2810877"/>
                      <a:pt x="825613" y="2816402"/>
                      <a:pt x="829610" y="2808020"/>
                    </a:cubicBezTo>
                    <a:cubicBezTo>
                      <a:pt x="833702" y="2801447"/>
                      <a:pt x="838365" y="2799352"/>
                      <a:pt x="842932" y="2804591"/>
                    </a:cubicBezTo>
                    <a:cubicBezTo>
                      <a:pt x="851687" y="2801543"/>
                      <a:pt x="859205" y="2802114"/>
                      <a:pt x="859110" y="2799733"/>
                    </a:cubicBezTo>
                    <a:cubicBezTo>
                      <a:pt x="859110" y="2798019"/>
                      <a:pt x="865010" y="2798114"/>
                      <a:pt x="873479" y="2805829"/>
                    </a:cubicBezTo>
                    <a:cubicBezTo>
                      <a:pt x="877666" y="2808686"/>
                      <a:pt x="882043" y="2802686"/>
                      <a:pt x="887182" y="2812020"/>
                    </a:cubicBezTo>
                    <a:cubicBezTo>
                      <a:pt x="892035" y="2814402"/>
                      <a:pt x="897079" y="2821736"/>
                      <a:pt x="901361" y="2817069"/>
                    </a:cubicBezTo>
                    <a:cubicBezTo>
                      <a:pt x="905643" y="2811830"/>
                      <a:pt x="910306" y="2827546"/>
                      <a:pt x="913446" y="2826689"/>
                    </a:cubicBezTo>
                    <a:cubicBezTo>
                      <a:pt x="916777" y="2830594"/>
                      <a:pt x="919061" y="2827736"/>
                      <a:pt x="919917" y="2822974"/>
                    </a:cubicBezTo>
                    <a:cubicBezTo>
                      <a:pt x="921630" y="2826879"/>
                      <a:pt x="923724" y="2818307"/>
                      <a:pt x="926483" y="2818688"/>
                    </a:cubicBezTo>
                    <a:cubicBezTo>
                      <a:pt x="928862" y="2809734"/>
                      <a:pt x="931717" y="2807448"/>
                      <a:pt x="934667" y="2809258"/>
                    </a:cubicBezTo>
                    <a:cubicBezTo>
                      <a:pt x="937141" y="2801352"/>
                      <a:pt x="939806" y="2802876"/>
                      <a:pt x="941614" y="2798304"/>
                    </a:cubicBezTo>
                    <a:cubicBezTo>
                      <a:pt x="943898" y="2807448"/>
                      <a:pt x="944659" y="2796685"/>
                      <a:pt x="944659" y="2795828"/>
                    </a:cubicBezTo>
                    <a:cubicBezTo>
                      <a:pt x="944469" y="2791732"/>
                      <a:pt x="951130" y="2803924"/>
                      <a:pt x="959409" y="2798876"/>
                    </a:cubicBezTo>
                    <a:cubicBezTo>
                      <a:pt x="963501" y="2794494"/>
                      <a:pt x="968639" y="2803829"/>
                      <a:pt x="973397" y="2800400"/>
                    </a:cubicBezTo>
                    <a:cubicBezTo>
                      <a:pt x="978155" y="2796971"/>
                      <a:pt x="983294" y="2800686"/>
                      <a:pt x="988052" y="2803734"/>
                    </a:cubicBezTo>
                    <a:cubicBezTo>
                      <a:pt x="993191" y="2817735"/>
                      <a:pt x="997378" y="2817640"/>
                      <a:pt x="1000328" y="2808877"/>
                    </a:cubicBezTo>
                    <a:cubicBezTo>
                      <a:pt x="1003563" y="2807162"/>
                      <a:pt x="1005942" y="2803924"/>
                      <a:pt x="1006989" y="2803829"/>
                    </a:cubicBezTo>
                    <a:cubicBezTo>
                      <a:pt x="1013365" y="2803448"/>
                      <a:pt x="1022120" y="2808305"/>
                      <a:pt x="1021929" y="2803162"/>
                    </a:cubicBezTo>
                    <a:cubicBezTo>
                      <a:pt x="1022120" y="2806781"/>
                      <a:pt x="1028781" y="2811544"/>
                      <a:pt x="1038297" y="2806020"/>
                    </a:cubicBezTo>
                    <a:cubicBezTo>
                      <a:pt x="1043245" y="2808305"/>
                      <a:pt x="1048669" y="2799828"/>
                      <a:pt x="1055045" y="2808115"/>
                    </a:cubicBezTo>
                    <a:cubicBezTo>
                      <a:pt x="1061040" y="2805734"/>
                      <a:pt x="1068082" y="2818783"/>
                      <a:pt x="1074363" y="2812306"/>
                    </a:cubicBezTo>
                    <a:cubicBezTo>
                      <a:pt x="1075790" y="2810592"/>
                      <a:pt x="1077218" y="2809448"/>
                      <a:pt x="1078740" y="2808686"/>
                    </a:cubicBezTo>
                    <a:cubicBezTo>
                      <a:pt x="1080643" y="2809448"/>
                      <a:pt x="1082261" y="2809639"/>
                      <a:pt x="1083689" y="2809734"/>
                    </a:cubicBezTo>
                    <a:cubicBezTo>
                      <a:pt x="1084450" y="2808972"/>
                      <a:pt x="1085116" y="2808496"/>
                      <a:pt x="1085687" y="2808305"/>
                    </a:cubicBezTo>
                    <a:cubicBezTo>
                      <a:pt x="1086639" y="2808686"/>
                      <a:pt x="1087590" y="2809163"/>
                      <a:pt x="1088542" y="2809829"/>
                    </a:cubicBezTo>
                    <a:cubicBezTo>
                      <a:pt x="1088732" y="2812401"/>
                      <a:pt x="1089589" y="2812401"/>
                      <a:pt x="1091111" y="2812020"/>
                    </a:cubicBezTo>
                    <a:cubicBezTo>
                      <a:pt x="1091968" y="2812878"/>
                      <a:pt x="1092824" y="2813925"/>
                      <a:pt x="1093776" y="2815068"/>
                    </a:cubicBezTo>
                    <a:cubicBezTo>
                      <a:pt x="1099866" y="2813449"/>
                      <a:pt x="1105480" y="2812687"/>
                      <a:pt x="1110619" y="2818593"/>
                    </a:cubicBezTo>
                    <a:cubicBezTo>
                      <a:pt x="1115472" y="2817735"/>
                      <a:pt x="1119279" y="2811639"/>
                      <a:pt x="1122419" y="2817640"/>
                    </a:cubicBezTo>
                    <a:cubicBezTo>
                      <a:pt x="1125464" y="2822593"/>
                      <a:pt x="1126987" y="2819831"/>
                      <a:pt x="1127082" y="2821450"/>
                    </a:cubicBezTo>
                    <a:cubicBezTo>
                      <a:pt x="1127082" y="2822593"/>
                      <a:pt x="1129556" y="2817164"/>
                      <a:pt x="1133553" y="2818307"/>
                    </a:cubicBezTo>
                    <a:cubicBezTo>
                      <a:pt x="1137930" y="2830880"/>
                      <a:pt x="1142974" y="2825070"/>
                      <a:pt x="1148303" y="2828118"/>
                    </a:cubicBezTo>
                    <a:cubicBezTo>
                      <a:pt x="1153536" y="2828498"/>
                      <a:pt x="1158770" y="2828594"/>
                      <a:pt x="1162862" y="2831546"/>
                    </a:cubicBezTo>
                    <a:cubicBezTo>
                      <a:pt x="1167049" y="2837738"/>
                      <a:pt x="1169809" y="2840500"/>
                      <a:pt x="1169523" y="2834785"/>
                    </a:cubicBezTo>
                    <a:cubicBezTo>
                      <a:pt x="1169523" y="2835452"/>
                      <a:pt x="1171998" y="2827641"/>
                      <a:pt x="1176470" y="2834118"/>
                    </a:cubicBezTo>
                    <a:cubicBezTo>
                      <a:pt x="1180277" y="2824117"/>
                      <a:pt x="1186176" y="2826498"/>
                      <a:pt x="1192457" y="2834690"/>
                    </a:cubicBezTo>
                    <a:cubicBezTo>
                      <a:pt x="1198643" y="2838690"/>
                      <a:pt x="1204828" y="2839452"/>
                      <a:pt x="1209776" y="2831928"/>
                    </a:cubicBezTo>
                    <a:cubicBezTo>
                      <a:pt x="1215105" y="2833261"/>
                      <a:pt x="1219483" y="2837071"/>
                      <a:pt x="1221291" y="2832404"/>
                    </a:cubicBezTo>
                    <a:cubicBezTo>
                      <a:pt x="1223384" y="2835356"/>
                      <a:pt x="1227476" y="2837738"/>
                      <a:pt x="1232044" y="2830308"/>
                    </a:cubicBezTo>
                    <a:cubicBezTo>
                      <a:pt x="1237087" y="2833547"/>
                      <a:pt x="1241941" y="2813068"/>
                      <a:pt x="1248126" y="2830308"/>
                    </a:cubicBezTo>
                    <a:cubicBezTo>
                      <a:pt x="1253455" y="2826022"/>
                      <a:pt x="1258974" y="2832785"/>
                      <a:pt x="1262686" y="2829642"/>
                    </a:cubicBezTo>
                    <a:cubicBezTo>
                      <a:pt x="1266777" y="2836785"/>
                      <a:pt x="1268586" y="2819069"/>
                      <a:pt x="1269061" y="2830308"/>
                    </a:cubicBezTo>
                    <a:cubicBezTo>
                      <a:pt x="1269061" y="2832404"/>
                      <a:pt x="1270774" y="2842119"/>
                      <a:pt x="1272582" y="2832023"/>
                    </a:cubicBezTo>
                    <a:cubicBezTo>
                      <a:pt x="1274390" y="2823736"/>
                      <a:pt x="1277911" y="2835642"/>
                      <a:pt x="1281432" y="2836976"/>
                    </a:cubicBezTo>
                    <a:cubicBezTo>
                      <a:pt x="1284668" y="2828784"/>
                      <a:pt x="1288569" y="2827260"/>
                      <a:pt x="1293137" y="2840976"/>
                    </a:cubicBezTo>
                    <a:cubicBezTo>
                      <a:pt x="1297324" y="2844501"/>
                      <a:pt x="1301511" y="2844310"/>
                      <a:pt x="1305508" y="2849168"/>
                    </a:cubicBezTo>
                    <a:cubicBezTo>
                      <a:pt x="1309409" y="2851359"/>
                      <a:pt x="1313501" y="2865932"/>
                      <a:pt x="1316071" y="2858788"/>
                    </a:cubicBezTo>
                    <a:cubicBezTo>
                      <a:pt x="1318830" y="2858312"/>
                      <a:pt x="1320733" y="2853168"/>
                      <a:pt x="1321875" y="2854787"/>
                    </a:cubicBezTo>
                    <a:cubicBezTo>
                      <a:pt x="1323398" y="2854787"/>
                      <a:pt x="1326538" y="2851835"/>
                      <a:pt x="1330440" y="2850596"/>
                    </a:cubicBezTo>
                    <a:cubicBezTo>
                      <a:pt x="1334437" y="2850311"/>
                      <a:pt x="1339004" y="2844977"/>
                      <a:pt x="1343858" y="2849453"/>
                    </a:cubicBezTo>
                    <a:cubicBezTo>
                      <a:pt x="1348425" y="2848977"/>
                      <a:pt x="1352707" y="2843548"/>
                      <a:pt x="1356133" y="2848882"/>
                    </a:cubicBezTo>
                    <a:cubicBezTo>
                      <a:pt x="1359749" y="2856502"/>
                      <a:pt x="1361462" y="2847453"/>
                      <a:pt x="1361367" y="2845358"/>
                    </a:cubicBezTo>
                    <a:cubicBezTo>
                      <a:pt x="1361653" y="2851644"/>
                      <a:pt x="1363841" y="2848787"/>
                      <a:pt x="1367362" y="2845167"/>
                    </a:cubicBezTo>
                    <a:cubicBezTo>
                      <a:pt x="1371073" y="2848692"/>
                      <a:pt x="1375736" y="2842881"/>
                      <a:pt x="1380780" y="2843834"/>
                    </a:cubicBezTo>
                    <a:cubicBezTo>
                      <a:pt x="1385443" y="2837166"/>
                      <a:pt x="1390677" y="2840024"/>
                      <a:pt x="1394864" y="2843643"/>
                    </a:cubicBezTo>
                    <a:cubicBezTo>
                      <a:pt x="1398860" y="2841167"/>
                      <a:pt x="1401906" y="2843834"/>
                      <a:pt x="1402762" y="2842214"/>
                    </a:cubicBezTo>
                    <a:cubicBezTo>
                      <a:pt x="1403047" y="2835452"/>
                      <a:pt x="1405331" y="2842786"/>
                      <a:pt x="1408376" y="2845358"/>
                    </a:cubicBezTo>
                    <a:cubicBezTo>
                      <a:pt x="1411136" y="2841071"/>
                      <a:pt x="1414752" y="2835833"/>
                      <a:pt x="1419510" y="2843834"/>
                    </a:cubicBezTo>
                    <a:cubicBezTo>
                      <a:pt x="1423888" y="2842405"/>
                      <a:pt x="1429217" y="2850692"/>
                      <a:pt x="1434070" y="2843072"/>
                    </a:cubicBezTo>
                    <a:cubicBezTo>
                      <a:pt x="1439018" y="2837833"/>
                      <a:pt x="1444633" y="2847072"/>
                      <a:pt x="1449676" y="2846786"/>
                    </a:cubicBezTo>
                    <a:cubicBezTo>
                      <a:pt x="1454815" y="2849930"/>
                      <a:pt x="1459573" y="2849644"/>
                      <a:pt x="1463665" y="2850215"/>
                    </a:cubicBezTo>
                    <a:cubicBezTo>
                      <a:pt x="1467661" y="2849072"/>
                      <a:pt x="1471087" y="2849072"/>
                      <a:pt x="1473371" y="2848025"/>
                    </a:cubicBezTo>
                    <a:cubicBezTo>
                      <a:pt x="1476321" y="2849549"/>
                      <a:pt x="1478034" y="2850978"/>
                      <a:pt x="1478986" y="2852120"/>
                    </a:cubicBezTo>
                    <a:cubicBezTo>
                      <a:pt x="1479176" y="2850787"/>
                      <a:pt x="1479842" y="2848882"/>
                      <a:pt x="1481269" y="2846405"/>
                    </a:cubicBezTo>
                    <a:cubicBezTo>
                      <a:pt x="1482506" y="2843643"/>
                      <a:pt x="1484790" y="2842595"/>
                      <a:pt x="1487931" y="2842310"/>
                    </a:cubicBezTo>
                    <a:cubicBezTo>
                      <a:pt x="1491166" y="2844786"/>
                      <a:pt x="1495258" y="2849263"/>
                      <a:pt x="1499350" y="2843643"/>
                    </a:cubicBezTo>
                    <a:cubicBezTo>
                      <a:pt x="1503537" y="2838976"/>
                      <a:pt x="1508390" y="2842977"/>
                      <a:pt x="1513338" y="2843643"/>
                    </a:cubicBezTo>
                    <a:cubicBezTo>
                      <a:pt x="1518287" y="2845453"/>
                      <a:pt x="1523521" y="2849739"/>
                      <a:pt x="1527993" y="2839928"/>
                    </a:cubicBezTo>
                    <a:cubicBezTo>
                      <a:pt x="1533037" y="2843548"/>
                      <a:pt x="1537985" y="2850025"/>
                      <a:pt x="1541887" y="2841548"/>
                    </a:cubicBezTo>
                    <a:cubicBezTo>
                      <a:pt x="1546264" y="2845358"/>
                      <a:pt x="1549880" y="2840024"/>
                      <a:pt x="1552735" y="2836880"/>
                    </a:cubicBezTo>
                    <a:cubicBezTo>
                      <a:pt x="1555685" y="2836214"/>
                      <a:pt x="1559111" y="2832785"/>
                      <a:pt x="1563107" y="2835833"/>
                    </a:cubicBezTo>
                    <a:cubicBezTo>
                      <a:pt x="1567104" y="2838309"/>
                      <a:pt x="1571577" y="2844596"/>
                      <a:pt x="1575764" y="2839071"/>
                    </a:cubicBezTo>
                    <a:cubicBezTo>
                      <a:pt x="1579856" y="2832118"/>
                      <a:pt x="1584138" y="2827546"/>
                      <a:pt x="1588991" y="2837166"/>
                    </a:cubicBezTo>
                    <a:cubicBezTo>
                      <a:pt x="1593654" y="2844691"/>
                      <a:pt x="1598031" y="2843738"/>
                      <a:pt x="1602123" y="2845834"/>
                    </a:cubicBezTo>
                    <a:cubicBezTo>
                      <a:pt x="1606215" y="2846882"/>
                      <a:pt x="1610212" y="2854978"/>
                      <a:pt x="1613352" y="2851549"/>
                    </a:cubicBezTo>
                    <a:cubicBezTo>
                      <a:pt x="1616683" y="2854978"/>
                      <a:pt x="1619347" y="2853454"/>
                      <a:pt x="1621251" y="2851263"/>
                    </a:cubicBezTo>
                    <a:cubicBezTo>
                      <a:pt x="1627626" y="2862217"/>
                      <a:pt x="1630671" y="2850311"/>
                      <a:pt x="1634668" y="2854978"/>
                    </a:cubicBezTo>
                    <a:cubicBezTo>
                      <a:pt x="1638189" y="2849358"/>
                      <a:pt x="1642567" y="2859836"/>
                      <a:pt x="1649228" y="2850025"/>
                    </a:cubicBezTo>
                    <a:cubicBezTo>
                      <a:pt x="1651607" y="2852120"/>
                      <a:pt x="1654842" y="2853168"/>
                      <a:pt x="1658268" y="2847453"/>
                    </a:cubicBezTo>
                    <a:cubicBezTo>
                      <a:pt x="1661979" y="2848120"/>
                      <a:pt x="1665595" y="2834690"/>
                      <a:pt x="1670068" y="2841643"/>
                    </a:cubicBezTo>
                    <a:cubicBezTo>
                      <a:pt x="1674160" y="2836214"/>
                      <a:pt x="1678347" y="2831070"/>
                      <a:pt x="1682724" y="2832404"/>
                    </a:cubicBezTo>
                    <a:cubicBezTo>
                      <a:pt x="1686911" y="2830022"/>
                      <a:pt x="1690813" y="2826498"/>
                      <a:pt x="1694619" y="2835166"/>
                    </a:cubicBezTo>
                    <a:cubicBezTo>
                      <a:pt x="1701471" y="2830403"/>
                      <a:pt x="1706705" y="2838690"/>
                      <a:pt x="1706419" y="2832594"/>
                    </a:cubicBezTo>
                    <a:cubicBezTo>
                      <a:pt x="1706134" y="2825736"/>
                      <a:pt x="1709750" y="2835452"/>
                      <a:pt x="1714413" y="2828879"/>
                    </a:cubicBezTo>
                    <a:cubicBezTo>
                      <a:pt x="1718980" y="2821260"/>
                      <a:pt x="1725642" y="2825355"/>
                      <a:pt x="1732398" y="2831356"/>
                    </a:cubicBezTo>
                    <a:cubicBezTo>
                      <a:pt x="1739059" y="2834785"/>
                      <a:pt x="1744959" y="2821260"/>
                      <a:pt x="1750098" y="2828022"/>
                    </a:cubicBezTo>
                    <a:cubicBezTo>
                      <a:pt x="1755142" y="2832689"/>
                      <a:pt x="1758377" y="2832309"/>
                      <a:pt x="1758282" y="2830118"/>
                    </a:cubicBezTo>
                    <a:cubicBezTo>
                      <a:pt x="1758567" y="2838595"/>
                      <a:pt x="1769987" y="2822307"/>
                      <a:pt x="1776077" y="2825451"/>
                    </a:cubicBezTo>
                    <a:cubicBezTo>
                      <a:pt x="1777409" y="2820497"/>
                      <a:pt x="1780644" y="2826879"/>
                      <a:pt x="1784166" y="2820307"/>
                    </a:cubicBezTo>
                    <a:cubicBezTo>
                      <a:pt x="1787972" y="2818307"/>
                      <a:pt x="1792635" y="2818402"/>
                      <a:pt x="1797393" y="2816497"/>
                    </a:cubicBezTo>
                    <a:cubicBezTo>
                      <a:pt x="1802341" y="2819450"/>
                      <a:pt x="1807194" y="2814211"/>
                      <a:pt x="1811572" y="2808401"/>
                    </a:cubicBezTo>
                    <a:cubicBezTo>
                      <a:pt x="1815854" y="2799638"/>
                      <a:pt x="1819946" y="2799543"/>
                      <a:pt x="1823181" y="2805353"/>
                    </a:cubicBezTo>
                    <a:cubicBezTo>
                      <a:pt x="1826131" y="2804019"/>
                      <a:pt x="1830509" y="2808496"/>
                      <a:pt x="1835076" y="2805829"/>
                    </a:cubicBezTo>
                    <a:cubicBezTo>
                      <a:pt x="1839739" y="2804400"/>
                      <a:pt x="1844973" y="2808401"/>
                      <a:pt x="1849350" y="2800019"/>
                    </a:cubicBezTo>
                    <a:cubicBezTo>
                      <a:pt x="1854013" y="2798400"/>
                      <a:pt x="1858200" y="2793065"/>
                      <a:pt x="1861436" y="2794685"/>
                    </a:cubicBezTo>
                    <a:cubicBezTo>
                      <a:pt x="1864386" y="2789636"/>
                      <a:pt x="1866670" y="2795637"/>
                      <a:pt x="1866670" y="2797066"/>
                    </a:cubicBezTo>
                    <a:cubicBezTo>
                      <a:pt x="1866860" y="2802210"/>
                      <a:pt x="1868383" y="2798114"/>
                      <a:pt x="1871428" y="2800781"/>
                    </a:cubicBezTo>
                    <a:cubicBezTo>
                      <a:pt x="1874283" y="2799543"/>
                      <a:pt x="1878279" y="2799257"/>
                      <a:pt x="1882752" y="2796399"/>
                    </a:cubicBezTo>
                    <a:cubicBezTo>
                      <a:pt x="1887224" y="2792685"/>
                      <a:pt x="1892268" y="2790589"/>
                      <a:pt x="1897692" y="2798114"/>
                    </a:cubicBezTo>
                    <a:cubicBezTo>
                      <a:pt x="1902640" y="2793446"/>
                      <a:pt x="1908160" y="2802114"/>
                      <a:pt x="1912442" y="2795066"/>
                    </a:cubicBezTo>
                    <a:cubicBezTo>
                      <a:pt x="1916914" y="2791732"/>
                      <a:pt x="1920911" y="2792399"/>
                      <a:pt x="1924052" y="2798876"/>
                    </a:cubicBezTo>
                    <a:cubicBezTo>
                      <a:pt x="1927097" y="2803734"/>
                      <a:pt x="1928429" y="2792589"/>
                      <a:pt x="1928429" y="2794399"/>
                    </a:cubicBezTo>
                    <a:cubicBezTo>
                      <a:pt x="1928048" y="2785636"/>
                      <a:pt x="1930142" y="2782112"/>
                      <a:pt x="1933853" y="2788970"/>
                    </a:cubicBezTo>
                    <a:cubicBezTo>
                      <a:pt x="1937469" y="2793923"/>
                      <a:pt x="1941561" y="2785350"/>
                      <a:pt x="1946414" y="2793637"/>
                    </a:cubicBezTo>
                    <a:cubicBezTo>
                      <a:pt x="1950601" y="2786779"/>
                      <a:pt x="1955169" y="2789065"/>
                      <a:pt x="1958595" y="2789922"/>
                    </a:cubicBezTo>
                    <a:cubicBezTo>
                      <a:pt x="1961925" y="2789922"/>
                      <a:pt x="1963829" y="2780016"/>
                      <a:pt x="1964304" y="2792780"/>
                    </a:cubicBezTo>
                    <a:cubicBezTo>
                      <a:pt x="1964685" y="2802495"/>
                      <a:pt x="1970966" y="2793732"/>
                      <a:pt x="1980767" y="2792018"/>
                    </a:cubicBezTo>
                    <a:cubicBezTo>
                      <a:pt x="1986001" y="2797733"/>
                      <a:pt x="1991330" y="2788303"/>
                      <a:pt x="1997611" y="2789541"/>
                    </a:cubicBezTo>
                    <a:cubicBezTo>
                      <a:pt x="2003701" y="2786493"/>
                      <a:pt x="2010362" y="2787255"/>
                      <a:pt x="2017119" y="2790398"/>
                    </a:cubicBezTo>
                    <a:cubicBezTo>
                      <a:pt x="2023685" y="2789732"/>
                      <a:pt x="2030346" y="2791446"/>
                      <a:pt x="2036436" y="2788112"/>
                    </a:cubicBezTo>
                    <a:cubicBezTo>
                      <a:pt x="2042621" y="2786970"/>
                      <a:pt x="2048522" y="2791161"/>
                      <a:pt x="2053375" y="2788779"/>
                    </a:cubicBezTo>
                    <a:cubicBezTo>
                      <a:pt x="2063367" y="2791065"/>
                      <a:pt x="2070123" y="2794113"/>
                      <a:pt x="2069837" y="2788017"/>
                    </a:cubicBezTo>
                    <a:cubicBezTo>
                      <a:pt x="2069552" y="2781350"/>
                      <a:pt x="2075071" y="2793828"/>
                      <a:pt x="2080115" y="2796495"/>
                    </a:cubicBezTo>
                    <a:cubicBezTo>
                      <a:pt x="2083065" y="2807448"/>
                      <a:pt x="2085254" y="2799733"/>
                      <a:pt x="2087252" y="2804495"/>
                    </a:cubicBezTo>
                    <a:cubicBezTo>
                      <a:pt x="2088870" y="2797923"/>
                      <a:pt x="2090297" y="2802686"/>
                      <a:pt x="2090392" y="2804972"/>
                    </a:cubicBezTo>
                    <a:cubicBezTo>
                      <a:pt x="2090297" y="2801733"/>
                      <a:pt x="2099052" y="2797256"/>
                      <a:pt x="2108187" y="2800971"/>
                    </a:cubicBezTo>
                    <a:cubicBezTo>
                      <a:pt x="2113136" y="2811735"/>
                      <a:pt x="2117228" y="2802971"/>
                      <a:pt x="2120558" y="2800971"/>
                    </a:cubicBezTo>
                    <a:cubicBezTo>
                      <a:pt x="2123698" y="2795447"/>
                      <a:pt x="2125982" y="2794970"/>
                      <a:pt x="2125982" y="2796971"/>
                    </a:cubicBezTo>
                    <a:cubicBezTo>
                      <a:pt x="2125697" y="2790208"/>
                      <a:pt x="2128837" y="2794589"/>
                      <a:pt x="2133405" y="2794209"/>
                    </a:cubicBezTo>
                    <a:cubicBezTo>
                      <a:pt x="2137497" y="2784779"/>
                      <a:pt x="2144443" y="2809258"/>
                      <a:pt x="2150153" y="2801638"/>
                    </a:cubicBezTo>
                    <a:cubicBezTo>
                      <a:pt x="2156053" y="2800495"/>
                      <a:pt x="2162238" y="2804019"/>
                      <a:pt x="2166806" y="2805829"/>
                    </a:cubicBezTo>
                    <a:cubicBezTo>
                      <a:pt x="2171374" y="2807067"/>
                      <a:pt x="2174514" y="2812115"/>
                      <a:pt x="2174324" y="2806305"/>
                    </a:cubicBezTo>
                    <a:cubicBezTo>
                      <a:pt x="2174800" y="2818307"/>
                      <a:pt x="2180985" y="2806877"/>
                      <a:pt x="2189740" y="2804305"/>
                    </a:cubicBezTo>
                    <a:cubicBezTo>
                      <a:pt x="2193832" y="2795923"/>
                      <a:pt x="2199636" y="2814973"/>
                      <a:pt x="2204109" y="2803638"/>
                    </a:cubicBezTo>
                    <a:cubicBezTo>
                      <a:pt x="2208772" y="2796209"/>
                      <a:pt x="2214291" y="2807448"/>
                      <a:pt x="2218383" y="2800495"/>
                    </a:cubicBezTo>
                    <a:cubicBezTo>
                      <a:pt x="2226948" y="2793637"/>
                      <a:pt x="2233609" y="2793446"/>
                      <a:pt x="2233799" y="2798495"/>
                    </a:cubicBezTo>
                    <a:cubicBezTo>
                      <a:pt x="2233799" y="2800019"/>
                      <a:pt x="2241412" y="2801733"/>
                      <a:pt x="2248930" y="2803543"/>
                    </a:cubicBezTo>
                    <a:cubicBezTo>
                      <a:pt x="2252641" y="2803829"/>
                      <a:pt x="2256543" y="2805829"/>
                      <a:pt x="2259302" y="2806115"/>
                    </a:cubicBezTo>
                    <a:cubicBezTo>
                      <a:pt x="2261967" y="2803543"/>
                      <a:pt x="2264155" y="2810115"/>
                      <a:pt x="2264060" y="2808591"/>
                    </a:cubicBezTo>
                    <a:cubicBezTo>
                      <a:pt x="2263870" y="2802971"/>
                      <a:pt x="2266915" y="2804114"/>
                      <a:pt x="2271483" y="2806496"/>
                    </a:cubicBezTo>
                    <a:cubicBezTo>
                      <a:pt x="2275860" y="2803638"/>
                      <a:pt x="2281950" y="2806686"/>
                      <a:pt x="2287945" y="2805543"/>
                    </a:cubicBezTo>
                    <a:cubicBezTo>
                      <a:pt x="2294036" y="2807925"/>
                      <a:pt x="2299936" y="2805924"/>
                      <a:pt x="2304313" y="2803353"/>
                    </a:cubicBezTo>
                    <a:cubicBezTo>
                      <a:pt x="2308500" y="2796209"/>
                      <a:pt x="2311545" y="2797352"/>
                      <a:pt x="2311736" y="2802590"/>
                    </a:cubicBezTo>
                    <a:cubicBezTo>
                      <a:pt x="2311736" y="2802400"/>
                      <a:pt x="2316303" y="2803734"/>
                      <a:pt x="2324107" y="2802590"/>
                    </a:cubicBezTo>
                    <a:cubicBezTo>
                      <a:pt x="2328294" y="2808686"/>
                      <a:pt x="2332861" y="2805638"/>
                      <a:pt x="2338190" y="2805353"/>
                    </a:cubicBezTo>
                    <a:cubicBezTo>
                      <a:pt x="2343710" y="2809829"/>
                      <a:pt x="2349419" y="2799828"/>
                      <a:pt x="2355985" y="2802400"/>
                    </a:cubicBezTo>
                    <a:cubicBezTo>
                      <a:pt x="2362456" y="2802114"/>
                      <a:pt x="2369593" y="2804877"/>
                      <a:pt x="2376921" y="2803353"/>
                    </a:cubicBezTo>
                    <a:cubicBezTo>
                      <a:pt x="2383963" y="2795923"/>
                      <a:pt x="2391575" y="2793923"/>
                      <a:pt x="2399664" y="2802210"/>
                    </a:cubicBezTo>
                    <a:cubicBezTo>
                      <a:pt x="2407467" y="2800781"/>
                      <a:pt x="2415270" y="2796304"/>
                      <a:pt x="2423264" y="2798304"/>
                    </a:cubicBezTo>
                    <a:cubicBezTo>
                      <a:pt x="2431162" y="2797066"/>
                      <a:pt x="2439156" y="2797447"/>
                      <a:pt x="2447244" y="2802019"/>
                    </a:cubicBezTo>
                    <a:cubicBezTo>
                      <a:pt x="2455238" y="2806686"/>
                      <a:pt x="2462565" y="2797923"/>
                      <a:pt x="2470178" y="2805257"/>
                    </a:cubicBezTo>
                    <a:cubicBezTo>
                      <a:pt x="2477315" y="2801257"/>
                      <a:pt x="2484452" y="2802781"/>
                      <a:pt x="2490923" y="2801733"/>
                    </a:cubicBezTo>
                    <a:cubicBezTo>
                      <a:pt x="2497204" y="2795256"/>
                      <a:pt x="2503579" y="2803829"/>
                      <a:pt x="2509004" y="2805162"/>
                    </a:cubicBezTo>
                    <a:cubicBezTo>
                      <a:pt x="2514713" y="2814402"/>
                      <a:pt x="2519376" y="2811544"/>
                      <a:pt x="2522897" y="2801543"/>
                    </a:cubicBezTo>
                    <a:cubicBezTo>
                      <a:pt x="2530890" y="2805067"/>
                      <a:pt x="2535268" y="2801924"/>
                      <a:pt x="2535268" y="2801543"/>
                    </a:cubicBezTo>
                    <a:cubicBezTo>
                      <a:pt x="2535268" y="2801352"/>
                      <a:pt x="2541453" y="2806781"/>
                      <a:pt x="2549257" y="2802210"/>
                    </a:cubicBezTo>
                    <a:cubicBezTo>
                      <a:pt x="2553158" y="2800304"/>
                      <a:pt x="2558011" y="2809639"/>
                      <a:pt x="2562389" y="2805829"/>
                    </a:cubicBezTo>
                    <a:cubicBezTo>
                      <a:pt x="2566671" y="2801447"/>
                      <a:pt x="2571334" y="2804972"/>
                      <a:pt x="2575235" y="2802305"/>
                    </a:cubicBezTo>
                    <a:cubicBezTo>
                      <a:pt x="2578756" y="2790589"/>
                      <a:pt x="2582848" y="2796113"/>
                      <a:pt x="2586750" y="2801067"/>
                    </a:cubicBezTo>
                    <a:cubicBezTo>
                      <a:pt x="2590556" y="2806305"/>
                      <a:pt x="2593792" y="2800304"/>
                      <a:pt x="2597122" y="2804972"/>
                    </a:cubicBezTo>
                    <a:cubicBezTo>
                      <a:pt x="2603783" y="2814687"/>
                      <a:pt x="2608541" y="2810401"/>
                      <a:pt x="2611396" y="2806686"/>
                    </a:cubicBezTo>
                    <a:cubicBezTo>
                      <a:pt x="2613014" y="2809353"/>
                      <a:pt x="2616059" y="2809925"/>
                      <a:pt x="2619675" y="2809639"/>
                    </a:cubicBezTo>
                    <a:cubicBezTo>
                      <a:pt x="2623292" y="2809639"/>
                      <a:pt x="2627478" y="2804781"/>
                      <a:pt x="2631951" y="2815545"/>
                    </a:cubicBezTo>
                    <a:cubicBezTo>
                      <a:pt x="2636519" y="2826498"/>
                      <a:pt x="2640420" y="2825831"/>
                      <a:pt x="2643275" y="2824593"/>
                    </a:cubicBezTo>
                    <a:cubicBezTo>
                      <a:pt x="2646130" y="2823355"/>
                      <a:pt x="2648033" y="2823260"/>
                      <a:pt x="2648128" y="2825831"/>
                    </a:cubicBezTo>
                    <a:cubicBezTo>
                      <a:pt x="2648128" y="2826022"/>
                      <a:pt x="2655551" y="2824022"/>
                      <a:pt x="2664686" y="2829070"/>
                    </a:cubicBezTo>
                    <a:cubicBezTo>
                      <a:pt x="2669349" y="2832404"/>
                      <a:pt x="2674012" y="2828118"/>
                      <a:pt x="2678580" y="2830118"/>
                    </a:cubicBezTo>
                    <a:cubicBezTo>
                      <a:pt x="2682957" y="2828118"/>
                      <a:pt x="2687334" y="2834880"/>
                      <a:pt x="2690284" y="2832880"/>
                    </a:cubicBezTo>
                    <a:cubicBezTo>
                      <a:pt x="2696755" y="2846501"/>
                      <a:pt x="2700276" y="2832118"/>
                      <a:pt x="2704463" y="2837071"/>
                    </a:cubicBezTo>
                    <a:cubicBezTo>
                      <a:pt x="2708555" y="2839928"/>
                      <a:pt x="2712457" y="2837166"/>
                      <a:pt x="2718642" y="2843167"/>
                    </a:cubicBezTo>
                    <a:cubicBezTo>
                      <a:pt x="2721782" y="2847929"/>
                      <a:pt x="2725589" y="2849549"/>
                      <a:pt x="2729490" y="2848692"/>
                    </a:cubicBezTo>
                    <a:cubicBezTo>
                      <a:pt x="2733487" y="2851359"/>
                      <a:pt x="2737579" y="2850025"/>
                      <a:pt x="2741100" y="2843548"/>
                    </a:cubicBezTo>
                    <a:cubicBezTo>
                      <a:pt x="2745192" y="2852311"/>
                      <a:pt x="2748523" y="2852502"/>
                      <a:pt x="2750902" y="2850215"/>
                    </a:cubicBezTo>
                    <a:cubicBezTo>
                      <a:pt x="2753186" y="2846977"/>
                      <a:pt x="2754898" y="2852216"/>
                      <a:pt x="2754518" y="2841453"/>
                    </a:cubicBezTo>
                    <a:cubicBezTo>
                      <a:pt x="2754327" y="2835928"/>
                      <a:pt x="2755374" y="2830403"/>
                      <a:pt x="2757468" y="2830403"/>
                    </a:cubicBezTo>
                    <a:cubicBezTo>
                      <a:pt x="2759942" y="2838404"/>
                      <a:pt x="2762987" y="2838690"/>
                      <a:pt x="2766508" y="2835452"/>
                    </a:cubicBezTo>
                    <a:cubicBezTo>
                      <a:pt x="2770219" y="2836690"/>
                      <a:pt x="2774216" y="2833832"/>
                      <a:pt x="2778498" y="2829737"/>
                    </a:cubicBezTo>
                    <a:cubicBezTo>
                      <a:pt x="2782876" y="2828118"/>
                      <a:pt x="2787634" y="2831832"/>
                      <a:pt x="2791726" y="2823164"/>
                    </a:cubicBezTo>
                    <a:cubicBezTo>
                      <a:pt x="2794675" y="2822784"/>
                      <a:pt x="2797245" y="2825451"/>
                      <a:pt x="2799053" y="2821640"/>
                    </a:cubicBezTo>
                    <a:cubicBezTo>
                      <a:pt x="2801527" y="2833356"/>
                      <a:pt x="2802574" y="2817259"/>
                      <a:pt x="2804001" y="2815163"/>
                    </a:cubicBezTo>
                    <a:cubicBezTo>
                      <a:pt x="2806856" y="2810782"/>
                      <a:pt x="2809616" y="2816878"/>
                      <a:pt x="2813041" y="2804781"/>
                    </a:cubicBezTo>
                    <a:cubicBezTo>
                      <a:pt x="2815230" y="2810020"/>
                      <a:pt x="2817704" y="2815735"/>
                      <a:pt x="2820369" y="2808401"/>
                    </a:cubicBezTo>
                    <a:cubicBezTo>
                      <a:pt x="2823033" y="2801352"/>
                      <a:pt x="2826269" y="2796876"/>
                      <a:pt x="2830266" y="2787541"/>
                    </a:cubicBezTo>
                    <a:cubicBezTo>
                      <a:pt x="2836356" y="2776397"/>
                      <a:pt x="2841304" y="2776206"/>
                      <a:pt x="2845015" y="2769158"/>
                    </a:cubicBezTo>
                    <a:cubicBezTo>
                      <a:pt x="2848632" y="2760109"/>
                      <a:pt x="2851962" y="2770968"/>
                      <a:pt x="2854532" y="2774587"/>
                    </a:cubicBezTo>
                    <a:cubicBezTo>
                      <a:pt x="2856720" y="2768872"/>
                      <a:pt x="2858909" y="2779350"/>
                      <a:pt x="2860622" y="2780016"/>
                    </a:cubicBezTo>
                    <a:cubicBezTo>
                      <a:pt x="2862144" y="2774778"/>
                      <a:pt x="2863762" y="2774778"/>
                      <a:pt x="2865760" y="2775159"/>
                    </a:cubicBezTo>
                    <a:cubicBezTo>
                      <a:pt x="2866998" y="2773635"/>
                      <a:pt x="2869377" y="2776206"/>
                      <a:pt x="2872041" y="2770586"/>
                    </a:cubicBezTo>
                    <a:cubicBezTo>
                      <a:pt x="2874801" y="2768681"/>
                      <a:pt x="2878226" y="2766205"/>
                      <a:pt x="2881938" y="2766681"/>
                    </a:cubicBezTo>
                    <a:cubicBezTo>
                      <a:pt x="2885269" y="2757728"/>
                      <a:pt x="2889360" y="2760204"/>
                      <a:pt x="2892977" y="2754870"/>
                    </a:cubicBezTo>
                    <a:cubicBezTo>
                      <a:pt x="2896593" y="2749536"/>
                      <a:pt x="2900494" y="2755537"/>
                      <a:pt x="2903825" y="2755442"/>
                    </a:cubicBezTo>
                    <a:cubicBezTo>
                      <a:pt x="2910486" y="2759252"/>
                      <a:pt x="2914673" y="2748298"/>
                      <a:pt x="2914768" y="2749822"/>
                    </a:cubicBezTo>
                    <a:cubicBezTo>
                      <a:pt x="2914959" y="2754585"/>
                      <a:pt x="2916100" y="2746679"/>
                      <a:pt x="2919050" y="2754870"/>
                    </a:cubicBezTo>
                    <a:cubicBezTo>
                      <a:pt x="2921810" y="2759347"/>
                      <a:pt x="2925712" y="2761633"/>
                      <a:pt x="2929804" y="2751822"/>
                    </a:cubicBezTo>
                    <a:cubicBezTo>
                      <a:pt x="2934466" y="2756013"/>
                      <a:pt x="2939891" y="2762014"/>
                      <a:pt x="2945410" y="2757823"/>
                    </a:cubicBezTo>
                    <a:cubicBezTo>
                      <a:pt x="2950834" y="2751632"/>
                      <a:pt x="2956924" y="2754394"/>
                      <a:pt x="2962824" y="2753918"/>
                    </a:cubicBezTo>
                    <a:cubicBezTo>
                      <a:pt x="2962539" y="2746679"/>
                      <a:pt x="2964727" y="2757728"/>
                      <a:pt x="2967297" y="2755823"/>
                    </a:cubicBezTo>
                    <a:cubicBezTo>
                      <a:pt x="2969961" y="2757156"/>
                      <a:pt x="2973672" y="2762681"/>
                      <a:pt x="2977193" y="2762967"/>
                    </a:cubicBezTo>
                    <a:cubicBezTo>
                      <a:pt x="2980810" y="2764967"/>
                      <a:pt x="2984711" y="2775920"/>
                      <a:pt x="2987185" y="2772872"/>
                    </a:cubicBezTo>
                    <a:cubicBezTo>
                      <a:pt x="2990040" y="2778969"/>
                      <a:pt x="2991467" y="2770777"/>
                      <a:pt x="2991563" y="2771920"/>
                    </a:cubicBezTo>
                    <a:cubicBezTo>
                      <a:pt x="2991753" y="2777635"/>
                      <a:pt x="2993466" y="2763728"/>
                      <a:pt x="2997177" y="2770396"/>
                    </a:cubicBezTo>
                    <a:cubicBezTo>
                      <a:pt x="3000603" y="2769920"/>
                      <a:pt x="3005456" y="2774015"/>
                      <a:pt x="3010405" y="2776778"/>
                    </a:cubicBezTo>
                    <a:cubicBezTo>
                      <a:pt x="3015734" y="2787731"/>
                      <a:pt x="3020492" y="2781826"/>
                      <a:pt x="3024774" y="2782588"/>
                    </a:cubicBezTo>
                    <a:cubicBezTo>
                      <a:pt x="3028866" y="2780302"/>
                      <a:pt x="3032387" y="2782397"/>
                      <a:pt x="3033814" y="2781540"/>
                    </a:cubicBezTo>
                    <a:cubicBezTo>
                      <a:pt x="3035241" y="2793351"/>
                      <a:pt x="3037430" y="2787351"/>
                      <a:pt x="3040570" y="2783255"/>
                    </a:cubicBezTo>
                    <a:cubicBezTo>
                      <a:pt x="3044186" y="2789922"/>
                      <a:pt x="3048278" y="2785731"/>
                      <a:pt x="3052751" y="2779921"/>
                    </a:cubicBezTo>
                    <a:cubicBezTo>
                      <a:pt x="3057794" y="2788208"/>
                      <a:pt x="3062457" y="2774968"/>
                      <a:pt x="3067977" y="2781064"/>
                    </a:cubicBezTo>
                    <a:cubicBezTo>
                      <a:pt x="3073115" y="2778683"/>
                      <a:pt x="3078540" y="2782493"/>
                      <a:pt x="3083202" y="2777349"/>
                    </a:cubicBezTo>
                    <a:cubicBezTo>
                      <a:pt x="3088056" y="2776873"/>
                      <a:pt x="3092623" y="2780778"/>
                      <a:pt x="3096049" y="2777730"/>
                    </a:cubicBezTo>
                    <a:cubicBezTo>
                      <a:pt x="3099380" y="2772587"/>
                      <a:pt x="3102044" y="2773444"/>
                      <a:pt x="3103472" y="2775730"/>
                    </a:cubicBezTo>
                    <a:cubicBezTo>
                      <a:pt x="3105375" y="2774206"/>
                      <a:pt x="3108134" y="2771253"/>
                      <a:pt x="3111751" y="2776682"/>
                    </a:cubicBezTo>
                    <a:cubicBezTo>
                      <a:pt x="3115271" y="2780111"/>
                      <a:pt x="3119078" y="2777063"/>
                      <a:pt x="3123455" y="2782397"/>
                    </a:cubicBezTo>
                    <a:cubicBezTo>
                      <a:pt x="3127167" y="2772777"/>
                      <a:pt x="3132115" y="2787541"/>
                      <a:pt x="3136302" y="2788017"/>
                    </a:cubicBezTo>
                    <a:cubicBezTo>
                      <a:pt x="3140679" y="2792589"/>
                      <a:pt x="3144867" y="2797637"/>
                      <a:pt x="3148102" y="2791637"/>
                    </a:cubicBezTo>
                    <a:cubicBezTo>
                      <a:pt x="3151528" y="2788970"/>
                      <a:pt x="3154668" y="2803353"/>
                      <a:pt x="3156762" y="2792113"/>
                    </a:cubicBezTo>
                    <a:cubicBezTo>
                      <a:pt x="3159426" y="2795923"/>
                      <a:pt x="3161900" y="2795637"/>
                      <a:pt x="3165041" y="2792113"/>
                    </a:cubicBezTo>
                    <a:cubicBezTo>
                      <a:pt x="3168276" y="2792494"/>
                      <a:pt x="3171987" y="2785922"/>
                      <a:pt x="3177697" y="2788684"/>
                    </a:cubicBezTo>
                    <a:cubicBezTo>
                      <a:pt x="3183502" y="2795542"/>
                      <a:pt x="3190448" y="2790398"/>
                      <a:pt x="3199679" y="2783540"/>
                    </a:cubicBezTo>
                    <a:cubicBezTo>
                      <a:pt x="3205769" y="2777921"/>
                      <a:pt x="3211574" y="2784303"/>
                      <a:pt x="3216427" y="2781540"/>
                    </a:cubicBezTo>
                    <a:cubicBezTo>
                      <a:pt x="3221185" y="2776587"/>
                      <a:pt x="3226038" y="2788303"/>
                      <a:pt x="3229845" y="2780588"/>
                    </a:cubicBezTo>
                    <a:cubicBezTo>
                      <a:pt x="3233841" y="2780302"/>
                      <a:pt x="3237648" y="2784303"/>
                      <a:pt x="3241074" y="2782588"/>
                    </a:cubicBezTo>
                    <a:cubicBezTo>
                      <a:pt x="3244880" y="2790208"/>
                      <a:pt x="3247830" y="2780683"/>
                      <a:pt x="3251351" y="2784588"/>
                    </a:cubicBezTo>
                    <a:cubicBezTo>
                      <a:pt x="3254682" y="2783064"/>
                      <a:pt x="3257822" y="2777063"/>
                      <a:pt x="3261819" y="2785255"/>
                    </a:cubicBezTo>
                    <a:cubicBezTo>
                      <a:pt x="3265816" y="2793542"/>
                      <a:pt x="3268670" y="2767824"/>
                      <a:pt x="3273809" y="2788398"/>
                    </a:cubicBezTo>
                    <a:cubicBezTo>
                      <a:pt x="3277806" y="2786112"/>
                      <a:pt x="3280565" y="2784588"/>
                      <a:pt x="3282754" y="2783636"/>
                    </a:cubicBezTo>
                    <a:cubicBezTo>
                      <a:pt x="3282088" y="2781921"/>
                      <a:pt x="3281517" y="2780302"/>
                      <a:pt x="3281517" y="2779730"/>
                    </a:cubicBezTo>
                    <a:cubicBezTo>
                      <a:pt x="3281517" y="2778873"/>
                      <a:pt x="3289510" y="2780302"/>
                      <a:pt x="3289701" y="2785160"/>
                    </a:cubicBezTo>
                    <a:cubicBezTo>
                      <a:pt x="3289891" y="2789351"/>
                      <a:pt x="3291318" y="2797828"/>
                      <a:pt x="3292841" y="2793637"/>
                    </a:cubicBezTo>
                    <a:cubicBezTo>
                      <a:pt x="3294173" y="2785445"/>
                      <a:pt x="3296743" y="2791922"/>
                      <a:pt x="3298932" y="2792399"/>
                    </a:cubicBezTo>
                    <a:cubicBezTo>
                      <a:pt x="3303023" y="2782017"/>
                      <a:pt x="3308352" y="2802876"/>
                      <a:pt x="3308162" y="2799638"/>
                    </a:cubicBezTo>
                    <a:cubicBezTo>
                      <a:pt x="3308448" y="2806877"/>
                      <a:pt x="3310351" y="2807639"/>
                      <a:pt x="3313015" y="2797256"/>
                    </a:cubicBezTo>
                    <a:cubicBezTo>
                      <a:pt x="3316060" y="2796780"/>
                      <a:pt x="3320057" y="2787351"/>
                      <a:pt x="3325005" y="2787922"/>
                    </a:cubicBezTo>
                    <a:cubicBezTo>
                      <a:pt x="3331381" y="2782493"/>
                      <a:pt x="3338709" y="2773349"/>
                      <a:pt x="3346036" y="2773253"/>
                    </a:cubicBezTo>
                    <a:cubicBezTo>
                      <a:pt x="3353554" y="2778206"/>
                      <a:pt x="3360215" y="2770205"/>
                      <a:pt x="3364973" y="2760109"/>
                    </a:cubicBezTo>
                    <a:cubicBezTo>
                      <a:pt x="3369921" y="2756680"/>
                      <a:pt x="3373157" y="2754394"/>
                      <a:pt x="3373157" y="2754394"/>
                    </a:cubicBezTo>
                    <a:lnTo>
                      <a:pt x="3372966" y="2692958"/>
                    </a:lnTo>
                    <a:cubicBezTo>
                      <a:pt x="3372966" y="2692958"/>
                      <a:pt x="3373157" y="2692958"/>
                      <a:pt x="3373157" y="2692958"/>
                    </a:cubicBezTo>
                    <a:close/>
                  </a:path>
                </a:pathLst>
              </a:custGeom>
              <a:solidFill>
                <a:srgbClr val="FFFFFF"/>
              </a:solidFill>
              <a:ln w="0" cap="flat">
                <a:noFill/>
                <a:prstDash val="solid"/>
                <a:miter/>
              </a:ln>
            </p:spPr>
            <p:txBody>
              <a:bodyPr rtlCol="0" anchor="ctr"/>
              <a:lstStyle/>
              <a:p>
                <a:endParaRPr lang="en-US"/>
              </a:p>
            </p:txBody>
          </p:sp>
        </p:grpSp>
      </p:grpSp>
      <p:sp>
        <p:nvSpPr>
          <p:cNvPr id="82" name="TextBox 81">
            <a:extLst>
              <a:ext uri="{FF2B5EF4-FFF2-40B4-BE49-F238E27FC236}">
                <a16:creationId xmlns:a16="http://schemas.microsoft.com/office/drawing/2014/main" id="{4159F002-BFBC-F613-B4ED-D639B327563E}"/>
              </a:ext>
            </a:extLst>
          </p:cNvPr>
          <p:cNvSpPr txBox="1"/>
          <p:nvPr/>
        </p:nvSpPr>
        <p:spPr>
          <a:xfrm rot="21510305">
            <a:off x="6749856" y="3891896"/>
            <a:ext cx="4511239" cy="1700122"/>
          </a:xfrm>
          <a:prstGeom prst="rect">
            <a:avLst/>
          </a:prstGeom>
          <a:noFill/>
        </p:spPr>
        <p:txBody>
          <a:bodyPr wrap="square" lIns="90000" tIns="90000" rIns="90000" bIns="90000" numCol="1" spcCol="90000" rtlCol="0">
            <a:spAutoFit/>
          </a:bodyPr>
          <a:lstStyle/>
          <a:p>
            <a:pPr>
              <a:spcAft>
                <a:spcPts val="500"/>
              </a:spcAft>
            </a:pPr>
            <a:r>
              <a:rPr lang="en-US" b="1"/>
              <a:t>SASHA</a:t>
            </a:r>
          </a:p>
          <a:p>
            <a:pPr marL="285750" indent="-285750">
              <a:spcAft>
                <a:spcPts val="500"/>
              </a:spcAft>
              <a:buFont typeface="Arial" panose="020B0604020202020204" pitchFamily="34" charset="0"/>
              <a:buChar char="•"/>
            </a:pPr>
            <a:r>
              <a:rPr lang="en-US" sz="1600"/>
              <a:t>Needs to accept and act on feedback</a:t>
            </a:r>
          </a:p>
          <a:p>
            <a:pPr marL="285750" indent="-285750">
              <a:spcAft>
                <a:spcPts val="500"/>
              </a:spcAft>
              <a:buFont typeface="Arial" panose="020B0604020202020204" pitchFamily="34" charset="0"/>
              <a:buChar char="•"/>
            </a:pPr>
            <a:r>
              <a:rPr lang="en-US" sz="1600"/>
              <a:t>Does not appreciate own skills and strengths</a:t>
            </a:r>
          </a:p>
          <a:p>
            <a:pPr marL="285750" indent="-285750">
              <a:spcAft>
                <a:spcPts val="500"/>
              </a:spcAft>
              <a:buFont typeface="Arial" panose="020B0604020202020204" pitchFamily="34" charset="0"/>
              <a:buChar char="•"/>
            </a:pPr>
            <a:r>
              <a:rPr lang="en-US" sz="1600"/>
              <a:t>Lack of physical fitness</a:t>
            </a:r>
          </a:p>
          <a:p>
            <a:pPr marL="285750" indent="-285750">
              <a:spcAft>
                <a:spcPts val="500"/>
              </a:spcAft>
              <a:buFont typeface="Arial" panose="020B0604020202020204" pitchFamily="34" charset="0"/>
              <a:buChar char="•"/>
            </a:pPr>
            <a:r>
              <a:rPr lang="en-US" sz="1600"/>
              <a:t>Must take better personal responsibility</a:t>
            </a:r>
          </a:p>
        </p:txBody>
      </p:sp>
      <p:pic>
        <p:nvPicPr>
          <p:cNvPr id="84" name="Picture 83" descr="A white fabric with black border&#10;&#10;Description automatically generated with medium confidence">
            <a:extLst>
              <a:ext uri="{FF2B5EF4-FFF2-40B4-BE49-F238E27FC236}">
                <a16:creationId xmlns:a16="http://schemas.microsoft.com/office/drawing/2014/main" id="{5A4C746B-5C70-8E1F-FC55-733855029BB7}"/>
              </a:ext>
            </a:extLst>
          </p:cNvPr>
          <p:cNvPicPr>
            <a:picLocks noChangeAspect="1"/>
          </p:cNvPicPr>
          <p:nvPr/>
        </p:nvPicPr>
        <p:blipFill>
          <a:blip r:embed="rId3">
            <a:alphaModFix amt="70000"/>
          </a:blip>
          <a:stretch>
            <a:fillRect/>
          </a:stretch>
        </p:blipFill>
        <p:spPr>
          <a:xfrm rot="10334308">
            <a:off x="6363544" y="5559295"/>
            <a:ext cx="3090122" cy="772531"/>
          </a:xfrm>
          <a:prstGeom prst="rect">
            <a:avLst/>
          </a:prstGeom>
        </p:spPr>
      </p:pic>
      <p:pic>
        <p:nvPicPr>
          <p:cNvPr id="85" name="Picture 84" descr="A close-up of a silver object&#10;&#10;Description automatically generated">
            <a:extLst>
              <a:ext uri="{FF2B5EF4-FFF2-40B4-BE49-F238E27FC236}">
                <a16:creationId xmlns:a16="http://schemas.microsoft.com/office/drawing/2014/main" id="{F963D5CC-03D5-E292-46D1-7162F91F59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654184">
            <a:off x="10126624" y="3697900"/>
            <a:ext cx="1924050" cy="628650"/>
          </a:xfrm>
          <a:prstGeom prst="rect">
            <a:avLst/>
          </a:prstGeom>
        </p:spPr>
      </p:pic>
      <p:pic>
        <p:nvPicPr>
          <p:cNvPr id="86" name="Picture 85" descr="A close-up of a silver object&#10;&#10;Description automatically generated">
            <a:extLst>
              <a:ext uri="{FF2B5EF4-FFF2-40B4-BE49-F238E27FC236}">
                <a16:creationId xmlns:a16="http://schemas.microsoft.com/office/drawing/2014/main" id="{1BBDE173-11CD-F06C-97DA-00552D51F8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5643152">
            <a:off x="468703" y="4711904"/>
            <a:ext cx="1924050" cy="628650"/>
          </a:xfrm>
          <a:prstGeom prst="rect">
            <a:avLst/>
          </a:prstGeom>
        </p:spPr>
      </p:pic>
      <p:pic>
        <p:nvPicPr>
          <p:cNvPr id="87" name="Picture 86" descr="A close-up of a silver object&#10;&#10;Description automatically generated">
            <a:extLst>
              <a:ext uri="{FF2B5EF4-FFF2-40B4-BE49-F238E27FC236}">
                <a16:creationId xmlns:a16="http://schemas.microsoft.com/office/drawing/2014/main" id="{D09215BE-38E9-AA5C-C6A5-262238B7B6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066153" y="4926004"/>
            <a:ext cx="1924050" cy="628650"/>
          </a:xfrm>
          <a:prstGeom prst="rect">
            <a:avLst/>
          </a:prstGeom>
        </p:spPr>
      </p:pic>
    </p:spTree>
    <p:extLst>
      <p:ext uri="{BB962C8B-B14F-4D97-AF65-F5344CB8AC3E}">
        <p14:creationId xmlns:p14="http://schemas.microsoft.com/office/powerpoint/2010/main" val="2951088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34</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6110368"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REFLECT AND MOVE FORWARD</a:t>
            </a:r>
          </a:p>
        </p:txBody>
      </p:sp>
      <p:sp>
        <p:nvSpPr>
          <p:cNvPr id="4" name="TextBox 3">
            <a:extLst>
              <a:ext uri="{FF2B5EF4-FFF2-40B4-BE49-F238E27FC236}">
                <a16:creationId xmlns:a16="http://schemas.microsoft.com/office/drawing/2014/main" id="{CBF9BA0F-703C-B271-A6ED-7199777EF6C9}"/>
              </a:ext>
            </a:extLst>
          </p:cNvPr>
          <p:cNvSpPr txBox="1"/>
          <p:nvPr/>
        </p:nvSpPr>
        <p:spPr>
          <a:xfrm>
            <a:off x="587374" y="1260000"/>
            <a:ext cx="10637674" cy="458757"/>
          </a:xfrm>
          <a:prstGeom prst="rect">
            <a:avLst/>
          </a:prstGeom>
          <a:noFill/>
        </p:spPr>
        <p:txBody>
          <a:bodyPr wrap="square" lIns="90000" tIns="90000" rIns="90000" bIns="90000" numCol="1" spcCol="180000" rtlCol="0">
            <a:spAutoFit/>
          </a:bodyPr>
          <a:lstStyle/>
          <a:p>
            <a:pPr>
              <a:spcAft>
                <a:spcPts val="1000"/>
              </a:spcAft>
            </a:pPr>
            <a:r>
              <a:rPr lang="en-US" b="1"/>
              <a:t>Team member:</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BEB540A0-BA60-2EBB-48AF-CFAACECA58D9}"/>
              </a:ext>
            </a:extLst>
          </p:cNvPr>
          <p:cNvSpPr txBox="1"/>
          <p:nvPr/>
        </p:nvSpPr>
        <p:spPr>
          <a:xfrm>
            <a:off x="596879" y="1840559"/>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Motivation:</a:t>
            </a:r>
          </a:p>
        </p:txBody>
      </p:sp>
      <p:sp>
        <p:nvSpPr>
          <p:cNvPr id="6" name="TextBox 5">
            <a:extLst>
              <a:ext uri="{FF2B5EF4-FFF2-40B4-BE49-F238E27FC236}">
                <a16:creationId xmlns:a16="http://schemas.microsoft.com/office/drawing/2014/main" id="{0F66E875-57CA-5C4A-4473-4838922E6D05}"/>
              </a:ext>
            </a:extLst>
          </p:cNvPr>
          <p:cNvSpPr txBox="1"/>
          <p:nvPr/>
        </p:nvSpPr>
        <p:spPr>
          <a:xfrm>
            <a:off x="596879" y="4095028"/>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Coaching:</a:t>
            </a:r>
            <a:endParaRPr lang="en-US" sz="1550"/>
          </a:p>
        </p:txBody>
      </p:sp>
      <p:sp>
        <p:nvSpPr>
          <p:cNvPr id="7" name="TextBox 6">
            <a:extLst>
              <a:ext uri="{FF2B5EF4-FFF2-40B4-BE49-F238E27FC236}">
                <a16:creationId xmlns:a16="http://schemas.microsoft.com/office/drawing/2014/main" id="{DFCFA53A-A673-2303-BC68-B8F9EC33D6EF}"/>
              </a:ext>
            </a:extLst>
          </p:cNvPr>
          <p:cNvSpPr txBox="1"/>
          <p:nvPr/>
        </p:nvSpPr>
        <p:spPr>
          <a:xfrm>
            <a:off x="6248817" y="1840559"/>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Training:</a:t>
            </a:r>
          </a:p>
        </p:txBody>
      </p:sp>
      <p:sp>
        <p:nvSpPr>
          <p:cNvPr id="9" name="TextBox 8">
            <a:extLst>
              <a:ext uri="{FF2B5EF4-FFF2-40B4-BE49-F238E27FC236}">
                <a16:creationId xmlns:a16="http://schemas.microsoft.com/office/drawing/2014/main" id="{CB2BFCFD-3EE3-7AC5-AB21-2690EAF0F768}"/>
              </a:ext>
            </a:extLst>
          </p:cNvPr>
          <p:cNvSpPr txBox="1"/>
          <p:nvPr/>
        </p:nvSpPr>
        <p:spPr>
          <a:xfrm>
            <a:off x="6248817" y="4095028"/>
            <a:ext cx="5354659" cy="1998343"/>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Mentoring:</a:t>
            </a:r>
          </a:p>
        </p:txBody>
      </p:sp>
    </p:spTree>
    <p:extLst>
      <p:ext uri="{BB962C8B-B14F-4D97-AF65-F5344CB8AC3E}">
        <p14:creationId xmlns:p14="http://schemas.microsoft.com/office/powerpoint/2010/main" val="41975734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2524-650B-CBC5-1B31-3929A580768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FC12A8-A7EA-B8D7-5F3A-8B985FE045EA}"/>
              </a:ext>
            </a:extLst>
          </p:cNvPr>
          <p:cNvSpPr>
            <a:spLocks noGrp="1"/>
          </p:cNvSpPr>
          <p:nvPr>
            <p:ph type="sldNum" sz="quarter" idx="10"/>
          </p:nvPr>
        </p:nvSpPr>
        <p:spPr/>
        <p:txBody>
          <a:bodyPr/>
          <a:lstStyle/>
          <a:p>
            <a:fld id="{A861A158-83ED-EE40-9DBB-ECA0FA8A3E73}" type="slidenum">
              <a:rPr lang="en-US" smtClean="0"/>
              <a:pPr/>
              <a:t>35</a:t>
            </a:fld>
            <a:r>
              <a:rPr lang="en-US"/>
              <a:t>   |   UNIFORMED PROTECTIVE SERVICES</a:t>
            </a:r>
          </a:p>
        </p:txBody>
      </p:sp>
      <p:grpSp>
        <p:nvGrpSpPr>
          <p:cNvPr id="2" name="Group 1">
            <a:extLst>
              <a:ext uri="{FF2B5EF4-FFF2-40B4-BE49-F238E27FC236}">
                <a16:creationId xmlns:a16="http://schemas.microsoft.com/office/drawing/2014/main" id="{A3E61C19-E376-45C0-294D-4A37D63F007F}"/>
              </a:ext>
            </a:extLst>
          </p:cNvPr>
          <p:cNvGrpSpPr/>
          <p:nvPr/>
        </p:nvGrpSpPr>
        <p:grpSpPr>
          <a:xfrm>
            <a:off x="6203950" y="713286"/>
            <a:ext cx="5400804" cy="5344179"/>
            <a:chOff x="6203950" y="713286"/>
            <a:chExt cx="5400804" cy="5344179"/>
          </a:xfrm>
        </p:grpSpPr>
        <p:sp>
          <p:nvSpPr>
            <p:cNvPr id="6" name="Graphic 4">
              <a:extLst>
                <a:ext uri="{FF2B5EF4-FFF2-40B4-BE49-F238E27FC236}">
                  <a16:creationId xmlns:a16="http://schemas.microsoft.com/office/drawing/2014/main" id="{E7EFA5AC-9849-0045-DC93-AB3DC28DE276}"/>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E86B2207-D952-AB5F-FF5E-9E1854783371}"/>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EC844E6D-7CB4-4A69-81FA-4AA554A33CDC}"/>
              </a:ext>
            </a:extLst>
          </p:cNvPr>
          <p:cNvSpPr txBox="1"/>
          <p:nvPr/>
        </p:nvSpPr>
        <p:spPr>
          <a:xfrm>
            <a:off x="587375" y="1122784"/>
            <a:ext cx="5235705"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WRITE A FORMAL DEBRIEF</a:t>
            </a:r>
          </a:p>
        </p:txBody>
      </p:sp>
      <p:sp>
        <p:nvSpPr>
          <p:cNvPr id="9" name="TextBox 8">
            <a:extLst>
              <a:ext uri="{FF2B5EF4-FFF2-40B4-BE49-F238E27FC236}">
                <a16:creationId xmlns:a16="http://schemas.microsoft.com/office/drawing/2014/main" id="{378F43E2-2666-68F9-87A8-7EEA36EB1EDD}"/>
              </a:ext>
            </a:extLst>
          </p:cNvPr>
          <p:cNvSpPr txBox="1"/>
          <p:nvPr/>
        </p:nvSpPr>
        <p:spPr>
          <a:xfrm>
            <a:off x="587375" y="1676782"/>
            <a:ext cx="5941220"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ON PERSONAL DEVELOPMENT</a:t>
            </a:r>
          </a:p>
        </p:txBody>
      </p:sp>
      <p:sp>
        <p:nvSpPr>
          <p:cNvPr id="11" name="TextBox 10">
            <a:extLst>
              <a:ext uri="{FF2B5EF4-FFF2-40B4-BE49-F238E27FC236}">
                <a16:creationId xmlns:a16="http://schemas.microsoft.com/office/drawing/2014/main" id="{16CC60EC-FAA8-B7B2-9D70-96F12A1DA739}"/>
              </a:ext>
            </a:extLst>
          </p:cNvPr>
          <p:cNvSpPr txBox="1"/>
          <p:nvPr/>
        </p:nvSpPr>
        <p:spPr>
          <a:xfrm>
            <a:off x="579626" y="2484565"/>
            <a:ext cx="5371912" cy="3336468"/>
          </a:xfrm>
          <a:prstGeom prst="rect">
            <a:avLst/>
          </a:prstGeom>
          <a:noFill/>
        </p:spPr>
        <p:txBody>
          <a:bodyPr wrap="square" lIns="90000" tIns="90000" rIns="90000" bIns="90000" numCol="1" spcCol="180000" rtlCol="0" anchor="t">
            <a:spAutoFit/>
          </a:bodyPr>
          <a:lstStyle/>
          <a:p>
            <a:pPr>
              <a:spcAft>
                <a:spcPts val="1000"/>
              </a:spcAft>
            </a:pPr>
            <a:r>
              <a:rPr lang="en-US" b="1">
                <a:solidFill>
                  <a:schemeClr val="bg1"/>
                </a:solidFill>
              </a:rPr>
              <a:t>Write a formal, one-page document outlining one soldier’s areas for development.</a:t>
            </a:r>
          </a:p>
          <a:p>
            <a:pPr marL="285750" indent="-285750">
              <a:spcAft>
                <a:spcPts val="1000"/>
              </a:spcAft>
              <a:buFont typeface="Arial" panose="020B0604020202020204" pitchFamily="34" charset="0"/>
              <a:buChar char="•"/>
            </a:pPr>
            <a:r>
              <a:rPr lang="en-US">
                <a:solidFill>
                  <a:schemeClr val="bg1"/>
                </a:solidFill>
              </a:rPr>
              <a:t>Your opening paragraph should </a:t>
            </a:r>
            <a:r>
              <a:rPr lang="en-US" err="1">
                <a:solidFill>
                  <a:schemeClr val="bg1"/>
                </a:solidFill>
              </a:rPr>
              <a:t>summarise</a:t>
            </a:r>
            <a:r>
              <a:rPr lang="en-US">
                <a:solidFill>
                  <a:schemeClr val="bg1"/>
                </a:solidFill>
              </a:rPr>
              <a:t> the soldier’s areas for development that were identified.</a:t>
            </a:r>
          </a:p>
          <a:p>
            <a:pPr marL="285750" indent="-285750">
              <a:spcAft>
                <a:spcPts val="1000"/>
              </a:spcAft>
              <a:buFont typeface="Arial" panose="020B0604020202020204" pitchFamily="34" charset="0"/>
              <a:buChar char="•"/>
            </a:pPr>
            <a:r>
              <a:rPr lang="en-US">
                <a:solidFill>
                  <a:schemeClr val="bg1"/>
                </a:solidFill>
              </a:rPr>
              <a:t>Then, turn each box on your completed 'Reflect and move forward' activity sheet into a short paragraph focused on motivation, training, coaching or mentoring.</a:t>
            </a:r>
            <a:endParaRPr lang="en-US">
              <a:solidFill>
                <a:schemeClr val="bg1"/>
              </a:solidFill>
              <a:ea typeface="Calibri"/>
              <a:cs typeface="Calibri"/>
            </a:endParaRPr>
          </a:p>
          <a:p>
            <a:pPr marL="285750" indent="-285750">
              <a:spcAft>
                <a:spcPts val="1000"/>
              </a:spcAft>
              <a:buFont typeface="Arial" panose="020B0604020202020204" pitchFamily="34" charset="0"/>
              <a:buChar char="•"/>
            </a:pPr>
            <a:r>
              <a:rPr lang="en-US">
                <a:solidFill>
                  <a:schemeClr val="bg1"/>
                </a:solidFill>
              </a:rPr>
              <a:t>End by wishing the soldier well in their future development.</a:t>
            </a:r>
            <a:endParaRPr lang="en-US" b="1">
              <a:solidFill>
                <a:schemeClr val="bg1"/>
              </a:solidFill>
            </a:endParaRPr>
          </a:p>
        </p:txBody>
      </p:sp>
      <p:sp>
        <p:nvSpPr>
          <p:cNvPr id="13" name="TextBox 12">
            <a:extLst>
              <a:ext uri="{FF2B5EF4-FFF2-40B4-BE49-F238E27FC236}">
                <a16:creationId xmlns:a16="http://schemas.microsoft.com/office/drawing/2014/main" id="{10465D18-E55E-5D3A-D9C9-454E3B5B0C30}"/>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2216547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36</a:t>
            </a:fld>
            <a:r>
              <a:rPr lang="en-US"/>
              <a:t>   |   UNIFORMED PROTECTIVE SERVICES</a:t>
            </a:r>
          </a:p>
        </p:txBody>
      </p:sp>
      <p:sp>
        <p:nvSpPr>
          <p:cNvPr id="10" name="TextBox 9">
            <a:extLst>
              <a:ext uri="{FF2B5EF4-FFF2-40B4-BE49-F238E27FC236}">
                <a16:creationId xmlns:a16="http://schemas.microsoft.com/office/drawing/2014/main" id="{15F8E9B3-8F64-250E-7277-7CEFA16383AD}"/>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pic>
        <p:nvPicPr>
          <p:cNvPr id="11" name="Picture 10">
            <a:extLst>
              <a:ext uri="{FF2B5EF4-FFF2-40B4-BE49-F238E27FC236}">
                <a16:creationId xmlns:a16="http://schemas.microsoft.com/office/drawing/2014/main" id="{509FDC6A-7E9D-CFF6-BEED-635C2773D7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1098940">
            <a:off x="8377781" y="1050813"/>
            <a:ext cx="2144734" cy="2160000"/>
          </a:xfrm>
          <a:prstGeom prst="rect">
            <a:avLst/>
          </a:prstGeom>
        </p:spPr>
      </p:pic>
      <p:sp>
        <p:nvSpPr>
          <p:cNvPr id="12" name="TextBox 11">
            <a:extLst>
              <a:ext uri="{FF2B5EF4-FFF2-40B4-BE49-F238E27FC236}">
                <a16:creationId xmlns:a16="http://schemas.microsoft.com/office/drawing/2014/main" id="{F118B801-EF8F-E210-76E7-244E888FACC4}"/>
              </a:ext>
            </a:extLst>
          </p:cNvPr>
          <p:cNvSpPr txBox="1"/>
          <p:nvPr/>
        </p:nvSpPr>
        <p:spPr>
          <a:xfrm>
            <a:off x="1522799" y="1800000"/>
            <a:ext cx="6888104" cy="2718350"/>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t>You will be able to: </a:t>
            </a:r>
          </a:p>
          <a:p>
            <a:pPr marL="285750" indent="-285750">
              <a:spcAft>
                <a:spcPts val="500"/>
              </a:spcAft>
              <a:buFont typeface="Arial" panose="020B0604020202020204" pitchFamily="34" charset="0"/>
              <a:buChar char="•"/>
            </a:pPr>
            <a:r>
              <a:rPr lang="en-US"/>
              <a:t>Apply Belbin’s nine team roles to justify team selections.</a:t>
            </a:r>
            <a:endParaRPr lang="en-US">
              <a:cs typeface="Calibri"/>
            </a:endParaRPr>
          </a:p>
          <a:p>
            <a:pPr marL="285750" indent="-285750">
              <a:spcAft>
                <a:spcPts val="500"/>
              </a:spcAft>
              <a:buFont typeface="Arial" panose="020B0604020202020204" pitchFamily="34" charset="0"/>
              <a:buChar char="•"/>
            </a:pPr>
            <a:r>
              <a:rPr lang="en-US"/>
              <a:t>Identify solutions to barriers to effective teamwork.</a:t>
            </a:r>
            <a:endParaRPr lang="en-US">
              <a:cs typeface="Calibri" panose="020F0502020204030204"/>
            </a:endParaRPr>
          </a:p>
          <a:p>
            <a:pPr marL="285750" indent="-285750">
              <a:spcAft>
                <a:spcPts val="500"/>
              </a:spcAft>
              <a:buFont typeface="Arial" panose="020B0604020202020204" pitchFamily="34" charset="0"/>
              <a:buChar char="•"/>
            </a:pPr>
            <a:r>
              <a:rPr lang="en-US"/>
              <a:t>Explain how a leader would apply Adair’s theory of leadership </a:t>
            </a:r>
            <a:br>
              <a:rPr lang="en-US"/>
            </a:br>
            <a:r>
              <a:rPr lang="en-US"/>
              <a:t>to support a team through a task.</a:t>
            </a:r>
            <a:endParaRPr lang="en-US">
              <a:cs typeface="Calibri"/>
            </a:endParaRPr>
          </a:p>
          <a:p>
            <a:pPr marL="285750" indent="-285750">
              <a:spcAft>
                <a:spcPts val="500"/>
              </a:spcAft>
              <a:buFont typeface="Arial" panose="020B0604020202020204" pitchFamily="34" charset="0"/>
              <a:buChar char="•"/>
            </a:pPr>
            <a:r>
              <a:rPr lang="en-US"/>
              <a:t>Demonstrate how to defuse high-tension situations within </a:t>
            </a:r>
            <a:br>
              <a:rPr lang="en-US"/>
            </a:br>
            <a:r>
              <a:rPr lang="en-US"/>
              <a:t>and external to a team.</a:t>
            </a:r>
          </a:p>
          <a:p>
            <a:pPr marL="285750" indent="-285750">
              <a:spcAft>
                <a:spcPts val="500"/>
              </a:spcAft>
              <a:buFont typeface="Arial" panose="020B0604020202020204" pitchFamily="34" charset="0"/>
              <a:buChar char="•"/>
            </a:pPr>
            <a:r>
              <a:rPr lang="en-US"/>
              <a:t>Suggest ways to motivate, train, coach and mentor team members.</a:t>
            </a:r>
          </a:p>
        </p:txBody>
      </p:sp>
    </p:spTree>
    <p:extLst>
      <p:ext uri="{BB962C8B-B14F-4D97-AF65-F5344CB8AC3E}">
        <p14:creationId xmlns:p14="http://schemas.microsoft.com/office/powerpoint/2010/main" val="1849400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55579">
            <a:off x="3539726" y="364465"/>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6029007">
            <a:off x="5822406" y="308597"/>
            <a:ext cx="4562904" cy="6169854"/>
          </a:xfrm>
          <a:prstGeom prst="rect">
            <a:avLst/>
          </a:prstGeom>
          <a:effectLst>
            <a:outerShdw blurRad="63500" algn="ctr" rotWithShape="0">
              <a:prstClr val="black">
                <a:alpha val="40000"/>
              </a:prstClr>
            </a:outerShdw>
          </a:effectLst>
        </p:spPr>
      </p:pic>
      <p:pic>
        <p:nvPicPr>
          <p:cNvPr id="3" name="Picture 2">
            <a:extLst>
              <a:ext uri="{FF2B5EF4-FFF2-40B4-BE49-F238E27FC236}">
                <a16:creationId xmlns:a16="http://schemas.microsoft.com/office/drawing/2014/main" id="{69DF27E2-C84D-517D-40A7-4C2AC8A84C4E}"/>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223699">
            <a:off x="5356322" y="-145265"/>
            <a:ext cx="4562904" cy="6169854"/>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579">
            <a:off x="3517395" y="835836"/>
            <a:ext cx="7472454" cy="5550657"/>
          </a:xfrm>
          <a:prstGeom prst="rect">
            <a:avLst/>
          </a:prstGeom>
          <a:effectLst>
            <a:outerShdw blurRad="63500" algn="ctr" rotWithShape="0">
              <a:prstClr val="black">
                <a:alpha val="20000"/>
              </a:prstClr>
            </a:outerShdw>
          </a:effectLst>
        </p:spPr>
      </p:pic>
      <p:pic>
        <p:nvPicPr>
          <p:cNvPr id="11" name="Picture 10">
            <a:extLst>
              <a:ext uri="{FF2B5EF4-FFF2-40B4-BE49-F238E27FC236}">
                <a16:creationId xmlns:a16="http://schemas.microsoft.com/office/drawing/2014/main" id="{B7A35973-2AE7-B272-A586-AE064F7544D4}"/>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385415">
            <a:off x="6376198" y="2183910"/>
            <a:ext cx="4036521" cy="3545317"/>
          </a:xfrm>
          <a:prstGeom prst="rect">
            <a:avLst/>
          </a:prstGeom>
          <a:effectLst>
            <a:outerShdw blurRad="63500" algn="ctr" rotWithShape="0">
              <a:prstClr val="black">
                <a:alpha val="4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37</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56236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TIME TO REFLECT</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8C9CC289-7871-990F-B494-491F0A32A9BC}"/>
              </a:ext>
            </a:extLst>
          </p:cNvPr>
          <p:cNvSpPr txBox="1"/>
          <p:nvPr/>
        </p:nvSpPr>
        <p:spPr>
          <a:xfrm rot="385415">
            <a:off x="6717594" y="2535063"/>
            <a:ext cx="3408501" cy="2931228"/>
          </a:xfrm>
          <a:prstGeom prst="rect">
            <a:avLst/>
          </a:prstGeom>
          <a:noFill/>
        </p:spPr>
        <p:txBody>
          <a:bodyPr wrap="square" lIns="90000" tIns="90000" rIns="90000" bIns="90000" numCol="1" spcCol="180000" rtlCol="0">
            <a:spAutoFit/>
          </a:bodyPr>
          <a:lstStyle/>
          <a:p>
            <a:pPr>
              <a:spcBef>
                <a:spcPts val="500"/>
              </a:spcBef>
              <a:spcAft>
                <a:spcPts val="500"/>
              </a:spcAft>
            </a:pPr>
            <a:r>
              <a:rPr lang="en-US"/>
              <a:t>This workshop has helped you to apply your knowledge and skills in teamworking, team development and defusing tension.</a:t>
            </a:r>
          </a:p>
          <a:p>
            <a:pPr>
              <a:spcBef>
                <a:spcPts val="500"/>
              </a:spcBef>
              <a:spcAft>
                <a:spcPts val="500"/>
              </a:spcAft>
            </a:pPr>
            <a:r>
              <a:rPr lang="en-US"/>
              <a:t>You will need this knowledge and skill in your career within the Uniformed Protective Services.</a:t>
            </a:r>
          </a:p>
          <a:p>
            <a:pPr>
              <a:spcBef>
                <a:spcPts val="500"/>
              </a:spcBef>
              <a:spcAft>
                <a:spcPts val="500"/>
              </a:spcAft>
            </a:pPr>
            <a:r>
              <a:rPr lang="en-US"/>
              <a:t>Reflect on what you have done and learned today.</a:t>
            </a:r>
          </a:p>
        </p:txBody>
      </p:sp>
      <p:pic>
        <p:nvPicPr>
          <p:cNvPr id="7" name="Picture 6" descr="A red and black sign&#10;&#10;Description automatically generated">
            <a:extLst>
              <a:ext uri="{FF2B5EF4-FFF2-40B4-BE49-F238E27FC236}">
                <a16:creationId xmlns:a16="http://schemas.microsoft.com/office/drawing/2014/main" id="{B65FC47D-7FD0-4895-5C88-7F92CC17C3BD}"/>
              </a:ext>
            </a:extLst>
          </p:cNvPr>
          <p:cNvPicPr>
            <a:picLocks noChangeAspect="1"/>
          </p:cNvPicPr>
          <p:nvPr/>
        </p:nvPicPr>
        <p:blipFill>
          <a:blip r:embed="rId9" cstate="screen">
            <a:alphaModFix amt="80000"/>
            <a:extLst>
              <a:ext uri="{28A0092B-C50C-407E-A947-70E740481C1C}">
                <a14:useLocalDpi xmlns:a14="http://schemas.microsoft.com/office/drawing/2010/main"/>
              </a:ext>
            </a:extLst>
          </a:blip>
          <a:stretch>
            <a:fillRect/>
          </a:stretch>
        </p:blipFill>
        <p:spPr>
          <a:xfrm rot="305465">
            <a:off x="8090058" y="1245611"/>
            <a:ext cx="2311400" cy="622300"/>
          </a:xfrm>
          <a:prstGeom prst="rect">
            <a:avLst/>
          </a:prstGeom>
        </p:spPr>
      </p:pic>
      <p:sp>
        <p:nvSpPr>
          <p:cNvPr id="10" name="Graphic 4">
            <a:extLst>
              <a:ext uri="{FF2B5EF4-FFF2-40B4-BE49-F238E27FC236}">
                <a16:creationId xmlns:a16="http://schemas.microsoft.com/office/drawing/2014/main" id="{5B44AB7A-C62F-EBD2-4E3D-5F98B2430650}"/>
              </a:ext>
            </a:extLst>
          </p:cNvPr>
          <p:cNvSpPr>
            <a:spLocks noChangeAspect="1"/>
          </p:cNvSpPr>
          <p:nvPr/>
        </p:nvSpPr>
        <p:spPr>
          <a:xfrm rot="21329847" flipH="1">
            <a:off x="799644" y="1262110"/>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13" name="Graphic 6">
            <a:extLst>
              <a:ext uri="{FF2B5EF4-FFF2-40B4-BE49-F238E27FC236}">
                <a16:creationId xmlns:a16="http://schemas.microsoft.com/office/drawing/2014/main" id="{F9D5BDEF-7530-9E54-28CC-2CDB385C209E}"/>
              </a:ext>
            </a:extLst>
          </p:cNvPr>
          <p:cNvSpPr>
            <a:spLocks noChangeAspect="1"/>
          </p:cNvSpPr>
          <p:nvPr/>
        </p:nvSpPr>
        <p:spPr>
          <a:xfrm rot="21329847" flipH="1">
            <a:off x="800020" y="1349343"/>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10" cstate="screen">
              <a:extLst>
                <a:ext uri="{28A0092B-C50C-407E-A947-70E740481C1C}">
                  <a14:useLocalDpi xmlns:a14="http://schemas.microsoft.com/office/drawing/2010/main"/>
                </a:ext>
              </a:extLst>
            </a:blip>
            <a:srcRect/>
            <a:stretch>
              <a:fillRect t="10"/>
            </a:stretch>
          </a:blipFill>
          <a:ln w="0" cap="flat">
            <a:noFill/>
            <a:prstDash val="solid"/>
            <a:miter/>
          </a:ln>
        </p:spPr>
        <p:txBody>
          <a:bodyPr rtlCol="0" anchor="ctr"/>
          <a:lstStyle/>
          <a:p>
            <a:endParaRPr lang="en-US"/>
          </a:p>
        </p:txBody>
      </p:sp>
      <p:pic>
        <p:nvPicPr>
          <p:cNvPr id="4" name="Picture 3" descr="A close-up of a silver object&#10;&#10;Description automatically generated">
            <a:extLst>
              <a:ext uri="{FF2B5EF4-FFF2-40B4-BE49-F238E27FC236}">
                <a16:creationId xmlns:a16="http://schemas.microsoft.com/office/drawing/2014/main" id="{C8B91AA0-779F-E4BD-AA42-8681C19A9A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1520" y="1791627"/>
            <a:ext cx="1924050" cy="628650"/>
          </a:xfrm>
          <a:prstGeom prst="rect">
            <a:avLst/>
          </a:prstGeom>
        </p:spPr>
      </p:pic>
      <p:pic>
        <p:nvPicPr>
          <p:cNvPr id="5" name="Picture 4" descr="A white fabric with black border&#10;&#10;Description automatically generated with medium confidence">
            <a:extLst>
              <a:ext uri="{FF2B5EF4-FFF2-40B4-BE49-F238E27FC236}">
                <a16:creationId xmlns:a16="http://schemas.microsoft.com/office/drawing/2014/main" id="{EDAFA048-FFC4-E86D-4798-790F459D74DB}"/>
              </a:ext>
            </a:extLst>
          </p:cNvPr>
          <p:cNvPicPr>
            <a:picLocks noChangeAspect="1"/>
          </p:cNvPicPr>
          <p:nvPr/>
        </p:nvPicPr>
        <p:blipFill>
          <a:blip r:embed="rId12">
            <a:alphaModFix amt="70000"/>
          </a:blip>
          <a:stretch>
            <a:fillRect/>
          </a:stretch>
        </p:blipFill>
        <p:spPr>
          <a:xfrm rot="4563686">
            <a:off x="-411749" y="4568184"/>
            <a:ext cx="2805504" cy="701376"/>
          </a:xfrm>
          <a:prstGeom prst="rect">
            <a:avLst/>
          </a:prstGeom>
        </p:spPr>
      </p:pic>
      <p:pic>
        <p:nvPicPr>
          <p:cNvPr id="14" name="Picture 13" descr="A close-up of a silver object&#10;&#10;Description automatically generated">
            <a:extLst>
              <a:ext uri="{FF2B5EF4-FFF2-40B4-BE49-F238E27FC236}">
                <a16:creationId xmlns:a16="http://schemas.microsoft.com/office/drawing/2014/main" id="{0425C02C-63D8-FD2E-3892-E058094C13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6723647">
            <a:off x="4876657" y="3916568"/>
            <a:ext cx="1924050" cy="628650"/>
          </a:xfrm>
          <a:prstGeom prst="rect">
            <a:avLst/>
          </a:prstGeom>
        </p:spPr>
      </p:pic>
    </p:spTree>
    <p:extLst>
      <p:ext uri="{BB962C8B-B14F-4D97-AF65-F5344CB8AC3E}">
        <p14:creationId xmlns:p14="http://schemas.microsoft.com/office/powerpoint/2010/main" val="59128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F27E2-C84D-517D-40A7-4C2AC8A84C4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223699">
            <a:off x="5382230" y="335311"/>
            <a:ext cx="5086547" cy="6877912"/>
          </a:xfrm>
          <a:prstGeom prst="rect">
            <a:avLst/>
          </a:prstGeom>
          <a:effectLst>
            <a:outerShdw blurRad="63500" algn="ctr" rotWithShape="0">
              <a:prstClr val="black">
                <a:alpha val="40000"/>
              </a:prstClr>
            </a:outerShdw>
          </a:effectLst>
        </p:spPr>
      </p:pic>
      <p:pic>
        <p:nvPicPr>
          <p:cNvPr id="21" name="Graphic 20">
            <a:extLst>
              <a:ext uri="{FF2B5EF4-FFF2-40B4-BE49-F238E27FC236}">
                <a16:creationId xmlns:a16="http://schemas.microsoft.com/office/drawing/2014/main" id="{B2E76931-B1BD-479F-9D08-B04BD0135A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5579">
            <a:off x="3013553" y="364465"/>
            <a:ext cx="7472454" cy="6023054"/>
          </a:xfrm>
          <a:prstGeom prst="rect">
            <a:avLst/>
          </a:prstGeom>
          <a:effectLst>
            <a:outerShdw blurRad="63500" algn="ctr" rotWithShape="0">
              <a:prstClr val="black">
                <a:alpha val="20000"/>
              </a:prstClr>
            </a:outerShdw>
          </a:effectLst>
        </p:spPr>
      </p:pic>
      <p:pic>
        <p:nvPicPr>
          <p:cNvPr id="27" name="Picture 26">
            <a:extLst>
              <a:ext uri="{FF2B5EF4-FFF2-40B4-BE49-F238E27FC236}">
                <a16:creationId xmlns:a16="http://schemas.microsoft.com/office/drawing/2014/main" id="{978181FB-C2BC-D983-73DD-83C8CBD8C72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029007">
            <a:off x="4600457" y="389725"/>
            <a:ext cx="4562904" cy="6169854"/>
          </a:xfrm>
          <a:prstGeom prst="rect">
            <a:avLst/>
          </a:prstGeom>
          <a:effectLst>
            <a:outerShdw blurRad="63500" algn="ctr" rotWithShape="0">
              <a:prstClr val="black">
                <a:alpha val="40000"/>
              </a:prstClr>
            </a:outerShdw>
          </a:effectLst>
        </p:spPr>
      </p:pic>
      <p:pic>
        <p:nvPicPr>
          <p:cNvPr id="22" name="Graphic 21">
            <a:extLst>
              <a:ext uri="{FF2B5EF4-FFF2-40B4-BE49-F238E27FC236}">
                <a16:creationId xmlns:a16="http://schemas.microsoft.com/office/drawing/2014/main" id="{5588D093-E410-BD1A-A5A8-4CFA248833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579">
            <a:off x="2991222" y="835836"/>
            <a:ext cx="7472454" cy="5550657"/>
          </a:xfrm>
          <a:prstGeom prst="rect">
            <a:avLst/>
          </a:prstGeom>
          <a:effectLst>
            <a:outerShdw blurRad="63500" algn="ctr" rotWithShape="0">
              <a:prstClr val="black">
                <a:alpha val="20000"/>
              </a:prstClr>
            </a:outerShdw>
          </a:effectLst>
        </p:spPr>
      </p:pic>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38</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56236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TIME TO REFLECT</a:t>
            </a:r>
            <a:endParaRPr lang="en-GB" sz="3600">
              <a:effectLst/>
              <a:latin typeface="Arial Narrow" panose="020B0604020202020204" pitchFamily="34" charset="0"/>
            </a:endParaRPr>
          </a:p>
        </p:txBody>
      </p:sp>
      <p:pic>
        <p:nvPicPr>
          <p:cNvPr id="7" name="Picture 6" descr="A red and black sign&#10;&#10;Description automatically generated">
            <a:extLst>
              <a:ext uri="{FF2B5EF4-FFF2-40B4-BE49-F238E27FC236}">
                <a16:creationId xmlns:a16="http://schemas.microsoft.com/office/drawing/2014/main" id="{B65FC47D-7FD0-4895-5C88-7F92CC17C3BD}"/>
              </a:ext>
            </a:extLst>
          </p:cNvPr>
          <p:cNvPicPr>
            <a:picLocks noChangeAspect="1"/>
          </p:cNvPicPr>
          <p:nvPr/>
        </p:nvPicPr>
        <p:blipFill>
          <a:blip r:embed="rId8" cstate="screen">
            <a:alphaModFix amt="80000"/>
            <a:extLst>
              <a:ext uri="{28A0092B-C50C-407E-A947-70E740481C1C}">
                <a14:useLocalDpi xmlns:a14="http://schemas.microsoft.com/office/drawing/2010/main"/>
              </a:ext>
            </a:extLst>
          </a:blip>
          <a:stretch>
            <a:fillRect/>
          </a:stretch>
        </p:blipFill>
        <p:spPr>
          <a:xfrm rot="21148860">
            <a:off x="4079061" y="1308461"/>
            <a:ext cx="2311400" cy="622300"/>
          </a:xfrm>
          <a:prstGeom prst="rect">
            <a:avLst/>
          </a:prstGeom>
        </p:spPr>
      </p:pic>
      <p:sp>
        <p:nvSpPr>
          <p:cNvPr id="6" name="Graphic 4">
            <a:extLst>
              <a:ext uri="{FF2B5EF4-FFF2-40B4-BE49-F238E27FC236}">
                <a16:creationId xmlns:a16="http://schemas.microsoft.com/office/drawing/2014/main" id="{F609E714-BC67-0C37-341F-3423F7284114}"/>
              </a:ext>
            </a:extLst>
          </p:cNvPr>
          <p:cNvSpPr>
            <a:spLocks noChangeAspect="1"/>
          </p:cNvSpPr>
          <p:nvPr/>
        </p:nvSpPr>
        <p:spPr>
          <a:xfrm rot="285950" flipH="1">
            <a:off x="6645040" y="1114790"/>
            <a:ext cx="4774518" cy="4724460"/>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a:effectLst>
            <a:outerShdw blurRad="63500" algn="ctr" rotWithShape="0">
              <a:prstClr val="black">
                <a:alpha val="20000"/>
              </a:prstClr>
            </a:outerShdw>
          </a:effectLst>
        </p:spPr>
        <p:txBody>
          <a:bodyPr rtlCol="0" anchor="ctr"/>
          <a:lstStyle/>
          <a:p>
            <a:endParaRPr lang="en-US"/>
          </a:p>
        </p:txBody>
      </p:sp>
      <p:sp>
        <p:nvSpPr>
          <p:cNvPr id="12" name="Graphic 6">
            <a:extLst>
              <a:ext uri="{FF2B5EF4-FFF2-40B4-BE49-F238E27FC236}">
                <a16:creationId xmlns:a16="http://schemas.microsoft.com/office/drawing/2014/main" id="{FE27B7BA-26CC-1F79-6D24-464581930194}"/>
              </a:ext>
            </a:extLst>
          </p:cNvPr>
          <p:cNvSpPr>
            <a:spLocks noChangeAspect="1"/>
          </p:cNvSpPr>
          <p:nvPr/>
        </p:nvSpPr>
        <p:spPr>
          <a:xfrm rot="285950" flipH="1">
            <a:off x="6649326" y="1192184"/>
            <a:ext cx="4774404" cy="4647329"/>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9"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pic>
        <p:nvPicPr>
          <p:cNvPr id="15" name="Picture 14" descr="A white fabric with black border&#10;&#10;Description automatically generated with medium confidence">
            <a:extLst>
              <a:ext uri="{FF2B5EF4-FFF2-40B4-BE49-F238E27FC236}">
                <a16:creationId xmlns:a16="http://schemas.microsoft.com/office/drawing/2014/main" id="{205DBF33-3BC4-847A-6A25-69A6D55D7082}"/>
              </a:ext>
            </a:extLst>
          </p:cNvPr>
          <p:cNvPicPr>
            <a:picLocks noChangeAspect="1"/>
          </p:cNvPicPr>
          <p:nvPr/>
        </p:nvPicPr>
        <p:blipFill>
          <a:blip r:embed="rId10">
            <a:alphaModFix amt="70000"/>
          </a:blip>
          <a:stretch>
            <a:fillRect/>
          </a:stretch>
        </p:blipFill>
        <p:spPr>
          <a:xfrm rot="5119789">
            <a:off x="5347028" y="4156048"/>
            <a:ext cx="2805504" cy="701376"/>
          </a:xfrm>
          <a:prstGeom prst="rect">
            <a:avLst/>
          </a:prstGeom>
        </p:spPr>
      </p:pic>
      <p:pic>
        <p:nvPicPr>
          <p:cNvPr id="16" name="Picture 15" descr="A close-up of a silver object&#10;&#10;Description automatically generated">
            <a:extLst>
              <a:ext uri="{FF2B5EF4-FFF2-40B4-BE49-F238E27FC236}">
                <a16:creationId xmlns:a16="http://schemas.microsoft.com/office/drawing/2014/main" id="{A656AFD8-280E-F8AD-DCA3-024395AF9B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0963316">
            <a:off x="8193905" y="5537452"/>
            <a:ext cx="1924050" cy="628650"/>
          </a:xfrm>
          <a:prstGeom prst="rect">
            <a:avLst/>
          </a:prstGeom>
        </p:spPr>
      </p:pic>
      <p:pic>
        <p:nvPicPr>
          <p:cNvPr id="17" name="Picture 16">
            <a:extLst>
              <a:ext uri="{FF2B5EF4-FFF2-40B4-BE49-F238E27FC236}">
                <a16:creationId xmlns:a16="http://schemas.microsoft.com/office/drawing/2014/main" id="{57190C7E-06DD-141C-0559-7FF1594CE499}"/>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21388688">
            <a:off x="734766" y="2293453"/>
            <a:ext cx="5778324" cy="3643408"/>
          </a:xfrm>
          <a:prstGeom prst="rect">
            <a:avLst/>
          </a:prstGeom>
          <a:effectLst>
            <a:outerShdw blurRad="63500" algn="ctr" rotWithShape="0">
              <a:prstClr val="black">
                <a:alpha val="40000"/>
              </a:prstClr>
            </a:outerShdw>
          </a:effectLst>
        </p:spPr>
      </p:pic>
      <p:sp>
        <p:nvSpPr>
          <p:cNvPr id="18" name="TextBox 17">
            <a:extLst>
              <a:ext uri="{FF2B5EF4-FFF2-40B4-BE49-F238E27FC236}">
                <a16:creationId xmlns:a16="http://schemas.microsoft.com/office/drawing/2014/main" id="{894E2E8F-BA77-5E41-4E60-7C5A20472E68}"/>
              </a:ext>
            </a:extLst>
          </p:cNvPr>
          <p:cNvSpPr txBox="1"/>
          <p:nvPr/>
        </p:nvSpPr>
        <p:spPr>
          <a:xfrm rot="21388688">
            <a:off x="1073253" y="2592682"/>
            <a:ext cx="5117267" cy="3038950"/>
          </a:xfrm>
          <a:prstGeom prst="rect">
            <a:avLst/>
          </a:prstGeom>
          <a:noFill/>
        </p:spPr>
        <p:txBody>
          <a:bodyPr wrap="square" lIns="90000" tIns="90000" rIns="90000" bIns="90000" numCol="1" spcCol="180000" rtlCol="0">
            <a:spAutoFit/>
          </a:bodyPr>
          <a:lstStyle/>
          <a:p>
            <a:pPr>
              <a:spcBef>
                <a:spcPts val="500"/>
              </a:spcBef>
              <a:spcAft>
                <a:spcPts val="500"/>
              </a:spcAft>
            </a:pPr>
            <a:r>
              <a:rPr lang="en-US"/>
              <a:t>Reflect on the questions below. If you like, invite a peer to share their observations.</a:t>
            </a:r>
          </a:p>
          <a:p>
            <a:pPr>
              <a:spcBef>
                <a:spcPts val="500"/>
              </a:spcBef>
              <a:spcAft>
                <a:spcPts val="500"/>
              </a:spcAft>
            </a:pPr>
            <a:r>
              <a:rPr lang="en-US"/>
              <a:t>Identify:</a:t>
            </a:r>
          </a:p>
          <a:p>
            <a:pPr marL="285750" indent="-285750">
              <a:spcBef>
                <a:spcPts val="500"/>
              </a:spcBef>
              <a:spcAft>
                <a:spcPts val="500"/>
              </a:spcAft>
              <a:buFont typeface="Arial" panose="020B0604020202020204" pitchFamily="34" charset="0"/>
              <a:buChar char="•"/>
            </a:pPr>
            <a:r>
              <a:rPr lang="en-US"/>
              <a:t>What you are proud of</a:t>
            </a:r>
          </a:p>
          <a:p>
            <a:pPr marL="285750" indent="-285750">
              <a:spcBef>
                <a:spcPts val="500"/>
              </a:spcBef>
              <a:spcAft>
                <a:spcPts val="500"/>
              </a:spcAft>
              <a:buFont typeface="Arial" panose="020B0604020202020204" pitchFamily="34" charset="0"/>
              <a:buChar char="•"/>
            </a:pPr>
            <a:r>
              <a:rPr lang="en-US"/>
              <a:t>What learning you found easiest to apply</a:t>
            </a:r>
          </a:p>
          <a:p>
            <a:pPr marL="285750" indent="-285750">
              <a:spcBef>
                <a:spcPts val="500"/>
              </a:spcBef>
              <a:spcAft>
                <a:spcPts val="500"/>
              </a:spcAft>
              <a:buFont typeface="Arial" panose="020B0604020202020204" pitchFamily="34" charset="0"/>
              <a:buChar char="•"/>
            </a:pPr>
            <a:r>
              <a:rPr lang="en-US"/>
              <a:t>What learning you would like to reinforce</a:t>
            </a:r>
          </a:p>
          <a:p>
            <a:pPr marL="285750" indent="-285750">
              <a:spcBef>
                <a:spcPts val="500"/>
              </a:spcBef>
              <a:spcAft>
                <a:spcPts val="500"/>
              </a:spcAft>
              <a:buFont typeface="Arial" panose="020B0604020202020204" pitchFamily="34" charset="0"/>
              <a:buChar char="•"/>
            </a:pPr>
            <a:r>
              <a:rPr lang="en-US"/>
              <a:t>Any other ways you would like to improve, and how you could achieve this</a:t>
            </a:r>
          </a:p>
        </p:txBody>
      </p:sp>
      <p:pic>
        <p:nvPicPr>
          <p:cNvPr id="19" name="Picture 18" descr="A close-up of a silver object&#10;&#10;Description automatically generated">
            <a:extLst>
              <a:ext uri="{FF2B5EF4-FFF2-40B4-BE49-F238E27FC236}">
                <a16:creationId xmlns:a16="http://schemas.microsoft.com/office/drawing/2014/main" id="{8E2C916F-16BE-1DE6-ECC8-FAA48FA4E9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1003273">
            <a:off x="2022518" y="1998470"/>
            <a:ext cx="1924050" cy="628650"/>
          </a:xfrm>
          <a:prstGeom prst="rect">
            <a:avLst/>
          </a:prstGeom>
        </p:spPr>
      </p:pic>
    </p:spTree>
    <p:extLst>
      <p:ext uri="{BB962C8B-B14F-4D97-AF65-F5344CB8AC3E}">
        <p14:creationId xmlns:p14="http://schemas.microsoft.com/office/powerpoint/2010/main" val="368791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39</a:t>
            </a:fld>
            <a:r>
              <a:rPr lang="en-US"/>
              <a:t>   |   UNIFORMED PROTECTIVE SERVICES</a:t>
            </a:r>
          </a:p>
        </p:txBody>
      </p:sp>
      <p:sp>
        <p:nvSpPr>
          <p:cNvPr id="2" name="TextBox 1">
            <a:extLst>
              <a:ext uri="{FF2B5EF4-FFF2-40B4-BE49-F238E27FC236}">
                <a16:creationId xmlns:a16="http://schemas.microsoft.com/office/drawing/2014/main" id="{AA323B28-6344-7051-7508-FBC4EF4C0EC1}"/>
              </a:ext>
            </a:extLst>
          </p:cNvPr>
          <p:cNvSpPr txBox="1"/>
          <p:nvPr/>
        </p:nvSpPr>
        <p:spPr>
          <a:xfrm>
            <a:off x="587375" y="584200"/>
            <a:ext cx="3562363" cy="553998"/>
          </a:xfrm>
          <a:prstGeom prst="rect">
            <a:avLst/>
          </a:prstGeom>
          <a:solidFill>
            <a:srgbClr val="5B772B"/>
          </a:solidFill>
        </p:spPr>
        <p:txBody>
          <a:bodyPr wrap="none" lIns="108000" tIns="0" rIns="72000" bIns="0" rtlCol="0">
            <a:spAutoFit/>
          </a:bodyPr>
          <a:lstStyle/>
          <a:p>
            <a:r>
              <a:rPr lang="en-GB" sz="3600" b="1">
                <a:solidFill>
                  <a:schemeClr val="bg1"/>
                </a:solidFill>
                <a:effectLst/>
                <a:latin typeface="Arial Narrow" panose="020B0604020202020204" pitchFamily="34" charset="0"/>
              </a:rPr>
              <a:t>TIME TO REFLECT</a:t>
            </a:r>
          </a:p>
        </p:txBody>
      </p:sp>
      <p:sp>
        <p:nvSpPr>
          <p:cNvPr id="5" name="Graphic 17">
            <a:extLst>
              <a:ext uri="{FF2B5EF4-FFF2-40B4-BE49-F238E27FC236}">
                <a16:creationId xmlns:a16="http://schemas.microsoft.com/office/drawing/2014/main" id="{BE509660-893B-E916-AEE3-8EAE5900BB51}"/>
              </a:ext>
            </a:extLst>
          </p:cNvPr>
          <p:cNvSpPr/>
          <p:nvPr/>
        </p:nvSpPr>
        <p:spPr>
          <a:xfrm rot="5400000">
            <a:off x="9782589" y="75428"/>
            <a:ext cx="376639" cy="1394183"/>
          </a:xfrm>
          <a:custGeom>
            <a:avLst/>
            <a:gdLst>
              <a:gd name="connsiteX0" fmla="*/ 376640 w 376639"/>
              <a:gd name="connsiteY0" fmla="*/ 87704 h 1394183"/>
              <a:gd name="connsiteX1" fmla="*/ 289744 w 376639"/>
              <a:gd name="connsiteY1" fmla="*/ 0 h 1394183"/>
              <a:gd name="connsiteX2" fmla="*/ 188320 w 376639"/>
              <a:gd name="connsiteY2" fmla="*/ 102369 h 1394183"/>
              <a:gd name="connsiteX3" fmla="*/ 86895 w 376639"/>
              <a:gd name="connsiteY3" fmla="*/ 0 h 1394183"/>
              <a:gd name="connsiteX4" fmla="*/ 0 w 376639"/>
              <a:gd name="connsiteY4" fmla="*/ 87704 h 1394183"/>
              <a:gd name="connsiteX5" fmla="*/ 101425 w 376639"/>
              <a:gd name="connsiteY5" fmla="*/ 190073 h 1394183"/>
              <a:gd name="connsiteX6" fmla="*/ 0 w 376639"/>
              <a:gd name="connsiteY6" fmla="*/ 292442 h 1394183"/>
              <a:gd name="connsiteX7" fmla="*/ 86895 w 376639"/>
              <a:gd name="connsiteY7" fmla="*/ 380146 h 1394183"/>
              <a:gd name="connsiteX8" fmla="*/ 188320 w 376639"/>
              <a:gd name="connsiteY8" fmla="*/ 277777 h 1394183"/>
              <a:gd name="connsiteX9" fmla="*/ 289744 w 376639"/>
              <a:gd name="connsiteY9" fmla="*/ 380146 h 1394183"/>
              <a:gd name="connsiteX10" fmla="*/ 376640 w 376639"/>
              <a:gd name="connsiteY10" fmla="*/ 292442 h 1394183"/>
              <a:gd name="connsiteX11" fmla="*/ 275215 w 376639"/>
              <a:gd name="connsiteY11" fmla="*/ 190073 h 1394183"/>
              <a:gd name="connsiteX12" fmla="*/ 376640 w 376639"/>
              <a:gd name="connsiteY12" fmla="*/ 87704 h 1394183"/>
              <a:gd name="connsiteX13" fmla="*/ 289744 w 376639"/>
              <a:gd name="connsiteY13" fmla="*/ 506924 h 1394183"/>
              <a:gd name="connsiteX14" fmla="*/ 188320 w 376639"/>
              <a:gd name="connsiteY14" fmla="*/ 609293 h 1394183"/>
              <a:gd name="connsiteX15" fmla="*/ 86895 w 376639"/>
              <a:gd name="connsiteY15" fmla="*/ 506924 h 1394183"/>
              <a:gd name="connsiteX16" fmla="*/ 0 w 376639"/>
              <a:gd name="connsiteY16" fmla="*/ 594723 h 1394183"/>
              <a:gd name="connsiteX17" fmla="*/ 101425 w 376639"/>
              <a:gd name="connsiteY17" fmla="*/ 697092 h 1394183"/>
              <a:gd name="connsiteX18" fmla="*/ 0 w 376639"/>
              <a:gd name="connsiteY18" fmla="*/ 799461 h 1394183"/>
              <a:gd name="connsiteX19" fmla="*/ 86895 w 376639"/>
              <a:gd name="connsiteY19" fmla="*/ 887165 h 1394183"/>
              <a:gd name="connsiteX20" fmla="*/ 188320 w 376639"/>
              <a:gd name="connsiteY20" fmla="*/ 784796 h 1394183"/>
              <a:gd name="connsiteX21" fmla="*/ 289744 w 376639"/>
              <a:gd name="connsiteY21" fmla="*/ 887165 h 1394183"/>
              <a:gd name="connsiteX22" fmla="*/ 376640 w 376639"/>
              <a:gd name="connsiteY22" fmla="*/ 799461 h 1394183"/>
              <a:gd name="connsiteX23" fmla="*/ 275215 w 376639"/>
              <a:gd name="connsiteY23" fmla="*/ 697092 h 1394183"/>
              <a:gd name="connsiteX24" fmla="*/ 376640 w 376639"/>
              <a:gd name="connsiteY24" fmla="*/ 594723 h 1394183"/>
              <a:gd name="connsiteX25" fmla="*/ 289744 w 376639"/>
              <a:gd name="connsiteY25" fmla="*/ 507019 h 1394183"/>
              <a:gd name="connsiteX26" fmla="*/ 289744 w 376639"/>
              <a:gd name="connsiteY26" fmla="*/ 1013943 h 1394183"/>
              <a:gd name="connsiteX27" fmla="*/ 188320 w 376639"/>
              <a:gd name="connsiteY27" fmla="*/ 1116312 h 1394183"/>
              <a:gd name="connsiteX28" fmla="*/ 86895 w 376639"/>
              <a:gd name="connsiteY28" fmla="*/ 1013943 h 1394183"/>
              <a:gd name="connsiteX29" fmla="*/ 0 w 376639"/>
              <a:gd name="connsiteY29" fmla="*/ 1101742 h 1394183"/>
              <a:gd name="connsiteX30" fmla="*/ 101425 w 376639"/>
              <a:gd name="connsiteY30" fmla="*/ 1204111 h 1394183"/>
              <a:gd name="connsiteX31" fmla="*/ 0 w 376639"/>
              <a:gd name="connsiteY31" fmla="*/ 1306480 h 1394183"/>
              <a:gd name="connsiteX32" fmla="*/ 86895 w 376639"/>
              <a:gd name="connsiteY32" fmla="*/ 1394184 h 1394183"/>
              <a:gd name="connsiteX33" fmla="*/ 188320 w 376639"/>
              <a:gd name="connsiteY33" fmla="*/ 1291815 h 1394183"/>
              <a:gd name="connsiteX34" fmla="*/ 289744 w 376639"/>
              <a:gd name="connsiteY34" fmla="*/ 1394184 h 1394183"/>
              <a:gd name="connsiteX35" fmla="*/ 376640 w 376639"/>
              <a:gd name="connsiteY35" fmla="*/ 1306480 h 1394183"/>
              <a:gd name="connsiteX36" fmla="*/ 275215 w 376639"/>
              <a:gd name="connsiteY36" fmla="*/ 1204111 h 1394183"/>
              <a:gd name="connsiteX37" fmla="*/ 376640 w 376639"/>
              <a:gd name="connsiteY37" fmla="*/ 1101742 h 1394183"/>
              <a:gd name="connsiteX38" fmla="*/ 289744 w 376639"/>
              <a:gd name="connsiteY38" fmla="*/ 1014038 h 139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6639" h="1394183">
                <a:moveTo>
                  <a:pt x="376640" y="87704"/>
                </a:moveTo>
                <a:lnTo>
                  <a:pt x="289744" y="0"/>
                </a:lnTo>
                <a:lnTo>
                  <a:pt x="188320" y="102369"/>
                </a:lnTo>
                <a:lnTo>
                  <a:pt x="86895" y="0"/>
                </a:lnTo>
                <a:lnTo>
                  <a:pt x="0" y="87704"/>
                </a:lnTo>
                <a:lnTo>
                  <a:pt x="101425" y="190073"/>
                </a:lnTo>
                <a:lnTo>
                  <a:pt x="0" y="292442"/>
                </a:lnTo>
                <a:lnTo>
                  <a:pt x="86895" y="380146"/>
                </a:lnTo>
                <a:lnTo>
                  <a:pt x="188320" y="277777"/>
                </a:lnTo>
                <a:lnTo>
                  <a:pt x="289744" y="380146"/>
                </a:lnTo>
                <a:lnTo>
                  <a:pt x="376640" y="292442"/>
                </a:lnTo>
                <a:lnTo>
                  <a:pt x="275215" y="190073"/>
                </a:lnTo>
                <a:lnTo>
                  <a:pt x="376640" y="87704"/>
                </a:lnTo>
                <a:close/>
                <a:moveTo>
                  <a:pt x="289744" y="506924"/>
                </a:moveTo>
                <a:lnTo>
                  <a:pt x="188320" y="609293"/>
                </a:lnTo>
                <a:lnTo>
                  <a:pt x="86895" y="506924"/>
                </a:lnTo>
                <a:lnTo>
                  <a:pt x="0" y="594723"/>
                </a:lnTo>
                <a:lnTo>
                  <a:pt x="101425" y="697092"/>
                </a:lnTo>
                <a:lnTo>
                  <a:pt x="0" y="799461"/>
                </a:lnTo>
                <a:lnTo>
                  <a:pt x="86895" y="887165"/>
                </a:lnTo>
                <a:lnTo>
                  <a:pt x="188320" y="784796"/>
                </a:lnTo>
                <a:lnTo>
                  <a:pt x="289744" y="887165"/>
                </a:lnTo>
                <a:lnTo>
                  <a:pt x="376640" y="799461"/>
                </a:lnTo>
                <a:lnTo>
                  <a:pt x="275215" y="697092"/>
                </a:lnTo>
                <a:lnTo>
                  <a:pt x="376640" y="594723"/>
                </a:lnTo>
                <a:lnTo>
                  <a:pt x="289744" y="507019"/>
                </a:lnTo>
                <a:close/>
                <a:moveTo>
                  <a:pt x="289744" y="1013943"/>
                </a:moveTo>
                <a:lnTo>
                  <a:pt x="188320" y="1116312"/>
                </a:lnTo>
                <a:lnTo>
                  <a:pt x="86895" y="1013943"/>
                </a:lnTo>
                <a:lnTo>
                  <a:pt x="0" y="1101742"/>
                </a:lnTo>
                <a:lnTo>
                  <a:pt x="101425" y="1204111"/>
                </a:lnTo>
                <a:lnTo>
                  <a:pt x="0" y="1306480"/>
                </a:lnTo>
                <a:lnTo>
                  <a:pt x="86895" y="1394184"/>
                </a:lnTo>
                <a:lnTo>
                  <a:pt x="188320" y="1291815"/>
                </a:lnTo>
                <a:lnTo>
                  <a:pt x="289744" y="1394184"/>
                </a:lnTo>
                <a:lnTo>
                  <a:pt x="376640" y="1306480"/>
                </a:lnTo>
                <a:lnTo>
                  <a:pt x="275215" y="1204111"/>
                </a:lnTo>
                <a:lnTo>
                  <a:pt x="376640" y="1101742"/>
                </a:lnTo>
                <a:lnTo>
                  <a:pt x="289744" y="1014038"/>
                </a:lnTo>
                <a:close/>
              </a:path>
            </a:pathLst>
          </a:custGeom>
          <a:noFill/>
          <a:ln w="25400" cap="flat">
            <a:solidFill>
              <a:srgbClr val="5B772B"/>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BEB540A0-BA60-2EBB-48AF-CFAACECA58D9}"/>
              </a:ext>
            </a:extLst>
          </p:cNvPr>
          <p:cNvSpPr txBox="1"/>
          <p:nvPr/>
        </p:nvSpPr>
        <p:spPr>
          <a:xfrm>
            <a:off x="596879" y="1337545"/>
            <a:ext cx="5354659" cy="2241227"/>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I am proud I did these things well:</a:t>
            </a:r>
          </a:p>
        </p:txBody>
      </p:sp>
      <p:sp>
        <p:nvSpPr>
          <p:cNvPr id="6" name="TextBox 5">
            <a:extLst>
              <a:ext uri="{FF2B5EF4-FFF2-40B4-BE49-F238E27FC236}">
                <a16:creationId xmlns:a16="http://schemas.microsoft.com/office/drawing/2014/main" id="{0F66E875-57CA-5C4A-4473-4838922E6D05}"/>
              </a:ext>
            </a:extLst>
          </p:cNvPr>
          <p:cNvSpPr txBox="1"/>
          <p:nvPr/>
        </p:nvSpPr>
        <p:spPr>
          <a:xfrm>
            <a:off x="596879" y="3836380"/>
            <a:ext cx="5354659" cy="2241227"/>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Learning I would like to reinforce:</a:t>
            </a:r>
            <a:endParaRPr lang="en-US" sz="1550"/>
          </a:p>
        </p:txBody>
      </p:sp>
      <p:sp>
        <p:nvSpPr>
          <p:cNvPr id="7" name="TextBox 6">
            <a:extLst>
              <a:ext uri="{FF2B5EF4-FFF2-40B4-BE49-F238E27FC236}">
                <a16:creationId xmlns:a16="http://schemas.microsoft.com/office/drawing/2014/main" id="{DFCFA53A-A673-2303-BC68-B8F9EC33D6EF}"/>
              </a:ext>
            </a:extLst>
          </p:cNvPr>
          <p:cNvSpPr txBox="1"/>
          <p:nvPr/>
        </p:nvSpPr>
        <p:spPr>
          <a:xfrm>
            <a:off x="6248817" y="1337545"/>
            <a:ext cx="5354659" cy="2241227"/>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Learning I found easy to apply:</a:t>
            </a:r>
          </a:p>
        </p:txBody>
      </p:sp>
      <p:sp>
        <p:nvSpPr>
          <p:cNvPr id="9" name="TextBox 8">
            <a:extLst>
              <a:ext uri="{FF2B5EF4-FFF2-40B4-BE49-F238E27FC236}">
                <a16:creationId xmlns:a16="http://schemas.microsoft.com/office/drawing/2014/main" id="{CB2BFCFD-3EE3-7AC5-AB21-2690EAF0F768}"/>
              </a:ext>
            </a:extLst>
          </p:cNvPr>
          <p:cNvSpPr txBox="1"/>
          <p:nvPr/>
        </p:nvSpPr>
        <p:spPr>
          <a:xfrm>
            <a:off x="6248817" y="3836380"/>
            <a:ext cx="5354659" cy="2241227"/>
          </a:xfrm>
          <a:prstGeom prst="rect">
            <a:avLst/>
          </a:prstGeom>
          <a:noFill/>
          <a:ln w="12700">
            <a:solidFill>
              <a:schemeClr val="tx1"/>
            </a:solidFill>
          </a:ln>
        </p:spPr>
        <p:txBody>
          <a:bodyPr wrap="square" lIns="180000" tIns="180000" rIns="180000" bIns="180000" numCol="1" spcCol="360000" rtlCol="0">
            <a:noAutofit/>
          </a:bodyPr>
          <a:lstStyle/>
          <a:p>
            <a:pPr>
              <a:spcAft>
                <a:spcPts val="1000"/>
              </a:spcAft>
            </a:pPr>
            <a:r>
              <a:rPr lang="en-US" sz="1600"/>
              <a:t>Other actions I will take to improve:</a:t>
            </a:r>
          </a:p>
        </p:txBody>
      </p:sp>
    </p:spTree>
    <p:extLst>
      <p:ext uri="{BB962C8B-B14F-4D97-AF65-F5344CB8AC3E}">
        <p14:creationId xmlns:p14="http://schemas.microsoft.com/office/powerpoint/2010/main" val="1722820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81E2B51-5500-FC4D-47BA-5DB3596C66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3321C38-FB8D-0304-599A-E3F01809BD31}"/>
              </a:ext>
            </a:extLst>
          </p:cNvPr>
          <p:cNvSpPr txBox="1"/>
          <p:nvPr/>
        </p:nvSpPr>
        <p:spPr>
          <a:xfrm>
            <a:off x="587375" y="584200"/>
            <a:ext cx="7210926"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SESSION OVERVIEW, 1X 120 MINUTES</a:t>
            </a:r>
            <a:endParaRPr lang="en-GB" sz="3600">
              <a:solidFill>
                <a:srgbClr val="FFFFFF"/>
              </a:solidFill>
              <a:effectLst/>
              <a:latin typeface="Arial Narrow" panose="020B0604020202020204" pitchFamily="34" charset="0"/>
            </a:endParaRPr>
          </a:p>
        </p:txBody>
      </p:sp>
      <p:sp>
        <p:nvSpPr>
          <p:cNvPr id="6" name="TextBox 5">
            <a:extLst>
              <a:ext uri="{FF2B5EF4-FFF2-40B4-BE49-F238E27FC236}">
                <a16:creationId xmlns:a16="http://schemas.microsoft.com/office/drawing/2014/main" id="{D472509E-E290-8F2E-2BB0-C017207F86EC}"/>
              </a:ext>
            </a:extLst>
          </p:cNvPr>
          <p:cNvSpPr txBox="1"/>
          <p:nvPr/>
        </p:nvSpPr>
        <p:spPr>
          <a:xfrm>
            <a:off x="587375" y="1260000"/>
            <a:ext cx="11017250" cy="674200"/>
          </a:xfrm>
          <a:prstGeom prst="rect">
            <a:avLst/>
          </a:prstGeom>
          <a:noFill/>
        </p:spPr>
        <p:txBody>
          <a:bodyPr wrap="square" lIns="90000" tIns="90000" rIns="90000" bIns="90000" numCol="1" spcCol="180000" rtlCol="0">
            <a:spAutoFit/>
          </a:bodyPr>
          <a:lstStyle/>
          <a:p>
            <a:pPr>
              <a:spcAft>
                <a:spcPts val="500"/>
              </a:spcAft>
            </a:pPr>
            <a:r>
              <a:rPr lang="en-US" sz="1600" b="1"/>
              <a:t>​Learning objective:</a:t>
            </a:r>
            <a:r>
              <a:rPr lang="en-US" sz="1600"/>
              <a:t> To understand and apply techniques for forming and leading teams in high-tension situations. </a:t>
            </a:r>
            <a:br>
              <a:rPr lang="en-US" sz="1600"/>
            </a:br>
            <a:r>
              <a:rPr lang="en-US" sz="1600"/>
              <a:t>Optionally, to use formal and informal communication verbally, over radio and in writing.</a:t>
            </a:r>
          </a:p>
        </p:txBody>
      </p:sp>
      <p:graphicFrame>
        <p:nvGraphicFramePr>
          <p:cNvPr id="7" name="Table 6">
            <a:extLst>
              <a:ext uri="{FF2B5EF4-FFF2-40B4-BE49-F238E27FC236}">
                <a16:creationId xmlns:a16="http://schemas.microsoft.com/office/drawing/2014/main" id="{373A66A9-3E92-8344-85B4-7D44E47C2095}"/>
              </a:ext>
            </a:extLst>
          </p:cNvPr>
          <p:cNvGraphicFramePr>
            <a:graphicFrameLocks noGrp="1"/>
          </p:cNvGraphicFramePr>
          <p:nvPr>
            <p:extLst>
              <p:ext uri="{D42A27DB-BD31-4B8C-83A1-F6EECF244321}">
                <p14:modId xmlns:p14="http://schemas.microsoft.com/office/powerpoint/2010/main" val="2150782032"/>
              </p:ext>
            </p:extLst>
          </p:nvPr>
        </p:nvGraphicFramePr>
        <p:xfrm>
          <a:off x="587375" y="1934200"/>
          <a:ext cx="11017250" cy="4028400"/>
        </p:xfrm>
        <a:graphic>
          <a:graphicData uri="http://schemas.openxmlformats.org/drawingml/2006/table">
            <a:tbl>
              <a:tblPr firstRow="1" bandRow="1">
                <a:tableStyleId>{5C22544A-7EE6-4342-B048-85BDC9FD1C3A}</a:tableStyleId>
              </a:tblPr>
              <a:tblGrid>
                <a:gridCol w="2089416">
                  <a:extLst>
                    <a:ext uri="{9D8B030D-6E8A-4147-A177-3AD203B41FA5}">
                      <a16:colId xmlns:a16="http://schemas.microsoft.com/office/drawing/2014/main" val="2461034630"/>
                    </a:ext>
                  </a:extLst>
                </a:gridCol>
                <a:gridCol w="624949">
                  <a:extLst>
                    <a:ext uri="{9D8B030D-6E8A-4147-A177-3AD203B41FA5}">
                      <a16:colId xmlns:a16="http://schemas.microsoft.com/office/drawing/2014/main" val="317649020"/>
                    </a:ext>
                  </a:extLst>
                </a:gridCol>
                <a:gridCol w="5250620">
                  <a:extLst>
                    <a:ext uri="{9D8B030D-6E8A-4147-A177-3AD203B41FA5}">
                      <a16:colId xmlns:a16="http://schemas.microsoft.com/office/drawing/2014/main" val="2901150319"/>
                    </a:ext>
                  </a:extLst>
                </a:gridCol>
                <a:gridCol w="847493">
                  <a:extLst>
                    <a:ext uri="{9D8B030D-6E8A-4147-A177-3AD203B41FA5}">
                      <a16:colId xmlns:a16="http://schemas.microsoft.com/office/drawing/2014/main" val="1435575571"/>
                    </a:ext>
                  </a:extLst>
                </a:gridCol>
                <a:gridCol w="2204772">
                  <a:extLst>
                    <a:ext uri="{9D8B030D-6E8A-4147-A177-3AD203B41FA5}">
                      <a16:colId xmlns:a16="http://schemas.microsoft.com/office/drawing/2014/main" val="336164636"/>
                    </a:ext>
                  </a:extLst>
                </a:gridCol>
              </a:tblGrid>
              <a:tr h="254474">
                <a:tc>
                  <a:txBody>
                    <a:bodyPr/>
                    <a:lstStyle/>
                    <a:p>
                      <a:pPr algn="l"/>
                      <a:r>
                        <a:rPr lang="en-US" sz="1400">
                          <a:solidFill>
                            <a:schemeClr val="tx1"/>
                          </a:solidFill>
                        </a:rPr>
                        <a:t>Activity</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Slides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Overview</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Timings</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tc>
                  <a:txBody>
                    <a:bodyPr/>
                    <a:lstStyle/>
                    <a:p>
                      <a:pPr algn="l"/>
                      <a:r>
                        <a:rPr lang="en-US" sz="1400">
                          <a:solidFill>
                            <a:schemeClr val="tx1"/>
                          </a:solidFill>
                        </a:rPr>
                        <a:t>Preparation and resources required​</a:t>
                      </a:r>
                    </a:p>
                  </a:txBody>
                  <a:tcPr marL="7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300"/>
                    </a:solidFill>
                  </a:tcPr>
                </a:tc>
                <a:extLst>
                  <a:ext uri="{0D108BD9-81ED-4DB2-BD59-A6C34878D82A}">
                    <a16:rowId xmlns:a16="http://schemas.microsoft.com/office/drawing/2014/main" val="857388678"/>
                  </a:ext>
                </a:extLst>
              </a:tr>
              <a:tr h="324000">
                <a:tc>
                  <a:txBody>
                    <a:bodyPr/>
                    <a:lstStyle/>
                    <a:p>
                      <a:pPr algn="l"/>
                      <a:r>
                        <a:rPr lang="en-US" sz="1400">
                          <a:solidFill>
                            <a:schemeClr val="tx1"/>
                          </a:solidFill>
                        </a:rPr>
                        <a:t>Defuse the situation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28-30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apply their knowledge and understanding to role-play how to defuse a high-tension situation.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 30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188298"/>
                  </a:ext>
                </a:extLst>
              </a:tr>
              <a:tr h="324000">
                <a:tc>
                  <a:txBody>
                    <a:bodyPr/>
                    <a:lstStyle/>
                    <a:p>
                      <a:pPr algn="l"/>
                      <a:r>
                        <a:rPr lang="en-US" sz="1400">
                          <a:solidFill>
                            <a:schemeClr val="tx1"/>
                          </a:solidFill>
                        </a:rPr>
                        <a:t>Comms challenge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31</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OPTIONAL: Students plan and read a brief radio call to explain how they defused a high-tension situation.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(10-15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5357909"/>
                  </a:ext>
                </a:extLst>
              </a:tr>
              <a:tr h="324000">
                <a:tc>
                  <a:txBody>
                    <a:bodyPr/>
                    <a:lstStyle/>
                    <a:p>
                      <a:pPr algn="l"/>
                      <a:r>
                        <a:rPr lang="en-US" sz="1400">
                          <a:solidFill>
                            <a:schemeClr val="tx1"/>
                          </a:solidFill>
                        </a:rPr>
                        <a:t>Reflect and move forward</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32-34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help soldiers in their team to reflect on their performance.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 34</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9836396"/>
                  </a:ext>
                </a:extLst>
              </a:tr>
              <a:tr h="324000">
                <a:tc>
                  <a:txBody>
                    <a:bodyPr/>
                    <a:lstStyle/>
                    <a:p>
                      <a:pPr algn="l"/>
                      <a:r>
                        <a:rPr lang="en-US" sz="1400">
                          <a:solidFill>
                            <a:schemeClr val="tx1"/>
                          </a:solidFill>
                        </a:rPr>
                        <a:t>Comms challenge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35</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OPTIONAL: Students write a one-page document outlining one soldier’s areas for development.</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(10-15 minutes)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8346519"/>
                  </a:ext>
                </a:extLst>
              </a:tr>
              <a:tr h="405457">
                <a:tc>
                  <a:txBody>
                    <a:bodyPr/>
                    <a:lstStyle/>
                    <a:p>
                      <a:pPr algn="l"/>
                      <a:r>
                        <a:rPr lang="en-US" sz="1400">
                          <a:solidFill>
                            <a:schemeClr val="tx1"/>
                          </a:solidFill>
                        </a:rPr>
                        <a:t>Self-reflection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36-39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Students reflect on their own performance during the workshop and identify goals for improvement.</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10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Print copies of slide 39</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5788637"/>
                  </a:ext>
                </a:extLst>
              </a:tr>
              <a:tr h="324000">
                <a:tc>
                  <a:txBody>
                    <a:bodyPr/>
                    <a:lstStyle/>
                    <a:p>
                      <a:pPr algn="l"/>
                      <a:r>
                        <a:rPr lang="en-US" sz="1400">
                          <a:solidFill>
                            <a:schemeClr val="tx1"/>
                          </a:solidFill>
                        </a:rPr>
                        <a:t>Comms extension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40</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OPTIONAL: Students </a:t>
                      </a:r>
                      <a:r>
                        <a:rPr lang="en-US" sz="1400" b="0">
                          <a:solidFill>
                            <a:schemeClr val="tx1"/>
                          </a:solidFill>
                        </a:rPr>
                        <a:t>write a formal report to a superior officer on what they have identified as their own areas to develop, after reflecting on their workshop performance.</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(15-20 mins)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2260269"/>
                  </a:ext>
                </a:extLst>
              </a:tr>
              <a:tr h="324000">
                <a:tc>
                  <a:txBody>
                    <a:bodyPr/>
                    <a:lstStyle/>
                    <a:p>
                      <a:pPr algn="l"/>
                      <a:r>
                        <a:rPr lang="en-US" sz="1400">
                          <a:solidFill>
                            <a:schemeClr val="tx1"/>
                          </a:solidFill>
                        </a:rPr>
                        <a:t>Comms extension</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400">
                          <a:solidFill>
                            <a:schemeClr val="tx1"/>
                          </a:solidFill>
                        </a:rPr>
                        <a:t>41</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OPTIONAL:</a:t>
                      </a:r>
                      <a:r>
                        <a:rPr lang="en-US" sz="1400" b="1">
                          <a:solidFill>
                            <a:schemeClr val="bg1"/>
                          </a:solidFill>
                        </a:rPr>
                        <a:t> </a:t>
                      </a:r>
                      <a:r>
                        <a:rPr lang="en-US" sz="1400" b="0">
                          <a:solidFill>
                            <a:schemeClr val="tx1"/>
                          </a:solidFill>
                        </a:rPr>
                        <a:t>Students draft a short press release and a social media post about the Army’s response to the flooding.</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(15-20 minutes)</a:t>
                      </a: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endParaRPr lang="en-US" sz="1400">
                        <a:solidFill>
                          <a:schemeClr val="tx1"/>
                        </a:solidFill>
                      </a:endParaRPr>
                    </a:p>
                  </a:txBody>
                  <a:tcPr marL="72000" marR="72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3089601"/>
                  </a:ext>
                </a:extLst>
              </a:tr>
            </a:tbl>
          </a:graphicData>
        </a:graphic>
      </p:graphicFrame>
      <p:sp>
        <p:nvSpPr>
          <p:cNvPr id="8" name="Slide Number Placeholder 5">
            <a:extLst>
              <a:ext uri="{FF2B5EF4-FFF2-40B4-BE49-F238E27FC236}">
                <a16:creationId xmlns:a16="http://schemas.microsoft.com/office/drawing/2014/main" id="{476A8FB6-7B1C-2D91-9E5F-169E1937A155}"/>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4</a:t>
            </a:fld>
            <a:r>
              <a:rPr lang="en-US"/>
              <a:t>   |   UNIFORMED PROTECTIVE SERVICES</a:t>
            </a:r>
          </a:p>
        </p:txBody>
      </p:sp>
    </p:spTree>
    <p:extLst>
      <p:ext uri="{BB962C8B-B14F-4D97-AF65-F5344CB8AC3E}">
        <p14:creationId xmlns:p14="http://schemas.microsoft.com/office/powerpoint/2010/main" val="1459646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BF4C0-C9F8-6337-3D94-94006B3A1AB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B4AB8E-5D64-6F3C-6A66-54C432F9BD71}"/>
              </a:ext>
            </a:extLst>
          </p:cNvPr>
          <p:cNvSpPr>
            <a:spLocks noGrp="1"/>
          </p:cNvSpPr>
          <p:nvPr>
            <p:ph type="sldNum" sz="quarter" idx="10"/>
          </p:nvPr>
        </p:nvSpPr>
        <p:spPr/>
        <p:txBody>
          <a:bodyPr/>
          <a:lstStyle/>
          <a:p>
            <a:fld id="{A861A158-83ED-EE40-9DBB-ECA0FA8A3E73}" type="slidenum">
              <a:rPr lang="en-US" smtClean="0"/>
              <a:pPr/>
              <a:t>40</a:t>
            </a:fld>
            <a:r>
              <a:rPr lang="en-US"/>
              <a:t>   |   UNIFORMED PROTECTIVE SERVICES</a:t>
            </a:r>
          </a:p>
        </p:txBody>
      </p:sp>
      <p:grpSp>
        <p:nvGrpSpPr>
          <p:cNvPr id="4" name="Group 3">
            <a:extLst>
              <a:ext uri="{FF2B5EF4-FFF2-40B4-BE49-F238E27FC236}">
                <a16:creationId xmlns:a16="http://schemas.microsoft.com/office/drawing/2014/main" id="{5F356BFB-1224-AFDB-0F67-75D7E6A3D6DD}"/>
              </a:ext>
            </a:extLst>
          </p:cNvPr>
          <p:cNvGrpSpPr/>
          <p:nvPr/>
        </p:nvGrpSpPr>
        <p:grpSpPr>
          <a:xfrm>
            <a:off x="6203950" y="713286"/>
            <a:ext cx="5400804" cy="5344179"/>
            <a:chOff x="6203950" y="713286"/>
            <a:chExt cx="5400804" cy="5344179"/>
          </a:xfrm>
        </p:grpSpPr>
        <p:sp>
          <p:nvSpPr>
            <p:cNvPr id="6" name="Graphic 4">
              <a:extLst>
                <a:ext uri="{FF2B5EF4-FFF2-40B4-BE49-F238E27FC236}">
                  <a16:creationId xmlns:a16="http://schemas.microsoft.com/office/drawing/2014/main" id="{56895DCE-FFDD-356C-35E4-B84201AA20B6}"/>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7" name="Graphic 6">
              <a:extLst>
                <a:ext uri="{FF2B5EF4-FFF2-40B4-BE49-F238E27FC236}">
                  <a16:creationId xmlns:a16="http://schemas.microsoft.com/office/drawing/2014/main" id="{33BA7EBB-448C-32AF-4E44-30A363D7280A}"/>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19AA513A-90EC-BEC1-423D-C43B87F43D93}"/>
              </a:ext>
            </a:extLst>
          </p:cNvPr>
          <p:cNvSpPr txBox="1"/>
          <p:nvPr/>
        </p:nvSpPr>
        <p:spPr>
          <a:xfrm>
            <a:off x="587375" y="1122784"/>
            <a:ext cx="249809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EXTENSION:</a:t>
            </a:r>
          </a:p>
        </p:txBody>
      </p:sp>
      <p:sp>
        <p:nvSpPr>
          <p:cNvPr id="11" name="TextBox 10">
            <a:extLst>
              <a:ext uri="{FF2B5EF4-FFF2-40B4-BE49-F238E27FC236}">
                <a16:creationId xmlns:a16="http://schemas.microsoft.com/office/drawing/2014/main" id="{8AF802CE-9E6F-8C63-F3F6-6ABCFB368ED9}"/>
              </a:ext>
            </a:extLst>
          </p:cNvPr>
          <p:cNvSpPr txBox="1"/>
          <p:nvPr/>
        </p:nvSpPr>
        <p:spPr>
          <a:xfrm>
            <a:off x="587375" y="1676782"/>
            <a:ext cx="404807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AREAS TO DEVELOP</a:t>
            </a:r>
          </a:p>
        </p:txBody>
      </p:sp>
      <p:sp>
        <p:nvSpPr>
          <p:cNvPr id="13" name="TextBox 12">
            <a:extLst>
              <a:ext uri="{FF2B5EF4-FFF2-40B4-BE49-F238E27FC236}">
                <a16:creationId xmlns:a16="http://schemas.microsoft.com/office/drawing/2014/main" id="{1C5983B7-CF71-C76B-C37A-3F81E26E2776}"/>
              </a:ext>
            </a:extLst>
          </p:cNvPr>
          <p:cNvSpPr txBox="1"/>
          <p:nvPr/>
        </p:nvSpPr>
        <p:spPr>
          <a:xfrm>
            <a:off x="579626" y="2484565"/>
            <a:ext cx="5245995" cy="2505471"/>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Write a formal report to a superior officer on what you have identified as your own areas to develop, after reflecting on your workshop performance.</a:t>
            </a:r>
          </a:p>
          <a:p>
            <a:pPr marL="285750" indent="-285750">
              <a:spcAft>
                <a:spcPts val="1000"/>
              </a:spcAft>
              <a:buFont typeface="Arial" panose="020B0604020202020204" pitchFamily="34" charset="0"/>
              <a:buChar char="•"/>
            </a:pPr>
            <a:r>
              <a:rPr lang="en-US">
                <a:solidFill>
                  <a:schemeClr val="bg1"/>
                </a:solidFill>
              </a:rPr>
              <a:t>Think about how you will begin your report.</a:t>
            </a:r>
          </a:p>
          <a:p>
            <a:pPr marL="285750" indent="-285750">
              <a:spcAft>
                <a:spcPts val="1000"/>
              </a:spcAft>
              <a:buFont typeface="Arial" panose="020B0604020202020204" pitchFamily="34" charset="0"/>
              <a:buChar char="•"/>
            </a:pPr>
            <a:r>
              <a:rPr lang="en-US">
                <a:solidFill>
                  <a:schemeClr val="bg1"/>
                </a:solidFill>
              </a:rPr>
              <a:t>Use your completed ‘Time to reflect’ activity sheet. Turn each box into a short paragraph.</a:t>
            </a:r>
          </a:p>
          <a:p>
            <a:pPr marL="285750" indent="-285750">
              <a:spcAft>
                <a:spcPts val="1000"/>
              </a:spcAft>
              <a:buFont typeface="Arial" panose="020B0604020202020204" pitchFamily="34" charset="0"/>
              <a:buChar char="•"/>
            </a:pPr>
            <a:r>
              <a:rPr lang="en-US">
                <a:solidFill>
                  <a:schemeClr val="bg1"/>
                </a:solidFill>
              </a:rPr>
              <a:t>Think about how you would end this formal report.</a:t>
            </a:r>
          </a:p>
        </p:txBody>
      </p:sp>
      <p:sp>
        <p:nvSpPr>
          <p:cNvPr id="14" name="TextBox 13">
            <a:extLst>
              <a:ext uri="{FF2B5EF4-FFF2-40B4-BE49-F238E27FC236}">
                <a16:creationId xmlns:a16="http://schemas.microsoft.com/office/drawing/2014/main" id="{21D407CD-9EDA-F283-2F9F-C2CE66DBA56C}"/>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796657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8A00-D434-F499-A5B8-053BF423712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070F94-9412-5ABD-745C-3687DDD720EE}"/>
              </a:ext>
            </a:extLst>
          </p:cNvPr>
          <p:cNvSpPr>
            <a:spLocks noGrp="1"/>
          </p:cNvSpPr>
          <p:nvPr>
            <p:ph type="sldNum" sz="quarter" idx="10"/>
          </p:nvPr>
        </p:nvSpPr>
        <p:spPr/>
        <p:txBody>
          <a:bodyPr/>
          <a:lstStyle/>
          <a:p>
            <a:fld id="{A861A158-83ED-EE40-9DBB-ECA0FA8A3E73}" type="slidenum">
              <a:rPr lang="en-US" smtClean="0"/>
              <a:pPr/>
              <a:t>41</a:t>
            </a:fld>
            <a:r>
              <a:rPr lang="en-US"/>
              <a:t>   |   UNIFORMED PROTECTIVE SERVICES</a:t>
            </a:r>
          </a:p>
        </p:txBody>
      </p:sp>
      <p:grpSp>
        <p:nvGrpSpPr>
          <p:cNvPr id="2" name="Group 1">
            <a:extLst>
              <a:ext uri="{FF2B5EF4-FFF2-40B4-BE49-F238E27FC236}">
                <a16:creationId xmlns:a16="http://schemas.microsoft.com/office/drawing/2014/main" id="{2C209F68-EC53-A0F5-A22E-0F6640102548}"/>
              </a:ext>
            </a:extLst>
          </p:cNvPr>
          <p:cNvGrpSpPr/>
          <p:nvPr/>
        </p:nvGrpSpPr>
        <p:grpSpPr>
          <a:xfrm>
            <a:off x="6203950" y="713286"/>
            <a:ext cx="5400804" cy="5344179"/>
            <a:chOff x="6203950" y="713286"/>
            <a:chExt cx="5400804" cy="5344179"/>
          </a:xfrm>
        </p:grpSpPr>
        <p:sp>
          <p:nvSpPr>
            <p:cNvPr id="3" name="Graphic 4">
              <a:extLst>
                <a:ext uri="{FF2B5EF4-FFF2-40B4-BE49-F238E27FC236}">
                  <a16:creationId xmlns:a16="http://schemas.microsoft.com/office/drawing/2014/main" id="{7C19F19E-C149-8537-7558-983990734143}"/>
                </a:ext>
              </a:extLst>
            </p:cNvPr>
            <p:cNvSpPr>
              <a:spLocks noChangeAspect="1"/>
            </p:cNvSpPr>
            <p:nvPr/>
          </p:nvSpPr>
          <p:spPr>
            <a:xfrm>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8" name="Graphic 6">
              <a:extLst>
                <a:ext uri="{FF2B5EF4-FFF2-40B4-BE49-F238E27FC236}">
                  <a16:creationId xmlns:a16="http://schemas.microsoft.com/office/drawing/2014/main" id="{8C2F8E26-F085-3468-1569-8CFD0ECD7451}"/>
                </a:ext>
              </a:extLst>
            </p:cNvPr>
            <p:cNvSpPr>
              <a:spLocks noChangeAspect="1"/>
            </p:cNvSpPr>
            <p:nvPr/>
          </p:nvSpPr>
          <p:spPr>
            <a:xfrm>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a:srcRect/>
              <a:stretch>
                <a:fillRect/>
              </a:stretch>
            </a:blipFill>
            <a:ln w="0"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BF6798F4-EB93-3464-76C8-41A85F6E0E57}"/>
              </a:ext>
            </a:extLst>
          </p:cNvPr>
          <p:cNvSpPr txBox="1"/>
          <p:nvPr/>
        </p:nvSpPr>
        <p:spPr>
          <a:xfrm>
            <a:off x="587375" y="1122784"/>
            <a:ext cx="2498098"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EXTENSION:</a:t>
            </a:r>
          </a:p>
        </p:txBody>
      </p:sp>
      <p:sp>
        <p:nvSpPr>
          <p:cNvPr id="6" name="TextBox 5">
            <a:extLst>
              <a:ext uri="{FF2B5EF4-FFF2-40B4-BE49-F238E27FC236}">
                <a16:creationId xmlns:a16="http://schemas.microsoft.com/office/drawing/2014/main" id="{E57DCAB8-438F-706A-35FC-542433D67CC8}"/>
              </a:ext>
            </a:extLst>
          </p:cNvPr>
          <p:cNvSpPr txBox="1"/>
          <p:nvPr/>
        </p:nvSpPr>
        <p:spPr>
          <a:xfrm>
            <a:off x="587375" y="1676782"/>
            <a:ext cx="4165925"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PRESS AND SOCIALS</a:t>
            </a:r>
          </a:p>
        </p:txBody>
      </p:sp>
      <p:sp>
        <p:nvSpPr>
          <p:cNvPr id="9" name="TextBox 8">
            <a:extLst>
              <a:ext uri="{FF2B5EF4-FFF2-40B4-BE49-F238E27FC236}">
                <a16:creationId xmlns:a16="http://schemas.microsoft.com/office/drawing/2014/main" id="{B71E0FCE-EAA2-0B65-38AC-90F15E780395}"/>
              </a:ext>
            </a:extLst>
          </p:cNvPr>
          <p:cNvSpPr txBox="1"/>
          <p:nvPr/>
        </p:nvSpPr>
        <p:spPr>
          <a:xfrm>
            <a:off x="579626" y="2484565"/>
            <a:ext cx="5245995" cy="2100232"/>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Draft a short press release and a social media post about the Army’s response to the flooding.</a:t>
            </a:r>
          </a:p>
          <a:p>
            <a:pPr marL="285750" indent="-285750">
              <a:spcAft>
                <a:spcPts val="1000"/>
              </a:spcAft>
              <a:buFont typeface="Arial" panose="020B0604020202020204" pitchFamily="34" charset="0"/>
              <a:buChar char="•"/>
            </a:pPr>
            <a:r>
              <a:rPr lang="en-US">
                <a:solidFill>
                  <a:schemeClr val="bg1"/>
                </a:solidFill>
              </a:rPr>
              <a:t>Visit </a:t>
            </a:r>
            <a:r>
              <a:rPr lang="en-US">
                <a:solidFill>
                  <a:schemeClr val="bg1"/>
                </a:solidFill>
                <a:hlinkClick r:id="rId4">
                  <a:extLst>
                    <a:ext uri="{A12FA001-AC4F-418D-AE19-62706E023703}">
                      <ahyp:hlinkClr xmlns:ahyp="http://schemas.microsoft.com/office/drawing/2018/hyperlinkcolor" val="tx"/>
                    </a:ext>
                  </a:extLst>
                </a:hlinkClick>
              </a:rPr>
              <a:t>army.mod.uk/news-and-events</a:t>
            </a:r>
            <a:r>
              <a:rPr lang="en-US">
                <a:solidFill>
                  <a:schemeClr val="bg1"/>
                </a:solidFill>
              </a:rPr>
              <a:t> to see how the Army structures its press releases.</a:t>
            </a:r>
          </a:p>
          <a:p>
            <a:pPr marL="285750" indent="-285750">
              <a:spcAft>
                <a:spcPts val="1000"/>
              </a:spcAft>
              <a:buFont typeface="Arial" panose="020B0604020202020204" pitchFamily="34" charset="0"/>
              <a:buChar char="•"/>
            </a:pPr>
            <a:r>
              <a:rPr lang="en-US">
                <a:solidFill>
                  <a:schemeClr val="bg1"/>
                </a:solidFill>
              </a:rPr>
              <a:t>Visit </a:t>
            </a:r>
            <a:r>
              <a:rPr lang="en-US">
                <a:solidFill>
                  <a:schemeClr val="bg1"/>
                </a:solidFill>
                <a:hlinkClick r:id="rId5">
                  <a:extLst>
                    <a:ext uri="{A12FA001-AC4F-418D-AE19-62706E023703}">
                      <ahyp:hlinkClr xmlns:ahyp="http://schemas.microsoft.com/office/drawing/2018/hyperlinkcolor" val="tx"/>
                    </a:ext>
                  </a:extLst>
                </a:hlinkClick>
              </a:rPr>
              <a:t>instagram.com/britisharmy</a:t>
            </a:r>
            <a:r>
              <a:rPr lang="en-US">
                <a:solidFill>
                  <a:schemeClr val="bg1"/>
                </a:solidFill>
              </a:rPr>
              <a:t> to see how the Army writes and tags social media posts.</a:t>
            </a:r>
          </a:p>
        </p:txBody>
      </p:sp>
      <p:sp>
        <p:nvSpPr>
          <p:cNvPr id="14" name="TextBox 13">
            <a:extLst>
              <a:ext uri="{FF2B5EF4-FFF2-40B4-BE49-F238E27FC236}">
                <a16:creationId xmlns:a16="http://schemas.microsoft.com/office/drawing/2014/main" id="{54C848E0-5A9B-9332-B35A-EE386CD85F35}"/>
              </a:ext>
            </a:extLst>
          </p:cNvPr>
          <p:cNvSpPr txBox="1"/>
          <p:nvPr/>
        </p:nvSpPr>
        <p:spPr>
          <a:xfrm>
            <a:off x="587375" y="584200"/>
            <a:ext cx="4219723"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COMMS CHALLENGE:</a:t>
            </a:r>
          </a:p>
        </p:txBody>
      </p:sp>
    </p:spTree>
    <p:extLst>
      <p:ext uri="{BB962C8B-B14F-4D97-AF65-F5344CB8AC3E}">
        <p14:creationId xmlns:p14="http://schemas.microsoft.com/office/powerpoint/2010/main" val="371014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5</a:t>
            </a:fld>
            <a:r>
              <a:rPr lang="en-US"/>
              <a:t>   |   UNIFORMED PROTECTIVE SERVICES</a:t>
            </a:r>
          </a:p>
        </p:txBody>
      </p:sp>
      <p:sp>
        <p:nvSpPr>
          <p:cNvPr id="10" name="TextBox 9">
            <a:extLst>
              <a:ext uri="{FF2B5EF4-FFF2-40B4-BE49-F238E27FC236}">
                <a16:creationId xmlns:a16="http://schemas.microsoft.com/office/drawing/2014/main" id="{D1E2FAB2-0F49-A04D-936C-8F841D63F96B}"/>
              </a:ext>
            </a:extLst>
          </p:cNvPr>
          <p:cNvSpPr txBox="1"/>
          <p:nvPr/>
        </p:nvSpPr>
        <p:spPr>
          <a:xfrm>
            <a:off x="587375" y="584200"/>
            <a:ext cx="4638106"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TEACHER QUICK GUIDE</a:t>
            </a:r>
          </a:p>
        </p:txBody>
      </p:sp>
      <p:sp>
        <p:nvSpPr>
          <p:cNvPr id="2" name="TextBox 1">
            <a:extLst>
              <a:ext uri="{FF2B5EF4-FFF2-40B4-BE49-F238E27FC236}">
                <a16:creationId xmlns:a16="http://schemas.microsoft.com/office/drawing/2014/main" id="{DF2DE902-5F9D-3C51-4A2E-0BFC3B5F3251}"/>
              </a:ext>
            </a:extLst>
          </p:cNvPr>
          <p:cNvSpPr txBox="1"/>
          <p:nvPr/>
        </p:nvSpPr>
        <p:spPr>
          <a:xfrm>
            <a:off x="586800" y="1260000"/>
            <a:ext cx="9214016" cy="4826475"/>
          </a:xfrm>
          <a:prstGeom prst="rect">
            <a:avLst/>
          </a:prstGeom>
          <a:noFill/>
        </p:spPr>
        <p:txBody>
          <a:bodyPr wrap="square" lIns="90000" tIns="90000" rIns="90000" bIns="90000" numCol="1" spcCol="180000" rtlCol="0" anchor="t">
            <a:noAutofit/>
          </a:bodyPr>
          <a:lstStyle/>
          <a:p>
            <a:pPr marL="285750" indent="-285750">
              <a:spcAft>
                <a:spcPts val="500"/>
              </a:spcAft>
              <a:buFont typeface="Arial" panose="020B0604020202020204" pitchFamily="34" charset="0"/>
              <a:buChar char="•"/>
            </a:pPr>
            <a:r>
              <a:rPr lang="en-US" sz="1600"/>
              <a:t>Divide students into groups of four (or pairs if preferred)</a:t>
            </a:r>
          </a:p>
          <a:p>
            <a:pPr marL="285750" indent="-285750">
              <a:spcAft>
                <a:spcPts val="500"/>
              </a:spcAft>
              <a:buFont typeface="Arial" panose="020B0604020202020204" pitchFamily="34" charset="0"/>
              <a:buChar char="•"/>
            </a:pPr>
            <a:r>
              <a:rPr lang="en-US" sz="1600"/>
              <a:t>Each task is independent of the others (so selected tasks can be removed to alter timings/challenge)</a:t>
            </a:r>
          </a:p>
          <a:p>
            <a:pPr marL="285750" indent="-285750">
              <a:spcAft>
                <a:spcPts val="1000"/>
              </a:spcAft>
              <a:buFont typeface="Arial" panose="020B0604020202020204" pitchFamily="34" charset="0"/>
              <a:buChar char="•"/>
            </a:pPr>
            <a:r>
              <a:rPr lang="en-US" sz="1600"/>
              <a:t>Role-plays can be within the group, to another group, </a:t>
            </a:r>
            <a:br>
              <a:rPr lang="en-US" sz="1600"/>
            </a:br>
            <a:r>
              <a:rPr lang="en-US" sz="1600"/>
              <a:t>to the class</a:t>
            </a:r>
            <a:endParaRPr lang="en-US" sz="1600">
              <a:cs typeface="Calibri"/>
            </a:endParaRPr>
          </a:p>
          <a:p>
            <a:pPr>
              <a:spcAft>
                <a:spcPts val="500"/>
              </a:spcAft>
            </a:pPr>
            <a:r>
              <a:rPr lang="en-US" sz="1600"/>
              <a:t>Differentiate through:</a:t>
            </a:r>
          </a:p>
          <a:p>
            <a:pPr marL="285750" indent="-285750">
              <a:spcAft>
                <a:spcPts val="500"/>
              </a:spcAft>
              <a:buFont typeface="Arial" panose="020B0604020202020204" pitchFamily="34" charset="0"/>
              <a:buChar char="•"/>
            </a:pPr>
            <a:r>
              <a:rPr lang="en-US" sz="1600"/>
              <a:t>Easier/harder information</a:t>
            </a:r>
          </a:p>
          <a:p>
            <a:pPr marL="285750" indent="-285750">
              <a:spcAft>
                <a:spcPts val="500"/>
              </a:spcAft>
              <a:buFont typeface="Arial" panose="020B0604020202020204" pitchFamily="34" charset="0"/>
              <a:buChar char="•"/>
            </a:pPr>
            <a:r>
              <a:rPr lang="en-US" sz="1600"/>
              <a:t>Number of tasks</a:t>
            </a:r>
          </a:p>
          <a:p>
            <a:pPr marL="285750" indent="-285750">
              <a:spcAft>
                <a:spcPts val="500"/>
              </a:spcAft>
              <a:buFont typeface="Arial" panose="020B0604020202020204" pitchFamily="34" charset="0"/>
              <a:buChar char="•"/>
            </a:pPr>
            <a:r>
              <a:rPr lang="en-US" sz="1600"/>
              <a:t>Assigning a leader in each group</a:t>
            </a:r>
          </a:p>
          <a:p>
            <a:pPr marL="285750" indent="-285750">
              <a:spcAft>
                <a:spcPts val="500"/>
              </a:spcAft>
              <a:buFont typeface="Arial" panose="020B0604020202020204" pitchFamily="34" charset="0"/>
              <a:buChar char="•"/>
            </a:pPr>
            <a:r>
              <a:rPr lang="en-US" sz="1600"/>
              <a:t>Group composition</a:t>
            </a:r>
          </a:p>
          <a:p>
            <a:pPr marL="285750" indent="-285750">
              <a:spcAft>
                <a:spcPts val="500"/>
              </a:spcAft>
              <a:buFont typeface="Arial" panose="020B0604020202020204" pitchFamily="34" charset="0"/>
              <a:buChar char="•"/>
            </a:pPr>
            <a:r>
              <a:rPr lang="en-US" sz="1600"/>
              <a:t>Different delivery approaches in the notes</a:t>
            </a:r>
          </a:p>
          <a:p>
            <a:pPr marL="285750" indent="-285750">
              <a:spcAft>
                <a:spcPts val="500"/>
              </a:spcAft>
              <a:buFont typeface="Arial" panose="020B0604020202020204" pitchFamily="34" charset="0"/>
              <a:buChar char="•"/>
            </a:pPr>
            <a:r>
              <a:rPr lang="en-US" sz="1600"/>
              <a:t>Including the OPTIONAL communications challenges on slides 7, 15, 27, 31, 35 and communications extension activities on slides 40 and 41.</a:t>
            </a:r>
            <a:endParaRPr lang="en-US" sz="1600">
              <a:ea typeface="Calibri"/>
              <a:cs typeface="Calibri"/>
            </a:endParaRPr>
          </a:p>
        </p:txBody>
      </p:sp>
    </p:spTree>
    <p:extLst>
      <p:ext uri="{BB962C8B-B14F-4D97-AF65-F5344CB8AC3E}">
        <p14:creationId xmlns:p14="http://schemas.microsoft.com/office/powerpoint/2010/main" val="6849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6</a:t>
            </a:fld>
            <a:r>
              <a:rPr lang="en-US"/>
              <a:t>   |   UNIFORMED PROTECTIVE SERVICES</a:t>
            </a:r>
          </a:p>
        </p:txBody>
      </p:sp>
      <p:pic>
        <p:nvPicPr>
          <p:cNvPr id="3" name="Picture 2">
            <a:extLst>
              <a:ext uri="{FF2B5EF4-FFF2-40B4-BE49-F238E27FC236}">
                <a16:creationId xmlns:a16="http://schemas.microsoft.com/office/drawing/2014/main" id="{BF1AC6E2-FECF-1856-45D5-B92F570A73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8999662">
            <a:off x="8125329" y="1396942"/>
            <a:ext cx="2144734" cy="2160000"/>
          </a:xfrm>
          <a:prstGeom prst="rect">
            <a:avLst/>
          </a:prstGeom>
        </p:spPr>
      </p:pic>
      <p:sp>
        <p:nvSpPr>
          <p:cNvPr id="4" name="TextBox 3">
            <a:extLst>
              <a:ext uri="{FF2B5EF4-FFF2-40B4-BE49-F238E27FC236}">
                <a16:creationId xmlns:a16="http://schemas.microsoft.com/office/drawing/2014/main" id="{B4B2A747-1995-9C02-4AB6-EF636000CC33}"/>
              </a:ext>
            </a:extLst>
          </p:cNvPr>
          <p:cNvSpPr txBox="1"/>
          <p:nvPr/>
        </p:nvSpPr>
        <p:spPr>
          <a:xfrm>
            <a:off x="1524000" y="997857"/>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sp>
        <p:nvSpPr>
          <p:cNvPr id="5" name="TextBox 4">
            <a:extLst>
              <a:ext uri="{FF2B5EF4-FFF2-40B4-BE49-F238E27FC236}">
                <a16:creationId xmlns:a16="http://schemas.microsoft.com/office/drawing/2014/main" id="{4E3C6C65-DC7E-D56C-4E80-2FECA05DF088}"/>
              </a:ext>
            </a:extLst>
          </p:cNvPr>
          <p:cNvSpPr txBox="1"/>
          <p:nvPr/>
        </p:nvSpPr>
        <p:spPr>
          <a:xfrm>
            <a:off x="1522799" y="1800000"/>
            <a:ext cx="7035413" cy="2718350"/>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t>You will be able to: </a:t>
            </a:r>
          </a:p>
          <a:p>
            <a:pPr marL="285750" indent="-285750">
              <a:spcAft>
                <a:spcPts val="500"/>
              </a:spcAft>
              <a:buFont typeface="Arial" panose="020B0604020202020204" pitchFamily="34" charset="0"/>
              <a:buChar char="•"/>
            </a:pPr>
            <a:r>
              <a:rPr lang="en-US"/>
              <a:t>Apply Belbin’s nine team roles to justify team selections.</a:t>
            </a:r>
            <a:endParaRPr lang="en-US">
              <a:cs typeface="Calibri"/>
            </a:endParaRPr>
          </a:p>
          <a:p>
            <a:pPr marL="285750" indent="-285750">
              <a:spcAft>
                <a:spcPts val="500"/>
              </a:spcAft>
              <a:buFont typeface="Arial" panose="020B0604020202020204" pitchFamily="34" charset="0"/>
              <a:buChar char="•"/>
            </a:pPr>
            <a:r>
              <a:rPr lang="en-US"/>
              <a:t>Identify solutions to barriers to effective teamwork.</a:t>
            </a:r>
            <a:endParaRPr lang="en-US">
              <a:cs typeface="Calibri" panose="020F0502020204030204"/>
            </a:endParaRPr>
          </a:p>
          <a:p>
            <a:pPr marL="285750" indent="-285750">
              <a:spcAft>
                <a:spcPts val="500"/>
              </a:spcAft>
              <a:buFont typeface="Arial" panose="020B0604020202020204" pitchFamily="34" charset="0"/>
              <a:buChar char="•"/>
            </a:pPr>
            <a:r>
              <a:rPr lang="en-US"/>
              <a:t>Explain how a leader would apply Adair’s theory of leadership to support a team through a task.</a:t>
            </a:r>
          </a:p>
          <a:p>
            <a:pPr marL="285750" indent="-285750">
              <a:spcAft>
                <a:spcPts val="500"/>
              </a:spcAft>
              <a:buFont typeface="Arial" panose="020B0604020202020204" pitchFamily="34" charset="0"/>
              <a:buChar char="•"/>
            </a:pPr>
            <a:r>
              <a:rPr lang="en-US"/>
              <a:t>Demonstrate how to defuse high-tension situations within and external to a team.</a:t>
            </a:r>
          </a:p>
          <a:p>
            <a:pPr marL="285750" indent="-285750">
              <a:spcAft>
                <a:spcPts val="500"/>
              </a:spcAft>
              <a:buFont typeface="Arial" panose="020B0604020202020204" pitchFamily="34" charset="0"/>
              <a:buChar char="•"/>
            </a:pPr>
            <a:r>
              <a:rPr lang="en-US"/>
              <a:t>Suggest ways to motivate, train, coach and mentor team members.</a:t>
            </a:r>
          </a:p>
        </p:txBody>
      </p:sp>
    </p:spTree>
    <p:extLst>
      <p:ext uri="{BB962C8B-B14F-4D97-AF65-F5344CB8AC3E}">
        <p14:creationId xmlns:p14="http://schemas.microsoft.com/office/powerpoint/2010/main" val="208442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9DE03-A189-270C-BEAB-627F6B7CB0BB}"/>
            </a:ext>
          </a:extLst>
        </p:cNvPr>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5DC2D4F-8124-7B59-8A96-E849C88CF628}"/>
              </a:ext>
            </a:extLst>
          </p:cNvPr>
          <p:cNvSpPr>
            <a:spLocks noGrp="1"/>
          </p:cNvSpPr>
          <p:nvPr>
            <p:ph type="sldNum" sz="quarter" idx="10"/>
          </p:nvPr>
        </p:nvSpPr>
        <p:spPr>
          <a:xfrm>
            <a:off x="587375" y="6352282"/>
            <a:ext cx="3492500" cy="184666"/>
          </a:xfrm>
        </p:spPr>
        <p:txBody>
          <a:bodyPr/>
          <a:lstStyle/>
          <a:p>
            <a:fld id="{A861A158-83ED-EE40-9DBB-ECA0FA8A3E73}" type="slidenum">
              <a:rPr lang="en-US" smtClean="0"/>
              <a:pPr/>
              <a:t>7</a:t>
            </a:fld>
            <a:r>
              <a:rPr lang="en-US"/>
              <a:t>   |   UNIFORMED PROTECTIVE SERVICES</a:t>
            </a:r>
          </a:p>
        </p:txBody>
      </p:sp>
      <p:pic>
        <p:nvPicPr>
          <p:cNvPr id="3" name="Picture 2">
            <a:extLst>
              <a:ext uri="{FF2B5EF4-FFF2-40B4-BE49-F238E27FC236}">
                <a16:creationId xmlns:a16="http://schemas.microsoft.com/office/drawing/2014/main" id="{1BAAF3A1-0481-1542-6FE2-42D589E5A26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8999662">
            <a:off x="8125329" y="1396942"/>
            <a:ext cx="2144734" cy="2160000"/>
          </a:xfrm>
          <a:prstGeom prst="rect">
            <a:avLst/>
          </a:prstGeom>
        </p:spPr>
      </p:pic>
      <p:sp>
        <p:nvSpPr>
          <p:cNvPr id="9" name="TextBox 8">
            <a:extLst>
              <a:ext uri="{FF2B5EF4-FFF2-40B4-BE49-F238E27FC236}">
                <a16:creationId xmlns:a16="http://schemas.microsoft.com/office/drawing/2014/main" id="{A7BBE72D-0F79-D996-8F21-B522C9AA3595}"/>
              </a:ext>
            </a:extLst>
          </p:cNvPr>
          <p:cNvSpPr txBox="1"/>
          <p:nvPr/>
        </p:nvSpPr>
        <p:spPr>
          <a:xfrm>
            <a:off x="1524000" y="997857"/>
            <a:ext cx="409308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COMMS CHALLENGE</a:t>
            </a:r>
          </a:p>
        </p:txBody>
      </p:sp>
      <p:sp>
        <p:nvSpPr>
          <p:cNvPr id="15" name="TextBox 14">
            <a:extLst>
              <a:ext uri="{FF2B5EF4-FFF2-40B4-BE49-F238E27FC236}">
                <a16:creationId xmlns:a16="http://schemas.microsoft.com/office/drawing/2014/main" id="{64DF1D3D-CF1D-B734-DAD1-55F797C933E7}"/>
              </a:ext>
            </a:extLst>
          </p:cNvPr>
          <p:cNvSpPr txBox="1"/>
          <p:nvPr/>
        </p:nvSpPr>
        <p:spPr>
          <a:xfrm>
            <a:off x="1524000" y="1551855"/>
            <a:ext cx="4450555" cy="553998"/>
          </a:xfrm>
          <a:prstGeom prst="rect">
            <a:avLst/>
          </a:prstGeom>
          <a:solidFill>
            <a:srgbClr val="5B772B"/>
          </a:solidFill>
        </p:spPr>
        <p:txBody>
          <a:bodyPr wrap="none" lIns="108000" tIns="0" rIns="72000" bIns="0" rtlCol="0">
            <a:spAutoFit/>
          </a:bodyPr>
          <a:lstStyle/>
          <a:p>
            <a:r>
              <a:rPr lang="en-GB" sz="3600" b="1">
                <a:solidFill>
                  <a:srgbClr val="FFFFFF"/>
                </a:solidFill>
                <a:effectLst/>
                <a:latin typeface="Arial Narrow" panose="020B0604020202020204" pitchFamily="34" charset="0"/>
              </a:rPr>
              <a:t>LEARNING OUTCOMES</a:t>
            </a:r>
          </a:p>
        </p:txBody>
      </p:sp>
      <p:sp>
        <p:nvSpPr>
          <p:cNvPr id="16" name="TextBox 15">
            <a:extLst>
              <a:ext uri="{FF2B5EF4-FFF2-40B4-BE49-F238E27FC236}">
                <a16:creationId xmlns:a16="http://schemas.microsoft.com/office/drawing/2014/main" id="{1FEC87F2-8746-6F11-9E90-996FE208DB27}"/>
              </a:ext>
            </a:extLst>
          </p:cNvPr>
          <p:cNvSpPr txBox="1"/>
          <p:nvPr/>
        </p:nvSpPr>
        <p:spPr>
          <a:xfrm>
            <a:off x="1522800" y="2353998"/>
            <a:ext cx="5014734" cy="2377231"/>
          </a:xfrm>
          <a:prstGeom prst="rect">
            <a:avLst/>
          </a:prstGeom>
          <a:noFill/>
        </p:spPr>
        <p:txBody>
          <a:bodyPr wrap="square" lIns="90000" tIns="90000" rIns="90000" bIns="90000" numCol="1" spcCol="180000" rtlCol="0" anchor="t">
            <a:spAutoFit/>
          </a:bodyPr>
          <a:lstStyle/>
          <a:p>
            <a:pPr>
              <a:spcBef>
                <a:spcPts val="500"/>
              </a:spcBef>
              <a:spcAft>
                <a:spcPts val="500"/>
              </a:spcAft>
            </a:pPr>
            <a:r>
              <a:rPr lang="en-US" b="1"/>
              <a:t>You will be able to: </a:t>
            </a:r>
          </a:p>
          <a:p>
            <a:pPr marL="285750" indent="-285750">
              <a:spcAft>
                <a:spcPts val="500"/>
              </a:spcAft>
              <a:buFont typeface="Arial" panose="020B0604020202020204" pitchFamily="34" charset="0"/>
              <a:buChar char="•"/>
            </a:pPr>
            <a:r>
              <a:rPr lang="en-US"/>
              <a:t>Communicate over radio using the phonetic alphabet and digits.​​</a:t>
            </a:r>
          </a:p>
          <a:p>
            <a:pPr marL="285750" indent="-285750">
              <a:spcAft>
                <a:spcPts val="500"/>
              </a:spcAft>
              <a:buFont typeface="Arial" panose="020B0604020202020204" pitchFamily="34" charset="0"/>
              <a:buChar char="•"/>
            </a:pPr>
            <a:r>
              <a:rPr lang="en-US"/>
              <a:t>Communicate over radio using standard voice procedures and prowords.</a:t>
            </a:r>
          </a:p>
          <a:p>
            <a:pPr marL="285750" indent="-285750">
              <a:spcAft>
                <a:spcPts val="500"/>
              </a:spcAft>
              <a:buFont typeface="Arial" panose="020B0604020202020204" pitchFamily="34" charset="0"/>
              <a:buChar char="•"/>
            </a:pPr>
            <a:r>
              <a:rPr lang="en-US"/>
              <a:t>Communicate formally and informally in writing.​</a:t>
            </a:r>
          </a:p>
          <a:p>
            <a:pPr marL="285750" indent="-285750">
              <a:spcAft>
                <a:spcPts val="500"/>
              </a:spcAft>
              <a:buFont typeface="Arial" panose="020B0604020202020204" pitchFamily="34" charset="0"/>
              <a:buChar char="•"/>
            </a:pPr>
            <a:r>
              <a:rPr lang="en-US"/>
              <a:t>Evaluate your communication skills.</a:t>
            </a:r>
          </a:p>
        </p:txBody>
      </p:sp>
    </p:spTree>
    <p:extLst>
      <p:ext uri="{BB962C8B-B14F-4D97-AF65-F5344CB8AC3E}">
        <p14:creationId xmlns:p14="http://schemas.microsoft.com/office/powerpoint/2010/main" val="309058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8</a:t>
            </a:fld>
            <a:r>
              <a:rPr lang="en-US"/>
              <a:t>   |   UNIFORMED PROTECTIVE SERVICES</a:t>
            </a:r>
          </a:p>
        </p:txBody>
      </p:sp>
      <p:sp>
        <p:nvSpPr>
          <p:cNvPr id="2" name="Graphic 4">
            <a:extLst>
              <a:ext uri="{FF2B5EF4-FFF2-40B4-BE49-F238E27FC236}">
                <a16:creationId xmlns:a16="http://schemas.microsoft.com/office/drawing/2014/main" id="{2CB801ED-FB5A-8AD7-BC8C-AFE8D1386F83}"/>
              </a:ext>
            </a:extLst>
          </p:cNvPr>
          <p:cNvSpPr>
            <a:spLocks noChangeAspect="1"/>
          </p:cNvSpPr>
          <p:nvPr/>
        </p:nvSpPr>
        <p:spPr>
          <a:xfrm flipH="1">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6" name="Graphic 6">
            <a:extLst>
              <a:ext uri="{FF2B5EF4-FFF2-40B4-BE49-F238E27FC236}">
                <a16:creationId xmlns:a16="http://schemas.microsoft.com/office/drawing/2014/main" id="{4B90E1C7-47F9-5A10-2A0E-3BECDED087B9}"/>
              </a:ext>
            </a:extLst>
          </p:cNvPr>
          <p:cNvSpPr>
            <a:spLocks noChangeAspect="1"/>
          </p:cNvSpPr>
          <p:nvPr/>
        </p:nvSpPr>
        <p:spPr>
          <a:xfrm flipH="1">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dpi="0" rotWithShape="0">
            <a:blip r:embed="rId3" cstate="screen">
              <a:extLst>
                <a:ext uri="{28A0092B-C50C-407E-A947-70E740481C1C}">
                  <a14:useLocalDpi xmlns:a14="http://schemas.microsoft.com/office/drawing/2010/main"/>
                </a:ext>
              </a:extLst>
            </a:blip>
            <a:srcRect/>
            <a:stretch>
              <a:fillRect/>
            </a:stretch>
          </a:blipFill>
          <a:ln w="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356BE4C1-9484-34BF-B058-0AAAE26E1BAE}"/>
              </a:ext>
            </a:extLst>
          </p:cNvPr>
          <p:cNvSpPr txBox="1"/>
          <p:nvPr/>
        </p:nvSpPr>
        <p:spPr>
          <a:xfrm>
            <a:off x="587375" y="584200"/>
            <a:ext cx="3079987"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INTRODUCTION</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1F5F741C-DFD9-FEA4-8210-DB01E84103E6}"/>
              </a:ext>
            </a:extLst>
          </p:cNvPr>
          <p:cNvSpPr txBox="1"/>
          <p:nvPr/>
        </p:nvSpPr>
        <p:spPr>
          <a:xfrm>
            <a:off x="587375" y="1296000"/>
            <a:ext cx="4874531" cy="3805827"/>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Welcome to your Teams and tension in disaster relief workshop.</a:t>
            </a:r>
          </a:p>
          <a:p>
            <a:pPr>
              <a:spcAft>
                <a:spcPts val="500"/>
              </a:spcAft>
            </a:pPr>
            <a:r>
              <a:rPr lang="en-US">
                <a:solidFill>
                  <a:schemeClr val="bg1"/>
                </a:solidFill>
              </a:rPr>
              <a:t>You have been learning about:</a:t>
            </a:r>
          </a:p>
          <a:p>
            <a:pPr marL="285750" indent="-285750">
              <a:spcAft>
                <a:spcPts val="500"/>
              </a:spcAft>
              <a:buFont typeface="Arial" panose="020B0604020202020204" pitchFamily="34" charset="0"/>
              <a:buChar char="•"/>
            </a:pPr>
            <a:r>
              <a:rPr lang="en-US">
                <a:solidFill>
                  <a:schemeClr val="bg1"/>
                </a:solidFill>
              </a:rPr>
              <a:t>Why teams are important within the uniformed protective services</a:t>
            </a:r>
          </a:p>
          <a:p>
            <a:pPr marL="285750" indent="-285750">
              <a:spcAft>
                <a:spcPts val="500"/>
              </a:spcAft>
              <a:buFont typeface="Arial" panose="020B0604020202020204" pitchFamily="34" charset="0"/>
              <a:buChar char="•"/>
            </a:pPr>
            <a:r>
              <a:rPr lang="en-US">
                <a:solidFill>
                  <a:schemeClr val="bg1"/>
                </a:solidFill>
              </a:rPr>
              <a:t>Belbin’s nine team roles</a:t>
            </a:r>
          </a:p>
          <a:p>
            <a:pPr marL="285750" indent="-285750">
              <a:spcAft>
                <a:spcPts val="500"/>
              </a:spcAft>
              <a:buFont typeface="Arial" panose="020B0604020202020204" pitchFamily="34" charset="0"/>
              <a:buChar char="•"/>
            </a:pPr>
            <a:r>
              <a:rPr lang="en-US">
                <a:solidFill>
                  <a:schemeClr val="bg1"/>
                </a:solidFill>
              </a:rPr>
              <a:t>Tuckman’s stages in team development</a:t>
            </a:r>
          </a:p>
          <a:p>
            <a:pPr marL="285750" indent="-285750">
              <a:spcAft>
                <a:spcPts val="500"/>
              </a:spcAft>
              <a:buFont typeface="Arial" panose="020B0604020202020204" pitchFamily="34" charset="0"/>
              <a:buChar char="•"/>
            </a:pPr>
            <a:r>
              <a:rPr lang="en-US">
                <a:solidFill>
                  <a:schemeClr val="bg1"/>
                </a:solidFill>
              </a:rPr>
              <a:t>Adair’s action-</a:t>
            </a:r>
            <a:r>
              <a:rPr lang="en-US" err="1">
                <a:solidFill>
                  <a:schemeClr val="bg1"/>
                </a:solidFill>
              </a:rPr>
              <a:t>centred</a:t>
            </a:r>
            <a:r>
              <a:rPr lang="en-US">
                <a:solidFill>
                  <a:schemeClr val="bg1"/>
                </a:solidFill>
              </a:rPr>
              <a:t> leadership</a:t>
            </a:r>
          </a:p>
          <a:p>
            <a:pPr marL="285750" indent="-285750">
              <a:spcAft>
                <a:spcPts val="500"/>
              </a:spcAft>
              <a:buFont typeface="Arial" panose="020B0604020202020204" pitchFamily="34" charset="0"/>
              <a:buChar char="•"/>
            </a:pPr>
            <a:r>
              <a:rPr lang="en-US">
                <a:solidFill>
                  <a:schemeClr val="bg1"/>
                </a:solidFill>
              </a:rPr>
              <a:t>Motivation, training, coaching and mentoring</a:t>
            </a:r>
          </a:p>
          <a:p>
            <a:pPr marL="285750" indent="-285750">
              <a:spcAft>
                <a:spcPts val="500"/>
              </a:spcAft>
              <a:buFont typeface="Arial" panose="020B0604020202020204" pitchFamily="34" charset="0"/>
              <a:buChar char="•"/>
            </a:pPr>
            <a:r>
              <a:rPr lang="en-US">
                <a:solidFill>
                  <a:schemeClr val="bg1"/>
                </a:solidFill>
              </a:rPr>
              <a:t>How to defuse high-tension situations</a:t>
            </a:r>
          </a:p>
          <a:p>
            <a:pPr>
              <a:spcAft>
                <a:spcPts val="500"/>
              </a:spcAft>
            </a:pPr>
            <a:r>
              <a:rPr lang="en-US">
                <a:solidFill>
                  <a:schemeClr val="bg1"/>
                </a:solidFill>
              </a:rPr>
              <a:t>It is time to step up and apply your learning.</a:t>
            </a:r>
          </a:p>
        </p:txBody>
      </p:sp>
      <p:pic>
        <p:nvPicPr>
          <p:cNvPr id="10" name="Picture 9" descr="A close-up of a silver object&#10;&#10;Description automatically generated">
            <a:extLst>
              <a:ext uri="{FF2B5EF4-FFF2-40B4-BE49-F238E27FC236}">
                <a16:creationId xmlns:a16="http://schemas.microsoft.com/office/drawing/2014/main" id="{ABA94576-13F3-5C06-AF48-43BE85249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5739860">
            <a:off x="5058125" y="4768795"/>
            <a:ext cx="2291389" cy="748672"/>
          </a:xfrm>
          <a:prstGeom prst="rect">
            <a:avLst/>
          </a:prstGeom>
        </p:spPr>
      </p:pic>
      <p:pic>
        <p:nvPicPr>
          <p:cNvPr id="11" name="Picture 10" descr="A close-up of a silver object&#10;&#10;Description automatically generated">
            <a:extLst>
              <a:ext uri="{FF2B5EF4-FFF2-40B4-BE49-F238E27FC236}">
                <a16:creationId xmlns:a16="http://schemas.microsoft.com/office/drawing/2014/main" id="{1045F6BE-7FE4-5EAA-4FA8-7C113454D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354980">
            <a:off x="10458931" y="3478519"/>
            <a:ext cx="2291389" cy="748672"/>
          </a:xfrm>
          <a:prstGeom prst="rect">
            <a:avLst/>
          </a:prstGeom>
        </p:spPr>
      </p:pic>
    </p:spTree>
    <p:extLst>
      <p:ext uri="{BB962C8B-B14F-4D97-AF65-F5344CB8AC3E}">
        <p14:creationId xmlns:p14="http://schemas.microsoft.com/office/powerpoint/2010/main" val="1586041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4574DBF-8BF0-EE9D-D11C-E1FC28180023}"/>
              </a:ext>
            </a:extLst>
          </p:cNvPr>
          <p:cNvSpPr>
            <a:spLocks noGrp="1"/>
          </p:cNvSpPr>
          <p:nvPr>
            <p:ph type="sldNum" sz="quarter" idx="10"/>
          </p:nvPr>
        </p:nvSpPr>
        <p:spPr/>
        <p:txBody>
          <a:bodyPr/>
          <a:lstStyle/>
          <a:p>
            <a:fld id="{A861A158-83ED-EE40-9DBB-ECA0FA8A3E73}" type="slidenum">
              <a:rPr lang="en-US" smtClean="0"/>
              <a:pPr/>
              <a:t>9</a:t>
            </a:fld>
            <a:r>
              <a:rPr lang="en-US"/>
              <a:t>   |   UNIFORMED PROTECTIVE SERVICES</a:t>
            </a:r>
          </a:p>
        </p:txBody>
      </p:sp>
      <p:sp>
        <p:nvSpPr>
          <p:cNvPr id="2" name="Graphic 4">
            <a:extLst>
              <a:ext uri="{FF2B5EF4-FFF2-40B4-BE49-F238E27FC236}">
                <a16:creationId xmlns:a16="http://schemas.microsoft.com/office/drawing/2014/main" id="{2CB801ED-FB5A-8AD7-BC8C-AFE8D1386F83}"/>
              </a:ext>
            </a:extLst>
          </p:cNvPr>
          <p:cNvSpPr>
            <a:spLocks noChangeAspect="1"/>
          </p:cNvSpPr>
          <p:nvPr/>
        </p:nvSpPr>
        <p:spPr>
          <a:xfrm rot="191697" flipH="1">
            <a:off x="6203951" y="713286"/>
            <a:ext cx="5400803" cy="5344179"/>
          </a:xfrm>
          <a:custGeom>
            <a:avLst/>
            <a:gdLst>
              <a:gd name="connsiteX0" fmla="*/ 3986689 w 3996499"/>
              <a:gd name="connsiteY0" fmla="*/ 3952315 h 3954598"/>
              <a:gd name="connsiteX1" fmla="*/ 0 w 3996499"/>
              <a:gd name="connsiteY1" fmla="*/ 3954599 h 3954598"/>
              <a:gd name="connsiteX2" fmla="*/ 1334 w 3996499"/>
              <a:gd name="connsiteY2" fmla="*/ 194008 h 3954598"/>
              <a:gd name="connsiteX3" fmla="*/ 48673 w 3996499"/>
              <a:gd name="connsiteY3" fmla="*/ 169929 h 3954598"/>
              <a:gd name="connsiteX4" fmla="*/ 66294 w 3996499"/>
              <a:gd name="connsiteY4" fmla="*/ 173736 h 3954598"/>
              <a:gd name="connsiteX5" fmla="*/ 83915 w 3996499"/>
              <a:gd name="connsiteY5" fmla="*/ 177543 h 3954598"/>
              <a:gd name="connsiteX6" fmla="*/ 90678 w 3996499"/>
              <a:gd name="connsiteY6" fmla="*/ 176496 h 3954598"/>
              <a:gd name="connsiteX7" fmla="*/ 105632 w 3996499"/>
              <a:gd name="connsiteY7" fmla="*/ 173927 h 3954598"/>
              <a:gd name="connsiteX8" fmla="*/ 120396 w 3996499"/>
              <a:gd name="connsiteY8" fmla="*/ 174117 h 3954598"/>
              <a:gd name="connsiteX9" fmla="*/ 127254 w 3996499"/>
              <a:gd name="connsiteY9" fmla="*/ 170310 h 3954598"/>
              <a:gd name="connsiteX10" fmla="*/ 132302 w 3996499"/>
              <a:gd name="connsiteY10" fmla="*/ 166313 h 3954598"/>
              <a:gd name="connsiteX11" fmla="*/ 143161 w 3996499"/>
              <a:gd name="connsiteY11" fmla="*/ 178781 h 3954598"/>
              <a:gd name="connsiteX12" fmla="*/ 155829 w 3996499"/>
              <a:gd name="connsiteY12" fmla="*/ 180399 h 3954598"/>
              <a:gd name="connsiteX13" fmla="*/ 164783 w 3996499"/>
              <a:gd name="connsiteY13" fmla="*/ 187537 h 3954598"/>
              <a:gd name="connsiteX14" fmla="*/ 177165 w 3996499"/>
              <a:gd name="connsiteY14" fmla="*/ 198101 h 3954598"/>
              <a:gd name="connsiteX15" fmla="*/ 198215 w 3996499"/>
              <a:gd name="connsiteY15" fmla="*/ 184586 h 3954598"/>
              <a:gd name="connsiteX16" fmla="*/ 217265 w 3996499"/>
              <a:gd name="connsiteY16" fmla="*/ 188774 h 3954598"/>
              <a:gd name="connsiteX17" fmla="*/ 225933 w 3996499"/>
              <a:gd name="connsiteY17" fmla="*/ 181350 h 3954598"/>
              <a:gd name="connsiteX18" fmla="*/ 233077 w 3996499"/>
              <a:gd name="connsiteY18" fmla="*/ 186775 h 3954598"/>
              <a:gd name="connsiteX19" fmla="*/ 251460 w 3996499"/>
              <a:gd name="connsiteY19" fmla="*/ 183634 h 3954598"/>
              <a:gd name="connsiteX20" fmla="*/ 275177 w 3996499"/>
              <a:gd name="connsiteY20" fmla="*/ 187917 h 3954598"/>
              <a:gd name="connsiteX21" fmla="*/ 298990 w 3996499"/>
              <a:gd name="connsiteY21" fmla="*/ 188012 h 3954598"/>
              <a:gd name="connsiteX22" fmla="*/ 317183 w 3996499"/>
              <a:gd name="connsiteY22" fmla="*/ 191819 h 3954598"/>
              <a:gd name="connsiteX23" fmla="*/ 324517 w 3996499"/>
              <a:gd name="connsiteY23" fmla="*/ 190297 h 3954598"/>
              <a:gd name="connsiteX24" fmla="*/ 333375 w 3996499"/>
              <a:gd name="connsiteY24" fmla="*/ 198862 h 3954598"/>
              <a:gd name="connsiteX25" fmla="*/ 353282 w 3996499"/>
              <a:gd name="connsiteY25" fmla="*/ 202288 h 3954598"/>
              <a:gd name="connsiteX26" fmla="*/ 373094 w 3996499"/>
              <a:gd name="connsiteY26" fmla="*/ 210188 h 3954598"/>
              <a:gd name="connsiteX27" fmla="*/ 382048 w 3996499"/>
              <a:gd name="connsiteY27" fmla="*/ 214280 h 3954598"/>
              <a:gd name="connsiteX28" fmla="*/ 399574 w 3996499"/>
              <a:gd name="connsiteY28" fmla="*/ 211615 h 3954598"/>
              <a:gd name="connsiteX29" fmla="*/ 418529 w 3996499"/>
              <a:gd name="connsiteY29" fmla="*/ 204382 h 3954598"/>
              <a:gd name="connsiteX30" fmla="*/ 441293 w 3996499"/>
              <a:gd name="connsiteY30" fmla="*/ 205334 h 3954598"/>
              <a:gd name="connsiteX31" fmla="*/ 466344 w 3996499"/>
              <a:gd name="connsiteY31" fmla="*/ 197530 h 3954598"/>
              <a:gd name="connsiteX32" fmla="*/ 491109 w 3996499"/>
              <a:gd name="connsiteY32" fmla="*/ 197910 h 3954598"/>
              <a:gd name="connsiteX33" fmla="*/ 513969 w 3996499"/>
              <a:gd name="connsiteY33" fmla="*/ 194484 h 3954598"/>
              <a:gd name="connsiteX34" fmla="*/ 532829 w 3996499"/>
              <a:gd name="connsiteY34" fmla="*/ 191629 h 3954598"/>
              <a:gd name="connsiteX35" fmla="*/ 550355 w 3996499"/>
              <a:gd name="connsiteY35" fmla="*/ 188964 h 3954598"/>
              <a:gd name="connsiteX36" fmla="*/ 554736 w 3996499"/>
              <a:gd name="connsiteY36" fmla="*/ 185252 h 3954598"/>
              <a:gd name="connsiteX37" fmla="*/ 566261 w 3996499"/>
              <a:gd name="connsiteY37" fmla="*/ 175545 h 3954598"/>
              <a:gd name="connsiteX38" fmla="*/ 582454 w 3996499"/>
              <a:gd name="connsiteY38" fmla="*/ 164885 h 3954598"/>
              <a:gd name="connsiteX39" fmla="*/ 601218 w 3996499"/>
              <a:gd name="connsiteY39" fmla="*/ 146041 h 3954598"/>
              <a:gd name="connsiteX40" fmla="*/ 619697 w 3996499"/>
              <a:gd name="connsiteY40" fmla="*/ 136714 h 3954598"/>
              <a:gd name="connsiteX41" fmla="*/ 636175 w 3996499"/>
              <a:gd name="connsiteY41" fmla="*/ 116537 h 3954598"/>
              <a:gd name="connsiteX42" fmla="*/ 647700 w 3996499"/>
              <a:gd name="connsiteY42" fmla="*/ 106449 h 3954598"/>
              <a:gd name="connsiteX43" fmla="*/ 652082 w 3996499"/>
              <a:gd name="connsiteY43" fmla="*/ 103118 h 3954598"/>
              <a:gd name="connsiteX44" fmla="*/ 667322 w 3996499"/>
              <a:gd name="connsiteY44" fmla="*/ 103974 h 3954598"/>
              <a:gd name="connsiteX45" fmla="*/ 682562 w 3996499"/>
              <a:gd name="connsiteY45" fmla="*/ 104831 h 3954598"/>
              <a:gd name="connsiteX46" fmla="*/ 690086 w 3996499"/>
              <a:gd name="connsiteY46" fmla="*/ 109304 h 3954598"/>
              <a:gd name="connsiteX47" fmla="*/ 709708 w 3996499"/>
              <a:gd name="connsiteY47" fmla="*/ 99311 h 3954598"/>
              <a:gd name="connsiteX48" fmla="*/ 734854 w 3996499"/>
              <a:gd name="connsiteY48" fmla="*/ 95789 h 3954598"/>
              <a:gd name="connsiteX49" fmla="*/ 760095 w 3996499"/>
              <a:gd name="connsiteY49" fmla="*/ 89222 h 3954598"/>
              <a:gd name="connsiteX50" fmla="*/ 779526 w 3996499"/>
              <a:gd name="connsiteY50" fmla="*/ 85415 h 3954598"/>
              <a:gd name="connsiteX51" fmla="*/ 787337 w 3996499"/>
              <a:gd name="connsiteY51" fmla="*/ 83797 h 3954598"/>
              <a:gd name="connsiteX52" fmla="*/ 793623 w 3996499"/>
              <a:gd name="connsiteY52" fmla="*/ 80657 h 3954598"/>
              <a:gd name="connsiteX53" fmla="*/ 808863 w 3996499"/>
              <a:gd name="connsiteY53" fmla="*/ 87890 h 3954598"/>
              <a:gd name="connsiteX54" fmla="*/ 828865 w 3996499"/>
              <a:gd name="connsiteY54" fmla="*/ 93029 h 3954598"/>
              <a:gd name="connsiteX55" fmla="*/ 848963 w 3996499"/>
              <a:gd name="connsiteY55" fmla="*/ 95504 h 3954598"/>
              <a:gd name="connsiteX56" fmla="*/ 870490 w 3996499"/>
              <a:gd name="connsiteY56" fmla="*/ 99596 h 3954598"/>
              <a:gd name="connsiteX57" fmla="*/ 883063 w 3996499"/>
              <a:gd name="connsiteY57" fmla="*/ 104069 h 3954598"/>
              <a:gd name="connsiteX58" fmla="*/ 895636 w 3996499"/>
              <a:gd name="connsiteY58" fmla="*/ 108543 h 3954598"/>
              <a:gd name="connsiteX59" fmla="*/ 912209 w 3996499"/>
              <a:gd name="connsiteY59" fmla="*/ 98549 h 3954598"/>
              <a:gd name="connsiteX60" fmla="*/ 928307 w 3996499"/>
              <a:gd name="connsiteY60" fmla="*/ 89698 h 3954598"/>
              <a:gd name="connsiteX61" fmla="*/ 945452 w 3996499"/>
              <a:gd name="connsiteY61" fmla="*/ 80181 h 3954598"/>
              <a:gd name="connsiteX62" fmla="*/ 960406 w 3996499"/>
              <a:gd name="connsiteY62" fmla="*/ 76184 h 3954598"/>
              <a:gd name="connsiteX63" fmla="*/ 970407 w 3996499"/>
              <a:gd name="connsiteY63" fmla="*/ 70664 h 3954598"/>
              <a:gd name="connsiteX64" fmla="*/ 983171 w 3996499"/>
              <a:gd name="connsiteY64" fmla="*/ 73138 h 3954598"/>
              <a:gd name="connsiteX65" fmla="*/ 998982 w 3996499"/>
              <a:gd name="connsiteY65" fmla="*/ 77897 h 3954598"/>
              <a:gd name="connsiteX66" fmla="*/ 1018127 w 3996499"/>
              <a:gd name="connsiteY66" fmla="*/ 84654 h 3954598"/>
              <a:gd name="connsiteX67" fmla="*/ 1035177 w 3996499"/>
              <a:gd name="connsiteY67" fmla="*/ 76184 h 3954598"/>
              <a:gd name="connsiteX68" fmla="*/ 1051370 w 3996499"/>
              <a:gd name="connsiteY68" fmla="*/ 67523 h 3954598"/>
              <a:gd name="connsiteX69" fmla="*/ 1068229 w 3996499"/>
              <a:gd name="connsiteY69" fmla="*/ 60480 h 3954598"/>
              <a:gd name="connsiteX70" fmla="*/ 1082612 w 3996499"/>
              <a:gd name="connsiteY70" fmla="*/ 47060 h 3954598"/>
              <a:gd name="connsiteX71" fmla="*/ 1090327 w 3996499"/>
              <a:gd name="connsiteY71" fmla="*/ 52295 h 3954598"/>
              <a:gd name="connsiteX72" fmla="*/ 1098137 w 3996499"/>
              <a:gd name="connsiteY72" fmla="*/ 58196 h 3954598"/>
              <a:gd name="connsiteX73" fmla="*/ 1107758 w 3996499"/>
              <a:gd name="connsiteY73" fmla="*/ 71235 h 3954598"/>
              <a:gd name="connsiteX74" fmla="*/ 1115949 w 3996499"/>
              <a:gd name="connsiteY74" fmla="*/ 86462 h 3954598"/>
              <a:gd name="connsiteX75" fmla="*/ 1119569 w 3996499"/>
              <a:gd name="connsiteY75" fmla="*/ 89984 h 3954598"/>
              <a:gd name="connsiteX76" fmla="*/ 1137095 w 3996499"/>
              <a:gd name="connsiteY76" fmla="*/ 85701 h 3954598"/>
              <a:gd name="connsiteX77" fmla="*/ 1153763 w 3996499"/>
              <a:gd name="connsiteY77" fmla="*/ 83607 h 3954598"/>
              <a:gd name="connsiteX78" fmla="*/ 1171099 w 3996499"/>
              <a:gd name="connsiteY78" fmla="*/ 78944 h 3954598"/>
              <a:gd name="connsiteX79" fmla="*/ 1185672 w 3996499"/>
              <a:gd name="connsiteY79" fmla="*/ 71806 h 3954598"/>
              <a:gd name="connsiteX80" fmla="*/ 1193483 w 3996499"/>
              <a:gd name="connsiteY80" fmla="*/ 78753 h 3954598"/>
              <a:gd name="connsiteX81" fmla="*/ 1211199 w 3996499"/>
              <a:gd name="connsiteY81" fmla="*/ 79705 h 3954598"/>
              <a:gd name="connsiteX82" fmla="*/ 1230630 w 3996499"/>
              <a:gd name="connsiteY82" fmla="*/ 75708 h 3954598"/>
              <a:gd name="connsiteX83" fmla="*/ 1250537 w 3996499"/>
              <a:gd name="connsiteY83" fmla="*/ 72853 h 3954598"/>
              <a:gd name="connsiteX84" fmla="*/ 1273397 w 3996499"/>
              <a:gd name="connsiteY84" fmla="*/ 66952 h 3954598"/>
              <a:gd name="connsiteX85" fmla="*/ 1296162 w 3996499"/>
              <a:gd name="connsiteY85" fmla="*/ 63145 h 3954598"/>
              <a:gd name="connsiteX86" fmla="*/ 1316069 w 3996499"/>
              <a:gd name="connsiteY86" fmla="*/ 58291 h 3954598"/>
              <a:gd name="connsiteX87" fmla="*/ 1330071 w 3996499"/>
              <a:gd name="connsiteY87" fmla="*/ 59623 h 3954598"/>
              <a:gd name="connsiteX88" fmla="*/ 1335596 w 3996499"/>
              <a:gd name="connsiteY88" fmla="*/ 54389 h 3954598"/>
              <a:gd name="connsiteX89" fmla="*/ 1343216 w 3996499"/>
              <a:gd name="connsiteY89" fmla="*/ 58767 h 3954598"/>
              <a:gd name="connsiteX90" fmla="*/ 1360742 w 3996499"/>
              <a:gd name="connsiteY90" fmla="*/ 45157 h 3954598"/>
              <a:gd name="connsiteX91" fmla="*/ 1377982 w 3996499"/>
              <a:gd name="connsiteY91" fmla="*/ 40398 h 3954598"/>
              <a:gd name="connsiteX92" fmla="*/ 1385888 w 3996499"/>
              <a:gd name="connsiteY92" fmla="*/ 35925 h 3954598"/>
              <a:gd name="connsiteX93" fmla="*/ 1394174 w 3996499"/>
              <a:gd name="connsiteY93" fmla="*/ 36877 h 3954598"/>
              <a:gd name="connsiteX94" fmla="*/ 1413129 w 3996499"/>
              <a:gd name="connsiteY94" fmla="*/ 36020 h 3954598"/>
              <a:gd name="connsiteX95" fmla="*/ 1433703 w 3996499"/>
              <a:gd name="connsiteY95" fmla="*/ 39827 h 3954598"/>
              <a:gd name="connsiteX96" fmla="*/ 1447324 w 3996499"/>
              <a:gd name="connsiteY96" fmla="*/ 39161 h 3954598"/>
              <a:gd name="connsiteX97" fmla="*/ 1460087 w 3996499"/>
              <a:gd name="connsiteY97" fmla="*/ 42111 h 3954598"/>
              <a:gd name="connsiteX98" fmla="*/ 1479137 w 3996499"/>
              <a:gd name="connsiteY98" fmla="*/ 42207 h 3954598"/>
              <a:gd name="connsiteX99" fmla="*/ 1496378 w 3996499"/>
              <a:gd name="connsiteY99" fmla="*/ 43063 h 3954598"/>
              <a:gd name="connsiteX100" fmla="*/ 1503998 w 3996499"/>
              <a:gd name="connsiteY100" fmla="*/ 42111 h 3954598"/>
              <a:gd name="connsiteX101" fmla="*/ 1508093 w 3996499"/>
              <a:gd name="connsiteY101" fmla="*/ 39732 h 3954598"/>
              <a:gd name="connsiteX102" fmla="*/ 1518666 w 3996499"/>
              <a:gd name="connsiteY102" fmla="*/ 32880 h 3954598"/>
              <a:gd name="connsiteX103" fmla="*/ 1532573 w 3996499"/>
              <a:gd name="connsiteY103" fmla="*/ 27360 h 3954598"/>
              <a:gd name="connsiteX104" fmla="*/ 1547241 w 3996499"/>
              <a:gd name="connsiteY104" fmla="*/ 16034 h 3954598"/>
              <a:gd name="connsiteX105" fmla="*/ 1559814 w 3996499"/>
              <a:gd name="connsiteY105" fmla="*/ 2710 h 3954598"/>
              <a:gd name="connsiteX106" fmla="*/ 1566672 w 3996499"/>
              <a:gd name="connsiteY106" fmla="*/ 8230 h 3954598"/>
              <a:gd name="connsiteX107" fmla="*/ 1576864 w 3996499"/>
              <a:gd name="connsiteY107" fmla="*/ 14035 h 3954598"/>
              <a:gd name="connsiteX108" fmla="*/ 1592771 w 3996499"/>
              <a:gd name="connsiteY108" fmla="*/ 15558 h 3954598"/>
              <a:gd name="connsiteX109" fmla="*/ 1607344 w 3996499"/>
              <a:gd name="connsiteY109" fmla="*/ 16415 h 3954598"/>
              <a:gd name="connsiteX110" fmla="*/ 1613535 w 3996499"/>
              <a:gd name="connsiteY110" fmla="*/ 21364 h 3954598"/>
              <a:gd name="connsiteX111" fmla="*/ 1620584 w 3996499"/>
              <a:gd name="connsiteY111" fmla="*/ 21554 h 3954598"/>
              <a:gd name="connsiteX112" fmla="*/ 1636395 w 3996499"/>
              <a:gd name="connsiteY112" fmla="*/ 23457 h 3954598"/>
              <a:gd name="connsiteX113" fmla="*/ 1653064 w 3996499"/>
              <a:gd name="connsiteY113" fmla="*/ 23743 h 3954598"/>
              <a:gd name="connsiteX114" fmla="*/ 1662398 w 3996499"/>
              <a:gd name="connsiteY114" fmla="*/ 25742 h 3954598"/>
              <a:gd name="connsiteX115" fmla="*/ 1668971 w 3996499"/>
              <a:gd name="connsiteY115" fmla="*/ 21459 h 3954598"/>
              <a:gd name="connsiteX116" fmla="*/ 1682210 w 3996499"/>
              <a:gd name="connsiteY116" fmla="*/ 23648 h 3954598"/>
              <a:gd name="connsiteX117" fmla="*/ 1699451 w 3996499"/>
              <a:gd name="connsiteY117" fmla="*/ 24695 h 3954598"/>
              <a:gd name="connsiteX118" fmla="*/ 1717929 w 3996499"/>
              <a:gd name="connsiteY118" fmla="*/ 19555 h 3954598"/>
              <a:gd name="connsiteX119" fmla="*/ 1734503 w 3996499"/>
              <a:gd name="connsiteY119" fmla="*/ 14702 h 3954598"/>
              <a:gd name="connsiteX120" fmla="*/ 1746028 w 3996499"/>
              <a:gd name="connsiteY120" fmla="*/ 17747 h 3954598"/>
              <a:gd name="connsiteX121" fmla="*/ 1755458 w 3996499"/>
              <a:gd name="connsiteY121" fmla="*/ 20031 h 3954598"/>
              <a:gd name="connsiteX122" fmla="*/ 1763363 w 3996499"/>
              <a:gd name="connsiteY122" fmla="*/ 25646 h 3954598"/>
              <a:gd name="connsiteX123" fmla="*/ 1776889 w 3996499"/>
              <a:gd name="connsiteY123" fmla="*/ 23838 h 3954598"/>
              <a:gd name="connsiteX124" fmla="*/ 1793462 w 3996499"/>
              <a:gd name="connsiteY124" fmla="*/ 23933 h 3954598"/>
              <a:gd name="connsiteX125" fmla="*/ 1810893 w 3996499"/>
              <a:gd name="connsiteY125" fmla="*/ 29168 h 3954598"/>
              <a:gd name="connsiteX126" fmla="*/ 1827371 w 3996499"/>
              <a:gd name="connsiteY126" fmla="*/ 26979 h 3954598"/>
              <a:gd name="connsiteX127" fmla="*/ 1840230 w 3996499"/>
              <a:gd name="connsiteY127" fmla="*/ 33451 h 3954598"/>
              <a:gd name="connsiteX128" fmla="*/ 1852517 w 3996499"/>
              <a:gd name="connsiteY128" fmla="*/ 34973 h 3954598"/>
              <a:gd name="connsiteX129" fmla="*/ 1867472 w 3996499"/>
              <a:gd name="connsiteY129" fmla="*/ 30500 h 3954598"/>
              <a:gd name="connsiteX130" fmla="*/ 1883093 w 3996499"/>
              <a:gd name="connsiteY130" fmla="*/ 33165 h 3954598"/>
              <a:gd name="connsiteX131" fmla="*/ 1898618 w 3996499"/>
              <a:gd name="connsiteY131" fmla="*/ 21173 h 3954598"/>
              <a:gd name="connsiteX132" fmla="*/ 1911858 w 3996499"/>
              <a:gd name="connsiteY132" fmla="*/ 13274 h 3954598"/>
              <a:gd name="connsiteX133" fmla="*/ 1921288 w 3996499"/>
              <a:gd name="connsiteY133" fmla="*/ 13655 h 3954598"/>
              <a:gd name="connsiteX134" fmla="*/ 1937099 w 3996499"/>
              <a:gd name="connsiteY134" fmla="*/ 8515 h 3954598"/>
              <a:gd name="connsiteX135" fmla="*/ 1954339 w 3996499"/>
              <a:gd name="connsiteY135" fmla="*/ 15463 h 3954598"/>
              <a:gd name="connsiteX136" fmla="*/ 1965008 w 3996499"/>
              <a:gd name="connsiteY136" fmla="*/ 19079 h 3954598"/>
              <a:gd name="connsiteX137" fmla="*/ 1979105 w 3996499"/>
              <a:gd name="connsiteY137" fmla="*/ 27169 h 3954598"/>
              <a:gd name="connsiteX138" fmla="*/ 1994059 w 3996499"/>
              <a:gd name="connsiteY138" fmla="*/ 39922 h 3954598"/>
              <a:gd name="connsiteX139" fmla="*/ 2008156 w 3996499"/>
              <a:gd name="connsiteY139" fmla="*/ 36211 h 3954598"/>
              <a:gd name="connsiteX140" fmla="*/ 2022158 w 3996499"/>
              <a:gd name="connsiteY140" fmla="*/ 39827 h 3954598"/>
              <a:gd name="connsiteX141" fmla="*/ 2031587 w 3996499"/>
              <a:gd name="connsiteY141" fmla="*/ 44967 h 3954598"/>
              <a:gd name="connsiteX142" fmla="*/ 2052828 w 3996499"/>
              <a:gd name="connsiteY142" fmla="*/ 41445 h 3954598"/>
              <a:gd name="connsiteX143" fmla="*/ 2073783 w 3996499"/>
              <a:gd name="connsiteY143" fmla="*/ 46014 h 3954598"/>
              <a:gd name="connsiteX144" fmla="*/ 2083499 w 3996499"/>
              <a:gd name="connsiteY144" fmla="*/ 43063 h 3954598"/>
              <a:gd name="connsiteX145" fmla="*/ 2104549 w 3996499"/>
              <a:gd name="connsiteY145" fmla="*/ 49535 h 3954598"/>
              <a:gd name="connsiteX146" fmla="*/ 2114169 w 3996499"/>
              <a:gd name="connsiteY146" fmla="*/ 56673 h 3954598"/>
              <a:gd name="connsiteX147" fmla="*/ 2129885 w 3996499"/>
              <a:gd name="connsiteY147" fmla="*/ 62003 h 3954598"/>
              <a:gd name="connsiteX148" fmla="*/ 2146649 w 3996499"/>
              <a:gd name="connsiteY148" fmla="*/ 73138 h 3954598"/>
              <a:gd name="connsiteX149" fmla="*/ 2160365 w 3996499"/>
              <a:gd name="connsiteY149" fmla="*/ 77421 h 3954598"/>
              <a:gd name="connsiteX150" fmla="*/ 2174462 w 3996499"/>
              <a:gd name="connsiteY150" fmla="*/ 76850 h 3954598"/>
              <a:gd name="connsiteX151" fmla="*/ 2191417 w 3996499"/>
              <a:gd name="connsiteY151" fmla="*/ 84844 h 3954598"/>
              <a:gd name="connsiteX152" fmla="*/ 2205704 w 3996499"/>
              <a:gd name="connsiteY152" fmla="*/ 92173 h 3954598"/>
              <a:gd name="connsiteX153" fmla="*/ 2211896 w 3996499"/>
              <a:gd name="connsiteY153" fmla="*/ 88937 h 3954598"/>
              <a:gd name="connsiteX154" fmla="*/ 2217515 w 3996499"/>
              <a:gd name="connsiteY154" fmla="*/ 83893 h 3954598"/>
              <a:gd name="connsiteX155" fmla="*/ 2230850 w 3996499"/>
              <a:gd name="connsiteY155" fmla="*/ 89984 h 3954598"/>
              <a:gd name="connsiteX156" fmla="*/ 2248567 w 3996499"/>
              <a:gd name="connsiteY156" fmla="*/ 87700 h 3954598"/>
              <a:gd name="connsiteX157" fmla="*/ 2266093 w 3996499"/>
              <a:gd name="connsiteY157" fmla="*/ 91887 h 3954598"/>
              <a:gd name="connsiteX158" fmla="*/ 2279809 w 3996499"/>
              <a:gd name="connsiteY158" fmla="*/ 86653 h 3954598"/>
              <a:gd name="connsiteX159" fmla="*/ 2285048 w 3996499"/>
              <a:gd name="connsiteY159" fmla="*/ 92839 h 3954598"/>
              <a:gd name="connsiteX160" fmla="*/ 2291429 w 3996499"/>
              <a:gd name="connsiteY160" fmla="*/ 100358 h 3954598"/>
              <a:gd name="connsiteX161" fmla="*/ 2306288 w 3996499"/>
              <a:gd name="connsiteY161" fmla="*/ 93981 h 3954598"/>
              <a:gd name="connsiteX162" fmla="*/ 2320766 w 3996499"/>
              <a:gd name="connsiteY162" fmla="*/ 99120 h 3954598"/>
              <a:gd name="connsiteX163" fmla="*/ 2327529 w 3996499"/>
              <a:gd name="connsiteY163" fmla="*/ 95123 h 3954598"/>
              <a:gd name="connsiteX164" fmla="*/ 2347055 w 3996499"/>
              <a:gd name="connsiteY164" fmla="*/ 96170 h 3954598"/>
              <a:gd name="connsiteX165" fmla="*/ 2367058 w 3996499"/>
              <a:gd name="connsiteY165" fmla="*/ 99596 h 3954598"/>
              <a:gd name="connsiteX166" fmla="*/ 2390108 w 3996499"/>
              <a:gd name="connsiteY166" fmla="*/ 98454 h 3954598"/>
              <a:gd name="connsiteX167" fmla="*/ 2412968 w 3996499"/>
              <a:gd name="connsiteY167" fmla="*/ 101690 h 3954598"/>
              <a:gd name="connsiteX168" fmla="*/ 2433066 w 3996499"/>
              <a:gd name="connsiteY168" fmla="*/ 100834 h 3954598"/>
              <a:gd name="connsiteX169" fmla="*/ 2452592 w 3996499"/>
              <a:gd name="connsiteY169" fmla="*/ 101880 h 3954598"/>
              <a:gd name="connsiteX170" fmla="*/ 2464784 w 3996499"/>
              <a:gd name="connsiteY170" fmla="*/ 90174 h 3954598"/>
              <a:gd name="connsiteX171" fmla="*/ 2473262 w 3996499"/>
              <a:gd name="connsiteY171" fmla="*/ 79134 h 3954598"/>
              <a:gd name="connsiteX172" fmla="*/ 2476976 w 3996499"/>
              <a:gd name="connsiteY172" fmla="*/ 78468 h 3954598"/>
              <a:gd name="connsiteX173" fmla="*/ 2498027 w 3996499"/>
              <a:gd name="connsiteY173" fmla="*/ 83988 h 3954598"/>
              <a:gd name="connsiteX174" fmla="*/ 2512695 w 3996499"/>
              <a:gd name="connsiteY174" fmla="*/ 83988 h 3954598"/>
              <a:gd name="connsiteX175" fmla="*/ 2519172 w 3996499"/>
              <a:gd name="connsiteY175" fmla="*/ 89603 h 3954598"/>
              <a:gd name="connsiteX176" fmla="*/ 2527935 w 3996499"/>
              <a:gd name="connsiteY176" fmla="*/ 93410 h 3954598"/>
              <a:gd name="connsiteX177" fmla="*/ 2547747 w 3996499"/>
              <a:gd name="connsiteY177" fmla="*/ 83131 h 3954598"/>
              <a:gd name="connsiteX178" fmla="*/ 2567464 w 3996499"/>
              <a:gd name="connsiteY178" fmla="*/ 77326 h 3954598"/>
              <a:gd name="connsiteX179" fmla="*/ 2576322 w 3996499"/>
              <a:gd name="connsiteY179" fmla="*/ 76659 h 3954598"/>
              <a:gd name="connsiteX180" fmla="*/ 2594610 w 3996499"/>
              <a:gd name="connsiteY180" fmla="*/ 79515 h 3954598"/>
              <a:gd name="connsiteX181" fmla="*/ 2611660 w 3996499"/>
              <a:gd name="connsiteY181" fmla="*/ 80371 h 3954598"/>
              <a:gd name="connsiteX182" fmla="*/ 2628614 w 3996499"/>
              <a:gd name="connsiteY182" fmla="*/ 84749 h 3954598"/>
              <a:gd name="connsiteX183" fmla="*/ 2646903 w 3996499"/>
              <a:gd name="connsiteY183" fmla="*/ 87604 h 3954598"/>
              <a:gd name="connsiteX184" fmla="*/ 2664905 w 3996499"/>
              <a:gd name="connsiteY184" fmla="*/ 80562 h 3954598"/>
              <a:gd name="connsiteX185" fmla="*/ 2677192 w 3996499"/>
              <a:gd name="connsiteY185" fmla="*/ 77040 h 3954598"/>
              <a:gd name="connsiteX186" fmla="*/ 2682812 w 3996499"/>
              <a:gd name="connsiteY186" fmla="*/ 73519 h 3954598"/>
              <a:gd name="connsiteX187" fmla="*/ 2691574 w 3996499"/>
              <a:gd name="connsiteY187" fmla="*/ 76374 h 3954598"/>
              <a:gd name="connsiteX188" fmla="*/ 2711006 w 3996499"/>
              <a:gd name="connsiteY188" fmla="*/ 77706 h 3954598"/>
              <a:gd name="connsiteX189" fmla="*/ 2730437 w 3996499"/>
              <a:gd name="connsiteY189" fmla="*/ 80752 h 3954598"/>
              <a:gd name="connsiteX190" fmla="*/ 2739295 w 3996499"/>
              <a:gd name="connsiteY190" fmla="*/ 81799 h 3954598"/>
              <a:gd name="connsiteX191" fmla="*/ 2753963 w 3996499"/>
              <a:gd name="connsiteY191" fmla="*/ 81894 h 3954598"/>
              <a:gd name="connsiteX192" fmla="*/ 2770728 w 3996499"/>
              <a:gd name="connsiteY192" fmla="*/ 78087 h 3954598"/>
              <a:gd name="connsiteX193" fmla="*/ 2791873 w 3996499"/>
              <a:gd name="connsiteY193" fmla="*/ 82084 h 3954598"/>
              <a:gd name="connsiteX194" fmla="*/ 2816638 w 3996499"/>
              <a:gd name="connsiteY194" fmla="*/ 80752 h 3954598"/>
              <a:gd name="connsiteX195" fmla="*/ 2843594 w 3996499"/>
              <a:gd name="connsiteY195" fmla="*/ 82370 h 3954598"/>
              <a:gd name="connsiteX196" fmla="*/ 2871597 w 3996499"/>
              <a:gd name="connsiteY196" fmla="*/ 87890 h 3954598"/>
              <a:gd name="connsiteX197" fmla="*/ 2899982 w 3996499"/>
              <a:gd name="connsiteY197" fmla="*/ 82751 h 3954598"/>
              <a:gd name="connsiteX198" fmla="*/ 2927128 w 3996499"/>
              <a:gd name="connsiteY198" fmla="*/ 78277 h 3954598"/>
              <a:gd name="connsiteX199" fmla="*/ 2951703 w 3996499"/>
              <a:gd name="connsiteY199" fmla="*/ 83131 h 3954598"/>
              <a:gd name="connsiteX200" fmla="*/ 2973134 w 3996499"/>
              <a:gd name="connsiteY200" fmla="*/ 78277 h 3954598"/>
              <a:gd name="connsiteX201" fmla="*/ 2989612 w 3996499"/>
              <a:gd name="connsiteY201" fmla="*/ 83322 h 3954598"/>
              <a:gd name="connsiteX202" fmla="*/ 3004280 w 3996499"/>
              <a:gd name="connsiteY202" fmla="*/ 83322 h 3954598"/>
              <a:gd name="connsiteX203" fmla="*/ 3020854 w 3996499"/>
              <a:gd name="connsiteY203" fmla="*/ 82465 h 3954598"/>
              <a:gd name="connsiteX204" fmla="*/ 3036380 w 3996499"/>
              <a:gd name="connsiteY204" fmla="*/ 77516 h 3954598"/>
              <a:gd name="connsiteX205" fmla="*/ 3051620 w 3996499"/>
              <a:gd name="connsiteY205" fmla="*/ 82370 h 3954598"/>
              <a:gd name="connsiteX206" fmla="*/ 3065240 w 3996499"/>
              <a:gd name="connsiteY206" fmla="*/ 84083 h 3954598"/>
              <a:gd name="connsiteX207" fmla="*/ 3077528 w 3996499"/>
              <a:gd name="connsiteY207" fmla="*/ 78658 h 3954598"/>
              <a:gd name="connsiteX208" fmla="*/ 3094482 w 3996499"/>
              <a:gd name="connsiteY208" fmla="*/ 76279 h 3954598"/>
              <a:gd name="connsiteX209" fmla="*/ 3104293 w 3996499"/>
              <a:gd name="connsiteY209" fmla="*/ 72186 h 3954598"/>
              <a:gd name="connsiteX210" fmla="*/ 3118866 w 3996499"/>
              <a:gd name="connsiteY210" fmla="*/ 64001 h 3954598"/>
              <a:gd name="connsiteX211" fmla="*/ 3132296 w 3996499"/>
              <a:gd name="connsiteY211" fmla="*/ 51438 h 3954598"/>
              <a:gd name="connsiteX212" fmla="*/ 3138011 w 3996499"/>
              <a:gd name="connsiteY212" fmla="*/ 49630 h 3954598"/>
              <a:gd name="connsiteX213" fmla="*/ 3157633 w 3996499"/>
              <a:gd name="connsiteY213" fmla="*/ 45157 h 3954598"/>
              <a:gd name="connsiteX214" fmla="*/ 3174111 w 3996499"/>
              <a:gd name="connsiteY214" fmla="*/ 43729 h 3954598"/>
              <a:gd name="connsiteX215" fmla="*/ 3188018 w 3996499"/>
              <a:gd name="connsiteY215" fmla="*/ 39922 h 3954598"/>
              <a:gd name="connsiteX216" fmla="*/ 3204782 w 3996499"/>
              <a:gd name="connsiteY216" fmla="*/ 34212 h 3954598"/>
              <a:gd name="connsiteX217" fmla="*/ 3221641 w 3996499"/>
              <a:gd name="connsiteY217" fmla="*/ 25837 h 3954598"/>
              <a:gd name="connsiteX218" fmla="*/ 3234499 w 3996499"/>
              <a:gd name="connsiteY218" fmla="*/ 18128 h 3954598"/>
              <a:gd name="connsiteX219" fmla="*/ 3248216 w 3996499"/>
              <a:gd name="connsiteY219" fmla="*/ 25266 h 3954598"/>
              <a:gd name="connsiteX220" fmla="*/ 3259836 w 3996499"/>
              <a:gd name="connsiteY220" fmla="*/ 16034 h 3954598"/>
              <a:gd name="connsiteX221" fmla="*/ 3264122 w 3996499"/>
              <a:gd name="connsiteY221" fmla="*/ 28121 h 3954598"/>
              <a:gd name="connsiteX222" fmla="*/ 3267647 w 3996499"/>
              <a:gd name="connsiteY222" fmla="*/ 43444 h 3954598"/>
              <a:gd name="connsiteX223" fmla="*/ 3278315 w 3996499"/>
              <a:gd name="connsiteY223" fmla="*/ 36401 h 3954598"/>
              <a:gd name="connsiteX224" fmla="*/ 3292507 w 3996499"/>
              <a:gd name="connsiteY224" fmla="*/ 44396 h 3954598"/>
              <a:gd name="connsiteX225" fmla="*/ 3308223 w 3996499"/>
              <a:gd name="connsiteY225" fmla="*/ 53532 h 3954598"/>
              <a:gd name="connsiteX226" fmla="*/ 3316891 w 3996499"/>
              <a:gd name="connsiteY226" fmla="*/ 55721 h 3954598"/>
              <a:gd name="connsiteX227" fmla="*/ 3322701 w 3996499"/>
              <a:gd name="connsiteY227" fmla="*/ 64763 h 3954598"/>
              <a:gd name="connsiteX228" fmla="*/ 3333464 w 3996499"/>
              <a:gd name="connsiteY228" fmla="*/ 79134 h 3954598"/>
              <a:gd name="connsiteX229" fmla="*/ 3342132 w 3996499"/>
              <a:gd name="connsiteY229" fmla="*/ 74185 h 3954598"/>
              <a:gd name="connsiteX230" fmla="*/ 3353848 w 3996499"/>
              <a:gd name="connsiteY230" fmla="*/ 103023 h 3954598"/>
              <a:gd name="connsiteX231" fmla="*/ 3371279 w 3996499"/>
              <a:gd name="connsiteY231" fmla="*/ 128529 h 3954598"/>
              <a:gd name="connsiteX232" fmla="*/ 3382518 w 3996499"/>
              <a:gd name="connsiteY232" fmla="*/ 121010 h 3954598"/>
              <a:gd name="connsiteX233" fmla="*/ 3389757 w 3996499"/>
              <a:gd name="connsiteY233" fmla="*/ 113492 h 3954598"/>
              <a:gd name="connsiteX234" fmla="*/ 3395853 w 3996499"/>
              <a:gd name="connsiteY234" fmla="*/ 120249 h 3954598"/>
              <a:gd name="connsiteX235" fmla="*/ 3403283 w 3996499"/>
              <a:gd name="connsiteY235" fmla="*/ 126530 h 3954598"/>
              <a:gd name="connsiteX236" fmla="*/ 3414998 w 3996499"/>
              <a:gd name="connsiteY236" fmla="*/ 131955 h 3954598"/>
              <a:gd name="connsiteX237" fmla="*/ 3428048 w 3996499"/>
              <a:gd name="connsiteY237" fmla="*/ 148325 h 3954598"/>
              <a:gd name="connsiteX238" fmla="*/ 3440906 w 3996499"/>
              <a:gd name="connsiteY238" fmla="*/ 147564 h 3954598"/>
              <a:gd name="connsiteX239" fmla="*/ 3453860 w 3996499"/>
              <a:gd name="connsiteY239" fmla="*/ 155368 h 3954598"/>
              <a:gd name="connsiteX240" fmla="*/ 3459004 w 3996499"/>
              <a:gd name="connsiteY240" fmla="*/ 148325 h 3954598"/>
              <a:gd name="connsiteX241" fmla="*/ 3471767 w 3996499"/>
              <a:gd name="connsiteY241" fmla="*/ 152608 h 3954598"/>
              <a:gd name="connsiteX242" fmla="*/ 3490246 w 3996499"/>
              <a:gd name="connsiteY242" fmla="*/ 144233 h 3954598"/>
              <a:gd name="connsiteX243" fmla="*/ 3510915 w 3996499"/>
              <a:gd name="connsiteY243" fmla="*/ 149658 h 3954598"/>
              <a:gd name="connsiteX244" fmla="*/ 3516154 w 3996499"/>
              <a:gd name="connsiteY244" fmla="*/ 147088 h 3954598"/>
              <a:gd name="connsiteX245" fmla="*/ 3527870 w 3996499"/>
              <a:gd name="connsiteY245" fmla="*/ 137190 h 3954598"/>
              <a:gd name="connsiteX246" fmla="*/ 3539681 w 3996499"/>
              <a:gd name="connsiteY246" fmla="*/ 123485 h 3954598"/>
              <a:gd name="connsiteX247" fmla="*/ 3544824 w 3996499"/>
              <a:gd name="connsiteY247" fmla="*/ 124817 h 3954598"/>
              <a:gd name="connsiteX248" fmla="*/ 3551491 w 3996499"/>
              <a:gd name="connsiteY248" fmla="*/ 126911 h 3954598"/>
              <a:gd name="connsiteX249" fmla="*/ 3567208 w 3996499"/>
              <a:gd name="connsiteY249" fmla="*/ 118060 h 3954598"/>
              <a:gd name="connsiteX250" fmla="*/ 3584258 w 3996499"/>
              <a:gd name="connsiteY250" fmla="*/ 110065 h 3954598"/>
              <a:gd name="connsiteX251" fmla="*/ 3594926 w 3996499"/>
              <a:gd name="connsiteY251" fmla="*/ 111588 h 3954598"/>
              <a:gd name="connsiteX252" fmla="*/ 3602927 w 3996499"/>
              <a:gd name="connsiteY252" fmla="*/ 109114 h 3954598"/>
              <a:gd name="connsiteX253" fmla="*/ 3617309 w 3996499"/>
              <a:gd name="connsiteY253" fmla="*/ 113682 h 3954598"/>
              <a:gd name="connsiteX254" fmla="*/ 3635312 w 3996499"/>
              <a:gd name="connsiteY254" fmla="*/ 112064 h 3954598"/>
              <a:gd name="connsiteX255" fmla="*/ 3653314 w 3996499"/>
              <a:gd name="connsiteY255" fmla="*/ 117299 h 3954598"/>
              <a:gd name="connsiteX256" fmla="*/ 3668459 w 3996499"/>
              <a:gd name="connsiteY256" fmla="*/ 116727 h 3954598"/>
              <a:gd name="connsiteX257" fmla="*/ 3677317 w 3996499"/>
              <a:gd name="connsiteY257" fmla="*/ 119488 h 3954598"/>
              <a:gd name="connsiteX258" fmla="*/ 3687128 w 3996499"/>
              <a:gd name="connsiteY258" fmla="*/ 118155 h 3954598"/>
              <a:gd name="connsiteX259" fmla="*/ 3700939 w 3996499"/>
              <a:gd name="connsiteY259" fmla="*/ 110256 h 3954598"/>
              <a:gd name="connsiteX260" fmla="*/ 3716084 w 3996499"/>
              <a:gd name="connsiteY260" fmla="*/ 102451 h 3954598"/>
              <a:gd name="connsiteX261" fmla="*/ 3729990 w 3996499"/>
              <a:gd name="connsiteY261" fmla="*/ 97407 h 3954598"/>
              <a:gd name="connsiteX262" fmla="*/ 3740277 w 3996499"/>
              <a:gd name="connsiteY262" fmla="*/ 96741 h 3954598"/>
              <a:gd name="connsiteX263" fmla="*/ 3750088 w 3996499"/>
              <a:gd name="connsiteY263" fmla="*/ 96741 h 3954598"/>
              <a:gd name="connsiteX264" fmla="*/ 3765137 w 3996499"/>
              <a:gd name="connsiteY264" fmla="*/ 101405 h 3954598"/>
              <a:gd name="connsiteX265" fmla="*/ 3791141 w 3996499"/>
              <a:gd name="connsiteY265" fmla="*/ 108543 h 3954598"/>
              <a:gd name="connsiteX266" fmla="*/ 3810953 w 3996499"/>
              <a:gd name="connsiteY266" fmla="*/ 111303 h 3954598"/>
              <a:gd name="connsiteX267" fmla="*/ 3826764 w 3996499"/>
              <a:gd name="connsiteY267" fmla="*/ 112540 h 3954598"/>
              <a:gd name="connsiteX268" fmla="*/ 3840099 w 3996499"/>
              <a:gd name="connsiteY268" fmla="*/ 109685 h 3954598"/>
              <a:gd name="connsiteX269" fmla="*/ 3852291 w 3996499"/>
              <a:gd name="connsiteY269" fmla="*/ 106925 h 3954598"/>
              <a:gd name="connsiteX270" fmla="*/ 3864674 w 3996499"/>
              <a:gd name="connsiteY270" fmla="*/ 105973 h 3954598"/>
              <a:gd name="connsiteX271" fmla="*/ 3878866 w 3996499"/>
              <a:gd name="connsiteY271" fmla="*/ 101595 h 3954598"/>
              <a:gd name="connsiteX272" fmla="*/ 3894963 w 3996499"/>
              <a:gd name="connsiteY272" fmla="*/ 106925 h 3954598"/>
              <a:gd name="connsiteX273" fmla="*/ 3887915 w 3996499"/>
              <a:gd name="connsiteY273" fmla="*/ 113682 h 3954598"/>
              <a:gd name="connsiteX274" fmla="*/ 3897630 w 3996499"/>
              <a:gd name="connsiteY274" fmla="*/ 106258 h 3954598"/>
              <a:gd name="connsiteX275" fmla="*/ 3901345 w 3996499"/>
              <a:gd name="connsiteY275" fmla="*/ 94552 h 3954598"/>
              <a:gd name="connsiteX276" fmla="*/ 3908584 w 3996499"/>
              <a:gd name="connsiteY276" fmla="*/ 96265 h 3954598"/>
              <a:gd name="connsiteX277" fmla="*/ 3919538 w 3996499"/>
              <a:gd name="connsiteY277" fmla="*/ 86177 h 3954598"/>
              <a:gd name="connsiteX278" fmla="*/ 3925253 w 3996499"/>
              <a:gd name="connsiteY278" fmla="*/ 89508 h 3954598"/>
              <a:gd name="connsiteX279" fmla="*/ 3939445 w 3996499"/>
              <a:gd name="connsiteY279" fmla="*/ 102451 h 3954598"/>
              <a:gd name="connsiteX280" fmla="*/ 3964400 w 3996499"/>
              <a:gd name="connsiteY280" fmla="*/ 122723 h 3954598"/>
              <a:gd name="connsiteX281" fmla="*/ 3986784 w 3996499"/>
              <a:gd name="connsiteY281" fmla="*/ 140902 h 3954598"/>
              <a:gd name="connsiteX282" fmla="*/ 3996499 w 3996499"/>
              <a:gd name="connsiteY282" fmla="*/ 148801 h 3954598"/>
              <a:gd name="connsiteX283" fmla="*/ 3986784 w 3996499"/>
              <a:gd name="connsiteY283" fmla="*/ 3951934 h 395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3996499" h="3954598">
                <a:moveTo>
                  <a:pt x="3986689" y="3952315"/>
                </a:moveTo>
                <a:lnTo>
                  <a:pt x="0" y="3954599"/>
                </a:lnTo>
                <a:lnTo>
                  <a:pt x="1334" y="194008"/>
                </a:lnTo>
                <a:lnTo>
                  <a:pt x="48673" y="169929"/>
                </a:lnTo>
                <a:cubicBezTo>
                  <a:pt x="48673" y="169929"/>
                  <a:pt x="57912" y="158413"/>
                  <a:pt x="66294" y="173736"/>
                </a:cubicBezTo>
                <a:cubicBezTo>
                  <a:pt x="75057" y="177353"/>
                  <a:pt x="83439" y="190677"/>
                  <a:pt x="83915" y="177543"/>
                </a:cubicBezTo>
                <a:cubicBezTo>
                  <a:pt x="83915" y="179732"/>
                  <a:pt x="86582" y="177924"/>
                  <a:pt x="90678" y="176496"/>
                </a:cubicBezTo>
                <a:cubicBezTo>
                  <a:pt x="95059" y="166979"/>
                  <a:pt x="100489" y="165837"/>
                  <a:pt x="105632" y="173927"/>
                </a:cubicBezTo>
                <a:cubicBezTo>
                  <a:pt x="111062" y="172594"/>
                  <a:pt x="116300" y="177258"/>
                  <a:pt x="120396" y="174117"/>
                </a:cubicBezTo>
                <a:cubicBezTo>
                  <a:pt x="124492" y="173641"/>
                  <a:pt x="127349" y="166598"/>
                  <a:pt x="127254" y="170310"/>
                </a:cubicBezTo>
                <a:cubicBezTo>
                  <a:pt x="127730" y="155178"/>
                  <a:pt x="129635" y="154892"/>
                  <a:pt x="132302" y="166313"/>
                </a:cubicBezTo>
                <a:cubicBezTo>
                  <a:pt x="134969" y="176211"/>
                  <a:pt x="139256" y="168216"/>
                  <a:pt x="143161" y="178781"/>
                </a:cubicBezTo>
                <a:cubicBezTo>
                  <a:pt x="147447" y="178400"/>
                  <a:pt x="152400" y="164124"/>
                  <a:pt x="155829" y="180399"/>
                </a:cubicBezTo>
                <a:cubicBezTo>
                  <a:pt x="159544" y="186299"/>
                  <a:pt x="162878" y="187727"/>
                  <a:pt x="164783" y="187537"/>
                </a:cubicBezTo>
                <a:cubicBezTo>
                  <a:pt x="166592" y="190772"/>
                  <a:pt x="171164" y="196578"/>
                  <a:pt x="177165" y="198101"/>
                </a:cubicBezTo>
                <a:cubicBezTo>
                  <a:pt x="182880" y="210093"/>
                  <a:pt x="190595" y="198006"/>
                  <a:pt x="198215" y="184586"/>
                </a:cubicBezTo>
                <a:cubicBezTo>
                  <a:pt x="204883" y="197720"/>
                  <a:pt x="212312" y="182873"/>
                  <a:pt x="217265" y="188774"/>
                </a:cubicBezTo>
                <a:cubicBezTo>
                  <a:pt x="222409" y="188774"/>
                  <a:pt x="225743" y="188012"/>
                  <a:pt x="225933" y="181350"/>
                </a:cubicBezTo>
                <a:cubicBezTo>
                  <a:pt x="226219" y="173832"/>
                  <a:pt x="228695" y="182302"/>
                  <a:pt x="233077" y="186775"/>
                </a:cubicBezTo>
                <a:cubicBezTo>
                  <a:pt x="237744" y="183063"/>
                  <a:pt x="244126" y="185633"/>
                  <a:pt x="251460" y="183634"/>
                </a:cubicBezTo>
                <a:cubicBezTo>
                  <a:pt x="258890" y="180684"/>
                  <a:pt x="267557" y="166979"/>
                  <a:pt x="275177" y="187917"/>
                </a:cubicBezTo>
                <a:cubicBezTo>
                  <a:pt x="282988" y="200480"/>
                  <a:pt x="290894" y="211711"/>
                  <a:pt x="298990" y="188012"/>
                </a:cubicBezTo>
                <a:cubicBezTo>
                  <a:pt x="306515" y="182588"/>
                  <a:pt x="313182" y="175354"/>
                  <a:pt x="317183" y="191819"/>
                </a:cubicBezTo>
                <a:cubicBezTo>
                  <a:pt x="322040" y="183920"/>
                  <a:pt x="323945" y="209998"/>
                  <a:pt x="324517" y="190297"/>
                </a:cubicBezTo>
                <a:cubicBezTo>
                  <a:pt x="324517" y="192676"/>
                  <a:pt x="327279" y="216945"/>
                  <a:pt x="333375" y="198862"/>
                </a:cubicBezTo>
                <a:cubicBezTo>
                  <a:pt x="339090" y="191344"/>
                  <a:pt x="345853" y="207713"/>
                  <a:pt x="353282" y="202288"/>
                </a:cubicBezTo>
                <a:cubicBezTo>
                  <a:pt x="360426" y="205905"/>
                  <a:pt x="368237" y="190106"/>
                  <a:pt x="373094" y="210188"/>
                </a:cubicBezTo>
                <a:cubicBezTo>
                  <a:pt x="378333" y="217040"/>
                  <a:pt x="382048" y="215898"/>
                  <a:pt x="382048" y="214280"/>
                </a:cubicBezTo>
                <a:cubicBezTo>
                  <a:pt x="382238" y="209426"/>
                  <a:pt x="388715" y="216279"/>
                  <a:pt x="399574" y="211615"/>
                </a:cubicBezTo>
                <a:cubicBezTo>
                  <a:pt x="405289" y="202193"/>
                  <a:pt x="412147" y="185348"/>
                  <a:pt x="418529" y="204382"/>
                </a:cubicBezTo>
                <a:cubicBezTo>
                  <a:pt x="425577" y="204097"/>
                  <a:pt x="433197" y="207047"/>
                  <a:pt x="441293" y="205334"/>
                </a:cubicBezTo>
                <a:cubicBezTo>
                  <a:pt x="449675" y="196007"/>
                  <a:pt x="458248" y="189726"/>
                  <a:pt x="466344" y="197530"/>
                </a:cubicBezTo>
                <a:cubicBezTo>
                  <a:pt x="475202" y="181541"/>
                  <a:pt x="483203" y="193913"/>
                  <a:pt x="491109" y="197910"/>
                </a:cubicBezTo>
                <a:cubicBezTo>
                  <a:pt x="499205" y="197720"/>
                  <a:pt x="506730" y="202860"/>
                  <a:pt x="513969" y="194484"/>
                </a:cubicBezTo>
                <a:cubicBezTo>
                  <a:pt x="520827" y="199528"/>
                  <a:pt x="527685" y="183920"/>
                  <a:pt x="532829" y="191629"/>
                </a:cubicBezTo>
                <a:cubicBezTo>
                  <a:pt x="543878" y="180208"/>
                  <a:pt x="550259" y="192486"/>
                  <a:pt x="550355" y="188964"/>
                </a:cubicBezTo>
                <a:cubicBezTo>
                  <a:pt x="550259" y="192961"/>
                  <a:pt x="551879" y="190106"/>
                  <a:pt x="554736" y="185252"/>
                </a:cubicBezTo>
                <a:cubicBezTo>
                  <a:pt x="557594" y="179161"/>
                  <a:pt x="561689" y="172499"/>
                  <a:pt x="566261" y="175545"/>
                </a:cubicBezTo>
                <a:cubicBezTo>
                  <a:pt x="570452" y="187441"/>
                  <a:pt x="576739" y="163934"/>
                  <a:pt x="582454" y="164885"/>
                </a:cubicBezTo>
                <a:cubicBezTo>
                  <a:pt x="588455" y="158223"/>
                  <a:pt x="594551" y="162316"/>
                  <a:pt x="601218" y="146041"/>
                </a:cubicBezTo>
                <a:cubicBezTo>
                  <a:pt x="607695" y="137380"/>
                  <a:pt x="613886" y="136619"/>
                  <a:pt x="619697" y="136714"/>
                </a:cubicBezTo>
                <a:cubicBezTo>
                  <a:pt x="625412" y="139093"/>
                  <a:pt x="631793" y="109780"/>
                  <a:pt x="636175" y="116537"/>
                </a:cubicBezTo>
                <a:cubicBezTo>
                  <a:pt x="641033" y="109875"/>
                  <a:pt x="644843" y="112445"/>
                  <a:pt x="647700" y="106449"/>
                </a:cubicBezTo>
                <a:cubicBezTo>
                  <a:pt x="650272" y="110161"/>
                  <a:pt x="651891" y="108543"/>
                  <a:pt x="652082" y="103118"/>
                </a:cubicBezTo>
                <a:cubicBezTo>
                  <a:pt x="651796" y="111588"/>
                  <a:pt x="659511" y="109399"/>
                  <a:pt x="667322" y="103974"/>
                </a:cubicBezTo>
                <a:cubicBezTo>
                  <a:pt x="674942" y="105021"/>
                  <a:pt x="682276" y="113492"/>
                  <a:pt x="682562" y="104831"/>
                </a:cubicBezTo>
                <a:cubicBezTo>
                  <a:pt x="682276" y="113301"/>
                  <a:pt x="686086" y="86748"/>
                  <a:pt x="690086" y="109304"/>
                </a:cubicBezTo>
                <a:cubicBezTo>
                  <a:pt x="694849" y="111493"/>
                  <a:pt x="701612" y="111303"/>
                  <a:pt x="709708" y="99311"/>
                </a:cubicBezTo>
                <a:cubicBezTo>
                  <a:pt x="717518" y="96456"/>
                  <a:pt x="726567" y="85701"/>
                  <a:pt x="734854" y="95789"/>
                </a:cubicBezTo>
                <a:cubicBezTo>
                  <a:pt x="743807" y="87509"/>
                  <a:pt x="752094" y="99311"/>
                  <a:pt x="760095" y="89222"/>
                </a:cubicBezTo>
                <a:cubicBezTo>
                  <a:pt x="767810" y="89889"/>
                  <a:pt x="774954" y="77230"/>
                  <a:pt x="779526" y="85415"/>
                </a:cubicBezTo>
                <a:cubicBezTo>
                  <a:pt x="784574" y="79515"/>
                  <a:pt x="787337" y="82275"/>
                  <a:pt x="787337" y="83797"/>
                </a:cubicBezTo>
                <a:cubicBezTo>
                  <a:pt x="787908" y="65905"/>
                  <a:pt x="789718" y="81228"/>
                  <a:pt x="793623" y="80657"/>
                </a:cubicBezTo>
                <a:cubicBezTo>
                  <a:pt x="798100" y="63906"/>
                  <a:pt x="803148" y="75137"/>
                  <a:pt x="808863" y="87890"/>
                </a:cubicBezTo>
                <a:cubicBezTo>
                  <a:pt x="815150" y="86653"/>
                  <a:pt x="822293" y="79895"/>
                  <a:pt x="828865" y="93029"/>
                </a:cubicBezTo>
                <a:cubicBezTo>
                  <a:pt x="835819" y="95123"/>
                  <a:pt x="842105" y="113301"/>
                  <a:pt x="848963" y="95504"/>
                </a:cubicBezTo>
                <a:cubicBezTo>
                  <a:pt x="861155" y="102642"/>
                  <a:pt x="870776" y="92934"/>
                  <a:pt x="870490" y="99596"/>
                </a:cubicBezTo>
                <a:cubicBezTo>
                  <a:pt x="870966" y="84273"/>
                  <a:pt x="876490" y="109685"/>
                  <a:pt x="883063" y="104069"/>
                </a:cubicBezTo>
                <a:cubicBezTo>
                  <a:pt x="889254" y="108828"/>
                  <a:pt x="896017" y="94267"/>
                  <a:pt x="895636" y="108543"/>
                </a:cubicBezTo>
                <a:cubicBezTo>
                  <a:pt x="895826" y="102832"/>
                  <a:pt x="902589" y="102166"/>
                  <a:pt x="912209" y="98549"/>
                </a:cubicBezTo>
                <a:cubicBezTo>
                  <a:pt x="917353" y="85320"/>
                  <a:pt x="922306" y="101595"/>
                  <a:pt x="928307" y="89698"/>
                </a:cubicBezTo>
                <a:cubicBezTo>
                  <a:pt x="933640" y="96836"/>
                  <a:pt x="940022" y="79610"/>
                  <a:pt x="945452" y="80181"/>
                </a:cubicBezTo>
                <a:cubicBezTo>
                  <a:pt x="950690" y="85986"/>
                  <a:pt x="955929" y="81894"/>
                  <a:pt x="960406" y="76184"/>
                </a:cubicBezTo>
                <a:cubicBezTo>
                  <a:pt x="964502" y="81704"/>
                  <a:pt x="968502" y="64001"/>
                  <a:pt x="970407" y="70664"/>
                </a:cubicBezTo>
                <a:cubicBezTo>
                  <a:pt x="973646" y="69141"/>
                  <a:pt x="978503" y="61622"/>
                  <a:pt x="983171" y="73138"/>
                </a:cubicBezTo>
                <a:cubicBezTo>
                  <a:pt x="987933" y="82275"/>
                  <a:pt x="993553" y="85130"/>
                  <a:pt x="998982" y="77897"/>
                </a:cubicBezTo>
                <a:cubicBezTo>
                  <a:pt x="1009269" y="82180"/>
                  <a:pt x="1018223" y="81323"/>
                  <a:pt x="1018127" y="84654"/>
                </a:cubicBezTo>
                <a:cubicBezTo>
                  <a:pt x="1018127" y="87033"/>
                  <a:pt x="1025081" y="86938"/>
                  <a:pt x="1035177" y="76184"/>
                </a:cubicBezTo>
                <a:cubicBezTo>
                  <a:pt x="1040130" y="72186"/>
                  <a:pt x="1045369" y="80466"/>
                  <a:pt x="1051370" y="67523"/>
                </a:cubicBezTo>
                <a:cubicBezTo>
                  <a:pt x="1057085" y="64192"/>
                  <a:pt x="1063181" y="54103"/>
                  <a:pt x="1068229" y="60480"/>
                </a:cubicBezTo>
                <a:cubicBezTo>
                  <a:pt x="1073277" y="67808"/>
                  <a:pt x="1078802" y="46014"/>
                  <a:pt x="1082612" y="47060"/>
                </a:cubicBezTo>
                <a:cubicBezTo>
                  <a:pt x="1086612" y="41636"/>
                  <a:pt x="1089279" y="45633"/>
                  <a:pt x="1090327" y="52295"/>
                </a:cubicBezTo>
                <a:cubicBezTo>
                  <a:pt x="1092422" y="46775"/>
                  <a:pt x="1094899" y="58767"/>
                  <a:pt x="1098137" y="58196"/>
                </a:cubicBezTo>
                <a:cubicBezTo>
                  <a:pt x="1100900" y="70568"/>
                  <a:pt x="1104424" y="73899"/>
                  <a:pt x="1107758" y="71235"/>
                </a:cubicBezTo>
                <a:cubicBezTo>
                  <a:pt x="1110710" y="82180"/>
                  <a:pt x="1113854" y="80086"/>
                  <a:pt x="1115949" y="86462"/>
                </a:cubicBezTo>
                <a:cubicBezTo>
                  <a:pt x="1118616" y="73899"/>
                  <a:pt x="1119569" y="88651"/>
                  <a:pt x="1119569" y="89984"/>
                </a:cubicBezTo>
                <a:cubicBezTo>
                  <a:pt x="1119378" y="95694"/>
                  <a:pt x="1127284" y="78753"/>
                  <a:pt x="1137095" y="85701"/>
                </a:cubicBezTo>
                <a:cubicBezTo>
                  <a:pt x="1141952" y="91792"/>
                  <a:pt x="1148048" y="78848"/>
                  <a:pt x="1153763" y="83607"/>
                </a:cubicBezTo>
                <a:cubicBezTo>
                  <a:pt x="1159383" y="88271"/>
                  <a:pt x="1165479" y="83131"/>
                  <a:pt x="1171099" y="78944"/>
                </a:cubicBezTo>
                <a:cubicBezTo>
                  <a:pt x="1177195" y="59433"/>
                  <a:pt x="1182148" y="59623"/>
                  <a:pt x="1185672" y="71806"/>
                </a:cubicBezTo>
                <a:cubicBezTo>
                  <a:pt x="1189482" y="74185"/>
                  <a:pt x="1192244" y="78658"/>
                  <a:pt x="1193483" y="78753"/>
                </a:cubicBezTo>
                <a:cubicBezTo>
                  <a:pt x="1201103" y="79324"/>
                  <a:pt x="1211485" y="72567"/>
                  <a:pt x="1211199" y="79705"/>
                </a:cubicBezTo>
                <a:cubicBezTo>
                  <a:pt x="1211390" y="74661"/>
                  <a:pt x="1219295" y="68094"/>
                  <a:pt x="1230630" y="75708"/>
                </a:cubicBezTo>
                <a:cubicBezTo>
                  <a:pt x="1236536" y="72472"/>
                  <a:pt x="1242917" y="84273"/>
                  <a:pt x="1250537" y="72853"/>
                </a:cubicBezTo>
                <a:cubicBezTo>
                  <a:pt x="1257681" y="76088"/>
                  <a:pt x="1265968" y="58101"/>
                  <a:pt x="1273397" y="66952"/>
                </a:cubicBezTo>
                <a:cubicBezTo>
                  <a:pt x="1280732" y="77135"/>
                  <a:pt x="1288542" y="74946"/>
                  <a:pt x="1296162" y="63145"/>
                </a:cubicBezTo>
                <a:cubicBezTo>
                  <a:pt x="1303306" y="65429"/>
                  <a:pt x="1310068" y="66476"/>
                  <a:pt x="1316069" y="58291"/>
                </a:cubicBezTo>
                <a:cubicBezTo>
                  <a:pt x="1321784" y="59528"/>
                  <a:pt x="1326356" y="67903"/>
                  <a:pt x="1330071" y="59623"/>
                </a:cubicBezTo>
                <a:cubicBezTo>
                  <a:pt x="1333691" y="52676"/>
                  <a:pt x="1335500" y="56578"/>
                  <a:pt x="1335596" y="54389"/>
                </a:cubicBezTo>
                <a:cubicBezTo>
                  <a:pt x="1335596" y="52771"/>
                  <a:pt x="1338453" y="60290"/>
                  <a:pt x="1343216" y="58767"/>
                </a:cubicBezTo>
                <a:cubicBezTo>
                  <a:pt x="1348454" y="41350"/>
                  <a:pt x="1354360" y="49345"/>
                  <a:pt x="1360742" y="45157"/>
                </a:cubicBezTo>
                <a:cubicBezTo>
                  <a:pt x="1366933" y="44681"/>
                  <a:pt x="1373219" y="44491"/>
                  <a:pt x="1377982" y="40398"/>
                </a:cubicBezTo>
                <a:cubicBezTo>
                  <a:pt x="1382935" y="31833"/>
                  <a:pt x="1386173" y="28026"/>
                  <a:pt x="1385888" y="35925"/>
                </a:cubicBezTo>
                <a:cubicBezTo>
                  <a:pt x="1385888" y="34973"/>
                  <a:pt x="1388840" y="45823"/>
                  <a:pt x="1394174" y="36877"/>
                </a:cubicBezTo>
                <a:cubicBezTo>
                  <a:pt x="1398746" y="50772"/>
                  <a:pt x="1405700" y="47346"/>
                  <a:pt x="1413129" y="36020"/>
                </a:cubicBezTo>
                <a:cubicBezTo>
                  <a:pt x="1420368" y="30500"/>
                  <a:pt x="1427798" y="29453"/>
                  <a:pt x="1433703" y="39827"/>
                </a:cubicBezTo>
                <a:cubicBezTo>
                  <a:pt x="1439989" y="37924"/>
                  <a:pt x="1445133" y="32594"/>
                  <a:pt x="1447324" y="39161"/>
                </a:cubicBezTo>
                <a:cubicBezTo>
                  <a:pt x="1449800" y="35069"/>
                  <a:pt x="1454658" y="31833"/>
                  <a:pt x="1460087" y="42111"/>
                </a:cubicBezTo>
                <a:cubicBezTo>
                  <a:pt x="1465993" y="37543"/>
                  <a:pt x="1471898" y="66000"/>
                  <a:pt x="1479137" y="42207"/>
                </a:cubicBezTo>
                <a:cubicBezTo>
                  <a:pt x="1485424" y="48107"/>
                  <a:pt x="1491996" y="38780"/>
                  <a:pt x="1496378" y="43063"/>
                </a:cubicBezTo>
                <a:cubicBezTo>
                  <a:pt x="1501331" y="33165"/>
                  <a:pt x="1503426" y="57720"/>
                  <a:pt x="1503998" y="42111"/>
                </a:cubicBezTo>
                <a:cubicBezTo>
                  <a:pt x="1504093" y="39256"/>
                  <a:pt x="1506093" y="25837"/>
                  <a:pt x="1508093" y="39732"/>
                </a:cubicBezTo>
                <a:cubicBezTo>
                  <a:pt x="1510284" y="51248"/>
                  <a:pt x="1514380" y="34688"/>
                  <a:pt x="1518666" y="32880"/>
                </a:cubicBezTo>
                <a:cubicBezTo>
                  <a:pt x="1522476" y="44300"/>
                  <a:pt x="1527143" y="46299"/>
                  <a:pt x="1532573" y="27360"/>
                </a:cubicBezTo>
                <a:cubicBezTo>
                  <a:pt x="1537526" y="22411"/>
                  <a:pt x="1542479" y="22696"/>
                  <a:pt x="1547241" y="16034"/>
                </a:cubicBezTo>
                <a:cubicBezTo>
                  <a:pt x="1551908" y="12988"/>
                  <a:pt x="1556766" y="-7188"/>
                  <a:pt x="1559814" y="2710"/>
                </a:cubicBezTo>
                <a:cubicBezTo>
                  <a:pt x="1563148" y="3376"/>
                  <a:pt x="1565434" y="10514"/>
                  <a:pt x="1566672" y="8230"/>
                </a:cubicBezTo>
                <a:cubicBezTo>
                  <a:pt x="1568482" y="8230"/>
                  <a:pt x="1572101" y="12417"/>
                  <a:pt x="1576864" y="14035"/>
                </a:cubicBezTo>
                <a:cubicBezTo>
                  <a:pt x="1581626" y="14511"/>
                  <a:pt x="1587056" y="21840"/>
                  <a:pt x="1592771" y="15558"/>
                </a:cubicBezTo>
                <a:cubicBezTo>
                  <a:pt x="1598200" y="16224"/>
                  <a:pt x="1603248" y="23743"/>
                  <a:pt x="1607344" y="16415"/>
                </a:cubicBezTo>
                <a:cubicBezTo>
                  <a:pt x="1611630" y="5850"/>
                  <a:pt x="1613726" y="18318"/>
                  <a:pt x="1613535" y="21364"/>
                </a:cubicBezTo>
                <a:cubicBezTo>
                  <a:pt x="1613821" y="12703"/>
                  <a:pt x="1616488" y="16605"/>
                  <a:pt x="1620584" y="21554"/>
                </a:cubicBezTo>
                <a:cubicBezTo>
                  <a:pt x="1625060" y="16700"/>
                  <a:pt x="1630489" y="24790"/>
                  <a:pt x="1636395" y="23457"/>
                </a:cubicBezTo>
                <a:cubicBezTo>
                  <a:pt x="1642015" y="32594"/>
                  <a:pt x="1648111" y="28692"/>
                  <a:pt x="1653064" y="23743"/>
                </a:cubicBezTo>
                <a:cubicBezTo>
                  <a:pt x="1657731" y="27264"/>
                  <a:pt x="1661446" y="23457"/>
                  <a:pt x="1662398" y="25742"/>
                </a:cubicBezTo>
                <a:cubicBezTo>
                  <a:pt x="1662779" y="35069"/>
                  <a:pt x="1665446" y="24980"/>
                  <a:pt x="1668971" y="21459"/>
                </a:cubicBezTo>
                <a:cubicBezTo>
                  <a:pt x="1672209" y="27455"/>
                  <a:pt x="1676591" y="34688"/>
                  <a:pt x="1682210" y="23648"/>
                </a:cubicBezTo>
                <a:cubicBezTo>
                  <a:pt x="1687354" y="25646"/>
                  <a:pt x="1693736" y="14130"/>
                  <a:pt x="1699451" y="24695"/>
                </a:cubicBezTo>
                <a:cubicBezTo>
                  <a:pt x="1705261" y="32023"/>
                  <a:pt x="1712024" y="19175"/>
                  <a:pt x="1717929" y="19555"/>
                </a:cubicBezTo>
                <a:cubicBezTo>
                  <a:pt x="1724025" y="15177"/>
                  <a:pt x="1729645" y="15558"/>
                  <a:pt x="1734503" y="14702"/>
                </a:cubicBezTo>
                <a:cubicBezTo>
                  <a:pt x="1739265" y="16224"/>
                  <a:pt x="1743361" y="16319"/>
                  <a:pt x="1746028" y="17747"/>
                </a:cubicBezTo>
                <a:cubicBezTo>
                  <a:pt x="1762982" y="7278"/>
                  <a:pt x="1746599" y="2234"/>
                  <a:pt x="1755458" y="20031"/>
                </a:cubicBezTo>
                <a:cubicBezTo>
                  <a:pt x="1756886" y="23838"/>
                  <a:pt x="1759649" y="25361"/>
                  <a:pt x="1763363" y="25646"/>
                </a:cubicBezTo>
                <a:cubicBezTo>
                  <a:pt x="1767173" y="22125"/>
                  <a:pt x="1772031" y="16034"/>
                  <a:pt x="1776889" y="23838"/>
                </a:cubicBezTo>
                <a:cubicBezTo>
                  <a:pt x="1781747" y="30405"/>
                  <a:pt x="1787652" y="24790"/>
                  <a:pt x="1793462" y="23933"/>
                </a:cubicBezTo>
                <a:cubicBezTo>
                  <a:pt x="1799368" y="21364"/>
                  <a:pt x="1805559" y="15463"/>
                  <a:pt x="1810893" y="29168"/>
                </a:cubicBezTo>
                <a:cubicBezTo>
                  <a:pt x="1816799" y="24124"/>
                  <a:pt x="1822704" y="15177"/>
                  <a:pt x="1827371" y="26979"/>
                </a:cubicBezTo>
                <a:cubicBezTo>
                  <a:pt x="1832610" y="21744"/>
                  <a:pt x="1836801" y="29073"/>
                  <a:pt x="1840230" y="33451"/>
                </a:cubicBezTo>
                <a:cubicBezTo>
                  <a:pt x="1843754" y="34307"/>
                  <a:pt x="1847755" y="39161"/>
                  <a:pt x="1852517" y="34973"/>
                </a:cubicBezTo>
                <a:cubicBezTo>
                  <a:pt x="1857280" y="31547"/>
                  <a:pt x="1862518" y="22791"/>
                  <a:pt x="1867472" y="30500"/>
                </a:cubicBezTo>
                <a:cubicBezTo>
                  <a:pt x="1872329" y="40113"/>
                  <a:pt x="1877473" y="46489"/>
                  <a:pt x="1883093" y="33165"/>
                </a:cubicBezTo>
                <a:cubicBezTo>
                  <a:pt x="1888712" y="22791"/>
                  <a:pt x="1893761" y="24029"/>
                  <a:pt x="1898618" y="21173"/>
                </a:cubicBezTo>
                <a:cubicBezTo>
                  <a:pt x="1903476" y="19746"/>
                  <a:pt x="1908239" y="8515"/>
                  <a:pt x="1911858" y="13274"/>
                </a:cubicBezTo>
                <a:cubicBezTo>
                  <a:pt x="1915859" y="8515"/>
                  <a:pt x="1919002" y="10609"/>
                  <a:pt x="1921288" y="13655"/>
                </a:cubicBezTo>
                <a:cubicBezTo>
                  <a:pt x="1928908" y="-1573"/>
                  <a:pt x="1932527" y="14987"/>
                  <a:pt x="1937099" y="8515"/>
                </a:cubicBezTo>
                <a:cubicBezTo>
                  <a:pt x="1941290" y="16319"/>
                  <a:pt x="1946529" y="1853"/>
                  <a:pt x="1954339" y="15463"/>
                </a:cubicBezTo>
                <a:cubicBezTo>
                  <a:pt x="1957197" y="12608"/>
                  <a:pt x="1961007" y="11085"/>
                  <a:pt x="1965008" y="19079"/>
                </a:cubicBezTo>
                <a:cubicBezTo>
                  <a:pt x="1969389" y="18128"/>
                  <a:pt x="1973675" y="36782"/>
                  <a:pt x="1979105" y="27169"/>
                </a:cubicBezTo>
                <a:cubicBezTo>
                  <a:pt x="1983962" y="34688"/>
                  <a:pt x="1988915" y="41921"/>
                  <a:pt x="1994059" y="39922"/>
                </a:cubicBezTo>
                <a:cubicBezTo>
                  <a:pt x="1999012" y="43158"/>
                  <a:pt x="2003584" y="48107"/>
                  <a:pt x="2008156" y="36211"/>
                </a:cubicBezTo>
                <a:cubicBezTo>
                  <a:pt x="2016252" y="42778"/>
                  <a:pt x="2022443" y="31262"/>
                  <a:pt x="2022158" y="39827"/>
                </a:cubicBezTo>
                <a:cubicBezTo>
                  <a:pt x="2021872" y="49345"/>
                  <a:pt x="2026158" y="35925"/>
                  <a:pt x="2031587" y="44967"/>
                </a:cubicBezTo>
                <a:cubicBezTo>
                  <a:pt x="2037017" y="55531"/>
                  <a:pt x="2044827" y="49821"/>
                  <a:pt x="2052828" y="41445"/>
                </a:cubicBezTo>
                <a:cubicBezTo>
                  <a:pt x="2060639" y="36687"/>
                  <a:pt x="2067687" y="55436"/>
                  <a:pt x="2073783" y="46014"/>
                </a:cubicBezTo>
                <a:cubicBezTo>
                  <a:pt x="2079784" y="39542"/>
                  <a:pt x="2083594" y="40113"/>
                  <a:pt x="2083499" y="43063"/>
                </a:cubicBezTo>
                <a:cubicBezTo>
                  <a:pt x="2083880" y="31262"/>
                  <a:pt x="2097310" y="53913"/>
                  <a:pt x="2104549" y="49535"/>
                </a:cubicBezTo>
                <a:cubicBezTo>
                  <a:pt x="2106073" y="56387"/>
                  <a:pt x="2109978" y="47632"/>
                  <a:pt x="2114169" y="56673"/>
                </a:cubicBezTo>
                <a:cubicBezTo>
                  <a:pt x="2118646" y="59433"/>
                  <a:pt x="2124170" y="59243"/>
                  <a:pt x="2129885" y="62003"/>
                </a:cubicBezTo>
                <a:cubicBezTo>
                  <a:pt x="2135791" y="57910"/>
                  <a:pt x="2141506" y="65143"/>
                  <a:pt x="2146649" y="73138"/>
                </a:cubicBezTo>
                <a:cubicBezTo>
                  <a:pt x="2151698" y="85225"/>
                  <a:pt x="2156555" y="85415"/>
                  <a:pt x="2160365" y="77421"/>
                </a:cubicBezTo>
                <a:cubicBezTo>
                  <a:pt x="2163890" y="79229"/>
                  <a:pt x="2169033" y="73043"/>
                  <a:pt x="2174462" y="76850"/>
                </a:cubicBezTo>
                <a:cubicBezTo>
                  <a:pt x="2179987" y="78848"/>
                  <a:pt x="2186178" y="73233"/>
                  <a:pt x="2191417" y="84844"/>
                </a:cubicBezTo>
                <a:cubicBezTo>
                  <a:pt x="2196941" y="87129"/>
                  <a:pt x="2201894" y="94457"/>
                  <a:pt x="2205704" y="92173"/>
                </a:cubicBezTo>
                <a:cubicBezTo>
                  <a:pt x="2209229" y="99120"/>
                  <a:pt x="2211896" y="90840"/>
                  <a:pt x="2211896" y="88937"/>
                </a:cubicBezTo>
                <a:cubicBezTo>
                  <a:pt x="2212181" y="81799"/>
                  <a:pt x="2213991" y="87509"/>
                  <a:pt x="2217515" y="83893"/>
                </a:cubicBezTo>
                <a:cubicBezTo>
                  <a:pt x="2220849" y="85606"/>
                  <a:pt x="2225612" y="85986"/>
                  <a:pt x="2230850" y="89984"/>
                </a:cubicBezTo>
                <a:cubicBezTo>
                  <a:pt x="2236089" y="95218"/>
                  <a:pt x="2242090" y="98073"/>
                  <a:pt x="2248567" y="87700"/>
                </a:cubicBezTo>
                <a:cubicBezTo>
                  <a:pt x="2254472" y="94171"/>
                  <a:pt x="2260949" y="82180"/>
                  <a:pt x="2266093" y="91887"/>
                </a:cubicBezTo>
                <a:cubicBezTo>
                  <a:pt x="2271332" y="96456"/>
                  <a:pt x="2276189" y="95694"/>
                  <a:pt x="2279809" y="86653"/>
                </a:cubicBezTo>
                <a:cubicBezTo>
                  <a:pt x="2283428" y="79895"/>
                  <a:pt x="2284952" y="95409"/>
                  <a:pt x="2285048" y="92839"/>
                </a:cubicBezTo>
                <a:cubicBezTo>
                  <a:pt x="2284667" y="105021"/>
                  <a:pt x="2287143" y="109875"/>
                  <a:pt x="2291429" y="100358"/>
                </a:cubicBezTo>
                <a:cubicBezTo>
                  <a:pt x="2295620" y="93505"/>
                  <a:pt x="2300573" y="105307"/>
                  <a:pt x="2306288" y="93981"/>
                </a:cubicBezTo>
                <a:cubicBezTo>
                  <a:pt x="2311241" y="103498"/>
                  <a:pt x="2316766" y="100358"/>
                  <a:pt x="2320766" y="99120"/>
                </a:cubicBezTo>
                <a:cubicBezTo>
                  <a:pt x="2324767" y="99120"/>
                  <a:pt x="2326958" y="112825"/>
                  <a:pt x="2327529" y="95123"/>
                </a:cubicBezTo>
                <a:cubicBezTo>
                  <a:pt x="2328005" y="81704"/>
                  <a:pt x="2335435" y="93791"/>
                  <a:pt x="2347055" y="96170"/>
                </a:cubicBezTo>
                <a:cubicBezTo>
                  <a:pt x="2353151" y="88175"/>
                  <a:pt x="2359628" y="101309"/>
                  <a:pt x="2367058" y="99596"/>
                </a:cubicBezTo>
                <a:cubicBezTo>
                  <a:pt x="2374297" y="103784"/>
                  <a:pt x="2382107" y="102737"/>
                  <a:pt x="2390108" y="98454"/>
                </a:cubicBezTo>
                <a:cubicBezTo>
                  <a:pt x="2397919" y="99406"/>
                  <a:pt x="2405825" y="97027"/>
                  <a:pt x="2412968" y="101690"/>
                </a:cubicBezTo>
                <a:cubicBezTo>
                  <a:pt x="2420303" y="103213"/>
                  <a:pt x="2427351" y="97407"/>
                  <a:pt x="2433066" y="100834"/>
                </a:cubicBezTo>
                <a:cubicBezTo>
                  <a:pt x="2444877" y="97598"/>
                  <a:pt x="2452878" y="93410"/>
                  <a:pt x="2452592" y="101880"/>
                </a:cubicBezTo>
                <a:cubicBezTo>
                  <a:pt x="2452307" y="111017"/>
                  <a:pt x="2458784" y="93791"/>
                  <a:pt x="2464784" y="90174"/>
                </a:cubicBezTo>
                <a:cubicBezTo>
                  <a:pt x="2468213" y="74946"/>
                  <a:pt x="2470880" y="85701"/>
                  <a:pt x="2473262" y="79134"/>
                </a:cubicBezTo>
                <a:cubicBezTo>
                  <a:pt x="2475166" y="88271"/>
                  <a:pt x="2476881" y="81608"/>
                  <a:pt x="2476976" y="78468"/>
                </a:cubicBezTo>
                <a:cubicBezTo>
                  <a:pt x="2476786" y="82941"/>
                  <a:pt x="2487263" y="89127"/>
                  <a:pt x="2498027" y="83988"/>
                </a:cubicBezTo>
                <a:cubicBezTo>
                  <a:pt x="2503837" y="69141"/>
                  <a:pt x="2508790" y="81228"/>
                  <a:pt x="2512695" y="83988"/>
                </a:cubicBezTo>
                <a:cubicBezTo>
                  <a:pt x="2516410" y="91697"/>
                  <a:pt x="2519077" y="92363"/>
                  <a:pt x="2519172" y="89603"/>
                </a:cubicBezTo>
                <a:cubicBezTo>
                  <a:pt x="2518886" y="99025"/>
                  <a:pt x="2522601" y="92839"/>
                  <a:pt x="2527935" y="93410"/>
                </a:cubicBezTo>
                <a:cubicBezTo>
                  <a:pt x="2532793" y="106544"/>
                  <a:pt x="2541080" y="72472"/>
                  <a:pt x="2547747" y="83131"/>
                </a:cubicBezTo>
                <a:cubicBezTo>
                  <a:pt x="2554796" y="84749"/>
                  <a:pt x="2562035" y="79895"/>
                  <a:pt x="2567464" y="77326"/>
                </a:cubicBezTo>
                <a:cubicBezTo>
                  <a:pt x="2572893" y="75613"/>
                  <a:pt x="2576608" y="68665"/>
                  <a:pt x="2576322" y="76659"/>
                </a:cubicBezTo>
                <a:cubicBezTo>
                  <a:pt x="2576894" y="60004"/>
                  <a:pt x="2584228" y="75803"/>
                  <a:pt x="2594610" y="79515"/>
                </a:cubicBezTo>
                <a:cubicBezTo>
                  <a:pt x="2599468" y="91221"/>
                  <a:pt x="2606231" y="64763"/>
                  <a:pt x="2611660" y="80371"/>
                </a:cubicBezTo>
                <a:cubicBezTo>
                  <a:pt x="2617184" y="90745"/>
                  <a:pt x="2623661" y="75042"/>
                  <a:pt x="2628614" y="84749"/>
                </a:cubicBezTo>
                <a:cubicBezTo>
                  <a:pt x="2638806" y="94267"/>
                  <a:pt x="2646712" y="94552"/>
                  <a:pt x="2646903" y="87604"/>
                </a:cubicBezTo>
                <a:cubicBezTo>
                  <a:pt x="2646903" y="85415"/>
                  <a:pt x="2655951" y="83131"/>
                  <a:pt x="2664905" y="80562"/>
                </a:cubicBezTo>
                <a:cubicBezTo>
                  <a:pt x="2669381" y="80181"/>
                  <a:pt x="2673858" y="77326"/>
                  <a:pt x="2677192" y="77040"/>
                </a:cubicBezTo>
                <a:cubicBezTo>
                  <a:pt x="2680430" y="80562"/>
                  <a:pt x="2682907" y="71425"/>
                  <a:pt x="2682812" y="73519"/>
                </a:cubicBezTo>
                <a:cubicBezTo>
                  <a:pt x="2682526" y="81323"/>
                  <a:pt x="2686145" y="79705"/>
                  <a:pt x="2691574" y="76374"/>
                </a:cubicBezTo>
                <a:cubicBezTo>
                  <a:pt x="2696718" y="80371"/>
                  <a:pt x="2703957" y="76088"/>
                  <a:pt x="2711006" y="77706"/>
                </a:cubicBezTo>
                <a:cubicBezTo>
                  <a:pt x="2718245" y="74375"/>
                  <a:pt x="2725198" y="77230"/>
                  <a:pt x="2730437" y="80752"/>
                </a:cubicBezTo>
                <a:cubicBezTo>
                  <a:pt x="2735390" y="90650"/>
                  <a:pt x="2739009" y="89127"/>
                  <a:pt x="2739295" y="81799"/>
                </a:cubicBezTo>
                <a:cubicBezTo>
                  <a:pt x="2739295" y="81989"/>
                  <a:pt x="2744724" y="80276"/>
                  <a:pt x="2753963" y="81894"/>
                </a:cubicBezTo>
                <a:cubicBezTo>
                  <a:pt x="2758916" y="73424"/>
                  <a:pt x="2764346" y="77706"/>
                  <a:pt x="2770728" y="78087"/>
                </a:cubicBezTo>
                <a:cubicBezTo>
                  <a:pt x="2777299" y="71901"/>
                  <a:pt x="2783967" y="85701"/>
                  <a:pt x="2791873" y="82084"/>
                </a:cubicBezTo>
                <a:cubicBezTo>
                  <a:pt x="2799588" y="82560"/>
                  <a:pt x="2807970" y="78658"/>
                  <a:pt x="2816638" y="80752"/>
                </a:cubicBezTo>
                <a:cubicBezTo>
                  <a:pt x="2825020" y="91031"/>
                  <a:pt x="2833973" y="93791"/>
                  <a:pt x="2843594" y="82370"/>
                </a:cubicBezTo>
                <a:cubicBezTo>
                  <a:pt x="2852738" y="84369"/>
                  <a:pt x="2862072" y="90555"/>
                  <a:pt x="2871597" y="87890"/>
                </a:cubicBezTo>
                <a:cubicBezTo>
                  <a:pt x="2881027" y="89603"/>
                  <a:pt x="2890457" y="89127"/>
                  <a:pt x="2899982" y="82751"/>
                </a:cubicBezTo>
                <a:cubicBezTo>
                  <a:pt x="2909411" y="76374"/>
                  <a:pt x="2918079" y="88461"/>
                  <a:pt x="2927128" y="78277"/>
                </a:cubicBezTo>
                <a:cubicBezTo>
                  <a:pt x="2935605" y="83797"/>
                  <a:pt x="2943987" y="81704"/>
                  <a:pt x="2951703" y="83131"/>
                </a:cubicBezTo>
                <a:cubicBezTo>
                  <a:pt x="2959132" y="92173"/>
                  <a:pt x="2966657" y="80181"/>
                  <a:pt x="2973134" y="78277"/>
                </a:cubicBezTo>
                <a:cubicBezTo>
                  <a:pt x="2979896" y="65524"/>
                  <a:pt x="2985421" y="69426"/>
                  <a:pt x="2989612" y="83322"/>
                </a:cubicBezTo>
                <a:cubicBezTo>
                  <a:pt x="2999041" y="78373"/>
                  <a:pt x="3004280" y="82751"/>
                  <a:pt x="3004280" y="83322"/>
                </a:cubicBezTo>
                <a:cubicBezTo>
                  <a:pt x="3004280" y="83512"/>
                  <a:pt x="3011615" y="75993"/>
                  <a:pt x="3020854" y="82465"/>
                </a:cubicBezTo>
                <a:cubicBezTo>
                  <a:pt x="3025521" y="85130"/>
                  <a:pt x="3031236" y="72186"/>
                  <a:pt x="3036380" y="77516"/>
                </a:cubicBezTo>
                <a:cubicBezTo>
                  <a:pt x="3041523" y="83512"/>
                  <a:pt x="3046953" y="78753"/>
                  <a:pt x="3051620" y="82370"/>
                </a:cubicBezTo>
                <a:cubicBezTo>
                  <a:pt x="3055811" y="98645"/>
                  <a:pt x="3060668" y="90840"/>
                  <a:pt x="3065240" y="84083"/>
                </a:cubicBezTo>
                <a:cubicBezTo>
                  <a:pt x="3069812" y="76850"/>
                  <a:pt x="3073622" y="85035"/>
                  <a:pt x="3077528" y="78658"/>
                </a:cubicBezTo>
                <a:cubicBezTo>
                  <a:pt x="3085338" y="65143"/>
                  <a:pt x="3091053" y="71044"/>
                  <a:pt x="3094482" y="76279"/>
                </a:cubicBezTo>
                <a:cubicBezTo>
                  <a:pt x="3096387" y="72567"/>
                  <a:pt x="3100007" y="71710"/>
                  <a:pt x="3104293" y="72186"/>
                </a:cubicBezTo>
                <a:cubicBezTo>
                  <a:pt x="3108579" y="72281"/>
                  <a:pt x="3113437" y="78848"/>
                  <a:pt x="3118866" y="64001"/>
                </a:cubicBezTo>
                <a:cubicBezTo>
                  <a:pt x="3124295" y="48774"/>
                  <a:pt x="3128867" y="49725"/>
                  <a:pt x="3132296" y="51438"/>
                </a:cubicBezTo>
                <a:cubicBezTo>
                  <a:pt x="3135630" y="53152"/>
                  <a:pt x="3137916" y="53247"/>
                  <a:pt x="3138011" y="49630"/>
                </a:cubicBezTo>
                <a:cubicBezTo>
                  <a:pt x="3138011" y="49440"/>
                  <a:pt x="3146774" y="52105"/>
                  <a:pt x="3157633" y="45157"/>
                </a:cubicBezTo>
                <a:cubicBezTo>
                  <a:pt x="3163062" y="40494"/>
                  <a:pt x="3168682" y="46489"/>
                  <a:pt x="3174111" y="43729"/>
                </a:cubicBezTo>
                <a:cubicBezTo>
                  <a:pt x="3179350" y="46489"/>
                  <a:pt x="3184493" y="37162"/>
                  <a:pt x="3188018" y="39922"/>
                </a:cubicBezTo>
                <a:cubicBezTo>
                  <a:pt x="3195733" y="21078"/>
                  <a:pt x="3199829" y="41065"/>
                  <a:pt x="3204782" y="34212"/>
                </a:cubicBezTo>
                <a:cubicBezTo>
                  <a:pt x="3209639" y="30215"/>
                  <a:pt x="3214211" y="34117"/>
                  <a:pt x="3221641" y="25837"/>
                </a:cubicBezTo>
                <a:cubicBezTo>
                  <a:pt x="3225356" y="19270"/>
                  <a:pt x="3229928" y="16890"/>
                  <a:pt x="3234499" y="18128"/>
                </a:cubicBezTo>
                <a:cubicBezTo>
                  <a:pt x="3239262" y="14416"/>
                  <a:pt x="3244120" y="16319"/>
                  <a:pt x="3248216" y="25266"/>
                </a:cubicBezTo>
                <a:cubicBezTo>
                  <a:pt x="3253073" y="13084"/>
                  <a:pt x="3257074" y="12893"/>
                  <a:pt x="3259836" y="16034"/>
                </a:cubicBezTo>
                <a:cubicBezTo>
                  <a:pt x="3262598" y="20507"/>
                  <a:pt x="3264599" y="13274"/>
                  <a:pt x="3264122" y="28121"/>
                </a:cubicBezTo>
                <a:cubicBezTo>
                  <a:pt x="3263837" y="35830"/>
                  <a:pt x="3265075" y="43444"/>
                  <a:pt x="3267647" y="43444"/>
                </a:cubicBezTo>
                <a:cubicBezTo>
                  <a:pt x="3270599" y="32404"/>
                  <a:pt x="3274219" y="31928"/>
                  <a:pt x="3278315" y="36401"/>
                </a:cubicBezTo>
                <a:cubicBezTo>
                  <a:pt x="3282696" y="34688"/>
                  <a:pt x="3287459" y="38685"/>
                  <a:pt x="3292507" y="44396"/>
                </a:cubicBezTo>
                <a:cubicBezTo>
                  <a:pt x="3297650" y="46585"/>
                  <a:pt x="3303270" y="41445"/>
                  <a:pt x="3308223" y="53532"/>
                </a:cubicBezTo>
                <a:cubicBezTo>
                  <a:pt x="3311747" y="54008"/>
                  <a:pt x="3314700" y="50392"/>
                  <a:pt x="3316891" y="55721"/>
                </a:cubicBezTo>
                <a:cubicBezTo>
                  <a:pt x="3319844" y="39447"/>
                  <a:pt x="3320987" y="61812"/>
                  <a:pt x="3322701" y="64763"/>
                </a:cubicBezTo>
                <a:cubicBezTo>
                  <a:pt x="3326130" y="70854"/>
                  <a:pt x="3329369" y="62383"/>
                  <a:pt x="3333464" y="79134"/>
                </a:cubicBezTo>
                <a:cubicBezTo>
                  <a:pt x="3336036" y="71806"/>
                  <a:pt x="3338989" y="63906"/>
                  <a:pt x="3342132" y="74185"/>
                </a:cubicBezTo>
                <a:cubicBezTo>
                  <a:pt x="3345275" y="83988"/>
                  <a:pt x="3349181" y="90079"/>
                  <a:pt x="3353848" y="103023"/>
                </a:cubicBezTo>
                <a:cubicBezTo>
                  <a:pt x="3360991" y="118441"/>
                  <a:pt x="3366897" y="118726"/>
                  <a:pt x="3371279" y="128529"/>
                </a:cubicBezTo>
                <a:cubicBezTo>
                  <a:pt x="3375565" y="141092"/>
                  <a:pt x="3379565" y="126054"/>
                  <a:pt x="3382518" y="121010"/>
                </a:cubicBezTo>
                <a:cubicBezTo>
                  <a:pt x="3385090" y="128910"/>
                  <a:pt x="3387662" y="114348"/>
                  <a:pt x="3389757" y="113492"/>
                </a:cubicBezTo>
                <a:cubicBezTo>
                  <a:pt x="3391567" y="120725"/>
                  <a:pt x="3393472" y="120725"/>
                  <a:pt x="3395853" y="120249"/>
                </a:cubicBezTo>
                <a:cubicBezTo>
                  <a:pt x="3397377" y="122438"/>
                  <a:pt x="3400139" y="118821"/>
                  <a:pt x="3403283" y="126530"/>
                </a:cubicBezTo>
                <a:cubicBezTo>
                  <a:pt x="3406616" y="129195"/>
                  <a:pt x="3410522" y="132621"/>
                  <a:pt x="3414998" y="131955"/>
                </a:cubicBezTo>
                <a:cubicBezTo>
                  <a:pt x="3418999" y="144423"/>
                  <a:pt x="3423761" y="140902"/>
                  <a:pt x="3428048" y="148325"/>
                </a:cubicBezTo>
                <a:cubicBezTo>
                  <a:pt x="3432334" y="155653"/>
                  <a:pt x="3437001" y="147469"/>
                  <a:pt x="3440906" y="147564"/>
                </a:cubicBezTo>
                <a:cubicBezTo>
                  <a:pt x="3448812" y="142234"/>
                  <a:pt x="3453765" y="157557"/>
                  <a:pt x="3453860" y="155368"/>
                </a:cubicBezTo>
                <a:cubicBezTo>
                  <a:pt x="3454051" y="148706"/>
                  <a:pt x="3455480" y="159746"/>
                  <a:pt x="3459004" y="148325"/>
                </a:cubicBezTo>
                <a:cubicBezTo>
                  <a:pt x="3462338" y="142044"/>
                  <a:pt x="3466814" y="138998"/>
                  <a:pt x="3471767" y="152608"/>
                </a:cubicBezTo>
                <a:cubicBezTo>
                  <a:pt x="3477292" y="146802"/>
                  <a:pt x="3483769" y="138522"/>
                  <a:pt x="3490246" y="144233"/>
                </a:cubicBezTo>
                <a:cubicBezTo>
                  <a:pt x="3496628" y="152798"/>
                  <a:pt x="3503866" y="148991"/>
                  <a:pt x="3510915" y="149658"/>
                </a:cubicBezTo>
                <a:cubicBezTo>
                  <a:pt x="3510534" y="159651"/>
                  <a:pt x="3513201" y="144328"/>
                  <a:pt x="3516154" y="147088"/>
                </a:cubicBezTo>
                <a:cubicBezTo>
                  <a:pt x="3519297" y="145280"/>
                  <a:pt x="3523679" y="137666"/>
                  <a:pt x="3527870" y="137190"/>
                </a:cubicBezTo>
                <a:cubicBezTo>
                  <a:pt x="3532061" y="134430"/>
                  <a:pt x="3536728" y="119202"/>
                  <a:pt x="3539681" y="123485"/>
                </a:cubicBezTo>
                <a:cubicBezTo>
                  <a:pt x="3543110" y="115014"/>
                  <a:pt x="3544729" y="126340"/>
                  <a:pt x="3544824" y="124817"/>
                </a:cubicBezTo>
                <a:cubicBezTo>
                  <a:pt x="3545110" y="116918"/>
                  <a:pt x="3547110" y="136143"/>
                  <a:pt x="3551491" y="126911"/>
                </a:cubicBezTo>
                <a:cubicBezTo>
                  <a:pt x="3555587" y="127577"/>
                  <a:pt x="3561303" y="121962"/>
                  <a:pt x="3567208" y="118060"/>
                </a:cubicBezTo>
                <a:cubicBezTo>
                  <a:pt x="3573495" y="102927"/>
                  <a:pt x="3579209" y="111017"/>
                  <a:pt x="3584258" y="110065"/>
                </a:cubicBezTo>
                <a:cubicBezTo>
                  <a:pt x="3589115" y="113301"/>
                  <a:pt x="3593211" y="110351"/>
                  <a:pt x="3594926" y="111588"/>
                </a:cubicBezTo>
                <a:cubicBezTo>
                  <a:pt x="3596640" y="95218"/>
                  <a:pt x="3599212" y="103498"/>
                  <a:pt x="3602927" y="109114"/>
                </a:cubicBezTo>
                <a:cubicBezTo>
                  <a:pt x="3607118" y="99787"/>
                  <a:pt x="3611975" y="105687"/>
                  <a:pt x="3617309" y="113682"/>
                </a:cubicBezTo>
                <a:cubicBezTo>
                  <a:pt x="3623310" y="102261"/>
                  <a:pt x="3628835" y="120534"/>
                  <a:pt x="3635312" y="112064"/>
                </a:cubicBezTo>
                <a:cubicBezTo>
                  <a:pt x="3641408" y="115395"/>
                  <a:pt x="3647789" y="110065"/>
                  <a:pt x="3653314" y="117299"/>
                </a:cubicBezTo>
                <a:cubicBezTo>
                  <a:pt x="3659029" y="117965"/>
                  <a:pt x="3664458" y="112540"/>
                  <a:pt x="3668459" y="116727"/>
                </a:cubicBezTo>
                <a:cubicBezTo>
                  <a:pt x="3672459" y="123770"/>
                  <a:pt x="3675603" y="122628"/>
                  <a:pt x="3677317" y="119488"/>
                </a:cubicBezTo>
                <a:cubicBezTo>
                  <a:pt x="3679603" y="121677"/>
                  <a:pt x="3682841" y="125674"/>
                  <a:pt x="3687128" y="118155"/>
                </a:cubicBezTo>
                <a:cubicBezTo>
                  <a:pt x="3691319" y="113396"/>
                  <a:pt x="3695795" y="117584"/>
                  <a:pt x="3700939" y="110256"/>
                </a:cubicBezTo>
                <a:cubicBezTo>
                  <a:pt x="3705416" y="123580"/>
                  <a:pt x="3711131" y="103118"/>
                  <a:pt x="3716084" y="102451"/>
                </a:cubicBezTo>
                <a:cubicBezTo>
                  <a:pt x="3721227" y="96075"/>
                  <a:pt x="3726180" y="89127"/>
                  <a:pt x="3729990" y="97407"/>
                </a:cubicBezTo>
                <a:cubicBezTo>
                  <a:pt x="3733991" y="101119"/>
                  <a:pt x="3737801" y="81133"/>
                  <a:pt x="3740277" y="96741"/>
                </a:cubicBezTo>
                <a:cubicBezTo>
                  <a:pt x="3743516" y="91411"/>
                  <a:pt x="3746468" y="91887"/>
                  <a:pt x="3750088" y="96741"/>
                </a:cubicBezTo>
                <a:cubicBezTo>
                  <a:pt x="3753993" y="96265"/>
                  <a:pt x="3758374" y="105402"/>
                  <a:pt x="3765137" y="101405"/>
                </a:cubicBezTo>
                <a:cubicBezTo>
                  <a:pt x="3771995" y="91887"/>
                  <a:pt x="3780187" y="99025"/>
                  <a:pt x="3791141" y="108543"/>
                </a:cubicBezTo>
                <a:cubicBezTo>
                  <a:pt x="3798380" y="116347"/>
                  <a:pt x="3805238" y="107496"/>
                  <a:pt x="3810953" y="111303"/>
                </a:cubicBezTo>
                <a:cubicBezTo>
                  <a:pt x="3816572" y="118155"/>
                  <a:pt x="3822383" y="101880"/>
                  <a:pt x="3826764" y="112540"/>
                </a:cubicBezTo>
                <a:cubicBezTo>
                  <a:pt x="3831527" y="113016"/>
                  <a:pt x="3836099" y="107400"/>
                  <a:pt x="3840099" y="109685"/>
                </a:cubicBezTo>
                <a:cubicBezTo>
                  <a:pt x="3844576" y="99025"/>
                  <a:pt x="3848100" y="112350"/>
                  <a:pt x="3852291" y="106925"/>
                </a:cubicBezTo>
                <a:cubicBezTo>
                  <a:pt x="3856196" y="109018"/>
                  <a:pt x="3860006" y="117394"/>
                  <a:pt x="3864674" y="105973"/>
                </a:cubicBezTo>
                <a:cubicBezTo>
                  <a:pt x="3869341" y="94457"/>
                  <a:pt x="3872770" y="130052"/>
                  <a:pt x="3878866" y="101595"/>
                </a:cubicBezTo>
                <a:cubicBezTo>
                  <a:pt x="3893915" y="111588"/>
                  <a:pt x="3896201" y="112159"/>
                  <a:pt x="3894963" y="106925"/>
                </a:cubicBezTo>
                <a:cubicBezTo>
                  <a:pt x="3893915" y="93410"/>
                  <a:pt x="3888010" y="111303"/>
                  <a:pt x="3887915" y="113682"/>
                </a:cubicBezTo>
                <a:cubicBezTo>
                  <a:pt x="3887915" y="114824"/>
                  <a:pt x="3897440" y="112825"/>
                  <a:pt x="3897630" y="106258"/>
                </a:cubicBezTo>
                <a:cubicBezTo>
                  <a:pt x="3897821" y="100358"/>
                  <a:pt x="3899535" y="88651"/>
                  <a:pt x="3901345" y="94552"/>
                </a:cubicBezTo>
                <a:cubicBezTo>
                  <a:pt x="3902964" y="105973"/>
                  <a:pt x="3905917" y="96931"/>
                  <a:pt x="3908584" y="96265"/>
                </a:cubicBezTo>
                <a:cubicBezTo>
                  <a:pt x="3913441" y="110636"/>
                  <a:pt x="3919728" y="81704"/>
                  <a:pt x="3919538" y="86177"/>
                </a:cubicBezTo>
                <a:cubicBezTo>
                  <a:pt x="3919919" y="76184"/>
                  <a:pt x="3922109" y="75137"/>
                  <a:pt x="3925253" y="89508"/>
                </a:cubicBezTo>
                <a:cubicBezTo>
                  <a:pt x="3928872" y="90174"/>
                  <a:pt x="3933635" y="103213"/>
                  <a:pt x="3939445" y="102451"/>
                </a:cubicBezTo>
                <a:cubicBezTo>
                  <a:pt x="3946970" y="109970"/>
                  <a:pt x="3955733" y="122723"/>
                  <a:pt x="3964400" y="122723"/>
                </a:cubicBezTo>
                <a:cubicBezTo>
                  <a:pt x="3973354" y="115871"/>
                  <a:pt x="3981164" y="127006"/>
                  <a:pt x="3986784" y="140902"/>
                </a:cubicBezTo>
                <a:cubicBezTo>
                  <a:pt x="3992690" y="145755"/>
                  <a:pt x="3996499" y="148801"/>
                  <a:pt x="3996499" y="148801"/>
                </a:cubicBezTo>
                <a:lnTo>
                  <a:pt x="3986784" y="3951934"/>
                </a:lnTo>
                <a:close/>
              </a:path>
            </a:pathLst>
          </a:custGeom>
          <a:solidFill>
            <a:srgbClr val="E7E7E8"/>
          </a:solidFill>
          <a:ln w="0" cap="flat">
            <a:noFill/>
            <a:prstDash val="solid"/>
            <a:miter/>
          </a:ln>
        </p:spPr>
        <p:txBody>
          <a:bodyPr rtlCol="0" anchor="ctr"/>
          <a:lstStyle/>
          <a:p>
            <a:endParaRPr lang="en-US"/>
          </a:p>
        </p:txBody>
      </p:sp>
      <p:sp>
        <p:nvSpPr>
          <p:cNvPr id="6" name="Graphic 6">
            <a:extLst>
              <a:ext uri="{FF2B5EF4-FFF2-40B4-BE49-F238E27FC236}">
                <a16:creationId xmlns:a16="http://schemas.microsoft.com/office/drawing/2014/main" id="{4B90E1C7-47F9-5A10-2A0E-3BECDED087B9}"/>
              </a:ext>
            </a:extLst>
          </p:cNvPr>
          <p:cNvSpPr>
            <a:spLocks noChangeAspect="1"/>
          </p:cNvSpPr>
          <p:nvPr/>
        </p:nvSpPr>
        <p:spPr>
          <a:xfrm rot="190891">
            <a:off x="6203950" y="800534"/>
            <a:ext cx="5400675" cy="5256931"/>
          </a:xfrm>
          <a:custGeom>
            <a:avLst/>
            <a:gdLst>
              <a:gd name="connsiteX0" fmla="*/ 762 w 3996404"/>
              <a:gd name="connsiteY0" fmla="*/ 139282 h 3890036"/>
              <a:gd name="connsiteX1" fmla="*/ 33623 w 3996404"/>
              <a:gd name="connsiteY1" fmla="*/ 130804 h 3890036"/>
              <a:gd name="connsiteX2" fmla="*/ 55912 w 3996404"/>
              <a:gd name="connsiteY2" fmla="*/ 128423 h 3890036"/>
              <a:gd name="connsiteX3" fmla="*/ 85725 w 3996404"/>
              <a:gd name="connsiteY3" fmla="*/ 126994 h 3890036"/>
              <a:gd name="connsiteX4" fmla="*/ 116110 w 3996404"/>
              <a:gd name="connsiteY4" fmla="*/ 126994 h 3890036"/>
              <a:gd name="connsiteX5" fmla="*/ 140208 w 3996404"/>
              <a:gd name="connsiteY5" fmla="*/ 127756 h 3890036"/>
              <a:gd name="connsiteX6" fmla="*/ 159258 w 3996404"/>
              <a:gd name="connsiteY6" fmla="*/ 129280 h 3890036"/>
              <a:gd name="connsiteX7" fmla="*/ 174308 w 3996404"/>
              <a:gd name="connsiteY7" fmla="*/ 132043 h 3890036"/>
              <a:gd name="connsiteX8" fmla="*/ 186309 w 3996404"/>
              <a:gd name="connsiteY8" fmla="*/ 142520 h 3890036"/>
              <a:gd name="connsiteX9" fmla="*/ 197072 w 3996404"/>
              <a:gd name="connsiteY9" fmla="*/ 137948 h 3890036"/>
              <a:gd name="connsiteX10" fmla="*/ 208979 w 3996404"/>
              <a:gd name="connsiteY10" fmla="*/ 135472 h 3890036"/>
              <a:gd name="connsiteX11" fmla="*/ 227171 w 3996404"/>
              <a:gd name="connsiteY11" fmla="*/ 143473 h 3890036"/>
              <a:gd name="connsiteX12" fmla="*/ 249555 w 3996404"/>
              <a:gd name="connsiteY12" fmla="*/ 148426 h 3890036"/>
              <a:gd name="connsiteX13" fmla="*/ 273653 w 3996404"/>
              <a:gd name="connsiteY13" fmla="*/ 149759 h 3890036"/>
              <a:gd name="connsiteX14" fmla="*/ 296704 w 3996404"/>
              <a:gd name="connsiteY14" fmla="*/ 154522 h 3890036"/>
              <a:gd name="connsiteX15" fmla="*/ 316421 w 3996404"/>
              <a:gd name="connsiteY15" fmla="*/ 154903 h 3890036"/>
              <a:gd name="connsiteX16" fmla="*/ 335185 w 3996404"/>
              <a:gd name="connsiteY16" fmla="*/ 156998 h 3890036"/>
              <a:gd name="connsiteX17" fmla="*/ 338423 w 3996404"/>
              <a:gd name="connsiteY17" fmla="*/ 156617 h 3890036"/>
              <a:gd name="connsiteX18" fmla="*/ 345853 w 3996404"/>
              <a:gd name="connsiteY18" fmla="*/ 141568 h 3890036"/>
              <a:gd name="connsiteX19" fmla="*/ 353282 w 3996404"/>
              <a:gd name="connsiteY19" fmla="*/ 126804 h 3890036"/>
              <a:gd name="connsiteX20" fmla="*/ 356521 w 3996404"/>
              <a:gd name="connsiteY20" fmla="*/ 126042 h 3890036"/>
              <a:gd name="connsiteX21" fmla="*/ 361664 w 3996404"/>
              <a:gd name="connsiteY21" fmla="*/ 123661 h 3890036"/>
              <a:gd name="connsiteX22" fmla="*/ 374999 w 3996404"/>
              <a:gd name="connsiteY22" fmla="*/ 116803 h 3890036"/>
              <a:gd name="connsiteX23" fmla="*/ 393192 w 3996404"/>
              <a:gd name="connsiteY23" fmla="*/ 104420 h 3890036"/>
              <a:gd name="connsiteX24" fmla="*/ 412528 w 3996404"/>
              <a:gd name="connsiteY24" fmla="*/ 101372 h 3890036"/>
              <a:gd name="connsiteX25" fmla="*/ 429959 w 3996404"/>
              <a:gd name="connsiteY25" fmla="*/ 98515 h 3890036"/>
              <a:gd name="connsiteX26" fmla="*/ 442150 w 3996404"/>
              <a:gd name="connsiteY26" fmla="*/ 98229 h 3890036"/>
              <a:gd name="connsiteX27" fmla="*/ 455390 w 3996404"/>
              <a:gd name="connsiteY27" fmla="*/ 94133 h 3890036"/>
              <a:gd name="connsiteX28" fmla="*/ 456152 w 3996404"/>
              <a:gd name="connsiteY28" fmla="*/ 83179 h 3890036"/>
              <a:gd name="connsiteX29" fmla="*/ 462344 w 3996404"/>
              <a:gd name="connsiteY29" fmla="*/ 78131 h 3890036"/>
              <a:gd name="connsiteX30" fmla="*/ 477393 w 3996404"/>
              <a:gd name="connsiteY30" fmla="*/ 77750 h 3890036"/>
              <a:gd name="connsiteX31" fmla="*/ 496919 w 3996404"/>
              <a:gd name="connsiteY31" fmla="*/ 77464 h 3890036"/>
              <a:gd name="connsiteX32" fmla="*/ 516826 w 3996404"/>
              <a:gd name="connsiteY32" fmla="*/ 67654 h 3890036"/>
              <a:gd name="connsiteX33" fmla="*/ 531971 w 3996404"/>
              <a:gd name="connsiteY33" fmla="*/ 63653 h 3890036"/>
              <a:gd name="connsiteX34" fmla="*/ 538067 w 3996404"/>
              <a:gd name="connsiteY34" fmla="*/ 62224 h 3890036"/>
              <a:gd name="connsiteX35" fmla="*/ 546449 w 3996404"/>
              <a:gd name="connsiteY35" fmla="*/ 64510 h 3890036"/>
              <a:gd name="connsiteX36" fmla="*/ 564642 w 3996404"/>
              <a:gd name="connsiteY36" fmla="*/ 78893 h 3890036"/>
              <a:gd name="connsiteX37" fmla="*/ 582549 w 3996404"/>
              <a:gd name="connsiteY37" fmla="*/ 101563 h 3890036"/>
              <a:gd name="connsiteX38" fmla="*/ 591217 w 3996404"/>
              <a:gd name="connsiteY38" fmla="*/ 95562 h 3890036"/>
              <a:gd name="connsiteX39" fmla="*/ 611791 w 3996404"/>
              <a:gd name="connsiteY39" fmla="*/ 88799 h 3890036"/>
              <a:gd name="connsiteX40" fmla="*/ 633413 w 3996404"/>
              <a:gd name="connsiteY40" fmla="*/ 77941 h 3890036"/>
              <a:gd name="connsiteX41" fmla="*/ 658368 w 3996404"/>
              <a:gd name="connsiteY41" fmla="*/ 74035 h 3890036"/>
              <a:gd name="connsiteX42" fmla="*/ 684181 w 3996404"/>
              <a:gd name="connsiteY42" fmla="*/ 68320 h 3890036"/>
              <a:gd name="connsiteX43" fmla="*/ 708088 w 3996404"/>
              <a:gd name="connsiteY43" fmla="*/ 59938 h 3890036"/>
              <a:gd name="connsiteX44" fmla="*/ 727043 w 3996404"/>
              <a:gd name="connsiteY44" fmla="*/ 54319 h 3890036"/>
              <a:gd name="connsiteX45" fmla="*/ 738092 w 3996404"/>
              <a:gd name="connsiteY45" fmla="*/ 55081 h 3890036"/>
              <a:gd name="connsiteX46" fmla="*/ 746570 w 3996404"/>
              <a:gd name="connsiteY46" fmla="*/ 60415 h 3890036"/>
              <a:gd name="connsiteX47" fmla="*/ 755047 w 3996404"/>
              <a:gd name="connsiteY47" fmla="*/ 70606 h 3890036"/>
              <a:gd name="connsiteX48" fmla="*/ 763048 w 3996404"/>
              <a:gd name="connsiteY48" fmla="*/ 82703 h 3890036"/>
              <a:gd name="connsiteX49" fmla="*/ 770096 w 3996404"/>
              <a:gd name="connsiteY49" fmla="*/ 97276 h 3890036"/>
              <a:gd name="connsiteX50" fmla="*/ 775907 w 3996404"/>
              <a:gd name="connsiteY50" fmla="*/ 109087 h 3890036"/>
              <a:gd name="connsiteX51" fmla="*/ 780098 w 3996404"/>
              <a:gd name="connsiteY51" fmla="*/ 115755 h 3890036"/>
              <a:gd name="connsiteX52" fmla="*/ 798481 w 3996404"/>
              <a:gd name="connsiteY52" fmla="*/ 111183 h 3890036"/>
              <a:gd name="connsiteX53" fmla="*/ 814578 w 3996404"/>
              <a:gd name="connsiteY53" fmla="*/ 103468 h 3890036"/>
              <a:gd name="connsiteX54" fmla="*/ 832485 w 3996404"/>
              <a:gd name="connsiteY54" fmla="*/ 93466 h 3890036"/>
              <a:gd name="connsiteX55" fmla="*/ 850106 w 3996404"/>
              <a:gd name="connsiteY55" fmla="*/ 82608 h 3890036"/>
              <a:gd name="connsiteX56" fmla="*/ 865251 w 3996404"/>
              <a:gd name="connsiteY56" fmla="*/ 74226 h 3890036"/>
              <a:gd name="connsiteX57" fmla="*/ 876110 w 3996404"/>
              <a:gd name="connsiteY57" fmla="*/ 62510 h 3890036"/>
              <a:gd name="connsiteX58" fmla="*/ 879920 w 3996404"/>
              <a:gd name="connsiteY58" fmla="*/ 65177 h 3890036"/>
              <a:gd name="connsiteX59" fmla="*/ 894207 w 3996404"/>
              <a:gd name="connsiteY59" fmla="*/ 64129 h 3890036"/>
              <a:gd name="connsiteX60" fmla="*/ 910685 w 3996404"/>
              <a:gd name="connsiteY60" fmla="*/ 60224 h 3890036"/>
              <a:gd name="connsiteX61" fmla="*/ 931831 w 3996404"/>
              <a:gd name="connsiteY61" fmla="*/ 61462 h 3890036"/>
              <a:gd name="connsiteX62" fmla="*/ 956882 w 3996404"/>
              <a:gd name="connsiteY62" fmla="*/ 62891 h 3890036"/>
              <a:gd name="connsiteX63" fmla="*/ 985076 w 3996404"/>
              <a:gd name="connsiteY63" fmla="*/ 57652 h 3890036"/>
              <a:gd name="connsiteX64" fmla="*/ 1015079 w 3996404"/>
              <a:gd name="connsiteY64" fmla="*/ 54985 h 3890036"/>
              <a:gd name="connsiteX65" fmla="*/ 1046036 w 3996404"/>
              <a:gd name="connsiteY65" fmla="*/ 53271 h 3890036"/>
              <a:gd name="connsiteX66" fmla="*/ 1076897 w 3996404"/>
              <a:gd name="connsiteY66" fmla="*/ 55462 h 3890036"/>
              <a:gd name="connsiteX67" fmla="*/ 1106996 w 3996404"/>
              <a:gd name="connsiteY67" fmla="*/ 48889 h 3890036"/>
              <a:gd name="connsiteX68" fmla="*/ 1135190 w 3996404"/>
              <a:gd name="connsiteY68" fmla="*/ 42222 h 3890036"/>
              <a:gd name="connsiteX69" fmla="*/ 1160145 w 3996404"/>
              <a:gd name="connsiteY69" fmla="*/ 45079 h 3890036"/>
              <a:gd name="connsiteX70" fmla="*/ 1181386 w 3996404"/>
              <a:gd name="connsiteY70" fmla="*/ 44317 h 3890036"/>
              <a:gd name="connsiteX71" fmla="*/ 1197769 w 3996404"/>
              <a:gd name="connsiteY71" fmla="*/ 42412 h 3890036"/>
              <a:gd name="connsiteX72" fmla="*/ 1212056 w 3996404"/>
              <a:gd name="connsiteY72" fmla="*/ 41365 h 3890036"/>
              <a:gd name="connsiteX73" fmla="*/ 1217771 w 3996404"/>
              <a:gd name="connsiteY73" fmla="*/ 40984 h 3890036"/>
              <a:gd name="connsiteX74" fmla="*/ 1232249 w 3996404"/>
              <a:gd name="connsiteY74" fmla="*/ 31649 h 3890036"/>
              <a:gd name="connsiteX75" fmla="*/ 1251109 w 3996404"/>
              <a:gd name="connsiteY75" fmla="*/ 20791 h 3890036"/>
              <a:gd name="connsiteX76" fmla="*/ 1269778 w 3996404"/>
              <a:gd name="connsiteY76" fmla="*/ 13456 h 3890036"/>
              <a:gd name="connsiteX77" fmla="*/ 1284351 w 3996404"/>
              <a:gd name="connsiteY77" fmla="*/ 3360 h 3890036"/>
              <a:gd name="connsiteX78" fmla="*/ 1289971 w 3996404"/>
              <a:gd name="connsiteY78" fmla="*/ 3741 h 3890036"/>
              <a:gd name="connsiteX79" fmla="*/ 1296638 w 3996404"/>
              <a:gd name="connsiteY79" fmla="*/ 693 h 3890036"/>
              <a:gd name="connsiteX80" fmla="*/ 1313783 w 3996404"/>
              <a:gd name="connsiteY80" fmla="*/ 5836 h 3890036"/>
              <a:gd name="connsiteX81" fmla="*/ 1338358 w 3996404"/>
              <a:gd name="connsiteY81" fmla="*/ 9265 h 3890036"/>
              <a:gd name="connsiteX82" fmla="*/ 1367028 w 3996404"/>
              <a:gd name="connsiteY82" fmla="*/ 10504 h 3890036"/>
              <a:gd name="connsiteX83" fmla="*/ 1396079 w 3996404"/>
              <a:gd name="connsiteY83" fmla="*/ 16219 h 3890036"/>
              <a:gd name="connsiteX84" fmla="*/ 1422559 w 3996404"/>
              <a:gd name="connsiteY84" fmla="*/ 15266 h 3890036"/>
              <a:gd name="connsiteX85" fmla="*/ 1442847 w 3996404"/>
              <a:gd name="connsiteY85" fmla="*/ 12599 h 3890036"/>
              <a:gd name="connsiteX86" fmla="*/ 1453229 w 3996404"/>
              <a:gd name="connsiteY86" fmla="*/ 17743 h 3890036"/>
              <a:gd name="connsiteX87" fmla="*/ 1462850 w 3996404"/>
              <a:gd name="connsiteY87" fmla="*/ 11266 h 3890036"/>
              <a:gd name="connsiteX88" fmla="*/ 1476375 w 3996404"/>
              <a:gd name="connsiteY88" fmla="*/ 26696 h 3890036"/>
              <a:gd name="connsiteX89" fmla="*/ 1492377 w 3996404"/>
              <a:gd name="connsiteY89" fmla="*/ 25077 h 3890036"/>
              <a:gd name="connsiteX90" fmla="*/ 1506664 w 3996404"/>
              <a:gd name="connsiteY90" fmla="*/ 42793 h 3890036"/>
              <a:gd name="connsiteX91" fmla="*/ 1521714 w 3996404"/>
              <a:gd name="connsiteY91" fmla="*/ 51366 h 3890036"/>
              <a:gd name="connsiteX92" fmla="*/ 1527620 w 3996404"/>
              <a:gd name="connsiteY92" fmla="*/ 53271 h 3890036"/>
              <a:gd name="connsiteX93" fmla="*/ 1543241 w 3996404"/>
              <a:gd name="connsiteY93" fmla="*/ 56128 h 3890036"/>
              <a:gd name="connsiteX94" fmla="*/ 1565434 w 3996404"/>
              <a:gd name="connsiteY94" fmla="*/ 55843 h 3890036"/>
              <a:gd name="connsiteX95" fmla="*/ 1590485 w 3996404"/>
              <a:gd name="connsiteY95" fmla="*/ 66796 h 3890036"/>
              <a:gd name="connsiteX96" fmla="*/ 1615631 w 3996404"/>
              <a:gd name="connsiteY96" fmla="*/ 74797 h 3890036"/>
              <a:gd name="connsiteX97" fmla="*/ 1637729 w 3996404"/>
              <a:gd name="connsiteY97" fmla="*/ 77369 h 3890036"/>
              <a:gd name="connsiteX98" fmla="*/ 1653350 w 3996404"/>
              <a:gd name="connsiteY98" fmla="*/ 78417 h 3890036"/>
              <a:gd name="connsiteX99" fmla="*/ 1659160 w 3996404"/>
              <a:gd name="connsiteY99" fmla="*/ 82132 h 3890036"/>
              <a:gd name="connsiteX100" fmla="*/ 1668685 w 3996404"/>
              <a:gd name="connsiteY100" fmla="*/ 78131 h 3890036"/>
              <a:gd name="connsiteX101" fmla="*/ 1678210 w 3996404"/>
              <a:gd name="connsiteY101" fmla="*/ 81560 h 3890036"/>
              <a:gd name="connsiteX102" fmla="*/ 1688973 w 3996404"/>
              <a:gd name="connsiteY102" fmla="*/ 88323 h 3890036"/>
              <a:gd name="connsiteX103" fmla="*/ 1709547 w 3996404"/>
              <a:gd name="connsiteY103" fmla="*/ 91752 h 3890036"/>
              <a:gd name="connsiteX104" fmla="*/ 1718882 w 3996404"/>
              <a:gd name="connsiteY104" fmla="*/ 94514 h 3890036"/>
              <a:gd name="connsiteX105" fmla="*/ 1724501 w 3996404"/>
              <a:gd name="connsiteY105" fmla="*/ 101182 h 3890036"/>
              <a:gd name="connsiteX106" fmla="*/ 1739075 w 3996404"/>
              <a:gd name="connsiteY106" fmla="*/ 102420 h 3890036"/>
              <a:gd name="connsiteX107" fmla="*/ 1757934 w 3996404"/>
              <a:gd name="connsiteY107" fmla="*/ 112421 h 3890036"/>
              <a:gd name="connsiteX108" fmla="*/ 1777460 w 3996404"/>
              <a:gd name="connsiteY108" fmla="*/ 113278 h 3890036"/>
              <a:gd name="connsiteX109" fmla="*/ 1792605 w 3996404"/>
              <a:gd name="connsiteY109" fmla="*/ 122327 h 3890036"/>
              <a:gd name="connsiteX110" fmla="*/ 1803083 w 3996404"/>
              <a:gd name="connsiteY110" fmla="*/ 114993 h 3890036"/>
              <a:gd name="connsiteX111" fmla="*/ 1810512 w 3996404"/>
              <a:gd name="connsiteY111" fmla="*/ 113755 h 3890036"/>
              <a:gd name="connsiteX112" fmla="*/ 1816037 w 3996404"/>
              <a:gd name="connsiteY112" fmla="*/ 104992 h 3890036"/>
              <a:gd name="connsiteX113" fmla="*/ 1828991 w 3996404"/>
              <a:gd name="connsiteY113" fmla="*/ 115279 h 3890036"/>
              <a:gd name="connsiteX114" fmla="*/ 1846898 w 3996404"/>
              <a:gd name="connsiteY114" fmla="*/ 114326 h 3890036"/>
              <a:gd name="connsiteX115" fmla="*/ 1865567 w 3996404"/>
              <a:gd name="connsiteY115" fmla="*/ 119184 h 3890036"/>
              <a:gd name="connsiteX116" fmla="*/ 1881854 w 3996404"/>
              <a:gd name="connsiteY116" fmla="*/ 119851 h 3890036"/>
              <a:gd name="connsiteX117" fmla="*/ 1891951 w 3996404"/>
              <a:gd name="connsiteY117" fmla="*/ 124613 h 3890036"/>
              <a:gd name="connsiteX118" fmla="*/ 1908143 w 3996404"/>
              <a:gd name="connsiteY118" fmla="*/ 119470 h 3890036"/>
              <a:gd name="connsiteX119" fmla="*/ 1931099 w 3996404"/>
              <a:gd name="connsiteY119" fmla="*/ 132614 h 3890036"/>
              <a:gd name="connsiteX120" fmla="*/ 1952149 w 3996404"/>
              <a:gd name="connsiteY120" fmla="*/ 132709 h 3890036"/>
              <a:gd name="connsiteX121" fmla="*/ 1961198 w 3996404"/>
              <a:gd name="connsiteY121" fmla="*/ 136138 h 3890036"/>
              <a:gd name="connsiteX122" fmla="*/ 1967484 w 3996404"/>
              <a:gd name="connsiteY122" fmla="*/ 131947 h 3890036"/>
              <a:gd name="connsiteX123" fmla="*/ 1981962 w 3996404"/>
              <a:gd name="connsiteY123" fmla="*/ 122137 h 3890036"/>
              <a:gd name="connsiteX124" fmla="*/ 1998059 w 3996404"/>
              <a:gd name="connsiteY124" fmla="*/ 111469 h 3890036"/>
              <a:gd name="connsiteX125" fmla="*/ 2009299 w 3996404"/>
              <a:gd name="connsiteY125" fmla="*/ 104706 h 3890036"/>
              <a:gd name="connsiteX126" fmla="*/ 2020824 w 3996404"/>
              <a:gd name="connsiteY126" fmla="*/ 100229 h 3890036"/>
              <a:gd name="connsiteX127" fmla="*/ 2042636 w 3996404"/>
              <a:gd name="connsiteY127" fmla="*/ 100801 h 3890036"/>
              <a:gd name="connsiteX128" fmla="*/ 2069306 w 3996404"/>
              <a:gd name="connsiteY128" fmla="*/ 98896 h 3890036"/>
              <a:gd name="connsiteX129" fmla="*/ 2095214 w 3996404"/>
              <a:gd name="connsiteY129" fmla="*/ 98515 h 3890036"/>
              <a:gd name="connsiteX130" fmla="*/ 2115026 w 3996404"/>
              <a:gd name="connsiteY130" fmla="*/ 94038 h 3890036"/>
              <a:gd name="connsiteX131" fmla="*/ 2122646 w 3996404"/>
              <a:gd name="connsiteY131" fmla="*/ 97753 h 3890036"/>
              <a:gd name="connsiteX132" fmla="*/ 2144744 w 3996404"/>
              <a:gd name="connsiteY132" fmla="*/ 97753 h 3890036"/>
              <a:gd name="connsiteX133" fmla="*/ 2168271 w 3996404"/>
              <a:gd name="connsiteY133" fmla="*/ 105468 h 3890036"/>
              <a:gd name="connsiteX134" fmla="*/ 2197418 w 3996404"/>
              <a:gd name="connsiteY134" fmla="*/ 97657 h 3890036"/>
              <a:gd name="connsiteX135" fmla="*/ 2229136 w 3996404"/>
              <a:gd name="connsiteY135" fmla="*/ 90228 h 3890036"/>
              <a:gd name="connsiteX136" fmla="*/ 2260378 w 3996404"/>
              <a:gd name="connsiteY136" fmla="*/ 97562 h 3890036"/>
              <a:gd name="connsiteX137" fmla="*/ 2289334 w 3996404"/>
              <a:gd name="connsiteY137" fmla="*/ 95943 h 3890036"/>
              <a:gd name="connsiteX138" fmla="*/ 2313051 w 3996404"/>
              <a:gd name="connsiteY138" fmla="*/ 97467 h 3890036"/>
              <a:gd name="connsiteX139" fmla="*/ 2329053 w 3996404"/>
              <a:gd name="connsiteY139" fmla="*/ 100801 h 3890036"/>
              <a:gd name="connsiteX140" fmla="*/ 2335149 w 3996404"/>
              <a:gd name="connsiteY140" fmla="*/ 97372 h 3890036"/>
              <a:gd name="connsiteX141" fmla="*/ 2354104 w 3996404"/>
              <a:gd name="connsiteY141" fmla="*/ 94895 h 3890036"/>
              <a:gd name="connsiteX142" fmla="*/ 2372201 w 3996404"/>
              <a:gd name="connsiteY142" fmla="*/ 90704 h 3890036"/>
              <a:gd name="connsiteX143" fmla="*/ 2390870 w 3996404"/>
              <a:gd name="connsiteY143" fmla="*/ 89752 h 3890036"/>
              <a:gd name="connsiteX144" fmla="*/ 2406777 w 3996404"/>
              <a:gd name="connsiteY144" fmla="*/ 82608 h 3890036"/>
              <a:gd name="connsiteX145" fmla="*/ 2415635 w 3996404"/>
              <a:gd name="connsiteY145" fmla="*/ 85370 h 3890036"/>
              <a:gd name="connsiteX146" fmla="*/ 2428399 w 3996404"/>
              <a:gd name="connsiteY146" fmla="*/ 82227 h 3890036"/>
              <a:gd name="connsiteX147" fmla="*/ 2447544 w 3996404"/>
              <a:gd name="connsiteY147" fmla="*/ 88799 h 3890036"/>
              <a:gd name="connsiteX148" fmla="*/ 2465261 w 3996404"/>
              <a:gd name="connsiteY148" fmla="*/ 88037 h 3890036"/>
              <a:gd name="connsiteX149" fmla="*/ 2472785 w 3996404"/>
              <a:gd name="connsiteY149" fmla="*/ 94324 h 3890036"/>
              <a:gd name="connsiteX150" fmla="*/ 2490692 w 3996404"/>
              <a:gd name="connsiteY150" fmla="*/ 93657 h 3890036"/>
              <a:gd name="connsiteX151" fmla="*/ 2507647 w 3996404"/>
              <a:gd name="connsiteY151" fmla="*/ 93466 h 3890036"/>
              <a:gd name="connsiteX152" fmla="*/ 2525268 w 3996404"/>
              <a:gd name="connsiteY152" fmla="*/ 92514 h 3890036"/>
              <a:gd name="connsiteX153" fmla="*/ 2539937 w 3996404"/>
              <a:gd name="connsiteY153" fmla="*/ 90323 h 3890036"/>
              <a:gd name="connsiteX154" fmla="*/ 2547842 w 3996404"/>
              <a:gd name="connsiteY154" fmla="*/ 92419 h 3890036"/>
              <a:gd name="connsiteX155" fmla="*/ 2560225 w 3996404"/>
              <a:gd name="connsiteY155" fmla="*/ 93752 h 3890036"/>
              <a:gd name="connsiteX156" fmla="*/ 2581180 w 3996404"/>
              <a:gd name="connsiteY156" fmla="*/ 84322 h 3890036"/>
              <a:gd name="connsiteX157" fmla="*/ 2601087 w 3996404"/>
              <a:gd name="connsiteY157" fmla="*/ 66701 h 3890036"/>
              <a:gd name="connsiteX158" fmla="*/ 2609374 w 3996404"/>
              <a:gd name="connsiteY158" fmla="*/ 75559 h 3890036"/>
              <a:gd name="connsiteX159" fmla="*/ 2614613 w 3996404"/>
              <a:gd name="connsiteY159" fmla="*/ 71845 h 3890036"/>
              <a:gd name="connsiteX160" fmla="*/ 2628043 w 3996404"/>
              <a:gd name="connsiteY160" fmla="*/ 76512 h 3890036"/>
              <a:gd name="connsiteX161" fmla="*/ 2647664 w 3996404"/>
              <a:gd name="connsiteY161" fmla="*/ 72321 h 3890036"/>
              <a:gd name="connsiteX162" fmla="*/ 2670239 w 3996404"/>
              <a:gd name="connsiteY162" fmla="*/ 78798 h 3890036"/>
              <a:gd name="connsiteX163" fmla="*/ 2690432 w 3996404"/>
              <a:gd name="connsiteY163" fmla="*/ 80417 h 3890036"/>
              <a:gd name="connsiteX164" fmla="*/ 2704719 w 3996404"/>
              <a:gd name="connsiteY164" fmla="*/ 76131 h 3890036"/>
              <a:gd name="connsiteX165" fmla="*/ 2715768 w 3996404"/>
              <a:gd name="connsiteY165" fmla="*/ 72130 h 3890036"/>
              <a:gd name="connsiteX166" fmla="*/ 2730722 w 3996404"/>
              <a:gd name="connsiteY166" fmla="*/ 67177 h 3890036"/>
              <a:gd name="connsiteX167" fmla="*/ 2742533 w 3996404"/>
              <a:gd name="connsiteY167" fmla="*/ 62796 h 3890036"/>
              <a:gd name="connsiteX168" fmla="*/ 2750915 w 3996404"/>
              <a:gd name="connsiteY168" fmla="*/ 63558 h 3890036"/>
              <a:gd name="connsiteX169" fmla="*/ 2759964 w 3996404"/>
              <a:gd name="connsiteY169" fmla="*/ 68987 h 3890036"/>
              <a:gd name="connsiteX170" fmla="*/ 2777966 w 3996404"/>
              <a:gd name="connsiteY170" fmla="*/ 64510 h 3890036"/>
              <a:gd name="connsiteX171" fmla="*/ 2800160 w 3996404"/>
              <a:gd name="connsiteY171" fmla="*/ 70321 h 3890036"/>
              <a:gd name="connsiteX172" fmla="*/ 2823210 w 3996404"/>
              <a:gd name="connsiteY172" fmla="*/ 64129 h 3890036"/>
              <a:gd name="connsiteX173" fmla="*/ 2842260 w 3996404"/>
              <a:gd name="connsiteY173" fmla="*/ 66130 h 3890036"/>
              <a:gd name="connsiteX174" fmla="*/ 2853785 w 3996404"/>
              <a:gd name="connsiteY174" fmla="*/ 62605 h 3890036"/>
              <a:gd name="connsiteX175" fmla="*/ 2862453 w 3996404"/>
              <a:gd name="connsiteY175" fmla="*/ 62415 h 3890036"/>
              <a:gd name="connsiteX176" fmla="*/ 2877979 w 3996404"/>
              <a:gd name="connsiteY176" fmla="*/ 59176 h 3890036"/>
              <a:gd name="connsiteX177" fmla="*/ 2897981 w 3996404"/>
              <a:gd name="connsiteY177" fmla="*/ 54509 h 3890036"/>
              <a:gd name="connsiteX178" fmla="*/ 2920079 w 3996404"/>
              <a:gd name="connsiteY178" fmla="*/ 54033 h 3890036"/>
              <a:gd name="connsiteX179" fmla="*/ 2941796 w 3996404"/>
              <a:gd name="connsiteY179" fmla="*/ 60891 h 3890036"/>
              <a:gd name="connsiteX180" fmla="*/ 2961799 w 3996404"/>
              <a:gd name="connsiteY180" fmla="*/ 50318 h 3890036"/>
              <a:gd name="connsiteX181" fmla="*/ 2976753 w 3996404"/>
              <a:gd name="connsiteY181" fmla="*/ 51175 h 3890036"/>
              <a:gd name="connsiteX182" fmla="*/ 2984849 w 3996404"/>
              <a:gd name="connsiteY182" fmla="*/ 51175 h 3890036"/>
              <a:gd name="connsiteX183" fmla="*/ 3002280 w 3996404"/>
              <a:gd name="connsiteY183" fmla="*/ 63272 h 3890036"/>
              <a:gd name="connsiteX184" fmla="*/ 3011996 w 3996404"/>
              <a:gd name="connsiteY184" fmla="*/ 71178 h 3890036"/>
              <a:gd name="connsiteX185" fmla="*/ 3018949 w 3996404"/>
              <a:gd name="connsiteY185" fmla="*/ 74226 h 3890036"/>
              <a:gd name="connsiteX186" fmla="*/ 3034856 w 3996404"/>
              <a:gd name="connsiteY186" fmla="*/ 64606 h 3890036"/>
              <a:gd name="connsiteX187" fmla="*/ 3050477 w 3996404"/>
              <a:gd name="connsiteY187" fmla="*/ 63367 h 3890036"/>
              <a:gd name="connsiteX188" fmla="*/ 3057716 w 3996404"/>
              <a:gd name="connsiteY188" fmla="*/ 58033 h 3890036"/>
              <a:gd name="connsiteX189" fmla="*/ 3052191 w 3996404"/>
              <a:gd name="connsiteY189" fmla="*/ 54985 h 3890036"/>
              <a:gd name="connsiteX190" fmla="*/ 3060573 w 3996404"/>
              <a:gd name="connsiteY190" fmla="*/ 60510 h 3890036"/>
              <a:gd name="connsiteX191" fmla="*/ 3090196 w 3996404"/>
              <a:gd name="connsiteY191" fmla="*/ 76798 h 3890036"/>
              <a:gd name="connsiteX192" fmla="*/ 3119723 w 3996404"/>
              <a:gd name="connsiteY192" fmla="*/ 92609 h 3890036"/>
              <a:gd name="connsiteX193" fmla="*/ 3129248 w 3996404"/>
              <a:gd name="connsiteY193" fmla="*/ 93181 h 3890036"/>
              <a:gd name="connsiteX194" fmla="*/ 3135059 w 3996404"/>
              <a:gd name="connsiteY194" fmla="*/ 88228 h 3890036"/>
              <a:gd name="connsiteX195" fmla="*/ 3144488 w 3996404"/>
              <a:gd name="connsiteY195" fmla="*/ 98324 h 3890036"/>
              <a:gd name="connsiteX196" fmla="*/ 3161443 w 3996404"/>
              <a:gd name="connsiteY196" fmla="*/ 102325 h 3890036"/>
              <a:gd name="connsiteX197" fmla="*/ 3182779 w 3996404"/>
              <a:gd name="connsiteY197" fmla="*/ 114898 h 3890036"/>
              <a:gd name="connsiteX198" fmla="*/ 3206020 w 3996404"/>
              <a:gd name="connsiteY198" fmla="*/ 128804 h 3890036"/>
              <a:gd name="connsiteX199" fmla="*/ 3228594 w 3996404"/>
              <a:gd name="connsiteY199" fmla="*/ 144901 h 3890036"/>
              <a:gd name="connsiteX200" fmla="*/ 3248025 w 3996404"/>
              <a:gd name="connsiteY200" fmla="*/ 154426 h 3890036"/>
              <a:gd name="connsiteX201" fmla="*/ 3261551 w 3996404"/>
              <a:gd name="connsiteY201" fmla="*/ 162618 h 3890036"/>
              <a:gd name="connsiteX202" fmla="*/ 3266599 w 3996404"/>
              <a:gd name="connsiteY202" fmla="*/ 165856 h 3890036"/>
              <a:gd name="connsiteX203" fmla="*/ 3271266 w 3996404"/>
              <a:gd name="connsiteY203" fmla="*/ 162332 h 3890036"/>
              <a:gd name="connsiteX204" fmla="*/ 3282315 w 3996404"/>
              <a:gd name="connsiteY204" fmla="*/ 174715 h 3890036"/>
              <a:gd name="connsiteX205" fmla="*/ 3297270 w 3996404"/>
              <a:gd name="connsiteY205" fmla="*/ 178810 h 3890036"/>
              <a:gd name="connsiteX206" fmla="*/ 3312414 w 3996404"/>
              <a:gd name="connsiteY206" fmla="*/ 191098 h 3890036"/>
              <a:gd name="connsiteX207" fmla="*/ 3324892 w 3996404"/>
              <a:gd name="connsiteY207" fmla="*/ 200718 h 3890036"/>
              <a:gd name="connsiteX208" fmla="*/ 3331655 w 3996404"/>
              <a:gd name="connsiteY208" fmla="*/ 199289 h 3890036"/>
              <a:gd name="connsiteX209" fmla="*/ 3342989 w 3996404"/>
              <a:gd name="connsiteY209" fmla="*/ 196336 h 3890036"/>
              <a:gd name="connsiteX210" fmla="*/ 3353657 w 3996404"/>
              <a:gd name="connsiteY210" fmla="*/ 192907 h 3890036"/>
              <a:gd name="connsiteX211" fmla="*/ 3367088 w 3996404"/>
              <a:gd name="connsiteY211" fmla="*/ 189574 h 3890036"/>
              <a:gd name="connsiteX212" fmla="*/ 3382804 w 3996404"/>
              <a:gd name="connsiteY212" fmla="*/ 187954 h 3890036"/>
              <a:gd name="connsiteX213" fmla="*/ 3400711 w 3996404"/>
              <a:gd name="connsiteY213" fmla="*/ 179668 h 3890036"/>
              <a:gd name="connsiteX214" fmla="*/ 3420047 w 3996404"/>
              <a:gd name="connsiteY214" fmla="*/ 177191 h 3890036"/>
              <a:gd name="connsiteX215" fmla="*/ 3440811 w 3996404"/>
              <a:gd name="connsiteY215" fmla="*/ 167285 h 3890036"/>
              <a:gd name="connsiteX216" fmla="*/ 3464433 w 3996404"/>
              <a:gd name="connsiteY216" fmla="*/ 158713 h 3890036"/>
              <a:gd name="connsiteX217" fmla="*/ 3480626 w 3996404"/>
              <a:gd name="connsiteY217" fmla="*/ 157379 h 3890036"/>
              <a:gd name="connsiteX218" fmla="*/ 3501962 w 3996404"/>
              <a:gd name="connsiteY218" fmla="*/ 158141 h 3890036"/>
              <a:gd name="connsiteX219" fmla="*/ 3512439 w 3996404"/>
              <a:gd name="connsiteY219" fmla="*/ 158141 h 3890036"/>
              <a:gd name="connsiteX220" fmla="*/ 3526250 w 3996404"/>
              <a:gd name="connsiteY220" fmla="*/ 161284 h 3890036"/>
              <a:gd name="connsiteX221" fmla="*/ 3542919 w 3996404"/>
              <a:gd name="connsiteY221" fmla="*/ 161284 h 3890036"/>
              <a:gd name="connsiteX222" fmla="*/ 3559874 w 3996404"/>
              <a:gd name="connsiteY222" fmla="*/ 161856 h 3890036"/>
              <a:gd name="connsiteX223" fmla="*/ 3577304 w 3996404"/>
              <a:gd name="connsiteY223" fmla="*/ 158236 h 3890036"/>
              <a:gd name="connsiteX224" fmla="*/ 3594830 w 3996404"/>
              <a:gd name="connsiteY224" fmla="*/ 160522 h 3890036"/>
              <a:gd name="connsiteX225" fmla="*/ 3612833 w 3996404"/>
              <a:gd name="connsiteY225" fmla="*/ 154903 h 3890036"/>
              <a:gd name="connsiteX226" fmla="*/ 3630930 w 3996404"/>
              <a:gd name="connsiteY226" fmla="*/ 157760 h 3890036"/>
              <a:gd name="connsiteX227" fmla="*/ 3652076 w 3996404"/>
              <a:gd name="connsiteY227" fmla="*/ 155665 h 3890036"/>
              <a:gd name="connsiteX228" fmla="*/ 3661220 w 3996404"/>
              <a:gd name="connsiteY228" fmla="*/ 152426 h 3890036"/>
              <a:gd name="connsiteX229" fmla="*/ 3690366 w 3996404"/>
              <a:gd name="connsiteY229" fmla="*/ 150521 h 3890036"/>
              <a:gd name="connsiteX230" fmla="*/ 3725037 w 3996404"/>
              <a:gd name="connsiteY230" fmla="*/ 146425 h 3890036"/>
              <a:gd name="connsiteX231" fmla="*/ 3743420 w 3996404"/>
              <a:gd name="connsiteY231" fmla="*/ 138996 h 3890036"/>
              <a:gd name="connsiteX232" fmla="*/ 3751898 w 3996404"/>
              <a:gd name="connsiteY232" fmla="*/ 132900 h 3890036"/>
              <a:gd name="connsiteX233" fmla="*/ 3757708 w 3996404"/>
              <a:gd name="connsiteY233" fmla="*/ 128899 h 3890036"/>
              <a:gd name="connsiteX234" fmla="*/ 3772662 w 3996404"/>
              <a:gd name="connsiteY234" fmla="*/ 130709 h 3890036"/>
              <a:gd name="connsiteX235" fmla="*/ 3794093 w 3996404"/>
              <a:gd name="connsiteY235" fmla="*/ 124708 h 3890036"/>
              <a:gd name="connsiteX236" fmla="*/ 3818382 w 3996404"/>
              <a:gd name="connsiteY236" fmla="*/ 126042 h 3890036"/>
              <a:gd name="connsiteX237" fmla="*/ 3842861 w 3996404"/>
              <a:gd name="connsiteY237" fmla="*/ 120517 h 3890036"/>
              <a:gd name="connsiteX238" fmla="*/ 3864007 w 3996404"/>
              <a:gd name="connsiteY238" fmla="*/ 121279 h 3890036"/>
              <a:gd name="connsiteX239" fmla="*/ 3884771 w 3996404"/>
              <a:gd name="connsiteY239" fmla="*/ 119089 h 3890036"/>
              <a:gd name="connsiteX240" fmla="*/ 3889724 w 3996404"/>
              <a:gd name="connsiteY240" fmla="*/ 117279 h 3890036"/>
              <a:gd name="connsiteX241" fmla="*/ 3902202 w 3996404"/>
              <a:gd name="connsiteY241" fmla="*/ 126613 h 3890036"/>
              <a:gd name="connsiteX242" fmla="*/ 3920109 w 3996404"/>
              <a:gd name="connsiteY242" fmla="*/ 134233 h 3890036"/>
              <a:gd name="connsiteX243" fmla="*/ 3940588 w 3996404"/>
              <a:gd name="connsiteY243" fmla="*/ 142996 h 3890036"/>
              <a:gd name="connsiteX244" fmla="*/ 3978974 w 3996404"/>
              <a:gd name="connsiteY244" fmla="*/ 159475 h 3890036"/>
              <a:gd name="connsiteX245" fmla="*/ 3996404 w 3996404"/>
              <a:gd name="connsiteY245" fmla="*/ 166904 h 3890036"/>
              <a:gd name="connsiteX246" fmla="*/ 3995071 w 3996404"/>
              <a:gd name="connsiteY246" fmla="*/ 3887750 h 3890036"/>
              <a:gd name="connsiteX247" fmla="*/ 0 w 3996404"/>
              <a:gd name="connsiteY247" fmla="*/ 3890036 h 3890036"/>
              <a:gd name="connsiteX248" fmla="*/ 762 w 3996404"/>
              <a:gd name="connsiteY248" fmla="*/ 139282 h 38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3996404" h="3890036">
                <a:moveTo>
                  <a:pt x="762" y="139282"/>
                </a:moveTo>
                <a:cubicBezTo>
                  <a:pt x="762" y="139282"/>
                  <a:pt x="8477" y="134424"/>
                  <a:pt x="33623" y="130804"/>
                </a:cubicBezTo>
                <a:cubicBezTo>
                  <a:pt x="39910" y="129852"/>
                  <a:pt x="47339" y="129090"/>
                  <a:pt x="55912" y="128423"/>
                </a:cubicBezTo>
                <a:cubicBezTo>
                  <a:pt x="64770" y="121279"/>
                  <a:pt x="74390" y="128328"/>
                  <a:pt x="85725" y="126994"/>
                </a:cubicBezTo>
                <a:cubicBezTo>
                  <a:pt x="97250" y="119851"/>
                  <a:pt x="107728" y="105658"/>
                  <a:pt x="116110" y="126994"/>
                </a:cubicBezTo>
                <a:cubicBezTo>
                  <a:pt x="125349" y="119374"/>
                  <a:pt x="133255" y="123565"/>
                  <a:pt x="140208" y="127756"/>
                </a:cubicBezTo>
                <a:cubicBezTo>
                  <a:pt x="147066" y="137567"/>
                  <a:pt x="153638" y="129852"/>
                  <a:pt x="159258" y="129280"/>
                </a:cubicBezTo>
                <a:cubicBezTo>
                  <a:pt x="164783" y="133948"/>
                  <a:pt x="169736" y="134424"/>
                  <a:pt x="174308" y="132043"/>
                </a:cubicBezTo>
                <a:cubicBezTo>
                  <a:pt x="178594" y="137567"/>
                  <a:pt x="183547" y="112135"/>
                  <a:pt x="186309" y="142520"/>
                </a:cubicBezTo>
                <a:cubicBezTo>
                  <a:pt x="189548" y="156998"/>
                  <a:pt x="194119" y="124137"/>
                  <a:pt x="197072" y="137948"/>
                </a:cubicBezTo>
                <a:cubicBezTo>
                  <a:pt x="200216" y="119374"/>
                  <a:pt x="204502" y="112707"/>
                  <a:pt x="208979" y="135472"/>
                </a:cubicBezTo>
                <a:cubicBezTo>
                  <a:pt x="214503" y="125566"/>
                  <a:pt x="219932" y="150521"/>
                  <a:pt x="227171" y="143473"/>
                </a:cubicBezTo>
                <a:cubicBezTo>
                  <a:pt x="234887" y="121184"/>
                  <a:pt x="242316" y="128328"/>
                  <a:pt x="249555" y="148426"/>
                </a:cubicBezTo>
                <a:cubicBezTo>
                  <a:pt x="257747" y="141472"/>
                  <a:pt x="265462" y="154522"/>
                  <a:pt x="273653" y="149759"/>
                </a:cubicBezTo>
                <a:cubicBezTo>
                  <a:pt x="281559" y="153379"/>
                  <a:pt x="289370" y="154522"/>
                  <a:pt x="296704" y="154522"/>
                </a:cubicBezTo>
                <a:cubicBezTo>
                  <a:pt x="304038" y="152521"/>
                  <a:pt x="310991" y="145949"/>
                  <a:pt x="316421" y="154903"/>
                </a:cubicBezTo>
                <a:cubicBezTo>
                  <a:pt x="327660" y="159570"/>
                  <a:pt x="335471" y="147187"/>
                  <a:pt x="335185" y="156998"/>
                </a:cubicBezTo>
                <a:cubicBezTo>
                  <a:pt x="335471" y="148426"/>
                  <a:pt x="336328" y="161380"/>
                  <a:pt x="338423" y="156617"/>
                </a:cubicBezTo>
                <a:cubicBezTo>
                  <a:pt x="340614" y="147664"/>
                  <a:pt x="342900" y="154236"/>
                  <a:pt x="345853" y="141568"/>
                </a:cubicBezTo>
                <a:cubicBezTo>
                  <a:pt x="348901" y="126232"/>
                  <a:pt x="351187" y="133662"/>
                  <a:pt x="353282" y="126804"/>
                </a:cubicBezTo>
                <a:cubicBezTo>
                  <a:pt x="355473" y="118517"/>
                  <a:pt x="356616" y="120994"/>
                  <a:pt x="356521" y="126042"/>
                </a:cubicBezTo>
                <a:cubicBezTo>
                  <a:pt x="356140" y="137091"/>
                  <a:pt x="358426" y="126042"/>
                  <a:pt x="361664" y="123661"/>
                </a:cubicBezTo>
                <a:cubicBezTo>
                  <a:pt x="364426" y="138234"/>
                  <a:pt x="370046" y="104611"/>
                  <a:pt x="374999" y="116803"/>
                </a:cubicBezTo>
                <a:cubicBezTo>
                  <a:pt x="380143" y="123661"/>
                  <a:pt x="386906" y="102896"/>
                  <a:pt x="393192" y="104420"/>
                </a:cubicBezTo>
                <a:cubicBezTo>
                  <a:pt x="400050" y="89085"/>
                  <a:pt x="405479" y="123089"/>
                  <a:pt x="412528" y="101372"/>
                </a:cubicBezTo>
                <a:cubicBezTo>
                  <a:pt x="419291" y="85465"/>
                  <a:pt x="425387" y="82608"/>
                  <a:pt x="429959" y="98515"/>
                </a:cubicBezTo>
                <a:cubicBezTo>
                  <a:pt x="435578" y="83084"/>
                  <a:pt x="439007" y="107087"/>
                  <a:pt x="442150" y="98229"/>
                </a:cubicBezTo>
                <a:cubicBezTo>
                  <a:pt x="450914" y="88799"/>
                  <a:pt x="454057" y="95943"/>
                  <a:pt x="455390" y="94133"/>
                </a:cubicBezTo>
                <a:cubicBezTo>
                  <a:pt x="457295" y="75178"/>
                  <a:pt x="455676" y="98229"/>
                  <a:pt x="456152" y="83179"/>
                </a:cubicBezTo>
                <a:cubicBezTo>
                  <a:pt x="455676" y="96419"/>
                  <a:pt x="458819" y="70416"/>
                  <a:pt x="462344" y="78131"/>
                </a:cubicBezTo>
                <a:cubicBezTo>
                  <a:pt x="465868" y="84227"/>
                  <a:pt x="470725" y="96610"/>
                  <a:pt x="477393" y="77750"/>
                </a:cubicBezTo>
                <a:cubicBezTo>
                  <a:pt x="483584" y="72416"/>
                  <a:pt x="490823" y="57176"/>
                  <a:pt x="496919" y="77464"/>
                </a:cubicBezTo>
                <a:cubicBezTo>
                  <a:pt x="503968" y="68035"/>
                  <a:pt x="510731" y="68892"/>
                  <a:pt x="516826" y="67654"/>
                </a:cubicBezTo>
                <a:cubicBezTo>
                  <a:pt x="522256" y="86704"/>
                  <a:pt x="528066" y="70321"/>
                  <a:pt x="531971" y="63653"/>
                </a:cubicBezTo>
                <a:cubicBezTo>
                  <a:pt x="535877" y="60415"/>
                  <a:pt x="537972" y="63367"/>
                  <a:pt x="538067" y="62224"/>
                </a:cubicBezTo>
                <a:cubicBezTo>
                  <a:pt x="537686" y="73845"/>
                  <a:pt x="541877" y="50032"/>
                  <a:pt x="546449" y="64510"/>
                </a:cubicBezTo>
                <a:cubicBezTo>
                  <a:pt x="551593" y="63177"/>
                  <a:pt x="557784" y="81274"/>
                  <a:pt x="564642" y="78893"/>
                </a:cubicBezTo>
                <a:cubicBezTo>
                  <a:pt x="570548" y="105468"/>
                  <a:pt x="578358" y="74607"/>
                  <a:pt x="582549" y="101563"/>
                </a:cubicBezTo>
                <a:cubicBezTo>
                  <a:pt x="587026" y="119374"/>
                  <a:pt x="591026" y="101277"/>
                  <a:pt x="591217" y="95562"/>
                </a:cubicBezTo>
                <a:cubicBezTo>
                  <a:pt x="591217" y="97372"/>
                  <a:pt x="599504" y="89275"/>
                  <a:pt x="611791" y="88799"/>
                </a:cubicBezTo>
                <a:cubicBezTo>
                  <a:pt x="618649" y="67844"/>
                  <a:pt x="624840" y="98991"/>
                  <a:pt x="633413" y="77941"/>
                </a:cubicBezTo>
                <a:cubicBezTo>
                  <a:pt x="640842" y="91466"/>
                  <a:pt x="648938" y="99467"/>
                  <a:pt x="658368" y="74035"/>
                </a:cubicBezTo>
                <a:cubicBezTo>
                  <a:pt x="666750" y="78988"/>
                  <a:pt x="675704" y="72321"/>
                  <a:pt x="684181" y="68320"/>
                </a:cubicBezTo>
                <a:cubicBezTo>
                  <a:pt x="692277" y="76893"/>
                  <a:pt x="700850" y="58414"/>
                  <a:pt x="708088" y="59938"/>
                </a:cubicBezTo>
                <a:cubicBezTo>
                  <a:pt x="715328" y="58700"/>
                  <a:pt x="722090" y="48699"/>
                  <a:pt x="727043" y="54319"/>
                </a:cubicBezTo>
                <a:cubicBezTo>
                  <a:pt x="731901" y="61843"/>
                  <a:pt x="735711" y="64606"/>
                  <a:pt x="738092" y="55081"/>
                </a:cubicBezTo>
                <a:cubicBezTo>
                  <a:pt x="740474" y="67749"/>
                  <a:pt x="743998" y="48508"/>
                  <a:pt x="746570" y="60415"/>
                </a:cubicBezTo>
                <a:cubicBezTo>
                  <a:pt x="749332" y="66511"/>
                  <a:pt x="752665" y="55176"/>
                  <a:pt x="755047" y="70606"/>
                </a:cubicBezTo>
                <a:cubicBezTo>
                  <a:pt x="757714" y="78036"/>
                  <a:pt x="760476" y="78036"/>
                  <a:pt x="763048" y="82703"/>
                </a:cubicBezTo>
                <a:cubicBezTo>
                  <a:pt x="764953" y="106897"/>
                  <a:pt x="766953" y="121279"/>
                  <a:pt x="770096" y="97276"/>
                </a:cubicBezTo>
                <a:cubicBezTo>
                  <a:pt x="771715" y="118803"/>
                  <a:pt x="773906" y="114231"/>
                  <a:pt x="775907" y="109087"/>
                </a:cubicBezTo>
                <a:cubicBezTo>
                  <a:pt x="777431" y="118708"/>
                  <a:pt x="779050" y="112897"/>
                  <a:pt x="780098" y="115755"/>
                </a:cubicBezTo>
                <a:cubicBezTo>
                  <a:pt x="780860" y="142711"/>
                  <a:pt x="788861" y="113850"/>
                  <a:pt x="798481" y="111183"/>
                </a:cubicBezTo>
                <a:cubicBezTo>
                  <a:pt x="803529" y="103372"/>
                  <a:pt x="808577" y="113755"/>
                  <a:pt x="814578" y="103468"/>
                </a:cubicBezTo>
                <a:cubicBezTo>
                  <a:pt x="820293" y="101563"/>
                  <a:pt x="826580" y="92038"/>
                  <a:pt x="832485" y="93466"/>
                </a:cubicBezTo>
                <a:cubicBezTo>
                  <a:pt x="837914" y="109373"/>
                  <a:pt x="845344" y="60319"/>
                  <a:pt x="850106" y="82608"/>
                </a:cubicBezTo>
                <a:cubicBezTo>
                  <a:pt x="855440" y="86037"/>
                  <a:pt x="861346" y="63367"/>
                  <a:pt x="865251" y="74226"/>
                </a:cubicBezTo>
                <a:cubicBezTo>
                  <a:pt x="869918" y="64987"/>
                  <a:pt x="873347" y="70511"/>
                  <a:pt x="876110" y="62510"/>
                </a:cubicBezTo>
                <a:cubicBezTo>
                  <a:pt x="878110" y="77274"/>
                  <a:pt x="880396" y="52795"/>
                  <a:pt x="879920" y="65177"/>
                </a:cubicBezTo>
                <a:cubicBezTo>
                  <a:pt x="880491" y="46794"/>
                  <a:pt x="885158" y="64225"/>
                  <a:pt x="894207" y="64129"/>
                </a:cubicBezTo>
                <a:cubicBezTo>
                  <a:pt x="899255" y="47556"/>
                  <a:pt x="904970" y="42698"/>
                  <a:pt x="910685" y="60224"/>
                </a:cubicBezTo>
                <a:cubicBezTo>
                  <a:pt x="916781" y="67082"/>
                  <a:pt x="923925" y="65844"/>
                  <a:pt x="931831" y="61462"/>
                </a:cubicBezTo>
                <a:cubicBezTo>
                  <a:pt x="939927" y="51556"/>
                  <a:pt x="947642" y="72511"/>
                  <a:pt x="956882" y="62891"/>
                </a:cubicBezTo>
                <a:cubicBezTo>
                  <a:pt x="966407" y="44508"/>
                  <a:pt x="976313" y="29649"/>
                  <a:pt x="985076" y="57652"/>
                </a:cubicBezTo>
                <a:cubicBezTo>
                  <a:pt x="995267" y="42222"/>
                  <a:pt x="1004697" y="60034"/>
                  <a:pt x="1015079" y="54985"/>
                </a:cubicBezTo>
                <a:cubicBezTo>
                  <a:pt x="1025462" y="48794"/>
                  <a:pt x="1035653" y="54985"/>
                  <a:pt x="1046036" y="53271"/>
                </a:cubicBezTo>
                <a:cubicBezTo>
                  <a:pt x="1056132" y="60891"/>
                  <a:pt x="1066895" y="49461"/>
                  <a:pt x="1076897" y="55462"/>
                </a:cubicBezTo>
                <a:cubicBezTo>
                  <a:pt x="1086612" y="70416"/>
                  <a:pt x="1097280" y="49651"/>
                  <a:pt x="1106996" y="48889"/>
                </a:cubicBezTo>
                <a:cubicBezTo>
                  <a:pt x="1116711" y="49366"/>
                  <a:pt x="1126427" y="38602"/>
                  <a:pt x="1135190" y="42222"/>
                </a:cubicBezTo>
                <a:cubicBezTo>
                  <a:pt x="1144238" y="37840"/>
                  <a:pt x="1152620" y="38412"/>
                  <a:pt x="1160145" y="45079"/>
                </a:cubicBezTo>
                <a:cubicBezTo>
                  <a:pt x="1167860" y="47175"/>
                  <a:pt x="1175004" y="46318"/>
                  <a:pt x="1181386" y="44317"/>
                </a:cubicBezTo>
                <a:cubicBezTo>
                  <a:pt x="1187958" y="37269"/>
                  <a:pt x="1193673" y="29077"/>
                  <a:pt x="1197769" y="42412"/>
                </a:cubicBezTo>
                <a:cubicBezTo>
                  <a:pt x="1206913" y="40507"/>
                  <a:pt x="1211771" y="48032"/>
                  <a:pt x="1212056" y="41365"/>
                </a:cubicBezTo>
                <a:cubicBezTo>
                  <a:pt x="1211961" y="44794"/>
                  <a:pt x="1213961" y="49366"/>
                  <a:pt x="1217771" y="40984"/>
                </a:cubicBezTo>
                <a:cubicBezTo>
                  <a:pt x="1221200" y="45365"/>
                  <a:pt x="1226344" y="38221"/>
                  <a:pt x="1232249" y="31649"/>
                </a:cubicBezTo>
                <a:cubicBezTo>
                  <a:pt x="1238155" y="25077"/>
                  <a:pt x="1244251" y="32602"/>
                  <a:pt x="1251109" y="20791"/>
                </a:cubicBezTo>
                <a:cubicBezTo>
                  <a:pt x="1257776" y="12123"/>
                  <a:pt x="1264158" y="12694"/>
                  <a:pt x="1269778" y="13456"/>
                </a:cubicBezTo>
                <a:cubicBezTo>
                  <a:pt x="1275779" y="4122"/>
                  <a:pt x="1280732" y="3646"/>
                  <a:pt x="1284351" y="3360"/>
                </a:cubicBezTo>
                <a:cubicBezTo>
                  <a:pt x="1287780" y="7646"/>
                  <a:pt x="1289971" y="4789"/>
                  <a:pt x="1289971" y="3741"/>
                </a:cubicBezTo>
                <a:cubicBezTo>
                  <a:pt x="1290161" y="-2450"/>
                  <a:pt x="1292447" y="979"/>
                  <a:pt x="1296638" y="693"/>
                </a:cubicBezTo>
                <a:cubicBezTo>
                  <a:pt x="1300639" y="5932"/>
                  <a:pt x="1306639" y="4503"/>
                  <a:pt x="1313783" y="5836"/>
                </a:cubicBezTo>
                <a:cubicBezTo>
                  <a:pt x="1321118" y="2503"/>
                  <a:pt x="1329404" y="5836"/>
                  <a:pt x="1338358" y="9265"/>
                </a:cubicBezTo>
                <a:cubicBezTo>
                  <a:pt x="1347502" y="6598"/>
                  <a:pt x="1357122" y="10694"/>
                  <a:pt x="1367028" y="10504"/>
                </a:cubicBezTo>
                <a:cubicBezTo>
                  <a:pt x="1376743" y="14599"/>
                  <a:pt x="1386745" y="14028"/>
                  <a:pt x="1396079" y="16219"/>
                </a:cubicBezTo>
                <a:cubicBezTo>
                  <a:pt x="1405414" y="21743"/>
                  <a:pt x="1414463" y="18790"/>
                  <a:pt x="1422559" y="15266"/>
                </a:cubicBezTo>
                <a:cubicBezTo>
                  <a:pt x="1430369" y="20886"/>
                  <a:pt x="1437608" y="10408"/>
                  <a:pt x="1442847" y="12599"/>
                </a:cubicBezTo>
                <a:cubicBezTo>
                  <a:pt x="1448276" y="8313"/>
                  <a:pt x="1451801" y="15171"/>
                  <a:pt x="1453229" y="17743"/>
                </a:cubicBezTo>
                <a:cubicBezTo>
                  <a:pt x="1455515" y="9456"/>
                  <a:pt x="1458849" y="9742"/>
                  <a:pt x="1462850" y="11266"/>
                </a:cubicBezTo>
                <a:cubicBezTo>
                  <a:pt x="1466755" y="16028"/>
                  <a:pt x="1471422" y="22029"/>
                  <a:pt x="1476375" y="26696"/>
                </a:cubicBezTo>
                <a:cubicBezTo>
                  <a:pt x="1481328" y="34221"/>
                  <a:pt x="1486948" y="29744"/>
                  <a:pt x="1492377" y="25077"/>
                </a:cubicBezTo>
                <a:cubicBezTo>
                  <a:pt x="1497711" y="24696"/>
                  <a:pt x="1502569" y="31840"/>
                  <a:pt x="1506664" y="42793"/>
                </a:cubicBezTo>
                <a:cubicBezTo>
                  <a:pt x="1515332" y="52414"/>
                  <a:pt x="1521809" y="48699"/>
                  <a:pt x="1521714" y="51366"/>
                </a:cubicBezTo>
                <a:cubicBezTo>
                  <a:pt x="1521428" y="61081"/>
                  <a:pt x="1524000" y="48318"/>
                  <a:pt x="1527620" y="53271"/>
                </a:cubicBezTo>
                <a:cubicBezTo>
                  <a:pt x="1531811" y="41746"/>
                  <a:pt x="1537049" y="47365"/>
                  <a:pt x="1543241" y="56128"/>
                </a:cubicBezTo>
                <a:cubicBezTo>
                  <a:pt x="1549622" y="59462"/>
                  <a:pt x="1557433" y="51271"/>
                  <a:pt x="1565434" y="55843"/>
                </a:cubicBezTo>
                <a:cubicBezTo>
                  <a:pt x="1573721" y="50318"/>
                  <a:pt x="1582388" y="51366"/>
                  <a:pt x="1590485" y="66796"/>
                </a:cubicBezTo>
                <a:cubicBezTo>
                  <a:pt x="1598962" y="71845"/>
                  <a:pt x="1607439" y="77750"/>
                  <a:pt x="1615631" y="74797"/>
                </a:cubicBezTo>
                <a:cubicBezTo>
                  <a:pt x="1623822" y="72226"/>
                  <a:pt x="1631156" y="80893"/>
                  <a:pt x="1637729" y="77369"/>
                </a:cubicBezTo>
                <a:cubicBezTo>
                  <a:pt x="1644396" y="70892"/>
                  <a:pt x="1649730" y="75083"/>
                  <a:pt x="1653350" y="78417"/>
                </a:cubicBezTo>
                <a:cubicBezTo>
                  <a:pt x="1657160" y="77941"/>
                  <a:pt x="1659160" y="81941"/>
                  <a:pt x="1659160" y="82132"/>
                </a:cubicBezTo>
                <a:cubicBezTo>
                  <a:pt x="1659160" y="81465"/>
                  <a:pt x="1663256" y="71845"/>
                  <a:pt x="1668685" y="78131"/>
                </a:cubicBezTo>
                <a:cubicBezTo>
                  <a:pt x="1671638" y="74797"/>
                  <a:pt x="1674686" y="82132"/>
                  <a:pt x="1678210" y="81560"/>
                </a:cubicBezTo>
                <a:cubicBezTo>
                  <a:pt x="1681734" y="81560"/>
                  <a:pt x="1685354" y="86608"/>
                  <a:pt x="1688973" y="88323"/>
                </a:cubicBezTo>
                <a:cubicBezTo>
                  <a:pt x="1696593" y="85370"/>
                  <a:pt x="1704118" y="84703"/>
                  <a:pt x="1709547" y="91752"/>
                </a:cubicBezTo>
                <a:cubicBezTo>
                  <a:pt x="1715072" y="93657"/>
                  <a:pt x="1718596" y="102039"/>
                  <a:pt x="1718882" y="94514"/>
                </a:cubicBezTo>
                <a:cubicBezTo>
                  <a:pt x="1718882" y="95657"/>
                  <a:pt x="1720691" y="105658"/>
                  <a:pt x="1724501" y="101182"/>
                </a:cubicBezTo>
                <a:cubicBezTo>
                  <a:pt x="1728311" y="95467"/>
                  <a:pt x="1733169" y="102801"/>
                  <a:pt x="1739075" y="102420"/>
                </a:cubicBezTo>
                <a:cubicBezTo>
                  <a:pt x="1745075" y="100134"/>
                  <a:pt x="1751743" y="99372"/>
                  <a:pt x="1757934" y="112421"/>
                </a:cubicBezTo>
                <a:cubicBezTo>
                  <a:pt x="1764602" y="113755"/>
                  <a:pt x="1771460" y="109754"/>
                  <a:pt x="1777460" y="113278"/>
                </a:cubicBezTo>
                <a:cubicBezTo>
                  <a:pt x="1783080" y="127375"/>
                  <a:pt x="1788986" y="104992"/>
                  <a:pt x="1792605" y="122327"/>
                </a:cubicBezTo>
                <a:cubicBezTo>
                  <a:pt x="1796510" y="130995"/>
                  <a:pt x="1799939" y="131757"/>
                  <a:pt x="1803083" y="114993"/>
                </a:cubicBezTo>
                <a:cubicBezTo>
                  <a:pt x="1808798" y="99277"/>
                  <a:pt x="1809750" y="138424"/>
                  <a:pt x="1810512" y="113755"/>
                </a:cubicBezTo>
                <a:cubicBezTo>
                  <a:pt x="1810703" y="107944"/>
                  <a:pt x="1812322" y="115945"/>
                  <a:pt x="1816037" y="104992"/>
                </a:cubicBezTo>
                <a:cubicBezTo>
                  <a:pt x="1819085" y="111754"/>
                  <a:pt x="1824418" y="91371"/>
                  <a:pt x="1828991" y="115279"/>
                </a:cubicBezTo>
                <a:cubicBezTo>
                  <a:pt x="1834515" y="111183"/>
                  <a:pt x="1840421" y="119470"/>
                  <a:pt x="1846898" y="114326"/>
                </a:cubicBezTo>
                <a:cubicBezTo>
                  <a:pt x="1853375" y="108325"/>
                  <a:pt x="1860137" y="100420"/>
                  <a:pt x="1865567" y="119184"/>
                </a:cubicBezTo>
                <a:cubicBezTo>
                  <a:pt x="1871567" y="120327"/>
                  <a:pt x="1877092" y="123946"/>
                  <a:pt x="1881854" y="119851"/>
                </a:cubicBezTo>
                <a:cubicBezTo>
                  <a:pt x="1886522" y="119374"/>
                  <a:pt x="1890236" y="116707"/>
                  <a:pt x="1891951" y="124613"/>
                </a:cubicBezTo>
                <a:cubicBezTo>
                  <a:pt x="1895475" y="111659"/>
                  <a:pt x="1900714" y="130042"/>
                  <a:pt x="1908143" y="119470"/>
                </a:cubicBezTo>
                <a:cubicBezTo>
                  <a:pt x="1915573" y="108802"/>
                  <a:pt x="1923098" y="134424"/>
                  <a:pt x="1931099" y="132614"/>
                </a:cubicBezTo>
                <a:cubicBezTo>
                  <a:pt x="1939290" y="124042"/>
                  <a:pt x="1946720" y="129090"/>
                  <a:pt x="1952149" y="132709"/>
                </a:cubicBezTo>
                <a:cubicBezTo>
                  <a:pt x="1957673" y="133852"/>
                  <a:pt x="1961007" y="142520"/>
                  <a:pt x="1961198" y="136138"/>
                </a:cubicBezTo>
                <a:cubicBezTo>
                  <a:pt x="1961388" y="130423"/>
                  <a:pt x="1963674" y="133090"/>
                  <a:pt x="1967484" y="131947"/>
                </a:cubicBezTo>
                <a:cubicBezTo>
                  <a:pt x="1971580" y="121946"/>
                  <a:pt x="1975866" y="143568"/>
                  <a:pt x="1981962" y="122137"/>
                </a:cubicBezTo>
                <a:cubicBezTo>
                  <a:pt x="1987391" y="120613"/>
                  <a:pt x="1993202" y="114231"/>
                  <a:pt x="1998059" y="111469"/>
                </a:cubicBezTo>
                <a:cubicBezTo>
                  <a:pt x="2003108" y="104515"/>
                  <a:pt x="2006727" y="117374"/>
                  <a:pt x="2009299" y="104706"/>
                </a:cubicBezTo>
                <a:cubicBezTo>
                  <a:pt x="2010537" y="111850"/>
                  <a:pt x="2014633" y="111754"/>
                  <a:pt x="2020824" y="100229"/>
                </a:cubicBezTo>
                <a:cubicBezTo>
                  <a:pt x="2026825" y="95086"/>
                  <a:pt x="2033778" y="112993"/>
                  <a:pt x="2042636" y="100801"/>
                </a:cubicBezTo>
                <a:cubicBezTo>
                  <a:pt x="2051399" y="90133"/>
                  <a:pt x="2060448" y="94324"/>
                  <a:pt x="2069306" y="98896"/>
                </a:cubicBezTo>
                <a:cubicBezTo>
                  <a:pt x="2078546" y="92990"/>
                  <a:pt x="2087023" y="108802"/>
                  <a:pt x="2095214" y="98515"/>
                </a:cubicBezTo>
                <a:cubicBezTo>
                  <a:pt x="2103406" y="91085"/>
                  <a:pt x="2109978" y="99467"/>
                  <a:pt x="2115026" y="94038"/>
                </a:cubicBezTo>
                <a:cubicBezTo>
                  <a:pt x="2119979" y="91466"/>
                  <a:pt x="2122932" y="88799"/>
                  <a:pt x="2122646" y="97753"/>
                </a:cubicBezTo>
                <a:cubicBezTo>
                  <a:pt x="2122456" y="104039"/>
                  <a:pt x="2130838" y="108040"/>
                  <a:pt x="2144744" y="97753"/>
                </a:cubicBezTo>
                <a:cubicBezTo>
                  <a:pt x="2151507" y="98419"/>
                  <a:pt x="2158937" y="118136"/>
                  <a:pt x="2168271" y="105468"/>
                </a:cubicBezTo>
                <a:cubicBezTo>
                  <a:pt x="2177129" y="106135"/>
                  <a:pt x="2187607" y="87275"/>
                  <a:pt x="2197418" y="97657"/>
                </a:cubicBezTo>
                <a:cubicBezTo>
                  <a:pt x="2207514" y="101086"/>
                  <a:pt x="2218754" y="81655"/>
                  <a:pt x="2229136" y="90228"/>
                </a:cubicBezTo>
                <a:cubicBezTo>
                  <a:pt x="2239804" y="87561"/>
                  <a:pt x="2250281" y="94324"/>
                  <a:pt x="2260378" y="97562"/>
                </a:cubicBezTo>
                <a:cubicBezTo>
                  <a:pt x="2270570" y="96705"/>
                  <a:pt x="2280571" y="89942"/>
                  <a:pt x="2289334" y="95943"/>
                </a:cubicBezTo>
                <a:cubicBezTo>
                  <a:pt x="2298764" y="79941"/>
                  <a:pt x="2306765" y="82417"/>
                  <a:pt x="2313051" y="97467"/>
                </a:cubicBezTo>
                <a:cubicBezTo>
                  <a:pt x="2319528" y="106992"/>
                  <a:pt x="2324862" y="114136"/>
                  <a:pt x="2329053" y="100801"/>
                </a:cubicBezTo>
                <a:cubicBezTo>
                  <a:pt x="2333149" y="91847"/>
                  <a:pt x="2335435" y="87466"/>
                  <a:pt x="2335149" y="97372"/>
                </a:cubicBezTo>
                <a:cubicBezTo>
                  <a:pt x="2334959" y="102420"/>
                  <a:pt x="2342769" y="106420"/>
                  <a:pt x="2354104" y="94895"/>
                </a:cubicBezTo>
                <a:cubicBezTo>
                  <a:pt x="2359724" y="89371"/>
                  <a:pt x="2365915" y="89180"/>
                  <a:pt x="2372201" y="90704"/>
                </a:cubicBezTo>
                <a:cubicBezTo>
                  <a:pt x="2378583" y="89561"/>
                  <a:pt x="2385251" y="83275"/>
                  <a:pt x="2390870" y="89752"/>
                </a:cubicBezTo>
                <a:cubicBezTo>
                  <a:pt x="2397062" y="80893"/>
                  <a:pt x="2402396" y="86704"/>
                  <a:pt x="2406777" y="82608"/>
                </a:cubicBezTo>
                <a:cubicBezTo>
                  <a:pt x="2411063" y="84513"/>
                  <a:pt x="2414207" y="84894"/>
                  <a:pt x="2415635" y="85370"/>
                </a:cubicBezTo>
                <a:cubicBezTo>
                  <a:pt x="2417540" y="92419"/>
                  <a:pt x="2422684" y="80131"/>
                  <a:pt x="2428399" y="82227"/>
                </a:cubicBezTo>
                <a:cubicBezTo>
                  <a:pt x="2434114" y="84037"/>
                  <a:pt x="2440972" y="87751"/>
                  <a:pt x="2447544" y="88799"/>
                </a:cubicBezTo>
                <a:cubicBezTo>
                  <a:pt x="2454116" y="89752"/>
                  <a:pt x="2460689" y="83560"/>
                  <a:pt x="2465261" y="88037"/>
                </a:cubicBezTo>
                <a:cubicBezTo>
                  <a:pt x="2470023" y="86989"/>
                  <a:pt x="2472785" y="96229"/>
                  <a:pt x="2472785" y="94324"/>
                </a:cubicBezTo>
                <a:cubicBezTo>
                  <a:pt x="2473166" y="83560"/>
                  <a:pt x="2480024" y="103087"/>
                  <a:pt x="2490692" y="93657"/>
                </a:cubicBezTo>
                <a:cubicBezTo>
                  <a:pt x="2495931" y="92514"/>
                  <a:pt x="2501932" y="88037"/>
                  <a:pt x="2507647" y="93466"/>
                </a:cubicBezTo>
                <a:cubicBezTo>
                  <a:pt x="2513362" y="101658"/>
                  <a:pt x="2519648" y="94895"/>
                  <a:pt x="2525268" y="92514"/>
                </a:cubicBezTo>
                <a:cubicBezTo>
                  <a:pt x="2530507" y="101277"/>
                  <a:pt x="2535746" y="94990"/>
                  <a:pt x="2539937" y="90323"/>
                </a:cubicBezTo>
                <a:cubicBezTo>
                  <a:pt x="2543747" y="95276"/>
                  <a:pt x="2546795" y="88418"/>
                  <a:pt x="2547842" y="92419"/>
                </a:cubicBezTo>
                <a:cubicBezTo>
                  <a:pt x="2549652" y="90037"/>
                  <a:pt x="2553938" y="102515"/>
                  <a:pt x="2560225" y="93752"/>
                </a:cubicBezTo>
                <a:cubicBezTo>
                  <a:pt x="2566702" y="81655"/>
                  <a:pt x="2574036" y="82132"/>
                  <a:pt x="2581180" y="84322"/>
                </a:cubicBezTo>
                <a:cubicBezTo>
                  <a:pt x="2588705" y="73178"/>
                  <a:pt x="2595563" y="77083"/>
                  <a:pt x="2601087" y="66701"/>
                </a:cubicBezTo>
                <a:cubicBezTo>
                  <a:pt x="2606040" y="72607"/>
                  <a:pt x="2609850" y="60891"/>
                  <a:pt x="2609374" y="75559"/>
                </a:cubicBezTo>
                <a:cubicBezTo>
                  <a:pt x="2609945" y="58700"/>
                  <a:pt x="2611470" y="69273"/>
                  <a:pt x="2614613" y="71845"/>
                </a:cubicBezTo>
                <a:cubicBezTo>
                  <a:pt x="2618137" y="64701"/>
                  <a:pt x="2622518" y="73464"/>
                  <a:pt x="2628043" y="76512"/>
                </a:cubicBezTo>
                <a:cubicBezTo>
                  <a:pt x="2634139" y="63463"/>
                  <a:pt x="2640521" y="71178"/>
                  <a:pt x="2647664" y="72321"/>
                </a:cubicBezTo>
                <a:cubicBezTo>
                  <a:pt x="2654808" y="74512"/>
                  <a:pt x="2662523" y="74416"/>
                  <a:pt x="2670239" y="78798"/>
                </a:cubicBezTo>
                <a:cubicBezTo>
                  <a:pt x="2678145" y="77750"/>
                  <a:pt x="2684812" y="80131"/>
                  <a:pt x="2690432" y="80417"/>
                </a:cubicBezTo>
                <a:cubicBezTo>
                  <a:pt x="2695670" y="93943"/>
                  <a:pt x="2700814" y="80798"/>
                  <a:pt x="2704719" y="76131"/>
                </a:cubicBezTo>
                <a:cubicBezTo>
                  <a:pt x="2712149" y="75845"/>
                  <a:pt x="2716054" y="62034"/>
                  <a:pt x="2715768" y="72130"/>
                </a:cubicBezTo>
                <a:cubicBezTo>
                  <a:pt x="2715959" y="65463"/>
                  <a:pt x="2723293" y="55366"/>
                  <a:pt x="2730722" y="67177"/>
                </a:cubicBezTo>
                <a:cubicBezTo>
                  <a:pt x="2734723" y="64320"/>
                  <a:pt x="2739104" y="56509"/>
                  <a:pt x="2742533" y="62796"/>
                </a:cubicBezTo>
                <a:cubicBezTo>
                  <a:pt x="2746153" y="60891"/>
                  <a:pt x="2749487" y="53176"/>
                  <a:pt x="2750915" y="63558"/>
                </a:cubicBezTo>
                <a:cubicBezTo>
                  <a:pt x="2751963" y="65939"/>
                  <a:pt x="2755011" y="72797"/>
                  <a:pt x="2759964" y="68987"/>
                </a:cubicBezTo>
                <a:cubicBezTo>
                  <a:pt x="2764822" y="65653"/>
                  <a:pt x="2770918" y="67558"/>
                  <a:pt x="2777966" y="64510"/>
                </a:cubicBezTo>
                <a:cubicBezTo>
                  <a:pt x="2785015" y="60510"/>
                  <a:pt x="2791873" y="85180"/>
                  <a:pt x="2800160" y="70321"/>
                </a:cubicBezTo>
                <a:cubicBezTo>
                  <a:pt x="2808065" y="65463"/>
                  <a:pt x="2816162" y="58795"/>
                  <a:pt x="2823210" y="64129"/>
                </a:cubicBezTo>
                <a:cubicBezTo>
                  <a:pt x="2830259" y="68225"/>
                  <a:pt x="2837212" y="60129"/>
                  <a:pt x="2842260" y="66130"/>
                </a:cubicBezTo>
                <a:cubicBezTo>
                  <a:pt x="2847880" y="58414"/>
                  <a:pt x="2851499" y="68130"/>
                  <a:pt x="2853785" y="62605"/>
                </a:cubicBezTo>
                <a:cubicBezTo>
                  <a:pt x="2855500" y="57081"/>
                  <a:pt x="2858072" y="71083"/>
                  <a:pt x="2862453" y="62415"/>
                </a:cubicBezTo>
                <a:cubicBezTo>
                  <a:pt x="2866930" y="52699"/>
                  <a:pt x="2872169" y="52414"/>
                  <a:pt x="2877979" y="59176"/>
                </a:cubicBezTo>
                <a:cubicBezTo>
                  <a:pt x="2884265" y="51842"/>
                  <a:pt x="2891123" y="48032"/>
                  <a:pt x="2897981" y="54509"/>
                </a:cubicBezTo>
                <a:cubicBezTo>
                  <a:pt x="2904935" y="58891"/>
                  <a:pt x="2913031" y="40507"/>
                  <a:pt x="2920079" y="54033"/>
                </a:cubicBezTo>
                <a:cubicBezTo>
                  <a:pt x="2927604" y="52604"/>
                  <a:pt x="2934748" y="60224"/>
                  <a:pt x="2941796" y="60891"/>
                </a:cubicBezTo>
                <a:cubicBezTo>
                  <a:pt x="2949131" y="51461"/>
                  <a:pt x="2955608" y="56700"/>
                  <a:pt x="2961799" y="50318"/>
                </a:cubicBezTo>
                <a:cubicBezTo>
                  <a:pt x="2967323" y="60224"/>
                  <a:pt x="2973038" y="44032"/>
                  <a:pt x="2976753" y="51175"/>
                </a:cubicBezTo>
                <a:cubicBezTo>
                  <a:pt x="2980754" y="50032"/>
                  <a:pt x="2983135" y="64510"/>
                  <a:pt x="2984849" y="51175"/>
                </a:cubicBezTo>
                <a:cubicBezTo>
                  <a:pt x="2989803" y="60415"/>
                  <a:pt x="2996374" y="70892"/>
                  <a:pt x="3002280" y="63272"/>
                </a:cubicBezTo>
                <a:cubicBezTo>
                  <a:pt x="3007328" y="80798"/>
                  <a:pt x="3011900" y="74893"/>
                  <a:pt x="3011996" y="71178"/>
                </a:cubicBezTo>
                <a:cubicBezTo>
                  <a:pt x="3011615" y="82703"/>
                  <a:pt x="3014948" y="66796"/>
                  <a:pt x="3018949" y="74226"/>
                </a:cubicBezTo>
                <a:cubicBezTo>
                  <a:pt x="3023426" y="68130"/>
                  <a:pt x="3029522" y="54890"/>
                  <a:pt x="3034856" y="64606"/>
                </a:cubicBezTo>
                <a:cubicBezTo>
                  <a:pt x="3040190" y="74607"/>
                  <a:pt x="3046476" y="55081"/>
                  <a:pt x="3050477" y="63367"/>
                </a:cubicBezTo>
                <a:cubicBezTo>
                  <a:pt x="3054477" y="70035"/>
                  <a:pt x="3057525" y="64034"/>
                  <a:pt x="3057716" y="58033"/>
                </a:cubicBezTo>
                <a:cubicBezTo>
                  <a:pt x="3057335" y="68416"/>
                  <a:pt x="3051620" y="44889"/>
                  <a:pt x="3052191" y="54985"/>
                </a:cubicBezTo>
                <a:cubicBezTo>
                  <a:pt x="3052667" y="53080"/>
                  <a:pt x="3054477" y="67939"/>
                  <a:pt x="3060573" y="60510"/>
                </a:cubicBezTo>
                <a:cubicBezTo>
                  <a:pt x="3066383" y="62224"/>
                  <a:pt x="3075623" y="68225"/>
                  <a:pt x="3090196" y="76798"/>
                </a:cubicBezTo>
                <a:cubicBezTo>
                  <a:pt x="3104674" y="85942"/>
                  <a:pt x="3113913" y="91180"/>
                  <a:pt x="3119723" y="92609"/>
                </a:cubicBezTo>
                <a:cubicBezTo>
                  <a:pt x="3125153" y="108992"/>
                  <a:pt x="3128296" y="88894"/>
                  <a:pt x="3129248" y="93181"/>
                </a:cubicBezTo>
                <a:cubicBezTo>
                  <a:pt x="3131725" y="83846"/>
                  <a:pt x="3127724" y="100420"/>
                  <a:pt x="3135059" y="88228"/>
                </a:cubicBezTo>
                <a:cubicBezTo>
                  <a:pt x="3136297" y="102991"/>
                  <a:pt x="3140393" y="83656"/>
                  <a:pt x="3144488" y="98324"/>
                </a:cubicBezTo>
                <a:cubicBezTo>
                  <a:pt x="3148774" y="108421"/>
                  <a:pt x="3155061" y="94514"/>
                  <a:pt x="3161443" y="102325"/>
                </a:cubicBezTo>
                <a:cubicBezTo>
                  <a:pt x="3168015" y="103182"/>
                  <a:pt x="3175159" y="110611"/>
                  <a:pt x="3182779" y="114898"/>
                </a:cubicBezTo>
                <a:cubicBezTo>
                  <a:pt x="3189923" y="131471"/>
                  <a:pt x="3198305" y="121660"/>
                  <a:pt x="3206020" y="128804"/>
                </a:cubicBezTo>
                <a:cubicBezTo>
                  <a:pt x="3214116" y="124613"/>
                  <a:pt x="3221450" y="139091"/>
                  <a:pt x="3228594" y="144901"/>
                </a:cubicBezTo>
                <a:cubicBezTo>
                  <a:pt x="3235643" y="152712"/>
                  <a:pt x="3242215" y="157855"/>
                  <a:pt x="3248025" y="154426"/>
                </a:cubicBezTo>
                <a:cubicBezTo>
                  <a:pt x="3253264" y="170047"/>
                  <a:pt x="3258503" y="155950"/>
                  <a:pt x="3261551" y="162618"/>
                </a:cubicBezTo>
                <a:cubicBezTo>
                  <a:pt x="3265075" y="156427"/>
                  <a:pt x="3266599" y="166047"/>
                  <a:pt x="3266599" y="165856"/>
                </a:cubicBezTo>
                <a:cubicBezTo>
                  <a:pt x="3266980" y="154617"/>
                  <a:pt x="3268599" y="157284"/>
                  <a:pt x="3271266" y="162332"/>
                </a:cubicBezTo>
                <a:cubicBezTo>
                  <a:pt x="3273743" y="173191"/>
                  <a:pt x="3278029" y="164237"/>
                  <a:pt x="3282315" y="174715"/>
                </a:cubicBezTo>
                <a:cubicBezTo>
                  <a:pt x="3287554" y="156141"/>
                  <a:pt x="3292126" y="176239"/>
                  <a:pt x="3297270" y="178810"/>
                </a:cubicBezTo>
                <a:cubicBezTo>
                  <a:pt x="3302318" y="186621"/>
                  <a:pt x="3307271" y="200051"/>
                  <a:pt x="3312414" y="191098"/>
                </a:cubicBezTo>
                <a:cubicBezTo>
                  <a:pt x="3317177" y="195860"/>
                  <a:pt x="3321653" y="194908"/>
                  <a:pt x="3324892" y="200718"/>
                </a:cubicBezTo>
                <a:cubicBezTo>
                  <a:pt x="3328321" y="201194"/>
                  <a:pt x="3330512" y="208624"/>
                  <a:pt x="3331655" y="199289"/>
                </a:cubicBezTo>
                <a:cubicBezTo>
                  <a:pt x="3332798" y="202909"/>
                  <a:pt x="3336989" y="195765"/>
                  <a:pt x="3342989" y="196336"/>
                </a:cubicBezTo>
                <a:cubicBezTo>
                  <a:pt x="3346323" y="185478"/>
                  <a:pt x="3349657" y="191288"/>
                  <a:pt x="3353657" y="192907"/>
                </a:cubicBezTo>
                <a:cubicBezTo>
                  <a:pt x="3357467" y="196813"/>
                  <a:pt x="3362039" y="195860"/>
                  <a:pt x="3367088" y="189574"/>
                </a:cubicBezTo>
                <a:cubicBezTo>
                  <a:pt x="3371755" y="195098"/>
                  <a:pt x="3377374" y="183763"/>
                  <a:pt x="3382804" y="187954"/>
                </a:cubicBezTo>
                <a:cubicBezTo>
                  <a:pt x="3388614" y="180811"/>
                  <a:pt x="3394805" y="172524"/>
                  <a:pt x="3400711" y="179668"/>
                </a:cubicBezTo>
                <a:cubicBezTo>
                  <a:pt x="3406807" y="180906"/>
                  <a:pt x="3413379" y="176429"/>
                  <a:pt x="3420047" y="177191"/>
                </a:cubicBezTo>
                <a:cubicBezTo>
                  <a:pt x="3426524" y="180430"/>
                  <a:pt x="3434048" y="161951"/>
                  <a:pt x="3440811" y="167285"/>
                </a:cubicBezTo>
                <a:cubicBezTo>
                  <a:pt x="3450336" y="159951"/>
                  <a:pt x="3457956" y="161380"/>
                  <a:pt x="3464433" y="158713"/>
                </a:cubicBezTo>
                <a:cubicBezTo>
                  <a:pt x="3470720" y="164428"/>
                  <a:pt x="3475673" y="170714"/>
                  <a:pt x="3480626" y="157379"/>
                </a:cubicBezTo>
                <a:cubicBezTo>
                  <a:pt x="3489674" y="154807"/>
                  <a:pt x="3495675" y="152521"/>
                  <a:pt x="3501962" y="158141"/>
                </a:cubicBezTo>
                <a:cubicBezTo>
                  <a:pt x="3505200" y="159094"/>
                  <a:pt x="3508534" y="157379"/>
                  <a:pt x="3512439" y="158141"/>
                </a:cubicBezTo>
                <a:cubicBezTo>
                  <a:pt x="3516535" y="154045"/>
                  <a:pt x="3521012" y="154141"/>
                  <a:pt x="3526250" y="161284"/>
                </a:cubicBezTo>
                <a:cubicBezTo>
                  <a:pt x="3531680" y="162332"/>
                  <a:pt x="3536823" y="175477"/>
                  <a:pt x="3542919" y="161284"/>
                </a:cubicBezTo>
                <a:cubicBezTo>
                  <a:pt x="3547967" y="179763"/>
                  <a:pt x="3553301" y="187097"/>
                  <a:pt x="3559874" y="161856"/>
                </a:cubicBezTo>
                <a:cubicBezTo>
                  <a:pt x="3565874" y="152902"/>
                  <a:pt x="3571685" y="150902"/>
                  <a:pt x="3577304" y="158236"/>
                </a:cubicBezTo>
                <a:cubicBezTo>
                  <a:pt x="3583781" y="138615"/>
                  <a:pt x="3588734" y="166428"/>
                  <a:pt x="3594830" y="160522"/>
                </a:cubicBezTo>
                <a:cubicBezTo>
                  <a:pt x="3601022" y="150426"/>
                  <a:pt x="3606546" y="164237"/>
                  <a:pt x="3612833" y="154903"/>
                </a:cubicBezTo>
                <a:cubicBezTo>
                  <a:pt x="3618262" y="171095"/>
                  <a:pt x="3625120" y="148045"/>
                  <a:pt x="3630930" y="157760"/>
                </a:cubicBezTo>
                <a:cubicBezTo>
                  <a:pt x="3649123" y="159475"/>
                  <a:pt x="3649695" y="144330"/>
                  <a:pt x="3652076" y="155665"/>
                </a:cubicBezTo>
                <a:cubicBezTo>
                  <a:pt x="3653695" y="148902"/>
                  <a:pt x="3655219" y="166333"/>
                  <a:pt x="3661220" y="152426"/>
                </a:cubicBezTo>
                <a:cubicBezTo>
                  <a:pt x="3666268" y="165761"/>
                  <a:pt x="3675793" y="144044"/>
                  <a:pt x="3690366" y="150521"/>
                </a:cubicBezTo>
                <a:cubicBezTo>
                  <a:pt x="3705130" y="150331"/>
                  <a:pt x="3716750" y="140329"/>
                  <a:pt x="3725037" y="146425"/>
                </a:cubicBezTo>
                <a:cubicBezTo>
                  <a:pt x="3733229" y="155760"/>
                  <a:pt x="3739229" y="147664"/>
                  <a:pt x="3743420" y="138996"/>
                </a:cubicBezTo>
                <a:cubicBezTo>
                  <a:pt x="3752183" y="112421"/>
                  <a:pt x="3751707" y="139186"/>
                  <a:pt x="3751898" y="132900"/>
                </a:cubicBezTo>
                <a:cubicBezTo>
                  <a:pt x="3751898" y="130328"/>
                  <a:pt x="3753422" y="148235"/>
                  <a:pt x="3757708" y="128899"/>
                </a:cubicBezTo>
                <a:cubicBezTo>
                  <a:pt x="3761328" y="129947"/>
                  <a:pt x="3766566" y="127852"/>
                  <a:pt x="3772662" y="130709"/>
                </a:cubicBezTo>
                <a:cubicBezTo>
                  <a:pt x="3779044" y="126328"/>
                  <a:pt x="3786473" y="119755"/>
                  <a:pt x="3794093" y="124708"/>
                </a:cubicBezTo>
                <a:cubicBezTo>
                  <a:pt x="3801809" y="125185"/>
                  <a:pt x="3810572" y="112326"/>
                  <a:pt x="3818382" y="126042"/>
                </a:cubicBezTo>
                <a:cubicBezTo>
                  <a:pt x="3826764" y="122803"/>
                  <a:pt x="3835051" y="121660"/>
                  <a:pt x="3842861" y="120517"/>
                </a:cubicBezTo>
                <a:cubicBezTo>
                  <a:pt x="3850958" y="110326"/>
                  <a:pt x="3857911" y="119565"/>
                  <a:pt x="3864007" y="121279"/>
                </a:cubicBezTo>
                <a:cubicBezTo>
                  <a:pt x="3876389" y="121851"/>
                  <a:pt x="3884581" y="124994"/>
                  <a:pt x="3884771" y="119089"/>
                </a:cubicBezTo>
                <a:cubicBezTo>
                  <a:pt x="3884581" y="125089"/>
                  <a:pt x="3886772" y="111850"/>
                  <a:pt x="3889724" y="117279"/>
                </a:cubicBezTo>
                <a:cubicBezTo>
                  <a:pt x="3892487" y="125947"/>
                  <a:pt x="3897059" y="121470"/>
                  <a:pt x="3902202" y="126613"/>
                </a:cubicBezTo>
                <a:cubicBezTo>
                  <a:pt x="3907346" y="131566"/>
                  <a:pt x="3913346" y="135853"/>
                  <a:pt x="3920109" y="134233"/>
                </a:cubicBezTo>
                <a:cubicBezTo>
                  <a:pt x="3926872" y="131471"/>
                  <a:pt x="3933825" y="133090"/>
                  <a:pt x="3940588" y="142996"/>
                </a:cubicBezTo>
                <a:cubicBezTo>
                  <a:pt x="3954590" y="148330"/>
                  <a:pt x="3968496" y="154903"/>
                  <a:pt x="3978974" y="159475"/>
                </a:cubicBezTo>
                <a:cubicBezTo>
                  <a:pt x="3989451" y="163951"/>
                  <a:pt x="3996404" y="166904"/>
                  <a:pt x="3996404" y="166904"/>
                </a:cubicBezTo>
                <a:lnTo>
                  <a:pt x="3995071" y="3887750"/>
                </a:lnTo>
                <a:lnTo>
                  <a:pt x="0" y="3890036"/>
                </a:lnTo>
                <a:lnTo>
                  <a:pt x="762" y="139282"/>
                </a:lnTo>
                <a:close/>
              </a:path>
            </a:pathLst>
          </a:custGeom>
          <a:blipFill>
            <a:blip r:embed="rId3" cstate="screen">
              <a:extLst>
                <a:ext uri="{28A0092B-C50C-407E-A947-70E740481C1C}">
                  <a14:useLocalDpi xmlns:a14="http://schemas.microsoft.com/office/drawing/2010/main"/>
                </a:ext>
              </a:extLst>
            </a:blip>
            <a:srcRect/>
            <a:stretch>
              <a:fillRect t="916"/>
            </a:stretch>
          </a:blipFill>
          <a:ln w="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356BE4C1-9484-34BF-B058-0AAAE26E1BAE}"/>
              </a:ext>
            </a:extLst>
          </p:cNvPr>
          <p:cNvSpPr txBox="1"/>
          <p:nvPr/>
        </p:nvSpPr>
        <p:spPr>
          <a:xfrm>
            <a:off x="587375" y="584200"/>
            <a:ext cx="4459596" cy="553998"/>
          </a:xfrm>
          <a:prstGeom prst="rect">
            <a:avLst/>
          </a:prstGeom>
          <a:solidFill>
            <a:schemeClr val="bg1"/>
          </a:solidFill>
        </p:spPr>
        <p:txBody>
          <a:bodyPr wrap="none" lIns="108000" tIns="0" rIns="72000" bIns="0" rtlCol="0">
            <a:spAutoFit/>
          </a:bodyPr>
          <a:lstStyle/>
          <a:p>
            <a:r>
              <a:rPr lang="en-GB" sz="3600" b="1">
                <a:effectLst/>
                <a:latin typeface="Arial Narrow" panose="020B0604020202020204" pitchFamily="34" charset="0"/>
              </a:rPr>
              <a:t>PREPARE TO REFLECT</a:t>
            </a:r>
            <a:endParaRPr lang="en-GB" sz="3600">
              <a:effectLst/>
              <a:latin typeface="Arial Narrow" panose="020B0604020202020204" pitchFamily="34" charset="0"/>
            </a:endParaRPr>
          </a:p>
        </p:txBody>
      </p:sp>
      <p:sp>
        <p:nvSpPr>
          <p:cNvPr id="9" name="TextBox 8">
            <a:extLst>
              <a:ext uri="{FF2B5EF4-FFF2-40B4-BE49-F238E27FC236}">
                <a16:creationId xmlns:a16="http://schemas.microsoft.com/office/drawing/2014/main" id="{1F5F741C-DFD9-FEA4-8210-DB01E84103E6}"/>
              </a:ext>
            </a:extLst>
          </p:cNvPr>
          <p:cNvSpPr txBox="1"/>
          <p:nvPr/>
        </p:nvSpPr>
        <p:spPr>
          <a:xfrm>
            <a:off x="587376" y="1296000"/>
            <a:ext cx="4679950" cy="3123589"/>
          </a:xfrm>
          <a:prstGeom prst="rect">
            <a:avLst/>
          </a:prstGeom>
          <a:noFill/>
        </p:spPr>
        <p:txBody>
          <a:bodyPr wrap="square" lIns="90000" tIns="90000" rIns="90000" bIns="90000" numCol="1" spcCol="180000" rtlCol="0">
            <a:spAutoFit/>
          </a:bodyPr>
          <a:lstStyle/>
          <a:p>
            <a:pPr>
              <a:spcAft>
                <a:spcPts val="1000"/>
              </a:spcAft>
            </a:pPr>
            <a:r>
              <a:rPr lang="en-US" b="1">
                <a:solidFill>
                  <a:schemeClr val="bg1"/>
                </a:solidFill>
              </a:rPr>
              <a:t>As you take part, think about:</a:t>
            </a:r>
          </a:p>
          <a:p>
            <a:pPr marL="285750" indent="-285750">
              <a:spcAft>
                <a:spcPts val="500"/>
              </a:spcAft>
              <a:buFont typeface="Arial" panose="020B0604020202020204" pitchFamily="34" charset="0"/>
              <a:buChar char="•"/>
            </a:pPr>
            <a:r>
              <a:rPr lang="en-US">
                <a:solidFill>
                  <a:schemeClr val="bg1"/>
                </a:solidFill>
              </a:rPr>
              <a:t>What you are proud of doing well</a:t>
            </a:r>
          </a:p>
          <a:p>
            <a:pPr marL="285750" indent="-285750">
              <a:spcAft>
                <a:spcPts val="500"/>
              </a:spcAft>
              <a:buFont typeface="Arial" panose="020B0604020202020204" pitchFamily="34" charset="0"/>
              <a:buChar char="•"/>
            </a:pPr>
            <a:r>
              <a:rPr lang="en-US">
                <a:solidFill>
                  <a:schemeClr val="bg1"/>
                </a:solidFill>
              </a:rPr>
              <a:t>What learning you found easiest to apply</a:t>
            </a:r>
          </a:p>
          <a:p>
            <a:pPr marL="285750" indent="-285750">
              <a:spcAft>
                <a:spcPts val="500"/>
              </a:spcAft>
              <a:buFont typeface="Arial" panose="020B0604020202020204" pitchFamily="34" charset="0"/>
              <a:buChar char="•"/>
            </a:pPr>
            <a:r>
              <a:rPr lang="en-US">
                <a:solidFill>
                  <a:schemeClr val="bg1"/>
                </a:solidFill>
              </a:rPr>
              <a:t>What learning you would like to reinforce</a:t>
            </a:r>
          </a:p>
          <a:p>
            <a:pPr marL="285750" indent="-285750">
              <a:spcAft>
                <a:spcPts val="500"/>
              </a:spcAft>
              <a:buFont typeface="Arial" panose="020B0604020202020204" pitchFamily="34" charset="0"/>
              <a:buChar char="•"/>
            </a:pPr>
            <a:r>
              <a:rPr lang="en-US">
                <a:solidFill>
                  <a:schemeClr val="bg1"/>
                </a:solidFill>
              </a:rPr>
              <a:t>Any other ways you would like to improve, and how you could achieve this</a:t>
            </a:r>
          </a:p>
          <a:p>
            <a:pPr>
              <a:spcAft>
                <a:spcPts val="500"/>
              </a:spcAft>
            </a:pPr>
            <a:endParaRPr lang="en-US">
              <a:solidFill>
                <a:schemeClr val="bg1"/>
              </a:solidFill>
            </a:endParaRPr>
          </a:p>
          <a:p>
            <a:pPr>
              <a:spcAft>
                <a:spcPts val="500"/>
              </a:spcAft>
            </a:pPr>
            <a:r>
              <a:rPr lang="en-US">
                <a:solidFill>
                  <a:schemeClr val="bg1"/>
                </a:solidFill>
              </a:rPr>
              <a:t>Be ready to reflect and self-evaluate at the end of the workshop.</a:t>
            </a:r>
          </a:p>
        </p:txBody>
      </p:sp>
      <p:pic>
        <p:nvPicPr>
          <p:cNvPr id="10" name="Picture 9" descr="A close-up of a silver object&#10;&#10;Description automatically generated">
            <a:extLst>
              <a:ext uri="{FF2B5EF4-FFF2-40B4-BE49-F238E27FC236}">
                <a16:creationId xmlns:a16="http://schemas.microsoft.com/office/drawing/2014/main" id="{ABA94576-13F3-5C06-AF48-43BE85249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584909">
            <a:off x="6080256" y="476423"/>
            <a:ext cx="2291389" cy="748672"/>
          </a:xfrm>
          <a:prstGeom prst="rect">
            <a:avLst/>
          </a:prstGeom>
        </p:spPr>
      </p:pic>
      <p:pic>
        <p:nvPicPr>
          <p:cNvPr id="3" name="Picture 2" descr="A white fabric with black border&#10;&#10;Description automatically generated with medium confidence">
            <a:extLst>
              <a:ext uri="{FF2B5EF4-FFF2-40B4-BE49-F238E27FC236}">
                <a16:creationId xmlns:a16="http://schemas.microsoft.com/office/drawing/2014/main" id="{029215E0-D3EF-4225-D5E5-84DABD167409}"/>
              </a:ext>
            </a:extLst>
          </p:cNvPr>
          <p:cNvPicPr>
            <a:picLocks noChangeAspect="1"/>
          </p:cNvPicPr>
          <p:nvPr/>
        </p:nvPicPr>
        <p:blipFill>
          <a:blip r:embed="rId5">
            <a:alphaModFix amt="70000"/>
          </a:blip>
          <a:stretch>
            <a:fillRect/>
          </a:stretch>
        </p:blipFill>
        <p:spPr>
          <a:xfrm rot="16696303">
            <a:off x="9979883" y="4039548"/>
            <a:ext cx="3090122" cy="772531"/>
          </a:xfrm>
          <a:prstGeom prst="rect">
            <a:avLst/>
          </a:prstGeom>
        </p:spPr>
      </p:pic>
    </p:spTree>
    <p:extLst>
      <p:ext uri="{BB962C8B-B14F-4D97-AF65-F5344CB8AC3E}">
        <p14:creationId xmlns:p14="http://schemas.microsoft.com/office/powerpoint/2010/main" val="2641511523"/>
      </p:ext>
    </p:extLst>
  </p:cSld>
  <p:clrMapOvr>
    <a:masterClrMapping/>
  </p:clrMapOvr>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7BC38C6717DC4ABB58B3793ED8AEE6" ma:contentTypeVersion="18" ma:contentTypeDescription="Create a new document." ma:contentTypeScope="" ma:versionID="b7a1b9a2e7e1845ac1d480fa9771922c">
  <xsd:schema xmlns:xsd="http://www.w3.org/2001/XMLSchema" xmlns:xs="http://www.w3.org/2001/XMLSchema" xmlns:p="http://schemas.microsoft.com/office/2006/metadata/properties" xmlns:ns2="371cd39a-e1db-4a72-b249-b3ba5ea0da82" xmlns:ns3="aae424a7-c6f0-4010-991a-cfdcb3c81a1b" targetNamespace="http://schemas.microsoft.com/office/2006/metadata/properties" ma:root="true" ma:fieldsID="2adaf43a57595823f69632588259a30c" ns2:_="" ns3:_="">
    <xsd:import namespace="371cd39a-e1db-4a72-b249-b3ba5ea0da82"/>
    <xsd:import namespace="aae424a7-c6f0-4010-991a-cfdcb3c81a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1cd39a-e1db-4a72-b249-b3ba5ea0da8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5c3073a8-4420-4c26-bab5-097aab7dd5e5}" ma:internalName="TaxCatchAll" ma:showField="CatchAllData" ma:web="371cd39a-e1db-4a72-b249-b3ba5ea0da8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e424a7-c6f0-4010-991a-cfdcb3c81a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42fb91-79a5-4b93-8a08-4d9fe80d6a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e424a7-c6f0-4010-991a-cfdcb3c81a1b">
      <Terms xmlns="http://schemas.microsoft.com/office/infopath/2007/PartnerControls"/>
    </lcf76f155ced4ddcb4097134ff3c332f>
    <TaxCatchAll xmlns="371cd39a-e1db-4a72-b249-b3ba5ea0da82" xsi:nil="true"/>
  </documentManagement>
</p:properties>
</file>

<file path=customXml/itemProps1.xml><?xml version="1.0" encoding="utf-8"?>
<ds:datastoreItem xmlns:ds="http://schemas.openxmlformats.org/officeDocument/2006/customXml" ds:itemID="{A0289EEF-B58B-4D6A-84AA-0517C89390E4}"/>
</file>

<file path=customXml/itemProps2.xml><?xml version="1.0" encoding="utf-8"?>
<ds:datastoreItem xmlns:ds="http://schemas.openxmlformats.org/officeDocument/2006/customXml" ds:itemID="{4E9FF072-D383-4E41-995E-F3222B1A2C76}">
  <ds:schemaRefs>
    <ds:schemaRef ds:uri="http://schemas.microsoft.com/sharepoint/v3/contenttype/forms"/>
  </ds:schemaRefs>
</ds:datastoreItem>
</file>

<file path=customXml/itemProps3.xml><?xml version="1.0" encoding="utf-8"?>
<ds:datastoreItem xmlns:ds="http://schemas.openxmlformats.org/officeDocument/2006/customXml" ds:itemID="{8EF9CCF4-8EAE-43A6-A1F7-C61634ACC824}">
  <ds:schemaRefs>
    <ds:schemaRef ds:uri="4d4ba84b-2cd7-44ba-af4f-114c7844ae9c"/>
    <ds:schemaRef ds:uri="7c9305d7-1678-409e-a988-999355e8c4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7050</Words>
  <Application>Microsoft Macintosh PowerPoint</Application>
  <PresentationFormat>Widescreen</PresentationFormat>
  <Paragraphs>827</Paragraphs>
  <Slides>41</Slides>
  <Notes>36</Notes>
  <HiddenSlides>4</HiddenSlides>
  <MMClips>8</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41</vt:i4>
      </vt:variant>
    </vt:vector>
  </HeadingPairs>
  <TitlesOfParts>
    <vt:vector size="53" baseType="lpstr">
      <vt:lpstr>Arial</vt:lpstr>
      <vt:lpstr>Arial Narrow</vt:lpstr>
      <vt:lpstr>Calibri</vt:lpstr>
      <vt:lpstr>Segoe UI</vt:lpstr>
      <vt:lpstr>Cover Slide</vt:lpstr>
      <vt:lpstr>Master 1</vt:lpstr>
      <vt:lpstr>Master 2</vt:lpstr>
      <vt:lpstr>Master 3</vt:lpstr>
      <vt:lpstr>Master 4</vt:lpstr>
      <vt:lpstr>Master 5</vt:lpstr>
      <vt:lpstr>Master 6</vt:lpstr>
      <vt:lpstr>Master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 Holliland</dc:creator>
  <cp:lastModifiedBy>Alice Tyler</cp:lastModifiedBy>
  <cp:revision>6</cp:revision>
  <cp:lastPrinted>2025-01-30T10:27:57Z</cp:lastPrinted>
  <dcterms:created xsi:type="dcterms:W3CDTF">2022-11-17T12:26:04Z</dcterms:created>
  <dcterms:modified xsi:type="dcterms:W3CDTF">2025-03-11T16:40:50Z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0x0101003A7BC38C6717DC4ABB58B3793ED8AEE6</vt:lpwstr>
  </property>
  <property fmtid="{D5CDD505-2E9C-101B-9397-08002B2CF9AE}" pid="3" name="MediaServiceImageTags">
    <vt:lpwstr/>
  </property>
  <property fmtid="{D5CDD505-2E9C-101B-9397-08002B2CF9AE}" pid="4" name="MSIP_Label_5e292fea-44f3-4f8b-8f5d-cc6c4f3da3ad_Enabled">
    <vt:lpwstr>true</vt:lpwstr>
  </property>
  <property fmtid="{D5CDD505-2E9C-101B-9397-08002B2CF9AE}" pid="5" name="MSIP_Label_5e292fea-44f3-4f8b-8f5d-cc6c4f3da3ad_SetDate">
    <vt:lpwstr>2024-01-04T15:48:26Z</vt:lpwstr>
  </property>
  <property fmtid="{D5CDD505-2E9C-101B-9397-08002B2CF9AE}" pid="6" name="MSIP_Label_5e292fea-44f3-4f8b-8f5d-cc6c4f3da3ad_Method">
    <vt:lpwstr>Privileged</vt:lpwstr>
  </property>
  <property fmtid="{D5CDD505-2E9C-101B-9397-08002B2CF9AE}" pid="7" name="MSIP_Label_5e292fea-44f3-4f8b-8f5d-cc6c4f3da3ad_Name">
    <vt:lpwstr>Internal</vt:lpwstr>
  </property>
  <property fmtid="{D5CDD505-2E9C-101B-9397-08002B2CF9AE}" pid="8" name="MSIP_Label_5e292fea-44f3-4f8b-8f5d-cc6c4f3da3ad_SiteId">
    <vt:lpwstr>31fa3fc8-0d67-4b00-8f5a-3a9a69c281b8</vt:lpwstr>
  </property>
  <property fmtid="{D5CDD505-2E9C-101B-9397-08002B2CF9AE}" pid="9" name="MSIP_Label_5e292fea-44f3-4f8b-8f5d-cc6c4f3da3ad_ActionId">
    <vt:lpwstr>12a9636f-9a47-4f08-b7dc-882c7a0f192a</vt:lpwstr>
  </property>
  <property fmtid="{D5CDD505-2E9C-101B-9397-08002B2CF9AE}" pid="10" name="MSIP_Label_5e292fea-44f3-4f8b-8f5d-cc6c4f3da3ad_ContentBits">
    <vt:lpwstr>2</vt:lpwstr>
  </property>
  <property fmtid="{D5CDD505-2E9C-101B-9397-08002B2CF9AE}" pid="11" name="ClassificationContentMarkingFooterLocations">
    <vt:lpwstr>Cover Slide:3\Master 1:4\Master 2:5\Master 3:3\Master 4:4\Master 5:4\Master 6:4\Master 7:4</vt:lpwstr>
  </property>
  <property fmtid="{D5CDD505-2E9C-101B-9397-08002B2CF9AE}" pid="12" name="ClassificationContentMarkingFooterText">
    <vt:lpwstr>Sensitivity: Internal</vt:lpwstr>
  </property>
  <property fmtid="{D5CDD505-2E9C-101B-9397-08002B2CF9AE}" pid="13" name="MSIP_Label_1060ba49-85b5-4940-8eba-7262636c4bd4_Enabled">
    <vt:lpwstr>true</vt:lpwstr>
  </property>
  <property fmtid="{D5CDD505-2E9C-101B-9397-08002B2CF9AE}" pid="14" name="MSIP_Label_1060ba49-85b5-4940-8eba-7262636c4bd4_SetDate">
    <vt:lpwstr>2025-03-03T14:20:09Z</vt:lpwstr>
  </property>
  <property fmtid="{D5CDD505-2E9C-101B-9397-08002B2CF9AE}" pid="15" name="MSIP_Label_1060ba49-85b5-4940-8eba-7262636c4bd4_Method">
    <vt:lpwstr>Standard</vt:lpwstr>
  </property>
  <property fmtid="{D5CDD505-2E9C-101B-9397-08002B2CF9AE}" pid="16" name="MSIP_Label_1060ba49-85b5-4940-8eba-7262636c4bd4_Name">
    <vt:lpwstr>M365 Sensitivity Label</vt:lpwstr>
  </property>
  <property fmtid="{D5CDD505-2E9C-101B-9397-08002B2CF9AE}" pid="17" name="MSIP_Label_1060ba49-85b5-4940-8eba-7262636c4bd4_SiteId">
    <vt:lpwstr>6015290b-b796-4db2-9179-ecd5c9b3739d</vt:lpwstr>
  </property>
  <property fmtid="{D5CDD505-2E9C-101B-9397-08002B2CF9AE}" pid="18" name="MSIP_Label_1060ba49-85b5-4940-8eba-7262636c4bd4_ActionId">
    <vt:lpwstr>7452432d-7078-4456-862f-a9dd3c767414</vt:lpwstr>
  </property>
  <property fmtid="{D5CDD505-2E9C-101B-9397-08002B2CF9AE}" pid="19" name="MSIP_Label_1060ba49-85b5-4940-8eba-7262636c4bd4_ContentBits">
    <vt:lpwstr>0</vt:lpwstr>
  </property>
  <property fmtid="{D5CDD505-2E9C-101B-9397-08002B2CF9AE}" pid="20" name="MSIP_Label_1060ba49-85b5-4940-8eba-7262636c4bd4_Tag">
    <vt:lpwstr>50, 3, 0, 1</vt:lpwstr>
  </property>
</Properties>
</file>