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283" r:id="rId5"/>
    <p:sldId id="257" r:id="rId6"/>
    <p:sldId id="335" r:id="rId7"/>
    <p:sldId id="258" r:id="rId8"/>
    <p:sldId id="269" r:id="rId9"/>
    <p:sldId id="273" r:id="rId10"/>
    <p:sldId id="338" r:id="rId11"/>
    <p:sldId id="339" r:id="rId12"/>
    <p:sldId id="340" r:id="rId13"/>
    <p:sldId id="266" r:id="rId14"/>
    <p:sldId id="359" r:id="rId15"/>
    <p:sldId id="360" r:id="rId16"/>
    <p:sldId id="263" r:id="rId17"/>
    <p:sldId id="374" r:id="rId18"/>
    <p:sldId id="282" r:id="rId19"/>
    <p:sldId id="375" r:id="rId20"/>
    <p:sldId id="376" r:id="rId21"/>
    <p:sldId id="372" r:id="rId22"/>
    <p:sldId id="373" r:id="rId23"/>
    <p:sldId id="366" r:id="rId24"/>
    <p:sldId id="378" r:id="rId25"/>
    <p:sldId id="380" r:id="rId26"/>
    <p:sldId id="379" r:id="rId27"/>
    <p:sldId id="316" r:id="rId28"/>
    <p:sldId id="307" r:id="rId29"/>
    <p:sldId id="308" r:id="rId30"/>
    <p:sldId id="295" r:id="rId31"/>
    <p:sldId id="334" r:id="rId32"/>
    <p:sldId id="27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ABB"/>
    <a:srgbClr val="0197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1" autoAdjust="0"/>
    <p:restoredTop sz="87167" autoAdjust="0"/>
  </p:normalViewPr>
  <p:slideViewPr>
    <p:cSldViewPr snapToGrid="0" snapToObjects="1">
      <p:cViewPr varScale="1">
        <p:scale>
          <a:sx n="96" d="100"/>
          <a:sy n="96" d="100"/>
        </p:scale>
        <p:origin x="1050" y="9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titt, Amie (Capita Public Service)" userId="7564cf86-70ca-4c14-aacc-45815935b184" providerId="ADAL" clId="{8E02DC06-DF2F-484E-987C-F3A735DAAC90}"/>
    <pc:docChg chg="delSld modSld">
      <pc:chgData name="Pettitt, Amie (Capita Public Service)" userId="7564cf86-70ca-4c14-aacc-45815935b184" providerId="ADAL" clId="{8E02DC06-DF2F-484E-987C-F3A735DAAC90}" dt="2026-10-12T10:01:51.002" v="28" actId="47"/>
      <pc:docMkLst>
        <pc:docMk/>
      </pc:docMkLst>
      <pc:sldChg chg="modSp mod">
        <pc:chgData name="Pettitt, Amie (Capita Public Service)" userId="7564cf86-70ca-4c14-aacc-45815935b184" providerId="ADAL" clId="{8E02DC06-DF2F-484E-987C-F3A735DAAC90}" dt="2026-10-12T10:01:37.846" v="27" actId="1076"/>
        <pc:sldMkLst>
          <pc:docMk/>
          <pc:sldMk cId="1596097478" sldId="366"/>
        </pc:sldMkLst>
        <pc:spChg chg="mod">
          <ac:chgData name="Pettitt, Amie (Capita Public Service)" userId="7564cf86-70ca-4c14-aacc-45815935b184" providerId="ADAL" clId="{8E02DC06-DF2F-484E-987C-F3A735DAAC90}" dt="2026-10-12T10:01:37.846" v="27" actId="1076"/>
          <ac:spMkLst>
            <pc:docMk/>
            <pc:sldMk cId="1596097478" sldId="366"/>
            <ac:spMk id="8" creationId="{EAA4084F-EA6E-4898-E296-48F8581A9E89}"/>
          </ac:spMkLst>
        </pc:spChg>
      </pc:sldChg>
      <pc:sldChg chg="del">
        <pc:chgData name="Pettitt, Amie (Capita Public Service)" userId="7564cf86-70ca-4c14-aacc-45815935b184" providerId="ADAL" clId="{8E02DC06-DF2F-484E-987C-F3A735DAAC90}" dt="2026-10-12T10:01:51.002" v="28" actId="47"/>
        <pc:sldMkLst>
          <pc:docMk/>
          <pc:sldMk cId="0" sldId="3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E60537-1AAA-2F47-B60F-202C5415D3BF}" type="datetimeFigureOut">
              <a:rPr lang="en-GB" smtClean="0"/>
              <a:t>12/10/2026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B4193D-1AA4-1D46-A43A-080F3FD98F0C}" type="slidenum">
              <a:rPr lang="en-GB" smtClean="0"/>
              <a:t>‹#›</a:t>
            </a:fld>
            <a:endParaRPr lang="en-GB"/>
          </a:p>
        </p:txBody>
      </p:sp>
    </p:spTree>
    <p:extLst>
      <p:ext uri="{BB962C8B-B14F-4D97-AF65-F5344CB8AC3E}">
        <p14:creationId xmlns:p14="http://schemas.microsoft.com/office/powerpoint/2010/main" val="2577616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Short introduction by </a:t>
            </a:r>
            <a:r>
              <a:rPr lang="en-GB" sz="1200" kern="1200" dirty="0">
                <a:solidFill>
                  <a:schemeClr val="tx1"/>
                </a:solidFill>
                <a:effectLst/>
                <a:latin typeface="+mn-lt"/>
                <a:ea typeface="+mn-ea"/>
                <a:cs typeface="+mn-cs"/>
              </a:rPr>
              <a:t>Presenter/Presenters</a:t>
            </a:r>
            <a:r>
              <a:rPr lang="en-GB" sz="1200" i="1" kern="1200" dirty="0">
                <a:solidFill>
                  <a:schemeClr val="tx1"/>
                </a:solidFill>
                <a:effectLst/>
                <a:latin typeface="+mn-lt"/>
                <a:ea typeface="+mn-ea"/>
                <a:cs typeface="+mn-cs"/>
              </a:rPr>
              <a:t> – who they are and what part of the Army they are serving in.</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EB32341-5BE8-E34A-9FBD-85ED5FC7FD25}" type="slidenum">
              <a:rPr lang="en-GB" smtClean="0"/>
              <a:t>1</a:t>
            </a:fld>
            <a:endParaRPr lang="en-GB"/>
          </a:p>
        </p:txBody>
      </p:sp>
    </p:spTree>
    <p:extLst>
      <p:ext uri="{BB962C8B-B14F-4D97-AF65-F5344CB8AC3E}">
        <p14:creationId xmlns:p14="http://schemas.microsoft.com/office/powerpoint/2010/main" val="549885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When speaking about your options for the future, you’ve probably heard the term ‘apprenticeships’ used a lot. But what does it actually mean? Apprenticeships have changed and modernised over the last few years.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Let’s see what you know about apprenticeships….</a:t>
            </a:r>
            <a:r>
              <a:rPr lang="en-GB" dirty="0">
                <a:effectLst/>
              </a:rPr>
              <a:t> </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2</a:t>
            </a:fld>
            <a:endParaRPr lang="en-GB"/>
          </a:p>
        </p:txBody>
      </p:sp>
    </p:spTree>
    <p:extLst>
      <p:ext uri="{BB962C8B-B14F-4D97-AF65-F5344CB8AC3E}">
        <p14:creationId xmlns:p14="http://schemas.microsoft.com/office/powerpoint/2010/main" val="911391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2025/2026  the following sectors had the most people start an apprenticeship:</a:t>
            </a:r>
          </a:p>
          <a:p>
            <a:r>
              <a:rPr lang="en-GB" dirty="0"/>
              <a:t>Health, Public Services and Care – 88,320, Business, Administration and Law – 95,980, Engineering and Manufacturing – 40,830, Retail and Commercial – 13,970</a:t>
            </a:r>
          </a:p>
          <a:p>
            <a:endParaRPr lang="en-GB" dirty="0"/>
          </a:p>
          <a:p>
            <a:r>
              <a:rPr lang="en-GB" dirty="0"/>
              <a:t>SCRIPT: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answer is ‘</a:t>
            </a:r>
            <a:r>
              <a:rPr lang="en-GB" dirty="0"/>
              <a:t>Business, Administration and Law </a:t>
            </a:r>
            <a:r>
              <a:rPr lang="en-GB" sz="1200" kern="1200" dirty="0">
                <a:solidFill>
                  <a:schemeClr val="tx1"/>
                </a:solidFill>
                <a:effectLst/>
                <a:latin typeface="+mn-lt"/>
                <a:ea typeface="+mn-ea"/>
                <a:cs typeface="+mn-cs"/>
              </a:rPr>
              <a:t>.’ Does that surprise you? Most apprenticeships are not in the traditional ‘trades’ that are traditionally associated with apprenticeships like carpentry or electrics. </a:t>
            </a:r>
          </a:p>
        </p:txBody>
      </p:sp>
      <p:sp>
        <p:nvSpPr>
          <p:cNvPr id="4" name="Slide Number Placeholder 3"/>
          <p:cNvSpPr>
            <a:spLocks noGrp="1"/>
          </p:cNvSpPr>
          <p:nvPr>
            <p:ph type="sldNum" sz="quarter" idx="5"/>
          </p:nvPr>
        </p:nvSpPr>
        <p:spPr/>
        <p:txBody>
          <a:bodyPr/>
          <a:lstStyle/>
          <a:p>
            <a:fld id="{43B4193D-1AA4-1D46-A43A-080F3FD98F0C}" type="slidenum">
              <a:rPr lang="en-GB" smtClean="0"/>
              <a:t>3</a:t>
            </a:fld>
            <a:endParaRPr lang="en-GB"/>
          </a:p>
        </p:txBody>
      </p:sp>
    </p:spTree>
    <p:extLst>
      <p:ext uri="{BB962C8B-B14F-4D97-AF65-F5344CB8AC3E}">
        <p14:creationId xmlns:p14="http://schemas.microsoft.com/office/powerpoint/2010/main" val="200868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So who do you think make up the majority of new apprentices? Women or men? [You could ask for a show of hands for males, and a show of hands for females]. </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4</a:t>
            </a:fld>
            <a:endParaRPr lang="en-GB"/>
          </a:p>
        </p:txBody>
      </p:sp>
    </p:spTree>
    <p:extLst>
      <p:ext uri="{BB962C8B-B14F-4D97-AF65-F5344CB8AC3E}">
        <p14:creationId xmlns:p14="http://schemas.microsoft.com/office/powerpoint/2010/main" val="4124984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SCRIPT: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answer is Women. From 2024/2025 academic year, 353,500 people started an apprenticeship and over 53% were females.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3B4193D-1AA4-1D46-A43A-080F3FD98F0C}" type="slidenum">
              <a:rPr lang="en-GB" smtClean="0"/>
              <a:t>5</a:t>
            </a:fld>
            <a:endParaRPr lang="en-GB"/>
          </a:p>
        </p:txBody>
      </p:sp>
    </p:spTree>
    <p:extLst>
      <p:ext uri="{BB962C8B-B14F-4D97-AF65-F5344CB8AC3E}">
        <p14:creationId xmlns:p14="http://schemas.microsoft.com/office/powerpoint/2010/main" val="2919062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So who is the odd one out here when it comes to apprenticeships? The answer is: the only person who can’t do an apprenticeship is someone in full time education. You can’t do an apprenticeship if you are at school, college or university full time. The others may all do apprenticeships. </a:t>
            </a:r>
          </a:p>
          <a:p>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You can do an apprenticeship if you’ve left school and looking to gain skills and qualifications as an apprentice.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Graduates can do higher level apprenticeships with their employer after university – for example there is an Engineer Postgraduate level 7 apprenticeship.</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If you have a job already you might do an apprenticeship to help you develop the skills and experience to advance your career. For example, in the British Army nearly all new soldiers start an apprenticeship.  They already have a job as a soldier, and get paid full soldier’s pay – but they also gain a relevant qualification on the job.</a:t>
            </a:r>
            <a:r>
              <a:rPr lang="en-GB" dirty="0">
                <a:effectLst/>
              </a:rPr>
              <a:t> </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6</a:t>
            </a:fld>
            <a:endParaRPr lang="en-GB"/>
          </a:p>
        </p:txBody>
      </p:sp>
    </p:spTree>
    <p:extLst>
      <p:ext uri="{BB962C8B-B14F-4D97-AF65-F5344CB8AC3E}">
        <p14:creationId xmlns:p14="http://schemas.microsoft.com/office/powerpoint/2010/main" val="703873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 who do you think is the odd one out? [You could ask for a show of hands for each area]</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7</a:t>
            </a:fld>
            <a:endParaRPr lang="en-GB"/>
          </a:p>
        </p:txBody>
      </p:sp>
    </p:spTree>
    <p:extLst>
      <p:ext uri="{BB962C8B-B14F-4D97-AF65-F5344CB8AC3E}">
        <p14:creationId xmlns:p14="http://schemas.microsoft.com/office/powerpoint/2010/main" val="1163564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So who is the odd one out here when it comes to apprenticeships? The answer is: the only person who can’t do an apprenticeship is someone in full time education. You can’t do an apprenticeship if you are at school, college or university full time. The others may all do apprenticeships. </a:t>
            </a:r>
          </a:p>
          <a:p>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You can do an apprenticeship if you’ve left school and looking to gain skills and qualifications as an apprentice.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Graduates can do higher level apprenticeships with their employer after university – for example there is an Engineer Postgraduate level 7 apprenticeship.</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If you have a job already you might do an apprenticeship to help you develop the skills and experience to advance your career. For example, in the British Army nearly all new soldiers start an apprenticeship.  They already have a job as a soldier, and get paid full soldier’s pay – but they also gain a relevant qualification on the job.</a:t>
            </a:r>
            <a:r>
              <a:rPr lang="en-GB" dirty="0">
                <a:effectLst/>
              </a:rPr>
              <a:t> </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8</a:t>
            </a:fld>
            <a:endParaRPr lang="en-GB"/>
          </a:p>
        </p:txBody>
      </p:sp>
    </p:spTree>
    <p:extLst>
      <p:ext uri="{BB962C8B-B14F-4D97-AF65-F5344CB8AC3E}">
        <p14:creationId xmlns:p14="http://schemas.microsoft.com/office/powerpoint/2010/main" val="3877147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So you might be thinking – who should do an apprenticeship and is an apprenticeship the right choice for 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 apprenticeship means you will get qualified whilst in a job.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You will get paid, but that pay may be the minimum wage of an apprenticeship which is £8.00 an hour.  Or you may do an apprenticeship as part of your job, and be paid a full salary – for example if you get a job in the banking sector, retail sector or with the Armed Forces.</a:t>
            </a:r>
            <a:r>
              <a:rPr lang="en-GB" dirty="0">
                <a:effectLst/>
              </a:rPr>
              <a:t> </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9</a:t>
            </a:fld>
            <a:endParaRPr lang="en-GB"/>
          </a:p>
        </p:txBody>
      </p:sp>
    </p:spTree>
    <p:extLst>
      <p:ext uri="{BB962C8B-B14F-4D97-AF65-F5344CB8AC3E}">
        <p14:creationId xmlns:p14="http://schemas.microsoft.com/office/powerpoint/2010/main" val="1365074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The government has a really useful webpage where you can find an apprenticeship and search by area, and apprenticeship type.</a:t>
            </a:r>
            <a:r>
              <a:rPr lang="en-GB" dirty="0">
                <a:effectLst/>
              </a:rPr>
              <a:t> </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10</a:t>
            </a:fld>
            <a:endParaRPr lang="en-GB"/>
          </a:p>
        </p:txBody>
      </p:sp>
    </p:spTree>
    <p:extLst>
      <p:ext uri="{BB962C8B-B14F-4D97-AF65-F5344CB8AC3E}">
        <p14:creationId xmlns:p14="http://schemas.microsoft.com/office/powerpoint/2010/main" val="413688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The government has a really useful webpage where you can find an apprenticeship and search by area, and apprenticeship type.</a:t>
            </a:r>
            <a:r>
              <a:rPr lang="en-GB" dirty="0">
                <a:effectLst/>
              </a:rPr>
              <a:t> </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11</a:t>
            </a:fld>
            <a:endParaRPr lang="en-GB"/>
          </a:p>
        </p:txBody>
      </p:sp>
    </p:spTree>
    <p:extLst>
      <p:ext uri="{BB962C8B-B14F-4D97-AF65-F5344CB8AC3E}">
        <p14:creationId xmlns:p14="http://schemas.microsoft.com/office/powerpoint/2010/main" val="91025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The government has a really useful webpage where you can find an apprenticeship and search by area, and apprenticeship type.</a:t>
            </a:r>
            <a:r>
              <a:rPr lang="en-GB" dirty="0">
                <a:effectLst/>
              </a:rPr>
              <a:t> </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12</a:t>
            </a:fld>
            <a:endParaRPr lang="en-GB"/>
          </a:p>
        </p:txBody>
      </p:sp>
    </p:spTree>
    <p:extLst>
      <p:ext uri="{BB962C8B-B14F-4D97-AF65-F5344CB8AC3E}">
        <p14:creationId xmlns:p14="http://schemas.microsoft.com/office/powerpoint/2010/main" val="3124217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13</a:t>
            </a:fld>
            <a:endParaRPr lang="en-GB"/>
          </a:p>
        </p:txBody>
      </p:sp>
    </p:spTree>
    <p:extLst>
      <p:ext uri="{BB962C8B-B14F-4D97-AF65-F5344CB8AC3E}">
        <p14:creationId xmlns:p14="http://schemas.microsoft.com/office/powerpoint/2010/main" val="3486877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dirty="0">
                <a:solidFill>
                  <a:schemeClr val="tx1"/>
                </a:solidFill>
                <a:effectLst/>
                <a:latin typeface="+mn-lt"/>
                <a:ea typeface="+mn-ea"/>
                <a:cs typeface="+mn-cs"/>
              </a:rPr>
              <a:t>Lets move on to the Apprenticeships that we offer within the British Army. Now we are going to watch a short video on some of the apprenticeships available;</a:t>
            </a:r>
          </a:p>
          <a:p>
            <a:endParaRPr lang="en-GB" dirty="0"/>
          </a:p>
        </p:txBody>
      </p:sp>
      <p:sp>
        <p:nvSpPr>
          <p:cNvPr id="4" name="Slide Number Placeholder 3"/>
          <p:cNvSpPr>
            <a:spLocks noGrp="1"/>
          </p:cNvSpPr>
          <p:nvPr>
            <p:ph type="sldNum" sz="quarter" idx="5"/>
          </p:nvPr>
        </p:nvSpPr>
        <p:spPr/>
        <p:txBody>
          <a:bodyPr/>
          <a:lstStyle/>
          <a:p>
            <a:fld id="{8EB32341-5BE8-E34A-9FBD-85ED5FC7FD25}" type="slidenum">
              <a:rPr lang="en-GB" smtClean="0"/>
              <a:t>14</a:t>
            </a:fld>
            <a:endParaRPr lang="en-GB"/>
          </a:p>
        </p:txBody>
      </p:sp>
    </p:spTree>
    <p:extLst>
      <p:ext uri="{BB962C8B-B14F-4D97-AF65-F5344CB8AC3E}">
        <p14:creationId xmlns:p14="http://schemas.microsoft.com/office/powerpoint/2010/main" val="1373666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Film – </a:t>
            </a:r>
            <a:r>
              <a:rPr lang="en-GB" i="1" dirty="0"/>
              <a:t>01:00</a:t>
            </a:r>
          </a:p>
        </p:txBody>
      </p:sp>
      <p:sp>
        <p:nvSpPr>
          <p:cNvPr id="4" name="Slide Number Placeholder 3"/>
          <p:cNvSpPr>
            <a:spLocks noGrp="1"/>
          </p:cNvSpPr>
          <p:nvPr>
            <p:ph type="sldNum" sz="quarter" idx="5"/>
          </p:nvPr>
        </p:nvSpPr>
        <p:spPr/>
        <p:txBody>
          <a:bodyPr/>
          <a:lstStyle/>
          <a:p>
            <a:fld id="{8EB32341-5BE8-E34A-9FBD-85ED5FC7FD25}" type="slidenum">
              <a:rPr lang="en-GB" smtClean="0"/>
              <a:t>15</a:t>
            </a:fld>
            <a:endParaRPr lang="en-GB"/>
          </a:p>
        </p:txBody>
      </p:sp>
    </p:spTree>
    <p:extLst>
      <p:ext uri="{BB962C8B-B14F-4D97-AF65-F5344CB8AC3E}">
        <p14:creationId xmlns:p14="http://schemas.microsoft.com/office/powerpoint/2010/main" val="2314690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 in which areas of the Army can you do an apprenticeship?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Click to reveal answer</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p:txBody>
      </p:sp>
      <p:sp>
        <p:nvSpPr>
          <p:cNvPr id="4" name="Slide Number Placeholder 3"/>
          <p:cNvSpPr>
            <a:spLocks noGrp="1"/>
          </p:cNvSpPr>
          <p:nvPr>
            <p:ph type="sldNum" sz="quarter" idx="5"/>
          </p:nvPr>
        </p:nvSpPr>
        <p:spPr/>
        <p:txBody>
          <a:bodyPr/>
          <a:lstStyle/>
          <a:p>
            <a:fld id="{8EB32341-5BE8-E34A-9FBD-85ED5FC7FD25}" type="slidenum">
              <a:rPr lang="en-GB" smtClean="0"/>
              <a:t>16</a:t>
            </a:fld>
            <a:endParaRPr lang="en-GB"/>
          </a:p>
        </p:txBody>
      </p:sp>
    </p:spTree>
    <p:extLst>
      <p:ext uri="{BB962C8B-B14F-4D97-AF65-F5344CB8AC3E}">
        <p14:creationId xmlns:p14="http://schemas.microsoft.com/office/powerpoint/2010/main" val="1360297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a:solidFill>
                  <a:schemeClr val="tx1"/>
                </a:solidFill>
                <a:effectLst/>
                <a:latin typeface="+mn-lt"/>
                <a:ea typeface="+mn-ea"/>
                <a:cs typeface="+mn-cs"/>
              </a:rPr>
              <a:t>SCRIPT:</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Answer:  All of them. Engineering, Combat, Logistics &amp; Supply, Medical, Intelligence &amp; Comms, HR &amp; Finance</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There are apprenticeships for nearly every job role in the British Army.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p:txBody>
      </p:sp>
      <p:sp>
        <p:nvSpPr>
          <p:cNvPr id="4" name="Slide Number Placeholder 3"/>
          <p:cNvSpPr>
            <a:spLocks noGrp="1"/>
          </p:cNvSpPr>
          <p:nvPr>
            <p:ph type="sldNum" sz="quarter" idx="5"/>
          </p:nvPr>
        </p:nvSpPr>
        <p:spPr/>
        <p:txBody>
          <a:bodyPr/>
          <a:lstStyle/>
          <a:p>
            <a:fld id="{8EB32341-5BE8-E34A-9FBD-85ED5FC7FD25}" type="slidenum">
              <a:rPr lang="en-GB" smtClean="0"/>
              <a:t>17</a:t>
            </a:fld>
            <a:endParaRPr lang="en-GB"/>
          </a:p>
        </p:txBody>
      </p:sp>
    </p:spTree>
    <p:extLst>
      <p:ext uri="{BB962C8B-B14F-4D97-AF65-F5344CB8AC3E}">
        <p14:creationId xmlns:p14="http://schemas.microsoft.com/office/powerpoint/2010/main" val="1858538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a:solidFill>
                  <a:schemeClr val="tx1"/>
                </a:solidFill>
                <a:effectLst/>
                <a:latin typeface="+mn-lt"/>
                <a:ea typeface="+mn-ea"/>
                <a:cs typeface="+mn-cs"/>
              </a:rPr>
              <a:t>SCRIPT:</a:t>
            </a:r>
          </a:p>
          <a:p>
            <a:r>
              <a:rPr lang="en-GB" sz="1200" i="0" kern="1200">
                <a:solidFill>
                  <a:schemeClr val="tx1"/>
                </a:solidFill>
                <a:effectLst/>
                <a:latin typeface="+mn-lt"/>
                <a:ea typeface="+mn-ea"/>
                <a:cs typeface="+mn-cs"/>
              </a:rPr>
              <a:t>How many different apprenticeships does the Army offer?</a:t>
            </a:r>
          </a:p>
          <a:p>
            <a:endParaRPr lang="en-GB" sz="1200" i="1" kern="1200">
              <a:solidFill>
                <a:schemeClr val="tx1"/>
              </a:solidFill>
              <a:effectLst/>
              <a:latin typeface="+mn-lt"/>
              <a:ea typeface="+mn-ea"/>
              <a:cs typeface="+mn-cs"/>
            </a:endParaRPr>
          </a:p>
          <a:p>
            <a:r>
              <a:rPr lang="en-GB" sz="1200" i="1" kern="1200">
                <a:solidFill>
                  <a:schemeClr val="tx1"/>
                </a:solidFill>
                <a:effectLst/>
                <a:latin typeface="+mn-lt"/>
                <a:ea typeface="+mn-ea"/>
                <a:cs typeface="+mn-cs"/>
              </a:rPr>
              <a:t>Click to reveal answer</a:t>
            </a:r>
          </a:p>
          <a:p>
            <a:r>
              <a:rPr lang="en-GB" sz="1200" i="1" kern="1200">
                <a:solidFill>
                  <a:schemeClr val="tx1"/>
                </a:solidFill>
                <a:effectLst/>
                <a:latin typeface="+mn-lt"/>
                <a:ea typeface="+mn-ea"/>
                <a:cs typeface="+mn-cs"/>
              </a:rPr>
              <a:t>The presenter/s reacts to the students replies, confirming that there are OVER 40 different apprenticeships available.</a:t>
            </a:r>
            <a:r>
              <a:rPr lang="en-GB" i="1">
                <a:effectLst/>
              </a:rPr>
              <a:t> </a:t>
            </a:r>
          </a:p>
          <a:p>
            <a:endParaRPr lang="en-GB" i="1">
              <a:effectLst/>
            </a:endParaRPr>
          </a:p>
          <a:p>
            <a:r>
              <a:rPr lang="en-GB" i="0">
                <a:effectLst/>
              </a:rPr>
              <a:t>The Army has one of the largest apprenticeship programmes in the UK. We have 18,000 new soldiers learning with us and over 8,000 apprentices passing their training each year.</a:t>
            </a:r>
          </a:p>
          <a:p>
            <a:endParaRPr lang="en-GB"/>
          </a:p>
        </p:txBody>
      </p:sp>
      <p:sp>
        <p:nvSpPr>
          <p:cNvPr id="4" name="Slide Number Placeholder 3"/>
          <p:cNvSpPr>
            <a:spLocks noGrp="1"/>
          </p:cNvSpPr>
          <p:nvPr>
            <p:ph type="sldNum" sz="quarter" idx="5"/>
          </p:nvPr>
        </p:nvSpPr>
        <p:spPr/>
        <p:txBody>
          <a:bodyPr/>
          <a:lstStyle/>
          <a:p>
            <a:fld id="{D80338FC-1696-5F49-B57A-989B6F708051}" type="slidenum">
              <a:rPr lang="en-GB" smtClean="0"/>
              <a:t>18</a:t>
            </a:fld>
            <a:endParaRPr lang="en-GB"/>
          </a:p>
        </p:txBody>
      </p:sp>
    </p:spTree>
    <p:extLst>
      <p:ext uri="{BB962C8B-B14F-4D97-AF65-F5344CB8AC3E}">
        <p14:creationId xmlns:p14="http://schemas.microsoft.com/office/powerpoint/2010/main" val="2159642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a:solidFill>
                  <a:schemeClr val="tx1"/>
                </a:solidFill>
                <a:effectLst/>
                <a:latin typeface="+mn-lt"/>
                <a:ea typeface="+mn-ea"/>
                <a:cs typeface="+mn-cs"/>
              </a:rPr>
              <a:t>SCRIPT:</a:t>
            </a:r>
          </a:p>
          <a:p>
            <a:r>
              <a:rPr lang="en-GB" sz="1200" i="0" kern="1200" dirty="0">
                <a:solidFill>
                  <a:schemeClr val="tx1"/>
                </a:solidFill>
                <a:effectLst/>
                <a:latin typeface="+mn-lt"/>
                <a:ea typeface="+mn-ea"/>
                <a:cs typeface="+mn-cs"/>
              </a:rPr>
              <a:t>How many different apprenticeships does the Army offer?</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Click to reveal answer</a:t>
            </a:r>
          </a:p>
          <a:p>
            <a:r>
              <a:rPr lang="en-GB" sz="1200" i="1" kern="1200" dirty="0">
                <a:solidFill>
                  <a:schemeClr val="tx1"/>
                </a:solidFill>
                <a:effectLst/>
                <a:latin typeface="+mn-lt"/>
                <a:ea typeface="+mn-ea"/>
                <a:cs typeface="+mn-cs"/>
              </a:rPr>
              <a:t>The presenter/s reacts to the students replies, confirming that there are OVER 40 different apprenticeships available.</a:t>
            </a:r>
            <a:r>
              <a:rPr lang="en-GB" i="1" dirty="0">
                <a:effectLst/>
              </a:rPr>
              <a:t> </a:t>
            </a:r>
          </a:p>
          <a:p>
            <a:endParaRPr lang="en-GB" i="1" dirty="0">
              <a:effectLst/>
            </a:endParaRPr>
          </a:p>
          <a:p>
            <a:r>
              <a:rPr lang="en-GB" i="0" dirty="0">
                <a:effectLst/>
              </a:rPr>
              <a:t>The Army has one of the largest apprenticeship programmes in the UK. We have 18,000 new soldiers learning with us and over 8,000 apprentices passing their training each year.</a:t>
            </a:r>
          </a:p>
          <a:p>
            <a:endParaRPr lang="en-GB" dirty="0"/>
          </a:p>
        </p:txBody>
      </p:sp>
      <p:sp>
        <p:nvSpPr>
          <p:cNvPr id="4" name="Slide Number Placeholder 3"/>
          <p:cNvSpPr>
            <a:spLocks noGrp="1"/>
          </p:cNvSpPr>
          <p:nvPr>
            <p:ph type="sldNum" sz="quarter" idx="5"/>
          </p:nvPr>
        </p:nvSpPr>
        <p:spPr/>
        <p:txBody>
          <a:bodyPr/>
          <a:lstStyle/>
          <a:p>
            <a:fld id="{D80338FC-1696-5F49-B57A-989B6F708051}" type="slidenum">
              <a:rPr lang="en-GB" smtClean="0"/>
              <a:t>19</a:t>
            </a:fld>
            <a:endParaRPr lang="en-GB"/>
          </a:p>
        </p:txBody>
      </p:sp>
    </p:spTree>
    <p:extLst>
      <p:ext uri="{BB962C8B-B14F-4D97-AF65-F5344CB8AC3E}">
        <p14:creationId xmlns:p14="http://schemas.microsoft.com/office/powerpoint/2010/main" val="1659655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 </a:t>
            </a:r>
          </a:p>
          <a:p>
            <a:pPr marL="171450" indent="-171450">
              <a:buFont typeface="Arial" panose="020B0604020202020204" pitchFamily="34" charset="0"/>
              <a:buChar char="•"/>
            </a:pPr>
            <a:r>
              <a:rPr lang="en-GB" dirty="0"/>
              <a:t>When you go into the Army as a soldier, first of all you learn the basics of being a soldier on Basic Training </a:t>
            </a:r>
            <a:r>
              <a:rPr lang="mr-IN" dirty="0"/>
              <a:t>–</a:t>
            </a:r>
            <a:r>
              <a:rPr lang="en-GB" dirty="0"/>
              <a:t> which can be</a:t>
            </a:r>
            <a:r>
              <a:rPr lang="en-GB" baseline="0" dirty="0"/>
              <a:t> as short as 13 weeks</a:t>
            </a:r>
            <a:r>
              <a:rPr lang="en-GB" dirty="0"/>
              <a:t>. </a:t>
            </a:r>
          </a:p>
          <a:p>
            <a:pPr marL="171450" indent="-171450">
              <a:buFont typeface="Arial" panose="020B0604020202020204" pitchFamily="34" charset="0"/>
              <a:buChar char="•"/>
            </a:pPr>
            <a:r>
              <a:rPr lang="en-GB" dirty="0"/>
              <a:t>After Basic Training you join your Corps or Regiment, where you do the training specific to your job role – it’s here where you start your apprenticeship. </a:t>
            </a:r>
          </a:p>
          <a:p>
            <a:pPr marL="171450" indent="-171450">
              <a:buFont typeface="Arial" panose="020B0604020202020204" pitchFamily="34" charset="0"/>
              <a:buChar char="•"/>
            </a:pPr>
            <a:r>
              <a:rPr lang="en-GB" dirty="0"/>
              <a:t>This means that you are a soldier doing an apprenticeship, not an apprentice soldier. 95% of soldiers joining the Army enrol on an apprenticeship.</a:t>
            </a:r>
          </a:p>
        </p:txBody>
      </p:sp>
      <p:sp>
        <p:nvSpPr>
          <p:cNvPr id="4" name="Slide Number Placeholder 3"/>
          <p:cNvSpPr>
            <a:spLocks noGrp="1"/>
          </p:cNvSpPr>
          <p:nvPr>
            <p:ph type="sldNum" sz="quarter" idx="10"/>
          </p:nvPr>
        </p:nvSpPr>
        <p:spPr/>
        <p:txBody>
          <a:bodyPr/>
          <a:lstStyle/>
          <a:p>
            <a:fld id="{8EB32341-5BE8-E34A-9FBD-85ED5FC7FD25}" type="slidenum">
              <a:rPr lang="en-GB" smtClean="0"/>
              <a:t>20</a:t>
            </a:fld>
            <a:endParaRPr lang="en-GB"/>
          </a:p>
        </p:txBody>
      </p:sp>
    </p:spTree>
    <p:extLst>
      <p:ext uri="{BB962C8B-B14F-4D97-AF65-F5344CB8AC3E}">
        <p14:creationId xmlns:p14="http://schemas.microsoft.com/office/powerpoint/2010/main" val="67776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SCRIPT: Now let's have a look at the apprenticeships the Army offer? Does any of them surprise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10193B-9E36-4FEB-8E2C-AC99B0162AA0}" type="slidenum">
              <a:rPr kumimoji="0" lang="en-GB"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0086224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BCA9F-D14C-A585-9B1B-19361F8221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591927-0EC1-61C8-20F9-54F92A552B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01BE6-182E-D038-FAA0-6EBA92362253}"/>
              </a:ext>
            </a:extLst>
          </p:cNvPr>
          <p:cNvSpPr>
            <a:spLocks noGrp="1"/>
          </p:cNvSpPr>
          <p:nvPr>
            <p:ph type="body" idx="1"/>
          </p:nvPr>
        </p:nvSpPr>
        <p:spPr/>
        <p:txBody>
          <a:bodyPr/>
          <a:lstStyle/>
          <a:p>
            <a:r>
              <a:rPr lang="en-GB" dirty="0"/>
              <a:t>SCRIPT: Did you know that the Army has just celebrated 100 years of offering apprenticeships in October 2023? Did you know that you can do an apprenticeship from level 2 all the way up to degree level?</a:t>
            </a:r>
            <a:endParaRPr lang="en-US" dirty="0"/>
          </a:p>
        </p:txBody>
      </p:sp>
      <p:sp>
        <p:nvSpPr>
          <p:cNvPr id="4" name="Slide Number Placeholder 3">
            <a:extLst>
              <a:ext uri="{FF2B5EF4-FFF2-40B4-BE49-F238E27FC236}">
                <a16:creationId xmlns:a16="http://schemas.microsoft.com/office/drawing/2014/main" id="{8069DF09-B731-1B33-F875-A8A640B43AC8}"/>
              </a:ext>
            </a:extLst>
          </p:cNvPr>
          <p:cNvSpPr>
            <a:spLocks noGrp="1"/>
          </p:cNvSpPr>
          <p:nvPr>
            <p:ph type="sldNum" sz="quarter" idx="5"/>
          </p:nvPr>
        </p:nvSpPr>
        <p:spPr/>
        <p:txBody>
          <a:bodyPr/>
          <a:lstStyle/>
          <a:p>
            <a:fld id="{43B4193D-1AA4-1D46-A43A-080F3FD98F0C}" type="slidenum">
              <a:rPr lang="en-GB" smtClean="0"/>
              <a:t>22</a:t>
            </a:fld>
            <a:endParaRPr lang="en-GB"/>
          </a:p>
        </p:txBody>
      </p:sp>
    </p:spTree>
    <p:extLst>
      <p:ext uri="{BB962C8B-B14F-4D97-AF65-F5344CB8AC3E}">
        <p14:creationId xmlns:p14="http://schemas.microsoft.com/office/powerpoint/2010/main" val="4085828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latin typeface="Arial" panose="020B0604020202020204" pitchFamily="34" charset="0"/>
              </a:rPr>
              <a:t>SCRIPT:</a:t>
            </a:r>
          </a:p>
          <a:p>
            <a:pPr algn="l" rtl="0" fontAlgn="base"/>
            <a:endParaRPr lang="en-US" sz="1800" b="0" i="0" dirty="0">
              <a:solidFill>
                <a:srgbClr val="000000"/>
              </a:solidFill>
              <a:effectLst/>
              <a:latin typeface="Arial" panose="020B0604020202020204" pitchFamily="34" charset="0"/>
            </a:endParaRPr>
          </a:p>
          <a:p>
            <a:pPr algn="l" rtl="0" fontAlgn="base"/>
            <a:r>
              <a:rPr lang="en-US" sz="1800" b="0" i="0" dirty="0">
                <a:solidFill>
                  <a:srgbClr val="000000"/>
                </a:solidFill>
                <a:effectLst/>
                <a:latin typeface="Arial" panose="020B0604020202020204" pitchFamily="34" charset="0"/>
              </a:rPr>
              <a:t>Intermediate Apprenticeships: Job roles on level 2 apprenticeship include:  </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Driver,  Infantry, Tank Crew,  Gunner,  Dog Handler,  Supply Chain Operative, </a:t>
            </a:r>
            <a:r>
              <a:rPr lang="en-US" sz="1800" b="0" i="0" dirty="0" err="1">
                <a:solidFill>
                  <a:srgbClr val="000000"/>
                </a:solidFill>
                <a:effectLst/>
                <a:latin typeface="Arial" panose="020B0604020202020204" pitchFamily="34" charset="0"/>
              </a:rPr>
              <a:t>Armourer</a:t>
            </a:r>
            <a:r>
              <a:rPr lang="en-US" sz="1800" b="0" i="0" dirty="0">
                <a:solidFill>
                  <a:srgbClr val="000000"/>
                </a:solidFill>
                <a:effectLst/>
                <a:latin typeface="Arial" panose="020B0604020202020204" pitchFamily="34" charset="0"/>
              </a:rPr>
              <a:t> , Port Operator  </a:t>
            </a:r>
          </a:p>
          <a:p>
            <a:endParaRPr lang="en-US" dirty="0"/>
          </a:p>
          <a:p>
            <a:pPr algn="l" rtl="0" fontAlgn="base"/>
            <a:r>
              <a:rPr lang="en-US" sz="1800" b="0" i="0" dirty="0">
                <a:solidFill>
                  <a:srgbClr val="000000"/>
                </a:solidFill>
                <a:effectLst/>
                <a:latin typeface="Arial" panose="020B0604020202020204" pitchFamily="34" charset="0"/>
              </a:rPr>
              <a:t>Advanced Apprenticeships: Job roles who </a:t>
            </a:r>
            <a:r>
              <a:rPr lang="en-US" sz="1800" b="0" i="0" dirty="0" err="1">
                <a:solidFill>
                  <a:srgbClr val="000000"/>
                </a:solidFill>
                <a:effectLst/>
                <a:latin typeface="Arial" panose="020B0604020202020204" pitchFamily="34" charset="0"/>
              </a:rPr>
              <a:t>enrol</a:t>
            </a:r>
            <a:r>
              <a:rPr lang="en-US" sz="1800" b="0" i="0" dirty="0">
                <a:solidFill>
                  <a:srgbClr val="000000"/>
                </a:solidFill>
                <a:effectLst/>
                <a:latin typeface="Arial" panose="020B0604020202020204" pitchFamily="34" charset="0"/>
              </a:rPr>
              <a:t> on a level 3 apprenticeship include:  </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HR Specialist, Aviation Ground Specialist, Vehicle Mechanic, Plumber, Combat Medical Technician , Aircraft Technician. </a:t>
            </a:r>
          </a:p>
          <a:p>
            <a:endParaRPr lang="en-US" dirty="0"/>
          </a:p>
          <a:p>
            <a:pPr algn="l" rtl="0" fontAlgn="base"/>
            <a:r>
              <a:rPr lang="en-US" sz="1800" b="0" i="0" dirty="0">
                <a:solidFill>
                  <a:srgbClr val="000000"/>
                </a:solidFill>
                <a:effectLst/>
                <a:latin typeface="Arial" panose="020B0604020202020204" pitchFamily="34" charset="0"/>
              </a:rPr>
              <a:t>Higher apprenticeship: Job roles on level 4 courses include:  </a:t>
            </a:r>
            <a:endParaRPr lang="en-US" b="0" i="0" dirty="0">
              <a:solidFill>
                <a:srgbClr val="000000"/>
              </a:solidFill>
              <a:effectLst/>
              <a:latin typeface="Arial" panose="020B0604020202020204" pitchFamily="34" charset="0"/>
            </a:endParaRPr>
          </a:p>
          <a:p>
            <a:pPr algn="l" rtl="0" fontAlgn="base"/>
            <a:r>
              <a:rPr lang="en-US" sz="1800" b="0" i="0" dirty="0">
                <a:solidFill>
                  <a:srgbClr val="000000"/>
                </a:solidFill>
                <a:effectLst/>
                <a:latin typeface="Arial" panose="020B0604020202020204" pitchFamily="34" charset="0"/>
              </a:rPr>
              <a:t> </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800" b="0" i="0" dirty="0">
                <a:solidFill>
                  <a:srgbClr val="000000"/>
                </a:solidFill>
                <a:effectLst/>
                <a:latin typeface="Arial" panose="020B0604020202020204" pitchFamily="34" charset="0"/>
              </a:rPr>
              <a:t>Royal Military Police, Cyber Engineer, Ammunition Technician, Power Engineer, Operator Military Intelligence. </a:t>
            </a:r>
          </a:p>
          <a:p>
            <a:endParaRPr lang="en-US" dirty="0"/>
          </a:p>
        </p:txBody>
      </p:sp>
      <p:sp>
        <p:nvSpPr>
          <p:cNvPr id="4" name="Slide Number Placeholder 3"/>
          <p:cNvSpPr>
            <a:spLocks noGrp="1"/>
          </p:cNvSpPr>
          <p:nvPr>
            <p:ph type="sldNum" sz="quarter" idx="5"/>
          </p:nvPr>
        </p:nvSpPr>
        <p:spPr/>
        <p:txBody>
          <a:bodyPr/>
          <a:lstStyle/>
          <a:p>
            <a:fld id="{0EB7C50E-D1A6-4951-B56A-32BEEC7943BA}" type="slidenum">
              <a:rPr lang="en-US" smtClean="0"/>
              <a:t>23</a:t>
            </a:fld>
            <a:endParaRPr lang="en-US"/>
          </a:p>
        </p:txBody>
      </p:sp>
    </p:spTree>
    <p:extLst>
      <p:ext uri="{BB962C8B-B14F-4D97-AF65-F5344CB8AC3E}">
        <p14:creationId xmlns:p14="http://schemas.microsoft.com/office/powerpoint/2010/main" val="322709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dirty="0"/>
              <a:t>Getting qualified is just one part of being in the Army.</a:t>
            </a:r>
          </a:p>
          <a:p>
            <a:r>
              <a:rPr lang="en-GB" dirty="0"/>
              <a:t>Now let’s hear our soldiers talk about some of the other benefits of joining the Army.</a:t>
            </a:r>
          </a:p>
        </p:txBody>
      </p:sp>
      <p:sp>
        <p:nvSpPr>
          <p:cNvPr id="4" name="Slide Number Placeholder 3"/>
          <p:cNvSpPr>
            <a:spLocks noGrp="1"/>
          </p:cNvSpPr>
          <p:nvPr>
            <p:ph type="sldNum" sz="quarter" idx="5"/>
          </p:nvPr>
        </p:nvSpPr>
        <p:spPr/>
        <p:txBody>
          <a:bodyPr/>
          <a:lstStyle/>
          <a:p>
            <a:fld id="{D80338FC-1696-5F49-B57A-989B6F708051}" type="slidenum">
              <a:rPr lang="en-GB" smtClean="0"/>
              <a:t>25</a:t>
            </a:fld>
            <a:endParaRPr lang="en-GB"/>
          </a:p>
        </p:txBody>
      </p:sp>
    </p:spTree>
    <p:extLst>
      <p:ext uri="{BB962C8B-B14F-4D97-AF65-F5344CB8AC3E}">
        <p14:creationId xmlns:p14="http://schemas.microsoft.com/office/powerpoint/2010/main" val="1019766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sz="1200" kern="1200" dirty="0">
                <a:solidFill>
                  <a:schemeClr val="tx1"/>
                </a:solidFill>
                <a:effectLst/>
                <a:latin typeface="+mn-lt"/>
                <a:ea typeface="+mn-ea"/>
                <a:cs typeface="+mn-cs"/>
              </a:rPr>
              <a:t>So, in summary: The Army provides guidance and support from experienced trainers and as a qualified soldier you gain your own sense of responsibility.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apprenticeship leads to promotion and further opportunities to progress.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apprenticeship is just one of many qualifications you can obtain through the Army.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apprenticeships are approved by the Institute for Apprenticeships and Technical Education and are valid outside the Army.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further information search ‘Army Apprenticeships’</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EB32341-5BE8-E34A-9FBD-85ED5FC7FD25}" type="slidenum">
              <a:rPr lang="en-GB" smtClean="0"/>
              <a:t>27</a:t>
            </a:fld>
            <a:endParaRPr lang="en-GB"/>
          </a:p>
        </p:txBody>
      </p:sp>
    </p:spTree>
    <p:extLst>
      <p:ext uri="{BB962C8B-B14F-4D97-AF65-F5344CB8AC3E}">
        <p14:creationId xmlns:p14="http://schemas.microsoft.com/office/powerpoint/2010/main" val="1197193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Film 4 – </a:t>
            </a:r>
            <a:r>
              <a:rPr lang="en-GB" i="1" dirty="0"/>
              <a:t>0:57</a:t>
            </a:r>
          </a:p>
        </p:txBody>
      </p:sp>
      <p:sp>
        <p:nvSpPr>
          <p:cNvPr id="4" name="Slide Number Placeholder 3"/>
          <p:cNvSpPr>
            <a:spLocks noGrp="1"/>
          </p:cNvSpPr>
          <p:nvPr>
            <p:ph type="sldNum" sz="quarter" idx="5"/>
          </p:nvPr>
        </p:nvSpPr>
        <p:spPr/>
        <p:txBody>
          <a:bodyPr/>
          <a:lstStyle/>
          <a:p>
            <a:fld id="{8EB32341-5BE8-E34A-9FBD-85ED5FC7FD25}" type="slidenum">
              <a:rPr lang="en-GB" smtClean="0"/>
              <a:t>28</a:t>
            </a:fld>
            <a:endParaRPr lang="en-GB"/>
          </a:p>
        </p:txBody>
      </p:sp>
    </p:spTree>
    <p:extLst>
      <p:ext uri="{BB962C8B-B14F-4D97-AF65-F5344CB8AC3E}">
        <p14:creationId xmlns:p14="http://schemas.microsoft.com/office/powerpoint/2010/main" val="25600314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SCRIPT:</a:t>
            </a:r>
          </a:p>
          <a:p>
            <a:endParaRPr lang="en-GB" dirty="0"/>
          </a:p>
          <a:p>
            <a:r>
              <a:rPr lang="en-GB" dirty="0"/>
              <a:t>Does anyone have any questions </a:t>
            </a:r>
            <a:r>
              <a:rPr lang="en-GB"/>
              <a:t>they would like to ask?</a:t>
            </a:r>
            <a:endParaRPr lang="en-GB" dirty="0"/>
          </a:p>
        </p:txBody>
      </p:sp>
      <p:sp>
        <p:nvSpPr>
          <p:cNvPr id="4" name="Slide Number Placeholder 3"/>
          <p:cNvSpPr>
            <a:spLocks noGrp="1"/>
          </p:cNvSpPr>
          <p:nvPr>
            <p:ph type="sldNum" sz="quarter" idx="5"/>
          </p:nvPr>
        </p:nvSpPr>
        <p:spPr/>
        <p:txBody>
          <a:bodyPr/>
          <a:lstStyle/>
          <a:p>
            <a:fld id="{43B4193D-1AA4-1D46-A43A-080F3FD98F0C}" type="slidenum">
              <a:rPr lang="en-GB" smtClean="0"/>
              <a:t>29</a:t>
            </a:fld>
            <a:endParaRPr lang="en-GB"/>
          </a:p>
        </p:txBody>
      </p:sp>
    </p:spTree>
    <p:extLst>
      <p:ext uri="{BB962C8B-B14F-4D97-AF65-F5344CB8AC3E}">
        <p14:creationId xmlns:p14="http://schemas.microsoft.com/office/powerpoint/2010/main" val="3939303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858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5FE9C-F1CB-4743-A052-C1B6318053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A69D11D-EDFC-244E-8183-2334D87C73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650E7C6-E56B-5F41-9E2B-69563485B93F}"/>
              </a:ext>
            </a:extLst>
          </p:cNvPr>
          <p:cNvSpPr>
            <a:spLocks noGrp="1"/>
          </p:cNvSpPr>
          <p:nvPr>
            <p:ph type="dt" sz="half" idx="10"/>
          </p:nvPr>
        </p:nvSpPr>
        <p:spPr/>
        <p:txBody>
          <a:bodyPr/>
          <a:lstStyle/>
          <a:p>
            <a:fld id="{18600979-E251-0648-84FD-E4917D9C004D}" type="datetimeFigureOut">
              <a:rPr lang="en-GB" smtClean="0"/>
              <a:t>12/10/2026</a:t>
            </a:fld>
            <a:endParaRPr lang="en-GB"/>
          </a:p>
        </p:txBody>
      </p:sp>
      <p:sp>
        <p:nvSpPr>
          <p:cNvPr id="5" name="Footer Placeholder 4">
            <a:extLst>
              <a:ext uri="{FF2B5EF4-FFF2-40B4-BE49-F238E27FC236}">
                <a16:creationId xmlns:a16="http://schemas.microsoft.com/office/drawing/2014/main" id="{D488AA3C-6EB3-4443-A73E-95379D1BD0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A26274-E30F-DD47-B68D-BADC04F2B216}"/>
              </a:ext>
            </a:extLst>
          </p:cNvPr>
          <p:cNvSpPr>
            <a:spLocks noGrp="1"/>
          </p:cNvSpPr>
          <p:nvPr>
            <p:ph type="sldNum" sz="quarter" idx="12"/>
          </p:nvPr>
        </p:nvSpPr>
        <p:spPr/>
        <p:txBody>
          <a:bodyPr/>
          <a:lstStyle/>
          <a:p>
            <a:fld id="{160832E8-CC26-EB44-BDBB-A6B53EC3345A}" type="slidenum">
              <a:rPr lang="en-GB" smtClean="0"/>
              <a:t>‹#›</a:t>
            </a:fld>
            <a:endParaRPr lang="en-GB"/>
          </a:p>
        </p:txBody>
      </p:sp>
    </p:spTree>
    <p:extLst>
      <p:ext uri="{BB962C8B-B14F-4D97-AF65-F5344CB8AC3E}">
        <p14:creationId xmlns:p14="http://schemas.microsoft.com/office/powerpoint/2010/main" val="3184179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CA2F6-D26A-EE4F-B48C-D78FC82418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08719A-8E17-0946-A2DD-FB4A837411B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A11C9B-7EEF-A747-BF08-4C565D48654A}"/>
              </a:ext>
            </a:extLst>
          </p:cNvPr>
          <p:cNvSpPr>
            <a:spLocks noGrp="1"/>
          </p:cNvSpPr>
          <p:nvPr>
            <p:ph type="dt" sz="half" idx="10"/>
          </p:nvPr>
        </p:nvSpPr>
        <p:spPr/>
        <p:txBody>
          <a:bodyPr/>
          <a:lstStyle/>
          <a:p>
            <a:fld id="{18600979-E251-0648-84FD-E4917D9C004D}" type="datetimeFigureOut">
              <a:rPr lang="en-GB" smtClean="0"/>
              <a:t>12/10/2026</a:t>
            </a:fld>
            <a:endParaRPr lang="en-GB"/>
          </a:p>
        </p:txBody>
      </p:sp>
      <p:sp>
        <p:nvSpPr>
          <p:cNvPr id="5" name="Footer Placeholder 4">
            <a:extLst>
              <a:ext uri="{FF2B5EF4-FFF2-40B4-BE49-F238E27FC236}">
                <a16:creationId xmlns:a16="http://schemas.microsoft.com/office/drawing/2014/main" id="{9D294BF1-1033-754B-8F57-55A96B9C85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CC2671-5AFB-9C40-B188-10D38C2632F5}"/>
              </a:ext>
            </a:extLst>
          </p:cNvPr>
          <p:cNvSpPr>
            <a:spLocks noGrp="1"/>
          </p:cNvSpPr>
          <p:nvPr>
            <p:ph type="sldNum" sz="quarter" idx="12"/>
          </p:nvPr>
        </p:nvSpPr>
        <p:spPr/>
        <p:txBody>
          <a:bodyPr/>
          <a:lstStyle/>
          <a:p>
            <a:fld id="{160832E8-CC26-EB44-BDBB-A6B53EC3345A}" type="slidenum">
              <a:rPr lang="en-GB" smtClean="0"/>
              <a:t>‹#›</a:t>
            </a:fld>
            <a:endParaRPr lang="en-GB"/>
          </a:p>
        </p:txBody>
      </p:sp>
    </p:spTree>
    <p:extLst>
      <p:ext uri="{BB962C8B-B14F-4D97-AF65-F5344CB8AC3E}">
        <p14:creationId xmlns:p14="http://schemas.microsoft.com/office/powerpoint/2010/main" val="2104055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79156-21DC-4545-B7BA-66F356DDFE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4A6B49-65C3-3340-BA60-C9C6B70CCA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3F0F190-8B09-D746-867C-3851B9A98BAA}"/>
              </a:ext>
            </a:extLst>
          </p:cNvPr>
          <p:cNvSpPr>
            <a:spLocks noGrp="1"/>
          </p:cNvSpPr>
          <p:nvPr>
            <p:ph type="dt" sz="half" idx="10"/>
          </p:nvPr>
        </p:nvSpPr>
        <p:spPr/>
        <p:txBody>
          <a:bodyPr/>
          <a:lstStyle/>
          <a:p>
            <a:fld id="{18600979-E251-0648-84FD-E4917D9C004D}" type="datetimeFigureOut">
              <a:rPr lang="en-GB" smtClean="0"/>
              <a:t>12/10/2026</a:t>
            </a:fld>
            <a:endParaRPr lang="en-GB"/>
          </a:p>
        </p:txBody>
      </p:sp>
      <p:sp>
        <p:nvSpPr>
          <p:cNvPr id="5" name="Footer Placeholder 4">
            <a:extLst>
              <a:ext uri="{FF2B5EF4-FFF2-40B4-BE49-F238E27FC236}">
                <a16:creationId xmlns:a16="http://schemas.microsoft.com/office/drawing/2014/main" id="{3702B5D7-A5FF-B24B-AE1F-61D11DC4C2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9EDE56-519D-C441-8C52-34B9A192267D}"/>
              </a:ext>
            </a:extLst>
          </p:cNvPr>
          <p:cNvSpPr>
            <a:spLocks noGrp="1"/>
          </p:cNvSpPr>
          <p:nvPr>
            <p:ph type="sldNum" sz="quarter" idx="12"/>
          </p:nvPr>
        </p:nvSpPr>
        <p:spPr/>
        <p:txBody>
          <a:bodyPr/>
          <a:lstStyle/>
          <a:p>
            <a:fld id="{160832E8-CC26-EB44-BDBB-A6B53EC3345A}" type="slidenum">
              <a:rPr lang="en-GB" smtClean="0"/>
              <a:t>‹#›</a:t>
            </a:fld>
            <a:endParaRPr lang="en-GB"/>
          </a:p>
        </p:txBody>
      </p:sp>
    </p:spTree>
    <p:extLst>
      <p:ext uri="{BB962C8B-B14F-4D97-AF65-F5344CB8AC3E}">
        <p14:creationId xmlns:p14="http://schemas.microsoft.com/office/powerpoint/2010/main" val="414739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D315C-39C6-1F46-BC44-96B614A4866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DC79E9-5E36-324C-9BC8-FE6F7E43A6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FEA0FA0-18FB-A045-A345-8E788088392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B3EDAA-F9C1-F446-8E87-29F13F42F2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6974064-6255-2A47-97FB-FB45A16D50C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4EB18BC-2738-8040-BB28-8BC62F93B477}"/>
              </a:ext>
            </a:extLst>
          </p:cNvPr>
          <p:cNvSpPr>
            <a:spLocks noGrp="1"/>
          </p:cNvSpPr>
          <p:nvPr>
            <p:ph type="dt" sz="half" idx="10"/>
          </p:nvPr>
        </p:nvSpPr>
        <p:spPr/>
        <p:txBody>
          <a:bodyPr/>
          <a:lstStyle/>
          <a:p>
            <a:fld id="{18600979-E251-0648-84FD-E4917D9C004D}" type="datetimeFigureOut">
              <a:rPr lang="en-GB" smtClean="0"/>
              <a:t>12/10/2026</a:t>
            </a:fld>
            <a:endParaRPr lang="en-GB"/>
          </a:p>
        </p:txBody>
      </p:sp>
      <p:sp>
        <p:nvSpPr>
          <p:cNvPr id="8" name="Footer Placeholder 7">
            <a:extLst>
              <a:ext uri="{FF2B5EF4-FFF2-40B4-BE49-F238E27FC236}">
                <a16:creationId xmlns:a16="http://schemas.microsoft.com/office/drawing/2014/main" id="{5FD2992B-2BC2-134E-B396-E6512A19582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5F49CA0-48C9-B244-8613-16039EF1D5F4}"/>
              </a:ext>
            </a:extLst>
          </p:cNvPr>
          <p:cNvSpPr>
            <a:spLocks noGrp="1"/>
          </p:cNvSpPr>
          <p:nvPr>
            <p:ph type="sldNum" sz="quarter" idx="12"/>
          </p:nvPr>
        </p:nvSpPr>
        <p:spPr/>
        <p:txBody>
          <a:bodyPr/>
          <a:lstStyle/>
          <a:p>
            <a:fld id="{160832E8-CC26-EB44-BDBB-A6B53EC3345A}" type="slidenum">
              <a:rPr lang="en-GB" smtClean="0"/>
              <a:t>‹#›</a:t>
            </a:fld>
            <a:endParaRPr lang="en-GB"/>
          </a:p>
        </p:txBody>
      </p:sp>
    </p:spTree>
    <p:extLst>
      <p:ext uri="{BB962C8B-B14F-4D97-AF65-F5344CB8AC3E}">
        <p14:creationId xmlns:p14="http://schemas.microsoft.com/office/powerpoint/2010/main" val="64571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0F4D56-85E5-C04F-BC64-3600A55EB410}"/>
              </a:ext>
            </a:extLst>
          </p:cNvPr>
          <p:cNvSpPr>
            <a:spLocks noGrp="1"/>
          </p:cNvSpPr>
          <p:nvPr>
            <p:ph type="dt" sz="half" idx="10"/>
          </p:nvPr>
        </p:nvSpPr>
        <p:spPr/>
        <p:txBody>
          <a:bodyPr/>
          <a:lstStyle/>
          <a:p>
            <a:fld id="{18600979-E251-0648-84FD-E4917D9C004D}" type="datetimeFigureOut">
              <a:rPr lang="en-GB" smtClean="0"/>
              <a:t>12/10/2026</a:t>
            </a:fld>
            <a:endParaRPr lang="en-GB"/>
          </a:p>
        </p:txBody>
      </p:sp>
      <p:sp>
        <p:nvSpPr>
          <p:cNvPr id="3" name="Footer Placeholder 2">
            <a:extLst>
              <a:ext uri="{FF2B5EF4-FFF2-40B4-BE49-F238E27FC236}">
                <a16:creationId xmlns:a16="http://schemas.microsoft.com/office/drawing/2014/main" id="{74F54DD8-326D-0B48-8264-B8D9A30366C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F173E61-C0AC-F241-822A-B148C1F1E32B}"/>
              </a:ext>
            </a:extLst>
          </p:cNvPr>
          <p:cNvSpPr>
            <a:spLocks noGrp="1"/>
          </p:cNvSpPr>
          <p:nvPr>
            <p:ph type="sldNum" sz="quarter" idx="12"/>
          </p:nvPr>
        </p:nvSpPr>
        <p:spPr/>
        <p:txBody>
          <a:bodyPr/>
          <a:lstStyle/>
          <a:p>
            <a:fld id="{160832E8-CC26-EB44-BDBB-A6B53EC3345A}" type="slidenum">
              <a:rPr lang="en-GB" smtClean="0"/>
              <a:t>‹#›</a:t>
            </a:fld>
            <a:endParaRPr lang="en-GB"/>
          </a:p>
        </p:txBody>
      </p:sp>
    </p:spTree>
    <p:extLst>
      <p:ext uri="{BB962C8B-B14F-4D97-AF65-F5344CB8AC3E}">
        <p14:creationId xmlns:p14="http://schemas.microsoft.com/office/powerpoint/2010/main" val="1831306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EE293C-029A-5C40-98AB-AD69746B91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C0AD0E-F887-914F-A146-2D451D08B8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AA6093-D85D-D94B-BC75-90E6D01323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600979-E251-0648-84FD-E4917D9C004D}" type="datetimeFigureOut">
              <a:rPr lang="en-GB" smtClean="0"/>
              <a:t>12/10/2026</a:t>
            </a:fld>
            <a:endParaRPr lang="en-GB"/>
          </a:p>
        </p:txBody>
      </p:sp>
      <p:sp>
        <p:nvSpPr>
          <p:cNvPr id="5" name="Footer Placeholder 4">
            <a:extLst>
              <a:ext uri="{FF2B5EF4-FFF2-40B4-BE49-F238E27FC236}">
                <a16:creationId xmlns:a16="http://schemas.microsoft.com/office/drawing/2014/main" id="{D8AAA081-09F7-D343-809A-B3069F7C46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D6465EB-B960-394F-B650-D1793628A3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832E8-CC26-EB44-BDBB-A6B53EC3345A}" type="slidenum">
              <a:rPr lang="en-GB" smtClean="0"/>
              <a:t>‹#›</a:t>
            </a:fld>
            <a:endParaRPr lang="en-GB"/>
          </a:p>
        </p:txBody>
      </p:sp>
      <p:pic>
        <p:nvPicPr>
          <p:cNvPr id="8" name="Picture 7">
            <a:extLst>
              <a:ext uri="{FF2B5EF4-FFF2-40B4-BE49-F238E27FC236}">
                <a16:creationId xmlns:a16="http://schemas.microsoft.com/office/drawing/2014/main" id="{6FE85A9E-38C6-9548-9835-1E958B36AFE1}"/>
              </a:ext>
            </a:extLst>
          </p:cNvPr>
          <p:cNvPicPr>
            <a:picLocks noChangeAspect="1"/>
          </p:cNvPicPr>
          <p:nvPr userDrawn="1"/>
        </p:nvPicPr>
        <p:blipFill>
          <a:blip r:embed="rId8"/>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DD4B0D33-2B0A-D580-0D7C-56481396D747}"/>
              </a:ext>
            </a:extLst>
          </p:cNvPr>
          <p:cNvSpPr txBox="1"/>
          <p:nvPr userDrawn="1">
            <p:extLst>
              <p:ext uri="{1162E1C5-73C7-4A58-AE30-91384D911F3F}">
                <p184:classification xmlns:p184="http://schemas.microsoft.com/office/powerpoint/2018/4/main" val="ftr"/>
              </p:ext>
            </p:extLst>
          </p:nvPr>
        </p:nvSpPr>
        <p:spPr>
          <a:xfrm>
            <a:off x="88900" y="6616700"/>
            <a:ext cx="1868488" cy="152400"/>
          </a:xfrm>
          <a:prstGeom prst="rect">
            <a:avLst/>
          </a:prstGeom>
        </p:spPr>
        <p:txBody>
          <a:bodyPr horzOverflow="overflow" lIns="0" tIns="0" rIns="0" bIns="0">
            <a:spAutoFit/>
          </a:bodyPr>
          <a:lstStyle/>
          <a:p>
            <a:pPr algn="l"/>
            <a:r>
              <a:rPr lang="en-US" sz="1000">
                <a:solidFill>
                  <a:srgbClr val="000000">
                    <a:alpha val="50000"/>
                  </a:srgbClr>
                </a:solidFill>
                <a:latin typeface="Arial" panose="020B0604020202020204" pitchFamily="34" charset="0"/>
                <a:cs typeface="Arial" panose="020B0604020202020204" pitchFamily="34" charset="0"/>
              </a:rPr>
              <a:t>Capita – Confidential INTERNAL</a:t>
            </a:r>
          </a:p>
        </p:txBody>
      </p:sp>
    </p:spTree>
    <p:extLst>
      <p:ext uri="{BB962C8B-B14F-4D97-AF65-F5344CB8AC3E}">
        <p14:creationId xmlns:p14="http://schemas.microsoft.com/office/powerpoint/2010/main" val="2943560530"/>
      </p:ext>
    </p:extLst>
  </p:cSld>
  <p:clrMap bg1="lt1" tx1="dk1" bg2="lt2" tx2="dk2" accent1="accent1" accent2="accent2" accent3="accent3" accent4="accent4" accent5="accent5" accent6="accent6" hlink="hlink" folHlink="folHlink"/>
  <p:sldLayoutIdLst>
    <p:sldLayoutId id="2147483662" r:id="rId1"/>
    <p:sldLayoutId id="2147483649" r:id="rId2"/>
    <p:sldLayoutId id="2147483650" r:id="rId3"/>
    <p:sldLayoutId id="2147483651" r:id="rId4"/>
    <p:sldLayoutId id="2147483653" r:id="rId5"/>
    <p:sldLayoutId id="214748365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jpg"/><Relationship Id="rId10" Type="http://schemas.openxmlformats.org/officeDocument/2006/relationships/image" Target="../media/image3.png"/><Relationship Id="rId4" Type="http://schemas.openxmlformats.org/officeDocument/2006/relationships/image" Target="../media/image16.jpg"/><Relationship Id="rId9"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2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37.jp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7.png"/><Relationship Id="rId5" Type="http://schemas.openxmlformats.org/officeDocument/2006/relationships/image" Target="../media/image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png"/><Relationship Id="rId5" Type="http://schemas.openxmlformats.org/officeDocument/2006/relationships/image" Target="../media/image26.png"/><Relationship Id="rId4"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879DE14-3171-4394-72B4-A3A6ED00D049}"/>
              </a:ext>
            </a:extLst>
          </p:cNvPr>
          <p:cNvPicPr>
            <a:picLocks noChangeAspect="1"/>
          </p:cNvPicPr>
          <p:nvPr/>
        </p:nvPicPr>
        <p:blipFill>
          <a:blip r:embed="rId3"/>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C8D8CD89-139B-DE28-A675-D01CB4FCFBA0}"/>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5" name="Picture 4" descr="A flag and white text&#10;&#10;Description automatically generated">
            <a:extLst>
              <a:ext uri="{FF2B5EF4-FFF2-40B4-BE49-F238E27FC236}">
                <a16:creationId xmlns:a16="http://schemas.microsoft.com/office/drawing/2014/main" id="{D2CAB9BD-A4F3-BAA2-0343-ED548E4163EE}"/>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393112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10;&#10;Description automatically generated">
            <a:extLst>
              <a:ext uri="{FF2B5EF4-FFF2-40B4-BE49-F238E27FC236}">
                <a16:creationId xmlns:a16="http://schemas.microsoft.com/office/drawing/2014/main" id="{3E0014D3-DA11-BB81-3377-13D59545ECCB}"/>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descr="A black and white logo&#10;&#10;Description automatically generated">
            <a:extLst>
              <a:ext uri="{FF2B5EF4-FFF2-40B4-BE49-F238E27FC236}">
                <a16:creationId xmlns:a16="http://schemas.microsoft.com/office/drawing/2014/main" id="{AB865A29-51E6-E229-6303-3F16A9F91891}"/>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7" name="Picture 6" descr="A flag and white text&#10;&#10;Description automatically generated">
            <a:extLst>
              <a:ext uri="{FF2B5EF4-FFF2-40B4-BE49-F238E27FC236}">
                <a16:creationId xmlns:a16="http://schemas.microsoft.com/office/drawing/2014/main" id="{98EE3C96-A4B2-4A54-8ED4-DC5146763398}"/>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3894028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0014D3-DA11-BB81-3377-13D59545ECCB}"/>
              </a:ext>
            </a:extLst>
          </p:cNvPr>
          <p:cNvPicPr>
            <a:picLocks noChangeAspect="1"/>
          </p:cNvPicPr>
          <p:nvPr/>
        </p:nvPicPr>
        <p:blipFill>
          <a:blip r:embed="rId3"/>
          <a:srcRect/>
          <a:stretch/>
        </p:blipFill>
        <p:spPr>
          <a:xfrm>
            <a:off x="0" y="0"/>
            <a:ext cx="12192000" cy="6858000"/>
          </a:xfrm>
          <a:prstGeom prst="rect">
            <a:avLst/>
          </a:prstGeom>
        </p:spPr>
      </p:pic>
      <p:pic>
        <p:nvPicPr>
          <p:cNvPr id="2" name="Picture 1" descr="A black and white logo&#10;&#10;Description automatically generated">
            <a:extLst>
              <a:ext uri="{FF2B5EF4-FFF2-40B4-BE49-F238E27FC236}">
                <a16:creationId xmlns:a16="http://schemas.microsoft.com/office/drawing/2014/main" id="{3C4D7742-E85D-FD50-6867-824D17EB8B2E}"/>
              </a:ext>
            </a:extLst>
          </p:cNvPr>
          <p:cNvPicPr>
            <a:picLocks noChangeAspect="1"/>
          </p:cNvPicPr>
          <p:nvPr/>
        </p:nvPicPr>
        <p:blipFill>
          <a:blip r:embed="rId4"/>
          <a:stretch>
            <a:fillRect/>
          </a:stretch>
        </p:blipFill>
        <p:spPr>
          <a:xfrm>
            <a:off x="10549145" y="6241124"/>
            <a:ext cx="1387751" cy="355264"/>
          </a:xfrm>
          <a:prstGeom prst="rect">
            <a:avLst/>
          </a:prstGeom>
        </p:spPr>
      </p:pic>
      <p:pic>
        <p:nvPicPr>
          <p:cNvPr id="6" name="Picture 5">
            <a:extLst>
              <a:ext uri="{FF2B5EF4-FFF2-40B4-BE49-F238E27FC236}">
                <a16:creationId xmlns:a16="http://schemas.microsoft.com/office/drawing/2014/main" id="{4A8BDE7E-8A19-32D0-4A12-6E493184C127}"/>
              </a:ext>
            </a:extLst>
          </p:cNvPr>
          <p:cNvPicPr>
            <a:picLocks noChangeAspect="1"/>
          </p:cNvPicPr>
          <p:nvPr/>
        </p:nvPicPr>
        <p:blipFill rotWithShape="1">
          <a:blip r:embed="rId5"/>
          <a:srcRect l="20396" t="34634"/>
          <a:stretch/>
        </p:blipFill>
        <p:spPr>
          <a:xfrm>
            <a:off x="2486722" y="2375210"/>
            <a:ext cx="9705278" cy="4482790"/>
          </a:xfrm>
          <a:prstGeom prst="rect">
            <a:avLst/>
          </a:prstGeom>
        </p:spPr>
      </p:pic>
      <p:pic>
        <p:nvPicPr>
          <p:cNvPr id="8" name="Picture 7" descr="A flag and white text&#10;&#10;Description automatically generated">
            <a:extLst>
              <a:ext uri="{FF2B5EF4-FFF2-40B4-BE49-F238E27FC236}">
                <a16:creationId xmlns:a16="http://schemas.microsoft.com/office/drawing/2014/main" id="{D2BCAA66-9788-F40A-FE0D-53CD68CC0A74}"/>
              </a:ext>
            </a:extLst>
          </p:cNvPr>
          <p:cNvPicPr>
            <a:picLocks noChangeAspect="1"/>
          </p:cNvPicPr>
          <p:nvPr/>
        </p:nvPicPr>
        <p:blipFill>
          <a:blip r:embed="rId6"/>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683525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lage of men in a factory&#10;&#10;Description automatically generated">
            <a:extLst>
              <a:ext uri="{FF2B5EF4-FFF2-40B4-BE49-F238E27FC236}">
                <a16:creationId xmlns:a16="http://schemas.microsoft.com/office/drawing/2014/main" id="{09D51DD2-CAEE-E4A4-94A4-38541EACF09E}"/>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A9143652-EA5D-DFEF-650E-C79292D637EC}"/>
              </a:ext>
            </a:extLst>
          </p:cNvPr>
          <p:cNvPicPr>
            <a:picLocks noChangeAspect="1"/>
          </p:cNvPicPr>
          <p:nvPr/>
        </p:nvPicPr>
        <p:blipFill>
          <a:blip r:embed="rId4"/>
          <a:srcRect/>
          <a:stretch/>
        </p:blipFill>
        <p:spPr>
          <a:xfrm>
            <a:off x="325208" y="6248152"/>
            <a:ext cx="1387751" cy="341208"/>
          </a:xfrm>
          <a:prstGeom prst="rect">
            <a:avLst/>
          </a:prstGeom>
        </p:spPr>
      </p:pic>
      <p:pic>
        <p:nvPicPr>
          <p:cNvPr id="7" name="Picture 6" descr="A flag and white text&#10;&#10;Description automatically generated">
            <a:extLst>
              <a:ext uri="{FF2B5EF4-FFF2-40B4-BE49-F238E27FC236}">
                <a16:creationId xmlns:a16="http://schemas.microsoft.com/office/drawing/2014/main" id="{8AC7A415-7A3C-B55D-3688-3702CD9A3963}"/>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1767628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white logo&#10;&#10;Description automatically generated">
            <a:extLst>
              <a:ext uri="{FF2B5EF4-FFF2-40B4-BE49-F238E27FC236}">
                <a16:creationId xmlns:a16="http://schemas.microsoft.com/office/drawing/2014/main" id="{7C10F66D-9593-73C8-CAAC-7AFFC83296CB}"/>
              </a:ext>
            </a:extLst>
          </p:cNvPr>
          <p:cNvPicPr>
            <a:picLocks noChangeAspect="1"/>
          </p:cNvPicPr>
          <p:nvPr/>
        </p:nvPicPr>
        <p:blipFill>
          <a:blip r:embed="rId3"/>
          <a:stretch>
            <a:fillRect/>
          </a:stretch>
        </p:blipFill>
        <p:spPr>
          <a:xfrm>
            <a:off x="10549145" y="6241124"/>
            <a:ext cx="1387751" cy="355264"/>
          </a:xfrm>
          <a:prstGeom prst="rect">
            <a:avLst/>
          </a:prstGeom>
        </p:spPr>
      </p:pic>
      <p:pic>
        <p:nvPicPr>
          <p:cNvPr id="5" name="Picture 4">
            <a:extLst>
              <a:ext uri="{FF2B5EF4-FFF2-40B4-BE49-F238E27FC236}">
                <a16:creationId xmlns:a16="http://schemas.microsoft.com/office/drawing/2014/main" id="{D0A3BFBB-447F-D573-90D0-7D01BD9E3229}"/>
              </a:ext>
            </a:extLst>
          </p:cNvPr>
          <p:cNvPicPr>
            <a:picLocks noChangeAspect="1"/>
          </p:cNvPicPr>
          <p:nvPr/>
        </p:nvPicPr>
        <p:blipFill>
          <a:blip r:embed="rId4"/>
          <a:srcRect t="15595"/>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9FA0E98-A2B1-8DA2-9E18-81A4D45E7725}"/>
              </a:ext>
            </a:extLst>
          </p:cNvPr>
          <p:cNvSpPr txBox="1"/>
          <p:nvPr/>
        </p:nvSpPr>
        <p:spPr>
          <a:xfrm>
            <a:off x="2869350" y="4118737"/>
            <a:ext cx="8745416" cy="1569660"/>
          </a:xfrm>
          <a:prstGeom prst="rect">
            <a:avLst/>
          </a:prstGeom>
          <a:noFill/>
        </p:spPr>
        <p:txBody>
          <a:bodyPr wrap="square" rtlCol="0">
            <a:spAutoFit/>
          </a:bodyPr>
          <a:lstStyle/>
          <a:p>
            <a:r>
              <a:rPr lang="en-GB" sz="9600" b="1" dirty="0">
                <a:solidFill>
                  <a:schemeClr val="bg1"/>
                </a:solidFill>
                <a:latin typeface="Univers 67 Condensed Bold" panose="02000803060000090003" pitchFamily="2" charset="0"/>
              </a:rPr>
              <a:t>WOMEN 53%</a:t>
            </a:r>
            <a:endParaRPr lang="en-US" sz="9600" b="1" dirty="0">
              <a:solidFill>
                <a:schemeClr val="bg1"/>
              </a:solidFill>
              <a:latin typeface="Univers 67 Condensed Bold" panose="02000803060000090003" pitchFamily="2" charset="0"/>
            </a:endParaRPr>
          </a:p>
        </p:txBody>
      </p:sp>
      <p:pic>
        <p:nvPicPr>
          <p:cNvPr id="10" name="Picture 9" descr="A black and white logo&#10;&#10;Description automatically generated">
            <a:extLst>
              <a:ext uri="{FF2B5EF4-FFF2-40B4-BE49-F238E27FC236}">
                <a16:creationId xmlns:a16="http://schemas.microsoft.com/office/drawing/2014/main" id="{F2DAE634-DEC9-FDEA-C2F1-BC4869B1BB36}"/>
              </a:ext>
            </a:extLst>
          </p:cNvPr>
          <p:cNvPicPr>
            <a:picLocks noChangeAspect="1"/>
          </p:cNvPicPr>
          <p:nvPr/>
        </p:nvPicPr>
        <p:blipFill>
          <a:blip r:embed="rId5"/>
          <a:stretch>
            <a:fillRect/>
          </a:stretch>
        </p:blipFill>
        <p:spPr>
          <a:xfrm>
            <a:off x="325208" y="6241124"/>
            <a:ext cx="1387751" cy="355264"/>
          </a:xfrm>
          <a:prstGeom prst="rect">
            <a:avLst/>
          </a:prstGeom>
        </p:spPr>
      </p:pic>
      <p:pic>
        <p:nvPicPr>
          <p:cNvPr id="12" name="Picture 11" descr="A flag and white text&#10;&#10;Description automatically generated">
            <a:extLst>
              <a:ext uri="{FF2B5EF4-FFF2-40B4-BE49-F238E27FC236}">
                <a16:creationId xmlns:a16="http://schemas.microsoft.com/office/drawing/2014/main" id="{A7B0119C-7186-3D8E-C317-31319C3AEBEC}"/>
              </a:ext>
            </a:extLst>
          </p:cNvPr>
          <p:cNvPicPr>
            <a:picLocks noChangeAspect="1"/>
          </p:cNvPicPr>
          <p:nvPr/>
        </p:nvPicPr>
        <p:blipFill>
          <a:blip r:embed="rId6"/>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3067771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10;&#10;Description automatically generated">
            <a:extLst>
              <a:ext uri="{FF2B5EF4-FFF2-40B4-BE49-F238E27FC236}">
                <a16:creationId xmlns:a16="http://schemas.microsoft.com/office/drawing/2014/main" id="{8C6C03CF-ECEE-3A75-B302-00B64EFC6071}"/>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descr="A black and white logo&#10;&#10;Description automatically generated">
            <a:extLst>
              <a:ext uri="{FF2B5EF4-FFF2-40B4-BE49-F238E27FC236}">
                <a16:creationId xmlns:a16="http://schemas.microsoft.com/office/drawing/2014/main" id="{6786B8AA-BD9A-CF4E-82AF-B33E64A59BE5}"/>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7" name="Picture 6" descr="A flag and white text&#10;&#10;Description automatically generated">
            <a:extLst>
              <a:ext uri="{FF2B5EF4-FFF2-40B4-BE49-F238E27FC236}">
                <a16:creationId xmlns:a16="http://schemas.microsoft.com/office/drawing/2014/main" id="{13B2A8F8-431F-89F4-9C02-729D9707E31F}"/>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186648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6C03CF-ECEE-3A75-B302-00B64EFC6071}"/>
              </a:ext>
            </a:extLst>
          </p:cNvPr>
          <p:cNvPicPr>
            <a:picLocks noChangeAspect="1"/>
          </p:cNvPicPr>
          <p:nvPr/>
        </p:nvPicPr>
        <p:blipFill>
          <a:blip r:embed="rId3"/>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C3A29BA1-BB70-FD69-BA50-9068E71C2A79}"/>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6" name="Picture 5" descr="A flag and white text&#10;&#10;Description automatically generated">
            <a:extLst>
              <a:ext uri="{FF2B5EF4-FFF2-40B4-BE49-F238E27FC236}">
                <a16:creationId xmlns:a16="http://schemas.microsoft.com/office/drawing/2014/main" id="{E40123CF-A445-F6BD-F685-A9DC3116A172}"/>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57121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6C03CF-ECEE-3A75-B302-00B64EFC6071}"/>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283964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water with orange text&#10;&#10;Description automatically generated">
            <a:extLst>
              <a:ext uri="{FF2B5EF4-FFF2-40B4-BE49-F238E27FC236}">
                <a16:creationId xmlns:a16="http://schemas.microsoft.com/office/drawing/2014/main" id="{84B60AE0-82C0-26CC-657B-A0382B6252A4}"/>
              </a:ext>
            </a:extLst>
          </p:cNvPr>
          <p:cNvPicPr>
            <a:picLocks noChangeAspect="1"/>
          </p:cNvPicPr>
          <p:nvPr/>
        </p:nvPicPr>
        <p:blipFill>
          <a:blip r:embed="rId3"/>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B622501C-B723-C525-2EE9-51F41E3617CD}"/>
              </a:ext>
            </a:extLst>
          </p:cNvPr>
          <p:cNvPicPr>
            <a:picLocks noChangeAspect="1"/>
          </p:cNvPicPr>
          <p:nvPr/>
        </p:nvPicPr>
        <p:blipFill rotWithShape="1">
          <a:blip r:embed="rId4"/>
          <a:srcRect l="4816" t="27859" r="67474" b="57053"/>
          <a:stretch/>
        </p:blipFill>
        <p:spPr>
          <a:xfrm>
            <a:off x="587140" y="1910615"/>
            <a:ext cx="3378467" cy="1034716"/>
          </a:xfrm>
          <a:prstGeom prst="rect">
            <a:avLst/>
          </a:prstGeom>
        </p:spPr>
      </p:pic>
      <p:pic>
        <p:nvPicPr>
          <p:cNvPr id="3" name="Picture 2">
            <a:extLst>
              <a:ext uri="{FF2B5EF4-FFF2-40B4-BE49-F238E27FC236}">
                <a16:creationId xmlns:a16="http://schemas.microsoft.com/office/drawing/2014/main" id="{848B754C-C222-B50F-F5D3-DFED8A577255}"/>
              </a:ext>
            </a:extLst>
          </p:cNvPr>
          <p:cNvPicPr>
            <a:picLocks noChangeAspect="1"/>
          </p:cNvPicPr>
          <p:nvPr/>
        </p:nvPicPr>
        <p:blipFill rotWithShape="1">
          <a:blip r:embed="rId5"/>
          <a:srcRect l="32605" t="27789" b="56772"/>
          <a:stretch/>
        </p:blipFill>
        <p:spPr>
          <a:xfrm>
            <a:off x="3975234" y="1905802"/>
            <a:ext cx="8216766" cy="1058779"/>
          </a:xfrm>
          <a:prstGeom prst="rect">
            <a:avLst/>
          </a:prstGeom>
        </p:spPr>
      </p:pic>
      <p:pic>
        <p:nvPicPr>
          <p:cNvPr id="4" name="Picture 3">
            <a:extLst>
              <a:ext uri="{FF2B5EF4-FFF2-40B4-BE49-F238E27FC236}">
                <a16:creationId xmlns:a16="http://schemas.microsoft.com/office/drawing/2014/main" id="{4149A96A-C53A-8D6B-936C-2ECD4196F475}"/>
              </a:ext>
            </a:extLst>
          </p:cNvPr>
          <p:cNvPicPr>
            <a:picLocks noChangeAspect="1"/>
          </p:cNvPicPr>
          <p:nvPr/>
        </p:nvPicPr>
        <p:blipFill rotWithShape="1">
          <a:blip r:embed="rId6"/>
          <a:srcRect l="53211" t="43368" b="33755"/>
          <a:stretch/>
        </p:blipFill>
        <p:spPr>
          <a:xfrm>
            <a:off x="6487426" y="2974206"/>
            <a:ext cx="5704573" cy="1568918"/>
          </a:xfrm>
          <a:prstGeom prst="rect">
            <a:avLst/>
          </a:prstGeom>
        </p:spPr>
      </p:pic>
      <p:pic>
        <p:nvPicPr>
          <p:cNvPr id="8" name="Picture 7">
            <a:extLst>
              <a:ext uri="{FF2B5EF4-FFF2-40B4-BE49-F238E27FC236}">
                <a16:creationId xmlns:a16="http://schemas.microsoft.com/office/drawing/2014/main" id="{0CBA297E-7B48-B01D-1320-112619F29643}"/>
              </a:ext>
            </a:extLst>
          </p:cNvPr>
          <p:cNvPicPr>
            <a:picLocks noChangeAspect="1"/>
          </p:cNvPicPr>
          <p:nvPr/>
        </p:nvPicPr>
        <p:blipFill rotWithShape="1">
          <a:blip r:embed="rId7"/>
          <a:srcRect t="50737" r="46710" b="33754"/>
          <a:stretch/>
        </p:blipFill>
        <p:spPr>
          <a:xfrm>
            <a:off x="0" y="3479533"/>
            <a:ext cx="6497053" cy="1063592"/>
          </a:xfrm>
          <a:prstGeom prst="rect">
            <a:avLst/>
          </a:prstGeom>
        </p:spPr>
      </p:pic>
      <p:pic>
        <p:nvPicPr>
          <p:cNvPr id="10" name="Picture 9">
            <a:extLst>
              <a:ext uri="{FF2B5EF4-FFF2-40B4-BE49-F238E27FC236}">
                <a16:creationId xmlns:a16="http://schemas.microsoft.com/office/drawing/2014/main" id="{ADFA1FFB-6D7A-4F1F-B8E4-BE01B18F27B1}"/>
              </a:ext>
            </a:extLst>
          </p:cNvPr>
          <p:cNvPicPr>
            <a:picLocks noChangeAspect="1"/>
          </p:cNvPicPr>
          <p:nvPr/>
        </p:nvPicPr>
        <p:blipFill rotWithShape="1">
          <a:blip r:embed="rId8"/>
          <a:srcRect t="66105" r="57092"/>
          <a:stretch/>
        </p:blipFill>
        <p:spPr>
          <a:xfrm>
            <a:off x="0" y="4533498"/>
            <a:ext cx="5231331" cy="2324501"/>
          </a:xfrm>
          <a:prstGeom prst="rect">
            <a:avLst/>
          </a:prstGeom>
        </p:spPr>
      </p:pic>
      <p:pic>
        <p:nvPicPr>
          <p:cNvPr id="11" name="Picture 10">
            <a:extLst>
              <a:ext uri="{FF2B5EF4-FFF2-40B4-BE49-F238E27FC236}">
                <a16:creationId xmlns:a16="http://schemas.microsoft.com/office/drawing/2014/main" id="{393A78F1-F4D0-68A4-D99E-C28E82F12CD8}"/>
              </a:ext>
            </a:extLst>
          </p:cNvPr>
          <p:cNvPicPr>
            <a:picLocks noChangeAspect="1"/>
          </p:cNvPicPr>
          <p:nvPr/>
        </p:nvPicPr>
        <p:blipFill rotWithShape="1">
          <a:blip r:embed="rId9"/>
          <a:srcRect l="42829" t="73333" b="10666"/>
          <a:stretch/>
        </p:blipFill>
        <p:spPr>
          <a:xfrm>
            <a:off x="5221704" y="5029200"/>
            <a:ext cx="6970295" cy="1097280"/>
          </a:xfrm>
          <a:prstGeom prst="rect">
            <a:avLst/>
          </a:prstGeom>
        </p:spPr>
      </p:pic>
      <p:pic>
        <p:nvPicPr>
          <p:cNvPr id="7" name="Picture 6" descr="A black and white logo&#10;&#10;Description automatically generated">
            <a:extLst>
              <a:ext uri="{FF2B5EF4-FFF2-40B4-BE49-F238E27FC236}">
                <a16:creationId xmlns:a16="http://schemas.microsoft.com/office/drawing/2014/main" id="{CFDCF6FA-2E74-A535-F2E1-976A9B31FC7C}"/>
              </a:ext>
            </a:extLst>
          </p:cNvPr>
          <p:cNvPicPr>
            <a:picLocks noChangeAspect="1"/>
          </p:cNvPicPr>
          <p:nvPr/>
        </p:nvPicPr>
        <p:blipFill>
          <a:blip r:embed="rId10"/>
          <a:stretch>
            <a:fillRect/>
          </a:stretch>
        </p:blipFill>
        <p:spPr>
          <a:xfrm>
            <a:off x="325208" y="6241124"/>
            <a:ext cx="1387751" cy="355264"/>
          </a:xfrm>
          <a:prstGeom prst="rect">
            <a:avLst/>
          </a:prstGeom>
        </p:spPr>
      </p:pic>
    </p:spTree>
    <p:extLst>
      <p:ext uri="{BB962C8B-B14F-4D97-AF65-F5344CB8AC3E}">
        <p14:creationId xmlns:p14="http://schemas.microsoft.com/office/powerpoint/2010/main" val="30621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water with white text&#10;&#10;Description automatically generated">
            <a:extLst>
              <a:ext uri="{FF2B5EF4-FFF2-40B4-BE49-F238E27FC236}">
                <a16:creationId xmlns:a16="http://schemas.microsoft.com/office/drawing/2014/main" id="{4BDEED6F-CCAE-152F-E07A-FC9FDA6D1ABD}"/>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45E3D128-2D0E-1458-237C-81379CDE5025}"/>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6" name="Picture 5" descr="A flag and white text&#10;&#10;Description automatically generated">
            <a:extLst>
              <a:ext uri="{FF2B5EF4-FFF2-40B4-BE49-F238E27FC236}">
                <a16:creationId xmlns:a16="http://schemas.microsoft.com/office/drawing/2014/main" id="{F076B9AB-5725-494B-558E-7FC17347CFEE}"/>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137040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DEED6F-CCAE-152F-E07A-FC9FDA6D1ABD}"/>
              </a:ext>
            </a:extLst>
          </p:cNvPr>
          <p:cNvPicPr>
            <a:picLocks noChangeAspect="1"/>
          </p:cNvPicPr>
          <p:nvPr/>
        </p:nvPicPr>
        <p:blipFill>
          <a:blip r:embed="rId3"/>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03E6A521-1985-267C-2DA2-9DC19312E8A4}"/>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7" name="Picture 6" descr="A flag and white text&#10;&#10;Description automatically generated">
            <a:extLst>
              <a:ext uri="{FF2B5EF4-FFF2-40B4-BE49-F238E27FC236}">
                <a16:creationId xmlns:a16="http://schemas.microsoft.com/office/drawing/2014/main" id="{F2C6A035-9F3D-185A-EBC4-F9188454909F}"/>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354178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DEED6F-CCAE-152F-E07A-FC9FDA6D1ABD}"/>
              </a:ext>
            </a:extLst>
          </p:cNvPr>
          <p:cNvPicPr>
            <a:picLocks noChangeAspect="1"/>
          </p:cNvPicPr>
          <p:nvPr/>
        </p:nvPicPr>
        <p:blipFill>
          <a:blip r:embed="rId3"/>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3F9299A7-47C6-6A90-E906-C30BD244CE64}"/>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7" name="Picture 6" descr="A flag and white text&#10;&#10;Description automatically generated">
            <a:extLst>
              <a:ext uri="{FF2B5EF4-FFF2-40B4-BE49-F238E27FC236}">
                <a16:creationId xmlns:a16="http://schemas.microsoft.com/office/drawing/2014/main" id="{2DA31834-C554-1BD7-05FA-7F0414CD565B}"/>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40110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background with white text&#10;&#10;Description automatically generated">
            <a:extLst>
              <a:ext uri="{FF2B5EF4-FFF2-40B4-BE49-F238E27FC236}">
                <a16:creationId xmlns:a16="http://schemas.microsoft.com/office/drawing/2014/main" id="{CC8C789B-BB8E-5CEF-D121-1F1BC76DE984}"/>
              </a:ext>
            </a:extLst>
          </p:cNvPr>
          <p:cNvPicPr>
            <a:picLocks noChangeAspect="1"/>
          </p:cNvPicPr>
          <p:nvPr/>
        </p:nvPicPr>
        <p:blipFill>
          <a:blip r:embed="rId3"/>
          <a:stretch>
            <a:fillRect/>
          </a:stretch>
        </p:blipFill>
        <p:spPr>
          <a:xfrm>
            <a:off x="0" y="0"/>
            <a:ext cx="12192000" cy="6858000"/>
          </a:xfrm>
          <a:prstGeom prst="rect">
            <a:avLst/>
          </a:prstGeom>
        </p:spPr>
      </p:pic>
      <p:sp>
        <p:nvSpPr>
          <p:cNvPr id="8" name="TextBox 13">
            <a:extLst>
              <a:ext uri="{FF2B5EF4-FFF2-40B4-BE49-F238E27FC236}">
                <a16:creationId xmlns:a16="http://schemas.microsoft.com/office/drawing/2014/main" id="{D8752A4E-FC67-3624-DD3D-4B646655BAF0}"/>
              </a:ext>
            </a:extLst>
          </p:cNvPr>
          <p:cNvSpPr txBox="1"/>
          <p:nvPr/>
        </p:nvSpPr>
        <p:spPr>
          <a:xfrm>
            <a:off x="6555468" y="866397"/>
            <a:ext cx="5388078" cy="480131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chemeClr val="bg1"/>
                </a:solidFill>
                <a:latin typeface="Univers Condensed" panose="020B0506020202050204" pitchFamily="34" charset="0"/>
              </a:rPr>
              <a:t>VARIETY</a:t>
            </a:r>
          </a:p>
          <a:p>
            <a:r>
              <a:rPr lang="en-GB" dirty="0">
                <a:solidFill>
                  <a:schemeClr val="bg1"/>
                </a:solidFill>
                <a:latin typeface="Univers Condensed" panose="020B0506020202050204" pitchFamily="34" charset="0"/>
              </a:rPr>
              <a:t>There are over 40 different apprenticeships available with the British Army.</a:t>
            </a:r>
          </a:p>
          <a:p>
            <a:endParaRPr lang="en-GB" b="1" dirty="0">
              <a:solidFill>
                <a:schemeClr val="bg1"/>
              </a:solidFill>
              <a:latin typeface="Univers Condensed" panose="020B0506020202050204" pitchFamily="34" charset="0"/>
            </a:endParaRPr>
          </a:p>
          <a:p>
            <a:r>
              <a:rPr lang="en-GB" b="1" dirty="0">
                <a:solidFill>
                  <a:schemeClr val="bg1"/>
                </a:solidFill>
                <a:latin typeface="Univers Condensed" panose="020B0506020202050204" pitchFamily="34" charset="0"/>
              </a:rPr>
              <a:t>MONEY</a:t>
            </a:r>
          </a:p>
          <a:p>
            <a:r>
              <a:rPr lang="en-US" dirty="0">
                <a:solidFill>
                  <a:schemeClr val="bg1"/>
                </a:solidFill>
                <a:latin typeface="Univers Condensed" panose="020B0506020202050204" pitchFamily="34" charset="0"/>
              </a:rPr>
              <a:t>Earn while you learn. An apprenticeship outside of the British Army has a minimum wage of £8.00 per hour.</a:t>
            </a:r>
          </a:p>
          <a:p>
            <a:endParaRPr lang="en-US" dirty="0">
              <a:solidFill>
                <a:schemeClr val="bg1"/>
              </a:solidFill>
              <a:latin typeface="Univers Condensed" panose="020B0506020202050204" pitchFamily="34" charset="0"/>
            </a:endParaRPr>
          </a:p>
          <a:p>
            <a:r>
              <a:rPr lang="en-US" b="1" dirty="0">
                <a:solidFill>
                  <a:schemeClr val="bg1"/>
                </a:solidFill>
                <a:latin typeface="Univers Condensed" panose="020B0506020202050204" pitchFamily="34" charset="0"/>
              </a:rPr>
              <a:t>EXPERIENCE</a:t>
            </a:r>
          </a:p>
          <a:p>
            <a:r>
              <a:rPr lang="en-US" dirty="0">
                <a:solidFill>
                  <a:schemeClr val="bg1"/>
                </a:solidFill>
                <a:latin typeface="Univers Condensed" panose="020B0506020202050204" pitchFamily="34" charset="0"/>
              </a:rPr>
              <a:t>Relevant experience: you are getting on the job training. </a:t>
            </a:r>
          </a:p>
          <a:p>
            <a:endParaRPr lang="en-US" b="1" dirty="0">
              <a:solidFill>
                <a:schemeClr val="bg1"/>
              </a:solidFill>
              <a:latin typeface="Univers Condensed" panose="020B0506020202050204" pitchFamily="34" charset="0"/>
            </a:endParaRPr>
          </a:p>
          <a:p>
            <a:r>
              <a:rPr lang="en-US" b="1" dirty="0">
                <a:solidFill>
                  <a:schemeClr val="bg1"/>
                </a:solidFill>
                <a:latin typeface="Univers Condensed" panose="020B0506020202050204" pitchFamily="34" charset="0"/>
              </a:rPr>
              <a:t>JOB &amp; CAREER</a:t>
            </a:r>
          </a:p>
          <a:p>
            <a:r>
              <a:rPr lang="en-US" dirty="0">
                <a:solidFill>
                  <a:schemeClr val="bg1"/>
                </a:solidFill>
                <a:latin typeface="Univers Condensed" panose="020B0506020202050204" pitchFamily="34" charset="0"/>
              </a:rPr>
              <a:t>Possibilities to make contacts and progress your career, plus improved chances of getting a job at the end. </a:t>
            </a:r>
          </a:p>
          <a:p>
            <a:endParaRPr lang="en-US" dirty="0">
              <a:solidFill>
                <a:schemeClr val="bg1"/>
              </a:solidFill>
              <a:latin typeface="Univers Condensed" panose="020B0506020202050204" pitchFamily="34" charset="0"/>
            </a:endParaRPr>
          </a:p>
          <a:p>
            <a:r>
              <a:rPr lang="en-US" b="1" dirty="0">
                <a:solidFill>
                  <a:schemeClr val="bg1"/>
                </a:solidFill>
                <a:latin typeface="Univers Condensed" panose="020B0506020202050204" pitchFamily="34" charset="0"/>
              </a:rPr>
              <a:t>SUPPORT</a:t>
            </a:r>
          </a:p>
          <a:p>
            <a:r>
              <a:rPr lang="en-US" dirty="0">
                <a:solidFill>
                  <a:schemeClr val="bg1"/>
                </a:solidFill>
                <a:latin typeface="Univers Condensed" panose="020B0506020202050204" pitchFamily="34" charset="0"/>
              </a:rPr>
              <a:t>Guidance and support from experienced trainers.</a:t>
            </a:r>
          </a:p>
        </p:txBody>
      </p:sp>
      <p:pic>
        <p:nvPicPr>
          <p:cNvPr id="12" name="Picture 11" descr="A black and white logo&#10;&#10;Description automatically generated">
            <a:extLst>
              <a:ext uri="{FF2B5EF4-FFF2-40B4-BE49-F238E27FC236}">
                <a16:creationId xmlns:a16="http://schemas.microsoft.com/office/drawing/2014/main" id="{5EDE56AC-E5D0-9590-DEC9-E67E0C11ED94}"/>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14" name="Picture 13" descr="A flag and white text&#10;&#10;Description automatically generated">
            <a:extLst>
              <a:ext uri="{FF2B5EF4-FFF2-40B4-BE49-F238E27FC236}">
                <a16:creationId xmlns:a16="http://schemas.microsoft.com/office/drawing/2014/main" id="{485ADF99-81AA-BFEC-B10D-A4BFD9C600AC}"/>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418217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879DE14-3171-4394-72B4-A3A6ED00D049}"/>
              </a:ext>
            </a:extLst>
          </p:cNvPr>
          <p:cNvPicPr>
            <a:picLocks noChangeAspect="1"/>
          </p:cNvPicPr>
          <p:nvPr/>
        </p:nvPicPr>
        <p:blipFill>
          <a:blip r:embed="rId3"/>
          <a:srcRect/>
          <a:stretch/>
        </p:blipFill>
        <p:spPr>
          <a:xfrm>
            <a:off x="0" y="0"/>
            <a:ext cx="12192000" cy="6858000"/>
          </a:xfrm>
          <a:prstGeom prst="rect">
            <a:avLst/>
          </a:prstGeom>
        </p:spPr>
      </p:pic>
      <p:pic>
        <p:nvPicPr>
          <p:cNvPr id="5" name="Picture 4" descr="A blue background with white text&#10;&#10;Description automatically generated">
            <a:extLst>
              <a:ext uri="{FF2B5EF4-FFF2-40B4-BE49-F238E27FC236}">
                <a16:creationId xmlns:a16="http://schemas.microsoft.com/office/drawing/2014/main" id="{CEF78BA4-B7FB-EB49-10EE-979FE9FBC995}"/>
              </a:ext>
            </a:extLst>
          </p:cNvPr>
          <p:cNvPicPr>
            <a:picLocks noGrp="1" noRot="1" noChangeAspect="1" noMove="1" noResize="1" noEditPoints="1" noAdjustHandles="1" noChangeArrowheads="1" noChangeShapeType="1" noCrop="1"/>
          </p:cNvPicPr>
          <p:nvPr/>
        </p:nvPicPr>
        <p:blipFill rotWithShape="1">
          <a:blip r:embed="rId4"/>
          <a:srcRect b="54994"/>
          <a:stretch/>
        </p:blipFill>
        <p:spPr>
          <a:xfrm>
            <a:off x="0" y="-35293"/>
            <a:ext cx="12192000" cy="3086501"/>
          </a:xfrm>
          <a:prstGeom prst="rect">
            <a:avLst/>
          </a:prstGeom>
        </p:spPr>
      </p:pic>
      <p:pic>
        <p:nvPicPr>
          <p:cNvPr id="3" name="Picture 2" descr="A black and white logo&#10;&#10;Description automatically generated">
            <a:extLst>
              <a:ext uri="{FF2B5EF4-FFF2-40B4-BE49-F238E27FC236}">
                <a16:creationId xmlns:a16="http://schemas.microsoft.com/office/drawing/2014/main" id="{0FA4A709-3C91-9E7A-66A3-6C980A8518CC}"/>
              </a:ext>
            </a:extLst>
          </p:cNvPr>
          <p:cNvPicPr>
            <a:picLocks noChangeAspect="1"/>
          </p:cNvPicPr>
          <p:nvPr/>
        </p:nvPicPr>
        <p:blipFill>
          <a:blip r:embed="rId5"/>
          <a:stretch>
            <a:fillRect/>
          </a:stretch>
        </p:blipFill>
        <p:spPr>
          <a:xfrm>
            <a:off x="325208" y="6241124"/>
            <a:ext cx="1387751" cy="355264"/>
          </a:xfrm>
          <a:prstGeom prst="rect">
            <a:avLst/>
          </a:prstGeom>
        </p:spPr>
      </p:pic>
      <p:pic>
        <p:nvPicPr>
          <p:cNvPr id="6" name="Picture 5" descr="A flag and white text&#10;&#10;Description automatically generated">
            <a:extLst>
              <a:ext uri="{FF2B5EF4-FFF2-40B4-BE49-F238E27FC236}">
                <a16:creationId xmlns:a16="http://schemas.microsoft.com/office/drawing/2014/main" id="{C0B8F2E4-EC6E-54A9-D7FC-082AEE4A5473}"/>
              </a:ext>
            </a:extLst>
          </p:cNvPr>
          <p:cNvPicPr>
            <a:picLocks noChangeAspect="1"/>
          </p:cNvPicPr>
          <p:nvPr/>
        </p:nvPicPr>
        <p:blipFill>
          <a:blip r:embed="rId6"/>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352890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rmyApprenticeships_Film01_TESVersion_720_260219">
            <a:hlinkClick r:id="" action="ppaction://media"/>
            <a:extLst>
              <a:ext uri="{FF2B5EF4-FFF2-40B4-BE49-F238E27FC236}">
                <a16:creationId xmlns:a16="http://schemas.microsoft.com/office/drawing/2014/main" id="{4610551E-841B-E748-BF2D-E17603AB1B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FC6E7304-8B20-50EA-B894-3D6F493DA6DB}"/>
              </a:ext>
            </a:extLst>
          </p:cNvPr>
          <p:cNvPicPr>
            <a:picLocks noChangeAspect="1"/>
          </p:cNvPicPr>
          <p:nvPr/>
        </p:nvPicPr>
        <p:blipFill>
          <a:blip r:embed="rId6"/>
          <a:stretch>
            <a:fillRect/>
          </a:stretch>
        </p:blipFill>
        <p:spPr>
          <a:xfrm>
            <a:off x="325208" y="6241124"/>
            <a:ext cx="1387751" cy="355264"/>
          </a:xfrm>
          <a:prstGeom prst="rect">
            <a:avLst/>
          </a:prstGeom>
        </p:spPr>
      </p:pic>
      <p:pic>
        <p:nvPicPr>
          <p:cNvPr id="5" name="Picture 4" descr="A flag and white text&#10;&#10;Description automatically generated">
            <a:extLst>
              <a:ext uri="{FF2B5EF4-FFF2-40B4-BE49-F238E27FC236}">
                <a16:creationId xmlns:a16="http://schemas.microsoft.com/office/drawing/2014/main" id="{FEBABA34-8636-E49A-D9C6-124CEFB7AED7}"/>
              </a:ext>
            </a:extLst>
          </p:cNvPr>
          <p:cNvPicPr>
            <a:picLocks noChangeAspect="1"/>
          </p:cNvPicPr>
          <p:nvPr/>
        </p:nvPicPr>
        <p:blipFill>
          <a:blip r:embed="rId7"/>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82583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93AB2-63F8-465A-8FC5-A4B5163E3086}"/>
              </a:ext>
            </a:extLst>
          </p:cNvPr>
          <p:cNvPicPr>
            <a:picLocks noChangeAspect="1"/>
          </p:cNvPicPr>
          <p:nvPr/>
        </p:nvPicPr>
        <p:blipFill>
          <a:blip r:embed="rId3"/>
          <a:srcRect/>
          <a:stretch/>
        </p:blipFill>
        <p:spPr>
          <a:xfrm>
            <a:off x="0" y="0"/>
            <a:ext cx="12192000" cy="6858000"/>
          </a:xfrm>
          <a:prstGeom prst="rect">
            <a:avLst/>
          </a:prstGeom>
        </p:spPr>
      </p:pic>
      <p:pic>
        <p:nvPicPr>
          <p:cNvPr id="5" name="Picture 4" descr="A black and white logo&#10;&#10;Description automatically generated">
            <a:extLst>
              <a:ext uri="{FF2B5EF4-FFF2-40B4-BE49-F238E27FC236}">
                <a16:creationId xmlns:a16="http://schemas.microsoft.com/office/drawing/2014/main" id="{AB39E0D7-32A4-6162-2D05-2E3EAD6D4176}"/>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7" name="Picture 6" descr="A flag and white text&#10;&#10;Description automatically generated">
            <a:extLst>
              <a:ext uri="{FF2B5EF4-FFF2-40B4-BE49-F238E27FC236}">
                <a16:creationId xmlns:a16="http://schemas.microsoft.com/office/drawing/2014/main" id="{19A1F5CD-0887-193C-E56D-3DA3CA7760A5}"/>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476439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93AB2-63F8-465A-8FC5-A4B5163E3086}"/>
              </a:ext>
            </a:extLst>
          </p:cNvPr>
          <p:cNvPicPr>
            <a:picLocks noChangeAspect="1"/>
          </p:cNvPicPr>
          <p:nvPr/>
        </p:nvPicPr>
        <p:blipFill>
          <a:blip r:embed="rId3"/>
          <a:srcRect/>
          <a:stretch/>
        </p:blipFill>
        <p:spPr>
          <a:xfrm>
            <a:off x="0" y="0"/>
            <a:ext cx="12192000" cy="6858000"/>
          </a:xfrm>
          <a:prstGeom prst="rect">
            <a:avLst/>
          </a:prstGeom>
        </p:spPr>
      </p:pic>
      <p:pic>
        <p:nvPicPr>
          <p:cNvPr id="5" name="Picture 4" descr="A black and white logo&#10;&#10;Description automatically generated">
            <a:extLst>
              <a:ext uri="{FF2B5EF4-FFF2-40B4-BE49-F238E27FC236}">
                <a16:creationId xmlns:a16="http://schemas.microsoft.com/office/drawing/2014/main" id="{609B0094-D97A-25A7-0C7B-47FB9C765B6A}"/>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7" name="Picture 6" descr="A flag and white text&#10;&#10;Description automatically generated">
            <a:extLst>
              <a:ext uri="{FF2B5EF4-FFF2-40B4-BE49-F238E27FC236}">
                <a16:creationId xmlns:a16="http://schemas.microsoft.com/office/drawing/2014/main" id="{E8BD2BC3-F626-3C12-4BC8-9DE62C288D8A}"/>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555351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orange background with white text&#10;&#10;Description automatically generated with medium confidence">
            <a:extLst>
              <a:ext uri="{FF2B5EF4-FFF2-40B4-BE49-F238E27FC236}">
                <a16:creationId xmlns:a16="http://schemas.microsoft.com/office/drawing/2014/main" id="{989E3AD0-106D-6073-C021-916356CE41D5}"/>
              </a:ext>
            </a:extLst>
          </p:cNvPr>
          <p:cNvPicPr>
            <a:picLocks noChangeAspect="1"/>
          </p:cNvPicPr>
          <p:nvPr/>
        </p:nvPicPr>
        <p:blipFill>
          <a:blip r:embed="rId3"/>
          <a:stretch>
            <a:fillRect/>
          </a:stretch>
        </p:blipFill>
        <p:spPr>
          <a:xfrm>
            <a:off x="0" y="0"/>
            <a:ext cx="12192000" cy="6858000"/>
          </a:xfrm>
          <a:prstGeom prst="rect">
            <a:avLst/>
          </a:prstGeom>
        </p:spPr>
      </p:pic>
      <p:pic>
        <p:nvPicPr>
          <p:cNvPr id="7" name="Picture 6" descr="A black and white logo&#10;&#10;Description automatically generated">
            <a:extLst>
              <a:ext uri="{FF2B5EF4-FFF2-40B4-BE49-F238E27FC236}">
                <a16:creationId xmlns:a16="http://schemas.microsoft.com/office/drawing/2014/main" id="{921D5B9C-4D0B-628C-F9BE-651006DBD0DE}"/>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9" name="Picture 8" descr="A flag and white text&#10;&#10;Description automatically generated">
            <a:extLst>
              <a:ext uri="{FF2B5EF4-FFF2-40B4-BE49-F238E27FC236}">
                <a16:creationId xmlns:a16="http://schemas.microsoft.com/office/drawing/2014/main" id="{E2F707CB-B88C-0AB4-2E16-2DF3F4F809B0}"/>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386428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9E3AD0-106D-6073-C021-916356CE41D5}"/>
              </a:ext>
            </a:extLst>
          </p:cNvPr>
          <p:cNvPicPr>
            <a:picLocks noChangeAspect="1"/>
          </p:cNvPicPr>
          <p:nvPr/>
        </p:nvPicPr>
        <p:blipFill>
          <a:blip r:embed="rId3"/>
          <a:srcRect/>
          <a:stretch/>
        </p:blipFill>
        <p:spPr>
          <a:xfrm>
            <a:off x="0" y="0"/>
            <a:ext cx="12192000" cy="6858000"/>
          </a:xfrm>
          <a:prstGeom prst="rect">
            <a:avLst/>
          </a:prstGeom>
        </p:spPr>
      </p:pic>
      <p:pic>
        <p:nvPicPr>
          <p:cNvPr id="5" name="Picture 4" descr="A black and white logo&#10;&#10;Description automatically generated">
            <a:extLst>
              <a:ext uri="{FF2B5EF4-FFF2-40B4-BE49-F238E27FC236}">
                <a16:creationId xmlns:a16="http://schemas.microsoft.com/office/drawing/2014/main" id="{5770D2DD-851D-F227-5AAD-551D0E1A1527}"/>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7" name="Picture 6" descr="A flag and white text&#10;&#10;Description automatically generated">
            <a:extLst>
              <a:ext uri="{FF2B5EF4-FFF2-40B4-BE49-F238E27FC236}">
                <a16:creationId xmlns:a16="http://schemas.microsoft.com/office/drawing/2014/main" id="{C149C69C-D1F9-35ED-0F56-A956E1950A03}"/>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56845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A67874-E574-1147-9EB5-2C5AD295EEC6}"/>
              </a:ext>
            </a:extLst>
          </p:cNvPr>
          <p:cNvSpPr txBox="1"/>
          <p:nvPr/>
        </p:nvSpPr>
        <p:spPr>
          <a:xfrm>
            <a:off x="856343" y="2249714"/>
            <a:ext cx="184731" cy="369332"/>
          </a:xfrm>
          <a:prstGeom prst="rect">
            <a:avLst/>
          </a:prstGeom>
          <a:noFill/>
        </p:spPr>
        <p:txBody>
          <a:bodyPr wrap="none" rtlCol="0">
            <a:spAutoFit/>
          </a:bodyPr>
          <a:lstStyle/>
          <a:p>
            <a:endParaRPr lang="en-GB"/>
          </a:p>
        </p:txBody>
      </p:sp>
      <p:pic>
        <p:nvPicPr>
          <p:cNvPr id="7" name="Picture 6" descr="A poster of a few soldiers&#10;&#10;Description automatically generated with medium confidence">
            <a:extLst>
              <a:ext uri="{FF2B5EF4-FFF2-40B4-BE49-F238E27FC236}">
                <a16:creationId xmlns:a16="http://schemas.microsoft.com/office/drawing/2014/main" id="{20F776F8-D53D-37BD-0F32-9C48C04C16DA}"/>
              </a:ext>
            </a:extLst>
          </p:cNvPr>
          <p:cNvPicPr>
            <a:picLocks noChangeAspect="1"/>
          </p:cNvPicPr>
          <p:nvPr/>
        </p:nvPicPr>
        <p:blipFill>
          <a:blip r:embed="rId3"/>
          <a:srcRect b="8995"/>
          <a:stretch>
            <a:fillRect/>
          </a:stretch>
        </p:blipFill>
        <p:spPr>
          <a:xfrm>
            <a:off x="0" y="0"/>
            <a:ext cx="12192000" cy="6241124"/>
          </a:xfrm>
          <a:prstGeom prst="rect">
            <a:avLst/>
          </a:prstGeom>
        </p:spPr>
      </p:pic>
      <p:pic>
        <p:nvPicPr>
          <p:cNvPr id="14" name="Picture 13" descr="A black and white logo&#10;&#10;Description automatically generated">
            <a:extLst>
              <a:ext uri="{FF2B5EF4-FFF2-40B4-BE49-F238E27FC236}">
                <a16:creationId xmlns:a16="http://schemas.microsoft.com/office/drawing/2014/main" id="{823BB562-882D-B858-DB7A-26C715A4128B}"/>
              </a:ext>
            </a:extLst>
          </p:cNvPr>
          <p:cNvPicPr>
            <a:picLocks noChangeAspect="1"/>
          </p:cNvPicPr>
          <p:nvPr/>
        </p:nvPicPr>
        <p:blipFill>
          <a:blip r:embed="rId4"/>
          <a:stretch>
            <a:fillRect/>
          </a:stretch>
        </p:blipFill>
        <p:spPr>
          <a:xfrm>
            <a:off x="10549145" y="6241124"/>
            <a:ext cx="1387751" cy="355264"/>
          </a:xfrm>
          <a:prstGeom prst="rect">
            <a:avLst/>
          </a:prstGeom>
        </p:spPr>
      </p:pic>
      <p:pic>
        <p:nvPicPr>
          <p:cNvPr id="6" name="Picture 5">
            <a:extLst>
              <a:ext uri="{FF2B5EF4-FFF2-40B4-BE49-F238E27FC236}">
                <a16:creationId xmlns:a16="http://schemas.microsoft.com/office/drawing/2014/main" id="{D9CE361B-10CB-3ED6-BB81-64DE5F645940}"/>
              </a:ext>
            </a:extLst>
          </p:cNvPr>
          <p:cNvPicPr>
            <a:picLocks noGrp="1" noRot="1" noChangeAspect="1" noMove="1" noResize="1" noEditPoints="1" noAdjustHandles="1" noChangeArrowheads="1" noChangeShapeType="1" noCrop="1"/>
          </p:cNvPicPr>
          <p:nvPr/>
        </p:nvPicPr>
        <p:blipFill>
          <a:blip r:embed="rId5"/>
          <a:stretch>
            <a:fillRect/>
          </a:stretch>
        </p:blipFill>
        <p:spPr>
          <a:xfrm>
            <a:off x="0" y="5687912"/>
            <a:ext cx="12192000" cy="1260899"/>
          </a:xfrm>
          <a:prstGeom prst="rect">
            <a:avLst/>
          </a:prstGeom>
        </p:spPr>
      </p:pic>
      <p:sp>
        <p:nvSpPr>
          <p:cNvPr id="8" name="TextBox 7">
            <a:extLst>
              <a:ext uri="{FF2B5EF4-FFF2-40B4-BE49-F238E27FC236}">
                <a16:creationId xmlns:a16="http://schemas.microsoft.com/office/drawing/2014/main" id="{EAA4084F-EA6E-4898-E296-48F8581A9E89}"/>
              </a:ext>
            </a:extLst>
          </p:cNvPr>
          <p:cNvSpPr txBox="1"/>
          <p:nvPr/>
        </p:nvSpPr>
        <p:spPr>
          <a:xfrm>
            <a:off x="3636065" y="5687912"/>
            <a:ext cx="4919869" cy="523220"/>
          </a:xfrm>
          <a:prstGeom prst="rect">
            <a:avLst/>
          </a:prstGeom>
          <a:noFill/>
        </p:spPr>
        <p:txBody>
          <a:bodyPr wrap="square" rtlCol="0">
            <a:spAutoFit/>
          </a:bodyPr>
          <a:lstStyle/>
          <a:p>
            <a:pPr algn="ctr"/>
            <a:r>
              <a:rPr lang="en-GB" sz="2800" b="1" dirty="0">
                <a:solidFill>
                  <a:schemeClr val="bg1"/>
                </a:solidFill>
                <a:latin typeface="Univers Condensed" panose="020B0506020202050204" pitchFamily="34" charset="0"/>
              </a:rPr>
              <a:t>Salary over £27,200</a:t>
            </a:r>
            <a:endParaRPr lang="en-US" sz="2800" b="1" dirty="0">
              <a:solidFill>
                <a:schemeClr val="bg1"/>
              </a:solidFill>
              <a:latin typeface="Univers Condensed" panose="020B0506020202050204" pitchFamily="34" charset="0"/>
            </a:endParaRPr>
          </a:p>
        </p:txBody>
      </p:sp>
    </p:spTree>
    <p:extLst>
      <p:ext uri="{BB962C8B-B14F-4D97-AF65-F5344CB8AC3E}">
        <p14:creationId xmlns:p14="http://schemas.microsoft.com/office/powerpoint/2010/main" val="159609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EC156-D6C2-D6FD-32E2-ADC771EA8C99}"/>
              </a:ext>
            </a:extLst>
          </p:cNvPr>
          <p:cNvPicPr>
            <a:picLocks noChangeAspect="1"/>
          </p:cNvPicPr>
          <p:nvPr/>
        </p:nvPicPr>
        <p:blipFill>
          <a:blip r:embed="rId3"/>
          <a:srcRect/>
          <a:stretch/>
        </p:blipFill>
        <p:spPr>
          <a:xfrm>
            <a:off x="0" y="0"/>
            <a:ext cx="12192000" cy="6858000"/>
          </a:xfrm>
          <a:prstGeom prst="rect">
            <a:avLst/>
          </a:prstGeom>
        </p:spPr>
      </p:pic>
      <p:pic>
        <p:nvPicPr>
          <p:cNvPr id="6" name="Picture 5" descr="A black and white logo&#10;&#10;Description automatically generated">
            <a:extLst>
              <a:ext uri="{FF2B5EF4-FFF2-40B4-BE49-F238E27FC236}">
                <a16:creationId xmlns:a16="http://schemas.microsoft.com/office/drawing/2014/main" id="{1CDC8D95-E89D-B315-8ADF-FCE6C52DA21A}"/>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7" name="Picture 6" descr="A flag and white text&#10;&#10;Description automatically generated">
            <a:extLst>
              <a:ext uri="{FF2B5EF4-FFF2-40B4-BE49-F238E27FC236}">
                <a16:creationId xmlns:a16="http://schemas.microsoft.com/office/drawing/2014/main" id="{880D0983-6C11-5FD4-BEAF-BA5DA0357D47}"/>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11329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17A84-6585-9F5E-58F1-97DA4F9AB4F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E7C07F5-0652-221E-1014-DF19FF47E5C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646" y="-1"/>
            <a:ext cx="12208645" cy="6867363"/>
          </a:xfrm>
          <a:prstGeom prst="rect">
            <a:avLst/>
          </a:prstGeom>
        </p:spPr>
      </p:pic>
      <p:sp>
        <p:nvSpPr>
          <p:cNvPr id="3" name="TextBox 13">
            <a:extLst>
              <a:ext uri="{FF2B5EF4-FFF2-40B4-BE49-F238E27FC236}">
                <a16:creationId xmlns:a16="http://schemas.microsoft.com/office/drawing/2014/main" id="{A5A67156-3244-061F-E812-BE3BEBB3DCD8}"/>
              </a:ext>
            </a:extLst>
          </p:cNvPr>
          <p:cNvSpPr txBox="1"/>
          <p:nvPr/>
        </p:nvSpPr>
        <p:spPr>
          <a:xfrm>
            <a:off x="6351637" y="1091381"/>
            <a:ext cx="5551437" cy="39703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latin typeface="UniversLT-Condensed" panose="02000503050000020003"/>
              </a:rPr>
              <a:t>NUMBER ONE APPRENTICESHIP PROVIDER</a:t>
            </a:r>
          </a:p>
          <a:p>
            <a:endParaRPr lang="en-US" dirty="0">
              <a:solidFill>
                <a:schemeClr val="bg1"/>
              </a:solidFill>
              <a:latin typeface="UniversLT-Condensed" panose="02000503050000020003"/>
            </a:endParaRPr>
          </a:p>
          <a:p>
            <a:r>
              <a:rPr lang="en-US" dirty="0">
                <a:solidFill>
                  <a:schemeClr val="bg1"/>
                </a:solidFill>
                <a:latin typeface="UniversLT-Condensed" panose="02000503050000020003"/>
              </a:rPr>
              <a:t>The British Army celebrated 100 years of apprenticeships in October 2023, whilst also being named the UK’s number one apprenticeship provider in The Sunday Times. </a:t>
            </a:r>
          </a:p>
          <a:p>
            <a:endParaRPr lang="en-US" dirty="0">
              <a:solidFill>
                <a:schemeClr val="bg1"/>
              </a:solidFill>
              <a:latin typeface="UniversLT-Condensed" panose="02000503050000020003"/>
            </a:endParaRPr>
          </a:p>
          <a:p>
            <a:r>
              <a:rPr lang="en-US" dirty="0">
                <a:solidFill>
                  <a:schemeClr val="bg1"/>
                </a:solidFill>
                <a:latin typeface="UniversLT-Condensed" panose="02000503050000020003"/>
              </a:rPr>
              <a:t>Your apprenticeship is just the first of many opportunities within the Army to gain further qualifications. From level 3 or 4 apprenticeships (equivalent to 2 A Level / Scottish Highers passes or a foundation Degree respectively) to Degree or Masters-level qualifications, the Army invests in your career-long development.</a:t>
            </a:r>
          </a:p>
          <a:p>
            <a:r>
              <a:rPr lang="en-US" dirty="0">
                <a:solidFill>
                  <a:schemeClr val="bg1"/>
                </a:solidFill>
                <a:latin typeface="UniversLT-Condensed" panose="02000503050000020003"/>
              </a:rPr>
              <a:t> </a:t>
            </a:r>
          </a:p>
        </p:txBody>
      </p:sp>
      <p:pic>
        <p:nvPicPr>
          <p:cNvPr id="5" name="Picture 4">
            <a:extLst>
              <a:ext uri="{FF2B5EF4-FFF2-40B4-BE49-F238E27FC236}">
                <a16:creationId xmlns:a16="http://schemas.microsoft.com/office/drawing/2014/main" id="{B6E5734C-A292-4A04-FAAB-2E6617EAEB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1638" y="5613744"/>
            <a:ext cx="3185166" cy="957074"/>
          </a:xfrm>
          <a:prstGeom prst="rect">
            <a:avLst/>
          </a:prstGeom>
        </p:spPr>
      </p:pic>
      <p:pic>
        <p:nvPicPr>
          <p:cNvPr id="6" name="Picture 5">
            <a:extLst>
              <a:ext uri="{FF2B5EF4-FFF2-40B4-BE49-F238E27FC236}">
                <a16:creationId xmlns:a16="http://schemas.microsoft.com/office/drawing/2014/main" id="{D25C8FC3-7745-DE17-C709-BF52BDE55E97}"/>
              </a:ext>
            </a:extLst>
          </p:cNvPr>
          <p:cNvPicPr>
            <a:picLocks noChangeAspect="1"/>
          </p:cNvPicPr>
          <p:nvPr/>
        </p:nvPicPr>
        <p:blipFill>
          <a:blip r:embed="rId5">
            <a:extLst>
              <a:ext uri="{28A0092B-C50C-407E-A947-70E740481C1C}">
                <a14:useLocalDpi xmlns:a14="http://schemas.microsoft.com/office/drawing/2010/main" val="0"/>
              </a:ext>
            </a:extLst>
          </a:blip>
          <a:srcRect r="50000"/>
          <a:stretch>
            <a:fillRect/>
          </a:stretch>
        </p:blipFill>
        <p:spPr>
          <a:xfrm>
            <a:off x="0" y="0"/>
            <a:ext cx="6096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FEFB36BA-735E-083E-41EF-E3D4AD3D1592}"/>
              </a:ext>
            </a:extLst>
          </p:cNvPr>
          <p:cNvPicPr>
            <a:picLocks noChangeAspect="1"/>
          </p:cNvPicPr>
          <p:nvPr/>
        </p:nvPicPr>
        <p:blipFill>
          <a:blip r:embed="rId6"/>
          <a:stretch>
            <a:fillRect/>
          </a:stretch>
        </p:blipFill>
        <p:spPr>
          <a:xfrm>
            <a:off x="325208" y="6241124"/>
            <a:ext cx="1387751" cy="355264"/>
          </a:xfrm>
          <a:prstGeom prst="rect">
            <a:avLst/>
          </a:prstGeom>
        </p:spPr>
      </p:pic>
      <p:pic>
        <p:nvPicPr>
          <p:cNvPr id="13" name="Picture 12" descr="A flag and white text&#10;&#10;Description automatically generated">
            <a:extLst>
              <a:ext uri="{FF2B5EF4-FFF2-40B4-BE49-F238E27FC236}">
                <a16:creationId xmlns:a16="http://schemas.microsoft.com/office/drawing/2014/main" id="{84B042A6-12F3-3269-497F-9C9D6C88BE53}"/>
              </a:ext>
            </a:extLst>
          </p:cNvPr>
          <p:cNvPicPr>
            <a:picLocks noChangeAspect="1"/>
          </p:cNvPicPr>
          <p:nvPr/>
        </p:nvPicPr>
        <p:blipFill>
          <a:blip r:embed="rId7"/>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821366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3BB362-44EB-75B2-E012-A27A8BA58E32}"/>
              </a:ext>
            </a:extLst>
          </p:cNvPr>
          <p:cNvPicPr>
            <a:picLocks noChangeAspect="1"/>
          </p:cNvPicPr>
          <p:nvPr/>
        </p:nvPicPr>
        <p:blipFill>
          <a:blip r:embed="rId3"/>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98EEE214-214A-3854-C0F3-DEC1633429CA}"/>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5" name="Picture 4" descr="A flag and white text&#10;&#10;Description automatically generated">
            <a:extLst>
              <a:ext uri="{FF2B5EF4-FFF2-40B4-BE49-F238E27FC236}">
                <a16:creationId xmlns:a16="http://schemas.microsoft.com/office/drawing/2014/main" id="{325B1B32-2397-901B-7587-ED7CC62E6924}"/>
              </a:ext>
            </a:extLst>
          </p:cNvPr>
          <p:cNvPicPr>
            <a:picLocks noChangeAspect="1"/>
          </p:cNvPicPr>
          <p:nvPr/>
        </p:nvPicPr>
        <p:blipFill>
          <a:blip r:embed="rId5"/>
          <a:stretch>
            <a:fillRect/>
          </a:stretch>
        </p:blipFill>
        <p:spPr>
          <a:xfrm>
            <a:off x="11101321" y="5872639"/>
            <a:ext cx="823982" cy="7527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descr="ArmyApprenticeships&amp;Bursaries_Film03_Journey_May2019_720">
            <a:hlinkClick r:id="" action="ppaction://media"/>
            <a:extLst>
              <a:ext uri="{FF2B5EF4-FFF2-40B4-BE49-F238E27FC236}">
                <a16:creationId xmlns:a16="http://schemas.microsoft.com/office/drawing/2014/main" id="{AEBB0D4E-1DDB-C442-9D30-9B5DE43B43C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97700409-B1EF-01C8-85C2-D7317A538A07}"/>
              </a:ext>
            </a:extLst>
          </p:cNvPr>
          <p:cNvPicPr>
            <a:picLocks noChangeAspect="1"/>
          </p:cNvPicPr>
          <p:nvPr/>
        </p:nvPicPr>
        <p:blipFill>
          <a:blip r:embed="rId5"/>
          <a:stretch>
            <a:fillRect/>
          </a:stretch>
        </p:blipFill>
        <p:spPr>
          <a:xfrm>
            <a:off x="325208" y="6241124"/>
            <a:ext cx="1387751" cy="355264"/>
          </a:xfrm>
          <a:prstGeom prst="rect">
            <a:avLst/>
          </a:prstGeom>
        </p:spPr>
      </p:pic>
      <p:pic>
        <p:nvPicPr>
          <p:cNvPr id="5" name="Picture 4" descr="A flag and white text&#10;&#10;Description automatically generated">
            <a:extLst>
              <a:ext uri="{FF2B5EF4-FFF2-40B4-BE49-F238E27FC236}">
                <a16:creationId xmlns:a16="http://schemas.microsoft.com/office/drawing/2014/main" id="{8A2825D3-4AF3-2549-319F-9E466945C70F}"/>
              </a:ext>
            </a:extLst>
          </p:cNvPr>
          <p:cNvPicPr>
            <a:picLocks noChangeAspect="1"/>
          </p:cNvPicPr>
          <p:nvPr/>
        </p:nvPicPr>
        <p:blipFill>
          <a:blip r:embed="rId6"/>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193395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7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on a snowboard&#10;&#10;Description automatically generated">
            <a:extLst>
              <a:ext uri="{FF2B5EF4-FFF2-40B4-BE49-F238E27FC236}">
                <a16:creationId xmlns:a16="http://schemas.microsoft.com/office/drawing/2014/main" id="{E35F7A5E-E6EE-C370-3E09-9E69963292E9}"/>
              </a:ext>
            </a:extLst>
          </p:cNvPr>
          <p:cNvPicPr>
            <a:picLocks noChangeAspect="1"/>
          </p:cNvPicPr>
          <p:nvPr/>
        </p:nvPicPr>
        <p:blipFill>
          <a:blip r:embed="rId3"/>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D9B74248-D7CC-8CFD-6562-FBAEF45F6215}"/>
              </a:ext>
            </a:extLst>
          </p:cNvPr>
          <p:cNvPicPr>
            <a:picLocks noChangeAspect="1"/>
          </p:cNvPicPr>
          <p:nvPr/>
        </p:nvPicPr>
        <p:blipFill>
          <a:blip r:embed="rId4"/>
          <a:srcRect/>
          <a:stretch/>
        </p:blipFill>
        <p:spPr>
          <a:xfrm>
            <a:off x="325208" y="6248152"/>
            <a:ext cx="1387751" cy="341208"/>
          </a:xfrm>
          <a:prstGeom prst="rect">
            <a:avLst/>
          </a:prstGeom>
        </p:spPr>
      </p:pic>
      <p:pic>
        <p:nvPicPr>
          <p:cNvPr id="7" name="Picture 6" descr="A flag and white text&#10;&#10;Description automatically generated">
            <a:extLst>
              <a:ext uri="{FF2B5EF4-FFF2-40B4-BE49-F238E27FC236}">
                <a16:creationId xmlns:a16="http://schemas.microsoft.com/office/drawing/2014/main" id="{D4C7A38A-BA1A-EBDD-EF92-8B09E7E4034C}"/>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279369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descr="ArmyApprenticeships&amp;Bursaries_Film07_Sports_May2019_720">
            <a:hlinkClick r:id="" action="ppaction://media"/>
            <a:extLst>
              <a:ext uri="{FF2B5EF4-FFF2-40B4-BE49-F238E27FC236}">
                <a16:creationId xmlns:a16="http://schemas.microsoft.com/office/drawing/2014/main" id="{4D3BF3CC-B850-9F4E-9BD8-7C4C17AB229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4A5FB95F-6D23-251E-D639-0F081BA2ABD3}"/>
              </a:ext>
            </a:extLst>
          </p:cNvPr>
          <p:cNvPicPr>
            <a:picLocks noChangeAspect="1"/>
          </p:cNvPicPr>
          <p:nvPr/>
        </p:nvPicPr>
        <p:blipFill>
          <a:blip r:embed="rId5"/>
          <a:stretch>
            <a:fillRect/>
          </a:stretch>
        </p:blipFill>
        <p:spPr>
          <a:xfrm>
            <a:off x="325208" y="6241124"/>
            <a:ext cx="1387751" cy="355264"/>
          </a:xfrm>
          <a:prstGeom prst="rect">
            <a:avLst/>
          </a:prstGeom>
        </p:spPr>
      </p:pic>
      <p:pic>
        <p:nvPicPr>
          <p:cNvPr id="4" name="Picture 3" descr="A flag and white text&#10;&#10;Description automatically generated">
            <a:extLst>
              <a:ext uri="{FF2B5EF4-FFF2-40B4-BE49-F238E27FC236}">
                <a16:creationId xmlns:a16="http://schemas.microsoft.com/office/drawing/2014/main" id="{73016887-249B-ACF4-436F-610CB491941A}"/>
              </a:ext>
            </a:extLst>
          </p:cNvPr>
          <p:cNvPicPr>
            <a:picLocks noChangeAspect="1"/>
          </p:cNvPicPr>
          <p:nvPr/>
        </p:nvPicPr>
        <p:blipFill>
          <a:blip r:embed="rId6"/>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302591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4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42857">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in military uniform&#10;&#10;Description automatically generated">
            <a:extLst>
              <a:ext uri="{FF2B5EF4-FFF2-40B4-BE49-F238E27FC236}">
                <a16:creationId xmlns:a16="http://schemas.microsoft.com/office/drawing/2014/main" id="{11B31FB4-3AD3-91B7-0D30-09C17F8771E2}"/>
              </a:ext>
            </a:extLst>
          </p:cNvPr>
          <p:cNvPicPr>
            <a:picLocks noChangeAspect="1"/>
          </p:cNvPicPr>
          <p:nvPr/>
        </p:nvPicPr>
        <p:blipFill>
          <a:blip r:embed="rId3"/>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8B1DD30A-BAA2-1E81-61EB-F1CDBCF1554F}"/>
              </a:ext>
            </a:extLst>
          </p:cNvPr>
          <p:cNvPicPr>
            <a:picLocks noChangeAspect="1"/>
          </p:cNvPicPr>
          <p:nvPr/>
        </p:nvPicPr>
        <p:blipFill rotWithShape="1">
          <a:blip r:embed="rId4"/>
          <a:srcRect t="33614" r="60906" b="53053"/>
          <a:stretch/>
        </p:blipFill>
        <p:spPr>
          <a:xfrm>
            <a:off x="0" y="2305250"/>
            <a:ext cx="4766366" cy="914401"/>
          </a:xfrm>
          <a:prstGeom prst="rect">
            <a:avLst/>
          </a:prstGeom>
        </p:spPr>
      </p:pic>
      <p:pic>
        <p:nvPicPr>
          <p:cNvPr id="3" name="Picture 2">
            <a:extLst>
              <a:ext uri="{FF2B5EF4-FFF2-40B4-BE49-F238E27FC236}">
                <a16:creationId xmlns:a16="http://schemas.microsoft.com/office/drawing/2014/main" id="{21649143-455D-F323-4BD5-1414B8827F8A}"/>
              </a:ext>
            </a:extLst>
          </p:cNvPr>
          <p:cNvPicPr>
            <a:picLocks noChangeAspect="1"/>
          </p:cNvPicPr>
          <p:nvPr/>
        </p:nvPicPr>
        <p:blipFill rotWithShape="1">
          <a:blip r:embed="rId5"/>
          <a:srcRect t="48912" r="65066" b="39018"/>
          <a:stretch/>
        </p:blipFill>
        <p:spPr>
          <a:xfrm>
            <a:off x="0" y="3354404"/>
            <a:ext cx="4259179" cy="827773"/>
          </a:xfrm>
          <a:prstGeom prst="rect">
            <a:avLst/>
          </a:prstGeom>
        </p:spPr>
      </p:pic>
      <p:pic>
        <p:nvPicPr>
          <p:cNvPr id="4" name="Picture 3">
            <a:extLst>
              <a:ext uri="{FF2B5EF4-FFF2-40B4-BE49-F238E27FC236}">
                <a16:creationId xmlns:a16="http://schemas.microsoft.com/office/drawing/2014/main" id="{28160E83-0458-B394-75E8-6EB5B9FD6F36}"/>
              </a:ext>
            </a:extLst>
          </p:cNvPr>
          <p:cNvPicPr>
            <a:picLocks noChangeAspect="1"/>
          </p:cNvPicPr>
          <p:nvPr/>
        </p:nvPicPr>
        <p:blipFill rotWithShape="1">
          <a:blip r:embed="rId6"/>
          <a:srcRect t="63509" r="50000" b="23087"/>
          <a:stretch/>
        </p:blipFill>
        <p:spPr>
          <a:xfrm>
            <a:off x="0" y="4355432"/>
            <a:ext cx="6096000" cy="919212"/>
          </a:xfrm>
          <a:prstGeom prst="rect">
            <a:avLst/>
          </a:prstGeom>
        </p:spPr>
      </p:pic>
      <p:pic>
        <p:nvPicPr>
          <p:cNvPr id="5" name="Picture 4">
            <a:extLst>
              <a:ext uri="{FF2B5EF4-FFF2-40B4-BE49-F238E27FC236}">
                <a16:creationId xmlns:a16="http://schemas.microsoft.com/office/drawing/2014/main" id="{3E0175B2-E45A-4B0A-D4FD-D9B38A497875}"/>
              </a:ext>
            </a:extLst>
          </p:cNvPr>
          <p:cNvPicPr>
            <a:picLocks noChangeAspect="1"/>
          </p:cNvPicPr>
          <p:nvPr/>
        </p:nvPicPr>
        <p:blipFill rotWithShape="1">
          <a:blip r:embed="rId7"/>
          <a:srcRect t="77965" r="60408" b="8995"/>
          <a:stretch/>
        </p:blipFill>
        <p:spPr>
          <a:xfrm>
            <a:off x="0" y="5346834"/>
            <a:ext cx="4827069" cy="894290"/>
          </a:xfrm>
          <a:prstGeom prst="rect">
            <a:avLst/>
          </a:prstGeom>
        </p:spPr>
      </p:pic>
      <p:pic>
        <p:nvPicPr>
          <p:cNvPr id="9" name="Picture 8" descr="A black and white logo&#10;&#10;Description automatically generated">
            <a:extLst>
              <a:ext uri="{FF2B5EF4-FFF2-40B4-BE49-F238E27FC236}">
                <a16:creationId xmlns:a16="http://schemas.microsoft.com/office/drawing/2014/main" id="{ADD43150-528F-08AF-6DD1-35D95D8E98F2}"/>
              </a:ext>
            </a:extLst>
          </p:cNvPr>
          <p:cNvPicPr>
            <a:picLocks noChangeAspect="1"/>
          </p:cNvPicPr>
          <p:nvPr/>
        </p:nvPicPr>
        <p:blipFill>
          <a:blip r:embed="rId8"/>
          <a:stretch>
            <a:fillRect/>
          </a:stretch>
        </p:blipFill>
        <p:spPr>
          <a:xfrm>
            <a:off x="325208" y="6241124"/>
            <a:ext cx="1387751" cy="355264"/>
          </a:xfrm>
          <a:prstGeom prst="rect">
            <a:avLst/>
          </a:prstGeom>
        </p:spPr>
      </p:pic>
      <p:pic>
        <p:nvPicPr>
          <p:cNvPr id="11" name="Picture 10" descr="A flag and white text&#10;&#10;Description automatically generated">
            <a:extLst>
              <a:ext uri="{FF2B5EF4-FFF2-40B4-BE49-F238E27FC236}">
                <a16:creationId xmlns:a16="http://schemas.microsoft.com/office/drawing/2014/main" id="{AAE87799-9F05-C0D7-6399-BBB4E0557F3A}"/>
              </a:ext>
            </a:extLst>
          </p:cNvPr>
          <p:cNvPicPr>
            <a:picLocks noChangeAspect="1"/>
          </p:cNvPicPr>
          <p:nvPr/>
        </p:nvPicPr>
        <p:blipFill>
          <a:blip r:embed="rId9"/>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113679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rmyApprenticeships_Film04_720_220219">
            <a:hlinkClick r:id="" action="ppaction://media"/>
            <a:extLst>
              <a:ext uri="{FF2B5EF4-FFF2-40B4-BE49-F238E27FC236}">
                <a16:creationId xmlns:a16="http://schemas.microsoft.com/office/drawing/2014/main" id="{CD1784F3-4235-2141-9E9A-C4F13988603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5ADAE9E6-A794-FE37-1967-31914A1E73B1}"/>
              </a:ext>
            </a:extLst>
          </p:cNvPr>
          <p:cNvPicPr>
            <a:picLocks noChangeAspect="1"/>
          </p:cNvPicPr>
          <p:nvPr/>
        </p:nvPicPr>
        <p:blipFill>
          <a:blip r:embed="rId6"/>
          <a:stretch>
            <a:fillRect/>
          </a:stretch>
        </p:blipFill>
        <p:spPr>
          <a:xfrm>
            <a:off x="325208" y="6241124"/>
            <a:ext cx="1387751" cy="355264"/>
          </a:xfrm>
          <a:prstGeom prst="rect">
            <a:avLst/>
          </a:prstGeom>
        </p:spPr>
      </p:pic>
      <p:pic>
        <p:nvPicPr>
          <p:cNvPr id="4" name="Picture 3" descr="A flag and white text&#10;&#10;Description automatically generated">
            <a:extLst>
              <a:ext uri="{FF2B5EF4-FFF2-40B4-BE49-F238E27FC236}">
                <a16:creationId xmlns:a16="http://schemas.microsoft.com/office/drawing/2014/main" id="{532750E1-8112-3E1A-B7DA-757FB6A97557}"/>
              </a:ext>
            </a:extLst>
          </p:cNvPr>
          <p:cNvPicPr>
            <a:picLocks noChangeAspect="1"/>
          </p:cNvPicPr>
          <p:nvPr/>
        </p:nvPicPr>
        <p:blipFill>
          <a:blip r:embed="rId7"/>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236164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72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blue background&#10;&#10;Description automatically generated">
            <a:extLst>
              <a:ext uri="{FF2B5EF4-FFF2-40B4-BE49-F238E27FC236}">
                <a16:creationId xmlns:a16="http://schemas.microsoft.com/office/drawing/2014/main" id="{67CDFF72-AD6D-4F71-B5D0-AABB4B74F37A}"/>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2C2E39A3-D1B4-F214-93F2-1B568E4D5003}"/>
              </a:ext>
            </a:extLst>
          </p:cNvPr>
          <p:cNvPicPr>
            <a:picLocks noChangeAspect="1"/>
          </p:cNvPicPr>
          <p:nvPr/>
        </p:nvPicPr>
        <p:blipFill>
          <a:blip r:embed="rId4"/>
          <a:stretch>
            <a:fillRect/>
          </a:stretch>
        </p:blipFill>
        <p:spPr>
          <a:xfrm>
            <a:off x="325208" y="6241124"/>
            <a:ext cx="1387751" cy="355264"/>
          </a:xfrm>
          <a:prstGeom prst="rect">
            <a:avLst/>
          </a:prstGeom>
        </p:spPr>
      </p:pic>
      <p:pic>
        <p:nvPicPr>
          <p:cNvPr id="6" name="Picture 5" descr="A flag and white text&#10;&#10;Description automatically generated">
            <a:extLst>
              <a:ext uri="{FF2B5EF4-FFF2-40B4-BE49-F238E27FC236}">
                <a16:creationId xmlns:a16="http://schemas.microsoft.com/office/drawing/2014/main" id="{B36011D6-B3B7-B951-2A50-B63FEC876969}"/>
              </a:ext>
            </a:extLst>
          </p:cNvPr>
          <p:cNvPicPr>
            <a:picLocks noChangeAspect="1"/>
          </p:cNvPicPr>
          <p:nvPr/>
        </p:nvPicPr>
        <p:blipFill>
          <a:blip r:embed="rId5"/>
          <a:stretch>
            <a:fillRect/>
          </a:stretch>
        </p:blipFill>
        <p:spPr>
          <a:xfrm>
            <a:off x="11101321" y="5872639"/>
            <a:ext cx="823982" cy="752736"/>
          </a:xfrm>
          <a:prstGeom prst="rect">
            <a:avLst/>
          </a:prstGeom>
        </p:spPr>
      </p:pic>
    </p:spTree>
    <p:extLst>
      <p:ext uri="{BB962C8B-B14F-4D97-AF65-F5344CB8AC3E}">
        <p14:creationId xmlns:p14="http://schemas.microsoft.com/office/powerpoint/2010/main" val="376782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7BC38C6717DC4ABB58B3793ED8AEE6" ma:contentTypeVersion="6" ma:contentTypeDescription="Create a new document." ma:contentTypeScope="" ma:versionID="cfa0ae69fb361d64896675c65caaaedc">
  <xsd:schema xmlns:xsd="http://www.w3.org/2001/XMLSchema" xmlns:xs="http://www.w3.org/2001/XMLSchema" xmlns:p="http://schemas.microsoft.com/office/2006/metadata/properties" xmlns:ns2="371cd39a-e1db-4a72-b249-b3ba5ea0da82" xmlns:ns3="aae424a7-c6f0-4010-991a-cfdcb3c81a1b" targetNamespace="http://schemas.microsoft.com/office/2006/metadata/properties" ma:root="true" ma:fieldsID="df61699cae809984a37caceea37eba59" ns2:_="" ns3:_="">
    <xsd:import namespace="371cd39a-e1db-4a72-b249-b3ba5ea0da82"/>
    <xsd:import namespace="aae424a7-c6f0-4010-991a-cfdcb3c81a1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1cd39a-e1db-4a72-b249-b3ba5ea0da8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e424a7-c6f0-4010-991a-cfdcb3c81a1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66E629D-21BF-4420-B09A-77A076DAE8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1cd39a-e1db-4a72-b249-b3ba5ea0da82"/>
    <ds:schemaRef ds:uri="aae424a7-c6f0-4010-991a-cfdcb3c81a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7EEE88-B52A-4E05-A079-E5C99EE26AD5}">
  <ds:schemaRefs>
    <ds:schemaRef ds:uri="http://schemas.microsoft.com/sharepoint/v3/contenttype/forms"/>
  </ds:schemaRefs>
</ds:datastoreItem>
</file>

<file path=customXml/itemProps3.xml><?xml version="1.0" encoding="utf-8"?>
<ds:datastoreItem xmlns:ds="http://schemas.openxmlformats.org/officeDocument/2006/customXml" ds:itemID="{DB0E4129-2529-4B73-87F9-5DC83830F68F}">
  <ds:schemaRefs>
    <ds:schemaRef ds:uri="http://purl.org/dc/terms/"/>
    <ds:schemaRef ds:uri="http://schemas.openxmlformats.org/package/2006/metadata/core-properties"/>
    <ds:schemaRef ds:uri="4d1ac8a5-0977-4ca6-bb0d-eabb42099a49"/>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2d7e0695-dc45-479d-94d6-343ff0040a7a"/>
    <ds:schemaRef ds:uri="http://www.w3.org/XML/1998/namespace"/>
  </ds:schemaRefs>
</ds:datastoreItem>
</file>

<file path=docMetadata/LabelInfo.xml><?xml version="1.0" encoding="utf-8"?>
<clbl:labelList xmlns:clbl="http://schemas.microsoft.com/office/2020/mipLabelMetadata">
  <clbl:label id="{b862b4fa-6862-4600-963c-cc87cec1c85f}" enabled="1" method="Standard" siteId="{1edaad83-b2ef-483d-81f1-2c48682f40ec}" removed="0"/>
</clbl:labelList>
</file>

<file path=docProps/app.xml><?xml version="1.0" encoding="utf-8"?>
<Properties xmlns="http://schemas.openxmlformats.org/officeDocument/2006/extended-properties" xmlns:vt="http://schemas.openxmlformats.org/officeDocument/2006/docPropsVTypes">
  <TotalTime>2398</TotalTime>
  <Words>1555</Words>
  <Application>Microsoft Office PowerPoint</Application>
  <PresentationFormat>Widescreen</PresentationFormat>
  <Paragraphs>170</Paragraphs>
  <Slides>29</Slides>
  <Notes>27</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Calibri Light</vt:lpstr>
      <vt:lpstr>Univers 67 Condensed Bold</vt:lpstr>
      <vt:lpstr>Univers Condensed</vt:lpstr>
      <vt:lpstr>UniversLT-Condensed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Alasdair Gray</dc:creator>
  <cp:lastModifiedBy>Pettitt, Amie (Capita Public Service)</cp:lastModifiedBy>
  <cp:revision>59</cp:revision>
  <dcterms:created xsi:type="dcterms:W3CDTF">2019-02-15T16:34:17Z</dcterms:created>
  <dcterms:modified xsi:type="dcterms:W3CDTF">2026-10-12T10:02:01Z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0x0101003A7BC38C6717DC4ABB58B3793ED8AEE6</vt:lpwstr>
  </property>
  <property fmtid="{D5CDD505-2E9C-101B-9397-08002B2CF9AE}" pid="3" name="ClassificationContentMarkingFooterLocations">
    <vt:lpwstr>Office Theme:9</vt:lpwstr>
  </property>
  <property fmtid="{D5CDD505-2E9C-101B-9397-08002B2CF9AE}" pid="4" name="ClassificationContentMarkingFooterText">
    <vt:lpwstr>Capita – Confidential INTERNAL</vt:lpwstr>
  </property>
</Properties>
</file>