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3" r:id="rId5"/>
    <p:sldMasterId id="2147483671" r:id="rId6"/>
    <p:sldMasterId id="2147483665" r:id="rId7"/>
    <p:sldMasterId id="2147483667" r:id="rId8"/>
    <p:sldMasterId id="2147483657" r:id="rId9"/>
    <p:sldMasterId id="2147483659" r:id="rId10"/>
    <p:sldMasterId id="2147483674" r:id="rId11"/>
  </p:sldMasterIdLst>
  <p:notesMasterIdLst>
    <p:notesMasterId r:id="rId43"/>
  </p:notesMasterIdLst>
  <p:handoutMasterIdLst>
    <p:handoutMasterId r:id="rId44"/>
  </p:handoutMasterIdLst>
  <p:sldIdLst>
    <p:sldId id="256" r:id="rId12"/>
    <p:sldId id="267" r:id="rId13"/>
    <p:sldId id="268" r:id="rId14"/>
    <p:sldId id="270" r:id="rId15"/>
    <p:sldId id="271" r:id="rId16"/>
    <p:sldId id="269" r:id="rId17"/>
    <p:sldId id="296" r:id="rId18"/>
    <p:sldId id="311" r:id="rId19"/>
    <p:sldId id="342" r:id="rId20"/>
    <p:sldId id="332" r:id="rId21"/>
    <p:sldId id="302" r:id="rId22"/>
    <p:sldId id="343" r:id="rId23"/>
    <p:sldId id="344" r:id="rId24"/>
    <p:sldId id="345" r:id="rId25"/>
    <p:sldId id="346" r:id="rId26"/>
    <p:sldId id="325" r:id="rId27"/>
    <p:sldId id="348" r:id="rId28"/>
    <p:sldId id="349" r:id="rId29"/>
    <p:sldId id="321" r:id="rId30"/>
    <p:sldId id="315" r:id="rId31"/>
    <p:sldId id="276" r:id="rId32"/>
    <p:sldId id="335" r:id="rId33"/>
    <p:sldId id="329" r:id="rId34"/>
    <p:sldId id="313" r:id="rId35"/>
    <p:sldId id="350" r:id="rId36"/>
    <p:sldId id="351" r:id="rId37"/>
    <p:sldId id="352" r:id="rId38"/>
    <p:sldId id="279" r:id="rId39"/>
    <p:sldId id="353" r:id="rId40"/>
    <p:sldId id="340" r:id="rId41"/>
    <p:sldId id="35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18C200-2585-3BA9-8764-3CE61A4B74C7}" name="Guest User" initials="GU" userId="S::urn:spo:anon#d8b0bfb70f3a2ecf80c61dbcabe2cfe3571c8f81fac4c69262fa49c03a48b1b8::" providerId="AD"/>
  <p188:author id="{FDE81F17-16E8-BE7C-4997-DFB7C7685157}" name="Megan Hirst-Babcock" initials="MH" userId="S::megan.hirst-babcock@harklondon.com::0f367518-ff04-4858-aa35-ce338afac5be" providerId="AD"/>
  <p188:author id="{9325D51A-5A11-B654-4FA8-25F9B45E75AA}" name="Catriona Hull" initials="CH" userId="S::Catriona.Hull@blackbaud.me::05797fa7-60f6-4f18-b544-91044fbc49f3" providerId="AD"/>
  <p188:author id="{A27C5B2F-147F-4C75-919D-316F0846B188}" name="Bryony Yanney" initials="BY" userId="S::bryony.yanney@harklondon.com::a65f70aa-09ee-489d-9c49-47c6bec67560" providerId="AD"/>
  <p188:author id="{A1F61933-8469-F8D0-1E68-8CD6330B11D1}" name="Guest User" initials="GU" userId="S::urn:spo:anon#0e4f251d85ed0abfd69511f2bf5f597ecb5f3608b726b2e286503345f1cba97e::" providerId="AD"/>
  <p188:author id="{E983C936-B528-F01F-57CB-BACC6BBC5440}" name="Alice Tyler" initials="AT" userId="S::alice.tyler@harklondon.com::6942fb19-133d-41db-b9e0-1a166b9b79ee" providerId="AD"/>
  <p188:author id="{FF3D9377-2256-B056-1C04-34CEB1C671A8}" name="Alice Tyler" initials="AT" userId="S::alice.tyler@blackbaud.me::a7ee4e6d-f76b-4dc0-a30e-2bbd66b19972" providerId="AD"/>
  <p188:author id="{7DF81C94-98F6-CBCB-1241-3689E5FB486A}" name="Mike Guilmant-Cush" initials="MG" userId="S::mike.guilmant-cush@harklondon.com::ec0f4d39-31e5-4043-a02f-228dfd516336" providerId="AD"/>
  <p188:author id="{71644CC3-CD47-E7F1-2BD9-27C776FDD366}" name="Guest User" initials="GU" userId="S::urn:spo:anon#708ab3115f2507e2c0ab71106b226e4a9cf9b4c91ecbb69eba618ea42057dc19::" providerId="AD"/>
  <p188:author id="{7864C9E0-957E-C51B-2479-B904062ED312}" name="Catriona Hull" initials="CH" userId="S::catriona.hull@blackbaud.me::05797fa7-60f6-4f18-b544-91044fbc49f3" providerId="AD"/>
  <p188:author id="{7628CFF2-9A64-D91B-0F90-FAA211E2EF18}" name="Antoine Cutayar" initials="AC" userId="b210cc06a3d16ecf" providerId="Windows Live"/>
  <p188:author id="{79D224F6-31F0-1A28-1AD5-F0BC4776CBD6}" name="Michael Guilmant-Cush" initials="MG" userId="S::mike@mgcwriting.onmicrosoft.com::1f83a091-1871-4096-b5ea-a3285935905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772B"/>
    <a:srgbClr val="DC5514"/>
    <a:srgbClr val="00667D"/>
    <a:srgbClr val="FF00F0"/>
    <a:srgbClr val="75BEE9"/>
    <a:srgbClr val="40474F"/>
    <a:srgbClr val="FFD300"/>
    <a:srgbClr val="E7E7E8"/>
    <a:srgbClr val="2B2B2B"/>
    <a:srgbClr val="007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9969EB-7145-5273-7DCF-BDEBBF1EB042}" v="1" dt="2025-03-11T12:58:23.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8"/>
    <p:restoredTop sz="69760"/>
  </p:normalViewPr>
  <p:slideViewPr>
    <p:cSldViewPr snapToGrid="0">
      <p:cViewPr varScale="1">
        <p:scale>
          <a:sx n="73" d="100"/>
          <a:sy n="73" d="100"/>
        </p:scale>
        <p:origin x="18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9ae4aaec7bd2bc9a8aa072a706f50140c35ba1ba96edd7b21a8b74aa3abc31e::" providerId="AD" clId="Web-{599969EB-7145-5273-7DCF-BDEBBF1EB042}"/>
    <pc:docChg chg="delSld">
      <pc:chgData name="Guest User" userId="S::urn:spo:anon#b9ae4aaec7bd2bc9a8aa072a706f50140c35ba1ba96edd7b21a8b74aa3abc31e::" providerId="AD" clId="Web-{599969EB-7145-5273-7DCF-BDEBBF1EB042}" dt="2025-03-11T12:58:23.880" v="0"/>
      <pc:docMkLst>
        <pc:docMk/>
      </pc:docMkLst>
      <pc:sldChg chg="del">
        <pc:chgData name="Guest User" userId="S::urn:spo:anon#b9ae4aaec7bd2bc9a8aa072a706f50140c35ba1ba96edd7b21a8b74aa3abc31e::" providerId="AD" clId="Web-{599969EB-7145-5273-7DCF-BDEBBF1EB042}" dt="2025-03-11T12:58:23.880" v="0"/>
        <pc:sldMkLst>
          <pc:docMk/>
          <pc:sldMk cId="1091047944" sldId="347"/>
        </pc:sldMkLst>
      </pc:sldChg>
    </pc:docChg>
  </pc:docChgLst>
  <pc:docChgLst>
    <pc:chgData name="Alice Tyler" userId="S::alice.tyler@harklondon.com::6942fb19-133d-41db-b9e0-1a166b9b79ee" providerId="AD" clId="Web-{41CA6FAC-DD45-5DF7-D068-8C40C05E1651}"/>
    <pc:docChg chg="modSld">
      <pc:chgData name="Alice Tyler" userId="S::alice.tyler@harklondon.com::6942fb19-133d-41db-b9e0-1a166b9b79ee" providerId="AD" clId="Web-{41CA6FAC-DD45-5DF7-D068-8C40C05E1651}" dt="2025-03-04T11:37:26.224" v="18"/>
      <pc:docMkLst>
        <pc:docMk/>
      </pc:docMkLst>
      <pc:sldChg chg="addSp modSp modNotes">
        <pc:chgData name="Alice Tyler" userId="S::alice.tyler@harklondon.com::6942fb19-133d-41db-b9e0-1a166b9b79ee" providerId="AD" clId="Web-{41CA6FAC-DD45-5DF7-D068-8C40C05E1651}" dt="2025-03-04T11:37:11.458" v="15" actId="1076"/>
        <pc:sldMkLst>
          <pc:docMk/>
          <pc:sldMk cId="319947404" sldId="313"/>
        </pc:sldMkLst>
        <pc:picChg chg="add mod">
          <ac:chgData name="Alice Tyler" userId="S::alice.tyler@harklondon.com::6942fb19-133d-41db-b9e0-1a166b9b79ee" providerId="AD" clId="Web-{41CA6FAC-DD45-5DF7-D068-8C40C05E1651}" dt="2025-03-04T11:37:11.458" v="15" actId="1076"/>
          <ac:picMkLst>
            <pc:docMk/>
            <pc:sldMk cId="319947404" sldId="313"/>
            <ac:picMk id="9" creationId="{5F099DDA-B084-53A8-DF65-8CB1927B5228}"/>
          </ac:picMkLst>
        </pc:picChg>
      </pc:sldChg>
      <pc:sldChg chg="addSp delSp modSp modNotes">
        <pc:chgData name="Alice Tyler" userId="S::alice.tyler@harklondon.com::6942fb19-133d-41db-b9e0-1a166b9b79ee" providerId="AD" clId="Web-{41CA6FAC-DD45-5DF7-D068-8C40C05E1651}" dt="2025-03-04T11:37:26.224" v="18"/>
        <pc:sldMkLst>
          <pc:docMk/>
          <pc:sldMk cId="2285013227" sldId="350"/>
        </pc:sldMkLst>
        <pc:picChg chg="add del mod">
          <ac:chgData name="Alice Tyler" userId="S::alice.tyler@harklondon.com::6942fb19-133d-41db-b9e0-1a166b9b79ee" providerId="AD" clId="Web-{41CA6FAC-DD45-5DF7-D068-8C40C05E1651}" dt="2025-03-04T11:37:22.567" v="17"/>
          <ac:picMkLst>
            <pc:docMk/>
            <pc:sldMk cId="2285013227" sldId="350"/>
            <ac:picMk id="3" creationId="{685C79EA-DDFA-A91E-630E-8A9B65804DC0}"/>
          </ac:picMkLst>
        </pc:picChg>
        <pc:picChg chg="add">
          <ac:chgData name="Alice Tyler" userId="S::alice.tyler@harklondon.com::6942fb19-133d-41db-b9e0-1a166b9b79ee" providerId="AD" clId="Web-{41CA6FAC-DD45-5DF7-D068-8C40C05E1651}" dt="2025-03-04T11:37:26.224" v="18"/>
          <ac:picMkLst>
            <pc:docMk/>
            <pc:sldMk cId="2285013227" sldId="350"/>
            <ac:picMk id="11" creationId="{986E4EEE-49D4-28FB-D212-21CA8E7A81A0}"/>
          </ac:picMkLst>
        </pc:picChg>
      </pc:sldChg>
    </pc:docChg>
  </pc:docChgLst>
  <pc:docChgLst>
    <pc:chgData name="Alice Tyler" userId="6942fb19-133d-41db-b9e0-1a166b9b79ee" providerId="ADAL" clId="{247329EA-818E-9445-9425-9CE702D2D87C}"/>
    <pc:docChg chg="custSel modSld">
      <pc:chgData name="Alice Tyler" userId="6942fb19-133d-41db-b9e0-1a166b9b79ee" providerId="ADAL" clId="{247329EA-818E-9445-9425-9CE702D2D87C}" dt="2025-03-04T10:33:46.446" v="126" actId="20577"/>
      <pc:docMkLst>
        <pc:docMk/>
      </pc:docMkLst>
      <pc:sldChg chg="modSp mod">
        <pc:chgData name="Alice Tyler" userId="6942fb19-133d-41db-b9e0-1a166b9b79ee" providerId="ADAL" clId="{247329EA-818E-9445-9425-9CE702D2D87C}" dt="2025-03-04T10:14:18.416" v="3" actId="20577"/>
        <pc:sldMkLst>
          <pc:docMk/>
          <pc:sldMk cId="426737955" sldId="267"/>
        </pc:sldMkLst>
        <pc:spChg chg="mod">
          <ac:chgData name="Alice Tyler" userId="6942fb19-133d-41db-b9e0-1a166b9b79ee" providerId="ADAL" clId="{247329EA-818E-9445-9425-9CE702D2D87C}" dt="2025-03-04T10:14:18.416" v="3" actId="20577"/>
          <ac:spMkLst>
            <pc:docMk/>
            <pc:sldMk cId="426737955" sldId="267"/>
            <ac:spMk id="5" creationId="{E24C83E0-466D-92D5-99AC-1CE1F8B15606}"/>
          </ac:spMkLst>
        </pc:spChg>
      </pc:sldChg>
      <pc:sldChg chg="modNotesTx">
        <pc:chgData name="Alice Tyler" userId="6942fb19-133d-41db-b9e0-1a166b9b79ee" providerId="ADAL" clId="{247329EA-818E-9445-9425-9CE702D2D87C}" dt="2025-03-04T10:20:02.745" v="5" actId="20577"/>
        <pc:sldMkLst>
          <pc:docMk/>
          <pc:sldMk cId="1789399425" sldId="296"/>
        </pc:sldMkLst>
      </pc:sldChg>
      <pc:sldChg chg="modNotesTx">
        <pc:chgData name="Alice Tyler" userId="6942fb19-133d-41db-b9e0-1a166b9b79ee" providerId="ADAL" clId="{247329EA-818E-9445-9425-9CE702D2D87C}" dt="2025-03-04T10:20:26.995" v="7" actId="20577"/>
        <pc:sldMkLst>
          <pc:docMk/>
          <pc:sldMk cId="3625473433" sldId="311"/>
        </pc:sldMkLst>
      </pc:sldChg>
      <pc:sldChg chg="modNotesTx">
        <pc:chgData name="Alice Tyler" userId="6942fb19-133d-41db-b9e0-1a166b9b79ee" providerId="ADAL" clId="{247329EA-818E-9445-9425-9CE702D2D87C}" dt="2025-03-04T10:30:10.297" v="52" actId="20577"/>
        <pc:sldMkLst>
          <pc:docMk/>
          <pc:sldMk cId="319947404" sldId="313"/>
        </pc:sldMkLst>
      </pc:sldChg>
      <pc:sldChg chg="modNotesTx">
        <pc:chgData name="Alice Tyler" userId="6942fb19-133d-41db-b9e0-1a166b9b79ee" providerId="ADAL" clId="{247329EA-818E-9445-9425-9CE702D2D87C}" dt="2025-03-04T10:11:58.194" v="1" actId="20577"/>
        <pc:sldMkLst>
          <pc:docMk/>
          <pc:sldMk cId="2469202756" sldId="315"/>
        </pc:sldMkLst>
      </pc:sldChg>
      <pc:sldChg chg="modNotesTx">
        <pc:chgData name="Alice Tyler" userId="6942fb19-133d-41db-b9e0-1a166b9b79ee" providerId="ADAL" clId="{247329EA-818E-9445-9425-9CE702D2D87C}" dt="2025-03-04T10:29:47.716" v="11" actId="20577"/>
        <pc:sldMkLst>
          <pc:docMk/>
          <pc:sldMk cId="919794618" sldId="329"/>
        </pc:sldMkLst>
      </pc:sldChg>
      <pc:sldChg chg="modNotesTx">
        <pc:chgData name="Alice Tyler" userId="6942fb19-133d-41db-b9e0-1a166b9b79ee" providerId="ADAL" clId="{247329EA-818E-9445-9425-9CE702D2D87C}" dt="2025-03-04T10:33:46.446" v="126" actId="20577"/>
        <pc:sldMkLst>
          <pc:docMk/>
          <pc:sldMk cId="1894888030" sldId="344"/>
        </pc:sldMkLst>
      </pc:sldChg>
      <pc:sldChg chg="modNotesTx">
        <pc:chgData name="Alice Tyler" userId="6942fb19-133d-41db-b9e0-1a166b9b79ee" providerId="ADAL" clId="{247329EA-818E-9445-9425-9CE702D2D87C}" dt="2025-03-04T10:30:43.119" v="56" actId="20577"/>
        <pc:sldMkLst>
          <pc:docMk/>
          <pc:sldMk cId="2285013227" sldId="350"/>
        </pc:sldMkLst>
      </pc:sldChg>
    </pc:docChg>
  </pc:docChgLst>
  <pc:docChgLst>
    <pc:chgData name="Alice Tyler" userId="S::alice.tyler@harklondon.com::6942fb19-133d-41db-b9e0-1a166b9b79ee" providerId="AD" clId="Web-{5CF666F5-C337-569E-BC78-7EA32A7DC6A5}"/>
    <pc:docChg chg="modSld">
      <pc:chgData name="Alice Tyler" userId="S::alice.tyler@harklondon.com::6942fb19-133d-41db-b9e0-1a166b9b79ee" providerId="AD" clId="Web-{5CF666F5-C337-569E-BC78-7EA32A7DC6A5}" dt="2025-03-04T11:42:23.473" v="1" actId="14100"/>
      <pc:docMkLst>
        <pc:docMk/>
      </pc:docMkLst>
      <pc:sldChg chg="modSp">
        <pc:chgData name="Alice Tyler" userId="S::alice.tyler@harklondon.com::6942fb19-133d-41db-b9e0-1a166b9b79ee" providerId="AD" clId="Web-{5CF666F5-C337-569E-BC78-7EA32A7DC6A5}" dt="2025-03-04T11:42:23.473" v="1" actId="14100"/>
        <pc:sldMkLst>
          <pc:docMk/>
          <pc:sldMk cId="319947404" sldId="313"/>
        </pc:sldMkLst>
        <pc:picChg chg="mod">
          <ac:chgData name="Alice Tyler" userId="S::alice.tyler@harklondon.com::6942fb19-133d-41db-b9e0-1a166b9b79ee" providerId="AD" clId="Web-{5CF666F5-C337-569E-BC78-7EA32A7DC6A5}" dt="2025-03-04T11:42:23.473" v="1" actId="14100"/>
          <ac:picMkLst>
            <pc:docMk/>
            <pc:sldMk cId="319947404" sldId="313"/>
            <ac:picMk id="9" creationId="{5F099DDA-B084-53A8-DF65-8CB1927B5228}"/>
          </ac:picMkLst>
        </pc:picChg>
      </pc:sldChg>
      <pc:sldChg chg="modSp">
        <pc:chgData name="Alice Tyler" userId="S::alice.tyler@harklondon.com::6942fb19-133d-41db-b9e0-1a166b9b79ee" providerId="AD" clId="Web-{5CF666F5-C337-569E-BC78-7EA32A7DC6A5}" dt="2025-03-04T11:42:18.722" v="0" actId="14100"/>
        <pc:sldMkLst>
          <pc:docMk/>
          <pc:sldMk cId="2285013227" sldId="350"/>
        </pc:sldMkLst>
        <pc:picChg chg="mod">
          <ac:chgData name="Alice Tyler" userId="S::alice.tyler@harklondon.com::6942fb19-133d-41db-b9e0-1a166b9b79ee" providerId="AD" clId="Web-{5CF666F5-C337-569E-BC78-7EA32A7DC6A5}" dt="2025-03-04T11:42:18.722" v="0" actId="14100"/>
          <ac:picMkLst>
            <pc:docMk/>
            <pc:sldMk cId="2285013227" sldId="350"/>
            <ac:picMk id="11" creationId="{986E4EEE-49D4-28FB-D212-21CA8E7A81A0}"/>
          </ac:picMkLst>
        </pc:picChg>
      </pc:sldChg>
    </pc:docChg>
  </pc:docChgLst>
  <pc:docChgLst>
    <pc:chgData name="Alice Tyler" userId="S::alice.tyler@harklondon.com::6942fb19-133d-41db-b9e0-1a166b9b79ee" providerId="AD" clId="Web-{40C08F36-7F81-3089-F0FD-47211EDECC42}"/>
    <pc:docChg chg="modSld">
      <pc:chgData name="Alice Tyler" userId="S::alice.tyler@harklondon.com::6942fb19-133d-41db-b9e0-1a166b9b79ee" providerId="AD" clId="Web-{40C08F36-7F81-3089-F0FD-47211EDECC42}" dt="2025-03-04T10:49:02.750" v="24" actId="20577"/>
      <pc:docMkLst>
        <pc:docMk/>
      </pc:docMkLst>
      <pc:sldChg chg="modSp">
        <pc:chgData name="Alice Tyler" userId="S::alice.tyler@harklondon.com::6942fb19-133d-41db-b9e0-1a166b9b79ee" providerId="AD" clId="Web-{40C08F36-7F81-3089-F0FD-47211EDECC42}" dt="2025-03-04T10:48:11.030" v="11"/>
        <pc:sldMkLst>
          <pc:docMk/>
          <pc:sldMk cId="3853331596" sldId="268"/>
        </pc:sldMkLst>
        <pc:graphicFrameChg chg="mod modGraphic">
          <ac:chgData name="Alice Tyler" userId="S::alice.tyler@harklondon.com::6942fb19-133d-41db-b9e0-1a166b9b79ee" providerId="AD" clId="Web-{40C08F36-7F81-3089-F0FD-47211EDECC42}" dt="2025-03-04T10:48:11.030" v="11"/>
          <ac:graphicFrameMkLst>
            <pc:docMk/>
            <pc:sldMk cId="3853331596" sldId="268"/>
            <ac:graphicFrameMk id="4" creationId="{CD9EBECE-77AF-9E81-EA00-3FE9DBB13840}"/>
          </ac:graphicFrameMkLst>
        </pc:graphicFrameChg>
      </pc:sldChg>
      <pc:sldChg chg="modSp">
        <pc:chgData name="Alice Tyler" userId="S::alice.tyler@harklondon.com::6942fb19-133d-41db-b9e0-1a166b9b79ee" providerId="AD" clId="Web-{40C08F36-7F81-3089-F0FD-47211EDECC42}" dt="2025-03-04T10:48:02.420" v="7"/>
        <pc:sldMkLst>
          <pc:docMk/>
          <pc:sldMk cId="3031529124" sldId="270"/>
        </pc:sldMkLst>
        <pc:graphicFrameChg chg="mod modGraphic">
          <ac:chgData name="Alice Tyler" userId="S::alice.tyler@harklondon.com::6942fb19-133d-41db-b9e0-1a166b9b79ee" providerId="AD" clId="Web-{40C08F36-7F81-3089-F0FD-47211EDECC42}" dt="2025-03-04T10:47:39.138" v="1"/>
          <ac:graphicFrameMkLst>
            <pc:docMk/>
            <pc:sldMk cId="3031529124" sldId="270"/>
            <ac:graphicFrameMk id="6" creationId="{DAFC1CBE-7A87-6E75-9A94-AB0062BED049}"/>
          </ac:graphicFrameMkLst>
        </pc:graphicFrameChg>
        <pc:graphicFrameChg chg="mod modGraphic">
          <ac:chgData name="Alice Tyler" userId="S::alice.tyler@harklondon.com::6942fb19-133d-41db-b9e0-1a166b9b79ee" providerId="AD" clId="Web-{40C08F36-7F81-3089-F0FD-47211EDECC42}" dt="2025-03-04T10:48:02.420" v="7"/>
          <ac:graphicFrameMkLst>
            <pc:docMk/>
            <pc:sldMk cId="3031529124" sldId="270"/>
            <ac:graphicFrameMk id="7" creationId="{C7F56C1D-2658-8F65-ED42-4E2EE45A9014}"/>
          </ac:graphicFrameMkLst>
        </pc:graphicFrameChg>
      </pc:sldChg>
      <pc:sldChg chg="modSp">
        <pc:chgData name="Alice Tyler" userId="S::alice.tyler@harklondon.com::6942fb19-133d-41db-b9e0-1a166b9b79ee" providerId="AD" clId="Web-{40C08F36-7F81-3089-F0FD-47211EDECC42}" dt="2025-03-04T10:48:40.562" v="14" actId="20577"/>
        <pc:sldMkLst>
          <pc:docMk/>
          <pc:sldMk cId="319947404" sldId="313"/>
        </pc:sldMkLst>
        <pc:spChg chg="mod">
          <ac:chgData name="Alice Tyler" userId="S::alice.tyler@harklondon.com::6942fb19-133d-41db-b9e0-1a166b9b79ee" providerId="AD" clId="Web-{40C08F36-7F81-3089-F0FD-47211EDECC42}" dt="2025-03-04T10:48:40.562" v="14" actId="20577"/>
          <ac:spMkLst>
            <pc:docMk/>
            <pc:sldMk cId="319947404" sldId="313"/>
            <ac:spMk id="2" creationId="{0B84F54D-581B-B8EA-35B3-15B3C44E1696}"/>
          </ac:spMkLst>
        </pc:spChg>
      </pc:sldChg>
      <pc:sldChg chg="modSp">
        <pc:chgData name="Alice Tyler" userId="S::alice.tyler@harklondon.com::6942fb19-133d-41db-b9e0-1a166b9b79ee" providerId="AD" clId="Web-{40C08F36-7F81-3089-F0FD-47211EDECC42}" dt="2025-03-04T10:48:45.562" v="18" actId="20577"/>
        <pc:sldMkLst>
          <pc:docMk/>
          <pc:sldMk cId="2285013227" sldId="350"/>
        </pc:sldMkLst>
        <pc:spChg chg="mod">
          <ac:chgData name="Alice Tyler" userId="S::alice.tyler@harklondon.com::6942fb19-133d-41db-b9e0-1a166b9b79ee" providerId="AD" clId="Web-{40C08F36-7F81-3089-F0FD-47211EDECC42}" dt="2025-03-04T10:48:45.562" v="18" actId="20577"/>
          <ac:spMkLst>
            <pc:docMk/>
            <pc:sldMk cId="2285013227" sldId="350"/>
            <ac:spMk id="2" creationId="{0B84F54D-581B-B8EA-35B3-15B3C44E1696}"/>
          </ac:spMkLst>
        </pc:spChg>
      </pc:sldChg>
      <pc:sldChg chg="modSp">
        <pc:chgData name="Alice Tyler" userId="S::alice.tyler@harklondon.com::6942fb19-133d-41db-b9e0-1a166b9b79ee" providerId="AD" clId="Web-{40C08F36-7F81-3089-F0FD-47211EDECC42}" dt="2025-03-04T10:48:49.906" v="20" actId="20577"/>
        <pc:sldMkLst>
          <pc:docMk/>
          <pc:sldMk cId="124403652" sldId="351"/>
        </pc:sldMkLst>
        <pc:spChg chg="mod">
          <ac:chgData name="Alice Tyler" userId="S::alice.tyler@harklondon.com::6942fb19-133d-41db-b9e0-1a166b9b79ee" providerId="AD" clId="Web-{40C08F36-7F81-3089-F0FD-47211EDECC42}" dt="2025-03-04T10:48:49.906" v="20" actId="20577"/>
          <ac:spMkLst>
            <pc:docMk/>
            <pc:sldMk cId="124403652" sldId="351"/>
            <ac:spMk id="2" creationId="{0B84F54D-581B-B8EA-35B3-15B3C44E1696}"/>
          </ac:spMkLst>
        </pc:spChg>
      </pc:sldChg>
      <pc:sldChg chg="modSp">
        <pc:chgData name="Alice Tyler" userId="S::alice.tyler@harklondon.com::6942fb19-133d-41db-b9e0-1a166b9b79ee" providerId="AD" clId="Web-{40C08F36-7F81-3089-F0FD-47211EDECC42}" dt="2025-03-04T10:49:02.750" v="24" actId="20577"/>
        <pc:sldMkLst>
          <pc:docMk/>
          <pc:sldMk cId="3770192702" sldId="352"/>
        </pc:sldMkLst>
        <pc:spChg chg="mod">
          <ac:chgData name="Alice Tyler" userId="S::alice.tyler@harklondon.com::6942fb19-133d-41db-b9e0-1a166b9b79ee" providerId="AD" clId="Web-{40C08F36-7F81-3089-F0FD-47211EDECC42}" dt="2025-03-04T10:49:02.750" v="24" actId="20577"/>
          <ac:spMkLst>
            <pc:docMk/>
            <pc:sldMk cId="3770192702" sldId="352"/>
            <ac:spMk id="2" creationId="{0B84F54D-581B-B8EA-35B3-15B3C44E16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65FDF-B96B-8170-3D83-C2C863B2B3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282C25-C0C7-3DA8-D240-C3559082A5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E25195-1DE8-EA41-BEA6-FFE41CDF89C0}" type="datetimeFigureOut">
              <a:rPr lang="en-US" smtClean="0"/>
              <a:t>3/11/2025</a:t>
            </a:fld>
            <a:endParaRPr lang="en-US"/>
          </a:p>
        </p:txBody>
      </p:sp>
      <p:sp>
        <p:nvSpPr>
          <p:cNvPr id="4" name="Footer Placeholder 3">
            <a:extLst>
              <a:ext uri="{FF2B5EF4-FFF2-40B4-BE49-F238E27FC236}">
                <a16:creationId xmlns:a16="http://schemas.microsoft.com/office/drawing/2014/main" id="{259C3803-38AB-5827-15A9-56C5BD4EA0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42A1903-0FEF-B0C7-2D5B-729CADE9E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5BCCFB-CC30-8847-8494-F2207E57EFC0}" type="slidenum">
              <a:rPr lang="en-US" smtClean="0"/>
              <a:t>‹#›</a:t>
            </a:fld>
            <a:endParaRPr lang="en-US"/>
          </a:p>
        </p:txBody>
      </p:sp>
    </p:spTree>
    <p:extLst>
      <p:ext uri="{BB962C8B-B14F-4D97-AF65-F5344CB8AC3E}">
        <p14:creationId xmlns:p14="http://schemas.microsoft.com/office/powerpoint/2010/main" val="23547697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F7172-BF79-7741-9477-D7927CE3A70B}"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FC3F5-B58D-AA41-8118-3D9F449CF29A}" type="slidenum">
              <a:rPr lang="en-US" smtClean="0"/>
              <a:t>‹#›</a:t>
            </a:fld>
            <a:endParaRPr lang="en-US"/>
          </a:p>
        </p:txBody>
      </p:sp>
    </p:spTree>
    <p:extLst>
      <p:ext uri="{BB962C8B-B14F-4D97-AF65-F5344CB8AC3E}">
        <p14:creationId xmlns:p14="http://schemas.microsoft.com/office/powerpoint/2010/main" val="36095059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efenceimagery.mod.uk/Home/Search?Query=45146633.jpg&amp;Type=Filenam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p.arm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efenceimagery.mod.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E4FC3F5-B58D-AA41-8118-3D9F449CF29A}" type="slidenum">
              <a:rPr lang="en-US" smtClean="0"/>
              <a:t>1</a:t>
            </a:fld>
            <a:endParaRPr lang="en-US"/>
          </a:p>
        </p:txBody>
      </p:sp>
      <p:sp>
        <p:nvSpPr>
          <p:cNvPr id="5" name="Footer Placeholder 4">
            <a:extLst>
              <a:ext uri="{FF2B5EF4-FFF2-40B4-BE49-F238E27FC236}">
                <a16:creationId xmlns:a16="http://schemas.microsoft.com/office/drawing/2014/main" id="{C9A2A307-6A94-1AEA-E97C-193EBD2DC00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5151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Briefly contrast PRR with Bowman.</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Note how PRR supports close tactic and coordination, while Bowman can support wide-scale awareness and control of operations.</a:t>
            </a:r>
            <a:endParaRPr lang="en-US" b="0" i="0" dirty="0">
              <a:solidFill>
                <a:srgbClr val="444444"/>
              </a:solidFill>
              <a:effectLst/>
              <a:latin typeface="Calibri"/>
              <a:cs typeface="Calibri"/>
            </a:endParaRPr>
          </a:p>
          <a:p>
            <a:pPr algn="l" rtl="0" fontAlgn="base"/>
            <a:r>
              <a:rPr lang="en-US" dirty="0">
                <a:solidFill>
                  <a:srgbClr val="000000"/>
                </a:solidFill>
                <a:latin typeface="Calibri"/>
                <a:cs typeface="Calibri"/>
              </a:rPr>
              <a:t>​</a:t>
            </a:r>
            <a:endParaRPr lang="en-US" b="0" i="0" dirty="0">
              <a:solidFill>
                <a:srgbClr val="444444"/>
              </a:solidFill>
              <a:effectLst/>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11</a:t>
            </a:fld>
            <a:endParaRPr lang="en-US"/>
          </a:p>
        </p:txBody>
      </p:sp>
    </p:spTree>
    <p:extLst>
      <p:ext uri="{BB962C8B-B14F-4D97-AF65-F5344CB8AC3E}">
        <p14:creationId xmlns:p14="http://schemas.microsoft.com/office/powerpoint/2010/main" val="2226701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D101F-A45F-F515-BB11-D45FAF6AD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50DD9-E63A-12CA-D179-0B559BC73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9E1BF-5254-BEC6-AD3D-895C7A99A279}"/>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Ask students to imagine they are making a radio call (a telephone call is a suitable approximation to consider</a:t>
            </a:r>
            <a:r>
              <a:rPr lang="en-US" dirty="0">
                <a:solidFill>
                  <a:srgbClr val="000000"/>
                </a:solidFill>
                <a:latin typeface="Calibri"/>
                <a:cs typeface="Calibri"/>
              </a:rPr>
              <a:t>,</a:t>
            </a:r>
            <a:r>
              <a:rPr lang="en-US" b="0" i="0" u="none" strike="noStrike" dirty="0">
                <a:solidFill>
                  <a:srgbClr val="000000"/>
                </a:solidFill>
                <a:effectLst/>
                <a:latin typeface="Calibri"/>
                <a:cs typeface="Calibri"/>
              </a:rPr>
              <a:t> if students find this easier).</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Discuss how talking over radio differs from talking face-to-face (students can draw on their learning from </a:t>
            </a:r>
            <a:r>
              <a:rPr lang="en-US" dirty="0">
                <a:solidFill>
                  <a:srgbClr val="000000"/>
                </a:solidFill>
                <a:latin typeface="Calibri"/>
                <a:cs typeface="Calibri"/>
              </a:rPr>
              <a:t>Parts</a:t>
            </a:r>
            <a:r>
              <a:rPr lang="en-US" b="0" i="0" u="none" strike="noStrike" dirty="0">
                <a:solidFill>
                  <a:srgbClr val="000000"/>
                </a:solidFill>
                <a:effectLst/>
                <a:latin typeface="Calibri"/>
                <a:cs typeface="Calibri"/>
              </a:rPr>
              <a:t> 1 and 2 of these </a:t>
            </a:r>
            <a:r>
              <a:rPr lang="en-US" dirty="0">
                <a:solidFill>
                  <a:srgbClr val="000000"/>
                </a:solidFill>
                <a:latin typeface="Calibri"/>
                <a:cs typeface="Calibri"/>
              </a:rPr>
              <a:t>Communications</a:t>
            </a:r>
            <a:r>
              <a:rPr lang="en-US" b="0" i="0" u="none" strike="noStrike" dirty="0">
                <a:solidFill>
                  <a:srgbClr val="000000"/>
                </a:solidFill>
                <a:effectLst/>
                <a:latin typeface="Calibri"/>
                <a:cs typeface="Calibri"/>
              </a:rPr>
              <a:t> resources) and any challenges or potential problems this can introduce.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Ask two students to stand up and share some simple information </a:t>
            </a:r>
            <a:r>
              <a:rPr lang="en-US" dirty="0">
                <a:solidFill>
                  <a:srgbClr val="000000"/>
                </a:solidFill>
                <a:latin typeface="Calibri"/>
                <a:cs typeface="Calibri"/>
              </a:rPr>
              <a:t>face-to-face</a:t>
            </a:r>
            <a:r>
              <a:rPr lang="en-US" b="0" i="0" u="none" strike="noStrike" dirty="0">
                <a:solidFill>
                  <a:srgbClr val="000000"/>
                </a:solidFill>
                <a:effectLst/>
                <a:latin typeface="Calibri"/>
                <a:cs typeface="Calibri"/>
              </a:rPr>
              <a:t>, and then contrast with doing this over the phone. Help students note that all non-verbal aspects of the communication, like posture, eye contact and gestures, is now absent. This makes aspects like language, tone and clarity even more important.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consider what issues a weak or noisy signal may introduce, for example if radios are at the edge of their operational range.</a:t>
            </a:r>
          </a:p>
          <a:p>
            <a:endParaRPr lang="en-US" dirty="0">
              <a:solidFill>
                <a:srgbClr val="000000"/>
              </a:solidFill>
              <a:latin typeface="Calibri"/>
              <a:ea typeface="Calibri"/>
              <a:cs typeface="Calibri"/>
            </a:endParaRPr>
          </a:p>
          <a:p>
            <a:r>
              <a:rPr lang="en-US" dirty="0">
                <a:solidFill>
                  <a:srgbClr val="000000"/>
                </a:solidFill>
              </a:rPr>
              <a:t>Image source: </a:t>
            </a:r>
            <a:r>
              <a:rPr lang="en-US" dirty="0">
                <a:solidFill>
                  <a:srgbClr val="000000"/>
                </a:solidFill>
                <a:hlinkClick r:id="rId3"/>
              </a:rPr>
              <a:t>https://www.defenceimagery.mod.uk/</a:t>
            </a:r>
            <a:r>
              <a:rPr lang="en-US" dirty="0">
                <a:solidFill>
                  <a:srgbClr val="000000"/>
                </a:solidFill>
              </a:rPr>
              <a:t> 45155449.jpg</a:t>
            </a:r>
            <a:endParaRPr lang="en-US" dirty="0"/>
          </a:p>
        </p:txBody>
      </p:sp>
      <p:sp>
        <p:nvSpPr>
          <p:cNvPr id="4" name="Footer Placeholder 3">
            <a:extLst>
              <a:ext uri="{FF2B5EF4-FFF2-40B4-BE49-F238E27FC236}">
                <a16:creationId xmlns:a16="http://schemas.microsoft.com/office/drawing/2014/main" id="{CD2145D6-B808-8DE5-8BDD-E12D1FB2234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9CB31286-9AC7-67BA-CD4B-6F70D8239016}"/>
              </a:ext>
            </a:extLst>
          </p:cNvPr>
          <p:cNvSpPr>
            <a:spLocks noGrp="1"/>
          </p:cNvSpPr>
          <p:nvPr>
            <p:ph type="sldNum" sz="quarter" idx="5"/>
          </p:nvPr>
        </p:nvSpPr>
        <p:spPr/>
        <p:txBody>
          <a:bodyPr/>
          <a:lstStyle/>
          <a:p>
            <a:fld id="{9E4FC3F5-B58D-AA41-8118-3D9F449CF29A}" type="slidenum">
              <a:rPr lang="en-US" smtClean="0"/>
              <a:t>12</a:t>
            </a:fld>
            <a:endParaRPr lang="en-US"/>
          </a:p>
        </p:txBody>
      </p:sp>
    </p:spTree>
    <p:extLst>
      <p:ext uri="{BB962C8B-B14F-4D97-AF65-F5344CB8AC3E}">
        <p14:creationId xmlns:p14="http://schemas.microsoft.com/office/powerpoint/2010/main" val="236445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A3DDC-F960-3297-FC90-282DDDF18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925A3-5B1F-0768-66D7-03AEE3CA5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74ACC-6523-EC51-5748-453F49CA2968}"/>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Briefly </a:t>
            </a:r>
            <a:r>
              <a:rPr lang="en-US" b="0" i="0" u="none" strike="noStrike" dirty="0" err="1">
                <a:solidFill>
                  <a:srgbClr val="000000"/>
                </a:solidFill>
                <a:effectLst/>
                <a:latin typeface="Calibri"/>
                <a:ea typeface="Calibri"/>
                <a:cs typeface="Calibri"/>
              </a:rPr>
              <a:t>summarise</a:t>
            </a:r>
            <a:r>
              <a:rPr lang="en-US" b="0" i="0" u="none" strike="noStrike" dirty="0">
                <a:solidFill>
                  <a:srgbClr val="000000"/>
                </a:solidFill>
                <a:effectLst/>
                <a:latin typeface="Calibri"/>
                <a:ea typeface="Calibri"/>
                <a:cs typeface="Calibri"/>
              </a:rPr>
              <a:t> that we lose many non-verbal aspects of communication.</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What’s more, radio communication needs to be effective and secure.</a:t>
            </a:r>
          </a:p>
          <a:p>
            <a:pPr algn="l" rtl="0" fontAlgn="base"/>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Session 1 includes audio case studies </a:t>
            </a:r>
            <a:r>
              <a:rPr lang="en-US" b="0" i="0" u="none" strike="noStrike">
                <a:solidFill>
                  <a:srgbClr val="000000"/>
                </a:solidFill>
                <a:effectLst/>
                <a:latin typeface="Calibri"/>
                <a:ea typeface="Calibri"/>
                <a:cs typeface="Calibri"/>
              </a:rPr>
              <a:t>if useful.</a:t>
            </a:r>
            <a:endParaRPr lang="en-US" b="0" i="0" u="none" strike="noStrike" dirty="0">
              <a:solidFill>
                <a:srgbClr val="000000"/>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Ask students to suggest some solutions to this: what rules might we follow to make radio communications effective and secure?</a:t>
            </a:r>
          </a:p>
          <a:p>
            <a:endParaRPr lang="en-US" dirty="0">
              <a:solidFill>
                <a:srgbClr val="000000"/>
              </a:solidFill>
              <a:latin typeface="Calibri" panose="020F0502020204030204" pitchFamily="34" charset="0"/>
              <a:ea typeface="Calibri"/>
              <a:cs typeface="Calibri"/>
            </a:endParaRPr>
          </a:p>
          <a:p>
            <a:r>
              <a:rPr lang="en-US" dirty="0">
                <a:solidFill>
                  <a:srgbClr val="000000"/>
                </a:solidFill>
              </a:rPr>
              <a:t>Image source: </a:t>
            </a:r>
            <a:r>
              <a:rPr lang="en-US" dirty="0">
                <a:solidFill>
                  <a:srgbClr val="000000"/>
                </a:solidFill>
                <a:hlinkClick r:id="rId3"/>
              </a:rPr>
              <a:t>https://www.defenceimagery.mod.uk/Home/Search?Query=45146633.jpg&amp;Type=Filename</a:t>
            </a:r>
            <a:r>
              <a:rPr lang="en-US" dirty="0">
                <a:solidFill>
                  <a:srgbClr val="000000"/>
                </a:solidFill>
              </a:rPr>
              <a:t> 45146633.jpg </a:t>
            </a:r>
            <a:endParaRPr lang="en-US" dirty="0">
              <a:ea typeface="Calibri"/>
              <a:cs typeface="Calibri"/>
            </a:endParaRPr>
          </a:p>
        </p:txBody>
      </p:sp>
      <p:sp>
        <p:nvSpPr>
          <p:cNvPr id="4" name="Footer Placeholder 3">
            <a:extLst>
              <a:ext uri="{FF2B5EF4-FFF2-40B4-BE49-F238E27FC236}">
                <a16:creationId xmlns:a16="http://schemas.microsoft.com/office/drawing/2014/main" id="{05D94B50-F2E8-51AF-0169-440FF42B060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30777B9-8937-9226-0004-1DE7FD03B58A}"/>
              </a:ext>
            </a:extLst>
          </p:cNvPr>
          <p:cNvSpPr>
            <a:spLocks noGrp="1"/>
          </p:cNvSpPr>
          <p:nvPr>
            <p:ph type="sldNum" sz="quarter" idx="5"/>
          </p:nvPr>
        </p:nvSpPr>
        <p:spPr/>
        <p:txBody>
          <a:bodyPr/>
          <a:lstStyle/>
          <a:p>
            <a:fld id="{9E4FC3F5-B58D-AA41-8118-3D9F449CF29A}" type="slidenum">
              <a:rPr lang="en-US" smtClean="0"/>
              <a:t>13</a:t>
            </a:fld>
            <a:endParaRPr lang="en-US"/>
          </a:p>
        </p:txBody>
      </p:sp>
    </p:spTree>
    <p:extLst>
      <p:ext uri="{BB962C8B-B14F-4D97-AF65-F5344CB8AC3E}">
        <p14:creationId xmlns:p14="http://schemas.microsoft.com/office/powerpoint/2010/main" val="3087691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a:ea typeface="Calibri"/>
                <a:cs typeface="Calibri"/>
              </a:rPr>
              <a:t>Deliver</a:t>
            </a:r>
            <a:endParaRPr lang="en-US" b="0" i="0" u="none" strike="noStrike">
              <a:solidFill>
                <a:srgbClr val="000000"/>
              </a:solidFill>
              <a:effectLst/>
              <a:latin typeface="Calibri"/>
              <a:ea typeface="Calibri"/>
              <a:cs typeface="Calibri"/>
            </a:endParaRPr>
          </a:p>
          <a:p>
            <a:pPr fontAlgn="base"/>
            <a:r>
              <a:rPr lang="en-US" b="0" i="0" u="none" strike="noStrike">
                <a:solidFill>
                  <a:srgbClr val="000000"/>
                </a:solidFill>
                <a:effectLst/>
                <a:latin typeface="Calibri"/>
                <a:ea typeface="Calibri"/>
                <a:cs typeface="Calibri"/>
              </a:rPr>
              <a:t>Review standard voice procedures</a:t>
            </a:r>
            <a:r>
              <a:rPr lang="en-US">
                <a:solidFill>
                  <a:srgbClr val="000000"/>
                </a:solidFill>
                <a:latin typeface="Calibri"/>
                <a:ea typeface="Calibri"/>
                <a:cs typeface="Calibri"/>
              </a:rPr>
              <a:t>, which can help to make radio communications effective.</a:t>
            </a:r>
            <a:r>
              <a:rPr lang="en-US" b="0" i="0" u="none" strike="noStrike">
                <a:solidFill>
                  <a:srgbClr val="444444"/>
                </a:solidFill>
                <a:effectLst/>
                <a:latin typeface="Calibri"/>
                <a:ea typeface="Calibri"/>
                <a:cs typeface="Calibri"/>
              </a:rPr>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14</a:t>
            </a:fld>
            <a:endParaRPr lang="en-US"/>
          </a:p>
        </p:txBody>
      </p:sp>
    </p:spTree>
    <p:extLst>
      <p:ext uri="{BB962C8B-B14F-4D97-AF65-F5344CB8AC3E}">
        <p14:creationId xmlns:p14="http://schemas.microsoft.com/office/powerpoint/2010/main" val="2226701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One way to ensure clear communication over radio is to use a phonetic alphabet to spell out words or letters.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Review the alphabet. Note that syllables in bold are stressed, </a:t>
            </a:r>
            <a:r>
              <a:rPr lang="en-US" dirty="0">
                <a:solidFill>
                  <a:srgbClr val="000000"/>
                </a:solidFill>
                <a:latin typeface="Calibri"/>
                <a:ea typeface="Calibri"/>
                <a:cs typeface="Calibri"/>
              </a:rPr>
              <a:t>e.g.</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ALpha</a:t>
            </a:r>
            <a:r>
              <a:rPr lang="en-US" b="0" i="0" u="none" strike="noStrike" dirty="0">
                <a:solidFill>
                  <a:srgbClr val="000000"/>
                </a:solidFill>
                <a:effectLst/>
                <a:latin typeface="Calibri"/>
                <a:ea typeface="Calibri"/>
                <a:cs typeface="Calibri"/>
              </a:rPr>
              <a:t>, </a:t>
            </a:r>
            <a:r>
              <a:rPr lang="en-US" b="0" i="0" u="none" strike="noStrike" dirty="0" err="1">
                <a:solidFill>
                  <a:srgbClr val="000000"/>
                </a:solidFill>
                <a:effectLst/>
                <a:latin typeface="Calibri"/>
                <a:ea typeface="Calibri"/>
                <a:cs typeface="Calibri"/>
              </a:rPr>
              <a:t>BRAvo</a:t>
            </a:r>
            <a:r>
              <a:rPr lang="en-US" b="0" i="0" u="none" strike="noStrike"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Discuss some occasions when the phonetic alphabet would be essential. These include:</a:t>
            </a:r>
          </a:p>
          <a:p>
            <a:pPr marL="171450" indent="-171450" algn="l" rtl="0" fontAlgn="base">
              <a:buFont typeface="Arial"/>
              <a:buChar char="•"/>
            </a:pPr>
            <a:r>
              <a:rPr lang="en-US" b="0" i="0" dirty="0">
                <a:solidFill>
                  <a:srgbClr val="000000"/>
                </a:solidFill>
                <a:effectLst/>
                <a:latin typeface="Calibri"/>
                <a:ea typeface="Calibri"/>
                <a:cs typeface="Calibri"/>
              </a:rPr>
              <a:t>Names</a:t>
            </a:r>
          </a:p>
          <a:p>
            <a:pPr marL="171450" indent="-171450" algn="l" rtl="0" fontAlgn="base">
              <a:buFont typeface="Arial"/>
              <a:buChar char="•"/>
            </a:pPr>
            <a:r>
              <a:rPr lang="en-US" b="0" i="0" dirty="0">
                <a:solidFill>
                  <a:srgbClr val="000000"/>
                </a:solidFill>
                <a:effectLst/>
                <a:latin typeface="Calibri"/>
                <a:ea typeface="Calibri"/>
                <a:cs typeface="Calibri"/>
              </a:rPr>
              <a:t>Car registrations</a:t>
            </a:r>
          </a:p>
          <a:p>
            <a:pPr marL="171450" indent="-171450" algn="l" rtl="0" fontAlgn="base">
              <a:buFont typeface="Arial"/>
              <a:buChar char="•"/>
            </a:pPr>
            <a:r>
              <a:rPr lang="en-US" b="0" i="0" dirty="0">
                <a:solidFill>
                  <a:srgbClr val="000000"/>
                </a:solidFill>
                <a:effectLst/>
                <a:latin typeface="Calibri"/>
                <a:ea typeface="Calibri"/>
                <a:cs typeface="Calibri"/>
              </a:rPr>
              <a:t>Letters in grid references</a:t>
            </a:r>
          </a:p>
          <a:p>
            <a:pPr algn="l" rtl="0" fontAlgn="base"/>
            <a:endParaRPr lang="en-US" b="0" i="0"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Hand out copies of the printable </a:t>
            </a:r>
            <a:r>
              <a:rPr lang="en-US" dirty="0">
                <a:solidFill>
                  <a:srgbClr val="000000"/>
                </a:solidFill>
                <a:latin typeface="Calibri"/>
                <a:ea typeface="Calibri"/>
                <a:cs typeface="Calibri"/>
              </a:rPr>
              <a:t>reference sheet on slide 17.</a:t>
            </a:r>
            <a:endParaRPr lang="en-US" b="0" i="0" dirty="0">
              <a:solidFill>
                <a:srgbClr val="000000"/>
              </a:solidFill>
              <a:effectLst/>
              <a:latin typeface="Calibri" panose="020F0502020204030204" pitchFamily="34" charset="0"/>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support</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Give students </a:t>
            </a:r>
            <a:r>
              <a:rPr lang="en-US" dirty="0">
                <a:solidFill>
                  <a:srgbClr val="000000"/>
                </a:solidFill>
                <a:latin typeface="Calibri"/>
                <a:ea typeface="Calibri"/>
                <a:cs typeface="Calibri"/>
              </a:rPr>
              <a:t>one</a:t>
            </a:r>
            <a:r>
              <a:rPr lang="en-US" b="0" i="0" u="none" strike="noStrike" dirty="0">
                <a:solidFill>
                  <a:srgbClr val="000000"/>
                </a:solidFill>
                <a:effectLst/>
                <a:latin typeface="Calibri"/>
                <a:ea typeface="Calibri"/>
                <a:cs typeface="Calibri"/>
              </a:rPr>
              <a:t> minute to review the alphabet then hide the slide and hold a quick-fire quiz on how to say each letter.</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challenge</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fontAlgn="base"/>
            <a:r>
              <a:rPr lang="en-US" b="0" i="0" u="none" strike="noStrike" dirty="0">
                <a:solidFill>
                  <a:srgbClr val="000000"/>
                </a:solidFill>
                <a:effectLst/>
                <a:latin typeface="Calibri"/>
                <a:ea typeface="Calibri"/>
                <a:cs typeface="Calibri"/>
              </a:rPr>
              <a:t>Give students </a:t>
            </a:r>
            <a:r>
              <a:rPr lang="en-US" dirty="0">
                <a:solidFill>
                  <a:srgbClr val="000000"/>
                </a:solidFill>
                <a:latin typeface="Calibri"/>
                <a:ea typeface="Calibri"/>
                <a:cs typeface="Calibri"/>
              </a:rPr>
              <a:t>one</a:t>
            </a:r>
            <a:r>
              <a:rPr lang="en-US" b="0" i="0" u="none" strike="noStrike" dirty="0">
                <a:solidFill>
                  <a:srgbClr val="000000"/>
                </a:solidFill>
                <a:effectLst/>
                <a:latin typeface="Calibri"/>
                <a:ea typeface="Calibri"/>
                <a:cs typeface="Calibri"/>
              </a:rPr>
              <a:t> minute to review the alphabet then, starting with ‘A’, see which student can say the most letters before </a:t>
            </a:r>
            <a:r>
              <a:rPr lang="en-US" dirty="0">
                <a:solidFill>
                  <a:srgbClr val="000000"/>
                </a:solidFill>
                <a:latin typeface="Calibri"/>
                <a:ea typeface="Calibri"/>
                <a:cs typeface="Calibri"/>
              </a:rPr>
              <a:t>forgetting the answer</a:t>
            </a:r>
            <a:r>
              <a:rPr lang="en-US" b="0" i="0" u="none" strike="noStrike"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15</a:t>
            </a:fld>
            <a:endParaRPr lang="en-US"/>
          </a:p>
        </p:txBody>
      </p:sp>
    </p:spTree>
    <p:extLst>
      <p:ext uri="{BB962C8B-B14F-4D97-AF65-F5344CB8AC3E}">
        <p14:creationId xmlns:p14="http://schemas.microsoft.com/office/powerpoint/2010/main" val="5528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3F93-E401-92EF-C499-20D214141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839F2-750B-7D39-F442-0DF1A991B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0B437-F9FC-636B-7011-C4C284FA2134}"/>
              </a:ext>
            </a:extLst>
          </p:cNvPr>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Print copies of this worksheet for students.</a:t>
            </a:r>
            <a:endParaRPr lang="en-US" sz="1000" b="0"/>
          </a:p>
        </p:txBody>
      </p:sp>
      <p:sp>
        <p:nvSpPr>
          <p:cNvPr id="4" name="Footer Placeholder 3">
            <a:extLst>
              <a:ext uri="{FF2B5EF4-FFF2-40B4-BE49-F238E27FC236}">
                <a16:creationId xmlns:a16="http://schemas.microsoft.com/office/drawing/2014/main" id="{4292AF8F-F488-2C23-B677-C2C7E8F84FB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D8735A4-CB3A-B6ED-5578-0C80F62141A7}"/>
              </a:ext>
            </a:extLst>
          </p:cNvPr>
          <p:cNvSpPr>
            <a:spLocks noGrp="1"/>
          </p:cNvSpPr>
          <p:nvPr>
            <p:ph type="sldNum" sz="quarter" idx="5"/>
          </p:nvPr>
        </p:nvSpPr>
        <p:spPr/>
        <p:txBody>
          <a:bodyPr/>
          <a:lstStyle/>
          <a:p>
            <a:fld id="{9E4FC3F5-B58D-AA41-8118-3D9F449CF29A}" type="slidenum">
              <a:rPr lang="en-US" smtClean="0"/>
              <a:t>17</a:t>
            </a:fld>
            <a:endParaRPr lang="en-US"/>
          </a:p>
        </p:txBody>
      </p:sp>
    </p:spTree>
    <p:extLst>
      <p:ext uri="{BB962C8B-B14F-4D97-AF65-F5344CB8AC3E}">
        <p14:creationId xmlns:p14="http://schemas.microsoft.com/office/powerpoint/2010/main" val="1364603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83E3-159B-A943-74AC-61893742F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F3789-7EF4-C8F9-9256-862645435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34E0B-0606-95CC-D961-E9BB219CD130}"/>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Students use the printed reference to complete the four tasks on this and the following slide.</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SCRIM is covered in </a:t>
            </a:r>
            <a:r>
              <a:rPr lang="en-US" dirty="0">
                <a:solidFill>
                  <a:srgbClr val="000000"/>
                </a:solidFill>
                <a:latin typeface="Calibri"/>
                <a:cs typeface="Calibri"/>
              </a:rPr>
              <a:t>Parts</a:t>
            </a:r>
            <a:r>
              <a:rPr lang="en-US" b="0" i="0" u="none" strike="noStrike" dirty="0">
                <a:solidFill>
                  <a:srgbClr val="000000"/>
                </a:solidFill>
                <a:effectLst/>
                <a:latin typeface="Calibri"/>
                <a:cs typeface="Calibri"/>
              </a:rPr>
              <a:t> 1 and 2 of these </a:t>
            </a:r>
            <a:r>
              <a:rPr lang="en-US" dirty="0">
                <a:solidFill>
                  <a:srgbClr val="000000"/>
                </a:solidFill>
                <a:latin typeface="Calibri"/>
                <a:cs typeface="Calibri"/>
              </a:rPr>
              <a:t>Communications</a:t>
            </a:r>
            <a:r>
              <a:rPr lang="en-US" b="0" i="0" u="none" strike="noStrike" dirty="0">
                <a:solidFill>
                  <a:srgbClr val="000000"/>
                </a:solidFill>
                <a:effectLst/>
                <a:latin typeface="Calibri"/>
                <a:cs typeface="Calibri"/>
              </a:rPr>
              <a:t> resources:</a:t>
            </a:r>
            <a:endParaRPr lang="en-US" b="0" i="0" u="none" strike="noStrike" dirty="0">
              <a:solidFill>
                <a:srgbClr val="000000"/>
              </a:solidFill>
              <a:effectLst/>
              <a:latin typeface="Calibri"/>
              <a:ea typeface="Calibri"/>
              <a:cs typeface="Calibri"/>
            </a:endParaRPr>
          </a:p>
          <a:p>
            <a:pPr marL="171450" indent="-171450">
              <a:buFont typeface="Arial"/>
              <a:buChar char="•"/>
            </a:pPr>
            <a:r>
              <a:rPr lang="en-US" dirty="0"/>
              <a:t>S – shape, size</a:t>
            </a:r>
            <a:endParaRPr lang="en-US" dirty="0">
              <a:cs typeface="Calibri"/>
            </a:endParaRPr>
          </a:p>
          <a:p>
            <a:pPr marL="171450" indent="-171450">
              <a:buFont typeface="Arial"/>
              <a:buChar char="•"/>
            </a:pPr>
            <a:r>
              <a:rPr lang="en-US" dirty="0"/>
              <a:t>C – </a:t>
            </a:r>
            <a:r>
              <a:rPr lang="en-US" dirty="0" err="1"/>
              <a:t>colour</a:t>
            </a:r>
            <a:endParaRPr lang="en-US" dirty="0">
              <a:cs typeface="Calibri" panose="020F0502020204030204"/>
            </a:endParaRPr>
          </a:p>
          <a:p>
            <a:pPr marL="171450" indent="-171450">
              <a:buFont typeface="Arial"/>
              <a:buChar char="•"/>
            </a:pPr>
            <a:r>
              <a:rPr lang="en-US" dirty="0"/>
              <a:t>R – registration</a:t>
            </a:r>
            <a:endParaRPr lang="en-US" dirty="0">
              <a:cs typeface="Calibri" panose="020F0502020204030204"/>
            </a:endParaRPr>
          </a:p>
          <a:p>
            <a:pPr marL="171450" indent="-171450">
              <a:buFont typeface="Arial"/>
              <a:buChar char="•"/>
            </a:pPr>
            <a:r>
              <a:rPr lang="en-US" dirty="0"/>
              <a:t>I – identifying features</a:t>
            </a:r>
            <a:endParaRPr lang="en-US" dirty="0">
              <a:cs typeface="Calibri" panose="020F0502020204030204"/>
            </a:endParaRPr>
          </a:p>
          <a:p>
            <a:pPr marL="171450" indent="-171450">
              <a:buFont typeface="Arial"/>
              <a:buChar char="•"/>
            </a:pPr>
            <a:r>
              <a:rPr lang="en-US" dirty="0"/>
              <a:t>M – make and model</a:t>
            </a:r>
            <a:endParaRPr lang="en-US" dirty="0">
              <a:cs typeface="Calibri" panose="020F0502020204030204"/>
            </a:endParaRPr>
          </a:p>
          <a:p>
            <a:pPr algn="l" rtl="0"/>
            <a:endParaRPr lang="en-US" b="0" i="0" u="none" strike="noStrike" dirty="0">
              <a:solidFill>
                <a:srgbClr val="000000"/>
              </a:solidFill>
              <a:effectLst/>
              <a:latin typeface="Calibri" panose="020F0502020204030204" pitchFamily="34" charset="0"/>
              <a:ea typeface="Calibri"/>
              <a:cs typeface="Calibri"/>
            </a:endParaRPr>
          </a:p>
          <a:p>
            <a:r>
              <a:rPr lang="en-US" dirty="0">
                <a:solidFill>
                  <a:srgbClr val="000000"/>
                </a:solidFill>
              </a:rPr>
              <a:t>Invite students to:</a:t>
            </a:r>
            <a:endParaRPr lang="en-US" dirty="0">
              <a:solidFill>
                <a:srgbClr val="000000"/>
              </a:solidFill>
              <a:ea typeface="Calibri"/>
              <a:cs typeface="Calibri"/>
            </a:endParaRPr>
          </a:p>
          <a:p>
            <a:pPr marL="171450" indent="-171450">
              <a:buFont typeface="Arial"/>
              <a:buChar char="•"/>
            </a:pPr>
            <a:r>
              <a:rPr lang="en-US" dirty="0">
                <a:solidFill>
                  <a:srgbClr val="000000"/>
                </a:solidFill>
              </a:rPr>
              <a:t>Provide constructive feedback to one another.</a:t>
            </a:r>
            <a:endParaRPr lang="en-US" dirty="0">
              <a:solidFill>
                <a:srgbClr val="000000"/>
              </a:solidFill>
              <a:ea typeface="Calibri" panose="020F0502020204030204"/>
              <a:cs typeface="Calibri" panose="020F0502020204030204"/>
            </a:endParaRPr>
          </a:p>
          <a:p>
            <a:pPr marL="171450" indent="-171450">
              <a:buFont typeface="Arial"/>
              <a:buChar char="•"/>
            </a:pPr>
            <a:r>
              <a:rPr lang="en-US" dirty="0">
                <a:solidFill>
                  <a:srgbClr val="000000"/>
                </a:solidFill>
              </a:rPr>
              <a:t>Identify what they would do better next time to improve their communication skills.</a:t>
            </a:r>
            <a:endParaRPr lang="en-US" dirty="0">
              <a:ea typeface="Calibri" panose="020F0502020204030204"/>
              <a:cs typeface="Calibri" panose="020F0502020204030204"/>
            </a:endParaRPr>
          </a:p>
          <a:p>
            <a:pPr marL="171450" indent="-171450">
              <a:buFont typeface="Arial"/>
              <a:buChar char="•"/>
            </a:pPr>
            <a:endParaRPr lang="en-US" dirty="0">
              <a:solidFill>
                <a:srgbClr val="000000"/>
              </a:solidFill>
              <a:ea typeface="Calibri" panose="020F0502020204030204"/>
              <a:cs typeface="Calibri" panose="020F0502020204030204"/>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write and share their answers using an online whiteboard or notes.</a:t>
            </a:r>
            <a:r>
              <a:rPr lang="en-US" b="0" i="0" dirty="0">
                <a:solidFill>
                  <a:srgbClr val="000000"/>
                </a:solidFill>
                <a:effectLst/>
                <a:latin typeface="Calibri"/>
                <a:cs typeface="Calibri"/>
              </a:rPr>
              <a:t>​</a:t>
            </a:r>
            <a:endParaRPr lang="en-US" b="0" i="0" dirty="0">
              <a:solidFill>
                <a:srgbClr val="000000"/>
              </a:solidFill>
              <a:effectLst/>
              <a:latin typeface="Calibri"/>
              <a:ea typeface="Calibri"/>
              <a:cs typeface="Calibri"/>
            </a:endParaRPr>
          </a:p>
          <a:p>
            <a:pPr algn="l" rtl="0" fontAlgn="base"/>
            <a:r>
              <a:rPr lang="en-US" b="0" i="0" dirty="0">
                <a:solidFill>
                  <a:srgbClr val="000000"/>
                </a:solidFill>
                <a:effectLst/>
                <a:latin typeface="Calibri"/>
                <a:cs typeface="Calibri"/>
              </a:rPr>
              <a:t>They could share answers with a partner via walkie-talkie or mobile phone, for the partner to write down.</a:t>
            </a:r>
            <a:endParaRPr lang="en-US" b="0" i="0" dirty="0">
              <a:solidFill>
                <a:srgbClr val="000000"/>
              </a:solidFill>
              <a:effectLst/>
              <a:latin typeface="Calibri"/>
              <a:ea typeface="Calibri"/>
              <a:cs typeface="Calibri"/>
            </a:endParaRPr>
          </a:p>
          <a:p>
            <a:pPr algn="l" rtl="0" fontAlgn="base"/>
            <a:endParaRPr lang="en-US" b="0" i="0" dirty="0">
              <a:solidFill>
                <a:srgbClr val="000000"/>
              </a:solidFill>
              <a:effectLst/>
              <a:latin typeface="Calibri" panose="020F0502020204030204" pitchFamily="34" charset="0"/>
            </a:endParaRPr>
          </a:p>
          <a:p>
            <a:pPr algn="l" rtl="0" fontAlgn="base"/>
            <a:r>
              <a:rPr lang="en-US" b="1" i="0" dirty="0">
                <a:solidFill>
                  <a:srgbClr val="000000"/>
                </a:solidFill>
                <a:effectLst/>
                <a:latin typeface="Calibri"/>
                <a:cs typeface="Calibri"/>
              </a:rPr>
              <a:t>Support</a:t>
            </a:r>
            <a:endParaRPr lang="en-US" b="1" i="0" dirty="0">
              <a:solidFill>
                <a:srgbClr val="000000"/>
              </a:solidFill>
              <a:effectLst/>
              <a:latin typeface="Calibri"/>
              <a:ea typeface="Calibri"/>
              <a:cs typeface="Calibri"/>
            </a:endParaRPr>
          </a:p>
          <a:p>
            <a:pPr algn="l" rtl="0" fontAlgn="base"/>
            <a:r>
              <a:rPr lang="en-US" b="0" i="0" dirty="0">
                <a:solidFill>
                  <a:srgbClr val="000000"/>
                </a:solidFill>
                <a:effectLst/>
                <a:latin typeface="Calibri"/>
                <a:cs typeface="Calibri"/>
              </a:rPr>
              <a:t>Model an answer for each task before students complete it. For example, share your own name phonetically.</a:t>
            </a:r>
            <a:endParaRPr lang="en-US" b="0" i="0" dirty="0">
              <a:solidFill>
                <a:srgbClr val="000000"/>
              </a:solidFill>
              <a:effectLst/>
              <a:latin typeface="Calibri"/>
              <a:ea typeface="Calibri"/>
              <a:cs typeface="Calibri"/>
            </a:endParaRPr>
          </a:p>
          <a:p>
            <a:pPr algn="l" rtl="0" fontAlgn="base"/>
            <a:endParaRPr lang="en-US" b="0" i="0" dirty="0">
              <a:solidFill>
                <a:srgbClr val="000000"/>
              </a:solidFill>
              <a:effectLst/>
              <a:latin typeface="Calibri" panose="020F0502020204030204" pitchFamily="34" charset="0"/>
            </a:endParaRPr>
          </a:p>
          <a:p>
            <a:pPr algn="l" rtl="0" fontAlgn="base"/>
            <a:r>
              <a:rPr lang="en-US" b="1" i="0" dirty="0">
                <a:solidFill>
                  <a:srgbClr val="000000"/>
                </a:solidFill>
                <a:effectLst/>
                <a:latin typeface="Calibri"/>
                <a:cs typeface="Calibri"/>
              </a:rPr>
              <a:t>Challenge</a:t>
            </a:r>
            <a:endParaRPr lang="en-US" b="1" i="0" dirty="0">
              <a:solidFill>
                <a:srgbClr val="000000"/>
              </a:solidFill>
              <a:effectLst/>
              <a:latin typeface="Calibri"/>
              <a:ea typeface="Calibri"/>
              <a:cs typeface="Calibri"/>
            </a:endParaRPr>
          </a:p>
          <a:p>
            <a:pPr algn="l" rtl="0" fontAlgn="base"/>
            <a:r>
              <a:rPr lang="en-US" b="0" i="0" dirty="0">
                <a:solidFill>
                  <a:srgbClr val="000000"/>
                </a:solidFill>
                <a:effectLst/>
                <a:latin typeface="Calibri"/>
                <a:cs typeface="Calibri"/>
              </a:rPr>
              <a:t>Students create their own challenges to give to another pair to complete. What information could they share using the phonetic alphabet and digits?</a:t>
            </a:r>
            <a:endParaRPr lang="en-US" b="0" i="0" dirty="0">
              <a:solidFill>
                <a:srgbClr val="000000"/>
              </a:solidFill>
              <a:effectLst/>
              <a:latin typeface="Calibri"/>
              <a:ea typeface="Calibri"/>
              <a:cs typeface="Calibri"/>
            </a:endParaRPr>
          </a:p>
          <a:p>
            <a:pPr algn="l" rtl="0" fontAlgn="base"/>
            <a:endParaRPr lang="en-US" b="0" i="0" dirty="0">
              <a:solidFill>
                <a:srgbClr val="000000"/>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177557E9-2B8C-E47F-D580-40D11C17178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8467461-A2DD-F8DA-0779-1DE9CE57D5FE}"/>
              </a:ext>
            </a:extLst>
          </p:cNvPr>
          <p:cNvSpPr>
            <a:spLocks noGrp="1"/>
          </p:cNvSpPr>
          <p:nvPr>
            <p:ph type="sldNum" sz="quarter" idx="5"/>
          </p:nvPr>
        </p:nvSpPr>
        <p:spPr/>
        <p:txBody>
          <a:bodyPr/>
          <a:lstStyle/>
          <a:p>
            <a:fld id="{9E4FC3F5-B58D-AA41-8118-3D9F449CF29A}" type="slidenum">
              <a:rPr lang="en-US" smtClean="0"/>
              <a:t>18</a:t>
            </a:fld>
            <a:endParaRPr lang="en-US"/>
          </a:p>
        </p:txBody>
      </p:sp>
    </p:spTree>
    <p:extLst>
      <p:ext uri="{BB962C8B-B14F-4D97-AF65-F5344CB8AC3E}">
        <p14:creationId xmlns:p14="http://schemas.microsoft.com/office/powerpoint/2010/main" val="249153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193BC-D765-2F74-FCFF-3AABF9BEB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DED2F-4874-32A4-0277-09D69A5CC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3D5DD-BEDE-595F-5387-073B74DF9AEC}"/>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Please refer to the previous slide.</a:t>
            </a: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The grid reference is for Pen Y Fan summit, Wales. If you wish to use ODS grid references, this is </a:t>
            </a:r>
            <a:r>
              <a:rPr lang="en-US" b="0" i="0" dirty="0">
                <a:solidFill>
                  <a:srgbClr val="000000"/>
                </a:solidFill>
                <a:effectLst/>
                <a:latin typeface="Calibri"/>
                <a:ea typeface="Calibri"/>
                <a:cs typeface="Calibri"/>
              </a:rPr>
              <a:t>SO</a:t>
            </a:r>
            <a:r>
              <a:rPr lang="en-GB" b="0" i="0" dirty="0">
                <a:solidFill>
                  <a:srgbClr val="474747"/>
                </a:solidFill>
                <a:effectLst/>
                <a:latin typeface="Google Sans"/>
              </a:rPr>
              <a:t> </a:t>
            </a:r>
            <a:r>
              <a:rPr lang="en-GB" dirty="0"/>
              <a:t>01230 21490.</a:t>
            </a:r>
            <a:endParaRPr lang="en-US" b="0" i="0" u="none" strike="noStrike" dirty="0">
              <a:solidFill>
                <a:srgbClr val="000000"/>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a:ea typeface="Calibri"/>
                <a:cs typeface="Calibri"/>
              </a:rPr>
              <a:t>Digital classroom</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fontAlgn="base">
              <a:defRPr/>
            </a:pPr>
            <a:r>
              <a:rPr lang="en-US" b="0" i="0" u="none" strike="noStrike" dirty="0">
                <a:solidFill>
                  <a:srgbClr val="000000"/>
                </a:solidFill>
                <a:effectLst/>
                <a:latin typeface="Calibri"/>
                <a:ea typeface="Calibri"/>
                <a:cs typeface="Calibri"/>
              </a:rPr>
              <a:t>Students can use </a:t>
            </a:r>
            <a:r>
              <a:rPr lang="en-US" b="0" i="0" u="none" strike="noStrike" dirty="0">
                <a:solidFill>
                  <a:srgbClr val="000000"/>
                </a:solidFill>
                <a:effectLst/>
                <a:latin typeface="Calibri"/>
                <a:ea typeface="Calibri"/>
                <a:cs typeface="Calibri"/>
                <a:hlinkClick r:id="rId3"/>
              </a:rPr>
              <a:t>https://www.map.army/</a:t>
            </a:r>
            <a:r>
              <a:rPr lang="en-US" dirty="0">
                <a:solidFill>
                  <a:srgbClr val="000000"/>
                </a:solidFill>
                <a:latin typeface="Calibri"/>
                <a:ea typeface="Calibri"/>
                <a:cs typeface="Calibri"/>
              </a:rPr>
              <a:t> </a:t>
            </a:r>
            <a:r>
              <a:rPr lang="en-US" b="0" i="0" u="none" strike="noStrike" dirty="0">
                <a:solidFill>
                  <a:srgbClr val="000000"/>
                </a:solidFill>
                <a:effectLst/>
                <a:latin typeface="Calibri"/>
                <a:ea typeface="Calibri"/>
                <a:cs typeface="Calibri"/>
              </a:rPr>
              <a:t>to search for the reference using MGRS. (Click the options slider icon in the top left of the screen. Scroll down to coordinate settings and select MGRS in the coordinate grid drop-down box.)</a:t>
            </a:r>
            <a:endParaRPr lang="en-US" dirty="0">
              <a:ea typeface="Calibri" panose="020F0502020204030204"/>
              <a:cs typeface="Calibri"/>
            </a:endParaRPr>
          </a:p>
          <a:p>
            <a:pPr>
              <a:defRPr/>
            </a:pPr>
            <a:r>
              <a:rPr lang="en-US" dirty="0">
                <a:solidFill>
                  <a:srgbClr val="000000"/>
                </a:solidFill>
              </a:rPr>
              <a:t>Vocabulary: Military Grid Reference System (MGRS).</a:t>
            </a:r>
            <a:endParaRPr lang="en-US" dirty="0"/>
          </a:p>
          <a:p>
            <a:pPr fontAlgn="base">
              <a:defRPr/>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a:ea typeface="Calibri"/>
                <a:cs typeface="Calibri"/>
              </a:rPr>
              <a:t>If splitting this session across two lessons, take time to briefly revisit the learning outcomes slide and assess progress against the first two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F17EC4BE-7DAB-334E-A039-B3B69B356A41}"/>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1DE412C2-BD08-946D-89DE-7E243EB0F8DA}"/>
              </a:ext>
            </a:extLst>
          </p:cNvPr>
          <p:cNvSpPr>
            <a:spLocks noGrp="1"/>
          </p:cNvSpPr>
          <p:nvPr>
            <p:ph type="sldNum" sz="quarter" idx="5"/>
          </p:nvPr>
        </p:nvSpPr>
        <p:spPr/>
        <p:txBody>
          <a:bodyPr/>
          <a:lstStyle/>
          <a:p>
            <a:fld id="{9E4FC3F5-B58D-AA41-8118-3D9F449CF29A}" type="slidenum">
              <a:rPr lang="en-US" smtClean="0"/>
              <a:t>19</a:t>
            </a:fld>
            <a:endParaRPr lang="en-US"/>
          </a:p>
        </p:txBody>
      </p:sp>
    </p:spTree>
    <p:extLst>
      <p:ext uri="{BB962C8B-B14F-4D97-AF65-F5344CB8AC3E}">
        <p14:creationId xmlns:p14="http://schemas.microsoft.com/office/powerpoint/2010/main" val="90208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45584-F1FA-6098-6996-C21062538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8F73E-6541-5A48-1871-DA582CF77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B2BFB-8A60-C073-0EF3-18F64217876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EF2581FB-E83B-D213-8050-08734340DA61}"/>
              </a:ext>
            </a:extLst>
          </p:cNvPr>
          <p:cNvSpPr>
            <a:spLocks noGrp="1"/>
          </p:cNvSpPr>
          <p:nvPr>
            <p:ph type="sldNum" sz="quarter" idx="5"/>
          </p:nvPr>
        </p:nvSpPr>
        <p:spPr/>
        <p:txBody>
          <a:bodyPr/>
          <a:lstStyle/>
          <a:p>
            <a:fld id="{9E4FC3F5-B58D-AA41-8118-3D9F449CF29A}" type="slidenum">
              <a:rPr lang="en-US" smtClean="0"/>
              <a:t>20</a:t>
            </a:fld>
            <a:endParaRPr lang="en-US"/>
          </a:p>
        </p:txBody>
      </p:sp>
      <p:sp>
        <p:nvSpPr>
          <p:cNvPr id="5" name="Footer Placeholder 4">
            <a:extLst>
              <a:ext uri="{FF2B5EF4-FFF2-40B4-BE49-F238E27FC236}">
                <a16:creationId xmlns:a16="http://schemas.microsoft.com/office/drawing/2014/main" id="{76B13FDD-7E27-3718-B3CE-64A229786A1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4132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33FE1-F76D-8890-6E79-5D237792E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AB721-C481-6712-C31B-141A08793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18026-61A7-EAE9-59F7-0C5BCCA85F53}"/>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Before you begin, hold a quick-fire phonetic alphabet and digits quiz to recall learning from the previous session.</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Introduce the concept of procedure words.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Can students share any prowords they think they already know?</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Hand out copies of the printable reference slide that follows.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a:ea typeface="Calibri"/>
                <a:cs typeface="Calibri"/>
              </a:rPr>
              <a:t>Challenge:</a:t>
            </a:r>
          </a:p>
          <a:p>
            <a:pPr algn="l" rtl="0" fontAlgn="base"/>
            <a:r>
              <a:rPr lang="en-US" b="0" i="0" u="none" strike="noStrike" dirty="0">
                <a:solidFill>
                  <a:srgbClr val="000000"/>
                </a:solidFill>
                <a:effectLst/>
                <a:latin typeface="Calibri"/>
                <a:ea typeface="Calibri"/>
                <a:cs typeface="Calibri"/>
              </a:rPr>
              <a:t>Can students suggest any prowords they already know which help to ensure people do not talk over one another?</a:t>
            </a: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Prowords shorten message time and increase clarity. Can students relate these to ABCD?</a:t>
            </a:r>
            <a:r>
              <a:rPr lang="en-US" dirty="0">
                <a:solidFill>
                  <a:srgbClr val="000000"/>
                </a:solidFill>
                <a:latin typeface="Calibri"/>
                <a:ea typeface="Calibri"/>
                <a:cs typeface="Calibri"/>
              </a:rPr>
              <a:t> (SVP)</a:t>
            </a:r>
          </a:p>
          <a:p>
            <a:endParaRPr lang="en-US" dirty="0">
              <a:solidFill>
                <a:srgbClr val="000000"/>
              </a:solidFill>
              <a:latin typeface="Calibri" panose="020F0502020204030204" pitchFamily="34" charset="0"/>
              <a:ea typeface="Calibri"/>
              <a:cs typeface="Calibri"/>
            </a:endParaRPr>
          </a:p>
        </p:txBody>
      </p:sp>
      <p:sp>
        <p:nvSpPr>
          <p:cNvPr id="4" name="Footer Placeholder 3">
            <a:extLst>
              <a:ext uri="{FF2B5EF4-FFF2-40B4-BE49-F238E27FC236}">
                <a16:creationId xmlns:a16="http://schemas.microsoft.com/office/drawing/2014/main" id="{40F3502D-1C8F-1692-1929-24CE2C8A853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717DC9A0-AB8B-5549-2B0F-3F1C48E07A12}"/>
              </a:ext>
            </a:extLst>
          </p:cNvPr>
          <p:cNvSpPr>
            <a:spLocks noGrp="1"/>
          </p:cNvSpPr>
          <p:nvPr>
            <p:ph type="sldNum" sz="quarter" idx="5"/>
          </p:nvPr>
        </p:nvSpPr>
        <p:spPr/>
        <p:txBody>
          <a:bodyPr/>
          <a:lstStyle/>
          <a:p>
            <a:fld id="{9E4FC3F5-B58D-AA41-8118-3D9F449CF29A}" type="slidenum">
              <a:rPr lang="en-US" smtClean="0"/>
              <a:t>21</a:t>
            </a:fld>
            <a:endParaRPr lang="en-US"/>
          </a:p>
        </p:txBody>
      </p:sp>
    </p:spTree>
    <p:extLst>
      <p:ext uri="{BB962C8B-B14F-4D97-AF65-F5344CB8AC3E}">
        <p14:creationId xmlns:p14="http://schemas.microsoft.com/office/powerpoint/2010/main" val="233882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overview when delivered as 1 x 120 minute session.</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a:t>
            </a:fld>
            <a:endParaRPr lang="en-US"/>
          </a:p>
        </p:txBody>
      </p:sp>
    </p:spTree>
    <p:extLst>
      <p:ext uri="{BB962C8B-B14F-4D97-AF65-F5344CB8AC3E}">
        <p14:creationId xmlns:p14="http://schemas.microsoft.com/office/powerpoint/2010/main" val="3110724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Print copies of this worksheet for students.</a:t>
            </a:r>
            <a:endParaRPr lang="en-US" sz="1000" b="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22</a:t>
            </a:fld>
            <a:endParaRPr lang="en-US"/>
          </a:p>
        </p:txBody>
      </p:sp>
    </p:spTree>
    <p:extLst>
      <p:ext uri="{BB962C8B-B14F-4D97-AF65-F5344CB8AC3E}">
        <p14:creationId xmlns:p14="http://schemas.microsoft.com/office/powerpoint/2010/main" val="4271162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BE916-3DB1-C4AC-FB58-AA7946BFF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C29AE-0958-8815-3A04-B40A1E31A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B09CE-C4CC-57AB-2507-B890EBBCD94B}"/>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Run through the example conversations.</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Digital classroom</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Students could simulate the conversation using walkie-talkies for other students to observe.</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support</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fontAlgn="base"/>
            <a:r>
              <a:rPr lang="en-US" b="0" i="0" u="none" strike="noStrike" dirty="0">
                <a:solidFill>
                  <a:srgbClr val="000000"/>
                </a:solidFill>
                <a:effectLst/>
                <a:latin typeface="Calibri"/>
                <a:ea typeface="Calibri"/>
                <a:cs typeface="Calibri"/>
              </a:rPr>
              <a:t>Ask students to highlight each proword and use of phonetics. Highlight the use of </a:t>
            </a:r>
            <a:r>
              <a:rPr lang="en-US" dirty="0">
                <a:solidFill>
                  <a:srgbClr val="000000"/>
                </a:solidFill>
              </a:rPr>
              <a:t>‘</a:t>
            </a:r>
            <a:r>
              <a:rPr lang="en-US" dirty="0">
                <a:solidFill>
                  <a:srgbClr val="000000"/>
                </a:solidFill>
                <a:latin typeface="Calibri"/>
                <a:ea typeface="Calibri"/>
                <a:cs typeface="Calibri"/>
              </a:rPr>
              <a:t>over</a:t>
            </a:r>
            <a:r>
              <a:rPr lang="en-US" dirty="0">
                <a:solidFill>
                  <a:srgbClr val="000000"/>
                </a:solidFill>
              </a:rPr>
              <a:t>’</a:t>
            </a:r>
            <a:r>
              <a:rPr lang="en-US" dirty="0">
                <a:solidFill>
                  <a:srgbClr val="000000"/>
                </a:solidFill>
                <a:latin typeface="Calibri"/>
                <a:ea typeface="Calibri"/>
                <a:cs typeface="Calibri"/>
              </a:rPr>
              <a:t> </a:t>
            </a:r>
            <a:r>
              <a:rPr lang="en-US" b="0" i="0" u="none" strike="noStrike" dirty="0">
                <a:solidFill>
                  <a:srgbClr val="000000"/>
                </a:solidFill>
                <a:effectLst/>
                <a:latin typeface="Calibri"/>
                <a:ea typeface="Calibri"/>
                <a:cs typeface="Calibri"/>
              </a:rPr>
              <a:t>and </a:t>
            </a:r>
            <a:r>
              <a:rPr lang="en-US" dirty="0">
                <a:solidFill>
                  <a:srgbClr val="000000"/>
                </a:solidFill>
              </a:rPr>
              <a:t>‘</a:t>
            </a:r>
            <a:r>
              <a:rPr lang="en-US" dirty="0">
                <a:solidFill>
                  <a:srgbClr val="000000"/>
                </a:solidFill>
                <a:latin typeface="Calibri"/>
                <a:ea typeface="Calibri"/>
                <a:cs typeface="Calibri"/>
              </a:rPr>
              <a:t>out</a:t>
            </a:r>
            <a:r>
              <a:rPr lang="en-US" dirty="0">
                <a:solidFill>
                  <a:srgbClr val="000000"/>
                </a:solidFill>
              </a:rPr>
              <a:t>’</a:t>
            </a:r>
            <a:r>
              <a:rPr lang="en-US" dirty="0">
                <a:solidFill>
                  <a:srgbClr val="000000"/>
                </a:solidFill>
                <a:latin typeface="Calibri"/>
                <a:ea typeface="Calibri"/>
                <a:cs typeface="Calibri"/>
              </a:rPr>
              <a:t> </a:t>
            </a:r>
            <a:r>
              <a:rPr lang="en-US" b="0" i="0" u="none" strike="noStrike" dirty="0">
                <a:solidFill>
                  <a:srgbClr val="000000"/>
                </a:solidFill>
                <a:effectLst/>
                <a:latin typeface="Calibri"/>
                <a:ea typeface="Calibri"/>
                <a:cs typeface="Calibri"/>
              </a:rPr>
              <a:t>to ensure no cross-talking.</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challenge</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Ask students to write or role-play a similar short conversation, this time to confirm that:</a:t>
            </a:r>
          </a:p>
          <a:p>
            <a:pPr marL="171450" indent="-171450" algn="l" rtl="0" fontAlgn="base">
              <a:buFont typeface="Arial"/>
              <a:buChar char="•"/>
            </a:pPr>
            <a:r>
              <a:rPr lang="en-US" b="0" i="0" u="none" strike="noStrike" dirty="0">
                <a:solidFill>
                  <a:srgbClr val="000000"/>
                </a:solidFill>
                <a:effectLst/>
                <a:latin typeface="Calibri"/>
                <a:ea typeface="Calibri"/>
                <a:cs typeface="Calibri"/>
              </a:rPr>
              <a:t>They have located a vehicle registration XY12 ABC, or</a:t>
            </a:r>
          </a:p>
          <a:p>
            <a:pPr marL="171450" indent="-171450" algn="l" rtl="0" fontAlgn="base">
              <a:buFont typeface="Arial"/>
              <a:buChar char="•"/>
            </a:pPr>
            <a:r>
              <a:rPr lang="en-US" b="0" i="0" u="none" strike="noStrike" dirty="0">
                <a:solidFill>
                  <a:srgbClr val="000000"/>
                </a:solidFill>
                <a:effectLst/>
                <a:latin typeface="Calibri"/>
                <a:ea typeface="Calibri"/>
                <a:cs typeface="Calibri"/>
              </a:rPr>
              <a:t>They are at location West St (share phonetically)</a:t>
            </a:r>
            <a:endParaRPr lang="en-US" b="0" i="0" dirty="0">
              <a:solidFill>
                <a:srgbClr val="444444"/>
              </a:solidFill>
              <a:effectLst/>
              <a:latin typeface="Calibri"/>
              <a:ea typeface="Calibri"/>
              <a:cs typeface="Calibri"/>
            </a:endParaRPr>
          </a:p>
        </p:txBody>
      </p:sp>
      <p:sp>
        <p:nvSpPr>
          <p:cNvPr id="4" name="Footer Placeholder 3">
            <a:extLst>
              <a:ext uri="{FF2B5EF4-FFF2-40B4-BE49-F238E27FC236}">
                <a16:creationId xmlns:a16="http://schemas.microsoft.com/office/drawing/2014/main" id="{D2AC1817-AF2F-B062-06CC-9E03D4232AA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263892C8-6656-50F8-0BEF-C3C07EABFAF8}"/>
              </a:ext>
            </a:extLst>
          </p:cNvPr>
          <p:cNvSpPr>
            <a:spLocks noGrp="1"/>
          </p:cNvSpPr>
          <p:nvPr>
            <p:ph type="sldNum" sz="quarter" idx="5"/>
          </p:nvPr>
        </p:nvSpPr>
        <p:spPr/>
        <p:txBody>
          <a:bodyPr/>
          <a:lstStyle/>
          <a:p>
            <a:fld id="{9E4FC3F5-B58D-AA41-8118-3D9F449CF29A}" type="slidenum">
              <a:rPr lang="en-US" smtClean="0"/>
              <a:t>23</a:t>
            </a:fld>
            <a:endParaRPr lang="en-US"/>
          </a:p>
        </p:txBody>
      </p:sp>
    </p:spTree>
    <p:extLst>
      <p:ext uri="{BB962C8B-B14F-4D97-AF65-F5344CB8AC3E}">
        <p14:creationId xmlns:p14="http://schemas.microsoft.com/office/powerpoint/2010/main" val="1545960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6AA1-AA65-F279-6A02-16578D0B1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2F544-F01E-6061-2736-EE36D1CFF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92FE8-69F3-C17D-C6C7-6A0AF7CF0432}"/>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ea typeface="Calibri"/>
                <a:cs typeface="Calibri"/>
              </a:rPr>
              <a:t>Deliver</a:t>
            </a:r>
            <a:endParaRPr lang="en-US" b="0" i="0" u="none" strike="noStrike" dirty="0">
              <a:solidFill>
                <a:srgbClr val="000000"/>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Introduce code words. You may wish to share your own longer list of code words.</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Digital classroom</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Students can research code words in the </a:t>
            </a:r>
            <a:r>
              <a:rPr lang="en-US" dirty="0">
                <a:solidFill>
                  <a:srgbClr val="000000"/>
                </a:solidFill>
                <a:latin typeface="Calibri"/>
                <a:ea typeface="Calibri"/>
                <a:cs typeface="Calibri"/>
              </a:rPr>
              <a:t>UPS </a:t>
            </a:r>
            <a:r>
              <a:rPr lang="en-US" b="0" i="0" u="none" strike="noStrike" dirty="0">
                <a:solidFill>
                  <a:srgbClr val="000000"/>
                </a:solidFill>
                <a:effectLst/>
                <a:latin typeface="Calibri"/>
                <a:ea typeface="Calibri"/>
                <a:cs typeface="Calibri"/>
              </a:rPr>
              <a:t>and present their findings as a slide presentation or document.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support</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Highlight that code words that are abbreviations are not secret – anyone can interpret them, so they are not used for sensitive information.</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1" i="0" u="none" strike="noStrike" dirty="0">
                <a:solidFill>
                  <a:srgbClr val="000000"/>
                </a:solidFill>
                <a:effectLst/>
                <a:latin typeface="Calibri"/>
                <a:ea typeface="Calibri"/>
                <a:cs typeface="Calibri"/>
              </a:rPr>
              <a:t>Add challenge</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a:ea typeface="Calibri"/>
                <a:cs typeface="Calibri"/>
              </a:rPr>
              <a:t>Ask students to list any other abbreviation code words they can think of.</a:t>
            </a:r>
            <a:endParaRPr lang="en-US" b="0" i="0" dirty="0">
              <a:solidFill>
                <a:srgbClr val="444444"/>
              </a:solidFill>
              <a:effectLst/>
              <a:latin typeface="Calibri"/>
              <a:ea typeface="Calibri"/>
              <a:cs typeface="Calibri"/>
            </a:endParaRPr>
          </a:p>
        </p:txBody>
      </p:sp>
      <p:sp>
        <p:nvSpPr>
          <p:cNvPr id="4" name="Footer Placeholder 3">
            <a:extLst>
              <a:ext uri="{FF2B5EF4-FFF2-40B4-BE49-F238E27FC236}">
                <a16:creationId xmlns:a16="http://schemas.microsoft.com/office/drawing/2014/main" id="{3BE2463E-5D2C-963C-0A80-A9A125F0ED3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13718739-DC8E-9D4C-4562-168DE941DEE3}"/>
              </a:ext>
            </a:extLst>
          </p:cNvPr>
          <p:cNvSpPr>
            <a:spLocks noGrp="1"/>
          </p:cNvSpPr>
          <p:nvPr>
            <p:ph type="sldNum" sz="quarter" idx="5"/>
          </p:nvPr>
        </p:nvSpPr>
        <p:spPr/>
        <p:txBody>
          <a:bodyPr/>
          <a:lstStyle/>
          <a:p>
            <a:fld id="{9E4FC3F5-B58D-AA41-8118-3D9F449CF29A}" type="slidenum">
              <a:rPr lang="en-US" smtClean="0"/>
              <a:t>24</a:t>
            </a:fld>
            <a:endParaRPr lang="en-US"/>
          </a:p>
        </p:txBody>
      </p:sp>
    </p:spTree>
    <p:extLst>
      <p:ext uri="{BB962C8B-B14F-4D97-AF65-F5344CB8AC3E}">
        <p14:creationId xmlns:p14="http://schemas.microsoft.com/office/powerpoint/2010/main" val="1893756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1C1-0889-E96C-AAF7-7FEEE7AD0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571E2-86CD-BEF7-56B6-DB832F3B7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8DE16-0C25-FAD5-43EA-E51F0C25E515}"/>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The next four slides provide briefings for students to convert into radio transmissions using the correct prowords.</a:t>
            </a:r>
            <a:endParaRPr lang="en-US" b="0" i="0" u="none" strike="noStrike" dirty="0">
              <a:solidFill>
                <a:srgbClr val="000000"/>
              </a:solidFill>
              <a:effectLst/>
              <a:latin typeface="Calibri"/>
              <a:ea typeface="Calibri"/>
              <a:cs typeface="Calibri"/>
            </a:endParaRPr>
          </a:p>
          <a:p>
            <a:r>
              <a:rPr lang="en-US" b="1" dirty="0">
                <a:solidFill>
                  <a:srgbClr val="000000"/>
                </a:solidFill>
              </a:rPr>
              <a:t>We have provided audio examples for scenarios 1-2 only for additional support. These are optional examples. </a:t>
            </a:r>
            <a:r>
              <a:rPr lang="en-US" b="1" dirty="0" err="1">
                <a:solidFill>
                  <a:srgbClr val="000000"/>
                </a:solidFill>
              </a:rPr>
              <a:t>Dramatisation</a:t>
            </a:r>
            <a:r>
              <a:rPr lang="en-US" b="1" dirty="0">
                <a:solidFill>
                  <a:srgbClr val="000000"/>
                </a:solidFill>
              </a:rPr>
              <a:t>: Actors used for audio files.</a:t>
            </a:r>
            <a:endParaRPr lang="en-US" dirty="0">
              <a:ea typeface="Calibri" panose="020F0502020204030204"/>
              <a:cs typeface="Calibri" panose="020F0502020204030204"/>
            </a:endParaRPr>
          </a:p>
          <a:p>
            <a:endParaRPr lang="en-US"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fontAlgn="base"/>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fontAlgn="base"/>
            <a:r>
              <a:rPr lang="en-US" b="0" i="0" u="none" strike="noStrike" dirty="0">
                <a:solidFill>
                  <a:srgbClr val="000000"/>
                </a:solidFill>
                <a:effectLst/>
                <a:latin typeface="Calibri"/>
                <a:cs typeface="Calibri"/>
              </a:rPr>
              <a:t>Students use the printable template to plan their transmission.</a:t>
            </a:r>
            <a:endParaRPr lang="en-US" b="0" i="0" u="none" strike="noStrike" dirty="0">
              <a:solidFill>
                <a:srgbClr val="000000"/>
              </a:solidFill>
              <a:effectLst/>
              <a:latin typeface="Calibri" panose="020F0502020204030204" pitchFamily="34" charset="0"/>
              <a:cs typeface="Calibri"/>
            </a:endParaRPr>
          </a:p>
          <a:p>
            <a:pPr algn="l"/>
            <a:endParaRPr lang="en-US" b="0" i="0" u="none" strike="noStrike" dirty="0">
              <a:solidFill>
                <a:srgbClr val="000000"/>
              </a:solidFill>
              <a:effectLst/>
              <a:latin typeface="Calibri" panose="020F0502020204030204" pitchFamily="34" charset="0"/>
              <a:cs typeface="Calibri"/>
            </a:endParaRPr>
          </a:p>
          <a:p>
            <a:r>
              <a:rPr lang="en-US" dirty="0">
                <a:solidFill>
                  <a:srgbClr val="000000"/>
                </a:solidFill>
                <a:latin typeface="Calibri"/>
                <a:cs typeface="Calibri"/>
              </a:rPr>
              <a:t>Review the five steps in communication: Plan, Convey, Receive, Respond, Check Understanding.</a:t>
            </a:r>
            <a:endParaRPr lang="en-US" dirty="0">
              <a:solidFill>
                <a:srgbClr val="000000"/>
              </a:solidFill>
              <a:latin typeface="Calibri" panose="020F0502020204030204" pitchFamily="34" charset="0"/>
              <a:cs typeface="Calibri"/>
            </a:endParaRPr>
          </a:p>
          <a:p>
            <a:pPr fontAlgn="base"/>
            <a:endParaRPr lang="en-US" dirty="0">
              <a:solidFill>
                <a:srgbClr val="000000"/>
              </a:solidFill>
              <a:latin typeface="Calibri" panose="020F0502020204030204" pitchFamily="34" charset="0"/>
            </a:endParaRPr>
          </a:p>
          <a:p>
            <a:pPr fontAlgn="base"/>
            <a:r>
              <a:rPr lang="en-US" b="0" i="0" u="none" strike="noStrike" dirty="0">
                <a:solidFill>
                  <a:srgbClr val="000000"/>
                </a:solidFill>
                <a:effectLst/>
                <a:latin typeface="Calibri"/>
                <a:cs typeface="Calibri"/>
              </a:rPr>
              <a:t>Assign one scenario to each pair.</a:t>
            </a:r>
            <a:endParaRPr lang="en-US" b="0" i="0" dirty="0">
              <a:solidFill>
                <a:srgbClr val="444444"/>
              </a:solidFill>
              <a:effectLst/>
              <a:latin typeface="Calibri"/>
              <a:cs typeface="Calibri"/>
            </a:endParaRPr>
          </a:p>
          <a:p>
            <a:endParaRPr lang="en-US" dirty="0">
              <a:solidFill>
                <a:srgbClr val="000000"/>
              </a:solidFill>
              <a:latin typeface="Calibri"/>
              <a:cs typeface="Calibri"/>
            </a:endParaRPr>
          </a:p>
          <a:p>
            <a:r>
              <a:rPr lang="en-US" dirty="0">
                <a:solidFill>
                  <a:srgbClr val="000000"/>
                </a:solidFill>
              </a:rPr>
              <a:t>After students have presented their solutions, invite students to:</a:t>
            </a:r>
            <a:endParaRPr lang="en-US" dirty="0">
              <a:solidFill>
                <a:srgbClr val="000000"/>
              </a:solidFill>
              <a:ea typeface="Calibri"/>
              <a:cs typeface="Calibri"/>
            </a:endParaRPr>
          </a:p>
          <a:p>
            <a:pPr marL="171450" indent="-171450">
              <a:buFont typeface="Arial"/>
              <a:buChar char="•"/>
            </a:pPr>
            <a:r>
              <a:rPr lang="en-US" dirty="0">
                <a:solidFill>
                  <a:srgbClr val="000000"/>
                </a:solidFill>
              </a:rPr>
              <a:t>Provide constructive feedback to one another</a:t>
            </a:r>
            <a:endParaRPr lang="en-US" dirty="0">
              <a:solidFill>
                <a:srgbClr val="000000"/>
              </a:solidFill>
              <a:ea typeface="Calibri"/>
              <a:cs typeface="Calibri"/>
            </a:endParaRPr>
          </a:p>
          <a:p>
            <a:pPr marL="171450" indent="-171450">
              <a:buFont typeface="Arial"/>
              <a:buChar char="•"/>
            </a:pPr>
            <a:r>
              <a:rPr lang="en-US" dirty="0">
                <a:solidFill>
                  <a:srgbClr val="000000"/>
                </a:solidFill>
              </a:rPr>
              <a:t>Identify what they would do better next time to improve their communication skills</a:t>
            </a:r>
            <a:endParaRPr lang="en-US" dirty="0">
              <a:ea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role-play their conversations and record them for peer evaluation.</a:t>
            </a:r>
            <a:endParaRPr lang="en-US" b="0" i="0" dirty="0">
              <a:solidFill>
                <a:srgbClr val="444444"/>
              </a:solidFill>
              <a:effectLst/>
              <a:latin typeface="Calibri"/>
              <a:cs typeface="Calibri"/>
            </a:endParaRPr>
          </a:p>
          <a:p>
            <a:r>
              <a:rPr lang="en-US" dirty="0">
                <a:solidFill>
                  <a:srgbClr val="000000"/>
                </a:solidFill>
              </a:rPr>
              <a:t>We have provided audio examples for scenarios 1-2 to support pupils where necessary.</a:t>
            </a:r>
            <a:endParaRPr lang="en-US" dirty="0"/>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Use one scenario to model a proword conversation as a class then assign the remaining three to students.​</a:t>
            </a:r>
            <a:endParaRPr lang="en-US" b="0" i="0" dirty="0">
              <a:solidFill>
                <a:srgbClr val="000000"/>
              </a:solidFill>
              <a:effectLst/>
              <a:latin typeface="Calibri"/>
              <a:ea typeface="Calibri"/>
              <a:cs typeface="Calibri"/>
            </a:endParaRPr>
          </a:p>
          <a:p>
            <a:pPr marL="171450" indent="-171450" algn="l" rtl="0" fontAlgn="base">
              <a:buFont typeface="Arial"/>
              <a:buChar char="•"/>
            </a:pPr>
            <a:r>
              <a:rPr lang="en-US" b="0" i="0" dirty="0">
                <a:solidFill>
                  <a:srgbClr val="000000"/>
                </a:solidFill>
                <a:effectLst/>
                <a:latin typeface="Calibri"/>
                <a:cs typeface="Calibri"/>
              </a:rPr>
              <a:t>Put the information into the correct order for the transmission</a:t>
            </a:r>
            <a:endParaRPr lang="en-US" b="0" i="0" dirty="0">
              <a:solidFill>
                <a:srgbClr val="000000"/>
              </a:solidFill>
              <a:effectLst/>
              <a:latin typeface="Calibri"/>
              <a:ea typeface="Calibri"/>
              <a:cs typeface="Calibri"/>
            </a:endParaRPr>
          </a:p>
          <a:p>
            <a:pPr marL="171450" indent="-171450" algn="l" rtl="0" fontAlgn="base">
              <a:buFont typeface="Arial"/>
              <a:buChar char="•"/>
            </a:pPr>
            <a:r>
              <a:rPr lang="en-US" b="0" i="0" dirty="0">
                <a:solidFill>
                  <a:srgbClr val="000000"/>
                </a:solidFill>
                <a:effectLst/>
                <a:latin typeface="Calibri"/>
                <a:cs typeface="Calibri"/>
              </a:rPr>
              <a:t>Use prowords to establish contact</a:t>
            </a:r>
            <a:endParaRPr lang="en-US" b="0" i="0" dirty="0">
              <a:solidFill>
                <a:srgbClr val="000000"/>
              </a:solidFill>
              <a:effectLst/>
              <a:latin typeface="Calibri"/>
              <a:ea typeface="Calibri"/>
              <a:cs typeface="Calibri"/>
            </a:endParaRPr>
          </a:p>
          <a:p>
            <a:pPr marL="171450" indent="-171450" algn="l" rtl="0" fontAlgn="base">
              <a:buFont typeface="Arial"/>
              <a:buChar char="•"/>
            </a:pPr>
            <a:r>
              <a:rPr lang="en-US" b="0" i="0" dirty="0">
                <a:solidFill>
                  <a:srgbClr val="000000"/>
                </a:solidFill>
                <a:effectLst/>
                <a:latin typeface="Calibri"/>
                <a:cs typeface="Calibri"/>
              </a:rPr>
              <a:t>Share the information</a:t>
            </a:r>
            <a:endParaRPr lang="en-US" b="0" i="0" dirty="0">
              <a:solidFill>
                <a:srgbClr val="000000"/>
              </a:solidFill>
              <a:effectLst/>
              <a:latin typeface="Calibri"/>
              <a:ea typeface="Calibri"/>
              <a:cs typeface="Calibri"/>
            </a:endParaRPr>
          </a:p>
          <a:p>
            <a:pPr marL="171450" indent="-171450" algn="l" rtl="0" fontAlgn="base">
              <a:buFont typeface="Arial"/>
              <a:buChar char="•"/>
            </a:pPr>
            <a:r>
              <a:rPr lang="en-US" b="0" i="0" dirty="0">
                <a:solidFill>
                  <a:srgbClr val="000000"/>
                </a:solidFill>
                <a:effectLst/>
                <a:latin typeface="Calibri"/>
                <a:cs typeface="Calibri"/>
              </a:rPr>
              <a:t>Ask for confirmation that it is understood</a:t>
            </a:r>
            <a:endParaRPr lang="en-US" b="0" i="0" dirty="0">
              <a:solidFill>
                <a:srgbClr val="000000"/>
              </a:solidFill>
              <a:effectLst/>
              <a:latin typeface="Calibri"/>
              <a:ea typeface="Calibri"/>
              <a:cs typeface="Calibri"/>
            </a:endParaRPr>
          </a:p>
          <a:p>
            <a:pPr marL="171450" indent="-171450" algn="l" rtl="0" fontAlgn="base">
              <a:buFont typeface="Arial"/>
              <a:buChar char="•"/>
            </a:pPr>
            <a:r>
              <a:rPr lang="en-US" b="0" i="0" dirty="0">
                <a:solidFill>
                  <a:srgbClr val="000000"/>
                </a:solidFill>
                <a:effectLst/>
                <a:latin typeface="Calibri"/>
                <a:cs typeface="Calibri"/>
              </a:rPr>
              <a:t>End the transmission</a:t>
            </a:r>
            <a:endParaRPr lang="en-US" b="0" i="0" dirty="0">
              <a:solidFill>
                <a:srgbClr val="000000"/>
              </a:solidFill>
              <a:effectLst/>
              <a:latin typeface="Calibri"/>
              <a:ea typeface="Calibri"/>
              <a:cs typeface="Calibri"/>
            </a:endParaRPr>
          </a:p>
          <a:p>
            <a:pPr marL="171450" indent="-171450">
              <a:buFont typeface="Arial"/>
              <a:buChar char="•"/>
            </a:pPr>
            <a:endParaRPr lang="en-US" dirty="0">
              <a:solidFill>
                <a:srgbClr val="000000"/>
              </a:solidFill>
              <a:latin typeface="Calibri"/>
              <a:ea typeface="Calibri"/>
              <a:cs typeface="Calibri"/>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000000"/>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Students work independently as pairs or </a:t>
            </a:r>
            <a:r>
              <a:rPr lang="en-US" dirty="0">
                <a:solidFill>
                  <a:srgbClr val="000000"/>
                </a:solidFill>
                <a:latin typeface="Calibri"/>
                <a:ea typeface="Calibri"/>
                <a:cs typeface="Calibri"/>
              </a:rPr>
              <a:t>individuals</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p:txBody>
      </p:sp>
      <p:sp>
        <p:nvSpPr>
          <p:cNvPr id="4" name="Footer Placeholder 3">
            <a:extLst>
              <a:ext uri="{FF2B5EF4-FFF2-40B4-BE49-F238E27FC236}">
                <a16:creationId xmlns:a16="http://schemas.microsoft.com/office/drawing/2014/main" id="{E44D173D-58DD-816B-87D3-D9BCECC3B37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C5AA28E-F7C1-08EB-E818-CE60B6C5B102}"/>
              </a:ext>
            </a:extLst>
          </p:cNvPr>
          <p:cNvSpPr>
            <a:spLocks noGrp="1"/>
          </p:cNvSpPr>
          <p:nvPr>
            <p:ph type="sldNum" sz="quarter" idx="5"/>
          </p:nvPr>
        </p:nvSpPr>
        <p:spPr/>
        <p:txBody>
          <a:bodyPr/>
          <a:lstStyle/>
          <a:p>
            <a:fld id="{9E4FC3F5-B58D-AA41-8118-3D9F449CF29A}" type="slidenum">
              <a:rPr lang="en-US" smtClean="0"/>
              <a:t>25</a:t>
            </a:fld>
            <a:endParaRPr lang="en-US"/>
          </a:p>
        </p:txBody>
      </p:sp>
    </p:spTree>
    <p:extLst>
      <p:ext uri="{BB962C8B-B14F-4D97-AF65-F5344CB8AC3E}">
        <p14:creationId xmlns:p14="http://schemas.microsoft.com/office/powerpoint/2010/main" val="445547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1C1-0889-E96C-AAF7-7FEEE7AD0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571E2-86CD-BEF7-56B6-DB832F3B7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8DE16-0C25-FAD5-43EA-E51F0C25E515}"/>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Please refer to the previous slide.</a:t>
            </a:r>
            <a:endParaRPr lang="en-US" b="0" i="0" u="none" strike="noStrike" dirty="0">
              <a:solidFill>
                <a:srgbClr val="000000"/>
              </a:solidFill>
              <a:effectLst/>
              <a:latin typeface="Calibri"/>
              <a:ea typeface="Calibri"/>
              <a:cs typeface="Calibri"/>
            </a:endParaRPr>
          </a:p>
          <a:p>
            <a:r>
              <a:rPr lang="en-US" b="1" dirty="0">
                <a:solidFill>
                  <a:srgbClr val="000000"/>
                </a:solidFill>
              </a:rPr>
              <a:t>We have provided audio examples for scenarios 1-2 only for additional support. These are optional examples. </a:t>
            </a:r>
            <a:r>
              <a:rPr lang="en-US" b="1" dirty="0" err="1">
                <a:solidFill>
                  <a:srgbClr val="000000"/>
                </a:solidFill>
              </a:rPr>
              <a:t>Dramatisation</a:t>
            </a:r>
            <a:r>
              <a:rPr lang="en-US" b="1" dirty="0">
                <a:solidFill>
                  <a:srgbClr val="000000"/>
                </a:solidFill>
              </a:rPr>
              <a:t>: Actors used for audio files.</a:t>
            </a:r>
            <a:endParaRPr lang="en-US" b="1" dirty="0"/>
          </a:p>
          <a:p>
            <a:endParaRPr lang="en-US" dirty="0">
              <a:solidFill>
                <a:srgbClr val="000000"/>
              </a:solidFill>
              <a:latin typeface="Calibri" panose="020F0502020204030204" pitchFamily="34" charset="0"/>
              <a:ea typeface="Calibri" panose="020F0502020204030204" pitchFamily="34" charset="0"/>
              <a:cs typeface="Calibri"/>
            </a:endParaRPr>
          </a:p>
          <a:p>
            <a:r>
              <a:rPr lang="en-US" dirty="0">
                <a:solidFill>
                  <a:srgbClr val="000000"/>
                </a:solidFill>
                <a:latin typeface="Calibri"/>
                <a:cs typeface="Calibri"/>
              </a:rPr>
              <a:t>Note: </a:t>
            </a:r>
          </a:p>
          <a:p>
            <a:pPr marL="171450" indent="-171450">
              <a:buFont typeface="Arial"/>
              <a:buChar char="•"/>
            </a:pPr>
            <a:r>
              <a:rPr lang="en-US" dirty="0">
                <a:solidFill>
                  <a:srgbClr val="000000"/>
                </a:solidFill>
                <a:latin typeface="Calibri"/>
                <a:cs typeface="Calibri"/>
              </a:rPr>
              <a:t>OIC is explained as meaning Officer in Charge on slide 24. </a:t>
            </a:r>
            <a:endParaRPr lang="en-US" dirty="0">
              <a:solidFill>
                <a:srgbClr val="000000"/>
              </a:solidFill>
              <a:latin typeface="Calibri"/>
              <a:ea typeface="Calibri"/>
              <a:cs typeface="Calibri"/>
            </a:endParaRPr>
          </a:p>
          <a:p>
            <a:pPr marL="171450" indent="-171450">
              <a:buFont typeface="Arial"/>
              <a:buChar char="•"/>
            </a:pPr>
            <a:r>
              <a:rPr lang="en-US" dirty="0">
                <a:solidFill>
                  <a:srgbClr val="000000"/>
                </a:solidFill>
                <a:latin typeface="Calibri"/>
                <a:ea typeface="Calibri"/>
                <a:cs typeface="Calibri"/>
              </a:rPr>
              <a:t>Example also uses phonetic alphabet and digits. See part 1 to cover this. </a:t>
            </a:r>
            <a:endParaRPr lang="en-US" dirty="0">
              <a:solidFill>
                <a:srgbClr val="000000"/>
              </a:solidFill>
              <a:latin typeface="Calibri" panose="020F0502020204030204" pitchFamily="34" charset="0"/>
              <a:ea typeface="Calibri"/>
              <a:cs typeface="Calibri"/>
            </a:endParaRPr>
          </a:p>
          <a:p>
            <a:endParaRPr lang="en-US" dirty="0">
              <a:latin typeface="Calibri" panose="020F0502020204030204" pitchFamily="34" charset="0"/>
              <a:ea typeface="Calibri"/>
              <a:cs typeface="Calibri"/>
            </a:endParaRPr>
          </a:p>
        </p:txBody>
      </p:sp>
      <p:sp>
        <p:nvSpPr>
          <p:cNvPr id="4" name="Footer Placeholder 3">
            <a:extLst>
              <a:ext uri="{FF2B5EF4-FFF2-40B4-BE49-F238E27FC236}">
                <a16:creationId xmlns:a16="http://schemas.microsoft.com/office/drawing/2014/main" id="{E44D173D-58DD-816B-87D3-D9BCECC3B37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C5AA28E-F7C1-08EB-E818-CE60B6C5B102}"/>
              </a:ext>
            </a:extLst>
          </p:cNvPr>
          <p:cNvSpPr>
            <a:spLocks noGrp="1"/>
          </p:cNvSpPr>
          <p:nvPr>
            <p:ph type="sldNum" sz="quarter" idx="5"/>
          </p:nvPr>
        </p:nvSpPr>
        <p:spPr/>
        <p:txBody>
          <a:bodyPr/>
          <a:lstStyle/>
          <a:p>
            <a:fld id="{9E4FC3F5-B58D-AA41-8118-3D9F449CF29A}" type="slidenum">
              <a:rPr lang="en-US" smtClean="0"/>
              <a:t>26</a:t>
            </a:fld>
            <a:endParaRPr lang="en-US"/>
          </a:p>
        </p:txBody>
      </p:sp>
    </p:spTree>
    <p:extLst>
      <p:ext uri="{BB962C8B-B14F-4D97-AF65-F5344CB8AC3E}">
        <p14:creationId xmlns:p14="http://schemas.microsoft.com/office/powerpoint/2010/main" val="142557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1C1-0889-E96C-AAF7-7FEEE7AD0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571E2-86CD-BEF7-56B6-DB832F3B7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8DE16-0C25-FAD5-43EA-E51F0C25E515}"/>
              </a:ext>
            </a:extLst>
          </p:cNvPr>
          <p:cNvSpPr>
            <a:spLocks noGrp="1"/>
          </p:cNvSpPr>
          <p:nvPr>
            <p:ph type="body" idx="1"/>
          </p:nvPr>
        </p:nvSpPr>
        <p:spPr/>
        <p:txBody>
          <a:bodyPr/>
          <a:lstStyle/>
          <a:p>
            <a:pPr algn="l" rtl="0" fontAlgn="base"/>
            <a:r>
              <a:rPr lang="en-US" b="1" i="0" u="none" strike="noStrike">
                <a:solidFill>
                  <a:srgbClr val="000000"/>
                </a:solidFill>
                <a:effectLst/>
                <a:latin typeface="Calibri"/>
                <a:cs typeface="Calibri"/>
              </a:rPr>
              <a:t>Deliver</a:t>
            </a:r>
            <a:endParaRPr lang="en-US" b="0" i="0" u="none" strike="noStrike">
              <a:solidFill>
                <a:srgbClr val="000000"/>
              </a:solidFill>
              <a:effectLst/>
              <a:latin typeface="Calibri"/>
              <a:cs typeface="Calibri"/>
            </a:endParaRPr>
          </a:p>
          <a:p>
            <a:pPr algn="l" rtl="0" fontAlgn="base"/>
            <a:r>
              <a:rPr lang="en-US" b="0" i="0" u="none" strike="noStrike">
                <a:solidFill>
                  <a:srgbClr val="000000"/>
                </a:solidFill>
                <a:effectLst/>
                <a:latin typeface="Calibri"/>
                <a:cs typeface="Calibri"/>
              </a:rPr>
              <a:t>Please refer to the previous slide.</a:t>
            </a:r>
            <a:endParaRPr lang="en-US" b="0" i="0" u="none" strike="noStrike">
              <a:solidFill>
                <a:srgbClr val="444444"/>
              </a:solidFill>
              <a:effectLst/>
              <a:latin typeface="Calibri" panose="020F0502020204030204" pitchFamily="34" charset="0"/>
              <a:cs typeface="Calibri" panose="020F0502020204030204" pitchFamily="34" charset="0"/>
            </a:endParaRPr>
          </a:p>
          <a:p>
            <a:endParaRPr lang="en-US">
              <a:solidFill>
                <a:srgbClr val="000000"/>
              </a:solidFill>
              <a:latin typeface="Calibri" panose="020F0502020204030204" pitchFamily="34" charset="0"/>
              <a:cs typeface="Calibri"/>
            </a:endParaRPr>
          </a:p>
          <a:p>
            <a:r>
              <a:rPr lang="en-US">
                <a:solidFill>
                  <a:srgbClr val="000000"/>
                </a:solidFill>
                <a:latin typeface="Calibri"/>
                <a:cs typeface="Calibri"/>
              </a:rPr>
              <a:t>Note: ETA is defined as meaning Estimated Time of Arrival on slide 24.</a:t>
            </a:r>
            <a:endParaRPr lang="en-US">
              <a:solidFill>
                <a:srgbClr val="000000"/>
              </a:solidFill>
              <a:latin typeface="Calibri" panose="020F0502020204030204" pitchFamily="34" charset="0"/>
              <a:cs typeface="Calibri"/>
            </a:endParaRPr>
          </a:p>
        </p:txBody>
      </p:sp>
      <p:sp>
        <p:nvSpPr>
          <p:cNvPr id="4" name="Footer Placeholder 3">
            <a:extLst>
              <a:ext uri="{FF2B5EF4-FFF2-40B4-BE49-F238E27FC236}">
                <a16:creationId xmlns:a16="http://schemas.microsoft.com/office/drawing/2014/main" id="{E44D173D-58DD-816B-87D3-D9BCECC3B37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C5AA28E-F7C1-08EB-E818-CE60B6C5B102}"/>
              </a:ext>
            </a:extLst>
          </p:cNvPr>
          <p:cNvSpPr>
            <a:spLocks noGrp="1"/>
          </p:cNvSpPr>
          <p:nvPr>
            <p:ph type="sldNum" sz="quarter" idx="5"/>
          </p:nvPr>
        </p:nvSpPr>
        <p:spPr/>
        <p:txBody>
          <a:bodyPr/>
          <a:lstStyle/>
          <a:p>
            <a:fld id="{9E4FC3F5-B58D-AA41-8118-3D9F449CF29A}" type="slidenum">
              <a:rPr lang="en-US" smtClean="0"/>
              <a:t>27</a:t>
            </a:fld>
            <a:endParaRPr lang="en-US"/>
          </a:p>
        </p:txBody>
      </p:sp>
    </p:spTree>
    <p:extLst>
      <p:ext uri="{BB962C8B-B14F-4D97-AF65-F5344CB8AC3E}">
        <p14:creationId xmlns:p14="http://schemas.microsoft.com/office/powerpoint/2010/main" val="3990401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81C1-0889-E96C-AAF7-7FEEE7AD0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571E2-86CD-BEF7-56B6-DB832F3B7E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8DE16-0C25-FAD5-43EA-E51F0C25E515}"/>
              </a:ext>
            </a:extLst>
          </p:cNvPr>
          <p:cNvSpPr>
            <a:spLocks noGrp="1"/>
          </p:cNvSpPr>
          <p:nvPr>
            <p:ph type="body" idx="1"/>
          </p:nvPr>
        </p:nvSpPr>
        <p:spPr/>
        <p:txBody>
          <a:bodyPr/>
          <a:lstStyle/>
          <a:p>
            <a:pPr algn="l" rtl="0" fontAlgn="base"/>
            <a:r>
              <a:rPr lang="en-US" b="1" i="0" u="none" strike="noStrike">
                <a:solidFill>
                  <a:srgbClr val="000000"/>
                </a:solidFill>
                <a:effectLst/>
                <a:latin typeface="Calibri"/>
                <a:cs typeface="Calibri"/>
              </a:rPr>
              <a:t>Deliver</a:t>
            </a:r>
            <a:endParaRPr lang="en-US" b="0" i="0" u="none" strike="noStrike">
              <a:solidFill>
                <a:srgbClr val="000000"/>
              </a:solidFill>
              <a:effectLst/>
              <a:latin typeface="Calibri"/>
              <a:cs typeface="Calibri"/>
            </a:endParaRPr>
          </a:p>
          <a:p>
            <a:pPr algn="l" rtl="0" fontAlgn="base"/>
            <a:r>
              <a:rPr lang="en-US" b="0" i="0" u="none" strike="noStrike">
                <a:solidFill>
                  <a:srgbClr val="000000"/>
                </a:solidFill>
                <a:effectLst/>
                <a:latin typeface="Calibri"/>
                <a:cs typeface="Calibri"/>
              </a:rPr>
              <a:t>Please refer to the previous slide.</a:t>
            </a:r>
            <a:endParaRPr lang="en-US" b="0" i="0" u="none" strike="noStrike">
              <a:solidFill>
                <a:srgbClr val="444444"/>
              </a:solidFill>
              <a:effectLst/>
              <a:latin typeface="Calibri" panose="020F0502020204030204" pitchFamily="34" charset="0"/>
              <a:cs typeface="Calibri" panose="020F0502020204030204" pitchFamily="34" charset="0"/>
            </a:endParaRPr>
          </a:p>
          <a:p>
            <a:endParaRPr lang="en-US">
              <a:solidFill>
                <a:srgbClr val="000000"/>
              </a:solidFill>
              <a:latin typeface="Calibri" panose="020F0502020204030204" pitchFamily="34" charset="0"/>
              <a:cs typeface="Calibri"/>
            </a:endParaRPr>
          </a:p>
          <a:p>
            <a:r>
              <a:rPr lang="en-US">
                <a:solidFill>
                  <a:srgbClr val="000000"/>
                </a:solidFill>
                <a:latin typeface="Calibri"/>
                <a:cs typeface="Calibri"/>
              </a:rPr>
              <a:t>Note: OIC is defined as meaning Officer in Charge and UAV is defined as meaning Unmanned Aerial Vehicle on slide 24. </a:t>
            </a:r>
            <a:endParaRPr lang="en-US">
              <a:solidFill>
                <a:srgbClr val="000000"/>
              </a:solidFill>
              <a:latin typeface="Calibri" panose="020F0502020204030204" pitchFamily="34" charset="0"/>
              <a:cs typeface="Calibri"/>
            </a:endParaRPr>
          </a:p>
        </p:txBody>
      </p:sp>
      <p:sp>
        <p:nvSpPr>
          <p:cNvPr id="4" name="Footer Placeholder 3">
            <a:extLst>
              <a:ext uri="{FF2B5EF4-FFF2-40B4-BE49-F238E27FC236}">
                <a16:creationId xmlns:a16="http://schemas.microsoft.com/office/drawing/2014/main" id="{E44D173D-58DD-816B-87D3-D9BCECC3B37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C5AA28E-F7C1-08EB-E818-CE60B6C5B102}"/>
              </a:ext>
            </a:extLst>
          </p:cNvPr>
          <p:cNvSpPr>
            <a:spLocks noGrp="1"/>
          </p:cNvSpPr>
          <p:nvPr>
            <p:ph type="sldNum" sz="quarter" idx="5"/>
          </p:nvPr>
        </p:nvSpPr>
        <p:spPr/>
        <p:txBody>
          <a:bodyPr/>
          <a:lstStyle/>
          <a:p>
            <a:fld id="{9E4FC3F5-B58D-AA41-8118-3D9F449CF29A}" type="slidenum">
              <a:rPr lang="en-US" smtClean="0"/>
              <a:t>28</a:t>
            </a:fld>
            <a:endParaRPr lang="en-US"/>
          </a:p>
        </p:txBody>
      </p:sp>
    </p:spTree>
    <p:extLst>
      <p:ext uri="{BB962C8B-B14F-4D97-AF65-F5344CB8AC3E}">
        <p14:creationId xmlns:p14="http://schemas.microsoft.com/office/powerpoint/2010/main" val="4107356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Print copies of this worksheet for students.</a:t>
            </a:r>
            <a:endParaRPr lang="en-US" sz="1000" b="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29</a:t>
            </a:fld>
            <a:endParaRPr lang="en-US"/>
          </a:p>
        </p:txBody>
      </p:sp>
    </p:spTree>
    <p:extLst>
      <p:ext uri="{BB962C8B-B14F-4D97-AF65-F5344CB8AC3E}">
        <p14:creationId xmlns:p14="http://schemas.microsoft.com/office/powerpoint/2010/main" val="1049890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C429D-0588-6865-2985-14E4CDF35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7926F-5F13-044E-EF70-1E6C47E42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4ED1A-CC0E-E8E5-779F-4EFEF34842C2}"/>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Use the slide questions to help students reflect on how well they applied this model as they demonstrated examples of radio communication.</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a:cs typeface="Calibri"/>
              </a:rPr>
              <a:t>Ask students to identify a key insight they will apply as they develop their radio communication skills.</a:t>
            </a:r>
          </a:p>
          <a:p>
            <a:pPr algn="l" rtl="0" fontAlgn="base"/>
            <a:endParaRPr lang="en-US" b="0" i="0" dirty="0">
              <a:solidFill>
                <a:srgbClr val="444444"/>
              </a:solidFill>
              <a:effectLst/>
              <a:latin typeface="Calibri" panose="020F0502020204030204" pitchFamily="34" charset="0"/>
            </a:endParaRPr>
          </a:p>
          <a:p>
            <a:pPr fontAlgn="base"/>
            <a:r>
              <a:rPr lang="en-US" b="0" i="0" dirty="0">
                <a:solidFill>
                  <a:srgbClr val="444444"/>
                </a:solidFill>
                <a:effectLst/>
                <a:latin typeface="Calibri"/>
                <a:cs typeface="Calibri"/>
              </a:rPr>
              <a:t>As for face-to-face communication, </a:t>
            </a:r>
            <a:r>
              <a:rPr lang="en-US" b="0" i="0" dirty="0" err="1">
                <a:solidFill>
                  <a:srgbClr val="444444"/>
                </a:solidFill>
                <a:effectLst/>
                <a:latin typeface="Calibri"/>
                <a:cs typeface="Calibri"/>
              </a:rPr>
              <a:t>emphasise</a:t>
            </a:r>
            <a:r>
              <a:rPr lang="en-US" b="0" i="0" dirty="0">
                <a:solidFill>
                  <a:srgbClr val="444444"/>
                </a:solidFill>
                <a:effectLst/>
                <a:latin typeface="Calibri"/>
                <a:cs typeface="Calibri"/>
              </a:rPr>
              <a:t> the importance of receiving </a:t>
            </a:r>
            <a:r>
              <a:rPr lang="en-US" dirty="0">
                <a:solidFill>
                  <a:srgbClr val="444444"/>
                </a:solidFill>
                <a:latin typeface="Calibri"/>
                <a:cs typeface="Calibri"/>
              </a:rPr>
              <a:t>(</a:t>
            </a:r>
            <a:r>
              <a:rPr lang="en-US" b="0" i="0" dirty="0">
                <a:solidFill>
                  <a:srgbClr val="444444"/>
                </a:solidFill>
                <a:effectLst/>
                <a:latin typeface="Calibri"/>
                <a:cs typeface="Calibri"/>
              </a:rPr>
              <a:t>which highlights the importance of listening to understand</a:t>
            </a:r>
            <a:r>
              <a:rPr lang="en-US" dirty="0">
                <a:solidFill>
                  <a:srgbClr val="444444"/>
                </a:solidFill>
                <a:latin typeface="Calibri"/>
                <a:cs typeface="Calibri"/>
              </a:rPr>
              <a:t>)</a:t>
            </a:r>
            <a:r>
              <a:rPr lang="en-US" b="0" i="0" dirty="0">
                <a:solidFill>
                  <a:srgbClr val="444444"/>
                </a:solidFill>
                <a:effectLst/>
                <a:latin typeface="Calibri"/>
                <a:cs typeface="Calibri"/>
              </a:rPr>
              <a:t> and that checking </a:t>
            </a:r>
            <a:r>
              <a:rPr lang="en-US" dirty="0">
                <a:solidFill>
                  <a:srgbClr val="444444"/>
                </a:solidFill>
                <a:latin typeface="Calibri"/>
                <a:cs typeface="Calibri"/>
              </a:rPr>
              <a:t>understanding</a:t>
            </a:r>
            <a:r>
              <a:rPr lang="en-US" b="0" i="0" dirty="0">
                <a:solidFill>
                  <a:srgbClr val="444444"/>
                </a:solidFill>
                <a:effectLst/>
                <a:latin typeface="Calibri"/>
                <a:cs typeface="Calibri"/>
              </a:rPr>
              <a:t> can often be the responsibility of both the speaker and the listener, for example when giving and receiving instructions or orders. </a:t>
            </a:r>
            <a:endParaRPr lang="en-US" dirty="0">
              <a:solidFill>
                <a:srgbClr val="444444"/>
              </a:solidFill>
              <a:latin typeface="Calibri" panose="020F0502020204030204" pitchFamily="34" charset="0"/>
              <a:cs typeface="Calibri"/>
            </a:endParaRPr>
          </a:p>
          <a:p>
            <a:endParaRPr lang="en-US" dirty="0">
              <a:solidFill>
                <a:srgbClr val="444444"/>
              </a:solidFill>
              <a:latin typeface="Calibri"/>
              <a:cs typeface="Calibri"/>
            </a:endParaRPr>
          </a:p>
          <a:p>
            <a:r>
              <a:rPr lang="en-US" b="0" i="0" dirty="0">
                <a:solidFill>
                  <a:srgbClr val="444444"/>
                </a:solidFill>
                <a:effectLst/>
                <a:latin typeface="Calibri"/>
                <a:cs typeface="Calibri"/>
              </a:rPr>
              <a:t>Review the prowords that aid understanding</a:t>
            </a:r>
            <a:r>
              <a:rPr lang="en-US" dirty="0">
                <a:solidFill>
                  <a:srgbClr val="444444"/>
                </a:solidFill>
                <a:latin typeface="Calibri"/>
                <a:cs typeface="Calibri"/>
              </a:rPr>
              <a:t>, e.g. acknowledge, copy, negative, roger, say again.</a:t>
            </a:r>
            <a:endParaRPr lang="en-US" b="0" i="0" dirty="0">
              <a:solidFill>
                <a:srgbClr val="444444"/>
              </a:solidFill>
              <a:effectLst/>
              <a:latin typeface="Calibri" panose="020F0502020204030204" pitchFamily="34" charset="0"/>
              <a:cs typeface="Calibri"/>
            </a:endParaRPr>
          </a:p>
        </p:txBody>
      </p:sp>
      <p:sp>
        <p:nvSpPr>
          <p:cNvPr id="4" name="Footer Placeholder 3">
            <a:extLst>
              <a:ext uri="{FF2B5EF4-FFF2-40B4-BE49-F238E27FC236}">
                <a16:creationId xmlns:a16="http://schemas.microsoft.com/office/drawing/2014/main" id="{939E15B7-E606-6A62-38A7-131EB705D3B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B1A558D7-1035-F698-960F-596FD8A0927A}"/>
              </a:ext>
            </a:extLst>
          </p:cNvPr>
          <p:cNvSpPr>
            <a:spLocks noGrp="1"/>
          </p:cNvSpPr>
          <p:nvPr>
            <p:ph type="sldNum" sz="quarter" idx="5"/>
          </p:nvPr>
        </p:nvSpPr>
        <p:spPr/>
        <p:txBody>
          <a:bodyPr/>
          <a:lstStyle/>
          <a:p>
            <a:fld id="{9E4FC3F5-B58D-AA41-8118-3D9F449CF29A}" type="slidenum">
              <a:rPr lang="en-US" smtClean="0"/>
              <a:t>29</a:t>
            </a:fld>
            <a:endParaRPr lang="en-US"/>
          </a:p>
        </p:txBody>
      </p:sp>
    </p:spTree>
    <p:extLst>
      <p:ext uri="{BB962C8B-B14F-4D97-AF65-F5344CB8AC3E}">
        <p14:creationId xmlns:p14="http://schemas.microsoft.com/office/powerpoint/2010/main" val="2848005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Deliver</a:t>
            </a:r>
            <a:endParaRPr lang="en-US" b="0" i="0" dirty="0">
              <a:solidFill>
                <a:srgbClr val="000000"/>
              </a:solidFill>
              <a:effectLst/>
            </a:endParaRPr>
          </a:p>
          <a:p>
            <a:r>
              <a:rPr lang="en-US" b="0" i="0" u="none" strike="noStrike" dirty="0">
                <a:solidFill>
                  <a:srgbClr val="000000"/>
                </a:solidFill>
                <a:effectLst/>
              </a:rPr>
              <a:t>Review the learning outcomes with students. These are repeated at the end of the lesson to support reflection and self-evaluation.</a:t>
            </a:r>
            <a:r>
              <a:rPr lang="en-US" dirty="0">
                <a:solidFill>
                  <a:srgbClr val="000000"/>
                </a:solidFill>
              </a:rPr>
              <a:t> Students can reflect using red/amber/green, a 1–5 rating or emojis.</a:t>
            </a:r>
          </a:p>
          <a:p>
            <a:endParaRPr lang="en-US" dirty="0">
              <a:solidFill>
                <a:srgbClr val="000000"/>
              </a:solidFill>
            </a:endParaRPr>
          </a:p>
          <a:p>
            <a:pPr algn="l"/>
            <a:endParaRPr lang="en-US" b="1" i="0" dirty="0">
              <a:solidFill>
                <a:srgbClr val="000000"/>
              </a:solidFill>
              <a:effectLst/>
              <a:latin typeface="Calibri" panose="020F0502020204030204" pitchFamily="34" charset="0"/>
              <a:cs typeface="Calibri"/>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30</a:t>
            </a:fld>
            <a:endParaRPr lang="en-US"/>
          </a:p>
        </p:txBody>
      </p:sp>
    </p:spTree>
    <p:extLst>
      <p:ext uri="{BB962C8B-B14F-4D97-AF65-F5344CB8AC3E}">
        <p14:creationId xmlns:p14="http://schemas.microsoft.com/office/powerpoint/2010/main" val="350616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overview when delivered as 2 x 60 minute sessions.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4</a:t>
            </a:fld>
            <a:endParaRPr lang="en-US"/>
          </a:p>
        </p:txBody>
      </p:sp>
    </p:spTree>
    <p:extLst>
      <p:ext uri="{BB962C8B-B14F-4D97-AF65-F5344CB8AC3E}">
        <p14:creationId xmlns:p14="http://schemas.microsoft.com/office/powerpoint/2010/main" val="2182560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rPr>
              <a:t>Deliver</a:t>
            </a:r>
            <a:r>
              <a:rPr lang="en-US">
                <a:solidFill>
                  <a:srgbClr val="000000"/>
                </a:solidFill>
              </a:rPr>
              <a:t> </a:t>
            </a:r>
          </a:p>
          <a:p>
            <a:r>
              <a:rPr lang="en-US">
                <a:solidFill>
                  <a:srgbClr val="000000"/>
                </a:solidFill>
              </a:rPr>
              <a:t>Students can complete the extension tasks individually or as a paired/group task. </a:t>
            </a:r>
            <a:endParaRPr lang="en-US">
              <a:solidFill>
                <a:srgbClr val="000000"/>
              </a:solidFill>
              <a:cs typeface="Calibri"/>
            </a:endParaRPr>
          </a:p>
          <a:p>
            <a:r>
              <a:rPr lang="en-US">
                <a:solidFill>
                  <a:srgbClr val="000000"/>
                </a:solidFill>
              </a:rPr>
              <a:t> </a:t>
            </a:r>
            <a:endParaRPr lang="en-US">
              <a:solidFill>
                <a:srgbClr val="000000"/>
              </a:solidFill>
              <a:cs typeface="Calibri"/>
            </a:endParaRPr>
          </a:p>
          <a:p>
            <a:r>
              <a:rPr lang="en-US">
                <a:solidFill>
                  <a:srgbClr val="000000"/>
                </a:solidFill>
              </a:rPr>
              <a:t>Adapt the requirement to suit your class or each individual. </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31</a:t>
            </a:fld>
            <a:endParaRPr lang="en-US"/>
          </a:p>
        </p:txBody>
      </p:sp>
    </p:spTree>
    <p:extLst>
      <p:ext uri="{BB962C8B-B14F-4D97-AF65-F5344CB8AC3E}">
        <p14:creationId xmlns:p14="http://schemas.microsoft.com/office/powerpoint/2010/main" val="2226701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Display or print the key vocabulary and definitions.</a:t>
            </a:r>
            <a:endParaRPr lang="en-US" sz="120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5</a:t>
            </a:fld>
            <a:endParaRPr lang="en-US"/>
          </a:p>
        </p:txBody>
      </p:sp>
    </p:spTree>
    <p:extLst>
      <p:ext uri="{BB962C8B-B14F-4D97-AF65-F5344CB8AC3E}">
        <p14:creationId xmlns:p14="http://schemas.microsoft.com/office/powerpoint/2010/main" val="1174769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Deliver</a:t>
            </a:r>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Review the learning outcomes with students. These are repeated at the end of the lesson to support reflection and self-evaluation.</a:t>
            </a:r>
            <a:endParaRPr lang="en-US" b="0" i="0" dirty="0">
              <a:solidFill>
                <a:srgbClr val="444444"/>
              </a:solidFill>
              <a:effectLst/>
              <a:latin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6</a:t>
            </a:fld>
            <a:endParaRPr lang="en-US"/>
          </a:p>
        </p:txBody>
      </p:sp>
    </p:spTree>
    <p:extLst>
      <p:ext uri="{BB962C8B-B14F-4D97-AF65-F5344CB8AC3E}">
        <p14:creationId xmlns:p14="http://schemas.microsoft.com/office/powerpoint/2010/main" val="2223125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D691-899B-025C-B17F-83C05283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11BB6-E4E9-91C7-839E-E86421420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D5678-419C-C6E0-537F-ADBCC44F18F3}"/>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Use the slide questions to explore students’ current ideas about radio communication.</a:t>
            </a:r>
            <a:endParaRPr lang="en-US" b="0" i="0" u="none" strike="noStrike" dirty="0">
              <a:solidFill>
                <a:srgbClr val="000000"/>
              </a:solidFill>
              <a:effectLst/>
              <a:latin typeface="Calibri"/>
              <a:ea typeface="Calibri"/>
              <a:cs typeface="Calibri"/>
            </a:endParaRPr>
          </a:p>
          <a:p>
            <a:pPr algn="l" rtl="0" fontAlgn="base"/>
            <a:endParaRPr lang="en-US"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a:cs typeface="Calibri"/>
              </a:rPr>
              <a:t>Students can complete as a think-pair-share task, add their ideas to sticky notes to </a:t>
            </a:r>
            <a:r>
              <a:rPr lang="en-US" dirty="0" err="1">
                <a:solidFill>
                  <a:srgbClr val="000000"/>
                </a:solidFill>
                <a:latin typeface="Calibri"/>
                <a:cs typeface="Calibri"/>
              </a:rPr>
              <a:t>organise</a:t>
            </a:r>
            <a:r>
              <a:rPr lang="en-US" b="0" i="0" u="none" strike="noStrike" dirty="0">
                <a:solidFill>
                  <a:srgbClr val="000000"/>
                </a:solidFill>
                <a:effectLst/>
                <a:latin typeface="Calibri"/>
                <a:cs typeface="Calibri"/>
              </a:rPr>
              <a:t> on your board, or write each question on a large sheet of paper to place on a table or wall for students to circulate between.</a:t>
            </a:r>
            <a:endParaRPr lang="en-US" b="0" i="0" dirty="0">
              <a:solidFill>
                <a:srgbClr val="444444"/>
              </a:solidFill>
              <a:effectLst/>
              <a:latin typeface="Calibri"/>
              <a:cs typeface="Calibri"/>
            </a:endParaRPr>
          </a:p>
          <a:p>
            <a:pPr algn="l" rtl="0" fontAlgn="base"/>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Students can </a:t>
            </a:r>
            <a:r>
              <a:rPr lang="en-US" b="0" i="0" u="none" strike="noStrike" dirty="0" err="1">
                <a:solidFill>
                  <a:srgbClr val="000000"/>
                </a:solidFill>
                <a:effectLst/>
                <a:latin typeface="Calibri"/>
                <a:cs typeface="Calibri"/>
              </a:rPr>
              <a:t>organise</a:t>
            </a:r>
            <a:r>
              <a:rPr lang="en-US" b="0" i="0" u="none" strike="noStrike" dirty="0">
                <a:solidFill>
                  <a:srgbClr val="000000"/>
                </a:solidFill>
                <a:effectLst/>
                <a:latin typeface="Calibri"/>
                <a:cs typeface="Calibri"/>
              </a:rPr>
              <a:t> and share their ideas using an online whiteboard or notes.</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support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Suggest examples: communicating between people; between yourself and a base or command center; when on patrol or when on a call or ‘shout’.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1" i="0" u="none" strike="noStrike" dirty="0">
                <a:solidFill>
                  <a:srgbClr val="000000"/>
                </a:solidFill>
                <a:effectLst/>
                <a:latin typeface="Calibri"/>
                <a:cs typeface="Calibri"/>
              </a:rPr>
              <a:t>Add challenge</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Ask students to compare ideas between armed and civilian protective services.</a:t>
            </a:r>
            <a:endParaRPr lang="en-US" dirty="0">
              <a:solidFill>
                <a:srgbClr val="000000"/>
              </a:solidFill>
              <a:latin typeface="Calibri"/>
              <a:ea typeface="Calibri"/>
              <a:cs typeface="Calibri"/>
            </a:endParaRPr>
          </a:p>
          <a:p>
            <a:endParaRPr lang="en-US" dirty="0">
              <a:solidFill>
                <a:srgbClr val="000000"/>
              </a:solidFill>
            </a:endParaRPr>
          </a:p>
          <a:p>
            <a:r>
              <a:rPr lang="en-US" dirty="0">
                <a:solidFill>
                  <a:srgbClr val="000000"/>
                </a:solidFill>
              </a:rPr>
              <a:t>Image source: </a:t>
            </a:r>
            <a:r>
              <a:rPr lang="en-US" dirty="0">
                <a:solidFill>
                  <a:srgbClr val="000000"/>
                </a:solidFill>
                <a:hlinkClick r:id="rId3"/>
              </a:rPr>
              <a:t>https://www.defenceimagery.mod.uk/</a:t>
            </a:r>
            <a:r>
              <a:rPr lang="en-US" dirty="0">
                <a:solidFill>
                  <a:srgbClr val="000000"/>
                </a:solidFill>
              </a:rPr>
              <a:t> </a:t>
            </a:r>
            <a:r>
              <a:rPr lang="en-US" dirty="0"/>
              <a:t>45166112.jpg</a:t>
            </a:r>
            <a:endParaRPr lang="en-US" dirty="0">
              <a:ea typeface="Calibri"/>
              <a:cs typeface="Calibri"/>
            </a:endParaRPr>
          </a:p>
        </p:txBody>
      </p:sp>
      <p:sp>
        <p:nvSpPr>
          <p:cNvPr id="4" name="Footer Placeholder 3">
            <a:extLst>
              <a:ext uri="{FF2B5EF4-FFF2-40B4-BE49-F238E27FC236}">
                <a16:creationId xmlns:a16="http://schemas.microsoft.com/office/drawing/2014/main" id="{4CE0FE61-D937-69B5-EC8F-21EE8FD8996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91042667-6A1D-3FC3-3E5F-1BD788060DEA}"/>
              </a:ext>
            </a:extLst>
          </p:cNvPr>
          <p:cNvSpPr>
            <a:spLocks noGrp="1"/>
          </p:cNvSpPr>
          <p:nvPr>
            <p:ph type="sldNum" sz="quarter" idx="5"/>
          </p:nvPr>
        </p:nvSpPr>
        <p:spPr/>
        <p:txBody>
          <a:bodyPr/>
          <a:lstStyle/>
          <a:p>
            <a:fld id="{9E4FC3F5-B58D-AA41-8118-3D9F449CF29A}" type="slidenum">
              <a:rPr lang="en-US" smtClean="0"/>
              <a:t>7</a:t>
            </a:fld>
            <a:endParaRPr lang="en-US"/>
          </a:p>
        </p:txBody>
      </p:sp>
    </p:spTree>
    <p:extLst>
      <p:ext uri="{BB962C8B-B14F-4D97-AF65-F5344CB8AC3E}">
        <p14:creationId xmlns:p14="http://schemas.microsoft.com/office/powerpoint/2010/main" val="15693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4A9D-5459-04C5-5F1B-A51CFDC00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94E9C-B6DE-AD6A-D083-97D58CD1F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F03D3-ECB6-06BD-7373-ACA8E8AA58BD}"/>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a:cs typeface="Calibri"/>
              </a:rPr>
              <a:t>Deliver</a:t>
            </a:r>
            <a:endParaRPr lang="en-US" b="0" i="0" u="none" strike="noStrike" dirty="0">
              <a:solidFill>
                <a:srgbClr val="000000"/>
              </a:solidFill>
              <a:effectLst/>
              <a:latin typeface="Calibri"/>
              <a:cs typeface="Calibri"/>
            </a:endParaRPr>
          </a:p>
          <a:p>
            <a:pPr algn="l" rtl="0" fontAlgn="base"/>
            <a:r>
              <a:rPr lang="en-US" b="0" i="0" u="none" strike="noStrike" dirty="0">
                <a:solidFill>
                  <a:srgbClr val="000000"/>
                </a:solidFill>
                <a:effectLst/>
                <a:latin typeface="Calibri"/>
                <a:cs typeface="Calibri"/>
              </a:rPr>
              <a:t>Briefly discuss each form of radio communication. </a:t>
            </a:r>
          </a:p>
          <a:p>
            <a:pPr algn="l" rtl="0" fontAlgn="base"/>
            <a:endParaRPr lang="en-US" dirty="0">
              <a:solidFill>
                <a:srgbClr val="000000"/>
              </a:solidFill>
              <a:latin typeface="Calibri"/>
              <a:cs typeface="Calibri"/>
            </a:endParaRPr>
          </a:p>
          <a:p>
            <a:r>
              <a:rPr lang="en-US" dirty="0">
                <a:solidFill>
                  <a:srgbClr val="000000"/>
                </a:solidFill>
                <a:latin typeface="Calibri"/>
                <a:cs typeface="Calibri"/>
              </a:rPr>
              <a:t>Walkie-talkies tend to be shorter range, cheaper and of lower build quality than personal two-way radio sets, which are also likely to have many more user features (as students will explore in the following slides), including encryption.</a:t>
            </a:r>
            <a:endParaRPr lang="en-US" dirty="0">
              <a:solidFill>
                <a:srgbClr val="000000"/>
              </a:solidFill>
              <a:latin typeface="Calibri"/>
              <a:ea typeface="Calibri"/>
              <a:cs typeface="Calibri"/>
            </a:endParaRPr>
          </a:p>
          <a:p>
            <a:endParaRPr lang="en-US" dirty="0">
              <a:solidFill>
                <a:srgbClr val="000000"/>
              </a:solidFill>
              <a:latin typeface="Calibri"/>
              <a:cs typeface="Calibri"/>
            </a:endParaRPr>
          </a:p>
          <a:p>
            <a:r>
              <a:rPr lang="en-US" dirty="0">
                <a:solidFill>
                  <a:srgbClr val="000000"/>
                </a:solidFill>
                <a:latin typeface="Calibri"/>
                <a:cs typeface="Calibri"/>
              </a:rPr>
              <a:t>A vehicle radio will have similar functionality to a personal two-way radio but may also have a longer range and digital connectivity for sharing data or connecting to, for example, a police database.</a:t>
            </a:r>
          </a:p>
          <a:p>
            <a:endParaRPr lang="en-US" dirty="0">
              <a:solidFill>
                <a:srgbClr val="000000"/>
              </a:solidFill>
              <a:latin typeface="Calibri"/>
              <a:cs typeface="Calibri"/>
            </a:endParaRPr>
          </a:p>
          <a:p>
            <a:pPr algn="l" rtl="0" fontAlgn="base"/>
            <a:r>
              <a:rPr lang="en-US" b="1" i="0" u="none" strike="noStrike" dirty="0">
                <a:solidFill>
                  <a:srgbClr val="000000"/>
                </a:solidFill>
                <a:effectLst/>
                <a:latin typeface="Calibri"/>
                <a:cs typeface="Calibri"/>
              </a:rPr>
              <a:t>Digital classroom</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u="none" strike="noStrike" dirty="0">
                <a:solidFill>
                  <a:srgbClr val="000000"/>
                </a:solidFill>
                <a:effectLst/>
                <a:latin typeface="Calibri"/>
                <a:cs typeface="Calibri"/>
              </a:rPr>
              <a:t>Provide sample equipment for students to handle and explore. Contrast key features.</a:t>
            </a:r>
            <a:endParaRPr lang="en-US" b="0" i="0" dirty="0">
              <a:solidFill>
                <a:srgbClr val="444444"/>
              </a:solidFill>
              <a:effectLst/>
              <a:latin typeface="Calibri"/>
              <a:cs typeface="Calibri"/>
            </a:endParaRPr>
          </a:p>
          <a:p>
            <a:endParaRPr lang="en-US" dirty="0">
              <a:solidFill>
                <a:srgbClr val="000000"/>
              </a:solidFill>
            </a:endParaRPr>
          </a:p>
          <a:p>
            <a:r>
              <a:rPr lang="en-US" dirty="0">
                <a:solidFill>
                  <a:srgbClr val="000000"/>
                </a:solidFill>
              </a:rPr>
              <a:t>Image source: </a:t>
            </a:r>
            <a:r>
              <a:rPr lang="en-US" dirty="0">
                <a:solidFill>
                  <a:srgbClr val="000000"/>
                </a:solidFill>
                <a:hlinkClick r:id="rId3"/>
              </a:rPr>
              <a:t>https://www.defenceimagery.mod.uk/</a:t>
            </a:r>
            <a:endParaRPr lang="en-US" dirty="0"/>
          </a:p>
          <a:p>
            <a:r>
              <a:rPr lang="en-US" dirty="0">
                <a:solidFill>
                  <a:srgbClr val="000000"/>
                </a:solidFill>
              </a:rPr>
              <a:t>Image 1: 45162492.jpg</a:t>
            </a:r>
            <a:endParaRPr lang="en-US" dirty="0"/>
          </a:p>
          <a:p>
            <a:r>
              <a:rPr lang="en-US" dirty="0">
                <a:solidFill>
                  <a:srgbClr val="000000"/>
                </a:solidFill>
              </a:rPr>
              <a:t>Image 2: 45167217.jpg</a:t>
            </a:r>
            <a:endParaRPr lang="en-US" dirty="0"/>
          </a:p>
          <a:p>
            <a:r>
              <a:rPr lang="en-US" dirty="0">
                <a:solidFill>
                  <a:srgbClr val="000000"/>
                </a:solidFill>
                <a:ea typeface="Calibri"/>
                <a:cs typeface="Calibri"/>
              </a:rPr>
              <a:t>Image 4: </a:t>
            </a:r>
            <a:r>
              <a:rPr lang="en-US" dirty="0">
                <a:solidFill>
                  <a:srgbClr val="000000"/>
                </a:solidFill>
              </a:rPr>
              <a:t>45167235.jpg</a:t>
            </a:r>
            <a:endParaRPr lang="en-US" dirty="0">
              <a:solidFill>
                <a:srgbClr val="000000"/>
              </a:solidFill>
              <a:ea typeface="Calibri"/>
              <a:cs typeface="Calibri"/>
            </a:endParaRPr>
          </a:p>
          <a:p>
            <a:endParaRPr lang="en-US" dirty="0">
              <a:solidFill>
                <a:srgbClr val="444444"/>
              </a:solidFill>
              <a:ea typeface="Calibri"/>
              <a:cs typeface="Calibri"/>
            </a:endParaRPr>
          </a:p>
        </p:txBody>
      </p:sp>
      <p:sp>
        <p:nvSpPr>
          <p:cNvPr id="4" name="Footer Placeholder 3">
            <a:extLst>
              <a:ext uri="{FF2B5EF4-FFF2-40B4-BE49-F238E27FC236}">
                <a16:creationId xmlns:a16="http://schemas.microsoft.com/office/drawing/2014/main" id="{1A33E348-0133-6A30-69FF-AEA561AD718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6ABAEB9-2445-D3EA-9E72-E99E99AF38DB}"/>
              </a:ext>
            </a:extLst>
          </p:cNvPr>
          <p:cNvSpPr>
            <a:spLocks noGrp="1"/>
          </p:cNvSpPr>
          <p:nvPr>
            <p:ph type="sldNum" sz="quarter" idx="5"/>
          </p:nvPr>
        </p:nvSpPr>
        <p:spPr/>
        <p:txBody>
          <a:bodyPr/>
          <a:lstStyle/>
          <a:p>
            <a:fld id="{9E4FC3F5-B58D-AA41-8118-3D9F449CF29A}" type="slidenum">
              <a:rPr lang="en-US" smtClean="0"/>
              <a:t>8</a:t>
            </a:fld>
            <a:endParaRPr lang="en-US"/>
          </a:p>
        </p:txBody>
      </p:sp>
    </p:spTree>
    <p:extLst>
      <p:ext uri="{BB962C8B-B14F-4D97-AF65-F5344CB8AC3E}">
        <p14:creationId xmlns:p14="http://schemas.microsoft.com/office/powerpoint/2010/main" val="387438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A9F23-5A5A-14D9-AA82-FA8FB2658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2A0BF-45EE-ED8C-0D2F-62569FE26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A5681-F1F9-68EC-7287-51677E050A0A}"/>
              </a:ext>
            </a:extLst>
          </p:cNvPr>
          <p:cNvSpPr>
            <a:spLocks noGrp="1"/>
          </p:cNvSpPr>
          <p:nvPr>
            <p:ph type="body" idx="1"/>
          </p:nvPr>
        </p:nvSpPr>
        <p:spPr/>
        <p:txBody>
          <a:bodyPr/>
          <a:lstStyle/>
          <a:p>
            <a:pPr algn="l"/>
            <a:r>
              <a:rPr lang="en-US" b="1" i="0" u="none" strike="noStrike" dirty="0">
                <a:solidFill>
                  <a:srgbClr val="000000"/>
                </a:solidFill>
                <a:effectLst/>
              </a:rPr>
              <a:t>Deliver</a:t>
            </a:r>
            <a:endParaRPr lang="en-US" b="0" i="0" u="none" strike="noStrike" dirty="0">
              <a:solidFill>
                <a:srgbClr val="000000"/>
              </a:solidFill>
              <a:effectLst/>
            </a:endParaRPr>
          </a:p>
          <a:p>
            <a:r>
              <a:rPr lang="en-US" b="0" i="0" u="none" strike="noStrike" dirty="0">
                <a:solidFill>
                  <a:srgbClr val="000000"/>
                </a:solidFill>
                <a:effectLst/>
              </a:rPr>
              <a:t>Outline the features of </a:t>
            </a:r>
            <a:r>
              <a:rPr lang="en-US" dirty="0">
                <a:solidFill>
                  <a:srgbClr val="000000"/>
                </a:solidFill>
              </a:rPr>
              <a:t>the PRR</a:t>
            </a:r>
            <a:r>
              <a:rPr lang="en-US" b="0" i="0" u="none" strike="noStrike" dirty="0">
                <a:solidFill>
                  <a:srgbClr val="000000"/>
                </a:solidFill>
                <a:effectLst/>
              </a:rPr>
              <a:t>.</a:t>
            </a:r>
            <a:endParaRPr lang="en-US" b="0" i="0" dirty="0">
              <a:solidFill>
                <a:srgbClr val="000000"/>
              </a:solidFill>
              <a:effectLst/>
              <a:ea typeface="Calibri"/>
              <a:cs typeface="Calibri"/>
            </a:endParaRPr>
          </a:p>
          <a:p>
            <a:pPr algn="l"/>
            <a:endParaRPr lang="en-US" b="0" i="0" dirty="0">
              <a:solidFill>
                <a:srgbClr val="000000"/>
              </a:solidFill>
              <a:effectLst/>
            </a:endParaRPr>
          </a:p>
          <a:p>
            <a:pPr algn="l"/>
            <a:r>
              <a:rPr lang="en-US" b="1" i="0" u="none" strike="noStrike" dirty="0">
                <a:solidFill>
                  <a:srgbClr val="000000"/>
                </a:solidFill>
                <a:effectLst/>
              </a:rPr>
              <a:t>Digital classroom</a:t>
            </a:r>
            <a:endParaRPr lang="en-US" i="0" u="none" strike="noStrike" dirty="0">
              <a:solidFill>
                <a:srgbClr val="000000"/>
              </a:solidFill>
              <a:effectLst/>
            </a:endParaRPr>
          </a:p>
          <a:p>
            <a:pPr algn="l"/>
            <a:r>
              <a:rPr lang="en-US" b="0" i="0" u="none" strike="noStrike" dirty="0">
                <a:solidFill>
                  <a:srgbClr val="000000"/>
                </a:solidFill>
                <a:effectLst/>
              </a:rPr>
              <a:t>Students can research further facts and images online.</a:t>
            </a:r>
            <a:endParaRPr lang="en-US" b="0" i="0" u="none" strike="noStrike" dirty="0">
              <a:solidFill>
                <a:srgbClr val="000000"/>
              </a:solidFill>
              <a:effectLst/>
              <a:ea typeface="Calibri"/>
              <a:cs typeface="Calibri"/>
            </a:endParaRPr>
          </a:p>
          <a:p>
            <a:pPr algn="l"/>
            <a:endParaRPr lang="en-US" b="0" i="0" dirty="0">
              <a:solidFill>
                <a:srgbClr val="000000"/>
              </a:solidFill>
              <a:effectLst/>
            </a:endParaRPr>
          </a:p>
          <a:p>
            <a:pPr algn="l"/>
            <a:r>
              <a:rPr lang="en-US" b="1" i="0" u="none" strike="noStrike" dirty="0">
                <a:solidFill>
                  <a:srgbClr val="000000"/>
                </a:solidFill>
                <a:effectLst/>
              </a:rPr>
              <a:t>Add support</a:t>
            </a:r>
            <a:r>
              <a:rPr lang="en-US" b="1" dirty="0">
                <a:solidFill>
                  <a:srgbClr val="000000"/>
                </a:solidFill>
              </a:rPr>
              <a:t>:</a:t>
            </a:r>
            <a:endParaRPr lang="en-US" b="0" i="0" dirty="0">
              <a:solidFill>
                <a:srgbClr val="000000"/>
              </a:solidFill>
              <a:effectLst/>
            </a:endParaRPr>
          </a:p>
          <a:p>
            <a:r>
              <a:rPr lang="en-US" b="0" i="0" u="none" strike="noStrike" dirty="0">
                <a:solidFill>
                  <a:srgbClr val="000000"/>
                </a:solidFill>
                <a:effectLst/>
              </a:rPr>
              <a:t>Discuss the </a:t>
            </a:r>
            <a:r>
              <a:rPr lang="en-US" dirty="0">
                <a:solidFill>
                  <a:srgbClr val="000000"/>
                </a:solidFill>
              </a:rPr>
              <a:t>concept of channels: distinct pairs </a:t>
            </a:r>
            <a:r>
              <a:rPr lang="en-US" b="0" i="0" u="none" strike="noStrike" dirty="0">
                <a:solidFill>
                  <a:srgbClr val="000000"/>
                </a:solidFill>
                <a:effectLst/>
              </a:rPr>
              <a:t>of </a:t>
            </a:r>
            <a:r>
              <a:rPr lang="en-US" dirty="0">
                <a:solidFill>
                  <a:srgbClr val="000000"/>
                </a:solidFill>
              </a:rPr>
              <a:t>frequencies used for transmission in each direction. Selecting a different channel enables separate conversations </a:t>
            </a:r>
            <a:r>
              <a:rPr lang="en-US" b="0" i="0" u="none" strike="noStrike" dirty="0">
                <a:solidFill>
                  <a:srgbClr val="000000"/>
                </a:solidFill>
                <a:effectLst/>
              </a:rPr>
              <a:t>to </a:t>
            </a:r>
            <a:r>
              <a:rPr lang="en-US" dirty="0">
                <a:solidFill>
                  <a:srgbClr val="000000"/>
                </a:solidFill>
              </a:rPr>
              <a:t>take place - important when many personnel are using PRRs at once</a:t>
            </a:r>
            <a:r>
              <a:rPr lang="en-US" b="0" i="0" u="none" strike="noStrike" dirty="0">
                <a:solidFill>
                  <a:srgbClr val="000000"/>
                </a:solidFill>
                <a:effectLst/>
              </a:rPr>
              <a:t>.</a:t>
            </a:r>
            <a:endParaRPr lang="en-US" b="0" i="0" dirty="0">
              <a:solidFill>
                <a:srgbClr val="000000"/>
              </a:solidFill>
              <a:effectLst/>
              <a:ea typeface="Calibri" panose="020F0502020204030204"/>
              <a:cs typeface="Calibri" panose="020F0502020204030204"/>
            </a:endParaRPr>
          </a:p>
          <a:p>
            <a:pPr algn="l"/>
            <a:endParaRPr lang="en-US" b="0" i="0" dirty="0">
              <a:solidFill>
                <a:srgbClr val="000000"/>
              </a:solidFill>
              <a:effectLst/>
            </a:endParaRPr>
          </a:p>
          <a:p>
            <a:r>
              <a:rPr lang="en-US" b="1" i="0" u="none" strike="noStrike" dirty="0">
                <a:solidFill>
                  <a:srgbClr val="000000"/>
                </a:solidFill>
                <a:effectLst/>
              </a:rPr>
              <a:t>Add challenge</a:t>
            </a:r>
            <a:r>
              <a:rPr lang="en-US" b="1" dirty="0">
                <a:solidFill>
                  <a:srgbClr val="000000"/>
                </a:solidFill>
              </a:rPr>
              <a:t>:</a:t>
            </a:r>
            <a:endParaRPr lang="en-US" dirty="0">
              <a:solidFill>
                <a:srgbClr val="000000"/>
              </a:solidFill>
            </a:endParaRPr>
          </a:p>
          <a:p>
            <a:r>
              <a:rPr lang="en-US" dirty="0">
                <a:solidFill>
                  <a:srgbClr val="000000"/>
                </a:solidFill>
              </a:rPr>
              <a:t>Discuss how radio contact can enhance:</a:t>
            </a:r>
          </a:p>
          <a:p>
            <a:pPr marL="171450" indent="-171450">
              <a:buFont typeface="Arial,Sans-Serif"/>
              <a:buChar char="•"/>
            </a:pPr>
            <a:r>
              <a:rPr lang="en-US" dirty="0">
                <a:solidFill>
                  <a:srgbClr val="000000"/>
                </a:solidFill>
              </a:rPr>
              <a:t>Briefing time/sharing</a:t>
            </a:r>
            <a:endParaRPr lang="en-US" b="0" i="0" dirty="0">
              <a:solidFill>
                <a:srgbClr val="000000"/>
              </a:solidFill>
              <a:effectLst/>
            </a:endParaRPr>
          </a:p>
          <a:p>
            <a:pPr marL="171450" indent="-171450">
              <a:buFont typeface="Arial,Sans-Serif"/>
              <a:buChar char="•"/>
            </a:pPr>
            <a:r>
              <a:rPr lang="en-US" dirty="0">
                <a:solidFill>
                  <a:srgbClr val="000000"/>
                </a:solidFill>
              </a:rPr>
              <a:t>Situational awareness</a:t>
            </a:r>
            <a:endParaRPr lang="en-US" dirty="0"/>
          </a:p>
          <a:p>
            <a:endParaRPr lang="en-US" dirty="0">
              <a:solidFill>
                <a:srgbClr val="000000"/>
              </a:solidFill>
              <a:latin typeface="Calibri" panose="020F0502020204030204" pitchFamily="34" charset="0"/>
              <a:ea typeface="Calibri"/>
              <a:cs typeface="Calibri"/>
            </a:endParaRPr>
          </a:p>
          <a:p>
            <a:r>
              <a:rPr lang="en-US" dirty="0">
                <a:solidFill>
                  <a:srgbClr val="000000"/>
                </a:solidFill>
              </a:rPr>
              <a:t>Image source: </a:t>
            </a:r>
            <a:r>
              <a:rPr lang="en-US" dirty="0">
                <a:solidFill>
                  <a:srgbClr val="000000"/>
                </a:solidFill>
                <a:hlinkClick r:id="rId3"/>
              </a:rPr>
              <a:t>https://www.defenceimagery.mod.uk/</a:t>
            </a:r>
            <a:r>
              <a:rPr lang="en-US" dirty="0">
                <a:solidFill>
                  <a:srgbClr val="000000"/>
                </a:solidFill>
              </a:rPr>
              <a:t> </a:t>
            </a:r>
            <a:r>
              <a:rPr lang="en-US" dirty="0"/>
              <a:t>AHQCPL1-OFFICIAL-20240310-002-030.jpg</a:t>
            </a:r>
          </a:p>
        </p:txBody>
      </p:sp>
      <p:sp>
        <p:nvSpPr>
          <p:cNvPr id="4" name="Footer Placeholder 3">
            <a:extLst>
              <a:ext uri="{FF2B5EF4-FFF2-40B4-BE49-F238E27FC236}">
                <a16:creationId xmlns:a16="http://schemas.microsoft.com/office/drawing/2014/main" id="{C4D95B56-27BB-27BA-EC76-AEF68B922999}"/>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C77E271-DEA5-89F6-4502-A18230C1FC0A}"/>
              </a:ext>
            </a:extLst>
          </p:cNvPr>
          <p:cNvSpPr>
            <a:spLocks noGrp="1"/>
          </p:cNvSpPr>
          <p:nvPr>
            <p:ph type="sldNum" sz="quarter" idx="5"/>
          </p:nvPr>
        </p:nvSpPr>
        <p:spPr/>
        <p:txBody>
          <a:bodyPr/>
          <a:lstStyle/>
          <a:p>
            <a:fld id="{9E4FC3F5-B58D-AA41-8118-3D9F449CF29A}" type="slidenum">
              <a:rPr lang="en-US" smtClean="0"/>
              <a:t>9</a:t>
            </a:fld>
            <a:endParaRPr lang="en-US"/>
          </a:p>
        </p:txBody>
      </p:sp>
    </p:spTree>
    <p:extLst>
      <p:ext uri="{BB962C8B-B14F-4D97-AF65-F5344CB8AC3E}">
        <p14:creationId xmlns:p14="http://schemas.microsoft.com/office/powerpoint/2010/main" val="47230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CE163-2553-663C-A241-3C9E8762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67113-4C77-18FD-6D5F-A2080EE8A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24235-904E-B4A7-E39A-EAEF01B03422}"/>
              </a:ext>
            </a:extLst>
          </p:cNvPr>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Deliver</a:t>
            </a:r>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Outline the features of Bowman.</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Digital classroom</a:t>
            </a:r>
          </a:p>
          <a:p>
            <a:pPr algn="l" rtl="0" fontAlgn="base"/>
            <a:r>
              <a:rPr lang="en-US" b="0" i="0" u="none" strike="noStrike" dirty="0">
                <a:solidFill>
                  <a:srgbClr val="000000"/>
                </a:solidFill>
                <a:effectLst/>
                <a:latin typeface="Calibri" panose="020F0502020204030204" pitchFamily="34" charset="0"/>
              </a:rPr>
              <a:t>Students can research further facts and images online.</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Add support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Discuss the importance of being resistant to electronic attack.</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Add challenge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Ask students to suggest what forms of battlefield data Bowman might be used to share.</a:t>
            </a:r>
            <a:endParaRPr lang="en-US" b="0" i="0" u="none" strike="noStrike"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ea typeface="Calibri"/>
              <a:cs typeface="Calibri"/>
            </a:endParaRPr>
          </a:p>
          <a:p>
            <a:r>
              <a:rPr lang="en-US" dirty="0">
                <a:solidFill>
                  <a:srgbClr val="000000"/>
                </a:solidFill>
              </a:rPr>
              <a:t>Image source: </a:t>
            </a:r>
            <a:r>
              <a:rPr lang="en-US" dirty="0">
                <a:solidFill>
                  <a:srgbClr val="000000"/>
                </a:solidFill>
                <a:hlinkClick r:id="rId3"/>
              </a:rPr>
              <a:t>https://www.defenceimagery.mod.uk/</a:t>
            </a:r>
            <a:r>
              <a:rPr lang="en-US" dirty="0">
                <a:solidFill>
                  <a:srgbClr val="000000"/>
                </a:solidFill>
              </a:rPr>
              <a:t> </a:t>
            </a:r>
            <a:r>
              <a:rPr lang="en-US" dirty="0"/>
              <a:t>45167235.jpg</a:t>
            </a:r>
          </a:p>
        </p:txBody>
      </p:sp>
      <p:sp>
        <p:nvSpPr>
          <p:cNvPr id="4" name="Footer Placeholder 3">
            <a:extLst>
              <a:ext uri="{FF2B5EF4-FFF2-40B4-BE49-F238E27FC236}">
                <a16:creationId xmlns:a16="http://schemas.microsoft.com/office/drawing/2014/main" id="{3769C4BB-0785-0087-BED1-CEA918081A8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219018D-54A5-851D-F1D7-07E8DF2B0E76}"/>
              </a:ext>
            </a:extLst>
          </p:cNvPr>
          <p:cNvSpPr>
            <a:spLocks noGrp="1"/>
          </p:cNvSpPr>
          <p:nvPr>
            <p:ph type="sldNum" sz="quarter" idx="5"/>
          </p:nvPr>
        </p:nvSpPr>
        <p:spPr/>
        <p:txBody>
          <a:bodyPr/>
          <a:lstStyle/>
          <a:p>
            <a:fld id="{9E4FC3F5-B58D-AA41-8118-3D9F449CF29A}" type="slidenum">
              <a:rPr lang="en-US" smtClean="0"/>
              <a:t>10</a:t>
            </a:fld>
            <a:endParaRPr lang="en-US"/>
          </a:p>
        </p:txBody>
      </p:sp>
    </p:spTree>
    <p:extLst>
      <p:ext uri="{BB962C8B-B14F-4D97-AF65-F5344CB8AC3E}">
        <p14:creationId xmlns:p14="http://schemas.microsoft.com/office/powerpoint/2010/main" val="93612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947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5.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051EB0-4429-A341-169C-3515271C668C}"/>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5595203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6.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28595978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7.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4357149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7.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pic>
        <p:nvPicPr>
          <p:cNvPr id="3" name="Graphic 2">
            <a:extLst>
              <a:ext uri="{FF2B5EF4-FFF2-40B4-BE49-F238E27FC236}">
                <a16:creationId xmlns:a16="http://schemas.microsoft.com/office/drawing/2014/main" id="{15A68B99-E403-873A-2767-1B4F3DD15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8325" y="321051"/>
            <a:ext cx="967500" cy="774000"/>
          </a:xfrm>
          <a:prstGeom prst="rect">
            <a:avLst/>
          </a:prstGeom>
        </p:spPr>
      </p:pic>
    </p:spTree>
    <p:extLst>
      <p:ext uri="{BB962C8B-B14F-4D97-AF65-F5344CB8AC3E}">
        <p14:creationId xmlns:p14="http://schemas.microsoft.com/office/powerpoint/2010/main" val="148209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1.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7F42B4-B840-AEFD-E95A-4ECAAE5B4D7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9379913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ster 2.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CE0A8-BF1E-B062-AA1C-574C305604A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10480633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2.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CE0A8-BF1E-B062-AA1C-574C305604A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962116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3.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09097-CF71-03FA-978A-02B60373AF1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8495397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3.2">
    <p:spTree>
      <p:nvGrpSpPr>
        <p:cNvPr id="1" name=""/>
        <p:cNvGrpSpPr/>
        <p:nvPr/>
      </p:nvGrpSpPr>
      <p:grpSpPr>
        <a:xfrm>
          <a:off x="0" y="0"/>
          <a:ext cx="0" cy="0"/>
          <a:chOff x="0" y="0"/>
          <a:chExt cx="0" cy="0"/>
        </a:xfrm>
      </p:grpSpPr>
      <p:pic>
        <p:nvPicPr>
          <p:cNvPr id="2" name="Picture 1" descr="A close-up of a silver object&#10;&#10;Description automatically generated">
            <a:extLst>
              <a:ext uri="{FF2B5EF4-FFF2-40B4-BE49-F238E27FC236}">
                <a16:creationId xmlns:a16="http://schemas.microsoft.com/office/drawing/2014/main" id="{60474A47-6A9C-9692-207D-316115C1E4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988409">
            <a:off x="9705975" y="844101"/>
            <a:ext cx="1924050" cy="628650"/>
          </a:xfrm>
          <a:prstGeom prst="rect">
            <a:avLst/>
          </a:prstGeom>
        </p:spPr>
      </p:pic>
      <p:sp>
        <p:nvSpPr>
          <p:cNvPr id="5" name="Slide Number Placeholder 4">
            <a:extLst>
              <a:ext uri="{FF2B5EF4-FFF2-40B4-BE49-F238E27FC236}">
                <a16:creationId xmlns:a16="http://schemas.microsoft.com/office/drawing/2014/main" id="{78FDF14A-83DD-FD60-44C0-1E3ADC0B72A3}"/>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92718930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3.3">
    <p:spTree>
      <p:nvGrpSpPr>
        <p:cNvPr id="1" name=""/>
        <p:cNvGrpSpPr/>
        <p:nvPr/>
      </p:nvGrpSpPr>
      <p:grpSpPr>
        <a:xfrm>
          <a:off x="0" y="0"/>
          <a:ext cx="0" cy="0"/>
          <a:chOff x="0" y="0"/>
          <a:chExt cx="0" cy="0"/>
        </a:xfrm>
      </p:grpSpPr>
      <p:pic>
        <p:nvPicPr>
          <p:cNvPr id="4" name="Picture 3" descr="A white crumpled paper&#10;&#10;Description automatically generated">
            <a:extLst>
              <a:ext uri="{FF2B5EF4-FFF2-40B4-BE49-F238E27FC236}">
                <a16:creationId xmlns:a16="http://schemas.microsoft.com/office/drawing/2014/main" id="{9C3CFE3B-3EFF-8387-1D69-9104C228C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1600000">
            <a:off x="1271587" y="584200"/>
            <a:ext cx="9648825" cy="5609526"/>
          </a:xfrm>
          <a:prstGeom prst="rect">
            <a:avLst/>
          </a:prstGeom>
        </p:spPr>
      </p:pic>
      <p:pic>
        <p:nvPicPr>
          <p:cNvPr id="6" name="Picture 5" descr="A white fabric with black border&#10;&#10;Description automatically generated with medium confidence">
            <a:extLst>
              <a:ext uri="{FF2B5EF4-FFF2-40B4-BE49-F238E27FC236}">
                <a16:creationId xmlns:a16="http://schemas.microsoft.com/office/drawing/2014/main" id="{5C2770B5-03CD-82C0-F8DB-C98A1CDBC602}"/>
              </a:ext>
            </a:extLst>
          </p:cNvPr>
          <p:cNvPicPr>
            <a:picLocks noChangeAspect="1"/>
          </p:cNvPicPr>
          <p:nvPr userDrawn="1"/>
        </p:nvPicPr>
        <p:blipFill>
          <a:blip r:embed="rId3">
            <a:alphaModFix amt="70000"/>
          </a:blip>
          <a:stretch>
            <a:fillRect/>
          </a:stretch>
        </p:blipFill>
        <p:spPr>
          <a:xfrm rot="21367184">
            <a:off x="2459038" y="248311"/>
            <a:ext cx="2605316" cy="651329"/>
          </a:xfrm>
          <a:prstGeom prst="rect">
            <a:avLst/>
          </a:prstGeom>
        </p:spPr>
      </p:pic>
      <p:pic>
        <p:nvPicPr>
          <p:cNvPr id="7" name="Picture 6" descr="A white fabric with black border&#10;&#10;Description automatically generated with medium confidence">
            <a:extLst>
              <a:ext uri="{FF2B5EF4-FFF2-40B4-BE49-F238E27FC236}">
                <a16:creationId xmlns:a16="http://schemas.microsoft.com/office/drawing/2014/main" id="{C3718864-0376-9C0B-637C-C5AC949C51AB}"/>
              </a:ext>
            </a:extLst>
          </p:cNvPr>
          <p:cNvPicPr>
            <a:picLocks noChangeAspect="1"/>
          </p:cNvPicPr>
          <p:nvPr userDrawn="1"/>
        </p:nvPicPr>
        <p:blipFill>
          <a:blip r:embed="rId3">
            <a:alphaModFix amt="70000"/>
          </a:blip>
          <a:stretch>
            <a:fillRect/>
          </a:stretch>
        </p:blipFill>
        <p:spPr>
          <a:xfrm rot="11031850">
            <a:off x="7112338" y="5785058"/>
            <a:ext cx="2652996" cy="663249"/>
          </a:xfrm>
          <a:prstGeom prst="rect">
            <a:avLst/>
          </a:prstGeom>
        </p:spPr>
      </p:pic>
      <p:sp>
        <p:nvSpPr>
          <p:cNvPr id="10" name="Slide Number Placeholder 9">
            <a:extLst>
              <a:ext uri="{FF2B5EF4-FFF2-40B4-BE49-F238E27FC236}">
                <a16:creationId xmlns:a16="http://schemas.microsoft.com/office/drawing/2014/main" id="{4AC325E7-0327-B0FF-540E-3BA7CF755F7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530835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4.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CB6B96-5B4B-0E8F-862D-7ECB5DCF398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21037696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4.2">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5957E8C1-3DDB-033D-ED07-42FB8C5B1E54}"/>
              </a:ext>
            </a:extLst>
          </p:cNvPr>
          <p:cNvGrpSpPr>
            <a:grpSpLocks noChangeAspect="1"/>
          </p:cNvGrpSpPr>
          <p:nvPr/>
        </p:nvGrpSpPr>
        <p:grpSpPr>
          <a:xfrm>
            <a:off x="587374" y="1398630"/>
            <a:ext cx="11015755" cy="4751799"/>
            <a:chOff x="587375" y="1126487"/>
            <a:chExt cx="7774364" cy="3353580"/>
          </a:xfrm>
          <a:solidFill>
            <a:srgbClr val="FFFFFF"/>
          </a:solidFill>
        </p:grpSpPr>
        <p:sp>
          <p:nvSpPr>
            <p:cNvPr id="5" name="Freeform 4">
              <a:extLst>
                <a:ext uri="{FF2B5EF4-FFF2-40B4-BE49-F238E27FC236}">
                  <a16:creationId xmlns:a16="http://schemas.microsoft.com/office/drawing/2014/main" id="{26BB277B-8933-0303-05AA-C66B8AE610CD}"/>
                </a:ext>
              </a:extLst>
            </p:cNvPr>
            <p:cNvSpPr/>
            <p:nvPr/>
          </p:nvSpPr>
          <p:spPr>
            <a:xfrm>
              <a:off x="8152824" y="1207835"/>
              <a:ext cx="11427" cy="6597"/>
            </a:xfrm>
            <a:custGeom>
              <a:avLst/>
              <a:gdLst>
                <a:gd name="connsiteX0" fmla="*/ 10847 w 11427"/>
                <a:gd name="connsiteY0" fmla="*/ 3967 h 6597"/>
                <a:gd name="connsiteX1" fmla="*/ 0 w 11427"/>
                <a:gd name="connsiteY1" fmla="*/ 5078 h 6597"/>
                <a:gd name="connsiteX2" fmla="*/ 10847 w 11427"/>
                <a:gd name="connsiteY2" fmla="*/ 3967 h 6597"/>
              </a:gdLst>
              <a:ahLst/>
              <a:cxnLst>
                <a:cxn ang="0">
                  <a:pos x="connsiteX0" y="connsiteY0"/>
                </a:cxn>
                <a:cxn ang="0">
                  <a:pos x="connsiteX1" y="connsiteY1"/>
                </a:cxn>
                <a:cxn ang="0">
                  <a:pos x="connsiteX2" y="connsiteY2"/>
                </a:cxn>
              </a:cxnLst>
              <a:rect l="l" t="t" r="r" b="b"/>
              <a:pathLst>
                <a:path w="11427" h="6597">
                  <a:moveTo>
                    <a:pt x="10847" y="3967"/>
                  </a:moveTo>
                  <a:cubicBezTo>
                    <a:pt x="9480" y="-3384"/>
                    <a:pt x="3587" y="976"/>
                    <a:pt x="0" y="5078"/>
                  </a:cubicBezTo>
                  <a:cubicBezTo>
                    <a:pt x="10932" y="7557"/>
                    <a:pt x="12555" y="6873"/>
                    <a:pt x="10847" y="3967"/>
                  </a:cubicBezTo>
                  <a:close/>
                </a:path>
              </a:pathLst>
            </a:custGeom>
            <a:solidFill>
              <a:srgbClr val="FFFFFF"/>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378D0FA-2C69-C5D9-6BEE-CE3D5DFDCC70}"/>
                </a:ext>
              </a:extLst>
            </p:cNvPr>
            <p:cNvSpPr/>
            <p:nvPr/>
          </p:nvSpPr>
          <p:spPr>
            <a:xfrm>
              <a:off x="3996187" y="1133240"/>
              <a:ext cx="2844" cy="3088"/>
            </a:xfrm>
            <a:custGeom>
              <a:avLst/>
              <a:gdLst>
                <a:gd name="connsiteX0" fmla="*/ 196 w 2844"/>
                <a:gd name="connsiteY0" fmla="*/ 3089 h 3088"/>
                <a:gd name="connsiteX1" fmla="*/ 196 w 2844"/>
                <a:gd name="connsiteY1" fmla="*/ 3089 h 3088"/>
                <a:gd name="connsiteX2" fmla="*/ 196 w 2844"/>
                <a:gd name="connsiteY2" fmla="*/ 3089 h 3088"/>
              </a:gdLst>
              <a:ahLst/>
              <a:cxnLst>
                <a:cxn ang="0">
                  <a:pos x="connsiteX0" y="connsiteY0"/>
                </a:cxn>
                <a:cxn ang="0">
                  <a:pos x="connsiteX1" y="connsiteY1"/>
                </a:cxn>
                <a:cxn ang="0">
                  <a:pos x="connsiteX2" y="connsiteY2"/>
                </a:cxn>
              </a:cxnLst>
              <a:rect l="l" t="t" r="r" b="b"/>
              <a:pathLst>
                <a:path w="2844" h="3088">
                  <a:moveTo>
                    <a:pt x="196" y="3089"/>
                  </a:moveTo>
                  <a:cubicBezTo>
                    <a:pt x="6858" y="-501"/>
                    <a:pt x="-1341" y="-1527"/>
                    <a:pt x="196" y="3089"/>
                  </a:cubicBezTo>
                  <a:lnTo>
                    <a:pt x="196" y="3089"/>
                  </a:lnTo>
                  <a:close/>
                </a:path>
              </a:pathLst>
            </a:custGeom>
            <a:solidFill>
              <a:srgbClr val="FFFFFF"/>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034FEAB-B833-E335-C1ED-384B954D5B67}"/>
                </a:ext>
              </a:extLst>
            </p:cNvPr>
            <p:cNvSpPr/>
            <p:nvPr/>
          </p:nvSpPr>
          <p:spPr>
            <a:xfrm>
              <a:off x="4949912" y="4470569"/>
              <a:ext cx="2844" cy="3089"/>
            </a:xfrm>
            <a:custGeom>
              <a:avLst/>
              <a:gdLst>
                <a:gd name="connsiteX0" fmla="*/ 2648 w 2844"/>
                <a:gd name="connsiteY0" fmla="*/ 0 h 3089"/>
                <a:gd name="connsiteX1" fmla="*/ 2648 w 2844"/>
                <a:gd name="connsiteY1" fmla="*/ 0 h 3089"/>
                <a:gd name="connsiteX2" fmla="*/ 2648 w 2844"/>
                <a:gd name="connsiteY2" fmla="*/ 0 h 3089"/>
              </a:gdLst>
              <a:ahLst/>
              <a:cxnLst>
                <a:cxn ang="0">
                  <a:pos x="connsiteX0" y="connsiteY0"/>
                </a:cxn>
                <a:cxn ang="0">
                  <a:pos x="connsiteX1" y="connsiteY1"/>
                </a:cxn>
                <a:cxn ang="0">
                  <a:pos x="connsiteX2" y="connsiteY2"/>
                </a:cxn>
              </a:cxnLst>
              <a:rect l="l" t="t" r="r" b="b"/>
              <a:pathLst>
                <a:path w="2844" h="3089">
                  <a:moveTo>
                    <a:pt x="2648" y="0"/>
                  </a:moveTo>
                  <a:cubicBezTo>
                    <a:pt x="-4015" y="3590"/>
                    <a:pt x="4185" y="4616"/>
                    <a:pt x="2648" y="0"/>
                  </a:cubicBezTo>
                  <a:lnTo>
                    <a:pt x="2648" y="0"/>
                  </a:lnTo>
                  <a:close/>
                </a:path>
              </a:pathLst>
            </a:custGeom>
            <a:solidFill>
              <a:srgbClr val="FFFFFF"/>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8E102C7-7EDB-A3EE-987C-05BF7461E3D6}"/>
                </a:ext>
              </a:extLst>
            </p:cNvPr>
            <p:cNvSpPr/>
            <p:nvPr/>
          </p:nvSpPr>
          <p:spPr>
            <a:xfrm>
              <a:off x="784691" y="4392550"/>
              <a:ext cx="11427" cy="6597"/>
            </a:xfrm>
            <a:custGeom>
              <a:avLst/>
              <a:gdLst>
                <a:gd name="connsiteX0" fmla="*/ 580 w 11427"/>
                <a:gd name="connsiteY0" fmla="*/ 2630 h 6597"/>
                <a:gd name="connsiteX1" fmla="*/ 11428 w 11427"/>
                <a:gd name="connsiteY1" fmla="*/ 1519 h 6597"/>
                <a:gd name="connsiteX2" fmla="*/ 580 w 11427"/>
                <a:gd name="connsiteY2" fmla="*/ 2630 h 6597"/>
              </a:gdLst>
              <a:ahLst/>
              <a:cxnLst>
                <a:cxn ang="0">
                  <a:pos x="connsiteX0" y="connsiteY0"/>
                </a:cxn>
                <a:cxn ang="0">
                  <a:pos x="connsiteX1" y="connsiteY1"/>
                </a:cxn>
                <a:cxn ang="0">
                  <a:pos x="connsiteX2" y="connsiteY2"/>
                </a:cxn>
              </a:cxnLst>
              <a:rect l="l" t="t" r="r" b="b"/>
              <a:pathLst>
                <a:path w="11427" h="6597">
                  <a:moveTo>
                    <a:pt x="580" y="2630"/>
                  </a:moveTo>
                  <a:cubicBezTo>
                    <a:pt x="1947" y="9981"/>
                    <a:pt x="7840" y="5622"/>
                    <a:pt x="11428" y="1519"/>
                  </a:cubicBezTo>
                  <a:cubicBezTo>
                    <a:pt x="495" y="-959"/>
                    <a:pt x="-1128" y="-276"/>
                    <a:pt x="580" y="2630"/>
                  </a:cubicBezTo>
                  <a:close/>
                </a:path>
              </a:pathLst>
            </a:custGeom>
            <a:solidFill>
              <a:srgbClr val="FFFFFF"/>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329A98D-5FD3-5CB5-691B-0E5D1189D831}"/>
                </a:ext>
              </a:extLst>
            </p:cNvPr>
            <p:cNvSpPr/>
            <p:nvPr/>
          </p:nvSpPr>
          <p:spPr>
            <a:xfrm>
              <a:off x="587375" y="1126487"/>
              <a:ext cx="7774364" cy="3353580"/>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grpSp>
      <p:pic>
        <p:nvPicPr>
          <p:cNvPr id="10" name="Picture 9" descr="A close-up of a silver object&#10;&#10;Description automatically generated">
            <a:extLst>
              <a:ext uri="{FF2B5EF4-FFF2-40B4-BE49-F238E27FC236}">
                <a16:creationId xmlns:a16="http://schemas.microsoft.com/office/drawing/2014/main" id="{B857901A-7E6F-B196-AC50-B76FEF4BF2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514434" y="4758815"/>
            <a:ext cx="1924050" cy="628650"/>
          </a:xfrm>
          <a:prstGeom prst="rect">
            <a:avLst/>
          </a:prstGeom>
        </p:spPr>
      </p:pic>
      <p:pic>
        <p:nvPicPr>
          <p:cNvPr id="11" name="Picture 10" descr="A close-up of a silver object&#10;&#10;Description automatically generated">
            <a:extLst>
              <a:ext uri="{FF2B5EF4-FFF2-40B4-BE49-F238E27FC236}">
                <a16:creationId xmlns:a16="http://schemas.microsoft.com/office/drawing/2014/main" id="{70E3C8ED-8934-493B-FC47-0E4A10F9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824227">
            <a:off x="-374651" y="2087277"/>
            <a:ext cx="1924050" cy="628650"/>
          </a:xfrm>
          <a:prstGeom prst="rect">
            <a:avLst/>
          </a:prstGeom>
        </p:spPr>
      </p:pic>
      <p:sp>
        <p:nvSpPr>
          <p:cNvPr id="14" name="Slide Number Placeholder 13">
            <a:extLst>
              <a:ext uri="{FF2B5EF4-FFF2-40B4-BE49-F238E27FC236}">
                <a16:creationId xmlns:a16="http://schemas.microsoft.com/office/drawing/2014/main" id="{EB313080-C342-48AC-33EB-51E8BE2A5F1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92994434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svg"/><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6.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0.xml"/><Relationship Id="rId4" Type="http://schemas.openxmlformats.org/officeDocument/2006/relationships/image" Target="../media/image5.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theme" Target="../theme/theme7.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598CF3C-F9EE-D962-D1FB-F7BA5B6EF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0007" y="5942948"/>
            <a:ext cx="661581" cy="594000"/>
          </a:xfrm>
          <a:prstGeom prst="rect">
            <a:avLst/>
          </a:prstGeom>
        </p:spPr>
      </p:pic>
      <p:pic>
        <p:nvPicPr>
          <p:cNvPr id="16" name="Graphic 15">
            <a:extLst>
              <a:ext uri="{FF2B5EF4-FFF2-40B4-BE49-F238E27FC236}">
                <a16:creationId xmlns:a16="http://schemas.microsoft.com/office/drawing/2014/main" id="{E267218C-DC89-E073-A054-32ED53AD056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24000" y="6273800"/>
            <a:ext cx="1112400" cy="263148"/>
          </a:xfrm>
          <a:prstGeom prst="rect">
            <a:avLst/>
          </a:prstGeom>
        </p:spPr>
      </p:pic>
    </p:spTree>
    <p:extLst>
      <p:ext uri="{BB962C8B-B14F-4D97-AF65-F5344CB8AC3E}">
        <p14:creationId xmlns:p14="http://schemas.microsoft.com/office/powerpoint/2010/main" val="1023736010"/>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pic>
        <p:nvPicPr>
          <p:cNvPr id="2" name="Graphic 1">
            <a:extLst>
              <a:ext uri="{FF2B5EF4-FFF2-40B4-BE49-F238E27FC236}">
                <a16:creationId xmlns:a16="http://schemas.microsoft.com/office/drawing/2014/main" id="{ECD41303-5BC3-2901-B4D1-4B5C878EDABB}"/>
              </a:ext>
            </a:extLst>
          </p:cNvPr>
          <p:cNvPicPr>
            <a:picLocks noChangeAspect="1"/>
          </p:cNvPicPr>
          <p:nvPr userDrawn="1"/>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11450" b="14064"/>
          <a:stretch/>
        </p:blipFill>
        <p:spPr>
          <a:xfrm>
            <a:off x="0" y="0"/>
            <a:ext cx="250092" cy="5304171"/>
          </a:xfrm>
          <a:prstGeom prst="rect">
            <a:avLst/>
          </a:prstGeom>
        </p:spPr>
      </p:pic>
      <p:sp>
        <p:nvSpPr>
          <p:cNvPr id="8" name="Slide Number Placeholder 7">
            <a:extLst>
              <a:ext uri="{FF2B5EF4-FFF2-40B4-BE49-F238E27FC236}">
                <a16:creationId xmlns:a16="http://schemas.microsoft.com/office/drawing/2014/main" id="{B7A0E069-82FD-1819-4E6C-32659A225000}"/>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948245378"/>
      </p:ext>
    </p:extLst>
  </p:cSld>
  <p:clrMap bg1="lt1" tx1="dk1" bg2="lt2" tx2="dk2" accent1="accent1" accent2="accent2" accent3="accent3" accent4="accent4" accent5="accent5" accent6="accent6" hlink="hlink" folHlink="folHlink"/>
  <p:sldLayoutIdLst>
    <p:sldLayoutId id="2147483664" r:id="rId1"/>
    <p:sldLayoutId id="214748367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2225" y="6273800"/>
            <a:ext cx="1112400" cy="263148"/>
          </a:xfrm>
          <a:prstGeom prst="rect">
            <a:avLst/>
          </a:prstGeom>
        </p:spPr>
      </p:pic>
      <p:pic>
        <p:nvPicPr>
          <p:cNvPr id="2" name="Graphic 1">
            <a:extLst>
              <a:ext uri="{FF2B5EF4-FFF2-40B4-BE49-F238E27FC236}">
                <a16:creationId xmlns:a16="http://schemas.microsoft.com/office/drawing/2014/main" id="{ECD41303-5BC3-2901-B4D1-4B5C878EDA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1450" b="11450"/>
          <a:stretch/>
        </p:blipFill>
        <p:spPr>
          <a:xfrm>
            <a:off x="0" y="0"/>
            <a:ext cx="250092" cy="5490308"/>
          </a:xfrm>
          <a:prstGeom prst="rect">
            <a:avLst/>
          </a:prstGeom>
        </p:spPr>
      </p:pic>
      <p:sp>
        <p:nvSpPr>
          <p:cNvPr id="3" name="Slide Number Placeholder 7">
            <a:extLst>
              <a:ext uri="{FF2B5EF4-FFF2-40B4-BE49-F238E27FC236}">
                <a16:creationId xmlns:a16="http://schemas.microsoft.com/office/drawing/2014/main" id="{30117748-4FCB-C80D-96F8-EFA7FD02B8FA}"/>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744931157"/>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2225" y="6273800"/>
            <a:ext cx="1112400" cy="263148"/>
          </a:xfrm>
          <a:prstGeom prst="rect">
            <a:avLst/>
          </a:prstGeom>
        </p:spPr>
      </p:pic>
      <p:sp>
        <p:nvSpPr>
          <p:cNvPr id="8" name="Slide Number Placeholder 7">
            <a:extLst>
              <a:ext uri="{FF2B5EF4-FFF2-40B4-BE49-F238E27FC236}">
                <a16:creationId xmlns:a16="http://schemas.microsoft.com/office/drawing/2014/main" id="{EB94BAA5-015F-00FD-0315-FD9E06406BD5}"/>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065601976"/>
      </p:ext>
    </p:extLst>
  </p:cSld>
  <p:clrMap bg1="lt1" tx1="dk1" bg2="lt2" tx2="dk2" accent1="accent1" accent2="accent2" accent3="accent3" accent4="accent4" accent5="accent5" accent6="accent6" hlink="hlink" folHlink="folHlink"/>
  <p:sldLayoutIdLst>
    <p:sldLayoutId id="2147483666" r:id="rId1"/>
    <p:sldLayoutId id="2147483670" r:id="rId2"/>
    <p:sldLayoutId id="2147483673"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4446CB27-FD0B-5D32-7FC0-26A467A36B3B}"/>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612822353"/>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B2B2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A11D7215-5A76-F3FF-438D-A081884BB19E}"/>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460541187"/>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932F5D-0113-E1F4-0C5C-5F8C69F0C1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2225" y="6273800"/>
            <a:ext cx="1112400" cy="263148"/>
          </a:xfrm>
          <a:prstGeom prst="rect">
            <a:avLst/>
          </a:prstGeom>
        </p:spPr>
      </p:pic>
      <p:pic>
        <p:nvPicPr>
          <p:cNvPr id="6" name="Graphic 5">
            <a:extLst>
              <a:ext uri="{FF2B5EF4-FFF2-40B4-BE49-F238E27FC236}">
                <a16:creationId xmlns:a16="http://schemas.microsoft.com/office/drawing/2014/main" id="{26EB55F0-3257-25D6-CDED-083A16512B9D}"/>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 t="19943" r="-3836"/>
          <a:stretch/>
        </p:blipFill>
        <p:spPr>
          <a:xfrm>
            <a:off x="0" y="0"/>
            <a:ext cx="250092" cy="5490308"/>
          </a:xfrm>
          <a:prstGeom prst="rect">
            <a:avLst/>
          </a:prstGeom>
        </p:spPr>
      </p:pic>
      <p:pic>
        <p:nvPicPr>
          <p:cNvPr id="9" name="Graphic 8">
            <a:extLst>
              <a:ext uri="{FF2B5EF4-FFF2-40B4-BE49-F238E27FC236}">
                <a16:creationId xmlns:a16="http://schemas.microsoft.com/office/drawing/2014/main" id="{49F8DE6E-E720-689C-D0C1-7B42E0A1C3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35025" y="321052"/>
            <a:ext cx="669600" cy="772615"/>
          </a:xfrm>
          <a:prstGeom prst="rect">
            <a:avLst/>
          </a:prstGeom>
        </p:spPr>
      </p:pic>
      <p:sp>
        <p:nvSpPr>
          <p:cNvPr id="5" name="Slide Number Placeholder 7">
            <a:extLst>
              <a:ext uri="{FF2B5EF4-FFF2-40B4-BE49-F238E27FC236}">
                <a16:creationId xmlns:a16="http://schemas.microsoft.com/office/drawing/2014/main" id="{0FC319BE-B116-EE51-311C-4CC53A393E86}"/>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tx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356650129"/>
      </p:ext>
    </p:extLst>
  </p:cSld>
  <p:clrMap bg1="lt1" tx1="dk1" bg2="lt2" tx2="dk2" accent1="accent1" accent2="accent2" accent3="accent3" accent4="accent4" accent5="accent5" accent6="accent6" hlink="hlink" folHlink="folHlink"/>
  <p:sldLayoutIdLst>
    <p:sldLayoutId id="214748366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932F5D-0113-E1F4-0C5C-5F8C69F0C1D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sp>
        <p:nvSpPr>
          <p:cNvPr id="5" name="Slide Number Placeholder 7">
            <a:extLst>
              <a:ext uri="{FF2B5EF4-FFF2-40B4-BE49-F238E27FC236}">
                <a16:creationId xmlns:a16="http://schemas.microsoft.com/office/drawing/2014/main" id="{0FC319BE-B116-EE51-311C-4CC53A393E86}"/>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tx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363417908"/>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45.png"/><Relationship Id="rId4" Type="http://schemas.openxmlformats.org/officeDocument/2006/relationships/notesSlide" Target="../notesSlides/notesSlide23.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notesSlide" Target="../notesSlides/notesSlide24.xml"/><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8A884B-2D81-7341-69A1-2AEE14CEA06D}"/>
              </a:ext>
            </a:extLst>
          </p:cNvPr>
          <p:cNvSpPr>
            <a:spLocks noChangeAspect="1"/>
          </p:cNvSpPr>
          <p:nvPr/>
        </p:nvSpPr>
        <p:spPr>
          <a:xfrm>
            <a:off x="587375" y="584200"/>
            <a:ext cx="5526000" cy="50796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ACDDE7-57E9-C7BF-1685-9E2317DBA862}"/>
              </a:ext>
            </a:extLst>
          </p:cNvPr>
          <p:cNvSpPr txBox="1"/>
          <p:nvPr/>
        </p:nvSpPr>
        <p:spPr>
          <a:xfrm>
            <a:off x="7140575" y="1446353"/>
            <a:ext cx="40364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UNIFORMED</a:t>
            </a:r>
            <a:endParaRPr lang="en-US" sz="6000"/>
          </a:p>
        </p:txBody>
      </p:sp>
      <p:sp>
        <p:nvSpPr>
          <p:cNvPr id="3" name="TextBox 2">
            <a:extLst>
              <a:ext uri="{FF2B5EF4-FFF2-40B4-BE49-F238E27FC236}">
                <a16:creationId xmlns:a16="http://schemas.microsoft.com/office/drawing/2014/main" id="{B380A286-84CE-14D0-FACB-6E9BFB2897D7}"/>
              </a:ext>
            </a:extLst>
          </p:cNvPr>
          <p:cNvSpPr txBox="1"/>
          <p:nvPr/>
        </p:nvSpPr>
        <p:spPr>
          <a:xfrm>
            <a:off x="7140575" y="2358065"/>
            <a:ext cx="42496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PROTECTIVE</a:t>
            </a:r>
            <a:endParaRPr lang="en-GB" sz="6000">
              <a:solidFill>
                <a:srgbClr val="FFFFFF"/>
              </a:solidFill>
              <a:effectLst/>
              <a:latin typeface="Arial Narrow" panose="020B0604020202020204" pitchFamily="34" charset="0"/>
            </a:endParaRPr>
          </a:p>
        </p:txBody>
      </p:sp>
      <p:sp>
        <p:nvSpPr>
          <p:cNvPr id="4" name="TextBox 3">
            <a:extLst>
              <a:ext uri="{FF2B5EF4-FFF2-40B4-BE49-F238E27FC236}">
                <a16:creationId xmlns:a16="http://schemas.microsoft.com/office/drawing/2014/main" id="{145A36AF-5425-04C7-5B85-07E2BDD5D081}"/>
              </a:ext>
            </a:extLst>
          </p:cNvPr>
          <p:cNvSpPr txBox="1"/>
          <p:nvPr/>
        </p:nvSpPr>
        <p:spPr>
          <a:xfrm>
            <a:off x="7140575" y="3269777"/>
            <a:ext cx="3400391"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SERVICES</a:t>
            </a:r>
            <a:endParaRPr lang="en-GB" sz="60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689C5BEA-798F-6EF0-5E00-E1A0906B7C7D}"/>
              </a:ext>
            </a:extLst>
          </p:cNvPr>
          <p:cNvSpPr txBox="1"/>
          <p:nvPr/>
        </p:nvSpPr>
        <p:spPr>
          <a:xfrm>
            <a:off x="7140575" y="4193107"/>
            <a:ext cx="2873076" cy="461665"/>
          </a:xfrm>
          <a:prstGeom prst="rect">
            <a:avLst/>
          </a:prstGeom>
          <a:solidFill>
            <a:schemeClr val="bg1"/>
          </a:solidFill>
        </p:spPr>
        <p:txBody>
          <a:bodyPr wrap="none" lIns="72000" tIns="0" rIns="72000" bIns="0" rtlCol="0">
            <a:spAutoFit/>
          </a:bodyPr>
          <a:lstStyle/>
          <a:p>
            <a:r>
              <a:rPr lang="en-GB" sz="3000" b="1">
                <a:solidFill>
                  <a:srgbClr val="5B772B"/>
                </a:solidFill>
                <a:effectLst/>
                <a:latin typeface="Arial Narrow" panose="020B0604020202020204" pitchFamily="34" charset="0"/>
              </a:rPr>
              <a:t>COMMUNICATION</a:t>
            </a:r>
            <a:endParaRPr lang="en-GB" sz="3000">
              <a:solidFill>
                <a:srgbClr val="5B772B"/>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3FE6553E-8005-EAC2-4C16-AA37313AB067}"/>
              </a:ext>
            </a:extLst>
          </p:cNvPr>
          <p:cNvSpPr txBox="1"/>
          <p:nvPr/>
        </p:nvSpPr>
        <p:spPr>
          <a:xfrm>
            <a:off x="9048750" y="4936192"/>
            <a:ext cx="2555875" cy="1477328"/>
          </a:xfrm>
          <a:prstGeom prst="rect">
            <a:avLst/>
          </a:prstGeom>
          <a:noFill/>
        </p:spPr>
        <p:txBody>
          <a:bodyPr wrap="square" lIns="0" tIns="0" rIns="0" bIns="0" rtlCol="0">
            <a:spAutoFit/>
          </a:bodyPr>
          <a:lstStyle/>
          <a:p>
            <a:r>
              <a:rPr lang="en-GB" sz="2400" b="1">
                <a:solidFill>
                  <a:srgbClr val="FFFFFF"/>
                </a:solidFill>
                <a:effectLst/>
                <a:latin typeface="Arial Narrow" panose="020B0604020202020204" pitchFamily="34" charset="0"/>
              </a:rPr>
              <a:t>SESSION 2:</a:t>
            </a:r>
          </a:p>
          <a:p>
            <a:r>
              <a:rPr lang="en-GB" sz="2400" b="1">
                <a:solidFill>
                  <a:srgbClr val="FFFFFF"/>
                </a:solidFill>
                <a:effectLst/>
                <a:latin typeface="Arial Narrow" panose="020B0604020202020204" pitchFamily="34" charset="0"/>
              </a:rPr>
              <a:t>RADIO</a:t>
            </a:r>
          </a:p>
          <a:p>
            <a:r>
              <a:rPr lang="en-GB" sz="2400" b="1">
                <a:solidFill>
                  <a:srgbClr val="FFFFFF"/>
                </a:solidFill>
                <a:effectLst/>
                <a:latin typeface="Arial Narrow" panose="020B0604020202020204" pitchFamily="34" charset="0"/>
              </a:rPr>
              <a:t>COMMUNICATION</a:t>
            </a:r>
            <a:br>
              <a:rPr lang="en-GB" sz="2400" b="1">
                <a:solidFill>
                  <a:srgbClr val="FFFFFF"/>
                </a:solidFill>
                <a:effectLst/>
                <a:latin typeface="Arial Narrow" panose="020B0604020202020204" pitchFamily="34" charset="0"/>
              </a:rPr>
            </a:br>
            <a:r>
              <a:rPr lang="en-GB" sz="2400" b="1">
                <a:solidFill>
                  <a:srgbClr val="FFFFFF"/>
                </a:solidFill>
                <a:effectLst/>
                <a:latin typeface="Arial Narrow" panose="020B0604020202020204" pitchFamily="34" charset="0"/>
              </a:rPr>
              <a:t>(PART 1)</a:t>
            </a:r>
            <a:endParaRPr lang="en-GB" sz="2400">
              <a:solidFill>
                <a:srgbClr val="FFFFFF"/>
              </a:solidFill>
              <a:effectLst/>
              <a:latin typeface="Arial Narrow" panose="020B0604020202020204" pitchFamily="34" charset="0"/>
            </a:endParaRPr>
          </a:p>
        </p:txBody>
      </p:sp>
      <p:sp>
        <p:nvSpPr>
          <p:cNvPr id="7" name="TextBox 6">
            <a:extLst>
              <a:ext uri="{FF2B5EF4-FFF2-40B4-BE49-F238E27FC236}">
                <a16:creationId xmlns:a16="http://schemas.microsoft.com/office/drawing/2014/main" id="{85A577FA-D989-0D11-7014-842BDB3CA0F0}"/>
              </a:ext>
            </a:extLst>
          </p:cNvPr>
          <p:cNvSpPr txBox="1"/>
          <p:nvPr/>
        </p:nvSpPr>
        <p:spPr>
          <a:xfrm>
            <a:off x="7140576" y="610935"/>
            <a:ext cx="2592388" cy="553998"/>
          </a:xfrm>
          <a:prstGeom prst="rect">
            <a:avLst/>
          </a:prstGeom>
          <a:noFill/>
        </p:spPr>
        <p:txBody>
          <a:bodyPr wrap="square" lIns="0" tIns="0" rIns="0" bIns="0" rtlCol="0">
            <a:spAutoFit/>
          </a:bodyPr>
          <a:lstStyle/>
          <a:p>
            <a:r>
              <a:rPr lang="en-GB" sz="1800" b="1">
                <a:solidFill>
                  <a:srgbClr val="FFFFFF"/>
                </a:solidFill>
                <a:effectLst/>
                <a:latin typeface="Arial" panose="020B0604020202020204" pitchFamily="34" charset="0"/>
              </a:rPr>
              <a:t>UPS L3 diploma, </a:t>
            </a:r>
            <a:br>
              <a:rPr lang="en-GB" sz="1800" b="1">
                <a:solidFill>
                  <a:srgbClr val="FFFFFF"/>
                </a:solidFill>
                <a:effectLst/>
                <a:latin typeface="Arial" panose="020B0604020202020204" pitchFamily="34" charset="0"/>
              </a:rPr>
            </a:br>
            <a:r>
              <a:rPr lang="en-GB" sz="1800" b="1">
                <a:solidFill>
                  <a:srgbClr val="FFFFFF"/>
                </a:solidFill>
                <a:effectLst/>
                <a:latin typeface="Arial" panose="020B0604020202020204" pitchFamily="34" charset="0"/>
              </a:rPr>
              <a:t>Unit 5: C1</a:t>
            </a:r>
            <a:endParaRPr lang="en-GB" sz="1800">
              <a:solidFill>
                <a:srgbClr val="FFFFFF"/>
              </a:solidFill>
              <a:effectLst/>
              <a:latin typeface="Arial" panose="020B0604020202020204" pitchFamily="34" charset="0"/>
            </a:endParaRPr>
          </a:p>
        </p:txBody>
      </p:sp>
      <p:pic>
        <p:nvPicPr>
          <p:cNvPr id="9" name="Picture 8" descr="A close-up of a silver object&#10;&#10;Description automatically generated">
            <a:extLst>
              <a:ext uri="{FF2B5EF4-FFF2-40B4-BE49-F238E27FC236}">
                <a16:creationId xmlns:a16="http://schemas.microsoft.com/office/drawing/2014/main" id="{7F6DCA6A-1139-B9EA-2F6F-6A5804DB0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8409">
            <a:off x="4595701" y="492487"/>
            <a:ext cx="1924050" cy="628650"/>
          </a:xfrm>
          <a:prstGeom prst="rect">
            <a:avLst/>
          </a:prstGeom>
        </p:spPr>
      </p:pic>
    </p:spTree>
    <p:extLst>
      <p:ext uri="{BB962C8B-B14F-4D97-AF65-F5344CB8AC3E}">
        <p14:creationId xmlns:p14="http://schemas.microsoft.com/office/powerpoint/2010/main" val="349332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5C32-91E5-FA77-AA12-9716E6102A0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27BA31-29B8-FFD3-0CB2-28AFB6F624C4}"/>
              </a:ext>
            </a:extLst>
          </p:cNvPr>
          <p:cNvSpPr>
            <a:spLocks noGrp="1"/>
          </p:cNvSpPr>
          <p:nvPr>
            <p:ph type="sldNum" sz="quarter" idx="10"/>
          </p:nvPr>
        </p:nvSpPr>
        <p:spPr/>
        <p:txBody>
          <a:bodyPr/>
          <a:lstStyle/>
          <a:p>
            <a:fld id="{A861A158-83ED-EE40-9DBB-ECA0FA8A3E73}" type="slidenum">
              <a:rPr lang="en-US" smtClean="0"/>
              <a:pPr/>
              <a:t>10</a:t>
            </a:fld>
            <a:r>
              <a:rPr lang="en-US"/>
              <a:t>   |   UNIFORMED PROTECTIVE SERVICES</a:t>
            </a:r>
          </a:p>
        </p:txBody>
      </p:sp>
      <p:sp>
        <p:nvSpPr>
          <p:cNvPr id="4" name="TextBox 3">
            <a:extLst>
              <a:ext uri="{FF2B5EF4-FFF2-40B4-BE49-F238E27FC236}">
                <a16:creationId xmlns:a16="http://schemas.microsoft.com/office/drawing/2014/main" id="{3536DDB6-8E34-C8BF-E3FB-7EC99A720C40}"/>
              </a:ext>
            </a:extLst>
          </p:cNvPr>
          <p:cNvSpPr txBox="1"/>
          <p:nvPr/>
        </p:nvSpPr>
        <p:spPr>
          <a:xfrm>
            <a:off x="587375" y="584200"/>
            <a:ext cx="196750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BOWMAN</a:t>
            </a:r>
          </a:p>
        </p:txBody>
      </p:sp>
      <p:grpSp>
        <p:nvGrpSpPr>
          <p:cNvPr id="7" name="Group 6">
            <a:extLst>
              <a:ext uri="{FF2B5EF4-FFF2-40B4-BE49-F238E27FC236}">
                <a16:creationId xmlns:a16="http://schemas.microsoft.com/office/drawing/2014/main" id="{53CF810C-93AC-60E4-EDF3-F9F9266661C6}"/>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FD1D881E-5739-190C-EDB2-0B694AF83A5B}"/>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E427F9DC-91EA-EC32-08AF-0A4844774F7E}"/>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DD15B1B-6806-4706-CA9C-297E6F9D856A}"/>
              </a:ext>
            </a:extLst>
          </p:cNvPr>
          <p:cNvSpPr txBox="1"/>
          <p:nvPr/>
        </p:nvSpPr>
        <p:spPr>
          <a:xfrm>
            <a:off x="587245" y="1260000"/>
            <a:ext cx="5200419" cy="2761951"/>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Bowman is an integrated tactical communications system for voice and data.</a:t>
            </a:r>
          </a:p>
          <a:p>
            <a:pPr marL="285750" indent="-285750">
              <a:spcAft>
                <a:spcPts val="1000"/>
              </a:spcAft>
              <a:buFont typeface="Arial" panose="020B0604020202020204" pitchFamily="34" charset="0"/>
              <a:buChar char="•"/>
            </a:pPr>
            <a:r>
              <a:rPr lang="en-US">
                <a:solidFill>
                  <a:schemeClr val="bg1"/>
                </a:solidFill>
              </a:rPr>
              <a:t>Used across the Armed Forces</a:t>
            </a:r>
          </a:p>
          <a:p>
            <a:pPr marL="285750" indent="-285750">
              <a:spcAft>
                <a:spcPts val="1000"/>
              </a:spcAft>
              <a:buFont typeface="Arial" panose="020B0604020202020204" pitchFamily="34" charset="0"/>
              <a:buChar char="•"/>
            </a:pPr>
            <a:r>
              <a:rPr lang="en-US">
                <a:solidFill>
                  <a:schemeClr val="bg1"/>
                </a:solidFill>
              </a:rPr>
              <a:t>Battlefield Information System Applications (BISAS)</a:t>
            </a:r>
          </a:p>
          <a:p>
            <a:pPr marL="285750" indent="-285750">
              <a:spcAft>
                <a:spcPts val="1000"/>
              </a:spcAft>
              <a:buFont typeface="Arial" panose="020B0604020202020204" pitchFamily="34" charset="0"/>
              <a:buChar char="•"/>
            </a:pPr>
            <a:r>
              <a:rPr lang="en-US">
                <a:solidFill>
                  <a:schemeClr val="bg1"/>
                </a:solidFill>
              </a:rPr>
              <a:t>Secure data transfer</a:t>
            </a:r>
          </a:p>
          <a:p>
            <a:pPr marL="285750" indent="-285750">
              <a:spcAft>
                <a:spcPts val="1000"/>
              </a:spcAft>
              <a:buFont typeface="Arial" panose="020B0604020202020204" pitchFamily="34" charset="0"/>
              <a:buChar char="•"/>
            </a:pPr>
            <a:r>
              <a:rPr lang="en-US">
                <a:solidFill>
                  <a:schemeClr val="bg1"/>
                </a:solidFill>
              </a:rPr>
              <a:t>Enhanced communications security</a:t>
            </a:r>
          </a:p>
          <a:p>
            <a:pPr marL="285750" indent="-285750">
              <a:spcAft>
                <a:spcPts val="1000"/>
              </a:spcAft>
              <a:buFont typeface="Arial" panose="020B0604020202020204" pitchFamily="34" charset="0"/>
              <a:buChar char="•"/>
            </a:pPr>
            <a:r>
              <a:rPr lang="en-US">
                <a:solidFill>
                  <a:schemeClr val="bg1"/>
                </a:solidFill>
              </a:rPr>
              <a:t>Resilient to electronic attack</a:t>
            </a:r>
          </a:p>
        </p:txBody>
      </p:sp>
    </p:spTree>
    <p:extLst>
      <p:ext uri="{BB962C8B-B14F-4D97-AF65-F5344CB8AC3E}">
        <p14:creationId xmlns:p14="http://schemas.microsoft.com/office/powerpoint/2010/main" val="216916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11</a:t>
            </a:fld>
            <a:r>
              <a:rPr lang="en-US"/>
              <a:t>   |   UNIFORMED PROTECTIVE SERVICES</a:t>
            </a:r>
          </a:p>
        </p:txBody>
      </p:sp>
      <p:sp>
        <p:nvSpPr>
          <p:cNvPr id="2" name="TextBox 1">
            <a:extLst>
              <a:ext uri="{FF2B5EF4-FFF2-40B4-BE49-F238E27FC236}">
                <a16:creationId xmlns:a16="http://schemas.microsoft.com/office/drawing/2014/main" id="{59AC9AC3-9FE7-8EE0-587F-9C69B52978EE}"/>
              </a:ext>
            </a:extLst>
          </p:cNvPr>
          <p:cNvSpPr txBox="1"/>
          <p:nvPr/>
        </p:nvSpPr>
        <p:spPr>
          <a:xfrm>
            <a:off x="587375" y="584200"/>
            <a:ext cx="6967141"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PERSONAL ROLE RADIO v BOWMAN</a:t>
            </a:r>
          </a:p>
        </p:txBody>
      </p:sp>
      <p:grpSp>
        <p:nvGrpSpPr>
          <p:cNvPr id="21" name="Graphic 4">
            <a:extLst>
              <a:ext uri="{FF2B5EF4-FFF2-40B4-BE49-F238E27FC236}">
                <a16:creationId xmlns:a16="http://schemas.microsoft.com/office/drawing/2014/main" id="{CCDB11C2-5C85-DDC7-9F35-83FC188E3EB1}"/>
              </a:ext>
            </a:extLst>
          </p:cNvPr>
          <p:cNvGrpSpPr/>
          <p:nvPr/>
        </p:nvGrpSpPr>
        <p:grpSpPr>
          <a:xfrm rot="21405298">
            <a:off x="928852" y="1847131"/>
            <a:ext cx="4475651" cy="3825157"/>
            <a:chOff x="1524000" y="2175324"/>
            <a:chExt cx="3373727" cy="2860742"/>
          </a:xfrm>
          <a:solidFill>
            <a:srgbClr val="FFFFFF"/>
          </a:solidFill>
        </p:grpSpPr>
        <p:sp>
          <p:nvSpPr>
            <p:cNvPr id="22" name="Freeform 21">
              <a:extLst>
                <a:ext uri="{FF2B5EF4-FFF2-40B4-BE49-F238E27FC236}">
                  <a16:creationId xmlns:a16="http://schemas.microsoft.com/office/drawing/2014/main" id="{DE79E76F-DB75-F66F-AAE8-3DBC459B122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349769F-8A7F-9BD7-0894-C03D0B0AA705}"/>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F207444-95B5-EA7D-ED14-FCC1A72A8FC9}"/>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77A99CF-5F8E-BF81-4232-E30790E7C95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16E3D85-D389-0654-3EC5-93E7E08DC22E}"/>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7" name="Picture 26" descr="A white fabric with black border&#10;&#10;Description automatically generated with medium confidence">
            <a:extLst>
              <a:ext uri="{FF2B5EF4-FFF2-40B4-BE49-F238E27FC236}">
                <a16:creationId xmlns:a16="http://schemas.microsoft.com/office/drawing/2014/main" id="{52BD1D62-CE5F-B104-B3CA-E5A3865DD68E}"/>
              </a:ext>
            </a:extLst>
          </p:cNvPr>
          <p:cNvPicPr>
            <a:picLocks noChangeAspect="1"/>
          </p:cNvPicPr>
          <p:nvPr/>
        </p:nvPicPr>
        <p:blipFill>
          <a:blip r:embed="rId3">
            <a:alphaModFix amt="70000"/>
          </a:blip>
          <a:stretch>
            <a:fillRect/>
          </a:stretch>
        </p:blipFill>
        <p:spPr>
          <a:xfrm rot="10418472">
            <a:off x="1697663" y="1586385"/>
            <a:ext cx="2652996" cy="663249"/>
          </a:xfrm>
          <a:prstGeom prst="rect">
            <a:avLst/>
          </a:prstGeom>
        </p:spPr>
      </p:pic>
      <p:sp>
        <p:nvSpPr>
          <p:cNvPr id="29" name="TextBox 28">
            <a:extLst>
              <a:ext uri="{FF2B5EF4-FFF2-40B4-BE49-F238E27FC236}">
                <a16:creationId xmlns:a16="http://schemas.microsoft.com/office/drawing/2014/main" id="{E9601AF4-8F31-48BD-1BCA-675B8436F037}"/>
              </a:ext>
            </a:extLst>
          </p:cNvPr>
          <p:cNvSpPr txBox="1"/>
          <p:nvPr/>
        </p:nvSpPr>
        <p:spPr>
          <a:xfrm rot="21405298">
            <a:off x="1107762" y="2540098"/>
            <a:ext cx="3890711" cy="2633711"/>
          </a:xfrm>
          <a:prstGeom prst="rect">
            <a:avLst/>
          </a:prstGeom>
          <a:noFill/>
        </p:spPr>
        <p:txBody>
          <a:bodyPr wrap="square" lIns="90000" tIns="90000" rIns="90000" bIns="90000" numCol="1" spcCol="180000" rtlCol="0">
            <a:spAutoFit/>
          </a:bodyPr>
          <a:lstStyle/>
          <a:p>
            <a:pPr>
              <a:spcBef>
                <a:spcPts val="500"/>
              </a:spcBef>
              <a:spcAft>
                <a:spcPts val="500"/>
              </a:spcAft>
            </a:pPr>
            <a:r>
              <a:rPr lang="en-US" b="1"/>
              <a:t>PRR</a:t>
            </a:r>
          </a:p>
          <a:p>
            <a:pPr marL="285750" indent="-285750">
              <a:spcBef>
                <a:spcPts val="500"/>
              </a:spcBef>
              <a:spcAft>
                <a:spcPts val="500"/>
              </a:spcAft>
              <a:buFont typeface="Arial" panose="020B0604020202020204" pitchFamily="34" charset="0"/>
              <a:buChar char="•"/>
            </a:pPr>
            <a:r>
              <a:rPr lang="en-US"/>
              <a:t>Used for Section level and below.</a:t>
            </a:r>
          </a:p>
          <a:p>
            <a:pPr marL="285750" indent="-285750">
              <a:spcBef>
                <a:spcPts val="500"/>
              </a:spcBef>
              <a:spcAft>
                <a:spcPts val="500"/>
              </a:spcAft>
              <a:buFont typeface="Arial" panose="020B0604020202020204" pitchFamily="34" charset="0"/>
              <a:buChar char="•"/>
            </a:pPr>
            <a:r>
              <a:rPr lang="en-US"/>
              <a:t>Rapid voice communication for situational awareness, tactical planning and coordination.</a:t>
            </a:r>
          </a:p>
          <a:p>
            <a:pPr marL="285750" indent="-285750">
              <a:spcBef>
                <a:spcPts val="500"/>
              </a:spcBef>
              <a:spcAft>
                <a:spcPts val="500"/>
              </a:spcAft>
              <a:buFont typeface="Arial" panose="020B0604020202020204" pitchFamily="34" charset="0"/>
              <a:buChar char="•"/>
            </a:pPr>
            <a:r>
              <a:rPr lang="en-US"/>
              <a:t>No direct integration with Bowman.</a:t>
            </a:r>
          </a:p>
          <a:p>
            <a:pPr marL="285750" indent="-285750">
              <a:spcBef>
                <a:spcPts val="500"/>
              </a:spcBef>
              <a:spcAft>
                <a:spcPts val="500"/>
              </a:spcAft>
              <a:buFont typeface="Arial" panose="020B0604020202020204" pitchFamily="34" charset="0"/>
              <a:buChar char="•"/>
            </a:pPr>
            <a:endParaRPr lang="en-US"/>
          </a:p>
        </p:txBody>
      </p:sp>
      <p:pic>
        <p:nvPicPr>
          <p:cNvPr id="50" name="Picture 49" descr="A close-up of a silver object&#10;&#10;Description automatically generated">
            <a:extLst>
              <a:ext uri="{FF2B5EF4-FFF2-40B4-BE49-F238E27FC236}">
                <a16:creationId xmlns:a16="http://schemas.microsoft.com/office/drawing/2014/main" id="{D1C98FEE-0A5A-402A-0234-6C943F75F3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86135">
            <a:off x="2338486" y="5292176"/>
            <a:ext cx="1924050" cy="628650"/>
          </a:xfrm>
          <a:prstGeom prst="rect">
            <a:avLst/>
          </a:prstGeom>
        </p:spPr>
      </p:pic>
      <p:grpSp>
        <p:nvGrpSpPr>
          <p:cNvPr id="64" name="Group 63">
            <a:extLst>
              <a:ext uri="{FF2B5EF4-FFF2-40B4-BE49-F238E27FC236}">
                <a16:creationId xmlns:a16="http://schemas.microsoft.com/office/drawing/2014/main" id="{07F16B78-B618-4631-5B07-A6962BC69AC5}"/>
              </a:ext>
            </a:extLst>
          </p:cNvPr>
          <p:cNvGrpSpPr/>
          <p:nvPr/>
        </p:nvGrpSpPr>
        <p:grpSpPr>
          <a:xfrm rot="5660906">
            <a:off x="6609313" y="1370822"/>
            <a:ext cx="4508177" cy="4948299"/>
            <a:chOff x="1105416" y="2384155"/>
            <a:chExt cx="3688551" cy="2561133"/>
          </a:xfrm>
        </p:grpSpPr>
        <p:grpSp>
          <p:nvGrpSpPr>
            <p:cNvPr id="65" name="Graphic 4">
              <a:extLst>
                <a:ext uri="{FF2B5EF4-FFF2-40B4-BE49-F238E27FC236}">
                  <a16:creationId xmlns:a16="http://schemas.microsoft.com/office/drawing/2014/main" id="{3B0334DC-55C7-0BA4-7707-F5938EC0C791}"/>
                </a:ext>
              </a:extLst>
            </p:cNvPr>
            <p:cNvGrpSpPr/>
            <p:nvPr/>
          </p:nvGrpSpPr>
          <p:grpSpPr>
            <a:xfrm rot="10649489" flipH="1">
              <a:off x="1213305" y="2384155"/>
              <a:ext cx="3346425" cy="2561133"/>
              <a:chOff x="1524000" y="2175324"/>
              <a:chExt cx="3373727" cy="2860742"/>
            </a:xfrm>
            <a:solidFill>
              <a:srgbClr val="FFFFFF"/>
            </a:solidFill>
          </p:grpSpPr>
          <p:sp>
            <p:nvSpPr>
              <p:cNvPr id="72" name="Freeform 71">
                <a:extLst>
                  <a:ext uri="{FF2B5EF4-FFF2-40B4-BE49-F238E27FC236}">
                    <a16:creationId xmlns:a16="http://schemas.microsoft.com/office/drawing/2014/main" id="{038432BB-F28D-B5FB-F5BD-9F65B3E76E3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1CC3-01AF-BD6D-6A6F-30A342EF51F7}"/>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7FCC980-619A-7DA8-485B-51878E4FEB35}"/>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7C2F2B4-663D-3678-FD04-85A8F39F2AC6}"/>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BB1AD44-006C-A7FB-7D35-FE65CC0AA771}"/>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66" name="Graphic 4">
              <a:extLst>
                <a:ext uri="{FF2B5EF4-FFF2-40B4-BE49-F238E27FC236}">
                  <a16:creationId xmlns:a16="http://schemas.microsoft.com/office/drawing/2014/main" id="{8255C1FE-B424-A5E5-33E2-AC3A832FC9FB}"/>
                </a:ext>
              </a:extLst>
            </p:cNvPr>
            <p:cNvGrpSpPr/>
            <p:nvPr/>
          </p:nvGrpSpPr>
          <p:grpSpPr>
            <a:xfrm rot="5245481" flipH="1">
              <a:off x="1801438" y="1804218"/>
              <a:ext cx="2296508" cy="3688551"/>
              <a:chOff x="1524000" y="2175324"/>
              <a:chExt cx="3373727" cy="2860742"/>
            </a:xfrm>
            <a:solidFill>
              <a:srgbClr val="FFFFFF"/>
            </a:solidFill>
          </p:grpSpPr>
          <p:sp>
            <p:nvSpPr>
              <p:cNvPr id="67" name="Freeform 66">
                <a:extLst>
                  <a:ext uri="{FF2B5EF4-FFF2-40B4-BE49-F238E27FC236}">
                    <a16:creationId xmlns:a16="http://schemas.microsoft.com/office/drawing/2014/main" id="{CEFC7340-0CFF-E220-982F-89282BE25F46}"/>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E3595DC-9BBE-948D-D4E7-F894088D4E8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05DFB2D-9889-D629-D378-3BAE66E98DD1}"/>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F0A631-7168-E578-D07B-E3BD06AE3743}"/>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602EC54-B7FF-CBD9-43D6-BF85BA2FE6B2}"/>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pic>
        <p:nvPicPr>
          <p:cNvPr id="78" name="Picture 77" descr="A white fabric with black border&#10;&#10;Description automatically generated with medium confidence">
            <a:extLst>
              <a:ext uri="{FF2B5EF4-FFF2-40B4-BE49-F238E27FC236}">
                <a16:creationId xmlns:a16="http://schemas.microsoft.com/office/drawing/2014/main" id="{742CCE0B-D3C8-8A67-0B42-48682306A42C}"/>
              </a:ext>
            </a:extLst>
          </p:cNvPr>
          <p:cNvPicPr>
            <a:picLocks noChangeAspect="1"/>
          </p:cNvPicPr>
          <p:nvPr/>
        </p:nvPicPr>
        <p:blipFill>
          <a:blip r:embed="rId3">
            <a:alphaModFix amt="70000"/>
          </a:blip>
          <a:stretch>
            <a:fillRect/>
          </a:stretch>
        </p:blipFill>
        <p:spPr>
          <a:xfrm rot="503811">
            <a:off x="6181245" y="5441294"/>
            <a:ext cx="2821856" cy="705464"/>
          </a:xfrm>
          <a:prstGeom prst="rect">
            <a:avLst/>
          </a:prstGeom>
        </p:spPr>
      </p:pic>
      <p:pic>
        <p:nvPicPr>
          <p:cNvPr id="79" name="Picture 78" descr="A close-up of a silver object&#10;&#10;Description automatically generated">
            <a:extLst>
              <a:ext uri="{FF2B5EF4-FFF2-40B4-BE49-F238E27FC236}">
                <a16:creationId xmlns:a16="http://schemas.microsoft.com/office/drawing/2014/main" id="{25EC8FA0-0FD6-D040-6BDC-C8C694B664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3822" y="1402807"/>
            <a:ext cx="1924050" cy="628650"/>
          </a:xfrm>
          <a:prstGeom prst="rect">
            <a:avLst/>
          </a:prstGeom>
        </p:spPr>
      </p:pic>
      <p:sp>
        <p:nvSpPr>
          <p:cNvPr id="4" name="TextBox 3">
            <a:extLst>
              <a:ext uri="{FF2B5EF4-FFF2-40B4-BE49-F238E27FC236}">
                <a16:creationId xmlns:a16="http://schemas.microsoft.com/office/drawing/2014/main" id="{234AEDDA-25DA-8A17-F1AE-4289C51F4679}"/>
              </a:ext>
            </a:extLst>
          </p:cNvPr>
          <p:cNvSpPr txBox="1"/>
          <p:nvPr/>
        </p:nvSpPr>
        <p:spPr>
          <a:xfrm rot="162211">
            <a:off x="6903580" y="2133048"/>
            <a:ext cx="4281613" cy="3187709"/>
          </a:xfrm>
          <a:prstGeom prst="rect">
            <a:avLst/>
          </a:prstGeom>
          <a:noFill/>
        </p:spPr>
        <p:txBody>
          <a:bodyPr wrap="square" lIns="90000" tIns="90000" rIns="90000" bIns="90000" numCol="1" spcCol="180000" rtlCol="0">
            <a:spAutoFit/>
          </a:bodyPr>
          <a:lstStyle/>
          <a:p>
            <a:pPr>
              <a:spcBef>
                <a:spcPts val="500"/>
              </a:spcBef>
              <a:spcAft>
                <a:spcPts val="500"/>
              </a:spcAft>
            </a:pPr>
            <a:r>
              <a:rPr lang="en-US" b="1"/>
              <a:t>Bowman</a:t>
            </a:r>
          </a:p>
          <a:p>
            <a:pPr marL="285750" indent="-285750">
              <a:spcBef>
                <a:spcPts val="500"/>
              </a:spcBef>
              <a:spcAft>
                <a:spcPts val="500"/>
              </a:spcAft>
              <a:buFont typeface="Arial" panose="020B0604020202020204" pitchFamily="34" charset="0"/>
              <a:buChar char="•"/>
            </a:pPr>
            <a:r>
              <a:rPr lang="en-US"/>
              <a:t>Used at all levels including soldiers, vehicles, command HQs, up to Division level.</a:t>
            </a:r>
          </a:p>
          <a:p>
            <a:pPr marL="285750" indent="-285750">
              <a:spcBef>
                <a:spcPts val="500"/>
              </a:spcBef>
              <a:spcAft>
                <a:spcPts val="500"/>
              </a:spcAft>
              <a:buFont typeface="Arial" panose="020B0604020202020204" pitchFamily="34" charset="0"/>
              <a:buChar char="•"/>
            </a:pPr>
            <a:r>
              <a:rPr lang="en-US"/>
              <a:t>Includes User Data terminals (UDTs) that run software applications (BISAs).</a:t>
            </a:r>
          </a:p>
          <a:p>
            <a:pPr marL="285750" indent="-285750">
              <a:spcBef>
                <a:spcPts val="500"/>
              </a:spcBef>
              <a:spcAft>
                <a:spcPts val="500"/>
              </a:spcAft>
              <a:buFont typeface="Arial" panose="020B0604020202020204" pitchFamily="34" charset="0"/>
              <a:buChar char="•"/>
            </a:pPr>
            <a:r>
              <a:rPr lang="en-US"/>
              <a:t>Situational awareness and operational control for commanders.</a:t>
            </a:r>
          </a:p>
          <a:p>
            <a:pPr marL="285750" indent="-285750">
              <a:spcBef>
                <a:spcPts val="500"/>
              </a:spcBef>
              <a:spcAft>
                <a:spcPts val="500"/>
              </a:spcAft>
              <a:buFont typeface="Arial" panose="020B0604020202020204" pitchFamily="34" charset="0"/>
              <a:buChar char="•"/>
            </a:pPr>
            <a:r>
              <a:rPr lang="en-US"/>
              <a:t>Tactical voice and data communications.</a:t>
            </a:r>
          </a:p>
        </p:txBody>
      </p:sp>
    </p:spTree>
    <p:extLst>
      <p:ext uri="{BB962C8B-B14F-4D97-AF65-F5344CB8AC3E}">
        <p14:creationId xmlns:p14="http://schemas.microsoft.com/office/powerpoint/2010/main" val="22264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97A16-98F5-F63C-2E4D-90614D60EAD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B7DD42-AD3F-5238-519C-47811B9EEC77}"/>
              </a:ext>
            </a:extLst>
          </p:cNvPr>
          <p:cNvSpPr>
            <a:spLocks noGrp="1"/>
          </p:cNvSpPr>
          <p:nvPr>
            <p:ph type="sldNum" sz="quarter" idx="10"/>
          </p:nvPr>
        </p:nvSpPr>
        <p:spPr/>
        <p:txBody>
          <a:bodyPr/>
          <a:lstStyle/>
          <a:p>
            <a:fld id="{A861A158-83ED-EE40-9DBB-ECA0FA8A3E73}" type="slidenum">
              <a:rPr lang="en-US" smtClean="0"/>
              <a:pPr/>
              <a:t>12</a:t>
            </a:fld>
            <a:r>
              <a:rPr lang="en-US"/>
              <a:t>   |   UNIFORMED PROTECTIVE SERVICES</a:t>
            </a:r>
          </a:p>
        </p:txBody>
      </p:sp>
      <p:sp>
        <p:nvSpPr>
          <p:cNvPr id="4" name="TextBox 3">
            <a:extLst>
              <a:ext uri="{FF2B5EF4-FFF2-40B4-BE49-F238E27FC236}">
                <a16:creationId xmlns:a16="http://schemas.microsoft.com/office/drawing/2014/main" id="{1ACA1699-1B72-5DBD-3775-485E4D1EA2CE}"/>
              </a:ext>
            </a:extLst>
          </p:cNvPr>
          <p:cNvSpPr txBox="1"/>
          <p:nvPr/>
        </p:nvSpPr>
        <p:spPr>
          <a:xfrm>
            <a:off x="587375" y="584200"/>
            <a:ext cx="5107209"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VERBAL COMMUNICATION</a:t>
            </a:r>
          </a:p>
        </p:txBody>
      </p:sp>
      <p:sp>
        <p:nvSpPr>
          <p:cNvPr id="6" name="TextBox 5">
            <a:extLst>
              <a:ext uri="{FF2B5EF4-FFF2-40B4-BE49-F238E27FC236}">
                <a16:creationId xmlns:a16="http://schemas.microsoft.com/office/drawing/2014/main" id="{B07D82CB-EF50-BCCC-EA77-85B3395EFE1D}"/>
              </a:ext>
            </a:extLst>
          </p:cNvPr>
          <p:cNvSpPr txBox="1"/>
          <p:nvPr/>
        </p:nvSpPr>
        <p:spPr>
          <a:xfrm>
            <a:off x="587375" y="1138198"/>
            <a:ext cx="2852361"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RADIO SKILLS</a:t>
            </a:r>
          </a:p>
        </p:txBody>
      </p:sp>
      <p:grpSp>
        <p:nvGrpSpPr>
          <p:cNvPr id="7" name="Group 6">
            <a:extLst>
              <a:ext uri="{FF2B5EF4-FFF2-40B4-BE49-F238E27FC236}">
                <a16:creationId xmlns:a16="http://schemas.microsoft.com/office/drawing/2014/main" id="{2F75193C-8548-7F77-1A62-D52F57E6BECE}"/>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52624A90-D2BC-9A3F-053A-A12AFEA7F521}"/>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BF484A4F-FA91-16C1-F606-64181828D1A2}"/>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BE27CEEC-098E-0D4F-714A-94F5D114F7F5}"/>
              </a:ext>
            </a:extLst>
          </p:cNvPr>
          <p:cNvSpPr txBox="1"/>
          <p:nvPr/>
        </p:nvSpPr>
        <p:spPr>
          <a:xfrm>
            <a:off x="587245" y="1840675"/>
            <a:ext cx="5200419" cy="2228472"/>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How will verbal radio communication differ from face-to-face communication?</a:t>
            </a:r>
            <a:endParaRPr lang="en-US">
              <a:solidFill>
                <a:schemeClr val="bg1"/>
              </a:solidFill>
            </a:endParaRPr>
          </a:p>
          <a:p>
            <a:pPr marL="285750" indent="-285750">
              <a:spcAft>
                <a:spcPts val="1000"/>
              </a:spcAft>
              <a:buFont typeface="Arial" panose="020B0604020202020204" pitchFamily="34" charset="0"/>
              <a:buChar char="•"/>
            </a:pPr>
            <a:r>
              <a:rPr lang="en-US">
                <a:solidFill>
                  <a:schemeClr val="bg1"/>
                </a:solidFill>
              </a:rPr>
              <a:t>What parts of communication will you lose?</a:t>
            </a:r>
          </a:p>
          <a:p>
            <a:pPr marL="285750" indent="-285750">
              <a:spcAft>
                <a:spcPts val="1000"/>
              </a:spcAft>
              <a:buFont typeface="Arial" panose="020B0604020202020204" pitchFamily="34" charset="0"/>
              <a:buChar char="•"/>
            </a:pPr>
            <a:r>
              <a:rPr lang="en-US">
                <a:solidFill>
                  <a:schemeClr val="bg1"/>
                </a:solidFill>
              </a:rPr>
              <a:t>What parts become more important?</a:t>
            </a:r>
          </a:p>
          <a:p>
            <a:pPr marL="285750" indent="-285750">
              <a:spcAft>
                <a:spcPts val="1000"/>
              </a:spcAft>
              <a:buFont typeface="Arial" panose="020B0604020202020204" pitchFamily="34" charset="0"/>
              <a:buChar char="•"/>
            </a:pPr>
            <a:r>
              <a:rPr lang="en-US">
                <a:solidFill>
                  <a:schemeClr val="bg1"/>
                </a:solidFill>
              </a:rPr>
              <a:t>What problems or challenges might radio communication introduce?</a:t>
            </a:r>
          </a:p>
        </p:txBody>
      </p:sp>
    </p:spTree>
    <p:extLst>
      <p:ext uri="{BB962C8B-B14F-4D97-AF65-F5344CB8AC3E}">
        <p14:creationId xmlns:p14="http://schemas.microsoft.com/office/powerpoint/2010/main" val="328433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1EA63-AE2F-02DC-CD16-34CD4BAB124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403A2F-CFCD-BFF7-0F85-FDEE58885225}"/>
              </a:ext>
            </a:extLst>
          </p:cNvPr>
          <p:cNvSpPr>
            <a:spLocks noGrp="1"/>
          </p:cNvSpPr>
          <p:nvPr>
            <p:ph type="sldNum" sz="quarter" idx="10"/>
          </p:nvPr>
        </p:nvSpPr>
        <p:spPr/>
        <p:txBody>
          <a:bodyPr/>
          <a:lstStyle/>
          <a:p>
            <a:fld id="{A861A158-83ED-EE40-9DBB-ECA0FA8A3E73}" type="slidenum">
              <a:rPr lang="en-US" smtClean="0"/>
              <a:pPr/>
              <a:t>13</a:t>
            </a:fld>
            <a:r>
              <a:rPr lang="en-US"/>
              <a:t>   |   UNIFORMED PROTECTIVE SERVICES</a:t>
            </a:r>
          </a:p>
        </p:txBody>
      </p:sp>
      <p:sp>
        <p:nvSpPr>
          <p:cNvPr id="4" name="TextBox 3">
            <a:extLst>
              <a:ext uri="{FF2B5EF4-FFF2-40B4-BE49-F238E27FC236}">
                <a16:creationId xmlns:a16="http://schemas.microsoft.com/office/drawing/2014/main" id="{F74C343D-096B-DF66-7F9B-BD02419AF0A7}"/>
              </a:ext>
            </a:extLst>
          </p:cNvPr>
          <p:cNvSpPr txBox="1"/>
          <p:nvPr/>
        </p:nvSpPr>
        <p:spPr>
          <a:xfrm>
            <a:off x="587375" y="584200"/>
            <a:ext cx="5107209"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VERBAL COMMUNICATION</a:t>
            </a:r>
          </a:p>
        </p:txBody>
      </p:sp>
      <p:sp>
        <p:nvSpPr>
          <p:cNvPr id="6" name="TextBox 5">
            <a:extLst>
              <a:ext uri="{FF2B5EF4-FFF2-40B4-BE49-F238E27FC236}">
                <a16:creationId xmlns:a16="http://schemas.microsoft.com/office/drawing/2014/main" id="{ABF7095F-63F2-4F54-D7DC-5015601824F1}"/>
              </a:ext>
            </a:extLst>
          </p:cNvPr>
          <p:cNvSpPr txBox="1"/>
          <p:nvPr/>
        </p:nvSpPr>
        <p:spPr>
          <a:xfrm>
            <a:off x="587375" y="1138198"/>
            <a:ext cx="2852361"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RADIO SKILLS</a:t>
            </a:r>
          </a:p>
        </p:txBody>
      </p:sp>
      <p:grpSp>
        <p:nvGrpSpPr>
          <p:cNvPr id="7" name="Group 6">
            <a:extLst>
              <a:ext uri="{FF2B5EF4-FFF2-40B4-BE49-F238E27FC236}">
                <a16:creationId xmlns:a16="http://schemas.microsoft.com/office/drawing/2014/main" id="{2CDFEE87-AD46-1054-E3AF-5E01A5775F90}"/>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225ED74B-3103-67D3-50F7-F6D72B592D1B}"/>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6864E34A-4065-BE86-0A21-F2B763DB820F}"/>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90FDF394-1687-0175-ADEF-BCD32C0F62AC}"/>
              </a:ext>
            </a:extLst>
          </p:cNvPr>
          <p:cNvSpPr txBox="1"/>
          <p:nvPr/>
        </p:nvSpPr>
        <p:spPr>
          <a:xfrm>
            <a:off x="587245" y="1840675"/>
            <a:ext cx="5200419" cy="3187709"/>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We lose most non-verbal communication when we communicate by radio.</a:t>
            </a:r>
          </a:p>
          <a:p>
            <a:pPr marL="285750" indent="-285750">
              <a:spcAft>
                <a:spcPts val="1000"/>
              </a:spcAft>
              <a:buFont typeface="Arial" panose="020B0604020202020204" pitchFamily="34" charset="0"/>
              <a:buChar char="•"/>
            </a:pPr>
            <a:r>
              <a:rPr lang="en-US">
                <a:solidFill>
                  <a:schemeClr val="bg1"/>
                </a:solidFill>
              </a:rPr>
              <a:t>We need to ensure we are clear and understood.</a:t>
            </a:r>
          </a:p>
          <a:p>
            <a:pPr marL="285750" indent="-285750">
              <a:spcAft>
                <a:spcPts val="1000"/>
              </a:spcAft>
              <a:buFont typeface="Arial" panose="020B0604020202020204" pitchFamily="34" charset="0"/>
              <a:buChar char="•"/>
            </a:pPr>
            <a:r>
              <a:rPr lang="en-US">
                <a:solidFill>
                  <a:schemeClr val="bg1"/>
                </a:solidFill>
              </a:rPr>
              <a:t>We must avoid talking over one another, especially in urgent or high-tension situations.</a:t>
            </a:r>
          </a:p>
          <a:p>
            <a:pPr marL="285750" indent="-285750">
              <a:spcAft>
                <a:spcPts val="1000"/>
              </a:spcAft>
              <a:buFont typeface="Arial" panose="020B0604020202020204" pitchFamily="34" charset="0"/>
              <a:buChar char="•"/>
            </a:pPr>
            <a:r>
              <a:rPr lang="en-US">
                <a:solidFill>
                  <a:schemeClr val="bg1"/>
                </a:solidFill>
              </a:rPr>
              <a:t>Security is essential.</a:t>
            </a:r>
            <a:br>
              <a:rPr lang="en-US">
                <a:solidFill>
                  <a:schemeClr val="bg1"/>
                </a:solidFill>
              </a:rPr>
            </a:br>
            <a:endParaRPr lang="en-US">
              <a:solidFill>
                <a:schemeClr val="bg1"/>
              </a:solidFill>
            </a:endParaRPr>
          </a:p>
          <a:p>
            <a:pPr>
              <a:spcAft>
                <a:spcPts val="1000"/>
              </a:spcAft>
            </a:pPr>
            <a:r>
              <a:rPr lang="en-US" b="1">
                <a:solidFill>
                  <a:schemeClr val="bg1"/>
                </a:solidFill>
              </a:rPr>
              <a:t>What rules might we follow to make radio communications effective and secure?</a:t>
            </a:r>
          </a:p>
        </p:txBody>
      </p:sp>
    </p:spTree>
    <p:extLst>
      <p:ext uri="{BB962C8B-B14F-4D97-AF65-F5344CB8AC3E}">
        <p14:creationId xmlns:p14="http://schemas.microsoft.com/office/powerpoint/2010/main" val="1894888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a:prstGeom prst="rect">
            <a:avLst/>
          </a:prstGeom>
        </p:spPr>
        <p:txBody>
          <a:bodyPr/>
          <a:lstStyle/>
          <a:p>
            <a:fld id="{A861A158-83ED-EE40-9DBB-ECA0FA8A3E73}" type="slidenum">
              <a:rPr lang="en-US" smtClean="0"/>
              <a:pPr/>
              <a:t>14</a:t>
            </a:fld>
            <a:r>
              <a:rPr lang="en-US"/>
              <a:t>   |   UNIFORMED PROTECTIVE SERVICES</a:t>
            </a:r>
          </a:p>
        </p:txBody>
      </p:sp>
      <p:sp>
        <p:nvSpPr>
          <p:cNvPr id="2" name="TextBox 1">
            <a:extLst>
              <a:ext uri="{FF2B5EF4-FFF2-40B4-BE49-F238E27FC236}">
                <a16:creationId xmlns:a16="http://schemas.microsoft.com/office/drawing/2014/main" id="{59AC9AC3-9FE7-8EE0-587F-9C69B52978EE}"/>
              </a:ext>
            </a:extLst>
          </p:cNvPr>
          <p:cNvSpPr txBox="1"/>
          <p:nvPr/>
        </p:nvSpPr>
        <p:spPr>
          <a:xfrm>
            <a:off x="587375" y="584200"/>
            <a:ext cx="6296765"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RESEARCH TASK SUGGESTIONS</a:t>
            </a:r>
          </a:p>
        </p:txBody>
      </p:sp>
      <p:grpSp>
        <p:nvGrpSpPr>
          <p:cNvPr id="64" name="Group 63">
            <a:extLst>
              <a:ext uri="{FF2B5EF4-FFF2-40B4-BE49-F238E27FC236}">
                <a16:creationId xmlns:a16="http://schemas.microsoft.com/office/drawing/2014/main" id="{07F16B78-B618-4631-5B07-A6962BC69AC5}"/>
              </a:ext>
            </a:extLst>
          </p:cNvPr>
          <p:cNvGrpSpPr/>
          <p:nvPr/>
        </p:nvGrpSpPr>
        <p:grpSpPr>
          <a:xfrm rot="5660906">
            <a:off x="8062656" y="1849491"/>
            <a:ext cx="4149659" cy="3413735"/>
            <a:chOff x="1105416" y="2384155"/>
            <a:chExt cx="3688551" cy="2561133"/>
          </a:xfrm>
        </p:grpSpPr>
        <p:grpSp>
          <p:nvGrpSpPr>
            <p:cNvPr id="65" name="Graphic 4">
              <a:extLst>
                <a:ext uri="{FF2B5EF4-FFF2-40B4-BE49-F238E27FC236}">
                  <a16:creationId xmlns:a16="http://schemas.microsoft.com/office/drawing/2014/main" id="{3B0334DC-55C7-0BA4-7707-F5938EC0C791}"/>
                </a:ext>
              </a:extLst>
            </p:cNvPr>
            <p:cNvGrpSpPr/>
            <p:nvPr/>
          </p:nvGrpSpPr>
          <p:grpSpPr>
            <a:xfrm rot="10649489" flipH="1">
              <a:off x="1213305" y="2384155"/>
              <a:ext cx="3346425" cy="2561133"/>
              <a:chOff x="1524000" y="2175324"/>
              <a:chExt cx="3373727" cy="2860742"/>
            </a:xfrm>
            <a:solidFill>
              <a:srgbClr val="FFFFFF"/>
            </a:solidFill>
          </p:grpSpPr>
          <p:sp>
            <p:nvSpPr>
              <p:cNvPr id="72" name="Freeform 71">
                <a:extLst>
                  <a:ext uri="{FF2B5EF4-FFF2-40B4-BE49-F238E27FC236}">
                    <a16:creationId xmlns:a16="http://schemas.microsoft.com/office/drawing/2014/main" id="{038432BB-F28D-B5FB-F5BD-9F65B3E76E3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1CC3-01AF-BD6D-6A6F-30A342EF51F7}"/>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7FCC980-619A-7DA8-485B-51878E4FEB35}"/>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7C2F2B4-663D-3678-FD04-85A8F39F2AC6}"/>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BB1AD44-006C-A7FB-7D35-FE65CC0AA771}"/>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66" name="Graphic 4">
              <a:extLst>
                <a:ext uri="{FF2B5EF4-FFF2-40B4-BE49-F238E27FC236}">
                  <a16:creationId xmlns:a16="http://schemas.microsoft.com/office/drawing/2014/main" id="{8255C1FE-B424-A5E5-33E2-AC3A832FC9FB}"/>
                </a:ext>
              </a:extLst>
            </p:cNvPr>
            <p:cNvGrpSpPr/>
            <p:nvPr/>
          </p:nvGrpSpPr>
          <p:grpSpPr>
            <a:xfrm rot="5245481" flipH="1">
              <a:off x="1801438" y="1804218"/>
              <a:ext cx="2296508" cy="3688551"/>
              <a:chOff x="1524000" y="2175324"/>
              <a:chExt cx="3373727" cy="2860742"/>
            </a:xfrm>
            <a:solidFill>
              <a:srgbClr val="FFFFFF"/>
            </a:solidFill>
          </p:grpSpPr>
          <p:sp>
            <p:nvSpPr>
              <p:cNvPr id="67" name="Freeform 66">
                <a:extLst>
                  <a:ext uri="{FF2B5EF4-FFF2-40B4-BE49-F238E27FC236}">
                    <a16:creationId xmlns:a16="http://schemas.microsoft.com/office/drawing/2014/main" id="{CEFC7340-0CFF-E220-982F-89282BE25F46}"/>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E3595DC-9BBE-948D-D4E7-F894088D4E8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05DFB2D-9889-D629-D378-3BAE66E98DD1}"/>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F0A631-7168-E578-D07B-E3BD06AE3743}"/>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602EC54-B7FF-CBD9-43D6-BF85BA2FE6B2}"/>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pic>
        <p:nvPicPr>
          <p:cNvPr id="79" name="Picture 78" descr="A close-up of a silver object&#10;&#10;Description automatically generated">
            <a:extLst>
              <a:ext uri="{FF2B5EF4-FFF2-40B4-BE49-F238E27FC236}">
                <a16:creationId xmlns:a16="http://schemas.microsoft.com/office/drawing/2014/main" id="{25EC8FA0-0FD6-D040-6BDC-C8C694B66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0748" y="1257149"/>
            <a:ext cx="1924050" cy="628650"/>
          </a:xfrm>
          <a:prstGeom prst="rect">
            <a:avLst/>
          </a:prstGeom>
        </p:spPr>
      </p:pic>
      <p:sp>
        <p:nvSpPr>
          <p:cNvPr id="4" name="TextBox 3">
            <a:extLst>
              <a:ext uri="{FF2B5EF4-FFF2-40B4-BE49-F238E27FC236}">
                <a16:creationId xmlns:a16="http://schemas.microsoft.com/office/drawing/2014/main" id="{234AEDDA-25DA-8A17-F1AE-4289C51F4679}"/>
              </a:ext>
            </a:extLst>
          </p:cNvPr>
          <p:cNvSpPr txBox="1"/>
          <p:nvPr/>
        </p:nvSpPr>
        <p:spPr>
          <a:xfrm rot="162211">
            <a:off x="8731380" y="1928043"/>
            <a:ext cx="2822987" cy="3315949"/>
          </a:xfrm>
          <a:prstGeom prst="rect">
            <a:avLst/>
          </a:prstGeom>
          <a:noFill/>
        </p:spPr>
        <p:txBody>
          <a:bodyPr wrap="square" lIns="90000" tIns="90000" rIns="90000" bIns="90000" numCol="1" spcCol="180000" rtlCol="0" anchor="t">
            <a:spAutoFit/>
          </a:bodyPr>
          <a:lstStyle/>
          <a:p>
            <a:pPr marL="285750" indent="-285750">
              <a:spcBef>
                <a:spcPts val="500"/>
              </a:spcBef>
              <a:spcAft>
                <a:spcPts val="500"/>
              </a:spcAft>
              <a:buFont typeface="Arial" panose="020B0604020202020204" pitchFamily="34" charset="0"/>
              <a:buChar char="•"/>
            </a:pPr>
            <a:r>
              <a:rPr lang="en-US"/>
              <a:t>5cm from microphone, speak at normal volume</a:t>
            </a:r>
          </a:p>
          <a:p>
            <a:pPr marL="285750" indent="-285750">
              <a:spcBef>
                <a:spcPts val="500"/>
              </a:spcBef>
              <a:spcAft>
                <a:spcPts val="500"/>
              </a:spcAft>
              <a:buFont typeface="Arial" panose="020B0604020202020204" pitchFamily="34" charset="0"/>
              <a:buChar char="•"/>
            </a:pPr>
            <a:r>
              <a:rPr lang="en-US"/>
              <a:t>Higher pitch than normal</a:t>
            </a:r>
          </a:p>
          <a:p>
            <a:pPr marL="285750" indent="-285750">
              <a:spcBef>
                <a:spcPts val="500"/>
              </a:spcBef>
              <a:spcAft>
                <a:spcPts val="500"/>
              </a:spcAft>
              <a:buFont typeface="Arial" panose="020B0604020202020204" pitchFamily="34" charset="0"/>
              <a:buChar char="•"/>
            </a:pPr>
            <a:r>
              <a:rPr lang="en-US"/>
              <a:t>Steady, medium speed</a:t>
            </a:r>
          </a:p>
          <a:p>
            <a:pPr marL="285750" indent="-285750">
              <a:spcBef>
                <a:spcPts val="500"/>
              </a:spcBef>
              <a:spcAft>
                <a:spcPts val="500"/>
              </a:spcAft>
              <a:buFont typeface="Arial" panose="020B0604020202020204" pitchFamily="34" charset="0"/>
              <a:buChar char="•"/>
            </a:pPr>
            <a:r>
              <a:rPr lang="en-US"/>
              <a:t>Allow time for messages to be written down</a:t>
            </a:r>
          </a:p>
          <a:p>
            <a:pPr marL="285750" indent="-285750">
              <a:spcBef>
                <a:spcPts val="500"/>
              </a:spcBef>
              <a:spcAft>
                <a:spcPts val="500"/>
              </a:spcAft>
              <a:buFont typeface="Arial" panose="020B0604020202020204" pitchFamily="34" charset="0"/>
              <a:buChar char="•"/>
            </a:pPr>
            <a:r>
              <a:rPr lang="en-US"/>
              <a:t>Pronounce every word clearly</a:t>
            </a:r>
          </a:p>
          <a:p>
            <a:pPr marL="285750" indent="-285750">
              <a:spcBef>
                <a:spcPts val="500"/>
              </a:spcBef>
              <a:spcAft>
                <a:spcPts val="500"/>
              </a:spcAft>
              <a:buFont typeface="Arial" panose="020B0604020202020204" pitchFamily="34" charset="0"/>
              <a:buChar char="•"/>
            </a:pPr>
            <a:r>
              <a:rPr lang="en-US"/>
              <a:t>Think: ABCD</a:t>
            </a:r>
            <a:endParaRPr lang="en-US">
              <a:ea typeface="Calibri"/>
              <a:cs typeface="Calibri"/>
            </a:endParaRPr>
          </a:p>
        </p:txBody>
      </p:sp>
      <p:sp>
        <p:nvSpPr>
          <p:cNvPr id="3" name="TextBox 2">
            <a:extLst>
              <a:ext uri="{FF2B5EF4-FFF2-40B4-BE49-F238E27FC236}">
                <a16:creationId xmlns:a16="http://schemas.microsoft.com/office/drawing/2014/main" id="{69C6F2BC-2D2C-A98B-7E8E-3E5C12B04B30}"/>
              </a:ext>
            </a:extLst>
          </p:cNvPr>
          <p:cNvSpPr txBox="1"/>
          <p:nvPr/>
        </p:nvSpPr>
        <p:spPr>
          <a:xfrm>
            <a:off x="587375" y="584200"/>
            <a:ext cx="745413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STANDARD VOICE PROCEDURES (SVP)</a:t>
            </a:r>
          </a:p>
        </p:txBody>
      </p:sp>
      <p:pic>
        <p:nvPicPr>
          <p:cNvPr id="7" name="Picture 6" descr="A white crumpled paper&#10;&#10;Description automatically generated">
            <a:extLst>
              <a:ext uri="{FF2B5EF4-FFF2-40B4-BE49-F238E27FC236}">
                <a16:creationId xmlns:a16="http://schemas.microsoft.com/office/drawing/2014/main" id="{A2BF101A-7CB6-D9F9-D942-4216A69DEF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600000">
            <a:off x="546371" y="1428400"/>
            <a:ext cx="7454134" cy="4333601"/>
          </a:xfrm>
          <a:prstGeom prst="rect">
            <a:avLst/>
          </a:prstGeom>
        </p:spPr>
      </p:pic>
      <p:pic>
        <p:nvPicPr>
          <p:cNvPr id="9" name="Picture 8" descr="A white fabric with black border&#10;&#10;Description automatically generated with medium confidence">
            <a:extLst>
              <a:ext uri="{FF2B5EF4-FFF2-40B4-BE49-F238E27FC236}">
                <a16:creationId xmlns:a16="http://schemas.microsoft.com/office/drawing/2014/main" id="{01237C32-1C9C-C2E3-3A26-DDAC17B61745}"/>
              </a:ext>
            </a:extLst>
          </p:cNvPr>
          <p:cNvPicPr>
            <a:picLocks noChangeAspect="1"/>
          </p:cNvPicPr>
          <p:nvPr/>
        </p:nvPicPr>
        <p:blipFill>
          <a:blip r:embed="rId5">
            <a:alphaModFix amt="70000"/>
          </a:blip>
          <a:stretch>
            <a:fillRect/>
          </a:stretch>
        </p:blipFill>
        <p:spPr>
          <a:xfrm rot="336767">
            <a:off x="5686277" y="1410611"/>
            <a:ext cx="2605316" cy="651329"/>
          </a:xfrm>
          <a:prstGeom prst="rect">
            <a:avLst/>
          </a:prstGeom>
        </p:spPr>
      </p:pic>
      <p:pic>
        <p:nvPicPr>
          <p:cNvPr id="10" name="Picture 9" descr="A white fabric with black border&#10;&#10;Description automatically generated with medium confidence">
            <a:extLst>
              <a:ext uri="{FF2B5EF4-FFF2-40B4-BE49-F238E27FC236}">
                <a16:creationId xmlns:a16="http://schemas.microsoft.com/office/drawing/2014/main" id="{252AAF67-7572-FEA5-D90E-276E43219817}"/>
              </a:ext>
            </a:extLst>
          </p:cNvPr>
          <p:cNvPicPr>
            <a:picLocks noChangeAspect="1"/>
          </p:cNvPicPr>
          <p:nvPr/>
        </p:nvPicPr>
        <p:blipFill>
          <a:blip r:embed="rId5">
            <a:alphaModFix amt="70000"/>
          </a:blip>
          <a:stretch>
            <a:fillRect/>
          </a:stretch>
        </p:blipFill>
        <p:spPr>
          <a:xfrm rot="10800000">
            <a:off x="747292" y="5314291"/>
            <a:ext cx="2652996" cy="663249"/>
          </a:xfrm>
          <a:prstGeom prst="rect">
            <a:avLst/>
          </a:prstGeom>
        </p:spPr>
      </p:pic>
      <p:sp>
        <p:nvSpPr>
          <p:cNvPr id="6" name="TextBox 5">
            <a:extLst>
              <a:ext uri="{FF2B5EF4-FFF2-40B4-BE49-F238E27FC236}">
                <a16:creationId xmlns:a16="http://schemas.microsoft.com/office/drawing/2014/main" id="{8FF95B99-6B80-191B-FCFD-4241D959F0D0}"/>
              </a:ext>
            </a:extLst>
          </p:cNvPr>
          <p:cNvSpPr txBox="1"/>
          <p:nvPr/>
        </p:nvSpPr>
        <p:spPr>
          <a:xfrm>
            <a:off x="747292" y="2074113"/>
            <a:ext cx="6760413" cy="3215503"/>
          </a:xfrm>
          <a:prstGeom prst="rect">
            <a:avLst/>
          </a:prstGeom>
          <a:noFill/>
        </p:spPr>
        <p:txBody>
          <a:bodyPr wrap="square" lIns="90000" tIns="90000" rIns="90000" bIns="90000" numCol="2" spcCol="180000" rtlCol="0">
            <a:noAutofit/>
          </a:bodyPr>
          <a:lstStyle/>
          <a:p>
            <a:pPr>
              <a:spcAft>
                <a:spcPts val="500"/>
              </a:spcAft>
            </a:pPr>
            <a:r>
              <a:rPr lang="en-US" b="1"/>
              <a:t>A: ACCURACY</a:t>
            </a:r>
          </a:p>
          <a:p>
            <a:pPr marL="285750" indent="-285750">
              <a:spcAft>
                <a:spcPts val="500"/>
              </a:spcAft>
              <a:buFont typeface="Arial" panose="020B0604020202020204" pitchFamily="34" charset="0"/>
              <a:buChar char="•"/>
            </a:pPr>
            <a:r>
              <a:rPr lang="en-US"/>
              <a:t>Think before you speak</a:t>
            </a:r>
          </a:p>
          <a:p>
            <a:pPr marL="285750" indent="-285750">
              <a:spcAft>
                <a:spcPts val="500"/>
              </a:spcAft>
              <a:buFont typeface="Arial" panose="020B0604020202020204" pitchFamily="34" charset="0"/>
              <a:buChar char="•"/>
            </a:pPr>
            <a:r>
              <a:rPr lang="en-US"/>
              <a:t>Plan what you will say</a:t>
            </a:r>
            <a:br>
              <a:rPr lang="en-US"/>
            </a:br>
            <a:endParaRPr lang="en-US"/>
          </a:p>
          <a:p>
            <a:pPr>
              <a:spcBef>
                <a:spcPts val="500"/>
              </a:spcBef>
              <a:spcAft>
                <a:spcPts val="500"/>
              </a:spcAft>
            </a:pPr>
            <a:r>
              <a:rPr lang="en-US" b="1"/>
              <a:t>B: BREVITY</a:t>
            </a:r>
          </a:p>
          <a:p>
            <a:pPr marL="285750" indent="-285750">
              <a:spcAft>
                <a:spcPts val="500"/>
              </a:spcAft>
              <a:buFont typeface="Arial" panose="020B0604020202020204" pitchFamily="34" charset="0"/>
              <a:buChar char="•"/>
            </a:pPr>
            <a:r>
              <a:rPr lang="en-US"/>
              <a:t>Be brief, keep to the point</a:t>
            </a:r>
          </a:p>
          <a:p>
            <a:pPr>
              <a:spcBef>
                <a:spcPts val="500"/>
              </a:spcBef>
              <a:spcAft>
                <a:spcPts val="500"/>
              </a:spcAft>
            </a:pPr>
            <a:endParaRPr lang="en-US" b="1"/>
          </a:p>
          <a:p>
            <a:pPr>
              <a:spcBef>
                <a:spcPts val="500"/>
              </a:spcBef>
              <a:spcAft>
                <a:spcPts val="500"/>
              </a:spcAft>
            </a:pPr>
            <a:endParaRPr lang="en-US" b="1"/>
          </a:p>
          <a:p>
            <a:pPr>
              <a:spcBef>
                <a:spcPts val="500"/>
              </a:spcBef>
              <a:spcAft>
                <a:spcPts val="500"/>
              </a:spcAft>
            </a:pPr>
            <a:endParaRPr lang="en-US" b="1"/>
          </a:p>
          <a:p>
            <a:pPr>
              <a:spcBef>
                <a:spcPts val="500"/>
              </a:spcBef>
              <a:spcAft>
                <a:spcPts val="500"/>
              </a:spcAft>
            </a:pPr>
            <a:r>
              <a:rPr lang="en-US" b="1"/>
              <a:t>C: CLARITY</a:t>
            </a:r>
          </a:p>
          <a:p>
            <a:pPr marL="285750" indent="-285750">
              <a:spcAft>
                <a:spcPts val="500"/>
              </a:spcAft>
              <a:buFont typeface="Arial" panose="020B0604020202020204" pitchFamily="34" charset="0"/>
              <a:buChar char="•"/>
            </a:pPr>
            <a:r>
              <a:rPr lang="en-US"/>
              <a:t>Use correct words and phrases</a:t>
            </a:r>
          </a:p>
          <a:p>
            <a:pPr marL="285750" indent="-285750">
              <a:spcAft>
                <a:spcPts val="500"/>
              </a:spcAft>
              <a:buFont typeface="Arial" panose="020B0604020202020204" pitchFamily="34" charset="0"/>
              <a:buChar char="•"/>
            </a:pPr>
            <a:r>
              <a:rPr lang="en-US"/>
              <a:t>Speak clearly</a:t>
            </a:r>
            <a:br>
              <a:rPr lang="en-US"/>
            </a:br>
            <a:endParaRPr lang="en-US"/>
          </a:p>
          <a:p>
            <a:pPr>
              <a:spcBef>
                <a:spcPts val="500"/>
              </a:spcBef>
              <a:spcAft>
                <a:spcPts val="500"/>
              </a:spcAft>
            </a:pPr>
            <a:r>
              <a:rPr lang="en-US" b="1"/>
              <a:t>D: DISCIPLINE</a:t>
            </a:r>
          </a:p>
          <a:p>
            <a:pPr marL="285750" indent="-285750">
              <a:spcAft>
                <a:spcPts val="500"/>
              </a:spcAft>
              <a:buFont typeface="Arial" panose="020B0604020202020204" pitchFamily="34" charset="0"/>
              <a:buChar char="•"/>
            </a:pPr>
            <a:r>
              <a:rPr lang="en-US"/>
              <a:t>Listen carefully and wait </a:t>
            </a:r>
            <a:br>
              <a:rPr lang="en-US"/>
            </a:br>
            <a:r>
              <a:rPr lang="en-US"/>
              <a:t>before speaking</a:t>
            </a:r>
          </a:p>
          <a:p>
            <a:pPr marL="285750" indent="-285750">
              <a:spcAft>
                <a:spcPts val="500"/>
              </a:spcAft>
              <a:buFont typeface="Arial" panose="020B0604020202020204" pitchFamily="34" charset="0"/>
              <a:buChar char="•"/>
            </a:pPr>
            <a:r>
              <a:rPr lang="en-US"/>
              <a:t>No over-talking</a:t>
            </a:r>
          </a:p>
          <a:p>
            <a:pPr marL="285750" indent="-285750">
              <a:spcAft>
                <a:spcPts val="500"/>
              </a:spcAft>
              <a:buFont typeface="Arial" panose="020B0604020202020204" pitchFamily="34" charset="0"/>
              <a:buChar char="•"/>
            </a:pPr>
            <a:r>
              <a:rPr lang="en-US"/>
              <a:t>Allow priority use</a:t>
            </a:r>
          </a:p>
        </p:txBody>
      </p:sp>
    </p:spTree>
    <p:extLst>
      <p:ext uri="{BB962C8B-B14F-4D97-AF65-F5344CB8AC3E}">
        <p14:creationId xmlns:p14="http://schemas.microsoft.com/office/powerpoint/2010/main" val="314010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crumpled paper&#10;&#10;Description automatically generated">
            <a:extLst>
              <a:ext uri="{FF2B5EF4-FFF2-40B4-BE49-F238E27FC236}">
                <a16:creationId xmlns:a16="http://schemas.microsoft.com/office/drawing/2014/main" id="{D05FDEA8-D863-8D45-0A31-3BE94BAF98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600000">
            <a:off x="4155535" y="1440561"/>
            <a:ext cx="7592098" cy="4650969"/>
          </a:xfrm>
          <a:prstGeom prst="rect">
            <a:avLst/>
          </a:prstGeom>
        </p:spPr>
      </p:pic>
      <p:sp>
        <p:nvSpPr>
          <p:cNvPr id="2" name="Slide Number Placeholder 1">
            <a:extLst>
              <a:ext uri="{FF2B5EF4-FFF2-40B4-BE49-F238E27FC236}">
                <a16:creationId xmlns:a16="http://schemas.microsoft.com/office/drawing/2014/main" id="{CF9ED10C-F689-EEDF-CDDF-D4FF31C0FD6F}"/>
              </a:ext>
            </a:extLst>
          </p:cNvPr>
          <p:cNvSpPr>
            <a:spLocks noGrp="1"/>
          </p:cNvSpPr>
          <p:nvPr>
            <p:ph type="sldNum" sz="quarter" idx="10"/>
          </p:nvPr>
        </p:nvSpPr>
        <p:spPr/>
        <p:txBody>
          <a:bodyPr/>
          <a:lstStyle/>
          <a:p>
            <a:fld id="{A861A158-83ED-EE40-9DBB-ECA0FA8A3E73}" type="slidenum">
              <a:rPr lang="en-US" smtClean="0"/>
              <a:pPr/>
              <a:t>15</a:t>
            </a:fld>
            <a:r>
              <a:rPr lang="en-US"/>
              <a:t>   |   UNIFORMED PROTECTIVE SERVICES</a:t>
            </a:r>
          </a:p>
        </p:txBody>
      </p:sp>
      <p:graphicFrame>
        <p:nvGraphicFramePr>
          <p:cNvPr id="3" name="Table 2">
            <a:extLst>
              <a:ext uri="{FF2B5EF4-FFF2-40B4-BE49-F238E27FC236}">
                <a16:creationId xmlns:a16="http://schemas.microsoft.com/office/drawing/2014/main" id="{C41DE795-00A1-FA94-3DA5-5B2325567083}"/>
              </a:ext>
            </a:extLst>
          </p:cNvPr>
          <p:cNvGraphicFramePr>
            <a:graphicFrameLocks noGrp="1"/>
          </p:cNvGraphicFramePr>
          <p:nvPr>
            <p:extLst>
              <p:ext uri="{D42A27DB-BD31-4B8C-83A1-F6EECF244321}">
                <p14:modId xmlns:p14="http://schemas.microsoft.com/office/powerpoint/2010/main" val="1953945256"/>
              </p:ext>
            </p:extLst>
          </p:nvPr>
        </p:nvGraphicFramePr>
        <p:xfrm>
          <a:off x="4262753" y="1530157"/>
          <a:ext cx="7377660" cy="4480560"/>
        </p:xfrm>
        <a:graphic>
          <a:graphicData uri="http://schemas.openxmlformats.org/drawingml/2006/table">
            <a:tbl>
              <a:tblPr firstRow="1" firstCol="1" bandRow="1">
                <a:tableStyleId>{5C22544A-7EE6-4342-B048-85BDC9FD1C3A}</a:tableStyleId>
              </a:tblPr>
              <a:tblGrid>
                <a:gridCol w="1844415">
                  <a:extLst>
                    <a:ext uri="{9D8B030D-6E8A-4147-A177-3AD203B41FA5}">
                      <a16:colId xmlns:a16="http://schemas.microsoft.com/office/drawing/2014/main" val="1478025767"/>
                    </a:ext>
                  </a:extLst>
                </a:gridCol>
                <a:gridCol w="1844415">
                  <a:extLst>
                    <a:ext uri="{9D8B030D-6E8A-4147-A177-3AD203B41FA5}">
                      <a16:colId xmlns:a16="http://schemas.microsoft.com/office/drawing/2014/main" val="598691822"/>
                    </a:ext>
                  </a:extLst>
                </a:gridCol>
                <a:gridCol w="1844415">
                  <a:extLst>
                    <a:ext uri="{9D8B030D-6E8A-4147-A177-3AD203B41FA5}">
                      <a16:colId xmlns:a16="http://schemas.microsoft.com/office/drawing/2014/main" val="800655779"/>
                    </a:ext>
                  </a:extLst>
                </a:gridCol>
                <a:gridCol w="1844415">
                  <a:extLst>
                    <a:ext uri="{9D8B030D-6E8A-4147-A177-3AD203B41FA5}">
                      <a16:colId xmlns:a16="http://schemas.microsoft.com/office/drawing/2014/main" val="3334154687"/>
                    </a:ext>
                  </a:extLst>
                </a:gridCol>
              </a:tblGrid>
              <a:tr h="555326">
                <a:tc>
                  <a:txBody>
                    <a:bodyPr/>
                    <a:lstStyle/>
                    <a:p>
                      <a:pPr algn="ctr"/>
                      <a:r>
                        <a:rPr lang="en-US" sz="1800" b="0">
                          <a:solidFill>
                            <a:schemeClr val="tx1"/>
                          </a:solidFill>
                        </a:rPr>
                        <a:t>A </a:t>
                      </a:r>
                    </a:p>
                    <a:p>
                      <a:pPr algn="ctr"/>
                      <a:r>
                        <a:rPr lang="en-US" sz="1800" b="1">
                          <a:solidFill>
                            <a:schemeClr val="tx1"/>
                          </a:solidFill>
                        </a:rPr>
                        <a:t>Al</a:t>
                      </a:r>
                      <a:r>
                        <a:rPr lang="en-US" sz="1800" b="0">
                          <a:solidFill>
                            <a:schemeClr val="tx1"/>
                          </a:solidFill>
                        </a:rPr>
                        <a:t>pha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H </a:t>
                      </a:r>
                    </a:p>
                    <a:p>
                      <a:pPr algn="ctr"/>
                      <a:r>
                        <a:rPr lang="en-US" sz="1800" b="0">
                          <a:solidFill>
                            <a:schemeClr val="tx1"/>
                          </a:solidFill>
                        </a:rPr>
                        <a:t>Ho</a:t>
                      </a:r>
                      <a:r>
                        <a:rPr lang="en-US" sz="1800" b="1">
                          <a:solidFill>
                            <a:schemeClr val="tx1"/>
                          </a:solidFill>
                        </a:rPr>
                        <a:t>tel</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O </a:t>
                      </a:r>
                    </a:p>
                    <a:p>
                      <a:pPr algn="ctr"/>
                      <a:r>
                        <a:rPr lang="en-US" sz="1800" b="1">
                          <a:solidFill>
                            <a:schemeClr val="tx1"/>
                          </a:solidFill>
                        </a:rPr>
                        <a:t>Os</a:t>
                      </a:r>
                      <a:r>
                        <a:rPr lang="en-US" sz="1800" b="0">
                          <a:solidFill>
                            <a:schemeClr val="tx1"/>
                          </a:solidFill>
                        </a:rPr>
                        <a:t>car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V </a:t>
                      </a:r>
                    </a:p>
                    <a:p>
                      <a:pPr algn="ctr"/>
                      <a:r>
                        <a:rPr lang="en-US" sz="1800" b="1">
                          <a:solidFill>
                            <a:schemeClr val="tx1"/>
                          </a:solidFill>
                        </a:rPr>
                        <a:t>Vic</a:t>
                      </a:r>
                      <a:r>
                        <a:rPr lang="en-US" sz="1800" b="0">
                          <a:solidFill>
                            <a:schemeClr val="tx1"/>
                          </a:solidFill>
                        </a:rPr>
                        <a:t>tor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3776666143"/>
                  </a:ext>
                </a:extLst>
              </a:tr>
              <a:tr h="555326">
                <a:tc>
                  <a:txBody>
                    <a:bodyPr/>
                    <a:lstStyle/>
                    <a:p>
                      <a:pPr algn="ctr"/>
                      <a:r>
                        <a:rPr lang="en-US" sz="1800" b="0">
                          <a:solidFill>
                            <a:schemeClr val="tx1"/>
                          </a:solidFill>
                        </a:rPr>
                        <a:t>B </a:t>
                      </a:r>
                    </a:p>
                    <a:p>
                      <a:pPr algn="ctr"/>
                      <a:r>
                        <a:rPr lang="en-US" sz="1800" b="1">
                          <a:solidFill>
                            <a:schemeClr val="tx1"/>
                          </a:solidFill>
                        </a:rPr>
                        <a:t>Bra</a:t>
                      </a:r>
                      <a:r>
                        <a:rPr lang="en-US" sz="1800" b="0">
                          <a:solidFill>
                            <a:schemeClr val="tx1"/>
                          </a:solidFill>
                        </a:rPr>
                        <a:t>vo </a:t>
                      </a:r>
                      <a:r>
                        <a:rPr lang="en-US" sz="1800" b="0" i="1">
                          <a:solidFill>
                            <a:schemeClr val="tx1"/>
                          </a:solidFill>
                        </a:rPr>
                        <a:t>(</a:t>
                      </a:r>
                      <a:r>
                        <a:rPr lang="en-US" sz="1800" b="1" i="1">
                          <a:solidFill>
                            <a:schemeClr val="tx1"/>
                          </a:solidFill>
                        </a:rPr>
                        <a:t>Brar</a:t>
                      </a:r>
                      <a:r>
                        <a:rPr lang="en-US" sz="1800" b="0" i="1">
                          <a:solidFill>
                            <a:schemeClr val="tx1"/>
                          </a:solidFill>
                        </a:rPr>
                        <a:t>-</a:t>
                      </a:r>
                      <a:r>
                        <a:rPr lang="en-US" sz="1800" b="0" i="1" err="1">
                          <a:solidFill>
                            <a:schemeClr val="tx1"/>
                          </a:solidFill>
                        </a:rPr>
                        <a:t>vo</a:t>
                      </a:r>
                      <a:r>
                        <a:rPr lang="en-US" sz="1800" b="0" i="1">
                          <a:solidFill>
                            <a:schemeClr val="tx1"/>
                          </a:solidFill>
                        </a:rPr>
                        <a: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I </a:t>
                      </a:r>
                    </a:p>
                    <a:p>
                      <a:pPr algn="ctr"/>
                      <a:r>
                        <a:rPr lang="en-US" sz="1800" b="1">
                          <a:solidFill>
                            <a:schemeClr val="tx1"/>
                          </a:solidFill>
                        </a:rPr>
                        <a:t>In</a:t>
                      </a:r>
                      <a:r>
                        <a:rPr lang="en-US" sz="1800" b="0">
                          <a:solidFill>
                            <a:schemeClr val="tx1"/>
                          </a:solidFill>
                        </a:rPr>
                        <a:t>dia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P </a:t>
                      </a:r>
                    </a:p>
                    <a:p>
                      <a:pPr algn="ctr"/>
                      <a:r>
                        <a:rPr lang="en-US" sz="1800" b="1">
                          <a:solidFill>
                            <a:schemeClr val="tx1"/>
                          </a:solidFill>
                        </a:rPr>
                        <a:t>Pa</a:t>
                      </a:r>
                      <a:r>
                        <a:rPr lang="en-US" sz="1800" b="0">
                          <a:solidFill>
                            <a:schemeClr val="tx1"/>
                          </a:solidFill>
                        </a:rPr>
                        <a:t>pa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W </a:t>
                      </a:r>
                    </a:p>
                    <a:p>
                      <a:pPr algn="ctr"/>
                      <a:r>
                        <a:rPr lang="en-US" sz="1800" b="1">
                          <a:solidFill>
                            <a:schemeClr val="tx1"/>
                          </a:solidFill>
                        </a:rPr>
                        <a:t>Whis</a:t>
                      </a:r>
                      <a:r>
                        <a:rPr lang="en-US" sz="1800" b="0">
                          <a:solidFill>
                            <a:schemeClr val="tx1"/>
                          </a:solidFill>
                        </a:rPr>
                        <a:t>ky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1539830579"/>
                  </a:ext>
                </a:extLst>
              </a:tr>
              <a:tr h="555326">
                <a:tc>
                  <a:txBody>
                    <a:bodyPr/>
                    <a:lstStyle/>
                    <a:p>
                      <a:pPr algn="ctr"/>
                      <a:r>
                        <a:rPr lang="en-US" sz="1800" b="0">
                          <a:solidFill>
                            <a:schemeClr val="tx1"/>
                          </a:solidFill>
                        </a:rPr>
                        <a:t>C </a:t>
                      </a:r>
                    </a:p>
                    <a:p>
                      <a:pPr algn="ctr"/>
                      <a:r>
                        <a:rPr lang="en-US" sz="1800" b="1">
                          <a:solidFill>
                            <a:schemeClr val="tx1"/>
                          </a:solidFill>
                        </a:rPr>
                        <a:t>Char</a:t>
                      </a:r>
                      <a:r>
                        <a:rPr lang="en-US" sz="1800" b="0">
                          <a:solidFill>
                            <a:schemeClr val="tx1"/>
                          </a:solidFill>
                        </a:rPr>
                        <a:t>lie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J </a:t>
                      </a:r>
                    </a:p>
                    <a:p>
                      <a:pPr algn="ctr"/>
                      <a:r>
                        <a:rPr lang="en-US" sz="1800" b="0">
                          <a:solidFill>
                            <a:schemeClr val="tx1"/>
                          </a:solidFill>
                        </a:rPr>
                        <a:t>Juli</a:t>
                      </a:r>
                      <a:r>
                        <a:rPr lang="en-US" sz="1800" b="1">
                          <a:solidFill>
                            <a:schemeClr val="tx1"/>
                          </a:solidFill>
                        </a:rPr>
                        <a:t>et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Q </a:t>
                      </a:r>
                    </a:p>
                    <a:p>
                      <a:pPr algn="ctr"/>
                      <a:r>
                        <a:rPr lang="en-US" sz="1800" b="0">
                          <a:solidFill>
                            <a:schemeClr val="tx1"/>
                          </a:solidFill>
                        </a:rPr>
                        <a:t>Que</a:t>
                      </a:r>
                      <a:r>
                        <a:rPr lang="en-US" sz="1800" b="1">
                          <a:solidFill>
                            <a:schemeClr val="tx1"/>
                          </a:solidFill>
                        </a:rPr>
                        <a:t>bec </a:t>
                      </a:r>
                      <a:r>
                        <a:rPr lang="en-US" sz="1800" b="0" i="1">
                          <a:solidFill>
                            <a:schemeClr val="tx1"/>
                          </a:solidFill>
                        </a:rPr>
                        <a:t>(Ke-</a:t>
                      </a:r>
                      <a:r>
                        <a:rPr lang="en-US" sz="1800" b="1" i="1" err="1">
                          <a:solidFill>
                            <a:schemeClr val="tx1"/>
                          </a:solidFill>
                        </a:rPr>
                        <a:t>bek</a:t>
                      </a:r>
                      <a:r>
                        <a:rPr lang="en-US" sz="1800" b="0" i="1">
                          <a:solidFill>
                            <a:schemeClr val="tx1"/>
                          </a:solidFill>
                        </a:rPr>
                        <a: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X </a:t>
                      </a:r>
                    </a:p>
                    <a:p>
                      <a:pPr algn="ctr"/>
                      <a:r>
                        <a:rPr lang="en-US" sz="1800" b="1">
                          <a:solidFill>
                            <a:schemeClr val="tx1"/>
                          </a:solidFill>
                        </a:rPr>
                        <a:t>X</a:t>
                      </a:r>
                      <a:r>
                        <a:rPr lang="en-US" sz="1800" b="0">
                          <a:solidFill>
                            <a:schemeClr val="tx1"/>
                          </a:solidFill>
                        </a:rPr>
                        <a:t>-Ray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286833284"/>
                  </a:ext>
                </a:extLst>
              </a:tr>
              <a:tr h="555326">
                <a:tc>
                  <a:txBody>
                    <a:bodyPr/>
                    <a:lstStyle/>
                    <a:p>
                      <a:pPr algn="ctr"/>
                      <a:r>
                        <a:rPr lang="en-US" sz="1800" b="0">
                          <a:solidFill>
                            <a:schemeClr val="tx1"/>
                          </a:solidFill>
                        </a:rPr>
                        <a:t>D </a:t>
                      </a:r>
                    </a:p>
                    <a:p>
                      <a:pPr algn="ctr"/>
                      <a:r>
                        <a:rPr lang="en-US" sz="1800" b="1">
                          <a:solidFill>
                            <a:schemeClr val="tx1"/>
                          </a:solidFill>
                        </a:rPr>
                        <a:t>Del</a:t>
                      </a:r>
                      <a:r>
                        <a:rPr lang="en-US" sz="1800" b="0">
                          <a:solidFill>
                            <a:schemeClr val="tx1"/>
                          </a:solidFill>
                        </a:rPr>
                        <a:t>ta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K </a:t>
                      </a:r>
                    </a:p>
                    <a:p>
                      <a:pPr algn="ctr"/>
                      <a:r>
                        <a:rPr lang="en-US" sz="1800" b="1">
                          <a:solidFill>
                            <a:schemeClr val="tx1"/>
                          </a:solidFill>
                        </a:rPr>
                        <a:t>Ki</a:t>
                      </a:r>
                      <a:r>
                        <a:rPr lang="en-US" sz="1800" b="0">
                          <a:solidFill>
                            <a:schemeClr val="tx1"/>
                          </a:solidFill>
                        </a:rPr>
                        <a:t>lo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R </a:t>
                      </a:r>
                    </a:p>
                    <a:p>
                      <a:pPr algn="ctr"/>
                      <a:r>
                        <a:rPr lang="en-US" sz="1800" b="1">
                          <a:solidFill>
                            <a:schemeClr val="tx1"/>
                          </a:solidFill>
                        </a:rPr>
                        <a:t>Ro</a:t>
                      </a:r>
                      <a:r>
                        <a:rPr lang="en-US" sz="1800" b="0">
                          <a:solidFill>
                            <a:schemeClr val="tx1"/>
                          </a:solidFill>
                        </a:rPr>
                        <a:t>meo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Y </a:t>
                      </a:r>
                    </a:p>
                    <a:p>
                      <a:pPr algn="ctr"/>
                      <a:r>
                        <a:rPr lang="en-US" sz="1800" b="1">
                          <a:solidFill>
                            <a:schemeClr val="tx1"/>
                          </a:solidFill>
                        </a:rPr>
                        <a:t>Yan</a:t>
                      </a:r>
                      <a:r>
                        <a:rPr lang="en-US" sz="1800" b="0">
                          <a:solidFill>
                            <a:schemeClr val="tx1"/>
                          </a:solidFill>
                        </a:rPr>
                        <a:t>kee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74593691"/>
                  </a:ext>
                </a:extLst>
              </a:tr>
              <a:tr h="555326">
                <a:tc>
                  <a:txBody>
                    <a:bodyPr/>
                    <a:lstStyle/>
                    <a:p>
                      <a:pPr algn="ctr"/>
                      <a:r>
                        <a:rPr lang="en-US" sz="1800" b="0">
                          <a:solidFill>
                            <a:schemeClr val="tx1"/>
                          </a:solidFill>
                        </a:rPr>
                        <a:t>E </a:t>
                      </a:r>
                    </a:p>
                    <a:p>
                      <a:pPr algn="ctr"/>
                      <a:r>
                        <a:rPr lang="en-US" sz="1800" b="1">
                          <a:solidFill>
                            <a:schemeClr val="tx1"/>
                          </a:solidFill>
                        </a:rPr>
                        <a:t>Ech</a:t>
                      </a:r>
                      <a:r>
                        <a:rPr lang="en-US" sz="1800" b="0">
                          <a:solidFill>
                            <a:schemeClr val="tx1"/>
                          </a:solidFill>
                        </a:rPr>
                        <a:t>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L </a:t>
                      </a:r>
                    </a:p>
                    <a:p>
                      <a:pPr algn="ctr"/>
                      <a:r>
                        <a:rPr lang="en-US" sz="1800" b="1">
                          <a:solidFill>
                            <a:schemeClr val="tx1"/>
                          </a:solidFill>
                        </a:rPr>
                        <a:t>Li</a:t>
                      </a:r>
                      <a:r>
                        <a:rPr lang="en-US" sz="1800" b="0">
                          <a:solidFill>
                            <a:schemeClr val="tx1"/>
                          </a:solidFill>
                        </a:rPr>
                        <a:t>ma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S </a:t>
                      </a:r>
                    </a:p>
                    <a:p>
                      <a:pPr algn="ctr"/>
                      <a:r>
                        <a:rPr lang="en-US" sz="1800" b="0">
                          <a:solidFill>
                            <a:schemeClr val="tx1"/>
                          </a:solidFill>
                        </a:rPr>
                        <a:t>Si</a:t>
                      </a:r>
                      <a:r>
                        <a:rPr lang="en-US" sz="1800" b="1">
                          <a:solidFill>
                            <a:schemeClr val="tx1"/>
                          </a:solidFill>
                        </a:rPr>
                        <a:t>erra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Z </a:t>
                      </a:r>
                    </a:p>
                    <a:p>
                      <a:pPr algn="ctr"/>
                      <a:r>
                        <a:rPr lang="en-US" sz="1800" b="1">
                          <a:solidFill>
                            <a:schemeClr val="tx1"/>
                          </a:solidFill>
                        </a:rPr>
                        <a:t>Zu</a:t>
                      </a:r>
                      <a:r>
                        <a:rPr lang="en-US" sz="1800" b="0">
                          <a:solidFill>
                            <a:schemeClr val="tx1"/>
                          </a:solidFill>
                        </a:rPr>
                        <a:t>lu</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1915704031"/>
                  </a:ext>
                </a:extLst>
              </a:tr>
              <a:tr h="555326">
                <a:tc>
                  <a:txBody>
                    <a:bodyPr/>
                    <a:lstStyle/>
                    <a:p>
                      <a:pPr algn="ctr"/>
                      <a:r>
                        <a:rPr lang="en-US" sz="1800" b="0">
                          <a:solidFill>
                            <a:schemeClr val="tx1"/>
                          </a:solidFill>
                        </a:rPr>
                        <a:t>F </a:t>
                      </a:r>
                    </a:p>
                    <a:p>
                      <a:pPr algn="ctr"/>
                      <a:r>
                        <a:rPr lang="en-US" sz="1800" b="1">
                          <a:solidFill>
                            <a:schemeClr val="tx1"/>
                          </a:solidFill>
                        </a:rPr>
                        <a:t>Fox</a:t>
                      </a:r>
                      <a:r>
                        <a:rPr lang="en-US" sz="1800" b="0">
                          <a:solidFill>
                            <a:schemeClr val="tx1"/>
                          </a:solidFill>
                        </a:rPr>
                        <a:t>trot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M </a:t>
                      </a:r>
                    </a:p>
                    <a:p>
                      <a:pPr algn="ctr"/>
                      <a:r>
                        <a:rPr lang="en-US" sz="1800" b="1">
                          <a:solidFill>
                            <a:schemeClr val="tx1"/>
                          </a:solidFill>
                        </a:rPr>
                        <a:t>Mike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T </a:t>
                      </a:r>
                    </a:p>
                    <a:p>
                      <a:pPr algn="ctr"/>
                      <a:r>
                        <a:rPr lang="en-US" sz="1800" b="1">
                          <a:solidFill>
                            <a:schemeClr val="tx1"/>
                          </a:solidFill>
                        </a:rPr>
                        <a:t>Tan</a:t>
                      </a:r>
                      <a:r>
                        <a:rPr lang="en-US" sz="1800" b="0">
                          <a:solidFill>
                            <a:schemeClr val="tx1"/>
                          </a:solidFill>
                        </a:rPr>
                        <a:t>go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endParaRPr lang="en-US" sz="18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3922057525"/>
                  </a:ext>
                </a:extLst>
              </a:tr>
              <a:tr h="555326">
                <a:tc>
                  <a:txBody>
                    <a:bodyPr/>
                    <a:lstStyle/>
                    <a:p>
                      <a:pPr algn="ctr"/>
                      <a:r>
                        <a:rPr lang="en-US" sz="1800" b="0">
                          <a:solidFill>
                            <a:schemeClr val="tx1"/>
                          </a:solidFill>
                        </a:rPr>
                        <a:t>G </a:t>
                      </a:r>
                    </a:p>
                    <a:p>
                      <a:pPr algn="ctr"/>
                      <a:r>
                        <a:rPr lang="en-US" sz="1800" b="1">
                          <a:solidFill>
                            <a:schemeClr val="tx1"/>
                          </a:solidFill>
                        </a:rPr>
                        <a:t>Golf</a:t>
                      </a:r>
                      <a:endParaRPr lang="en-US" sz="18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N </a:t>
                      </a:r>
                    </a:p>
                    <a:p>
                      <a:pPr algn="ctr"/>
                      <a:r>
                        <a:rPr lang="en-US" sz="1800" b="1">
                          <a:solidFill>
                            <a:schemeClr val="tx1"/>
                          </a:solidFill>
                        </a:rPr>
                        <a:t>No</a:t>
                      </a:r>
                      <a:r>
                        <a:rPr lang="en-US" sz="1800" b="0">
                          <a:solidFill>
                            <a:schemeClr val="tx1"/>
                          </a:solidFill>
                        </a:rPr>
                        <a:t>vember</a:t>
                      </a:r>
                      <a:endParaRPr lang="en-US" sz="1800" b="1">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800" b="0">
                          <a:solidFill>
                            <a:schemeClr val="tx1"/>
                          </a:solidFill>
                        </a:rPr>
                        <a:t>U </a:t>
                      </a:r>
                    </a:p>
                    <a:p>
                      <a:pPr algn="ctr"/>
                      <a:r>
                        <a:rPr lang="en-US" sz="1800" b="1">
                          <a:solidFill>
                            <a:schemeClr val="tx1"/>
                          </a:solidFill>
                        </a:rPr>
                        <a:t>Uni</a:t>
                      </a:r>
                      <a:r>
                        <a:rPr lang="en-US" sz="1800" b="0">
                          <a:solidFill>
                            <a:schemeClr val="tx1"/>
                          </a:solidFill>
                        </a:rPr>
                        <a:t>form</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endParaRPr lang="en-US" sz="18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738817129"/>
                  </a:ext>
                </a:extLst>
              </a:tr>
            </a:tbl>
          </a:graphicData>
        </a:graphic>
      </p:graphicFrame>
      <p:sp>
        <p:nvSpPr>
          <p:cNvPr id="4" name="TextBox 3">
            <a:extLst>
              <a:ext uri="{FF2B5EF4-FFF2-40B4-BE49-F238E27FC236}">
                <a16:creationId xmlns:a16="http://schemas.microsoft.com/office/drawing/2014/main" id="{B3499274-BE79-453A-94B2-917050AAE22E}"/>
              </a:ext>
            </a:extLst>
          </p:cNvPr>
          <p:cNvSpPr txBox="1"/>
          <p:nvPr/>
        </p:nvSpPr>
        <p:spPr>
          <a:xfrm>
            <a:off x="587375" y="584200"/>
            <a:ext cx="4287754"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PHONETIC ALPHABET</a:t>
            </a:r>
          </a:p>
        </p:txBody>
      </p:sp>
      <p:sp>
        <p:nvSpPr>
          <p:cNvPr id="5" name="TextBox 4">
            <a:extLst>
              <a:ext uri="{FF2B5EF4-FFF2-40B4-BE49-F238E27FC236}">
                <a16:creationId xmlns:a16="http://schemas.microsoft.com/office/drawing/2014/main" id="{2A7377AF-E2FC-4038-B7BA-68223DCBE07E}"/>
              </a:ext>
            </a:extLst>
          </p:cNvPr>
          <p:cNvSpPr txBox="1"/>
          <p:nvPr/>
        </p:nvSpPr>
        <p:spPr>
          <a:xfrm>
            <a:off x="587246" y="1260000"/>
            <a:ext cx="2998166" cy="3059469"/>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The NATO phonetic alphabet assigns a code word to each letter and digit.</a:t>
            </a:r>
          </a:p>
          <a:p>
            <a:pPr marL="285750" indent="-285750">
              <a:spcAft>
                <a:spcPts val="1000"/>
              </a:spcAft>
              <a:buFont typeface="Arial" panose="020B0604020202020204" pitchFamily="34" charset="0"/>
              <a:buChar char="•"/>
            </a:pPr>
            <a:r>
              <a:rPr lang="en-US">
                <a:solidFill>
                  <a:schemeClr val="bg1"/>
                </a:solidFill>
              </a:rPr>
              <a:t>Pronounced clearly, each letter is easily understood.</a:t>
            </a:r>
          </a:p>
          <a:p>
            <a:pPr marL="285750" indent="-285750">
              <a:spcAft>
                <a:spcPts val="1000"/>
              </a:spcAft>
              <a:buFont typeface="Arial" panose="020B0604020202020204" pitchFamily="34" charset="0"/>
              <a:buChar char="•"/>
            </a:pPr>
            <a:r>
              <a:rPr lang="en-US">
                <a:solidFill>
                  <a:schemeClr val="bg1"/>
                </a:solidFill>
              </a:rPr>
              <a:t>Contributes to clear communication, regardless of first language.</a:t>
            </a:r>
          </a:p>
          <a:p>
            <a:pPr>
              <a:spcAft>
                <a:spcPts val="1000"/>
              </a:spcAft>
            </a:pPr>
            <a:endParaRPr lang="en-US" b="1">
              <a:solidFill>
                <a:schemeClr val="bg1"/>
              </a:solidFill>
            </a:endParaRPr>
          </a:p>
        </p:txBody>
      </p:sp>
      <p:pic>
        <p:nvPicPr>
          <p:cNvPr id="9" name="Picture 8" descr="A close-up of a silver object&#10;&#10;Description automatically generated">
            <a:extLst>
              <a:ext uri="{FF2B5EF4-FFF2-40B4-BE49-F238E27FC236}">
                <a16:creationId xmlns:a16="http://schemas.microsoft.com/office/drawing/2014/main" id="{55ABAA4B-1D72-E877-9C71-F8A4729DF0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8524" y="1184710"/>
            <a:ext cx="1566118" cy="511702"/>
          </a:xfrm>
          <a:prstGeom prst="rect">
            <a:avLst/>
          </a:prstGeom>
        </p:spPr>
      </p:pic>
      <p:pic>
        <p:nvPicPr>
          <p:cNvPr id="10" name="Picture 9" descr="A close-up of a silver object&#10;&#10;Description automatically generated">
            <a:extLst>
              <a:ext uri="{FF2B5EF4-FFF2-40B4-BE49-F238E27FC236}">
                <a16:creationId xmlns:a16="http://schemas.microsoft.com/office/drawing/2014/main" id="{9E22E5F1-2C24-CA01-4E35-4DAB92A7AA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474533">
            <a:off x="10553408" y="5328217"/>
            <a:ext cx="1566118" cy="511702"/>
          </a:xfrm>
          <a:prstGeom prst="rect">
            <a:avLst/>
          </a:prstGeom>
        </p:spPr>
      </p:pic>
    </p:spTree>
    <p:extLst>
      <p:ext uri="{BB962C8B-B14F-4D97-AF65-F5344CB8AC3E}">
        <p14:creationId xmlns:p14="http://schemas.microsoft.com/office/powerpoint/2010/main" val="56100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BFD7-1A02-237B-944E-95107EE6A7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973FC2-D133-5258-DAB0-73A3ABF5ACD9}"/>
              </a:ext>
            </a:extLst>
          </p:cNvPr>
          <p:cNvSpPr txBox="1"/>
          <p:nvPr/>
        </p:nvSpPr>
        <p:spPr>
          <a:xfrm>
            <a:off x="587375" y="584200"/>
            <a:ext cx="6566326" cy="553998"/>
          </a:xfrm>
          <a:prstGeom prst="rect">
            <a:avLst/>
          </a:prstGeom>
          <a:solidFill>
            <a:srgbClr val="5B772B"/>
          </a:solidFill>
        </p:spPr>
        <p:txBody>
          <a:bodyPr wrap="none" lIns="108000" tIns="0" rIns="72000" bIns="0" rtlCol="0" anchor="t">
            <a:spAutoFit/>
          </a:bodyPr>
          <a:lstStyle/>
          <a:p>
            <a:r>
              <a:rPr lang="en-GB" sz="3600" b="1">
                <a:solidFill>
                  <a:schemeClr val="bg1"/>
                </a:solidFill>
                <a:latin typeface="Arial Narrow"/>
              </a:rPr>
              <a:t>PHONETIC</a:t>
            </a:r>
            <a:r>
              <a:rPr lang="en-GB" sz="3600" b="1">
                <a:solidFill>
                  <a:schemeClr val="bg1"/>
                </a:solidFill>
                <a:effectLst/>
                <a:latin typeface="Arial Narrow"/>
              </a:rPr>
              <a:t> ALPHABET AND DIGITS</a:t>
            </a:r>
          </a:p>
        </p:txBody>
      </p:sp>
      <p:sp>
        <p:nvSpPr>
          <p:cNvPr id="41" name="Slide Number Placeholder 40">
            <a:extLst>
              <a:ext uri="{FF2B5EF4-FFF2-40B4-BE49-F238E27FC236}">
                <a16:creationId xmlns:a16="http://schemas.microsoft.com/office/drawing/2014/main" id="{C95CB56C-7E0F-B0F9-333C-2C86F3BE5290}"/>
              </a:ext>
            </a:extLst>
          </p:cNvPr>
          <p:cNvSpPr>
            <a:spLocks noGrp="1"/>
          </p:cNvSpPr>
          <p:nvPr>
            <p:ph type="sldNum" sz="quarter" idx="10"/>
          </p:nvPr>
        </p:nvSpPr>
        <p:spPr/>
        <p:txBody>
          <a:bodyPr/>
          <a:lstStyle/>
          <a:p>
            <a:fld id="{A861A158-83ED-EE40-9DBB-ECA0FA8A3E73}" type="slidenum">
              <a:rPr lang="en-US" smtClean="0"/>
              <a:pPr/>
              <a:t>16</a:t>
            </a:fld>
            <a:r>
              <a:rPr lang="en-US"/>
              <a:t>   |   UNIFORMED PROTECTIVE SERVICES</a:t>
            </a:r>
          </a:p>
        </p:txBody>
      </p:sp>
      <p:sp>
        <p:nvSpPr>
          <p:cNvPr id="2" name="Graphic 17">
            <a:extLst>
              <a:ext uri="{FF2B5EF4-FFF2-40B4-BE49-F238E27FC236}">
                <a16:creationId xmlns:a16="http://schemas.microsoft.com/office/drawing/2014/main" id="{9BCD5E27-A224-203B-13F4-9BADB3AA9770}"/>
              </a:ext>
            </a:extLst>
          </p:cNvPr>
          <p:cNvSpPr/>
          <p:nvPr/>
        </p:nvSpPr>
        <p:spPr>
          <a:xfrm rot="5400000">
            <a:off x="10700075" y="817276"/>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graphicFrame>
        <p:nvGraphicFramePr>
          <p:cNvPr id="3" name="Table 2">
            <a:extLst>
              <a:ext uri="{FF2B5EF4-FFF2-40B4-BE49-F238E27FC236}">
                <a16:creationId xmlns:a16="http://schemas.microsoft.com/office/drawing/2014/main" id="{7E934166-9573-502D-668A-B7AE26C57698}"/>
              </a:ext>
            </a:extLst>
          </p:cNvPr>
          <p:cNvGraphicFramePr>
            <a:graphicFrameLocks noGrp="1"/>
          </p:cNvGraphicFramePr>
          <p:nvPr>
            <p:extLst>
              <p:ext uri="{D42A27DB-BD31-4B8C-83A1-F6EECF244321}">
                <p14:modId xmlns:p14="http://schemas.microsoft.com/office/powerpoint/2010/main" val="671792522"/>
              </p:ext>
            </p:extLst>
          </p:nvPr>
        </p:nvGraphicFramePr>
        <p:xfrm>
          <a:off x="587374" y="2001359"/>
          <a:ext cx="5163125" cy="4086620"/>
        </p:xfrm>
        <a:graphic>
          <a:graphicData uri="http://schemas.openxmlformats.org/drawingml/2006/table">
            <a:tbl>
              <a:tblPr firstRow="1" firstCol="1" bandRow="1">
                <a:tableStyleId>{5C22544A-7EE6-4342-B048-85BDC9FD1C3A}</a:tableStyleId>
              </a:tblPr>
              <a:tblGrid>
                <a:gridCol w="1290397">
                  <a:extLst>
                    <a:ext uri="{9D8B030D-6E8A-4147-A177-3AD203B41FA5}">
                      <a16:colId xmlns:a16="http://schemas.microsoft.com/office/drawing/2014/main" val="1478025767"/>
                    </a:ext>
                  </a:extLst>
                </a:gridCol>
                <a:gridCol w="1290397">
                  <a:extLst>
                    <a:ext uri="{9D8B030D-6E8A-4147-A177-3AD203B41FA5}">
                      <a16:colId xmlns:a16="http://schemas.microsoft.com/office/drawing/2014/main" val="598691822"/>
                    </a:ext>
                  </a:extLst>
                </a:gridCol>
                <a:gridCol w="1290397">
                  <a:extLst>
                    <a:ext uri="{9D8B030D-6E8A-4147-A177-3AD203B41FA5}">
                      <a16:colId xmlns:a16="http://schemas.microsoft.com/office/drawing/2014/main" val="800655779"/>
                    </a:ext>
                  </a:extLst>
                </a:gridCol>
                <a:gridCol w="1291934">
                  <a:extLst>
                    <a:ext uri="{9D8B030D-6E8A-4147-A177-3AD203B41FA5}">
                      <a16:colId xmlns:a16="http://schemas.microsoft.com/office/drawing/2014/main" val="3334154687"/>
                    </a:ext>
                  </a:extLst>
                </a:gridCol>
              </a:tblGrid>
              <a:tr h="524716">
                <a:tc>
                  <a:txBody>
                    <a:bodyPr/>
                    <a:lstStyle/>
                    <a:p>
                      <a:pPr algn="ctr"/>
                      <a:r>
                        <a:rPr lang="en-US" sz="1400" b="0">
                          <a:solidFill>
                            <a:schemeClr val="tx1"/>
                          </a:solidFill>
                        </a:rPr>
                        <a:t>A </a:t>
                      </a:r>
                    </a:p>
                    <a:p>
                      <a:pPr algn="ctr"/>
                      <a:r>
                        <a:rPr lang="en-US" sz="1400" b="1">
                          <a:solidFill>
                            <a:schemeClr val="tx1"/>
                          </a:solidFill>
                        </a:rPr>
                        <a:t>Al</a:t>
                      </a:r>
                      <a:r>
                        <a:rPr lang="en-US" sz="1400" b="0">
                          <a:solidFill>
                            <a:schemeClr val="tx1"/>
                          </a:solidFill>
                        </a:rPr>
                        <a:t>pha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H </a:t>
                      </a:r>
                    </a:p>
                    <a:p>
                      <a:pPr algn="ctr"/>
                      <a:r>
                        <a:rPr lang="en-US" sz="1400" b="0">
                          <a:solidFill>
                            <a:schemeClr val="tx1"/>
                          </a:solidFill>
                        </a:rPr>
                        <a:t>Ho</a:t>
                      </a:r>
                      <a:r>
                        <a:rPr lang="en-US" sz="1400" b="1">
                          <a:solidFill>
                            <a:schemeClr val="tx1"/>
                          </a:solidFill>
                        </a:rPr>
                        <a:t>tel</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O </a:t>
                      </a:r>
                    </a:p>
                    <a:p>
                      <a:pPr algn="ctr"/>
                      <a:r>
                        <a:rPr lang="en-US" sz="1400" b="1">
                          <a:solidFill>
                            <a:schemeClr val="tx1"/>
                          </a:solidFill>
                        </a:rPr>
                        <a:t>Os</a:t>
                      </a:r>
                      <a:r>
                        <a:rPr lang="en-US" sz="1400" b="0">
                          <a:solidFill>
                            <a:schemeClr val="tx1"/>
                          </a:solidFill>
                        </a:rPr>
                        <a:t>car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V </a:t>
                      </a:r>
                    </a:p>
                    <a:p>
                      <a:pPr algn="ctr"/>
                      <a:r>
                        <a:rPr lang="en-US" sz="1400" b="1">
                          <a:solidFill>
                            <a:schemeClr val="tx1"/>
                          </a:solidFill>
                        </a:rPr>
                        <a:t>Vic</a:t>
                      </a:r>
                      <a:r>
                        <a:rPr lang="en-US" sz="1400" b="0">
                          <a:solidFill>
                            <a:schemeClr val="tx1"/>
                          </a:solidFill>
                        </a:rPr>
                        <a:t>tor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3776666143"/>
                  </a:ext>
                </a:extLst>
              </a:tr>
              <a:tr h="703274">
                <a:tc>
                  <a:txBody>
                    <a:bodyPr/>
                    <a:lstStyle/>
                    <a:p>
                      <a:pPr algn="ctr"/>
                      <a:r>
                        <a:rPr lang="en-US" sz="1400" b="0">
                          <a:solidFill>
                            <a:schemeClr val="tx1"/>
                          </a:solidFill>
                        </a:rPr>
                        <a:t>B </a:t>
                      </a:r>
                    </a:p>
                    <a:p>
                      <a:pPr algn="ctr"/>
                      <a:r>
                        <a:rPr lang="en-US" sz="1400" b="1">
                          <a:solidFill>
                            <a:schemeClr val="tx1"/>
                          </a:solidFill>
                        </a:rPr>
                        <a:t>Bra</a:t>
                      </a:r>
                      <a:r>
                        <a:rPr lang="en-US" sz="1400" b="0">
                          <a:solidFill>
                            <a:schemeClr val="tx1"/>
                          </a:solidFill>
                        </a:rPr>
                        <a:t>vo </a:t>
                      </a:r>
                      <a:br>
                        <a:rPr lang="en-US" sz="1400" b="0">
                          <a:solidFill>
                            <a:schemeClr val="tx1"/>
                          </a:solidFill>
                        </a:rPr>
                      </a:br>
                      <a:r>
                        <a:rPr lang="en-US" sz="1400" b="0" i="1">
                          <a:solidFill>
                            <a:schemeClr val="tx1"/>
                          </a:solidFill>
                        </a:rPr>
                        <a:t>(</a:t>
                      </a:r>
                      <a:r>
                        <a:rPr lang="en-US" sz="1400" b="1" i="1">
                          <a:solidFill>
                            <a:schemeClr val="tx1"/>
                          </a:solidFill>
                        </a:rPr>
                        <a:t>Brar</a:t>
                      </a:r>
                      <a:r>
                        <a:rPr lang="en-US" sz="1400" b="0" i="1">
                          <a:solidFill>
                            <a:schemeClr val="tx1"/>
                          </a:solidFill>
                        </a:rPr>
                        <a:t>-</a:t>
                      </a:r>
                      <a:r>
                        <a:rPr lang="en-US" sz="1400" b="0" i="1" err="1">
                          <a:solidFill>
                            <a:schemeClr val="tx1"/>
                          </a:solidFill>
                        </a:rPr>
                        <a:t>vo</a:t>
                      </a:r>
                      <a:r>
                        <a:rPr lang="en-US" sz="1400" b="0" i="1">
                          <a:solidFill>
                            <a:schemeClr val="tx1"/>
                          </a:solidFill>
                        </a:rPr>
                        <a: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I </a:t>
                      </a:r>
                    </a:p>
                    <a:p>
                      <a:pPr algn="ctr"/>
                      <a:r>
                        <a:rPr lang="en-US" sz="1400" b="1">
                          <a:solidFill>
                            <a:schemeClr val="tx1"/>
                          </a:solidFill>
                        </a:rPr>
                        <a:t>In</a:t>
                      </a:r>
                      <a:r>
                        <a:rPr lang="en-US" sz="1400" b="0">
                          <a:solidFill>
                            <a:schemeClr val="tx1"/>
                          </a:solidFill>
                        </a:rPr>
                        <a:t>dia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P </a:t>
                      </a:r>
                    </a:p>
                    <a:p>
                      <a:pPr algn="ctr"/>
                      <a:r>
                        <a:rPr lang="en-US" sz="1400" b="1">
                          <a:solidFill>
                            <a:schemeClr val="tx1"/>
                          </a:solidFill>
                        </a:rPr>
                        <a:t>Pa</a:t>
                      </a:r>
                      <a:r>
                        <a:rPr lang="en-US" sz="1400" b="0">
                          <a:solidFill>
                            <a:schemeClr val="tx1"/>
                          </a:solidFill>
                        </a:rPr>
                        <a:t>pa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W </a:t>
                      </a:r>
                    </a:p>
                    <a:p>
                      <a:pPr algn="ctr"/>
                      <a:r>
                        <a:rPr lang="en-US" sz="1400" b="1">
                          <a:solidFill>
                            <a:schemeClr val="tx1"/>
                          </a:solidFill>
                        </a:rPr>
                        <a:t>Whis</a:t>
                      </a:r>
                      <a:r>
                        <a:rPr lang="en-US" sz="1400" b="0">
                          <a:solidFill>
                            <a:schemeClr val="tx1"/>
                          </a:solidFill>
                        </a:rPr>
                        <a:t>ky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1539830579"/>
                  </a:ext>
                </a:extLst>
              </a:tr>
              <a:tr h="703274">
                <a:tc>
                  <a:txBody>
                    <a:bodyPr/>
                    <a:lstStyle/>
                    <a:p>
                      <a:pPr algn="ctr"/>
                      <a:r>
                        <a:rPr lang="en-US" sz="1400" b="0">
                          <a:solidFill>
                            <a:schemeClr val="tx1"/>
                          </a:solidFill>
                        </a:rPr>
                        <a:t>C </a:t>
                      </a:r>
                    </a:p>
                    <a:p>
                      <a:pPr algn="ctr"/>
                      <a:r>
                        <a:rPr lang="en-US" sz="1400" b="1">
                          <a:solidFill>
                            <a:schemeClr val="tx1"/>
                          </a:solidFill>
                        </a:rPr>
                        <a:t>Char</a:t>
                      </a:r>
                      <a:r>
                        <a:rPr lang="en-US" sz="1400" b="0">
                          <a:solidFill>
                            <a:schemeClr val="tx1"/>
                          </a:solidFill>
                        </a:rPr>
                        <a:t>lie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J </a:t>
                      </a:r>
                    </a:p>
                    <a:p>
                      <a:pPr algn="ctr"/>
                      <a:r>
                        <a:rPr lang="en-US" sz="1400" b="0">
                          <a:solidFill>
                            <a:schemeClr val="tx1"/>
                          </a:solidFill>
                        </a:rPr>
                        <a:t>Juli</a:t>
                      </a:r>
                      <a:r>
                        <a:rPr lang="en-US" sz="1400" b="1">
                          <a:solidFill>
                            <a:schemeClr val="tx1"/>
                          </a:solidFill>
                        </a:rPr>
                        <a:t>et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Q </a:t>
                      </a:r>
                    </a:p>
                    <a:p>
                      <a:pPr algn="ctr"/>
                      <a:r>
                        <a:rPr lang="en-US" sz="1400" b="0">
                          <a:solidFill>
                            <a:schemeClr val="tx1"/>
                          </a:solidFill>
                        </a:rPr>
                        <a:t>Que</a:t>
                      </a:r>
                      <a:r>
                        <a:rPr lang="en-US" sz="1400" b="1">
                          <a:solidFill>
                            <a:schemeClr val="tx1"/>
                          </a:solidFill>
                        </a:rPr>
                        <a:t>bec </a:t>
                      </a:r>
                      <a:br>
                        <a:rPr lang="en-US" sz="1400" b="1">
                          <a:solidFill>
                            <a:schemeClr val="tx1"/>
                          </a:solidFill>
                        </a:rPr>
                      </a:br>
                      <a:r>
                        <a:rPr lang="en-US" sz="1400" b="0" i="1">
                          <a:solidFill>
                            <a:schemeClr val="tx1"/>
                          </a:solidFill>
                        </a:rPr>
                        <a:t>(Ke-</a:t>
                      </a:r>
                      <a:r>
                        <a:rPr lang="en-US" sz="1400" b="1" i="1" err="1">
                          <a:solidFill>
                            <a:schemeClr val="tx1"/>
                          </a:solidFill>
                        </a:rPr>
                        <a:t>bek</a:t>
                      </a:r>
                      <a:r>
                        <a:rPr lang="en-US" sz="1400" b="0" i="1">
                          <a:solidFill>
                            <a:schemeClr val="tx1"/>
                          </a:solidFill>
                        </a:rPr>
                        <a: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X </a:t>
                      </a:r>
                    </a:p>
                    <a:p>
                      <a:pPr algn="ctr"/>
                      <a:r>
                        <a:rPr lang="en-US" sz="1400" b="1">
                          <a:solidFill>
                            <a:schemeClr val="tx1"/>
                          </a:solidFill>
                        </a:rPr>
                        <a:t>X</a:t>
                      </a:r>
                      <a:r>
                        <a:rPr lang="en-US" sz="1400" b="0">
                          <a:solidFill>
                            <a:schemeClr val="tx1"/>
                          </a:solidFill>
                        </a:rPr>
                        <a:t>-Ray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286833284"/>
                  </a:ext>
                </a:extLst>
              </a:tr>
              <a:tr h="524716">
                <a:tc>
                  <a:txBody>
                    <a:bodyPr/>
                    <a:lstStyle/>
                    <a:p>
                      <a:pPr algn="ctr"/>
                      <a:r>
                        <a:rPr lang="en-US" sz="1400" b="0">
                          <a:solidFill>
                            <a:schemeClr val="tx1"/>
                          </a:solidFill>
                        </a:rPr>
                        <a:t>D </a:t>
                      </a:r>
                    </a:p>
                    <a:p>
                      <a:pPr algn="ctr"/>
                      <a:r>
                        <a:rPr lang="en-US" sz="1400" b="1">
                          <a:solidFill>
                            <a:schemeClr val="tx1"/>
                          </a:solidFill>
                        </a:rPr>
                        <a:t>Del</a:t>
                      </a:r>
                      <a:r>
                        <a:rPr lang="en-US" sz="1400" b="0">
                          <a:solidFill>
                            <a:schemeClr val="tx1"/>
                          </a:solidFill>
                        </a:rPr>
                        <a:t>ta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K </a:t>
                      </a:r>
                    </a:p>
                    <a:p>
                      <a:pPr algn="ctr"/>
                      <a:r>
                        <a:rPr lang="en-US" sz="1400" b="1">
                          <a:solidFill>
                            <a:schemeClr val="tx1"/>
                          </a:solidFill>
                        </a:rPr>
                        <a:t>Ki</a:t>
                      </a:r>
                      <a:r>
                        <a:rPr lang="en-US" sz="1400" b="0">
                          <a:solidFill>
                            <a:schemeClr val="tx1"/>
                          </a:solidFill>
                        </a:rPr>
                        <a:t>lo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R </a:t>
                      </a:r>
                    </a:p>
                    <a:p>
                      <a:pPr algn="ctr"/>
                      <a:r>
                        <a:rPr lang="en-US" sz="1400" b="1">
                          <a:solidFill>
                            <a:schemeClr val="tx1"/>
                          </a:solidFill>
                        </a:rPr>
                        <a:t>Ro</a:t>
                      </a:r>
                      <a:r>
                        <a:rPr lang="en-US" sz="1400" b="0">
                          <a:solidFill>
                            <a:schemeClr val="tx1"/>
                          </a:solidFill>
                        </a:rPr>
                        <a:t>meo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Y </a:t>
                      </a:r>
                    </a:p>
                    <a:p>
                      <a:pPr algn="ctr"/>
                      <a:r>
                        <a:rPr lang="en-US" sz="1400" b="1">
                          <a:solidFill>
                            <a:schemeClr val="tx1"/>
                          </a:solidFill>
                        </a:rPr>
                        <a:t>Yan</a:t>
                      </a:r>
                      <a:r>
                        <a:rPr lang="en-US" sz="1400" b="0">
                          <a:solidFill>
                            <a:schemeClr val="tx1"/>
                          </a:solidFill>
                        </a:rPr>
                        <a:t>kee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74593691"/>
                  </a:ext>
                </a:extLst>
              </a:tr>
              <a:tr h="524716">
                <a:tc>
                  <a:txBody>
                    <a:bodyPr/>
                    <a:lstStyle/>
                    <a:p>
                      <a:pPr algn="ctr"/>
                      <a:r>
                        <a:rPr lang="en-US" sz="1400" b="0">
                          <a:solidFill>
                            <a:schemeClr val="tx1"/>
                          </a:solidFill>
                        </a:rPr>
                        <a:t>E </a:t>
                      </a:r>
                    </a:p>
                    <a:p>
                      <a:pPr algn="ctr"/>
                      <a:r>
                        <a:rPr lang="en-US" sz="1400" b="1">
                          <a:solidFill>
                            <a:schemeClr val="tx1"/>
                          </a:solidFill>
                        </a:rPr>
                        <a:t>Ech</a:t>
                      </a:r>
                      <a:r>
                        <a:rPr lang="en-US" sz="1400" b="0">
                          <a:solidFill>
                            <a:schemeClr val="tx1"/>
                          </a:solidFill>
                        </a:rPr>
                        <a:t>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L </a:t>
                      </a:r>
                    </a:p>
                    <a:p>
                      <a:pPr algn="ctr"/>
                      <a:r>
                        <a:rPr lang="en-US" sz="1400" b="1">
                          <a:solidFill>
                            <a:schemeClr val="tx1"/>
                          </a:solidFill>
                        </a:rPr>
                        <a:t>Li</a:t>
                      </a:r>
                      <a:r>
                        <a:rPr lang="en-US" sz="1400" b="0">
                          <a:solidFill>
                            <a:schemeClr val="tx1"/>
                          </a:solidFill>
                        </a:rPr>
                        <a:t>ma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S </a:t>
                      </a:r>
                    </a:p>
                    <a:p>
                      <a:pPr algn="ctr"/>
                      <a:r>
                        <a:rPr lang="en-US" sz="1400" b="0">
                          <a:solidFill>
                            <a:schemeClr val="tx1"/>
                          </a:solidFill>
                        </a:rPr>
                        <a:t>Si</a:t>
                      </a:r>
                      <a:r>
                        <a:rPr lang="en-US" sz="1400" b="1">
                          <a:solidFill>
                            <a:schemeClr val="tx1"/>
                          </a:solidFill>
                        </a:rPr>
                        <a:t>erra</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Z </a:t>
                      </a:r>
                    </a:p>
                    <a:p>
                      <a:pPr algn="ctr"/>
                      <a:r>
                        <a:rPr lang="en-US" sz="1400" b="1">
                          <a:solidFill>
                            <a:schemeClr val="tx1"/>
                          </a:solidFill>
                        </a:rPr>
                        <a:t>Zu</a:t>
                      </a:r>
                      <a:r>
                        <a:rPr lang="en-US" sz="1400" b="0">
                          <a:solidFill>
                            <a:schemeClr val="tx1"/>
                          </a:solidFill>
                        </a:rPr>
                        <a:t>lu</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1915704031"/>
                  </a:ext>
                </a:extLst>
              </a:tr>
              <a:tr h="524716">
                <a:tc>
                  <a:txBody>
                    <a:bodyPr/>
                    <a:lstStyle/>
                    <a:p>
                      <a:pPr algn="ctr"/>
                      <a:r>
                        <a:rPr lang="en-US" sz="1400" b="0">
                          <a:solidFill>
                            <a:schemeClr val="tx1"/>
                          </a:solidFill>
                        </a:rPr>
                        <a:t>F </a:t>
                      </a:r>
                    </a:p>
                    <a:p>
                      <a:pPr algn="ctr"/>
                      <a:r>
                        <a:rPr lang="en-US" sz="1400" b="1">
                          <a:solidFill>
                            <a:schemeClr val="tx1"/>
                          </a:solidFill>
                        </a:rPr>
                        <a:t>Fox</a:t>
                      </a:r>
                      <a:r>
                        <a:rPr lang="en-US" sz="1400" b="0">
                          <a:solidFill>
                            <a:schemeClr val="tx1"/>
                          </a:solidFill>
                        </a:rPr>
                        <a:t>trot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M </a:t>
                      </a:r>
                    </a:p>
                    <a:p>
                      <a:pPr algn="ctr"/>
                      <a:r>
                        <a:rPr lang="en-US" sz="1400" b="1">
                          <a:solidFill>
                            <a:schemeClr val="tx1"/>
                          </a:solidFill>
                        </a:rPr>
                        <a:t>Mike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T </a:t>
                      </a:r>
                    </a:p>
                    <a:p>
                      <a:pPr algn="ctr"/>
                      <a:r>
                        <a:rPr lang="en-US" sz="1400" b="1">
                          <a:solidFill>
                            <a:schemeClr val="tx1"/>
                          </a:solidFill>
                        </a:rPr>
                        <a:t>Tan</a:t>
                      </a:r>
                      <a:r>
                        <a:rPr lang="en-US" sz="1400" b="0">
                          <a:solidFill>
                            <a:schemeClr val="tx1"/>
                          </a:solidFill>
                        </a:rPr>
                        <a:t>go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092366069"/>
                  </a:ext>
                </a:extLst>
              </a:tr>
              <a:tr h="524716">
                <a:tc>
                  <a:txBody>
                    <a:bodyPr/>
                    <a:lstStyle/>
                    <a:p>
                      <a:pPr algn="ctr"/>
                      <a:r>
                        <a:rPr lang="en-US" sz="1400" b="0">
                          <a:solidFill>
                            <a:schemeClr val="tx1"/>
                          </a:solidFill>
                        </a:rPr>
                        <a:t>G </a:t>
                      </a:r>
                    </a:p>
                    <a:p>
                      <a:pPr algn="ctr"/>
                      <a:r>
                        <a:rPr lang="en-US" sz="1400" b="1">
                          <a:solidFill>
                            <a:schemeClr val="tx1"/>
                          </a:solidFill>
                        </a:rPr>
                        <a:t>Golf</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N </a:t>
                      </a:r>
                    </a:p>
                    <a:p>
                      <a:pPr algn="ctr"/>
                      <a:r>
                        <a:rPr lang="en-US" sz="1400" b="1">
                          <a:solidFill>
                            <a:schemeClr val="tx1"/>
                          </a:solidFill>
                        </a:rPr>
                        <a:t>No</a:t>
                      </a:r>
                      <a:r>
                        <a:rPr lang="en-US" sz="1400" b="0">
                          <a:solidFill>
                            <a:schemeClr val="tx1"/>
                          </a:solidFill>
                        </a:rPr>
                        <a:t>vember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U </a:t>
                      </a:r>
                    </a:p>
                    <a:p>
                      <a:pPr algn="ctr"/>
                      <a:r>
                        <a:rPr lang="en-US" sz="1400" b="1">
                          <a:solidFill>
                            <a:schemeClr val="tx1"/>
                          </a:solidFill>
                        </a:rPr>
                        <a:t>Uni</a:t>
                      </a:r>
                      <a:r>
                        <a:rPr lang="en-US" sz="1400" b="0">
                          <a:solidFill>
                            <a:schemeClr val="tx1"/>
                          </a:solidFill>
                        </a:rPr>
                        <a:t>form</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738817129"/>
                  </a:ext>
                </a:extLst>
              </a:tr>
            </a:tbl>
          </a:graphicData>
        </a:graphic>
      </p:graphicFrame>
      <p:graphicFrame>
        <p:nvGraphicFramePr>
          <p:cNvPr id="4" name="Table 3">
            <a:extLst>
              <a:ext uri="{FF2B5EF4-FFF2-40B4-BE49-F238E27FC236}">
                <a16:creationId xmlns:a16="http://schemas.microsoft.com/office/drawing/2014/main" id="{8F7ADC84-B3BE-5DA6-A547-73FD0270223F}"/>
              </a:ext>
            </a:extLst>
          </p:cNvPr>
          <p:cNvGraphicFramePr>
            <a:graphicFrameLocks noGrp="1"/>
          </p:cNvGraphicFramePr>
          <p:nvPr>
            <p:extLst>
              <p:ext uri="{D42A27DB-BD31-4B8C-83A1-F6EECF244321}">
                <p14:modId xmlns:p14="http://schemas.microsoft.com/office/powerpoint/2010/main" val="298769562"/>
              </p:ext>
            </p:extLst>
          </p:nvPr>
        </p:nvGraphicFramePr>
        <p:xfrm>
          <a:off x="6441499" y="1973179"/>
          <a:ext cx="5163127" cy="4114800"/>
        </p:xfrm>
        <a:graphic>
          <a:graphicData uri="http://schemas.openxmlformats.org/drawingml/2006/table">
            <a:tbl>
              <a:tblPr firstRow="1" firstCol="1" bandRow="1">
                <a:tableStyleId>{5C22544A-7EE6-4342-B048-85BDC9FD1C3A}</a:tableStyleId>
              </a:tblPr>
              <a:tblGrid>
                <a:gridCol w="1033635">
                  <a:extLst>
                    <a:ext uri="{9D8B030D-6E8A-4147-A177-3AD203B41FA5}">
                      <a16:colId xmlns:a16="http://schemas.microsoft.com/office/drawing/2014/main" val="1478025767"/>
                    </a:ext>
                  </a:extLst>
                </a:gridCol>
                <a:gridCol w="1032373">
                  <a:extLst>
                    <a:ext uri="{9D8B030D-6E8A-4147-A177-3AD203B41FA5}">
                      <a16:colId xmlns:a16="http://schemas.microsoft.com/office/drawing/2014/main" val="598691822"/>
                    </a:ext>
                  </a:extLst>
                </a:gridCol>
                <a:gridCol w="1032373">
                  <a:extLst>
                    <a:ext uri="{9D8B030D-6E8A-4147-A177-3AD203B41FA5}">
                      <a16:colId xmlns:a16="http://schemas.microsoft.com/office/drawing/2014/main" val="800655779"/>
                    </a:ext>
                  </a:extLst>
                </a:gridCol>
                <a:gridCol w="1032373">
                  <a:extLst>
                    <a:ext uri="{9D8B030D-6E8A-4147-A177-3AD203B41FA5}">
                      <a16:colId xmlns:a16="http://schemas.microsoft.com/office/drawing/2014/main" val="3334154687"/>
                    </a:ext>
                  </a:extLst>
                </a:gridCol>
                <a:gridCol w="1032373">
                  <a:extLst>
                    <a:ext uri="{9D8B030D-6E8A-4147-A177-3AD203B41FA5}">
                      <a16:colId xmlns:a16="http://schemas.microsoft.com/office/drawing/2014/main" val="2566074369"/>
                    </a:ext>
                  </a:extLst>
                </a:gridCol>
              </a:tblGrid>
              <a:tr h="679817">
                <a:tc>
                  <a:txBody>
                    <a:bodyPr/>
                    <a:lstStyle/>
                    <a:p>
                      <a:pPr algn="ctr"/>
                      <a:r>
                        <a:rPr lang="en-US" sz="1400" b="0">
                          <a:solidFill>
                            <a:schemeClr val="tx1"/>
                          </a:solidFill>
                        </a:rPr>
                        <a:t>O </a:t>
                      </a:r>
                      <a:r>
                        <a:rPr lang="en-US" sz="1400" b="1">
                          <a:solidFill>
                            <a:schemeClr val="tx1"/>
                          </a:solidFill>
                        </a:rPr>
                        <a:t>Ze</a:t>
                      </a:r>
                      <a:r>
                        <a:rPr lang="en-US" sz="1400" b="0">
                          <a:solidFill>
                            <a:schemeClr val="tx1"/>
                          </a:solidFill>
                        </a:rPr>
                        <a:t>ro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1 </a:t>
                      </a:r>
                      <a:r>
                        <a:rPr lang="en-US" sz="1400" b="1">
                          <a:solidFill>
                            <a:schemeClr val="tx1"/>
                          </a:solidFill>
                        </a:rPr>
                        <a:t>Wun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2 </a:t>
                      </a:r>
                      <a:r>
                        <a:rPr lang="en-US" sz="1400" b="1">
                          <a:solidFill>
                            <a:schemeClr val="tx1"/>
                          </a:solidFill>
                        </a:rPr>
                        <a:t>Too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3 </a:t>
                      </a:r>
                      <a:r>
                        <a:rPr lang="en-US" sz="1400" b="1">
                          <a:solidFill>
                            <a:schemeClr val="tx1"/>
                          </a:solidFill>
                        </a:rPr>
                        <a:t>Tree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4 </a:t>
                      </a:r>
                      <a:r>
                        <a:rPr lang="en-US" sz="1400" b="1">
                          <a:solidFill>
                            <a:schemeClr val="tx1"/>
                          </a:solidFill>
                        </a:rPr>
                        <a:t>Fo</a:t>
                      </a:r>
                      <a:r>
                        <a:rPr lang="en-US" sz="1400" b="0">
                          <a:solidFill>
                            <a:schemeClr val="tx1"/>
                          </a:solidFill>
                        </a:rPr>
                        <a:t>wer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3776666143"/>
                  </a:ext>
                </a:extLst>
              </a:tr>
              <a:tr h="707825">
                <a:tc>
                  <a:txBody>
                    <a:bodyPr/>
                    <a:lstStyle/>
                    <a:p>
                      <a:pPr algn="ctr"/>
                      <a:r>
                        <a:rPr lang="en-US" sz="1400" b="0">
                          <a:solidFill>
                            <a:schemeClr val="tx1"/>
                          </a:solidFill>
                        </a:rPr>
                        <a:t>5 </a:t>
                      </a:r>
                      <a:r>
                        <a:rPr lang="en-US" sz="1400" b="1">
                          <a:solidFill>
                            <a:schemeClr val="tx1"/>
                          </a:solidFill>
                        </a:rPr>
                        <a:t>Fife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6 </a:t>
                      </a:r>
                      <a:r>
                        <a:rPr lang="en-US" sz="1400" b="1">
                          <a:solidFill>
                            <a:schemeClr val="tx1"/>
                          </a:solidFill>
                        </a:rPr>
                        <a:t>Six</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7 </a:t>
                      </a:r>
                      <a:r>
                        <a:rPr lang="en-US" sz="1400" b="1">
                          <a:solidFill>
                            <a:schemeClr val="tx1"/>
                          </a:solidFill>
                        </a:rPr>
                        <a:t>Sev</a:t>
                      </a:r>
                      <a:r>
                        <a:rPr lang="en-US" sz="1400" b="0">
                          <a:solidFill>
                            <a:schemeClr val="tx1"/>
                          </a:solidFill>
                        </a:rPr>
                        <a:t>en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8 </a:t>
                      </a:r>
                      <a:r>
                        <a:rPr lang="en-US" sz="1400" b="1">
                          <a:solidFill>
                            <a:schemeClr val="tx1"/>
                          </a:solidFill>
                        </a:rPr>
                        <a:t>Ate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a:txBody>
                    <a:bodyPr/>
                    <a:lstStyle/>
                    <a:p>
                      <a:pPr algn="ctr"/>
                      <a:r>
                        <a:rPr lang="en-US" sz="1400" b="0">
                          <a:solidFill>
                            <a:schemeClr val="tx1"/>
                          </a:solidFill>
                        </a:rPr>
                        <a:t>9 </a:t>
                      </a:r>
                      <a:r>
                        <a:rPr lang="en-US" sz="1400" b="1">
                          <a:solidFill>
                            <a:schemeClr val="tx1"/>
                          </a:solidFill>
                        </a:rPr>
                        <a:t>Nin</a:t>
                      </a:r>
                      <a:r>
                        <a:rPr lang="en-US" sz="1400" b="0">
                          <a:solidFill>
                            <a:schemeClr val="tx1"/>
                          </a:solidFill>
                        </a:rPr>
                        <a:t>er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1539830579"/>
                  </a:ext>
                </a:extLst>
              </a:tr>
              <a:tr h="737937">
                <a:tc gridSpan="5">
                  <a:txBody>
                    <a:bodyPr/>
                    <a:lstStyle/>
                    <a:p>
                      <a:pPr algn="ctr"/>
                      <a:r>
                        <a:rPr lang="en-US" sz="1400" b="0">
                          <a:solidFill>
                            <a:schemeClr val="tx1"/>
                          </a:solidFill>
                        </a:rPr>
                        <a:t>Hundreds = </a:t>
                      </a:r>
                      <a:r>
                        <a:rPr lang="en-US" sz="1400" b="1" err="1">
                          <a:solidFill>
                            <a:schemeClr val="tx1"/>
                          </a:solidFill>
                        </a:rPr>
                        <a:t>hun</a:t>
                      </a:r>
                      <a:r>
                        <a:rPr lang="en-US" sz="1400" b="0" err="1">
                          <a:solidFill>
                            <a:schemeClr val="tx1"/>
                          </a:solidFill>
                        </a:rPr>
                        <a:t>-dred</a:t>
                      </a:r>
                      <a:r>
                        <a:rPr lang="en-US" sz="1400" b="0">
                          <a:solidFill>
                            <a:schemeClr val="tx1"/>
                          </a:solidFill>
                        </a:rPr>
                        <a:t> </a:t>
                      </a:r>
                      <a:br>
                        <a:rPr lang="en-US" sz="1400" b="0">
                          <a:solidFill>
                            <a:srgbClr val="000000"/>
                          </a:solidFill>
                        </a:rPr>
                      </a:br>
                      <a:r>
                        <a:rPr lang="en-US" sz="1400" b="0">
                          <a:solidFill>
                            <a:schemeClr val="tx1"/>
                          </a:solidFill>
                        </a:rPr>
                        <a:t>e.g. 300 = tree </a:t>
                      </a:r>
                      <a:r>
                        <a:rPr lang="en-US" sz="1400" b="0" err="1">
                          <a:solidFill>
                            <a:schemeClr val="tx1"/>
                          </a:solidFill>
                        </a:rPr>
                        <a:t>hun-dred</a:t>
                      </a: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pPr algn="ct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286833284"/>
                  </a:ext>
                </a:extLst>
              </a:tr>
              <a:tr h="657727">
                <a:tc gridSpan="5">
                  <a:txBody>
                    <a:bodyPr/>
                    <a:lstStyle/>
                    <a:p>
                      <a:pPr algn="ctr"/>
                      <a:r>
                        <a:rPr lang="en-US" sz="1400" b="0">
                          <a:solidFill>
                            <a:schemeClr val="tx1"/>
                          </a:solidFill>
                        </a:rPr>
                        <a:t>Thousands = </a:t>
                      </a:r>
                      <a:r>
                        <a:rPr lang="en-US" sz="1400" b="1" err="1">
                          <a:solidFill>
                            <a:schemeClr val="tx1"/>
                          </a:solidFill>
                        </a:rPr>
                        <a:t>tou</a:t>
                      </a:r>
                      <a:r>
                        <a:rPr lang="en-US" sz="1400" b="0">
                          <a:solidFill>
                            <a:schemeClr val="tx1"/>
                          </a:solidFill>
                        </a:rPr>
                        <a:t>-sand </a:t>
                      </a:r>
                      <a:br>
                        <a:rPr lang="en-US" sz="1400" b="0">
                          <a:solidFill>
                            <a:srgbClr val="000000"/>
                          </a:solidFill>
                        </a:rPr>
                      </a:br>
                      <a:r>
                        <a:rPr lang="en-US" sz="1400" b="0">
                          <a:solidFill>
                            <a:schemeClr val="tx1"/>
                          </a:solidFill>
                        </a:rPr>
                        <a:t>e.g. 5000 = fife </a:t>
                      </a:r>
                      <a:r>
                        <a:rPr lang="en-US" sz="1400" b="0" err="1">
                          <a:solidFill>
                            <a:schemeClr val="tx1"/>
                          </a:solidFill>
                        </a:rPr>
                        <a:t>tou</a:t>
                      </a:r>
                      <a:r>
                        <a:rPr lang="en-US" sz="1400" b="0">
                          <a:solidFill>
                            <a:schemeClr val="tx1"/>
                          </a:solidFill>
                        </a:rPr>
                        <a:t>-sand</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0">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pPr algn="ct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274593691"/>
                  </a:ext>
                </a:extLst>
              </a:tr>
              <a:tr h="673768">
                <a:tc gridSpan="5">
                  <a:txBody>
                    <a:bodyPr/>
                    <a:lstStyle/>
                    <a:p>
                      <a:pPr algn="ctr"/>
                      <a:r>
                        <a:rPr lang="en-US" sz="1400" b="0">
                          <a:solidFill>
                            <a:schemeClr val="tx1"/>
                          </a:solidFill>
                        </a:rPr>
                        <a:t>. = </a:t>
                      </a:r>
                      <a:r>
                        <a:rPr lang="en-US" sz="1400" b="1">
                          <a:solidFill>
                            <a:schemeClr val="tx1"/>
                          </a:solidFill>
                        </a:rPr>
                        <a:t>day</a:t>
                      </a:r>
                      <a:r>
                        <a:rPr lang="en-US" sz="1400" b="0">
                          <a:solidFill>
                            <a:schemeClr val="tx1"/>
                          </a:solidFill>
                        </a:rPr>
                        <a:t>-see-mal</a:t>
                      </a:r>
                      <a:br>
                        <a:rPr lang="en-US" sz="1400" b="0">
                          <a:solidFill>
                            <a:srgbClr val="000000"/>
                          </a:solidFill>
                        </a:rPr>
                      </a:br>
                      <a:r>
                        <a:rPr lang="en-US" sz="1400" b="0">
                          <a:solidFill>
                            <a:schemeClr val="tx1"/>
                          </a:solidFill>
                        </a:rPr>
                        <a:t>e.g. 3.14 = tree day-see-mal </a:t>
                      </a:r>
                      <a:r>
                        <a:rPr lang="en-US" sz="1400" b="0" err="1">
                          <a:solidFill>
                            <a:schemeClr val="tx1"/>
                          </a:solidFill>
                        </a:rPr>
                        <a:t>wun</a:t>
                      </a:r>
                      <a:r>
                        <a:rPr lang="en-US" sz="1400" b="0">
                          <a:solidFill>
                            <a:schemeClr val="tx1"/>
                          </a:solidFill>
                        </a:rPr>
                        <a:t> </a:t>
                      </a:r>
                      <a:r>
                        <a:rPr lang="en-US" sz="1400" b="0" err="1">
                          <a:solidFill>
                            <a:schemeClr val="tx1"/>
                          </a:solidFill>
                        </a:rPr>
                        <a:t>fow</a:t>
                      </a:r>
                      <a:r>
                        <a:rPr lang="en-US" sz="1400" b="0">
                          <a:solidFill>
                            <a:schemeClr val="tx1"/>
                          </a:solidFill>
                        </a:rPr>
                        <a:t>-er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b="1">
                        <a:solidFill>
                          <a:schemeClr val="tx1"/>
                        </a:solidFill>
                      </a:endParaRPr>
                    </a:p>
                  </a:txBody>
                  <a:tcP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pPr algn="ct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1915704031"/>
                  </a:ext>
                </a:extLst>
              </a:tr>
              <a:tr h="657726">
                <a:tc gridSpan="5">
                  <a:txBody>
                    <a:bodyPr/>
                    <a:lstStyle/>
                    <a:p>
                      <a:pPr algn="ctr"/>
                      <a:r>
                        <a:rPr lang="en-US" sz="1400" b="0">
                          <a:solidFill>
                            <a:schemeClr val="tx1"/>
                          </a:solidFill>
                        </a:rPr>
                        <a:t>The TOU in </a:t>
                      </a:r>
                      <a:r>
                        <a:rPr lang="en-US" sz="1400" b="0" i="0" u="none" strike="noStrike" noProof="0">
                          <a:solidFill>
                            <a:schemeClr val="tx1"/>
                          </a:solidFill>
                          <a:latin typeface="Calibri"/>
                        </a:rPr>
                        <a:t>‘</a:t>
                      </a:r>
                      <a:r>
                        <a:rPr lang="en-US" sz="1400" b="0" err="1">
                          <a:solidFill>
                            <a:schemeClr val="tx1"/>
                          </a:solidFill>
                        </a:rPr>
                        <a:t>tousand</a:t>
                      </a:r>
                      <a:r>
                        <a:rPr lang="en-US" sz="1400" b="0" i="0" u="none" strike="noStrike" noProof="0">
                          <a:solidFill>
                            <a:schemeClr val="tx1"/>
                          </a:solidFill>
                          <a:latin typeface="Calibri"/>
                        </a:rPr>
                        <a:t>’</a:t>
                      </a:r>
                      <a:r>
                        <a:rPr lang="en-US" sz="1400" b="0">
                          <a:solidFill>
                            <a:schemeClr val="tx1"/>
                          </a:solidFill>
                        </a:rPr>
                        <a:t> and FOW in </a:t>
                      </a:r>
                      <a:r>
                        <a:rPr lang="en-US" sz="1400" b="0" i="0" u="none" strike="noStrike" noProof="0">
                          <a:solidFill>
                            <a:schemeClr val="tx1"/>
                          </a:solidFill>
                          <a:latin typeface="Calibri"/>
                        </a:rPr>
                        <a:t>‘</a:t>
                      </a:r>
                      <a:r>
                        <a:rPr lang="en-US" sz="1400" b="0" err="1">
                          <a:solidFill>
                            <a:schemeClr val="tx1"/>
                          </a:solidFill>
                        </a:rPr>
                        <a:t>fower</a:t>
                      </a:r>
                      <a:r>
                        <a:rPr lang="en-US" sz="1400" b="0" i="0" u="none" strike="noStrike" noProof="0">
                          <a:solidFill>
                            <a:schemeClr val="tx1"/>
                          </a:solidFill>
                          <a:latin typeface="Calibri"/>
                        </a:rPr>
                        <a:t>’</a:t>
                      </a:r>
                      <a:r>
                        <a:rPr lang="en-US" sz="1400" b="0">
                          <a:solidFill>
                            <a:schemeClr val="tx1"/>
                          </a:solidFill>
                        </a:rPr>
                        <a:t> are pronounced </a:t>
                      </a:r>
                      <a:br>
                        <a:rPr lang="en-US" sz="1400" b="0">
                          <a:solidFill>
                            <a:schemeClr val="tx1"/>
                          </a:solidFill>
                        </a:rPr>
                      </a:br>
                      <a:r>
                        <a:rPr lang="en-US" sz="1400" b="0">
                          <a:solidFill>
                            <a:schemeClr val="tx1"/>
                          </a:solidFill>
                        </a:rPr>
                        <a:t>like ‘towel’.</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400" b="0">
                        <a:solidFill>
                          <a:schemeClr val="tx1"/>
                        </a:solidFill>
                      </a:endParaRP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noFill/>
                  </a:tcPr>
                </a:tc>
                <a:extLst>
                  <a:ext uri="{0D108BD9-81ED-4DB2-BD59-A6C34878D82A}">
                    <a16:rowId xmlns:a16="http://schemas.microsoft.com/office/drawing/2014/main" val="77869363"/>
                  </a:ext>
                </a:extLst>
              </a:tr>
            </a:tbl>
          </a:graphicData>
        </a:graphic>
      </p:graphicFrame>
    </p:spTree>
    <p:extLst>
      <p:ext uri="{BB962C8B-B14F-4D97-AF65-F5344CB8AC3E}">
        <p14:creationId xmlns:p14="http://schemas.microsoft.com/office/powerpoint/2010/main" val="26968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CB4E-DA4B-9A42-1082-97188C300E90}"/>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F708AB7-80ED-BAD3-D9B6-B5E10DF04B52}"/>
              </a:ext>
            </a:extLst>
          </p:cNvPr>
          <p:cNvSpPr>
            <a:spLocks noGrp="1"/>
          </p:cNvSpPr>
          <p:nvPr>
            <p:ph type="sldNum" sz="quarter" idx="10"/>
          </p:nvPr>
        </p:nvSpPr>
        <p:spPr/>
        <p:txBody>
          <a:bodyPr/>
          <a:lstStyle/>
          <a:p>
            <a:fld id="{A861A158-83ED-EE40-9DBB-ECA0FA8A3E73}" type="slidenum">
              <a:rPr lang="en-US" smtClean="0"/>
              <a:pPr/>
              <a:t>17</a:t>
            </a:fld>
            <a:r>
              <a:rPr lang="en-US"/>
              <a:t>   |   UNIFORMED PROTECTIVE SERVICES</a:t>
            </a:r>
          </a:p>
        </p:txBody>
      </p:sp>
      <p:sp>
        <p:nvSpPr>
          <p:cNvPr id="2" name="TextBox 1">
            <a:extLst>
              <a:ext uri="{FF2B5EF4-FFF2-40B4-BE49-F238E27FC236}">
                <a16:creationId xmlns:a16="http://schemas.microsoft.com/office/drawing/2014/main" id="{D2818D58-4124-1D66-FDA9-9852249BBBB0}"/>
              </a:ext>
            </a:extLst>
          </p:cNvPr>
          <p:cNvSpPr txBox="1"/>
          <p:nvPr/>
        </p:nvSpPr>
        <p:spPr>
          <a:xfrm>
            <a:off x="587375" y="584200"/>
            <a:ext cx="3695540"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USING PHONETICS</a:t>
            </a:r>
          </a:p>
        </p:txBody>
      </p:sp>
      <p:grpSp>
        <p:nvGrpSpPr>
          <p:cNvPr id="21" name="Graphic 4">
            <a:extLst>
              <a:ext uri="{FF2B5EF4-FFF2-40B4-BE49-F238E27FC236}">
                <a16:creationId xmlns:a16="http://schemas.microsoft.com/office/drawing/2014/main" id="{8DDD7CA4-2362-1668-E439-5E17B1ABB8AE}"/>
              </a:ext>
            </a:extLst>
          </p:cNvPr>
          <p:cNvGrpSpPr/>
          <p:nvPr/>
        </p:nvGrpSpPr>
        <p:grpSpPr>
          <a:xfrm rot="21405298">
            <a:off x="928852" y="1847131"/>
            <a:ext cx="4475651" cy="3825157"/>
            <a:chOff x="1524000" y="2175324"/>
            <a:chExt cx="3373727" cy="2860742"/>
          </a:xfrm>
          <a:solidFill>
            <a:srgbClr val="FFFFFF"/>
          </a:solidFill>
        </p:grpSpPr>
        <p:sp>
          <p:nvSpPr>
            <p:cNvPr id="22" name="Freeform 21">
              <a:extLst>
                <a:ext uri="{FF2B5EF4-FFF2-40B4-BE49-F238E27FC236}">
                  <a16:creationId xmlns:a16="http://schemas.microsoft.com/office/drawing/2014/main" id="{00216FC8-E5B0-B3A6-06B2-3B0C983E814A}"/>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0CB14B5-9F9D-BD2D-F029-CEA067885D92}"/>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8986DD5-4463-3A2E-D989-F1727CDCCAA7}"/>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DB81F14-6FF2-AC7B-C622-8CA9F485E8D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CCD36AC-94DB-E084-103B-42F45B4CFA0D}"/>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7" name="Picture 26" descr="A white fabric with black border&#10;&#10;Description automatically generated with medium confidence">
            <a:extLst>
              <a:ext uri="{FF2B5EF4-FFF2-40B4-BE49-F238E27FC236}">
                <a16:creationId xmlns:a16="http://schemas.microsoft.com/office/drawing/2014/main" id="{D1979EA4-7FE3-3472-23A8-C214F73D8E3E}"/>
              </a:ext>
            </a:extLst>
          </p:cNvPr>
          <p:cNvPicPr>
            <a:picLocks noChangeAspect="1"/>
          </p:cNvPicPr>
          <p:nvPr/>
        </p:nvPicPr>
        <p:blipFill>
          <a:blip r:embed="rId3">
            <a:alphaModFix amt="70000"/>
          </a:blip>
          <a:stretch>
            <a:fillRect/>
          </a:stretch>
        </p:blipFill>
        <p:spPr>
          <a:xfrm rot="10418472">
            <a:off x="1697663" y="1586385"/>
            <a:ext cx="2652996" cy="663249"/>
          </a:xfrm>
          <a:prstGeom prst="rect">
            <a:avLst/>
          </a:prstGeom>
        </p:spPr>
      </p:pic>
      <p:sp>
        <p:nvSpPr>
          <p:cNvPr id="29" name="TextBox 28">
            <a:extLst>
              <a:ext uri="{FF2B5EF4-FFF2-40B4-BE49-F238E27FC236}">
                <a16:creationId xmlns:a16="http://schemas.microsoft.com/office/drawing/2014/main" id="{CC5F410C-353D-7732-4DA4-87F978EB74B8}"/>
              </a:ext>
            </a:extLst>
          </p:cNvPr>
          <p:cNvSpPr txBox="1"/>
          <p:nvPr/>
        </p:nvSpPr>
        <p:spPr>
          <a:xfrm rot="21405298">
            <a:off x="1107762" y="2427848"/>
            <a:ext cx="3890711" cy="2761951"/>
          </a:xfrm>
          <a:prstGeom prst="rect">
            <a:avLst/>
          </a:prstGeom>
          <a:noFill/>
        </p:spPr>
        <p:txBody>
          <a:bodyPr wrap="square" lIns="90000" tIns="90000" rIns="90000" bIns="90000" numCol="1" spcCol="180000" rtlCol="0">
            <a:spAutoFit/>
          </a:bodyPr>
          <a:lstStyle/>
          <a:p>
            <a:pPr>
              <a:spcBef>
                <a:spcPts val="500"/>
              </a:spcBef>
              <a:spcAft>
                <a:spcPts val="500"/>
              </a:spcAft>
            </a:pPr>
            <a:r>
              <a:rPr lang="en-US" b="1"/>
              <a:t>Names</a:t>
            </a:r>
          </a:p>
          <a:p>
            <a:pPr>
              <a:spcBef>
                <a:spcPts val="500"/>
              </a:spcBef>
              <a:spcAft>
                <a:spcPts val="500"/>
              </a:spcAft>
            </a:pPr>
            <a:r>
              <a:rPr lang="en-US"/>
              <a:t>Use phonetics to communicate the name of another student in your group.</a:t>
            </a:r>
          </a:p>
          <a:p>
            <a:pPr>
              <a:spcBef>
                <a:spcPts val="500"/>
              </a:spcBef>
              <a:spcAft>
                <a:spcPts val="500"/>
              </a:spcAft>
            </a:pPr>
            <a:r>
              <a:rPr lang="en-US"/>
              <a:t>Now communicate one of these words:</a:t>
            </a:r>
          </a:p>
          <a:p>
            <a:pPr marL="285750" indent="-285750">
              <a:spcBef>
                <a:spcPts val="500"/>
              </a:spcBef>
              <a:spcAft>
                <a:spcPts val="500"/>
              </a:spcAft>
              <a:buFont typeface="Arial" panose="020B0604020202020204" pitchFamily="34" charset="0"/>
              <a:buChar char="•"/>
            </a:pPr>
            <a:r>
              <a:rPr lang="en-US"/>
              <a:t>Bowman</a:t>
            </a:r>
          </a:p>
          <a:p>
            <a:pPr marL="285750" indent="-285750">
              <a:spcBef>
                <a:spcPts val="500"/>
              </a:spcBef>
              <a:spcAft>
                <a:spcPts val="500"/>
              </a:spcAft>
              <a:buFont typeface="Arial" panose="020B0604020202020204" pitchFamily="34" charset="0"/>
              <a:buChar char="•"/>
            </a:pPr>
            <a:r>
              <a:rPr lang="en-US"/>
              <a:t>Phonetic</a:t>
            </a:r>
          </a:p>
          <a:p>
            <a:pPr marL="285750" indent="-285750">
              <a:spcBef>
                <a:spcPts val="500"/>
              </a:spcBef>
              <a:spcAft>
                <a:spcPts val="500"/>
              </a:spcAft>
              <a:buFont typeface="Arial" panose="020B0604020202020204" pitchFamily="34" charset="0"/>
              <a:buChar char="•"/>
            </a:pPr>
            <a:r>
              <a:rPr lang="en-US"/>
              <a:t>Communication</a:t>
            </a:r>
          </a:p>
        </p:txBody>
      </p:sp>
      <p:pic>
        <p:nvPicPr>
          <p:cNvPr id="50" name="Picture 49" descr="A close-up of a silver object&#10;&#10;Description automatically generated">
            <a:extLst>
              <a:ext uri="{FF2B5EF4-FFF2-40B4-BE49-F238E27FC236}">
                <a16:creationId xmlns:a16="http://schemas.microsoft.com/office/drawing/2014/main" id="{16CE4FD2-BAFD-5B3E-67A4-07985D851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86135">
            <a:off x="2338486" y="5292176"/>
            <a:ext cx="1924050" cy="628650"/>
          </a:xfrm>
          <a:prstGeom prst="rect">
            <a:avLst/>
          </a:prstGeom>
        </p:spPr>
      </p:pic>
      <p:grpSp>
        <p:nvGrpSpPr>
          <p:cNvPr id="64" name="Group 63">
            <a:extLst>
              <a:ext uri="{FF2B5EF4-FFF2-40B4-BE49-F238E27FC236}">
                <a16:creationId xmlns:a16="http://schemas.microsoft.com/office/drawing/2014/main" id="{50D9DC43-56EE-F712-9831-771D060C42F8}"/>
              </a:ext>
            </a:extLst>
          </p:cNvPr>
          <p:cNvGrpSpPr/>
          <p:nvPr/>
        </p:nvGrpSpPr>
        <p:grpSpPr>
          <a:xfrm rot="5660906">
            <a:off x="6609313" y="1370822"/>
            <a:ext cx="4508177" cy="4948299"/>
            <a:chOff x="1105416" y="2384155"/>
            <a:chExt cx="3688551" cy="2561133"/>
          </a:xfrm>
        </p:grpSpPr>
        <p:grpSp>
          <p:nvGrpSpPr>
            <p:cNvPr id="65" name="Graphic 4">
              <a:extLst>
                <a:ext uri="{FF2B5EF4-FFF2-40B4-BE49-F238E27FC236}">
                  <a16:creationId xmlns:a16="http://schemas.microsoft.com/office/drawing/2014/main" id="{C186A7EF-71B2-A08E-1366-FB5D2FC3C7F1}"/>
                </a:ext>
              </a:extLst>
            </p:cNvPr>
            <p:cNvGrpSpPr/>
            <p:nvPr/>
          </p:nvGrpSpPr>
          <p:grpSpPr>
            <a:xfrm rot="10649489" flipH="1">
              <a:off x="1213305" y="2384155"/>
              <a:ext cx="3346425" cy="2561133"/>
              <a:chOff x="1524000" y="2175324"/>
              <a:chExt cx="3373727" cy="2860742"/>
            </a:xfrm>
            <a:solidFill>
              <a:srgbClr val="FFFFFF"/>
            </a:solidFill>
          </p:grpSpPr>
          <p:sp>
            <p:nvSpPr>
              <p:cNvPr id="72" name="Freeform 71">
                <a:extLst>
                  <a:ext uri="{FF2B5EF4-FFF2-40B4-BE49-F238E27FC236}">
                    <a16:creationId xmlns:a16="http://schemas.microsoft.com/office/drawing/2014/main" id="{576A6091-F856-7F95-1E97-2919509C8160}"/>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D158901-A40F-2FE8-5CD9-5F0B06504EEE}"/>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7A2E3AF-CCA8-E138-729E-2E1F05C5E151}"/>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922DDB5F-B797-14EA-F8E1-B8ED60A9B6D7}"/>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8A86C2-18ED-144D-C2FB-520580370BFE}"/>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66" name="Graphic 4">
              <a:extLst>
                <a:ext uri="{FF2B5EF4-FFF2-40B4-BE49-F238E27FC236}">
                  <a16:creationId xmlns:a16="http://schemas.microsoft.com/office/drawing/2014/main" id="{2C7A9971-0F02-722A-3D6E-13F7DD2C6D8A}"/>
                </a:ext>
              </a:extLst>
            </p:cNvPr>
            <p:cNvGrpSpPr/>
            <p:nvPr/>
          </p:nvGrpSpPr>
          <p:grpSpPr>
            <a:xfrm rot="5245481" flipH="1">
              <a:off x="1801438" y="1804218"/>
              <a:ext cx="2296508" cy="3688551"/>
              <a:chOff x="1524000" y="2175324"/>
              <a:chExt cx="3373727" cy="2860742"/>
            </a:xfrm>
            <a:solidFill>
              <a:srgbClr val="FFFFFF"/>
            </a:solidFill>
          </p:grpSpPr>
          <p:sp>
            <p:nvSpPr>
              <p:cNvPr id="67" name="Freeform 66">
                <a:extLst>
                  <a:ext uri="{FF2B5EF4-FFF2-40B4-BE49-F238E27FC236}">
                    <a16:creationId xmlns:a16="http://schemas.microsoft.com/office/drawing/2014/main" id="{E821226F-5F6B-53A6-8922-B0F2BA4DCAE4}"/>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91DCB08-B786-4172-B119-CC70259612B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97E14D6-8FFC-A4AF-842C-1DC14972479E}"/>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9442ED5-4ABA-FC66-2D75-5F4D4F46AAC1}"/>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416CB42D-2D78-CA5B-C10E-341FDB299C96}"/>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pic>
        <p:nvPicPr>
          <p:cNvPr id="78" name="Picture 77" descr="A white fabric with black border&#10;&#10;Description automatically generated with medium confidence">
            <a:extLst>
              <a:ext uri="{FF2B5EF4-FFF2-40B4-BE49-F238E27FC236}">
                <a16:creationId xmlns:a16="http://schemas.microsoft.com/office/drawing/2014/main" id="{5CB985CB-CF76-CAD1-A3F0-D325816B587B}"/>
              </a:ext>
            </a:extLst>
          </p:cNvPr>
          <p:cNvPicPr>
            <a:picLocks noChangeAspect="1"/>
          </p:cNvPicPr>
          <p:nvPr/>
        </p:nvPicPr>
        <p:blipFill>
          <a:blip r:embed="rId3">
            <a:alphaModFix amt="70000"/>
          </a:blip>
          <a:stretch>
            <a:fillRect/>
          </a:stretch>
        </p:blipFill>
        <p:spPr>
          <a:xfrm rot="503811">
            <a:off x="6181245" y="5441294"/>
            <a:ext cx="2821856" cy="705464"/>
          </a:xfrm>
          <a:prstGeom prst="rect">
            <a:avLst/>
          </a:prstGeom>
        </p:spPr>
      </p:pic>
      <p:pic>
        <p:nvPicPr>
          <p:cNvPr id="79" name="Picture 78" descr="A close-up of a silver object&#10;&#10;Description automatically generated">
            <a:extLst>
              <a:ext uri="{FF2B5EF4-FFF2-40B4-BE49-F238E27FC236}">
                <a16:creationId xmlns:a16="http://schemas.microsoft.com/office/drawing/2014/main" id="{E8CBD5A1-EF69-DCBC-A6FC-87D6D4370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3822" y="1402807"/>
            <a:ext cx="1924050" cy="628650"/>
          </a:xfrm>
          <a:prstGeom prst="rect">
            <a:avLst/>
          </a:prstGeom>
        </p:spPr>
      </p:pic>
      <p:sp>
        <p:nvSpPr>
          <p:cNvPr id="4" name="TextBox 3">
            <a:extLst>
              <a:ext uri="{FF2B5EF4-FFF2-40B4-BE49-F238E27FC236}">
                <a16:creationId xmlns:a16="http://schemas.microsoft.com/office/drawing/2014/main" id="{A45D5C84-7DD9-B5CE-EDA6-5655B5A5959F}"/>
              </a:ext>
            </a:extLst>
          </p:cNvPr>
          <p:cNvSpPr txBox="1"/>
          <p:nvPr/>
        </p:nvSpPr>
        <p:spPr>
          <a:xfrm rot="162211">
            <a:off x="6903580" y="2538285"/>
            <a:ext cx="4281613" cy="2377231"/>
          </a:xfrm>
          <a:prstGeom prst="rect">
            <a:avLst/>
          </a:prstGeom>
          <a:noFill/>
        </p:spPr>
        <p:txBody>
          <a:bodyPr wrap="square" lIns="90000" tIns="90000" rIns="90000" bIns="90000" numCol="1" spcCol="180000" rtlCol="0">
            <a:spAutoFit/>
          </a:bodyPr>
          <a:lstStyle/>
          <a:p>
            <a:pPr>
              <a:spcBef>
                <a:spcPts val="500"/>
              </a:spcBef>
              <a:spcAft>
                <a:spcPts val="500"/>
              </a:spcAft>
            </a:pPr>
            <a:r>
              <a:rPr lang="en-US" b="1"/>
              <a:t>Registrations</a:t>
            </a:r>
          </a:p>
          <a:p>
            <a:pPr>
              <a:spcBef>
                <a:spcPts val="500"/>
              </a:spcBef>
              <a:spcAft>
                <a:spcPts val="500"/>
              </a:spcAft>
            </a:pPr>
            <a:r>
              <a:rPr lang="en-US"/>
              <a:t>Write a fictitious car registration </a:t>
            </a:r>
            <a:br>
              <a:rPr lang="en-US"/>
            </a:br>
            <a:r>
              <a:rPr lang="en-US"/>
              <a:t>(or observe one from your window), </a:t>
            </a:r>
            <a:br>
              <a:rPr lang="en-US"/>
            </a:br>
            <a:r>
              <a:rPr lang="en-US"/>
              <a:t>then communicate it to someone else.</a:t>
            </a:r>
          </a:p>
          <a:p>
            <a:pPr>
              <a:spcBef>
                <a:spcPts val="500"/>
              </a:spcBef>
              <a:spcAft>
                <a:spcPts val="500"/>
              </a:spcAft>
            </a:pPr>
            <a:r>
              <a:rPr lang="en-US"/>
              <a:t>(Bonus: if you observed the car, can someone identify the car and describe </a:t>
            </a:r>
            <a:br>
              <a:rPr lang="en-US"/>
            </a:br>
            <a:r>
              <a:rPr lang="en-US"/>
              <a:t>it using SCRIM?)</a:t>
            </a:r>
          </a:p>
        </p:txBody>
      </p:sp>
    </p:spTree>
    <p:extLst>
      <p:ext uri="{BB962C8B-B14F-4D97-AF65-F5344CB8AC3E}">
        <p14:creationId xmlns:p14="http://schemas.microsoft.com/office/powerpoint/2010/main" val="3123118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620D-30E1-F1B7-E4E3-7CA2A360D6A2}"/>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4AEB8EFC-B6D9-EF80-97F1-7B7CDEEC8EB3}"/>
              </a:ext>
            </a:extLst>
          </p:cNvPr>
          <p:cNvSpPr>
            <a:spLocks noGrp="1"/>
          </p:cNvSpPr>
          <p:nvPr>
            <p:ph type="sldNum" sz="quarter" idx="10"/>
          </p:nvPr>
        </p:nvSpPr>
        <p:spPr/>
        <p:txBody>
          <a:bodyPr/>
          <a:lstStyle/>
          <a:p>
            <a:fld id="{A861A158-83ED-EE40-9DBB-ECA0FA8A3E73}" type="slidenum">
              <a:rPr lang="en-US" smtClean="0"/>
              <a:pPr/>
              <a:t>18</a:t>
            </a:fld>
            <a:r>
              <a:rPr lang="en-US"/>
              <a:t>   |   UNIFORMED PROTECTIVE SERVICES</a:t>
            </a:r>
          </a:p>
        </p:txBody>
      </p:sp>
      <p:sp>
        <p:nvSpPr>
          <p:cNvPr id="2" name="TextBox 1">
            <a:extLst>
              <a:ext uri="{FF2B5EF4-FFF2-40B4-BE49-F238E27FC236}">
                <a16:creationId xmlns:a16="http://schemas.microsoft.com/office/drawing/2014/main" id="{078227C6-D2DE-53FB-6C14-18E4EF490432}"/>
              </a:ext>
            </a:extLst>
          </p:cNvPr>
          <p:cNvSpPr txBox="1"/>
          <p:nvPr/>
        </p:nvSpPr>
        <p:spPr>
          <a:xfrm>
            <a:off x="587375" y="584200"/>
            <a:ext cx="3695540"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USING PHONETICS</a:t>
            </a:r>
          </a:p>
        </p:txBody>
      </p:sp>
      <p:grpSp>
        <p:nvGrpSpPr>
          <p:cNvPr id="3" name="Group 2">
            <a:extLst>
              <a:ext uri="{FF2B5EF4-FFF2-40B4-BE49-F238E27FC236}">
                <a16:creationId xmlns:a16="http://schemas.microsoft.com/office/drawing/2014/main" id="{F7B42F57-EA79-ED89-FD68-8E881EDF0C81}"/>
              </a:ext>
            </a:extLst>
          </p:cNvPr>
          <p:cNvGrpSpPr/>
          <p:nvPr/>
        </p:nvGrpSpPr>
        <p:grpSpPr>
          <a:xfrm rot="235604">
            <a:off x="929823" y="1606305"/>
            <a:ext cx="4475651" cy="4266306"/>
            <a:chOff x="928852" y="1606272"/>
            <a:chExt cx="4475651" cy="4266306"/>
          </a:xfrm>
        </p:grpSpPr>
        <p:grpSp>
          <p:nvGrpSpPr>
            <p:cNvPr id="21" name="Graphic 4">
              <a:extLst>
                <a:ext uri="{FF2B5EF4-FFF2-40B4-BE49-F238E27FC236}">
                  <a16:creationId xmlns:a16="http://schemas.microsoft.com/office/drawing/2014/main" id="{FDB5DAD1-DB6B-853D-936B-B9249A9950EC}"/>
                </a:ext>
              </a:extLst>
            </p:cNvPr>
            <p:cNvGrpSpPr/>
            <p:nvPr/>
          </p:nvGrpSpPr>
          <p:grpSpPr>
            <a:xfrm rot="21405298">
              <a:off x="928852" y="1847131"/>
              <a:ext cx="4475651" cy="3825157"/>
              <a:chOff x="1524000" y="2175324"/>
              <a:chExt cx="3373727" cy="2860742"/>
            </a:xfrm>
            <a:solidFill>
              <a:srgbClr val="FFFFFF"/>
            </a:solidFill>
          </p:grpSpPr>
          <p:sp>
            <p:nvSpPr>
              <p:cNvPr id="22" name="Freeform 21">
                <a:extLst>
                  <a:ext uri="{FF2B5EF4-FFF2-40B4-BE49-F238E27FC236}">
                    <a16:creationId xmlns:a16="http://schemas.microsoft.com/office/drawing/2014/main" id="{2369E364-2414-4FEF-A3E8-6706799FB725}"/>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F98B36-8D19-EA85-9E72-D9EA6558E613}"/>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D1441C-8CCC-FA7F-7387-E3CDE4E55CA3}"/>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D75CD17-717D-7CA4-F93B-2A274B1C51CE}"/>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BF88B04-37BD-E3E4-40F2-C914ECCFD428}"/>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7" name="Picture 26" descr="A white fabric with black border&#10;&#10;Description automatically generated with medium confidence">
              <a:extLst>
                <a:ext uri="{FF2B5EF4-FFF2-40B4-BE49-F238E27FC236}">
                  <a16:creationId xmlns:a16="http://schemas.microsoft.com/office/drawing/2014/main" id="{562BA291-573F-0182-3652-5A379C8767A4}"/>
                </a:ext>
              </a:extLst>
            </p:cNvPr>
            <p:cNvPicPr>
              <a:picLocks noChangeAspect="1"/>
            </p:cNvPicPr>
            <p:nvPr/>
          </p:nvPicPr>
          <p:blipFill>
            <a:blip r:embed="rId3">
              <a:alphaModFix amt="70000"/>
            </a:blip>
            <a:stretch>
              <a:fillRect/>
            </a:stretch>
          </p:blipFill>
          <p:spPr>
            <a:xfrm rot="10418472">
              <a:off x="1962447" y="5209329"/>
              <a:ext cx="2652996" cy="663249"/>
            </a:xfrm>
            <a:prstGeom prst="rect">
              <a:avLst/>
            </a:prstGeom>
          </p:spPr>
        </p:pic>
        <p:sp>
          <p:nvSpPr>
            <p:cNvPr id="29" name="TextBox 28">
              <a:extLst>
                <a:ext uri="{FF2B5EF4-FFF2-40B4-BE49-F238E27FC236}">
                  <a16:creationId xmlns:a16="http://schemas.microsoft.com/office/drawing/2014/main" id="{495DA3A2-B059-B2E7-AA2F-33E20EEFBDE3}"/>
                </a:ext>
              </a:extLst>
            </p:cNvPr>
            <p:cNvSpPr txBox="1"/>
            <p:nvPr/>
          </p:nvSpPr>
          <p:spPr>
            <a:xfrm rot="21405298">
              <a:off x="1102819" y="2532191"/>
              <a:ext cx="3890711" cy="2505471"/>
            </a:xfrm>
            <a:prstGeom prst="rect">
              <a:avLst/>
            </a:prstGeom>
            <a:noFill/>
          </p:spPr>
          <p:txBody>
            <a:bodyPr wrap="square" lIns="90000" tIns="90000" rIns="90000" bIns="90000" numCol="1" spcCol="180000" rtlCol="0">
              <a:spAutoFit/>
            </a:bodyPr>
            <a:lstStyle/>
            <a:p>
              <a:pPr>
                <a:spcBef>
                  <a:spcPts val="500"/>
                </a:spcBef>
                <a:spcAft>
                  <a:spcPts val="500"/>
                </a:spcAft>
              </a:pPr>
              <a:r>
                <a:rPr lang="en-US" b="1"/>
                <a:t>Grid references</a:t>
              </a:r>
            </a:p>
            <a:p>
              <a:pPr>
                <a:spcBef>
                  <a:spcPts val="500"/>
                </a:spcBef>
                <a:spcAft>
                  <a:spcPts val="500"/>
                </a:spcAft>
              </a:pPr>
              <a:r>
                <a:rPr lang="en-US"/>
                <a:t>Communicate the follow MGRS grid reference to a partner:</a:t>
              </a:r>
            </a:p>
            <a:p>
              <a:pPr>
                <a:spcBef>
                  <a:spcPts val="500"/>
                </a:spcBef>
                <a:spcAft>
                  <a:spcPts val="500"/>
                </a:spcAft>
              </a:pPr>
              <a:r>
                <a:rPr lang="en-US"/>
                <a:t>30UVC 69952 48272</a:t>
              </a:r>
            </a:p>
            <a:p>
              <a:pPr>
                <a:spcBef>
                  <a:spcPts val="500"/>
                </a:spcBef>
                <a:spcAft>
                  <a:spcPts val="500"/>
                </a:spcAft>
              </a:pPr>
              <a:r>
                <a:rPr lang="en-US"/>
                <a:t>Or use your own mapping and an OS grid reference to communicate a location of your own.</a:t>
              </a:r>
              <a:endParaRPr lang="en-US" b="1"/>
            </a:p>
          </p:txBody>
        </p:sp>
        <p:pic>
          <p:nvPicPr>
            <p:cNvPr id="50" name="Picture 49" descr="A close-up of a silver object&#10;&#10;Description automatically generated">
              <a:extLst>
                <a:ext uri="{FF2B5EF4-FFF2-40B4-BE49-F238E27FC236}">
                  <a16:creationId xmlns:a16="http://schemas.microsoft.com/office/drawing/2014/main" id="{701CF17C-C925-1F17-37C8-DF61D7DED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86135">
              <a:off x="2127483" y="1606272"/>
              <a:ext cx="1924050" cy="628650"/>
            </a:xfrm>
            <a:prstGeom prst="rect">
              <a:avLst/>
            </a:prstGeom>
          </p:spPr>
        </p:pic>
      </p:grpSp>
      <p:grpSp>
        <p:nvGrpSpPr>
          <p:cNvPr id="5" name="Group 4">
            <a:extLst>
              <a:ext uri="{FF2B5EF4-FFF2-40B4-BE49-F238E27FC236}">
                <a16:creationId xmlns:a16="http://schemas.microsoft.com/office/drawing/2014/main" id="{4B361E0A-452E-8877-44DF-4B8EEF944BE0}"/>
              </a:ext>
            </a:extLst>
          </p:cNvPr>
          <p:cNvGrpSpPr/>
          <p:nvPr/>
        </p:nvGrpSpPr>
        <p:grpSpPr>
          <a:xfrm rot="21405622">
            <a:off x="6396048" y="1398250"/>
            <a:ext cx="4948299" cy="4987274"/>
            <a:chOff x="6389252" y="1404324"/>
            <a:chExt cx="4948299" cy="4987274"/>
          </a:xfrm>
        </p:grpSpPr>
        <p:grpSp>
          <p:nvGrpSpPr>
            <p:cNvPr id="64" name="Group 63">
              <a:extLst>
                <a:ext uri="{FF2B5EF4-FFF2-40B4-BE49-F238E27FC236}">
                  <a16:creationId xmlns:a16="http://schemas.microsoft.com/office/drawing/2014/main" id="{50091EC9-F2FC-AD78-4E33-715F8C8E7CAC}"/>
                </a:ext>
              </a:extLst>
            </p:cNvPr>
            <p:cNvGrpSpPr/>
            <p:nvPr/>
          </p:nvGrpSpPr>
          <p:grpSpPr>
            <a:xfrm rot="5660906">
              <a:off x="6609313" y="1370822"/>
              <a:ext cx="4508177" cy="4948299"/>
              <a:chOff x="1105416" y="2384155"/>
              <a:chExt cx="3688551" cy="2561133"/>
            </a:xfrm>
          </p:grpSpPr>
          <p:grpSp>
            <p:nvGrpSpPr>
              <p:cNvPr id="65" name="Graphic 4">
                <a:extLst>
                  <a:ext uri="{FF2B5EF4-FFF2-40B4-BE49-F238E27FC236}">
                    <a16:creationId xmlns:a16="http://schemas.microsoft.com/office/drawing/2014/main" id="{5152CEBE-9AF1-9BFD-080C-DB54136DDE6C}"/>
                  </a:ext>
                </a:extLst>
              </p:cNvPr>
              <p:cNvGrpSpPr/>
              <p:nvPr/>
            </p:nvGrpSpPr>
            <p:grpSpPr>
              <a:xfrm rot="10649489" flipH="1">
                <a:off x="1213305" y="2384155"/>
                <a:ext cx="3346425" cy="2561133"/>
                <a:chOff x="1524000" y="2175324"/>
                <a:chExt cx="3373727" cy="2860742"/>
              </a:xfrm>
              <a:solidFill>
                <a:srgbClr val="FFFFFF"/>
              </a:solidFill>
            </p:grpSpPr>
            <p:sp>
              <p:nvSpPr>
                <p:cNvPr id="72" name="Freeform 71">
                  <a:extLst>
                    <a:ext uri="{FF2B5EF4-FFF2-40B4-BE49-F238E27FC236}">
                      <a16:creationId xmlns:a16="http://schemas.microsoft.com/office/drawing/2014/main" id="{33481A3E-8B69-C151-6B5E-D2C16971F53A}"/>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F7B1727-3EF3-0227-AAC0-2128A695885D}"/>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CD0A18E-8928-21AF-A6EB-174E7C6C6782}"/>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F139796-29F2-14E4-7FEF-953646E3C429}"/>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35964A-3F40-BF67-AABF-EDF8EC2547C4}"/>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66" name="Graphic 4">
                <a:extLst>
                  <a:ext uri="{FF2B5EF4-FFF2-40B4-BE49-F238E27FC236}">
                    <a16:creationId xmlns:a16="http://schemas.microsoft.com/office/drawing/2014/main" id="{5B61C242-A702-F52D-1B45-036B732603D5}"/>
                  </a:ext>
                </a:extLst>
              </p:cNvPr>
              <p:cNvGrpSpPr/>
              <p:nvPr/>
            </p:nvGrpSpPr>
            <p:grpSpPr>
              <a:xfrm rot="5245481" flipH="1">
                <a:off x="1801438" y="1804218"/>
                <a:ext cx="2296508" cy="3688551"/>
                <a:chOff x="1524000" y="2175324"/>
                <a:chExt cx="3373727" cy="2860742"/>
              </a:xfrm>
              <a:solidFill>
                <a:srgbClr val="FFFFFF"/>
              </a:solidFill>
            </p:grpSpPr>
            <p:sp>
              <p:nvSpPr>
                <p:cNvPr id="67" name="Freeform 66">
                  <a:extLst>
                    <a:ext uri="{FF2B5EF4-FFF2-40B4-BE49-F238E27FC236}">
                      <a16:creationId xmlns:a16="http://schemas.microsoft.com/office/drawing/2014/main" id="{7A060550-23CA-DC8D-239D-194246BE083A}"/>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CA13B2-4F20-4892-5BB2-A4238C2718A2}"/>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1587055-86AF-E8A4-4647-0D7DCD517931}"/>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4D461CD-DF00-8B63-565D-0BF9E16CB23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CBE9933-9CA8-6F9E-434E-BAD3A662054C}"/>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pic>
          <p:nvPicPr>
            <p:cNvPr id="78" name="Picture 77" descr="A white fabric with black border&#10;&#10;Description automatically generated with medium confidence">
              <a:extLst>
                <a:ext uri="{FF2B5EF4-FFF2-40B4-BE49-F238E27FC236}">
                  <a16:creationId xmlns:a16="http://schemas.microsoft.com/office/drawing/2014/main" id="{B5377589-2284-4397-3533-1BE185ADF7C0}"/>
                </a:ext>
              </a:extLst>
            </p:cNvPr>
            <p:cNvPicPr>
              <a:picLocks noChangeAspect="1"/>
            </p:cNvPicPr>
            <p:nvPr/>
          </p:nvPicPr>
          <p:blipFill>
            <a:blip r:embed="rId3">
              <a:alphaModFix amt="70000"/>
            </a:blip>
            <a:stretch>
              <a:fillRect/>
            </a:stretch>
          </p:blipFill>
          <p:spPr>
            <a:xfrm rot="503811">
              <a:off x="7512479" y="1404324"/>
              <a:ext cx="2821856" cy="705464"/>
            </a:xfrm>
            <a:prstGeom prst="rect">
              <a:avLst/>
            </a:prstGeom>
          </p:spPr>
        </p:pic>
        <p:pic>
          <p:nvPicPr>
            <p:cNvPr id="79" name="Picture 78" descr="A close-up of a silver object&#10;&#10;Description automatically generated">
              <a:extLst>
                <a:ext uri="{FF2B5EF4-FFF2-40B4-BE49-F238E27FC236}">
                  <a16:creationId xmlns:a16="http://schemas.microsoft.com/office/drawing/2014/main" id="{1FEFBFEA-EC04-F828-B9EA-DD2B9F11EA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4912" y="5762948"/>
              <a:ext cx="1924050" cy="628650"/>
            </a:xfrm>
            <a:prstGeom prst="rect">
              <a:avLst/>
            </a:prstGeom>
          </p:spPr>
        </p:pic>
        <p:sp>
          <p:nvSpPr>
            <p:cNvPr id="4" name="TextBox 3">
              <a:extLst>
                <a:ext uri="{FF2B5EF4-FFF2-40B4-BE49-F238E27FC236}">
                  <a16:creationId xmlns:a16="http://schemas.microsoft.com/office/drawing/2014/main" id="{391C1E72-C26A-6C89-8513-C40BE891C6F1}"/>
                </a:ext>
              </a:extLst>
            </p:cNvPr>
            <p:cNvSpPr txBox="1"/>
            <p:nvPr/>
          </p:nvSpPr>
          <p:spPr>
            <a:xfrm rot="162211">
              <a:off x="6903600" y="2473308"/>
              <a:ext cx="4245381" cy="2505471"/>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t>Time</a:t>
              </a:r>
            </a:p>
            <a:p>
              <a:pPr>
                <a:spcBef>
                  <a:spcPts val="500"/>
                </a:spcBef>
                <a:spcAft>
                  <a:spcPts val="500"/>
                </a:spcAft>
              </a:pPr>
              <a:r>
                <a:rPr lang="en-US"/>
                <a:t>Military time starts at midnight (00:00), called ‘zero hundred hours’.</a:t>
              </a:r>
            </a:p>
            <a:p>
              <a:pPr>
                <a:spcBef>
                  <a:spcPts val="500"/>
                </a:spcBef>
                <a:spcAft>
                  <a:spcPts val="500"/>
                </a:spcAft>
              </a:pPr>
              <a:r>
                <a:rPr lang="en-US"/>
                <a:t>For example, 4:34 pm would be ‘sixteen thirty-four’, before converting to phonetics.</a:t>
              </a:r>
              <a:endParaRPr lang="en-US">
                <a:ea typeface="Calibri"/>
                <a:cs typeface="Calibri"/>
              </a:endParaRPr>
            </a:p>
            <a:p>
              <a:pPr>
                <a:spcBef>
                  <a:spcPts val="500"/>
                </a:spcBef>
                <a:spcAft>
                  <a:spcPts val="500"/>
                </a:spcAft>
              </a:pPr>
              <a:r>
                <a:rPr lang="en-US"/>
                <a:t>Give the exact time to a partner </a:t>
              </a:r>
              <a:br>
                <a:rPr lang="en-US"/>
              </a:br>
              <a:r>
                <a:rPr lang="en-US"/>
                <a:t>using this format. </a:t>
              </a:r>
            </a:p>
          </p:txBody>
        </p:sp>
      </p:grpSp>
    </p:spTree>
    <p:extLst>
      <p:ext uri="{BB962C8B-B14F-4D97-AF65-F5344CB8AC3E}">
        <p14:creationId xmlns:p14="http://schemas.microsoft.com/office/powerpoint/2010/main" val="2358470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AE9D3-D2DD-C5FD-3B80-1F847DBEA82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9718922-D71B-7869-B472-72A575EC3861}"/>
              </a:ext>
            </a:extLst>
          </p:cNvPr>
          <p:cNvSpPr>
            <a:spLocks noChangeAspect="1"/>
          </p:cNvSpPr>
          <p:nvPr/>
        </p:nvSpPr>
        <p:spPr>
          <a:xfrm>
            <a:off x="587375" y="584200"/>
            <a:ext cx="5526000" cy="50796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3932AD-2202-E550-4294-94B7D5E91E31}"/>
              </a:ext>
            </a:extLst>
          </p:cNvPr>
          <p:cNvSpPr txBox="1"/>
          <p:nvPr/>
        </p:nvSpPr>
        <p:spPr>
          <a:xfrm>
            <a:off x="7140575" y="1446353"/>
            <a:ext cx="40364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UNIFORMED</a:t>
            </a:r>
            <a:endParaRPr lang="en-US" sz="6000"/>
          </a:p>
        </p:txBody>
      </p:sp>
      <p:sp>
        <p:nvSpPr>
          <p:cNvPr id="3" name="TextBox 2">
            <a:extLst>
              <a:ext uri="{FF2B5EF4-FFF2-40B4-BE49-F238E27FC236}">
                <a16:creationId xmlns:a16="http://schemas.microsoft.com/office/drawing/2014/main" id="{22E74D52-F7F8-2475-25A0-38B5DC8AE3E2}"/>
              </a:ext>
            </a:extLst>
          </p:cNvPr>
          <p:cNvSpPr txBox="1"/>
          <p:nvPr/>
        </p:nvSpPr>
        <p:spPr>
          <a:xfrm>
            <a:off x="7140575" y="2358065"/>
            <a:ext cx="42496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PROTECTIVE</a:t>
            </a:r>
            <a:endParaRPr lang="en-GB" sz="6000">
              <a:solidFill>
                <a:srgbClr val="FFFFFF"/>
              </a:solidFill>
              <a:effectLst/>
              <a:latin typeface="Arial Narrow" panose="020B0604020202020204" pitchFamily="34" charset="0"/>
            </a:endParaRPr>
          </a:p>
        </p:txBody>
      </p:sp>
      <p:sp>
        <p:nvSpPr>
          <p:cNvPr id="4" name="TextBox 3">
            <a:extLst>
              <a:ext uri="{FF2B5EF4-FFF2-40B4-BE49-F238E27FC236}">
                <a16:creationId xmlns:a16="http://schemas.microsoft.com/office/drawing/2014/main" id="{E46D3EFF-4518-AA61-C6E4-F2CCC038A864}"/>
              </a:ext>
            </a:extLst>
          </p:cNvPr>
          <p:cNvSpPr txBox="1"/>
          <p:nvPr/>
        </p:nvSpPr>
        <p:spPr>
          <a:xfrm>
            <a:off x="7140575" y="3269777"/>
            <a:ext cx="3400391"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SERVICES</a:t>
            </a:r>
            <a:endParaRPr lang="en-GB" sz="60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E5B81B24-8E07-3D55-A7A5-B8465B93F7A0}"/>
              </a:ext>
            </a:extLst>
          </p:cNvPr>
          <p:cNvSpPr txBox="1"/>
          <p:nvPr/>
        </p:nvSpPr>
        <p:spPr>
          <a:xfrm>
            <a:off x="7140575" y="4193107"/>
            <a:ext cx="2873076" cy="461665"/>
          </a:xfrm>
          <a:prstGeom prst="rect">
            <a:avLst/>
          </a:prstGeom>
          <a:solidFill>
            <a:schemeClr val="bg1"/>
          </a:solidFill>
        </p:spPr>
        <p:txBody>
          <a:bodyPr wrap="none" lIns="72000" tIns="0" rIns="72000" bIns="0" rtlCol="0">
            <a:spAutoFit/>
          </a:bodyPr>
          <a:lstStyle/>
          <a:p>
            <a:r>
              <a:rPr lang="en-GB" sz="3000" b="1">
                <a:solidFill>
                  <a:srgbClr val="5B772B"/>
                </a:solidFill>
                <a:effectLst/>
                <a:latin typeface="Arial Narrow" panose="020B0604020202020204" pitchFamily="34" charset="0"/>
              </a:rPr>
              <a:t>COMMUNICATION</a:t>
            </a:r>
            <a:endParaRPr lang="en-GB" sz="3000">
              <a:solidFill>
                <a:srgbClr val="5B772B"/>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78C31593-DA55-EA1A-C098-B7AAD34CDA6F}"/>
              </a:ext>
            </a:extLst>
          </p:cNvPr>
          <p:cNvSpPr txBox="1"/>
          <p:nvPr/>
        </p:nvSpPr>
        <p:spPr>
          <a:xfrm>
            <a:off x="9048750" y="4936192"/>
            <a:ext cx="2555875" cy="1477328"/>
          </a:xfrm>
          <a:prstGeom prst="rect">
            <a:avLst/>
          </a:prstGeom>
          <a:noFill/>
        </p:spPr>
        <p:txBody>
          <a:bodyPr wrap="square" lIns="0" tIns="0" rIns="0" bIns="0" rtlCol="0">
            <a:spAutoFit/>
          </a:bodyPr>
          <a:lstStyle/>
          <a:p>
            <a:r>
              <a:rPr lang="en-GB" sz="2400" b="1">
                <a:solidFill>
                  <a:srgbClr val="FFFFFF"/>
                </a:solidFill>
                <a:effectLst/>
                <a:latin typeface="Arial Narrow" panose="020B0604020202020204" pitchFamily="34" charset="0"/>
              </a:rPr>
              <a:t>SESSION </a:t>
            </a:r>
            <a:r>
              <a:rPr lang="en-GB" sz="2400" b="1">
                <a:solidFill>
                  <a:srgbClr val="FFFFFF"/>
                </a:solidFill>
                <a:latin typeface="Arial Narrow" panose="020B0604020202020204" pitchFamily="34" charset="0"/>
              </a:rPr>
              <a:t>2</a:t>
            </a:r>
            <a:r>
              <a:rPr lang="en-GB" sz="2400" b="1">
                <a:solidFill>
                  <a:srgbClr val="FFFFFF"/>
                </a:solidFill>
                <a:effectLst/>
                <a:latin typeface="Arial Narrow" panose="020B0604020202020204" pitchFamily="34" charset="0"/>
              </a:rPr>
              <a:t>:</a:t>
            </a:r>
          </a:p>
          <a:p>
            <a:r>
              <a:rPr lang="en-GB" sz="2400" b="1">
                <a:solidFill>
                  <a:srgbClr val="FFFFFF"/>
                </a:solidFill>
                <a:effectLst/>
                <a:latin typeface="Arial Narrow" panose="020B0604020202020204" pitchFamily="34" charset="0"/>
              </a:rPr>
              <a:t>RADIO</a:t>
            </a:r>
          </a:p>
          <a:p>
            <a:r>
              <a:rPr lang="en-GB" sz="2400" b="1">
                <a:solidFill>
                  <a:srgbClr val="FFFFFF"/>
                </a:solidFill>
                <a:effectLst/>
                <a:latin typeface="Arial Narrow" panose="020B0604020202020204" pitchFamily="34" charset="0"/>
              </a:rPr>
              <a:t>COMMUNICATION</a:t>
            </a:r>
            <a:br>
              <a:rPr lang="en-GB" sz="2400" b="1">
                <a:solidFill>
                  <a:srgbClr val="FFFFFF"/>
                </a:solidFill>
                <a:effectLst/>
                <a:latin typeface="Arial Narrow" panose="020B0604020202020204" pitchFamily="34" charset="0"/>
              </a:rPr>
            </a:br>
            <a:r>
              <a:rPr lang="en-GB" sz="2400" b="1">
                <a:solidFill>
                  <a:srgbClr val="FFFFFF"/>
                </a:solidFill>
                <a:effectLst/>
                <a:latin typeface="Arial Narrow" panose="020B0604020202020204" pitchFamily="34" charset="0"/>
              </a:rPr>
              <a:t>(PART 2)</a:t>
            </a:r>
            <a:endParaRPr lang="en-GB" sz="2400">
              <a:solidFill>
                <a:srgbClr val="FFFFFF"/>
              </a:solidFill>
              <a:effectLst/>
              <a:latin typeface="Arial Narrow" panose="020B0604020202020204" pitchFamily="34" charset="0"/>
            </a:endParaRPr>
          </a:p>
        </p:txBody>
      </p:sp>
      <p:sp>
        <p:nvSpPr>
          <p:cNvPr id="7" name="TextBox 6">
            <a:extLst>
              <a:ext uri="{FF2B5EF4-FFF2-40B4-BE49-F238E27FC236}">
                <a16:creationId xmlns:a16="http://schemas.microsoft.com/office/drawing/2014/main" id="{7FA31984-12EE-8616-10EE-6F6827693FD4}"/>
              </a:ext>
            </a:extLst>
          </p:cNvPr>
          <p:cNvSpPr txBox="1"/>
          <p:nvPr/>
        </p:nvSpPr>
        <p:spPr>
          <a:xfrm>
            <a:off x="7140576" y="610935"/>
            <a:ext cx="2592388" cy="553998"/>
          </a:xfrm>
          <a:prstGeom prst="rect">
            <a:avLst/>
          </a:prstGeom>
          <a:noFill/>
        </p:spPr>
        <p:txBody>
          <a:bodyPr wrap="square" lIns="0" tIns="0" rIns="0" bIns="0" rtlCol="0">
            <a:spAutoFit/>
          </a:bodyPr>
          <a:lstStyle/>
          <a:p>
            <a:r>
              <a:rPr lang="en-GB" sz="1800" b="1">
                <a:solidFill>
                  <a:srgbClr val="FFFFFF"/>
                </a:solidFill>
                <a:effectLst/>
                <a:latin typeface="Arial" panose="020B0604020202020204" pitchFamily="34" charset="0"/>
              </a:rPr>
              <a:t>UPS L3 diploma, </a:t>
            </a:r>
            <a:br>
              <a:rPr lang="en-GB" sz="1800" b="1">
                <a:solidFill>
                  <a:srgbClr val="FFFFFF"/>
                </a:solidFill>
                <a:effectLst/>
                <a:latin typeface="Arial" panose="020B0604020202020204" pitchFamily="34" charset="0"/>
              </a:rPr>
            </a:br>
            <a:r>
              <a:rPr lang="en-GB" sz="1800" b="1">
                <a:solidFill>
                  <a:srgbClr val="FFFFFF"/>
                </a:solidFill>
                <a:effectLst/>
                <a:latin typeface="Arial" panose="020B0604020202020204" pitchFamily="34" charset="0"/>
              </a:rPr>
              <a:t>Unit 5: C1</a:t>
            </a:r>
            <a:endParaRPr lang="en-GB" sz="1800">
              <a:solidFill>
                <a:srgbClr val="FFFFFF"/>
              </a:solidFill>
              <a:effectLst/>
              <a:latin typeface="Arial" panose="020B0604020202020204" pitchFamily="34" charset="0"/>
            </a:endParaRPr>
          </a:p>
        </p:txBody>
      </p:sp>
      <p:pic>
        <p:nvPicPr>
          <p:cNvPr id="9" name="Picture 8" descr="A close-up of a silver object&#10;&#10;Description automatically generated">
            <a:extLst>
              <a:ext uri="{FF2B5EF4-FFF2-40B4-BE49-F238E27FC236}">
                <a16:creationId xmlns:a16="http://schemas.microsoft.com/office/drawing/2014/main" id="{CDDD3465-9C45-4846-3CEF-A5F24B85A0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88409">
            <a:off x="4595701" y="492487"/>
            <a:ext cx="1924050" cy="628650"/>
          </a:xfrm>
          <a:prstGeom prst="rect">
            <a:avLst/>
          </a:prstGeom>
        </p:spPr>
      </p:pic>
    </p:spTree>
    <p:extLst>
      <p:ext uri="{BB962C8B-B14F-4D97-AF65-F5344CB8AC3E}">
        <p14:creationId xmlns:p14="http://schemas.microsoft.com/office/powerpoint/2010/main" val="3293424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6969958"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ABOUT THE BASE UPS RESOURCES</a:t>
            </a:r>
            <a:endParaRPr lang="en-GB" sz="36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E24C83E0-466D-92D5-99AC-1CE1F8B15606}"/>
              </a:ext>
            </a:extLst>
          </p:cNvPr>
          <p:cNvSpPr txBox="1"/>
          <p:nvPr/>
        </p:nvSpPr>
        <p:spPr>
          <a:xfrm>
            <a:off x="586800" y="1260000"/>
            <a:ext cx="11017250" cy="4680000"/>
          </a:xfrm>
          <a:prstGeom prst="rect">
            <a:avLst/>
          </a:prstGeom>
          <a:noFill/>
        </p:spPr>
        <p:txBody>
          <a:bodyPr wrap="square" lIns="90000" tIns="90000" rIns="90000" bIns="90000" numCol="2" spcCol="180000" rtlCol="0" anchor="t">
            <a:noAutofit/>
          </a:bodyPr>
          <a:lstStyle/>
          <a:p>
            <a:pPr>
              <a:spcAft>
                <a:spcPts val="500"/>
              </a:spcAft>
            </a:pPr>
            <a:r>
              <a:rPr lang="en-US" sz="1400" dirty="0"/>
              <a:t>​</a:t>
            </a:r>
            <a:r>
              <a:rPr lang="en-US" sz="1400" b="1" dirty="0"/>
              <a:t>Overview</a:t>
            </a:r>
            <a:r>
              <a:rPr lang="en-US" sz="1400" dirty="0"/>
              <a:t>​</a:t>
            </a:r>
          </a:p>
          <a:p>
            <a:pPr>
              <a:spcAft>
                <a:spcPts val="500"/>
              </a:spcAft>
            </a:pPr>
            <a:r>
              <a:rPr lang="en-US" sz="1400" dirty="0"/>
              <a:t>British Army Supporting Education (BASE) is an education </a:t>
            </a:r>
            <a:r>
              <a:rPr lang="en-US" sz="1400" dirty="0" err="1"/>
              <a:t>programme</a:t>
            </a:r>
            <a:r>
              <a:rPr lang="en-US" sz="1400" dirty="0"/>
              <a:t> from the British Army. It includes a website hub providing free-to-use engaging teaching resources, work experience and inspiring workshops.</a:t>
            </a:r>
            <a:endParaRPr lang="en-US" sz="1400" dirty="0">
              <a:cs typeface="Calibri"/>
            </a:endParaRPr>
          </a:p>
          <a:p>
            <a:pPr>
              <a:spcAft>
                <a:spcPts val="500"/>
              </a:spcAft>
            </a:pPr>
            <a:r>
              <a:rPr lang="en-US" sz="1400" dirty="0"/>
              <a:t>This lesson is designed to support teaching of Uniformed Protective Services L3 BTEC. You can deliver just one of the sessions, or multiple as best suits.​​</a:t>
            </a:r>
            <a:endParaRPr lang="en-US" sz="1400" dirty="0">
              <a:cs typeface="Calibri"/>
            </a:endParaRPr>
          </a:p>
          <a:p>
            <a:pPr>
              <a:spcBef>
                <a:spcPts val="500"/>
              </a:spcBef>
              <a:spcAft>
                <a:spcPts val="500"/>
              </a:spcAft>
            </a:pPr>
            <a:r>
              <a:rPr lang="en-US" sz="1400" b="1" dirty="0"/>
              <a:t>Key information​</a:t>
            </a:r>
            <a:endParaRPr lang="en-US" sz="1400" b="1" dirty="0">
              <a:cs typeface="Calibri"/>
            </a:endParaRPr>
          </a:p>
          <a:p>
            <a:pPr marL="179070" indent="-179070">
              <a:spcAft>
                <a:spcPts val="500"/>
              </a:spcAft>
              <a:buFont typeface="Arial" panose="020B0604020202020204" pitchFamily="34" charset="0"/>
              <a:buChar char="•"/>
            </a:pPr>
            <a:r>
              <a:rPr lang="en-US" sz="1400" b="1" dirty="0"/>
              <a:t>Age: </a:t>
            </a:r>
            <a:r>
              <a:rPr lang="en-US" sz="1400" dirty="0"/>
              <a:t>16–18​</a:t>
            </a:r>
            <a:endParaRPr lang="en-US" sz="1400" dirty="0">
              <a:ea typeface="Calibri" panose="020F0502020204030204"/>
              <a:cs typeface="Calibri" panose="020F0502020204030204"/>
            </a:endParaRPr>
          </a:p>
          <a:p>
            <a:pPr marL="179070" indent="-179070">
              <a:spcAft>
                <a:spcPts val="500"/>
              </a:spcAft>
              <a:buFont typeface="Arial" panose="020B0604020202020204" pitchFamily="34" charset="0"/>
              <a:buChar char="•"/>
            </a:pPr>
            <a:r>
              <a:rPr lang="en-US" sz="1400" b="1" dirty="0"/>
              <a:t>Time: </a:t>
            </a:r>
            <a:r>
              <a:rPr lang="en-US" sz="1400" dirty="0"/>
              <a:t>120 or 2 x 60 minutes​</a:t>
            </a:r>
            <a:endParaRPr lang="en-US" sz="1400" dirty="0">
              <a:ea typeface="Calibri" panose="020F0502020204030204"/>
              <a:cs typeface="Calibri" panose="020F0502020204030204"/>
            </a:endParaRPr>
          </a:p>
          <a:p>
            <a:pPr marL="179070" indent="-179070">
              <a:spcAft>
                <a:spcPts val="500"/>
              </a:spcAft>
              <a:buFont typeface="Arial" panose="020B0604020202020204" pitchFamily="34" charset="0"/>
              <a:buChar char="•"/>
            </a:pPr>
            <a:r>
              <a:rPr lang="en-US" sz="1400" b="1" dirty="0"/>
              <a:t>Subject: </a:t>
            </a:r>
            <a:r>
              <a:rPr lang="en-US" sz="1400" dirty="0"/>
              <a:t>UPS, Personal development</a:t>
            </a:r>
            <a:endParaRPr lang="en-US" sz="1400" dirty="0">
              <a:ea typeface="Calibri" panose="020F0502020204030204"/>
              <a:cs typeface="Calibri" panose="020F0502020204030204"/>
            </a:endParaRPr>
          </a:p>
          <a:p>
            <a:pPr>
              <a:spcBef>
                <a:spcPts val="500"/>
              </a:spcBef>
              <a:spcAft>
                <a:spcPts val="500"/>
              </a:spcAft>
            </a:pPr>
            <a:r>
              <a:rPr lang="en-US" sz="1400" b="1" dirty="0"/>
              <a:t>Preparation:​</a:t>
            </a:r>
            <a:endParaRPr lang="en-US" sz="1400" b="1" dirty="0">
              <a:cs typeface="Calibri"/>
            </a:endParaRPr>
          </a:p>
          <a:p>
            <a:pPr marL="179705" indent="-179705">
              <a:spcAft>
                <a:spcPts val="500"/>
              </a:spcAft>
              <a:buFont typeface="Arial" panose="020B0604020202020204" pitchFamily="34" charset="0"/>
              <a:buChar char="•"/>
            </a:pPr>
            <a:r>
              <a:rPr lang="en-US" sz="1400" dirty="0"/>
              <a:t>Print copies of slides as shown in the session overviews</a:t>
            </a:r>
            <a:endParaRPr lang="en-US" sz="1400" dirty="0">
              <a:ea typeface="Calibri" panose="020F0502020204030204"/>
              <a:cs typeface="Calibri" panose="020F0502020204030204"/>
            </a:endParaRPr>
          </a:p>
          <a:p>
            <a:pPr marL="179705" indent="-179705">
              <a:spcAft>
                <a:spcPts val="500"/>
              </a:spcAft>
              <a:buFont typeface="Arial" panose="020B0604020202020204" pitchFamily="34" charset="0"/>
              <a:buChar char="•"/>
            </a:pPr>
            <a:r>
              <a:rPr lang="en-US" sz="1400" dirty="0"/>
              <a:t>Plain or scrap A4 paper, or sticky notes</a:t>
            </a:r>
            <a:endParaRPr lang="en-US" sz="1400" dirty="0">
              <a:ea typeface="Calibri" panose="020F0502020204030204"/>
              <a:cs typeface="Calibri" panose="020F0502020204030204"/>
            </a:endParaRPr>
          </a:p>
          <a:p>
            <a:pPr>
              <a:spcBef>
                <a:spcPts val="500"/>
              </a:spcBef>
              <a:spcAft>
                <a:spcPts val="500"/>
              </a:spcAft>
            </a:pPr>
            <a:r>
              <a:rPr lang="en-US" sz="1400" b="1" dirty="0"/>
              <a:t>Key vocabulary:​</a:t>
            </a:r>
            <a:endParaRPr lang="en-US" sz="1400" b="1" dirty="0">
              <a:cs typeface="Calibri"/>
            </a:endParaRPr>
          </a:p>
          <a:p>
            <a:pPr marL="179705" indent="-179705">
              <a:spcAft>
                <a:spcPts val="500"/>
              </a:spcAft>
              <a:buFont typeface="Arial" panose="020B0604020202020204" pitchFamily="34" charset="0"/>
              <a:buChar char="•"/>
            </a:pPr>
            <a:r>
              <a:rPr lang="en-US" sz="1400" dirty="0"/>
              <a:t>See slide 5</a:t>
            </a:r>
            <a:endParaRPr lang="en-US" sz="1400" dirty="0">
              <a:ea typeface="Calibri"/>
              <a:cs typeface="Calibri"/>
            </a:endParaRPr>
          </a:p>
          <a:p>
            <a:pPr>
              <a:spcBef>
                <a:spcPts val="500"/>
              </a:spcBef>
              <a:spcAft>
                <a:spcPts val="500"/>
              </a:spcAft>
            </a:pPr>
            <a:r>
              <a:rPr lang="en-US" sz="1400" b="1" dirty="0"/>
              <a:t>UPS curriculum links</a:t>
            </a:r>
            <a:endParaRPr lang="en-US" sz="1400" b="1" dirty="0">
              <a:cs typeface="Calibri"/>
            </a:endParaRPr>
          </a:p>
          <a:p>
            <a:pPr marL="179705" indent="-179705">
              <a:spcAft>
                <a:spcPts val="500"/>
              </a:spcAft>
              <a:buFont typeface="Arial" panose="020B0604020202020204" pitchFamily="34" charset="0"/>
              <a:buChar char="•"/>
            </a:pPr>
            <a:r>
              <a:rPr lang="en-US" sz="1400" dirty="0"/>
              <a:t>This session covers </a:t>
            </a:r>
            <a:r>
              <a:rPr lang="en-US" sz="1400" b="1" dirty="0"/>
              <a:t>Unit 5 C1 Types and Methods of Communication</a:t>
            </a:r>
            <a:r>
              <a:rPr lang="en-US" sz="1400" dirty="0"/>
              <a:t>. </a:t>
            </a:r>
            <a:endParaRPr lang="en-US" sz="1400" dirty="0">
              <a:ea typeface="Calibri" panose="020F0502020204030204"/>
              <a:cs typeface="Calibri" panose="020F0502020204030204"/>
            </a:endParaRPr>
          </a:p>
          <a:p>
            <a:pPr>
              <a:spcBef>
                <a:spcPts val="500"/>
              </a:spcBef>
              <a:spcAft>
                <a:spcPts val="500"/>
              </a:spcAft>
            </a:pPr>
            <a:r>
              <a:rPr lang="en-US" sz="1400" b="1" dirty="0"/>
              <a:t>Developed by experts​</a:t>
            </a:r>
            <a:endParaRPr lang="en-US" sz="1400" b="1" dirty="0">
              <a:cs typeface="Calibri"/>
            </a:endParaRPr>
          </a:p>
          <a:p>
            <a:pPr marL="179705" indent="-179705">
              <a:spcAft>
                <a:spcPts val="500"/>
              </a:spcAft>
              <a:buFont typeface="Arial" panose="020B0604020202020204" pitchFamily="34" charset="0"/>
              <a:buChar char="•"/>
            </a:pPr>
            <a:r>
              <a:rPr lang="en-US" sz="1400" dirty="0"/>
              <a:t>This </a:t>
            </a:r>
            <a:r>
              <a:rPr lang="en-US" sz="1400" dirty="0" err="1"/>
              <a:t>programme</a:t>
            </a:r>
            <a:r>
              <a:rPr lang="en-US" sz="1400" dirty="0"/>
              <a:t> has been developed in partnership with Hark and a panel of subject matter experts and </a:t>
            </a:r>
            <a:r>
              <a:rPr lang="en-US" sz="1400" dirty="0" err="1"/>
              <a:t>practising</a:t>
            </a:r>
            <a:r>
              <a:rPr lang="en-US" sz="1400" dirty="0"/>
              <a:t> teachers.​</a:t>
            </a:r>
            <a:endParaRPr lang="en-US" sz="1400" dirty="0">
              <a:ea typeface="Calibri" panose="020F0502020204030204"/>
              <a:cs typeface="Calibri" panose="020F0502020204030204"/>
            </a:endParaRPr>
          </a:p>
          <a:p>
            <a:pPr>
              <a:spcBef>
                <a:spcPts val="500"/>
              </a:spcBef>
              <a:spcAft>
                <a:spcPts val="500"/>
              </a:spcAft>
            </a:pPr>
            <a:r>
              <a:rPr lang="en-US" sz="1400" b="1" dirty="0"/>
              <a:t>Using this presentation​</a:t>
            </a:r>
            <a:endParaRPr lang="en-US" sz="1400" b="1" dirty="0">
              <a:cs typeface="Calibri"/>
            </a:endParaRPr>
          </a:p>
          <a:p>
            <a:pPr marL="179705" indent="-179705">
              <a:spcAft>
                <a:spcPts val="500"/>
              </a:spcAft>
              <a:buFont typeface="Arial" panose="020B0604020202020204" pitchFamily="34" charset="0"/>
              <a:buChar char="•"/>
            </a:pPr>
            <a:r>
              <a:rPr lang="en-US" sz="1400" dirty="0"/>
              <a:t>Teachers’ notes slides will not display in presentation mode.​</a:t>
            </a:r>
            <a:endParaRPr lang="en-US" sz="1400" dirty="0">
              <a:ea typeface="Calibri" panose="020F0502020204030204"/>
              <a:cs typeface="Calibri" panose="020F0502020204030204"/>
            </a:endParaRPr>
          </a:p>
          <a:p>
            <a:pPr marL="179705" indent="-179705">
              <a:spcAft>
                <a:spcPts val="500"/>
              </a:spcAft>
              <a:buFont typeface="Arial" panose="020B0604020202020204" pitchFamily="34" charset="0"/>
              <a:buChar char="•"/>
            </a:pPr>
            <a:r>
              <a:rPr lang="en-US" sz="1400" dirty="0"/>
              <a:t>Student slides may have animation – view in presentation mode to see all content. ​</a:t>
            </a:r>
            <a:endParaRPr lang="en-US" sz="1400" dirty="0">
              <a:ea typeface="Calibri" panose="020F0502020204030204"/>
              <a:cs typeface="Calibri" panose="020F0502020204030204"/>
            </a:endParaRPr>
          </a:p>
          <a:p>
            <a:pPr marL="179705" indent="-179705">
              <a:spcAft>
                <a:spcPts val="500"/>
              </a:spcAft>
              <a:buFont typeface="Arial" panose="020B0604020202020204" pitchFamily="34" charset="0"/>
              <a:buChar char="•"/>
            </a:pPr>
            <a:r>
              <a:rPr lang="en-US" sz="1400" dirty="0"/>
              <a:t>Slide notes contain further teacher guidance, including sample answers and suggestions for using your preferred digital</a:t>
            </a:r>
            <a:br>
              <a:rPr lang="en-US" sz="1400" dirty="0"/>
            </a:br>
            <a:r>
              <a:rPr lang="en-US" sz="1400" dirty="0"/>
              <a:t>classroom tools.</a:t>
            </a:r>
            <a:endParaRPr lang="en-US" sz="1400" dirty="0">
              <a:ea typeface="Calibri" panose="020F0502020204030204"/>
              <a:cs typeface="Calibri" panose="020F0502020204030204"/>
            </a:endParaRPr>
          </a:p>
          <a:p>
            <a:pPr>
              <a:spcBef>
                <a:spcPts val="500"/>
              </a:spcBef>
              <a:spcAft>
                <a:spcPts val="500"/>
              </a:spcAft>
            </a:pPr>
            <a:r>
              <a:rPr lang="en-US" sz="1400" b="1" dirty="0"/>
              <a:t>Links to external websites​</a:t>
            </a:r>
            <a:endParaRPr lang="en-US" sz="1400" b="1" dirty="0">
              <a:cs typeface="Calibri"/>
            </a:endParaRPr>
          </a:p>
          <a:p>
            <a:pPr marL="179705" indent="-179705">
              <a:spcAft>
                <a:spcPts val="500"/>
              </a:spcAft>
              <a:buFont typeface="Arial" panose="020B0604020202020204" pitchFamily="34" charset="0"/>
              <a:buChar char="•"/>
            </a:pPr>
            <a:r>
              <a:rPr lang="en-US" sz="1400" dirty="0"/>
              <a:t>Please follow your school’s own internet safety guidelines.</a:t>
            </a:r>
            <a:endParaRPr lang="en-US" sz="1400"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69E911F-7E9E-444B-AC8C-E8497CF7F0BA}"/>
              </a:ext>
            </a:extLst>
          </p:cNvPr>
          <p:cNvSpPr>
            <a:spLocks noGrp="1"/>
          </p:cNvSpPr>
          <p:nvPr>
            <p:ph type="sldNum" sz="quarter" idx="10"/>
          </p:nvPr>
        </p:nvSpPr>
        <p:spPr/>
        <p:txBody>
          <a:bodyPr/>
          <a:lstStyle/>
          <a:p>
            <a:fld id="{A861A158-83ED-EE40-9DBB-ECA0FA8A3E73}" type="slidenum">
              <a:rPr lang="en-US" smtClean="0"/>
              <a:pPr/>
              <a:t>2</a:t>
            </a:fld>
            <a:r>
              <a:rPr lang="en-US"/>
              <a:t>   |   UNIFORMED PROTECTIVE SERVICES</a:t>
            </a:r>
          </a:p>
        </p:txBody>
      </p:sp>
    </p:spTree>
    <p:extLst>
      <p:ext uri="{BB962C8B-B14F-4D97-AF65-F5344CB8AC3E}">
        <p14:creationId xmlns:p14="http://schemas.microsoft.com/office/powerpoint/2010/main" val="42673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B7D0-2E13-926F-6F85-D74AEBF465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3EEFF3-1267-7855-567F-DC762110E958}"/>
              </a:ext>
            </a:extLst>
          </p:cNvPr>
          <p:cNvSpPr txBox="1"/>
          <p:nvPr/>
        </p:nvSpPr>
        <p:spPr>
          <a:xfrm>
            <a:off x="587375" y="584200"/>
            <a:ext cx="415560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PROCEDURE WORDS</a:t>
            </a:r>
          </a:p>
        </p:txBody>
      </p:sp>
      <p:sp>
        <p:nvSpPr>
          <p:cNvPr id="6" name="TextBox 5">
            <a:extLst>
              <a:ext uri="{FF2B5EF4-FFF2-40B4-BE49-F238E27FC236}">
                <a16:creationId xmlns:a16="http://schemas.microsoft.com/office/drawing/2014/main" id="{85028D33-ADD4-5D09-C30F-1065984ECEA1}"/>
              </a:ext>
            </a:extLst>
          </p:cNvPr>
          <p:cNvSpPr txBox="1"/>
          <p:nvPr/>
        </p:nvSpPr>
        <p:spPr>
          <a:xfrm>
            <a:off x="587375" y="1138198"/>
            <a:ext cx="270648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(PROWORDS)</a:t>
            </a:r>
          </a:p>
        </p:txBody>
      </p:sp>
      <p:grpSp>
        <p:nvGrpSpPr>
          <p:cNvPr id="7" name="Group 6">
            <a:extLst>
              <a:ext uri="{FF2B5EF4-FFF2-40B4-BE49-F238E27FC236}">
                <a16:creationId xmlns:a16="http://schemas.microsoft.com/office/drawing/2014/main" id="{5F1A2CF8-DEDF-57D4-9C81-2FC8D8C94A50}"/>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64E8088E-1F3D-5F53-B0C4-4C5A82DD42FB}"/>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B51E7750-A138-487C-AF1D-448367565962}"/>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7C036CDE-8811-F989-31C6-D35C93A4B36B}"/>
              </a:ext>
            </a:extLst>
          </p:cNvPr>
          <p:cNvSpPr txBox="1"/>
          <p:nvPr/>
        </p:nvSpPr>
        <p:spPr>
          <a:xfrm>
            <a:off x="587245" y="1840675"/>
            <a:ext cx="5200419" cy="2100232"/>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Procedure words or prowords are easily pronounced words or phrases that shorten message time while increasing clarity.</a:t>
            </a:r>
          </a:p>
          <a:p>
            <a:pPr>
              <a:spcAft>
                <a:spcPts val="1000"/>
              </a:spcAft>
            </a:pPr>
            <a:r>
              <a:rPr lang="en-US">
                <a:solidFill>
                  <a:schemeClr val="bg1"/>
                </a:solidFill>
              </a:rPr>
              <a:t>It is important to understand the full meaning of each proword.</a:t>
            </a:r>
          </a:p>
          <a:p>
            <a:pPr>
              <a:spcAft>
                <a:spcPts val="1000"/>
              </a:spcAft>
            </a:pPr>
            <a:endParaRPr lang="en-US" b="1">
              <a:solidFill>
                <a:schemeClr val="bg1"/>
              </a:solidFill>
            </a:endParaRPr>
          </a:p>
        </p:txBody>
      </p:sp>
      <p:sp>
        <p:nvSpPr>
          <p:cNvPr id="5" name="Slide Number Placeholder 4">
            <a:extLst>
              <a:ext uri="{FF2B5EF4-FFF2-40B4-BE49-F238E27FC236}">
                <a16:creationId xmlns:a16="http://schemas.microsoft.com/office/drawing/2014/main" id="{67EC39B2-E20E-8E53-C8D5-7CCA27E15316}"/>
              </a:ext>
            </a:extLst>
          </p:cNvPr>
          <p:cNvSpPr>
            <a:spLocks noGrp="1"/>
          </p:cNvSpPr>
          <p:nvPr>
            <p:ph type="sldNum" sz="quarter" idx="10"/>
          </p:nvPr>
        </p:nvSpPr>
        <p:spPr/>
        <p:txBody>
          <a:bodyPr/>
          <a:lstStyle/>
          <a:p>
            <a:fld id="{A861A158-83ED-EE40-9DBB-ECA0FA8A3E73}" type="slidenum">
              <a:rPr lang="en-US" smtClean="0"/>
              <a:pPr/>
              <a:t>20</a:t>
            </a:fld>
            <a:r>
              <a:rPr lang="en-US"/>
              <a:t>   |   UNIFORMED PROTECTIVE SERVICES</a:t>
            </a:r>
          </a:p>
        </p:txBody>
      </p:sp>
    </p:spTree>
    <p:extLst>
      <p:ext uri="{BB962C8B-B14F-4D97-AF65-F5344CB8AC3E}">
        <p14:creationId xmlns:p14="http://schemas.microsoft.com/office/powerpoint/2010/main" val="2469202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C0909A-6B87-BA0F-23BB-BA7A2C22AB28}"/>
              </a:ext>
            </a:extLst>
          </p:cNvPr>
          <p:cNvSpPr txBox="1"/>
          <p:nvPr/>
        </p:nvSpPr>
        <p:spPr>
          <a:xfrm>
            <a:off x="587375" y="584200"/>
            <a:ext cx="6027910"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COMMON PROCEDURE WORDS</a:t>
            </a:r>
            <a:endParaRPr lang="en-GB" sz="3600">
              <a:solidFill>
                <a:schemeClr val="bg1"/>
              </a:solidFill>
              <a:effectLst/>
              <a:latin typeface="Arial Narrow" panose="020B0604020202020204" pitchFamily="34" charset="0"/>
            </a:endParaRPr>
          </a:p>
        </p:txBody>
      </p:sp>
      <p:sp>
        <p:nvSpPr>
          <p:cNvPr id="41" name="Slide Number Placeholder 40">
            <a:extLst>
              <a:ext uri="{FF2B5EF4-FFF2-40B4-BE49-F238E27FC236}">
                <a16:creationId xmlns:a16="http://schemas.microsoft.com/office/drawing/2014/main" id="{05C7F70E-C9F6-BCC9-A971-EB4673A5AD36}"/>
              </a:ext>
            </a:extLst>
          </p:cNvPr>
          <p:cNvSpPr>
            <a:spLocks noGrp="1"/>
          </p:cNvSpPr>
          <p:nvPr>
            <p:ph type="sldNum" sz="quarter" idx="10"/>
          </p:nvPr>
        </p:nvSpPr>
        <p:spPr/>
        <p:txBody>
          <a:bodyPr/>
          <a:lstStyle/>
          <a:p>
            <a:fld id="{A861A158-83ED-EE40-9DBB-ECA0FA8A3E73}" type="slidenum">
              <a:rPr lang="en-US" smtClean="0"/>
              <a:pPr/>
              <a:t>21</a:t>
            </a:fld>
            <a:r>
              <a:rPr lang="en-US"/>
              <a:t>   |   UNIFORMED PROTECTIVE SERVICES</a:t>
            </a:r>
          </a:p>
        </p:txBody>
      </p:sp>
      <p:graphicFrame>
        <p:nvGraphicFramePr>
          <p:cNvPr id="2" name="Table 1">
            <a:extLst>
              <a:ext uri="{FF2B5EF4-FFF2-40B4-BE49-F238E27FC236}">
                <a16:creationId xmlns:a16="http://schemas.microsoft.com/office/drawing/2014/main" id="{46EB8B79-24E1-BD35-04A2-F8B25418B04D}"/>
              </a:ext>
            </a:extLst>
          </p:cNvPr>
          <p:cNvGraphicFramePr>
            <a:graphicFrameLocks noGrp="1"/>
          </p:cNvGraphicFramePr>
          <p:nvPr>
            <p:extLst>
              <p:ext uri="{D42A27DB-BD31-4B8C-83A1-F6EECF244321}">
                <p14:modId xmlns:p14="http://schemas.microsoft.com/office/powerpoint/2010/main" val="3477493436"/>
              </p:ext>
            </p:extLst>
          </p:nvPr>
        </p:nvGraphicFramePr>
        <p:xfrm>
          <a:off x="587374" y="1342844"/>
          <a:ext cx="5276015" cy="4680000"/>
        </p:xfrm>
        <a:graphic>
          <a:graphicData uri="http://schemas.openxmlformats.org/drawingml/2006/table">
            <a:tbl>
              <a:tblPr firstRow="1" firstCol="1" bandRow="1">
                <a:tableStyleId>{5C22544A-7EE6-4342-B048-85BDC9FD1C3A}</a:tableStyleId>
              </a:tblPr>
              <a:tblGrid>
                <a:gridCol w="1494372">
                  <a:extLst>
                    <a:ext uri="{9D8B030D-6E8A-4147-A177-3AD203B41FA5}">
                      <a16:colId xmlns:a16="http://schemas.microsoft.com/office/drawing/2014/main" val="1478025767"/>
                    </a:ext>
                  </a:extLst>
                </a:gridCol>
                <a:gridCol w="3781643">
                  <a:extLst>
                    <a:ext uri="{9D8B030D-6E8A-4147-A177-3AD203B41FA5}">
                      <a16:colId xmlns:a16="http://schemas.microsoft.com/office/drawing/2014/main" val="598691822"/>
                    </a:ext>
                  </a:extLst>
                </a:gridCol>
              </a:tblGrid>
              <a:tr h="468000">
                <a:tc>
                  <a:txBody>
                    <a:bodyPr/>
                    <a:lstStyle/>
                    <a:p>
                      <a:pPr algn="l"/>
                      <a:r>
                        <a:rPr lang="en-US" sz="1400" b="1">
                          <a:solidFill>
                            <a:schemeClr val="bg1"/>
                          </a:solidFill>
                        </a:rPr>
                        <a:t>ACKNOWLEDGE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Let me know that you have understood (Y/N).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3776666143"/>
                  </a:ext>
                </a:extLst>
              </a:tr>
              <a:tr h="468000">
                <a:tc>
                  <a:txBody>
                    <a:bodyPr/>
                    <a:lstStyle/>
                    <a:p>
                      <a:pPr algn="l"/>
                      <a:r>
                        <a:rPr lang="en-US" sz="1400" b="1">
                          <a:solidFill>
                            <a:schemeClr val="bg1"/>
                          </a:solidFill>
                        </a:rPr>
                        <a:t>AFFIRMATIVE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Yes.</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539830579"/>
                  </a:ext>
                </a:extLst>
              </a:tr>
              <a:tr h="468000">
                <a:tc>
                  <a:txBody>
                    <a:bodyPr/>
                    <a:lstStyle/>
                    <a:p>
                      <a:pPr algn="l"/>
                      <a:r>
                        <a:rPr lang="en-US" sz="1400" b="1">
                          <a:solidFill>
                            <a:schemeClr val="bg1"/>
                          </a:solidFill>
                        </a:rPr>
                        <a:t>ALL STATIONS</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This message is for all stations.</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286833284"/>
                  </a:ext>
                </a:extLst>
              </a:tr>
              <a:tr h="468000">
                <a:tc>
                  <a:txBody>
                    <a:bodyPr/>
                    <a:lstStyle/>
                    <a:p>
                      <a:pPr algn="l"/>
                      <a:r>
                        <a:rPr lang="en-US" sz="1400" b="1">
                          <a:solidFill>
                            <a:schemeClr val="bg1"/>
                          </a:solidFill>
                        </a:rPr>
                        <a:t>BE ADVISED</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This information is from a third party.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4593691"/>
                  </a:ext>
                </a:extLst>
              </a:tr>
              <a:tr h="468000">
                <a:tc>
                  <a:txBody>
                    <a:bodyPr/>
                    <a:lstStyle/>
                    <a:p>
                      <a:pPr algn="l"/>
                      <a:r>
                        <a:rPr lang="en-US" sz="1400" b="1">
                          <a:solidFill>
                            <a:schemeClr val="bg1"/>
                          </a:solidFill>
                        </a:rPr>
                        <a:t>COPY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I have received and understand the information.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915704031"/>
                  </a:ext>
                </a:extLst>
              </a:tr>
              <a:tr h="468000">
                <a:tc>
                  <a:txBody>
                    <a:bodyPr/>
                    <a:lstStyle/>
                    <a:p>
                      <a:pPr algn="l"/>
                      <a:r>
                        <a:rPr lang="en-US" sz="1400" b="1">
                          <a:solidFill>
                            <a:schemeClr val="bg1"/>
                          </a:solidFill>
                        </a:rPr>
                        <a:t>CORRECTION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I made a mistake.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38817129"/>
                  </a:ext>
                </a:extLst>
              </a:tr>
              <a:tr h="468000">
                <a:tc>
                  <a:txBody>
                    <a:bodyPr/>
                    <a:lstStyle/>
                    <a:p>
                      <a:pPr algn="l"/>
                      <a:r>
                        <a:rPr lang="en-US" sz="1400" b="1">
                          <a:solidFill>
                            <a:schemeClr val="bg1"/>
                          </a:solidFill>
                        </a:rPr>
                        <a:t>DISREGARD THIS</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Ignore what I have just said.</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681442169"/>
                  </a:ext>
                </a:extLst>
              </a:tr>
              <a:tr h="468000">
                <a:tc>
                  <a:txBody>
                    <a:bodyPr/>
                    <a:lstStyle/>
                    <a:p>
                      <a:pPr algn="l"/>
                      <a:r>
                        <a:rPr lang="en-US" sz="1400" b="1">
                          <a:solidFill>
                            <a:schemeClr val="bg1"/>
                          </a:solidFill>
                        </a:rPr>
                        <a:t>FROM</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The message originator.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551472121"/>
                  </a:ext>
                </a:extLst>
              </a:tr>
              <a:tr h="468000">
                <a:tc>
                  <a:txBody>
                    <a:bodyPr/>
                    <a:lstStyle/>
                    <a:p>
                      <a:pPr algn="l"/>
                      <a:r>
                        <a:rPr lang="en-US" sz="1400" b="1">
                          <a:solidFill>
                            <a:schemeClr val="bg1"/>
                          </a:solidFill>
                        </a:rPr>
                        <a:t>GRID</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Say before giving a grid reference.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877475918"/>
                  </a:ext>
                </a:extLst>
              </a:tr>
              <a:tr h="468000">
                <a:tc>
                  <a:txBody>
                    <a:bodyPr/>
                    <a:lstStyle/>
                    <a:p>
                      <a:pPr algn="l"/>
                      <a:r>
                        <a:rPr lang="en-US" sz="1400" b="1">
                          <a:solidFill>
                            <a:schemeClr val="bg1"/>
                          </a:solidFill>
                        </a:rPr>
                        <a:t>HELLO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r>
                        <a:rPr lang="en-US" sz="1400" b="0">
                          <a:solidFill>
                            <a:schemeClr val="tx1"/>
                          </a:solidFill>
                        </a:rPr>
                        <a:t>Say to start the communication.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731614044"/>
                  </a:ext>
                </a:extLst>
              </a:tr>
            </a:tbl>
          </a:graphicData>
        </a:graphic>
      </p:graphicFrame>
      <p:graphicFrame>
        <p:nvGraphicFramePr>
          <p:cNvPr id="7" name="Table 6">
            <a:extLst>
              <a:ext uri="{FF2B5EF4-FFF2-40B4-BE49-F238E27FC236}">
                <a16:creationId xmlns:a16="http://schemas.microsoft.com/office/drawing/2014/main" id="{AD03365B-1B6C-003B-1E1C-3B5B81D8C06D}"/>
              </a:ext>
            </a:extLst>
          </p:cNvPr>
          <p:cNvGraphicFramePr>
            <a:graphicFrameLocks noGrp="1"/>
          </p:cNvGraphicFramePr>
          <p:nvPr>
            <p:extLst>
              <p:ext uri="{D42A27DB-BD31-4B8C-83A1-F6EECF244321}">
                <p14:modId xmlns:p14="http://schemas.microsoft.com/office/powerpoint/2010/main" val="2237728065"/>
              </p:ext>
            </p:extLst>
          </p:nvPr>
        </p:nvGraphicFramePr>
        <p:xfrm>
          <a:off x="6176211" y="1342844"/>
          <a:ext cx="5428414" cy="4730160"/>
        </p:xfrm>
        <a:graphic>
          <a:graphicData uri="http://schemas.openxmlformats.org/drawingml/2006/table">
            <a:tbl>
              <a:tblPr firstRow="1" firstCol="1" bandRow="1">
                <a:tableStyleId>{5C22544A-7EE6-4342-B048-85BDC9FD1C3A}</a:tableStyleId>
              </a:tblPr>
              <a:tblGrid>
                <a:gridCol w="1062115">
                  <a:extLst>
                    <a:ext uri="{9D8B030D-6E8A-4147-A177-3AD203B41FA5}">
                      <a16:colId xmlns:a16="http://schemas.microsoft.com/office/drawing/2014/main" val="1478025767"/>
                    </a:ext>
                  </a:extLst>
                </a:gridCol>
                <a:gridCol w="4366299">
                  <a:extLst>
                    <a:ext uri="{9D8B030D-6E8A-4147-A177-3AD203B41FA5}">
                      <a16:colId xmlns:a16="http://schemas.microsoft.com/office/drawing/2014/main" val="598691822"/>
                    </a:ext>
                  </a:extLst>
                </a:gridCol>
              </a:tblGrid>
              <a:tr h="468000">
                <a:tc>
                  <a:txBody>
                    <a:bodyPr/>
                    <a:lstStyle/>
                    <a:p>
                      <a:r>
                        <a:rPr lang="en-US" sz="1400" b="1">
                          <a:solidFill>
                            <a:schemeClr val="bg1"/>
                          </a:solidFill>
                        </a:rPr>
                        <a:t>MESSAGE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A warning that the content may need to be written down.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3776666143"/>
                  </a:ext>
                </a:extLst>
              </a:tr>
              <a:tr h="468000">
                <a:tc>
                  <a:txBody>
                    <a:bodyPr/>
                    <a:lstStyle/>
                    <a:p>
                      <a:r>
                        <a:rPr lang="en-US" sz="1400" b="1">
                          <a:solidFill>
                            <a:schemeClr val="bg1"/>
                          </a:solidFill>
                        </a:rPr>
                        <a:t>MINIMISE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Only send essential messages.</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539830579"/>
                  </a:ext>
                </a:extLst>
              </a:tr>
              <a:tr h="468000">
                <a:tc>
                  <a:txBody>
                    <a:bodyPr/>
                    <a:lstStyle/>
                    <a:p>
                      <a:r>
                        <a:rPr lang="en-US" sz="1400" b="1">
                          <a:solidFill>
                            <a:schemeClr val="bg1"/>
                          </a:solidFill>
                        </a:rPr>
                        <a:t>NEGATIVE</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No.</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286833284"/>
                  </a:ext>
                </a:extLst>
              </a:tr>
              <a:tr h="468000">
                <a:tc>
                  <a:txBody>
                    <a:bodyPr/>
                    <a:lstStyle/>
                    <a:p>
                      <a:r>
                        <a:rPr lang="en-US" sz="1400" b="1">
                          <a:solidFill>
                            <a:schemeClr val="bg1"/>
                          </a:solidFill>
                        </a:rPr>
                        <a:t>OUT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End of transmission – no reply needed.</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4593691"/>
                  </a:ext>
                </a:extLst>
              </a:tr>
              <a:tr h="468000">
                <a:tc>
                  <a:txBody>
                    <a:bodyPr/>
                    <a:lstStyle/>
                    <a:p>
                      <a:r>
                        <a:rPr lang="en-US" sz="1400" b="1">
                          <a:solidFill>
                            <a:schemeClr val="bg1"/>
                          </a:solidFill>
                        </a:rPr>
                        <a:t>OVER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I have finished my transmission. You can now reply.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915704031"/>
                  </a:ext>
                </a:extLst>
              </a:tr>
              <a:tr h="468000">
                <a:tc>
                  <a:txBody>
                    <a:bodyPr/>
                    <a:lstStyle/>
                    <a:p>
                      <a:r>
                        <a:rPr lang="en-US" sz="1400" b="1">
                          <a:solidFill>
                            <a:schemeClr val="bg1"/>
                          </a:solidFill>
                        </a:rPr>
                        <a:t>ROGER</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Message received and understood.</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2738817129"/>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SAY AGAIN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Repeat your last transmission.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681442169"/>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STAND BY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Wait for another transmission shortly.</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551472121"/>
                  </a:ext>
                </a:extLst>
              </a:tr>
              <a:tr h="4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THIS IS</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B772B"/>
                    </a:solidFill>
                  </a:tcPr>
                </a:tc>
                <a:tc>
                  <a:txBody>
                    <a:bodyPr/>
                    <a:lstStyle/>
                    <a:p>
                      <a:r>
                        <a:rPr lang="en-US" sz="1400" b="0">
                          <a:solidFill>
                            <a:schemeClr val="tx1"/>
                          </a:solidFill>
                        </a:rPr>
                        <a:t>Say before saying your station call sign.</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1877475918"/>
                  </a:ext>
                </a:extLst>
              </a:tr>
              <a:tr h="468000">
                <a:tc>
                  <a:txBody>
                    <a:bodyPr/>
                    <a:lstStyle/>
                    <a:p>
                      <a:r>
                        <a:rPr lang="en-US" sz="1400" b="1">
                          <a:solidFill>
                            <a:schemeClr val="bg1"/>
                          </a:solidFill>
                        </a:rPr>
                        <a:t>WAIT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rgbClr val="5B772B"/>
                    </a:solidFill>
                  </a:tcPr>
                </a:tc>
                <a:tc>
                  <a:txBody>
                    <a:bodyPr/>
                    <a:lstStyle/>
                    <a:p>
                      <a:r>
                        <a:rPr lang="en-US" sz="1400" b="0">
                          <a:solidFill>
                            <a:schemeClr val="tx1"/>
                          </a:solidFill>
                        </a:rPr>
                        <a:t>Wait a moment. (You can add the number of minutes, e.g. ‘Wait </a:t>
                      </a:r>
                      <a:r>
                        <a:rPr lang="en-US" sz="1400" b="0" err="1">
                          <a:solidFill>
                            <a:schemeClr val="tx1"/>
                          </a:solidFill>
                        </a:rPr>
                        <a:t>wun</a:t>
                      </a:r>
                      <a:r>
                        <a:rPr lang="en-US" sz="1400" b="0">
                          <a:solidFill>
                            <a:schemeClr val="tx1"/>
                          </a:solidFill>
                        </a:rPr>
                        <a:t>’.)</a:t>
                      </a:r>
                    </a:p>
                  </a:txBody>
                  <a:tcPr anchor="ctr">
                    <a:lnL w="6350" cap="flat" cmpd="sng" algn="ctr">
                      <a:solidFill>
                        <a:srgbClr val="5B772B"/>
                      </a:solidFill>
                      <a:prstDash val="solid"/>
                      <a:round/>
                      <a:headEnd type="none" w="med" len="med"/>
                      <a:tailEnd type="none" w="med" len="med"/>
                    </a:lnL>
                    <a:lnR w="6350" cap="flat" cmpd="sng" algn="ctr">
                      <a:solidFill>
                        <a:srgbClr val="5B772B"/>
                      </a:solidFill>
                      <a:prstDash val="solid"/>
                      <a:round/>
                      <a:headEnd type="none" w="med" len="med"/>
                      <a:tailEnd type="none" w="med" len="med"/>
                    </a:lnR>
                    <a:lnT w="6350" cap="flat" cmpd="sng" algn="ctr">
                      <a:solidFill>
                        <a:srgbClr val="5B772B"/>
                      </a:solidFill>
                      <a:prstDash val="solid"/>
                      <a:round/>
                      <a:headEnd type="none" w="med" len="med"/>
                      <a:tailEnd type="none" w="med" len="med"/>
                    </a:lnT>
                    <a:lnB w="6350" cap="flat" cmpd="sng" algn="ctr">
                      <a:solidFill>
                        <a:srgbClr val="5B772B"/>
                      </a:solidFill>
                      <a:prstDash val="solid"/>
                      <a:round/>
                      <a:headEnd type="none" w="med" len="med"/>
                      <a:tailEnd type="none" w="med" len="med"/>
                    </a:lnB>
                    <a:solidFill>
                      <a:schemeClr val="bg1"/>
                    </a:solidFill>
                  </a:tcPr>
                </a:tc>
                <a:extLst>
                  <a:ext uri="{0D108BD9-81ED-4DB2-BD59-A6C34878D82A}">
                    <a16:rowId xmlns:a16="http://schemas.microsoft.com/office/drawing/2014/main" val="731614044"/>
                  </a:ext>
                </a:extLst>
              </a:tr>
            </a:tbl>
          </a:graphicData>
        </a:graphic>
      </p:graphicFrame>
      <p:sp>
        <p:nvSpPr>
          <p:cNvPr id="8" name="Graphic 17">
            <a:extLst>
              <a:ext uri="{FF2B5EF4-FFF2-40B4-BE49-F238E27FC236}">
                <a16:creationId xmlns:a16="http://schemas.microsoft.com/office/drawing/2014/main" id="{7ABE3CAD-F11F-77A6-0899-365BA07CC6A0}"/>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Tree>
    <p:extLst>
      <p:ext uri="{BB962C8B-B14F-4D97-AF65-F5344CB8AC3E}">
        <p14:creationId xmlns:p14="http://schemas.microsoft.com/office/powerpoint/2010/main" val="336348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638BD-6FEB-2001-AA73-F2C5F1D0E6B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829496A-B7F6-AD45-80C7-10C91E3C3B4E}"/>
              </a:ext>
            </a:extLst>
          </p:cNvPr>
          <p:cNvSpPr txBox="1"/>
          <p:nvPr/>
        </p:nvSpPr>
        <p:spPr>
          <a:xfrm>
            <a:off x="587374" y="584200"/>
            <a:ext cx="5508625" cy="553998"/>
          </a:xfrm>
          <a:prstGeom prst="rect">
            <a:avLst/>
          </a:prstGeom>
          <a:solidFill>
            <a:schemeClr val="bg1"/>
          </a:solidFill>
        </p:spPr>
        <p:txBody>
          <a:bodyPr wrap="square" lIns="108000" tIns="0" rIns="72000" bIns="0" rtlCol="0">
            <a:spAutoFit/>
          </a:bodyPr>
          <a:lstStyle/>
          <a:p>
            <a:r>
              <a:rPr lang="en-GB" sz="3600" b="1">
                <a:effectLst/>
                <a:latin typeface="Arial Narrow" panose="020B0604020202020204" pitchFamily="34" charset="0"/>
              </a:rPr>
              <a:t>USING PROCEDURE WORDS</a:t>
            </a:r>
            <a:endParaRPr lang="en-GB" sz="3600">
              <a:effectLst/>
              <a:latin typeface="Arial Narrow" panose="020B0604020202020204" pitchFamily="34" charset="0"/>
            </a:endParaRPr>
          </a:p>
        </p:txBody>
      </p:sp>
      <p:sp>
        <p:nvSpPr>
          <p:cNvPr id="5" name="Slide Number Placeholder 4">
            <a:extLst>
              <a:ext uri="{FF2B5EF4-FFF2-40B4-BE49-F238E27FC236}">
                <a16:creationId xmlns:a16="http://schemas.microsoft.com/office/drawing/2014/main" id="{468B9D61-1067-B648-AB13-3C03B1BAA361}"/>
              </a:ext>
            </a:extLst>
          </p:cNvPr>
          <p:cNvSpPr>
            <a:spLocks noGrp="1"/>
          </p:cNvSpPr>
          <p:nvPr>
            <p:ph type="sldNum" sz="quarter" idx="10"/>
          </p:nvPr>
        </p:nvSpPr>
        <p:spPr>
          <a:prstGeom prst="rect">
            <a:avLst/>
          </a:prstGeom>
        </p:spPr>
        <p:txBody>
          <a:bodyPr/>
          <a:lstStyle/>
          <a:p>
            <a:fld id="{A861A158-83ED-EE40-9DBB-ECA0FA8A3E73}" type="slidenum">
              <a:rPr lang="en-US" smtClean="0"/>
              <a:pPr/>
              <a:t>22</a:t>
            </a:fld>
            <a:r>
              <a:rPr lang="en-US"/>
              <a:t>   |   UNIFORMED PROTECTIVE SERVICES</a:t>
            </a:r>
          </a:p>
        </p:txBody>
      </p:sp>
      <p:sp>
        <p:nvSpPr>
          <p:cNvPr id="25" name="Freeform 24">
            <a:extLst>
              <a:ext uri="{FF2B5EF4-FFF2-40B4-BE49-F238E27FC236}">
                <a16:creationId xmlns:a16="http://schemas.microsoft.com/office/drawing/2014/main" id="{EB40BA71-E243-548F-7227-D5CDFF58B0C0}"/>
              </a:ext>
            </a:extLst>
          </p:cNvPr>
          <p:cNvSpPr/>
          <p:nvPr/>
        </p:nvSpPr>
        <p:spPr>
          <a:xfrm rot="21540000" flipV="1">
            <a:off x="587802" y="1395361"/>
            <a:ext cx="5411276" cy="4751799"/>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pic>
        <p:nvPicPr>
          <p:cNvPr id="26" name="Picture 25" descr="A white fabric with black border&#10;&#10;Description automatically generated with medium confidence">
            <a:extLst>
              <a:ext uri="{FF2B5EF4-FFF2-40B4-BE49-F238E27FC236}">
                <a16:creationId xmlns:a16="http://schemas.microsoft.com/office/drawing/2014/main" id="{0FB09569-014C-233C-0C73-92C5FFD3C40E}"/>
              </a:ext>
            </a:extLst>
          </p:cNvPr>
          <p:cNvPicPr>
            <a:picLocks noChangeAspect="1"/>
          </p:cNvPicPr>
          <p:nvPr/>
        </p:nvPicPr>
        <p:blipFill>
          <a:blip r:embed="rId3">
            <a:alphaModFix amt="70000"/>
          </a:blip>
          <a:stretch>
            <a:fillRect/>
          </a:stretch>
        </p:blipFill>
        <p:spPr>
          <a:xfrm rot="5400000">
            <a:off x="-907530" y="4428013"/>
            <a:ext cx="2852132" cy="713033"/>
          </a:xfrm>
          <a:prstGeom prst="rect">
            <a:avLst/>
          </a:prstGeom>
        </p:spPr>
      </p:pic>
      <p:pic>
        <p:nvPicPr>
          <p:cNvPr id="27" name="Picture 26" descr="A white fabric with black border&#10;&#10;Description automatically generated with medium confidence">
            <a:extLst>
              <a:ext uri="{FF2B5EF4-FFF2-40B4-BE49-F238E27FC236}">
                <a16:creationId xmlns:a16="http://schemas.microsoft.com/office/drawing/2014/main" id="{B00F74E2-2D7F-C438-D2EB-EDACC4C3C6F4}"/>
              </a:ext>
            </a:extLst>
          </p:cNvPr>
          <p:cNvPicPr>
            <a:picLocks noChangeAspect="1"/>
          </p:cNvPicPr>
          <p:nvPr/>
        </p:nvPicPr>
        <p:blipFill>
          <a:blip r:embed="rId3">
            <a:alphaModFix amt="70000"/>
          </a:blip>
          <a:stretch>
            <a:fillRect/>
          </a:stretch>
        </p:blipFill>
        <p:spPr>
          <a:xfrm rot="10800000">
            <a:off x="348579" y="1158143"/>
            <a:ext cx="2805504" cy="701376"/>
          </a:xfrm>
          <a:prstGeom prst="rect">
            <a:avLst/>
          </a:prstGeom>
        </p:spPr>
      </p:pic>
      <p:sp>
        <p:nvSpPr>
          <p:cNvPr id="28" name="Freeform 27">
            <a:extLst>
              <a:ext uri="{FF2B5EF4-FFF2-40B4-BE49-F238E27FC236}">
                <a16:creationId xmlns:a16="http://schemas.microsoft.com/office/drawing/2014/main" id="{F7931EEA-C340-A60C-2265-13105062B153}"/>
              </a:ext>
            </a:extLst>
          </p:cNvPr>
          <p:cNvSpPr/>
          <p:nvPr/>
        </p:nvSpPr>
        <p:spPr>
          <a:xfrm rot="10800000" flipV="1">
            <a:off x="6238664" y="1395361"/>
            <a:ext cx="5411276" cy="4751799"/>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pic>
        <p:nvPicPr>
          <p:cNvPr id="29" name="Picture 28" descr="A white fabric with black border&#10;&#10;Description automatically generated with medium confidence">
            <a:extLst>
              <a:ext uri="{FF2B5EF4-FFF2-40B4-BE49-F238E27FC236}">
                <a16:creationId xmlns:a16="http://schemas.microsoft.com/office/drawing/2014/main" id="{BE46969C-17F3-706D-1A50-B8D0D7C1E90A}"/>
              </a:ext>
            </a:extLst>
          </p:cNvPr>
          <p:cNvPicPr>
            <a:picLocks noChangeAspect="1"/>
          </p:cNvPicPr>
          <p:nvPr/>
        </p:nvPicPr>
        <p:blipFill>
          <a:blip r:embed="rId3">
            <a:alphaModFix amt="70000"/>
          </a:blip>
          <a:stretch>
            <a:fillRect/>
          </a:stretch>
        </p:blipFill>
        <p:spPr>
          <a:xfrm rot="5049138">
            <a:off x="10288281" y="2113721"/>
            <a:ext cx="2852132" cy="713033"/>
          </a:xfrm>
          <a:prstGeom prst="rect">
            <a:avLst/>
          </a:prstGeom>
        </p:spPr>
      </p:pic>
      <p:pic>
        <p:nvPicPr>
          <p:cNvPr id="30" name="Picture 29">
            <a:extLst>
              <a:ext uri="{FF2B5EF4-FFF2-40B4-BE49-F238E27FC236}">
                <a16:creationId xmlns:a16="http://schemas.microsoft.com/office/drawing/2014/main" id="{BF3EBEFC-93A2-4E42-6BE9-D8449BD4240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3249">
            <a:off x="4563557" y="5746528"/>
            <a:ext cx="1924050" cy="628650"/>
          </a:xfrm>
          <a:prstGeom prst="rect">
            <a:avLst/>
          </a:prstGeom>
        </p:spPr>
      </p:pic>
      <p:pic>
        <p:nvPicPr>
          <p:cNvPr id="31" name="Picture 30">
            <a:extLst>
              <a:ext uri="{FF2B5EF4-FFF2-40B4-BE49-F238E27FC236}">
                <a16:creationId xmlns:a16="http://schemas.microsoft.com/office/drawing/2014/main" id="{D1ADA809-7AB2-F9DA-FA9B-146356D17DB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991165">
            <a:off x="5149180" y="1996384"/>
            <a:ext cx="1924050" cy="628650"/>
          </a:xfrm>
          <a:prstGeom prst="rect">
            <a:avLst/>
          </a:prstGeom>
        </p:spPr>
      </p:pic>
      <p:sp>
        <p:nvSpPr>
          <p:cNvPr id="51" name="Triangle 50">
            <a:extLst>
              <a:ext uri="{FF2B5EF4-FFF2-40B4-BE49-F238E27FC236}">
                <a16:creationId xmlns:a16="http://schemas.microsoft.com/office/drawing/2014/main" id="{A3E9EFD5-E772-7F34-AEC2-2617B0ED4222}"/>
              </a:ext>
            </a:extLst>
          </p:cNvPr>
          <p:cNvSpPr/>
          <p:nvPr/>
        </p:nvSpPr>
        <p:spPr>
          <a:xfrm rot="7693883">
            <a:off x="5361403" y="2965874"/>
            <a:ext cx="260943" cy="431699"/>
          </a:xfrm>
          <a:prstGeom prst="triangle">
            <a:avLst>
              <a:gd name="adj" fmla="val 100000"/>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E89CFD91-4755-0ADD-FB0E-7CABF4B40DBB}"/>
              </a:ext>
            </a:extLst>
          </p:cNvPr>
          <p:cNvSpPr/>
          <p:nvPr/>
        </p:nvSpPr>
        <p:spPr>
          <a:xfrm rot="7693883">
            <a:off x="5366880" y="5212256"/>
            <a:ext cx="260943" cy="431699"/>
          </a:xfrm>
          <a:prstGeom prst="triangle">
            <a:avLst>
              <a:gd name="adj" fmla="val 100000"/>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D300484D-0E60-3B02-A0AE-95566D41EF14}"/>
              </a:ext>
            </a:extLst>
          </p:cNvPr>
          <p:cNvSpPr/>
          <p:nvPr/>
        </p:nvSpPr>
        <p:spPr>
          <a:xfrm rot="12167910">
            <a:off x="1159587" y="4308463"/>
            <a:ext cx="260943" cy="431699"/>
          </a:xfrm>
          <a:prstGeom prst="triangle">
            <a:avLst>
              <a:gd name="adj" fmla="val 1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614AAA8-9154-3105-AAA1-AAEDC933AD35}"/>
              </a:ext>
            </a:extLst>
          </p:cNvPr>
          <p:cNvSpPr/>
          <p:nvPr/>
        </p:nvSpPr>
        <p:spPr>
          <a:xfrm>
            <a:off x="1025625" y="3493508"/>
            <a:ext cx="3001960" cy="10127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r>
              <a:rPr lang="en-GB">
                <a:latin typeface="Calibri"/>
                <a:ea typeface="Calibri"/>
                <a:cs typeface="Calibri"/>
              </a:rPr>
              <a:t>This is Control wait for Charlie Delta at GRID XZ12345 67890, acknowledge, over</a:t>
            </a:r>
          </a:p>
        </p:txBody>
      </p:sp>
      <p:sp>
        <p:nvSpPr>
          <p:cNvPr id="50" name="Rectangle 49">
            <a:extLst>
              <a:ext uri="{FF2B5EF4-FFF2-40B4-BE49-F238E27FC236}">
                <a16:creationId xmlns:a16="http://schemas.microsoft.com/office/drawing/2014/main" id="{4C5831E4-6A7B-4185-BF4F-AB32A35A4EF2}"/>
              </a:ext>
            </a:extLst>
          </p:cNvPr>
          <p:cNvSpPr/>
          <p:nvPr/>
        </p:nvSpPr>
        <p:spPr>
          <a:xfrm>
            <a:off x="3600450" y="4753595"/>
            <a:ext cx="2048326" cy="735756"/>
          </a:xfrm>
          <a:prstGeom prst="rect">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pPr algn="r"/>
            <a:r>
              <a:rPr lang="en-GB">
                <a:latin typeface="Calibri"/>
                <a:ea typeface="Calibri"/>
                <a:cs typeface="Calibri"/>
              </a:rPr>
              <a:t>This is Alpha Bravo, roger, out</a:t>
            </a:r>
          </a:p>
        </p:txBody>
      </p:sp>
      <p:sp>
        <p:nvSpPr>
          <p:cNvPr id="48" name="Rectangle 47">
            <a:extLst>
              <a:ext uri="{FF2B5EF4-FFF2-40B4-BE49-F238E27FC236}">
                <a16:creationId xmlns:a16="http://schemas.microsoft.com/office/drawing/2014/main" id="{A3536F47-1920-C1AA-BF1F-6489DC06E05B}"/>
              </a:ext>
            </a:extLst>
          </p:cNvPr>
          <p:cNvSpPr/>
          <p:nvPr/>
        </p:nvSpPr>
        <p:spPr>
          <a:xfrm>
            <a:off x="2375434" y="2787419"/>
            <a:ext cx="3273342" cy="458757"/>
          </a:xfrm>
          <a:prstGeom prst="rect">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pPr algn="r"/>
            <a:r>
              <a:rPr lang="en-GB">
                <a:latin typeface="Calibri"/>
                <a:ea typeface="Calibri"/>
                <a:cs typeface="Calibri"/>
              </a:rPr>
              <a:t>Control, this is Alpha Bravo, over</a:t>
            </a:r>
          </a:p>
        </p:txBody>
      </p:sp>
      <p:sp>
        <p:nvSpPr>
          <p:cNvPr id="55" name="Triangle 54">
            <a:extLst>
              <a:ext uri="{FF2B5EF4-FFF2-40B4-BE49-F238E27FC236}">
                <a16:creationId xmlns:a16="http://schemas.microsoft.com/office/drawing/2014/main" id="{0CD5E54F-C5D7-E2E6-69B6-78B5B820D738}"/>
              </a:ext>
            </a:extLst>
          </p:cNvPr>
          <p:cNvSpPr/>
          <p:nvPr/>
        </p:nvSpPr>
        <p:spPr>
          <a:xfrm rot="12167910">
            <a:off x="1159587" y="2357234"/>
            <a:ext cx="260943" cy="431699"/>
          </a:xfrm>
          <a:prstGeom prst="triangle">
            <a:avLst>
              <a:gd name="adj" fmla="val 1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8DE97B2-32F5-3E29-41B1-FD5F173FCA1B}"/>
              </a:ext>
            </a:extLst>
          </p:cNvPr>
          <p:cNvSpPr/>
          <p:nvPr/>
        </p:nvSpPr>
        <p:spPr>
          <a:xfrm>
            <a:off x="1025625" y="2081330"/>
            <a:ext cx="3273342" cy="4587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r>
              <a:rPr lang="en-GB">
                <a:latin typeface="Calibri"/>
                <a:ea typeface="Calibri"/>
                <a:cs typeface="Calibri"/>
              </a:rPr>
              <a:t>Alpha Bravo, this is Control, over</a:t>
            </a:r>
          </a:p>
        </p:txBody>
      </p:sp>
      <p:sp>
        <p:nvSpPr>
          <p:cNvPr id="56" name="Triangle 55">
            <a:extLst>
              <a:ext uri="{FF2B5EF4-FFF2-40B4-BE49-F238E27FC236}">
                <a16:creationId xmlns:a16="http://schemas.microsoft.com/office/drawing/2014/main" id="{95E3A9EF-D850-5421-9516-147B8D7D7F3A}"/>
              </a:ext>
            </a:extLst>
          </p:cNvPr>
          <p:cNvSpPr/>
          <p:nvPr/>
        </p:nvSpPr>
        <p:spPr>
          <a:xfrm rot="12167910">
            <a:off x="6841058" y="2337692"/>
            <a:ext cx="260943" cy="431699"/>
          </a:xfrm>
          <a:prstGeom prst="triangle">
            <a:avLst>
              <a:gd name="adj" fmla="val 100000"/>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56">
            <a:extLst>
              <a:ext uri="{FF2B5EF4-FFF2-40B4-BE49-F238E27FC236}">
                <a16:creationId xmlns:a16="http://schemas.microsoft.com/office/drawing/2014/main" id="{9B863F22-64E1-856C-9D0B-8512597B1CA2}"/>
              </a:ext>
            </a:extLst>
          </p:cNvPr>
          <p:cNvSpPr/>
          <p:nvPr/>
        </p:nvSpPr>
        <p:spPr>
          <a:xfrm rot="7693883">
            <a:off x="11064736" y="2843461"/>
            <a:ext cx="260943" cy="431699"/>
          </a:xfrm>
          <a:prstGeom prst="triangle">
            <a:avLst>
              <a:gd name="adj" fmla="val 1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93510333-BB16-B62B-247C-5DC27468ADB9}"/>
              </a:ext>
            </a:extLst>
          </p:cNvPr>
          <p:cNvSpPr/>
          <p:nvPr/>
        </p:nvSpPr>
        <p:spPr>
          <a:xfrm rot="12167910">
            <a:off x="6834334" y="3776527"/>
            <a:ext cx="260943" cy="431699"/>
          </a:xfrm>
          <a:prstGeom prst="triangle">
            <a:avLst>
              <a:gd name="adj" fmla="val 100000"/>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a:extLst>
              <a:ext uri="{FF2B5EF4-FFF2-40B4-BE49-F238E27FC236}">
                <a16:creationId xmlns:a16="http://schemas.microsoft.com/office/drawing/2014/main" id="{93F30DA7-5491-34B9-7CFE-4AD925B103D5}"/>
              </a:ext>
            </a:extLst>
          </p:cNvPr>
          <p:cNvSpPr/>
          <p:nvPr/>
        </p:nvSpPr>
        <p:spPr>
          <a:xfrm rot="7693883">
            <a:off x="11064736" y="4551238"/>
            <a:ext cx="260943" cy="431699"/>
          </a:xfrm>
          <a:prstGeom prst="triangle">
            <a:avLst>
              <a:gd name="adj" fmla="val 10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506CB1E2-163B-FF44-0806-F8B6D85F85F2}"/>
              </a:ext>
            </a:extLst>
          </p:cNvPr>
          <p:cNvSpPr/>
          <p:nvPr/>
        </p:nvSpPr>
        <p:spPr>
          <a:xfrm rot="12167910">
            <a:off x="6834334" y="5491027"/>
            <a:ext cx="260943" cy="431699"/>
          </a:xfrm>
          <a:prstGeom prst="triangle">
            <a:avLst>
              <a:gd name="adj" fmla="val 100000"/>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F211E62-BAE5-1274-0042-030FDC8A9BDA}"/>
              </a:ext>
            </a:extLst>
          </p:cNvPr>
          <p:cNvSpPr/>
          <p:nvPr/>
        </p:nvSpPr>
        <p:spPr>
          <a:xfrm>
            <a:off x="6712050" y="2081330"/>
            <a:ext cx="3273342" cy="458757"/>
          </a:xfrm>
          <a:prstGeom prst="rect">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r>
              <a:rPr lang="en-GB">
                <a:latin typeface="Calibri"/>
                <a:ea typeface="Calibri"/>
                <a:cs typeface="Calibri"/>
              </a:rPr>
              <a:t>Control, this is Alpha Bravo, over</a:t>
            </a:r>
          </a:p>
        </p:txBody>
      </p:sp>
      <p:sp>
        <p:nvSpPr>
          <p:cNvPr id="43" name="Rectangle 42">
            <a:extLst>
              <a:ext uri="{FF2B5EF4-FFF2-40B4-BE49-F238E27FC236}">
                <a16:creationId xmlns:a16="http://schemas.microsoft.com/office/drawing/2014/main" id="{58234665-8750-C3D1-F7E6-0C777E4BB41E}"/>
              </a:ext>
            </a:extLst>
          </p:cNvPr>
          <p:cNvSpPr/>
          <p:nvPr/>
        </p:nvSpPr>
        <p:spPr>
          <a:xfrm>
            <a:off x="8061859" y="2661871"/>
            <a:ext cx="3273342" cy="4587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pPr algn="r"/>
            <a:r>
              <a:rPr lang="en-GB">
                <a:latin typeface="Calibri"/>
                <a:ea typeface="Calibri"/>
                <a:cs typeface="Calibri"/>
              </a:rPr>
              <a:t>Alpha Bravo, this is Control, over</a:t>
            </a:r>
          </a:p>
        </p:txBody>
      </p:sp>
      <p:sp>
        <p:nvSpPr>
          <p:cNvPr id="44" name="Rectangle 43">
            <a:extLst>
              <a:ext uri="{FF2B5EF4-FFF2-40B4-BE49-F238E27FC236}">
                <a16:creationId xmlns:a16="http://schemas.microsoft.com/office/drawing/2014/main" id="{85E6C61A-18EA-7997-AE56-01E30737B96D}"/>
              </a:ext>
            </a:extLst>
          </p:cNvPr>
          <p:cNvSpPr/>
          <p:nvPr/>
        </p:nvSpPr>
        <p:spPr>
          <a:xfrm>
            <a:off x="6712050" y="3242412"/>
            <a:ext cx="3167304" cy="735756"/>
          </a:xfrm>
          <a:prstGeom prst="rect">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r>
              <a:rPr lang="en-GB">
                <a:latin typeface="Calibri"/>
                <a:ea typeface="Calibri"/>
                <a:cs typeface="Calibri"/>
              </a:rPr>
              <a:t>This is Alpha Bravo, our location is GRID XZ12345 67890, over</a:t>
            </a:r>
          </a:p>
        </p:txBody>
      </p:sp>
      <p:sp>
        <p:nvSpPr>
          <p:cNvPr id="45" name="Rectangle 44">
            <a:extLst>
              <a:ext uri="{FF2B5EF4-FFF2-40B4-BE49-F238E27FC236}">
                <a16:creationId xmlns:a16="http://schemas.microsoft.com/office/drawing/2014/main" id="{37FED2D2-D094-A4E5-C0AA-2EDE55F6B970}"/>
              </a:ext>
            </a:extLst>
          </p:cNvPr>
          <p:cNvSpPr/>
          <p:nvPr/>
        </p:nvSpPr>
        <p:spPr>
          <a:xfrm>
            <a:off x="8686800" y="4099952"/>
            <a:ext cx="2648401" cy="7357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pPr algn="r"/>
            <a:r>
              <a:rPr lang="en-GB">
                <a:latin typeface="Calibri"/>
                <a:ea typeface="Calibri"/>
                <a:cs typeface="Calibri"/>
              </a:rPr>
              <a:t>This is Control, verify GRID XZ12345 67890, over</a:t>
            </a:r>
          </a:p>
        </p:txBody>
      </p:sp>
      <p:sp>
        <p:nvSpPr>
          <p:cNvPr id="46" name="Rectangle 45">
            <a:extLst>
              <a:ext uri="{FF2B5EF4-FFF2-40B4-BE49-F238E27FC236}">
                <a16:creationId xmlns:a16="http://schemas.microsoft.com/office/drawing/2014/main" id="{6BF9351E-96DA-8278-27A5-82A1693B0283}"/>
              </a:ext>
            </a:extLst>
          </p:cNvPr>
          <p:cNvSpPr/>
          <p:nvPr/>
        </p:nvSpPr>
        <p:spPr>
          <a:xfrm>
            <a:off x="6712050" y="4957493"/>
            <a:ext cx="1973178" cy="735756"/>
          </a:xfrm>
          <a:prstGeom prst="rect">
            <a:avLst/>
          </a:prstGeom>
          <a:solidFill>
            <a:srgbClr val="5B772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90000" rIns="90000" bIns="90000" rtlCol="0" anchor="ctr">
            <a:spAutoFit/>
          </a:bodyPr>
          <a:lstStyle/>
          <a:p>
            <a:r>
              <a:rPr lang="en-GB">
                <a:latin typeface="Calibri"/>
                <a:ea typeface="Calibri"/>
                <a:cs typeface="Calibri"/>
              </a:rPr>
              <a:t>This is Alpha Bravo, affirmative, out</a:t>
            </a:r>
          </a:p>
        </p:txBody>
      </p:sp>
    </p:spTree>
    <p:extLst>
      <p:ext uri="{BB962C8B-B14F-4D97-AF65-F5344CB8AC3E}">
        <p14:creationId xmlns:p14="http://schemas.microsoft.com/office/powerpoint/2010/main" val="347463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061BA-7493-8B26-20DF-388FD4B6F45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BA12814-73B3-2DE5-9937-D91079E2ADA7}"/>
              </a:ext>
            </a:extLst>
          </p:cNvPr>
          <p:cNvSpPr>
            <a:spLocks noGrp="1"/>
          </p:cNvSpPr>
          <p:nvPr>
            <p:ph type="sldNum" sz="quarter" idx="10"/>
          </p:nvPr>
        </p:nvSpPr>
        <p:spPr/>
        <p:txBody>
          <a:bodyPr/>
          <a:lstStyle/>
          <a:p>
            <a:fld id="{A861A158-83ED-EE40-9DBB-ECA0FA8A3E73}" type="slidenum">
              <a:rPr lang="en-US" smtClean="0"/>
              <a:pPr/>
              <a:t>23</a:t>
            </a:fld>
            <a:r>
              <a:rPr lang="en-US"/>
              <a:t>   |   UNIFORMED PROTECTIVE SERVICES</a:t>
            </a:r>
          </a:p>
        </p:txBody>
      </p:sp>
      <p:sp>
        <p:nvSpPr>
          <p:cNvPr id="3" name="TextBox 2">
            <a:extLst>
              <a:ext uri="{FF2B5EF4-FFF2-40B4-BE49-F238E27FC236}">
                <a16:creationId xmlns:a16="http://schemas.microsoft.com/office/drawing/2014/main" id="{C1F57D46-EF5B-5AB9-5D33-FEADDE5096B1}"/>
              </a:ext>
            </a:extLst>
          </p:cNvPr>
          <p:cNvSpPr txBox="1"/>
          <p:nvPr/>
        </p:nvSpPr>
        <p:spPr>
          <a:xfrm>
            <a:off x="587375" y="584200"/>
            <a:ext cx="2831522"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CODE WORDS</a:t>
            </a:r>
          </a:p>
        </p:txBody>
      </p:sp>
      <p:sp>
        <p:nvSpPr>
          <p:cNvPr id="4" name="TextBox 3">
            <a:extLst>
              <a:ext uri="{FF2B5EF4-FFF2-40B4-BE49-F238E27FC236}">
                <a16:creationId xmlns:a16="http://schemas.microsoft.com/office/drawing/2014/main" id="{3A0AD8E7-53A2-320F-246C-3453053659B9}"/>
              </a:ext>
            </a:extLst>
          </p:cNvPr>
          <p:cNvSpPr txBox="1"/>
          <p:nvPr/>
        </p:nvSpPr>
        <p:spPr>
          <a:xfrm>
            <a:off x="587246" y="1260000"/>
            <a:ext cx="4289554" cy="2633711"/>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Like prowords, code words help make communications brief and clear.</a:t>
            </a:r>
          </a:p>
          <a:p>
            <a:pPr>
              <a:spcAft>
                <a:spcPts val="1000"/>
              </a:spcAft>
            </a:pPr>
            <a:r>
              <a:rPr lang="en-US">
                <a:solidFill>
                  <a:schemeClr val="bg1"/>
                </a:solidFill>
              </a:rPr>
              <a:t>However, code words are either:</a:t>
            </a:r>
          </a:p>
          <a:p>
            <a:pPr marL="285750" indent="-285750">
              <a:spcAft>
                <a:spcPts val="1000"/>
              </a:spcAft>
              <a:buFont typeface="Arial" panose="020B0604020202020204" pitchFamily="34" charset="0"/>
              <a:buChar char="•"/>
            </a:pPr>
            <a:r>
              <a:rPr lang="en-US">
                <a:solidFill>
                  <a:schemeClr val="bg1"/>
                </a:solidFill>
              </a:rPr>
              <a:t>Names for locations or activities that ensure security.</a:t>
            </a:r>
          </a:p>
          <a:p>
            <a:pPr marL="285750" indent="-285750">
              <a:spcAft>
                <a:spcPts val="1000"/>
              </a:spcAft>
              <a:buFont typeface="Arial" panose="020B0604020202020204" pitchFamily="34" charset="0"/>
              <a:buChar char="•"/>
            </a:pPr>
            <a:r>
              <a:rPr lang="en-US">
                <a:solidFill>
                  <a:schemeClr val="bg1"/>
                </a:solidFill>
              </a:rPr>
              <a:t>Abbreviations of common military terms.</a:t>
            </a:r>
          </a:p>
          <a:p>
            <a:pPr>
              <a:spcAft>
                <a:spcPts val="1000"/>
              </a:spcAft>
            </a:pPr>
            <a:endParaRPr lang="en-US" b="1">
              <a:solidFill>
                <a:schemeClr val="bg1"/>
              </a:solidFill>
            </a:endParaRPr>
          </a:p>
        </p:txBody>
      </p:sp>
      <p:sp>
        <p:nvSpPr>
          <p:cNvPr id="7" name="Freeform 6">
            <a:extLst>
              <a:ext uri="{FF2B5EF4-FFF2-40B4-BE49-F238E27FC236}">
                <a16:creationId xmlns:a16="http://schemas.microsoft.com/office/drawing/2014/main" id="{48083A26-9FB8-0A22-CAB2-EEA9B12F2293}"/>
              </a:ext>
            </a:extLst>
          </p:cNvPr>
          <p:cNvSpPr/>
          <p:nvPr/>
        </p:nvSpPr>
        <p:spPr>
          <a:xfrm flipV="1">
            <a:off x="5102578" y="3155531"/>
            <a:ext cx="6389510" cy="2858134"/>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3A2B2362-58E2-6913-A96E-D7A817B2E63E}"/>
              </a:ext>
            </a:extLst>
          </p:cNvPr>
          <p:cNvGrpSpPr/>
          <p:nvPr/>
        </p:nvGrpSpPr>
        <p:grpSpPr>
          <a:xfrm>
            <a:off x="5102577" y="1460407"/>
            <a:ext cx="6389511" cy="1372914"/>
            <a:chOff x="5102577" y="1460407"/>
            <a:chExt cx="6389511" cy="1372914"/>
          </a:xfrm>
        </p:grpSpPr>
        <p:sp>
          <p:nvSpPr>
            <p:cNvPr id="6" name="Freeform 5">
              <a:extLst>
                <a:ext uri="{FF2B5EF4-FFF2-40B4-BE49-F238E27FC236}">
                  <a16:creationId xmlns:a16="http://schemas.microsoft.com/office/drawing/2014/main" id="{F3BE6F7F-5550-C2F9-CD8A-8C08A6848EB7}"/>
                </a:ext>
              </a:extLst>
            </p:cNvPr>
            <p:cNvSpPr/>
            <p:nvPr/>
          </p:nvSpPr>
          <p:spPr>
            <a:xfrm rot="10800000" flipV="1">
              <a:off x="5102577" y="1460407"/>
              <a:ext cx="6389510" cy="1372914"/>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47AD6B7B-0C0F-6A04-A8EA-BA4B37668699}"/>
                </a:ext>
              </a:extLst>
            </p:cNvPr>
            <p:cNvSpPr txBox="1"/>
            <p:nvPr/>
          </p:nvSpPr>
          <p:spPr>
            <a:xfrm>
              <a:off x="5259609" y="1547044"/>
              <a:ext cx="6232479" cy="1205115"/>
            </a:xfrm>
            <a:prstGeom prst="rect">
              <a:avLst/>
            </a:prstGeom>
            <a:noFill/>
          </p:spPr>
          <p:txBody>
            <a:bodyPr wrap="square" lIns="90000" tIns="90000" rIns="90000" bIns="90000" numCol="1" spcCol="180000" rtlCol="0">
              <a:spAutoFit/>
            </a:bodyPr>
            <a:lstStyle/>
            <a:p>
              <a:pPr>
                <a:spcBef>
                  <a:spcPts val="500"/>
                </a:spcBef>
                <a:spcAft>
                  <a:spcPts val="500"/>
                </a:spcAft>
              </a:pPr>
              <a:r>
                <a:rPr lang="en-US" b="1"/>
                <a:t>Security code word examples:</a:t>
              </a:r>
            </a:p>
            <a:p>
              <a:pPr marL="285750" indent="-285750">
                <a:spcBef>
                  <a:spcPts val="500"/>
                </a:spcBef>
                <a:buFont typeface="Arial" panose="020B0604020202020204" pitchFamily="34" charset="0"/>
                <a:buChar char="•"/>
              </a:pPr>
              <a:r>
                <a:rPr lang="en-US"/>
                <a:t>The name of a military exercise or operation, e.g. ‘Tempest’.</a:t>
              </a:r>
            </a:p>
            <a:p>
              <a:pPr marL="285750" indent="-285750">
                <a:spcBef>
                  <a:spcPts val="500"/>
                </a:spcBef>
                <a:buFont typeface="Arial" panose="020B0604020202020204" pitchFamily="34" charset="0"/>
                <a:buChar char="•"/>
              </a:pPr>
              <a:r>
                <a:rPr lang="en-US"/>
                <a:t>A sensitive location, e.g. ‘Capital’ for a known enemy position.</a:t>
              </a:r>
            </a:p>
          </p:txBody>
        </p:sp>
      </p:grpSp>
      <p:sp>
        <p:nvSpPr>
          <p:cNvPr id="10" name="TextBox 9">
            <a:extLst>
              <a:ext uri="{FF2B5EF4-FFF2-40B4-BE49-F238E27FC236}">
                <a16:creationId xmlns:a16="http://schemas.microsoft.com/office/drawing/2014/main" id="{7A6C39FC-B831-95D5-E7B3-DF67DC33A718}"/>
              </a:ext>
            </a:extLst>
          </p:cNvPr>
          <p:cNvSpPr txBox="1"/>
          <p:nvPr/>
        </p:nvSpPr>
        <p:spPr>
          <a:xfrm>
            <a:off x="5259609" y="3323072"/>
            <a:ext cx="4731357" cy="2569591"/>
          </a:xfrm>
          <a:prstGeom prst="rect">
            <a:avLst/>
          </a:prstGeom>
          <a:noFill/>
        </p:spPr>
        <p:txBody>
          <a:bodyPr wrap="square" lIns="90000" tIns="90000" rIns="90000" bIns="90000" numCol="1" spcCol="180000" rtlCol="0">
            <a:spAutoFit/>
          </a:bodyPr>
          <a:lstStyle/>
          <a:p>
            <a:pPr>
              <a:spcBef>
                <a:spcPts val="500"/>
              </a:spcBef>
              <a:spcAft>
                <a:spcPts val="500"/>
              </a:spcAft>
            </a:pPr>
            <a:r>
              <a:rPr lang="en-US" b="1"/>
              <a:t>Abbreviation code word examples:</a:t>
            </a:r>
          </a:p>
          <a:p>
            <a:pPr marL="285750" indent="-285750">
              <a:spcBef>
                <a:spcPts val="500"/>
              </a:spcBef>
              <a:buFont typeface="Arial" panose="020B0604020202020204" pitchFamily="34" charset="0"/>
              <a:buChar char="•"/>
            </a:pPr>
            <a:r>
              <a:rPr lang="en-US"/>
              <a:t>ETA – estimated time of arrival</a:t>
            </a:r>
          </a:p>
          <a:p>
            <a:pPr marL="285750" indent="-285750">
              <a:spcBef>
                <a:spcPts val="500"/>
              </a:spcBef>
              <a:buFont typeface="Arial" panose="020B0604020202020204" pitchFamily="34" charset="0"/>
              <a:buChar char="•"/>
            </a:pPr>
            <a:r>
              <a:rPr lang="en-US"/>
              <a:t>OIC – officer in charge</a:t>
            </a:r>
          </a:p>
          <a:p>
            <a:pPr marL="285750" indent="-285750">
              <a:spcBef>
                <a:spcPts val="500"/>
              </a:spcBef>
              <a:buFont typeface="Arial" panose="020B0604020202020204" pitchFamily="34" charset="0"/>
              <a:buChar char="•"/>
            </a:pPr>
            <a:r>
              <a:rPr lang="en-US"/>
              <a:t>PRR – personal role radio</a:t>
            </a:r>
          </a:p>
          <a:p>
            <a:pPr marL="285750" indent="-285750">
              <a:spcBef>
                <a:spcPts val="500"/>
              </a:spcBef>
              <a:buFont typeface="Arial" panose="020B0604020202020204" pitchFamily="34" charset="0"/>
              <a:buChar char="•"/>
            </a:pPr>
            <a:r>
              <a:rPr lang="en-US"/>
              <a:t>ECM – electronic counter measure</a:t>
            </a:r>
          </a:p>
          <a:p>
            <a:pPr marL="285750" indent="-285750">
              <a:spcBef>
                <a:spcPts val="500"/>
              </a:spcBef>
              <a:buFont typeface="Arial" panose="020B0604020202020204" pitchFamily="34" charset="0"/>
              <a:buChar char="•"/>
            </a:pPr>
            <a:r>
              <a:rPr lang="en-US"/>
              <a:t>NYK – not yet known</a:t>
            </a:r>
          </a:p>
          <a:p>
            <a:pPr marL="285750" indent="-285750">
              <a:spcBef>
                <a:spcPts val="500"/>
              </a:spcBef>
              <a:buFont typeface="Arial" panose="020B0604020202020204" pitchFamily="34" charset="0"/>
              <a:buChar char="•"/>
            </a:pPr>
            <a:r>
              <a:rPr lang="en-US"/>
              <a:t>UAV – unmanned aerial vehicle</a:t>
            </a:r>
          </a:p>
        </p:txBody>
      </p:sp>
      <p:pic>
        <p:nvPicPr>
          <p:cNvPr id="15" name="Picture 14">
            <a:extLst>
              <a:ext uri="{FF2B5EF4-FFF2-40B4-BE49-F238E27FC236}">
                <a16:creationId xmlns:a16="http://schemas.microsoft.com/office/drawing/2014/main" id="{D003B3FD-550A-877D-BFC4-412D6BCCE61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188982" y="1864613"/>
            <a:ext cx="1710781" cy="558968"/>
          </a:xfrm>
          <a:prstGeom prst="rect">
            <a:avLst/>
          </a:prstGeom>
        </p:spPr>
      </p:pic>
      <p:pic>
        <p:nvPicPr>
          <p:cNvPr id="16" name="Picture 15">
            <a:extLst>
              <a:ext uri="{FF2B5EF4-FFF2-40B4-BE49-F238E27FC236}">
                <a16:creationId xmlns:a16="http://schemas.microsoft.com/office/drawing/2014/main" id="{AAD6BCF4-3398-DA3C-347C-E5FA9EB9EC2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500000">
            <a:off x="10702674" y="1864614"/>
            <a:ext cx="1710781" cy="558968"/>
          </a:xfrm>
          <a:prstGeom prst="rect">
            <a:avLst/>
          </a:prstGeom>
        </p:spPr>
      </p:pic>
      <p:pic>
        <p:nvPicPr>
          <p:cNvPr id="17" name="Picture 16" descr="A white fabric with black border&#10;&#10;Description automatically generated with medium confidence">
            <a:extLst>
              <a:ext uri="{FF2B5EF4-FFF2-40B4-BE49-F238E27FC236}">
                <a16:creationId xmlns:a16="http://schemas.microsoft.com/office/drawing/2014/main" id="{19B059A0-CC9F-18B5-90EB-033475EBC016}"/>
              </a:ext>
            </a:extLst>
          </p:cNvPr>
          <p:cNvPicPr>
            <a:picLocks noChangeAspect="1"/>
          </p:cNvPicPr>
          <p:nvPr/>
        </p:nvPicPr>
        <p:blipFill>
          <a:blip r:embed="rId4">
            <a:alphaModFix amt="70000"/>
          </a:blip>
          <a:stretch>
            <a:fillRect/>
          </a:stretch>
        </p:blipFill>
        <p:spPr>
          <a:xfrm rot="5400000">
            <a:off x="4030459" y="4236162"/>
            <a:ext cx="1909528" cy="548771"/>
          </a:xfrm>
          <a:prstGeom prst="rect">
            <a:avLst/>
          </a:prstGeom>
        </p:spPr>
      </p:pic>
      <p:pic>
        <p:nvPicPr>
          <p:cNvPr id="18" name="Picture 17" descr="A white fabric with black border&#10;&#10;Description automatically generated with medium confidence">
            <a:extLst>
              <a:ext uri="{FF2B5EF4-FFF2-40B4-BE49-F238E27FC236}">
                <a16:creationId xmlns:a16="http://schemas.microsoft.com/office/drawing/2014/main" id="{4C15D5A3-0E50-28DA-BB9E-0E3046635B37}"/>
              </a:ext>
            </a:extLst>
          </p:cNvPr>
          <p:cNvPicPr>
            <a:picLocks noChangeAspect="1"/>
          </p:cNvPicPr>
          <p:nvPr/>
        </p:nvPicPr>
        <p:blipFill>
          <a:blip r:embed="rId4">
            <a:alphaModFix amt="70000"/>
          </a:blip>
          <a:stretch>
            <a:fillRect/>
          </a:stretch>
        </p:blipFill>
        <p:spPr>
          <a:xfrm rot="6794039">
            <a:off x="10330011" y="5036569"/>
            <a:ext cx="1909528" cy="548771"/>
          </a:xfrm>
          <a:prstGeom prst="rect">
            <a:avLst/>
          </a:prstGeom>
        </p:spPr>
      </p:pic>
    </p:spTree>
    <p:extLst>
      <p:ext uri="{BB962C8B-B14F-4D97-AF65-F5344CB8AC3E}">
        <p14:creationId xmlns:p14="http://schemas.microsoft.com/office/powerpoint/2010/main" val="91979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3678-C5F6-9FFE-B9D7-ACC06BD9B3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69E3B-C24A-37BA-E6AA-EB0A20A67396}"/>
              </a:ext>
            </a:extLst>
          </p:cNvPr>
          <p:cNvSpPr>
            <a:spLocks noGrp="1"/>
          </p:cNvSpPr>
          <p:nvPr>
            <p:ph type="sldNum" sz="quarter" idx="10"/>
          </p:nvPr>
        </p:nvSpPr>
        <p:spPr/>
        <p:txBody>
          <a:bodyPr/>
          <a:lstStyle/>
          <a:p>
            <a:fld id="{A861A158-83ED-EE40-9DBB-ECA0FA8A3E73}" type="slidenum">
              <a:rPr lang="en-US" smtClean="0"/>
              <a:pPr/>
              <a:t>24</a:t>
            </a:fld>
            <a:r>
              <a:rPr lang="en-US"/>
              <a:t>   |   UNIFORMED PROTECTIVE SERVICES</a:t>
            </a:r>
          </a:p>
        </p:txBody>
      </p:sp>
      <p:sp>
        <p:nvSpPr>
          <p:cNvPr id="2" name="TextBox 1">
            <a:extLst>
              <a:ext uri="{FF2B5EF4-FFF2-40B4-BE49-F238E27FC236}">
                <a16:creationId xmlns:a16="http://schemas.microsoft.com/office/drawing/2014/main" id="{0B84F54D-581B-B8EA-35B3-15B3C44E1696}"/>
              </a:ext>
            </a:extLst>
          </p:cNvPr>
          <p:cNvSpPr txBox="1"/>
          <p:nvPr/>
        </p:nvSpPr>
        <p:spPr>
          <a:xfrm>
            <a:off x="587246" y="1301189"/>
            <a:ext cx="4996924" cy="4680425"/>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p>
          <a:p>
            <a:pPr>
              <a:spcAft>
                <a:spcPts val="1000"/>
              </a:spcAft>
            </a:pPr>
            <a:r>
              <a:rPr lang="en-US" b="1" dirty="0">
                <a:solidFill>
                  <a:schemeClr val="bg1"/>
                </a:solidFill>
              </a:rPr>
              <a:t>Infantry inter-squad coordination</a:t>
            </a:r>
            <a:endParaRPr lang="en-US" dirty="0">
              <a:solidFill>
                <a:schemeClr val="bg1"/>
              </a:solidFill>
            </a:endParaRPr>
          </a:p>
          <a:p>
            <a:pPr>
              <a:spcAft>
                <a:spcPts val="1000"/>
              </a:spcAft>
            </a:pPr>
            <a:r>
              <a:rPr lang="en-US" dirty="0">
                <a:solidFill>
                  <a:schemeClr val="bg1"/>
                </a:solidFill>
              </a:rPr>
              <a:t>You are ensuring that four buildings are empty of civilians. </a:t>
            </a:r>
          </a:p>
          <a:p>
            <a:pPr>
              <a:spcAft>
                <a:spcPts val="1000"/>
              </a:spcAft>
            </a:pPr>
            <a:r>
              <a:rPr lang="en-US" dirty="0">
                <a:solidFill>
                  <a:schemeClr val="bg1"/>
                </a:solidFill>
              </a:rPr>
              <a:t>There are four buildings on each side of the road. </a:t>
            </a:r>
          </a:p>
          <a:p>
            <a:pPr>
              <a:spcAft>
                <a:spcPts val="1000"/>
              </a:spcAft>
            </a:pPr>
            <a:r>
              <a:rPr lang="en-US" dirty="0">
                <a:solidFill>
                  <a:schemeClr val="bg1"/>
                </a:solidFill>
              </a:rPr>
              <a:t>One squad is checking buildings on one side of the road and is coordinating with the squad checking the other side. </a:t>
            </a:r>
          </a:p>
          <a:p>
            <a:pPr>
              <a:spcAft>
                <a:spcPts val="1000"/>
              </a:spcAft>
            </a:pPr>
            <a:r>
              <a:rPr lang="en-US" dirty="0">
                <a:solidFill>
                  <a:schemeClr val="bg1"/>
                </a:solidFill>
              </a:rPr>
              <a:t>Your squad has checked two buildings and both are clear. You are unsure of the other squad’s progress. </a:t>
            </a:r>
          </a:p>
          <a:p>
            <a:pPr>
              <a:spcAft>
                <a:spcPts val="1000"/>
              </a:spcAft>
            </a:pPr>
            <a:r>
              <a:rPr lang="en-US" b="1" dirty="0">
                <a:solidFill>
                  <a:schemeClr val="bg1"/>
                </a:solidFill>
              </a:rPr>
              <a:t>Establish contact to share your progress and agree to meet at the end of the road when complete.</a:t>
            </a:r>
            <a:endParaRPr lang="en-US" b="1" dirty="0">
              <a:solidFill>
                <a:schemeClr val="bg1"/>
              </a:solidFill>
              <a:ea typeface="Calibri"/>
              <a:cs typeface="Calibri"/>
            </a:endParaRPr>
          </a:p>
          <a:p>
            <a:pPr>
              <a:spcAft>
                <a:spcPts val="1000"/>
              </a:spcAft>
            </a:pPr>
            <a:endParaRPr lang="en-US" b="1">
              <a:solidFill>
                <a:schemeClr val="bg1"/>
              </a:solidFill>
            </a:endParaRPr>
          </a:p>
        </p:txBody>
      </p:sp>
      <p:sp>
        <p:nvSpPr>
          <p:cNvPr id="6" name="Graphic 4">
            <a:extLst>
              <a:ext uri="{FF2B5EF4-FFF2-40B4-BE49-F238E27FC236}">
                <a16:creationId xmlns:a16="http://schemas.microsoft.com/office/drawing/2014/main" id="{BB9494B5-FDA2-51DF-5FA3-02F9D15C07DC}"/>
              </a:ext>
            </a:extLst>
          </p:cNvPr>
          <p:cNvSpPr>
            <a:spLocks noChangeAspect="1"/>
          </p:cNvSpPr>
          <p:nvPr/>
        </p:nvSpPr>
        <p:spPr>
          <a:xfrm rot="10965525" flipH="1" flipV="1">
            <a:off x="6619971" y="1172753"/>
            <a:ext cx="4703828" cy="465451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C3583649-FFEE-21F6-C193-065E54BF2FA3}"/>
              </a:ext>
            </a:extLst>
          </p:cNvPr>
          <p:cNvSpPr>
            <a:spLocks noChangeAspect="1"/>
          </p:cNvSpPr>
          <p:nvPr/>
        </p:nvSpPr>
        <p:spPr>
          <a:xfrm rot="10965525" flipH="1" flipV="1">
            <a:off x="6619970" y="1248742"/>
            <a:ext cx="4703716" cy="457852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5"/>
            <a:srcRect/>
            <a:stretch>
              <a:fillRect/>
            </a:stretch>
          </a:blipFill>
          <a:ln w="0" cap="flat">
            <a:noFill/>
            <a:prstDash val="solid"/>
            <a:miter/>
          </a:ln>
        </p:spPr>
        <p:txBody>
          <a:bodyPr rtlCol="0" anchor="ctr"/>
          <a:lstStyle/>
          <a:p>
            <a:endParaRPr lang="en-US"/>
          </a:p>
        </p:txBody>
      </p:sp>
      <p:pic>
        <p:nvPicPr>
          <p:cNvPr id="8" name="Picture 7" descr="A white fabric with black border&#10;&#10;Description automatically generated with medium confidence">
            <a:extLst>
              <a:ext uri="{FF2B5EF4-FFF2-40B4-BE49-F238E27FC236}">
                <a16:creationId xmlns:a16="http://schemas.microsoft.com/office/drawing/2014/main" id="{9B483EEF-3EA2-BC0F-23B3-C508D3132A9D}"/>
              </a:ext>
            </a:extLst>
          </p:cNvPr>
          <p:cNvPicPr>
            <a:picLocks noChangeAspect="1"/>
          </p:cNvPicPr>
          <p:nvPr/>
        </p:nvPicPr>
        <p:blipFill>
          <a:blip r:embed="rId6">
            <a:alphaModFix amt="70000"/>
          </a:blip>
          <a:stretch>
            <a:fillRect/>
          </a:stretch>
        </p:blipFill>
        <p:spPr>
          <a:xfrm rot="5616209">
            <a:off x="4974887" y="3340460"/>
            <a:ext cx="3090122" cy="772531"/>
          </a:xfrm>
          <a:prstGeom prst="rect">
            <a:avLst/>
          </a:prstGeom>
        </p:spPr>
      </p:pic>
      <p:pic>
        <p:nvPicPr>
          <p:cNvPr id="10" name="Picture 9" descr="A close-up of a silver object&#10;&#10;Description automatically generated">
            <a:extLst>
              <a:ext uri="{FF2B5EF4-FFF2-40B4-BE49-F238E27FC236}">
                <a16:creationId xmlns:a16="http://schemas.microsoft.com/office/drawing/2014/main" id="{4C738D4A-EFD6-7D0B-8BA2-905773DF03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10406409" y="2357446"/>
            <a:ext cx="1924050" cy="628650"/>
          </a:xfrm>
          <a:prstGeom prst="rect">
            <a:avLst/>
          </a:prstGeom>
        </p:spPr>
      </p:pic>
      <p:sp>
        <p:nvSpPr>
          <p:cNvPr id="13" name="TextBox 12">
            <a:extLst>
              <a:ext uri="{FF2B5EF4-FFF2-40B4-BE49-F238E27FC236}">
                <a16:creationId xmlns:a16="http://schemas.microsoft.com/office/drawing/2014/main" id="{BBA32747-FE75-C335-3406-90AC77E9E1B8}"/>
              </a:ext>
            </a:extLst>
          </p:cNvPr>
          <p:cNvSpPr txBox="1"/>
          <p:nvPr/>
        </p:nvSpPr>
        <p:spPr>
          <a:xfrm>
            <a:off x="587375" y="584200"/>
            <a:ext cx="4073849" cy="553998"/>
          </a:xfrm>
          <a:prstGeom prst="rect">
            <a:avLst/>
          </a:prstGeom>
          <a:solidFill>
            <a:schemeClr val="bg1"/>
          </a:solidFill>
        </p:spPr>
        <p:txBody>
          <a:bodyPr wrap="none" lIns="108000" tIns="0" rIns="72000" bIns="0" rtlCol="0">
            <a:spAutoFit/>
          </a:bodyPr>
          <a:lstStyle/>
          <a:p>
            <a:r>
              <a:rPr lang="en-GB" sz="3600" b="1" dirty="0">
                <a:effectLst/>
                <a:latin typeface="Arial Narrow" panose="020B0604020202020204" pitchFamily="34" charset="0"/>
              </a:rPr>
              <a:t>USING PROWORDS 1</a:t>
            </a:r>
          </a:p>
        </p:txBody>
      </p:sp>
      <p:pic>
        <p:nvPicPr>
          <p:cNvPr id="3" name="Radio 1 example  - slide 25">
            <a:hlinkClick r:id="" action="ppaction://media"/>
            <a:extLst>
              <a:ext uri="{FF2B5EF4-FFF2-40B4-BE49-F238E27FC236}">
                <a16:creationId xmlns:a16="http://schemas.microsoft.com/office/drawing/2014/main" id="{5BCDBB5B-E8B3-4D40-359C-6D999DABD38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a:stretch/>
        </p:blipFill>
        <p:spPr>
          <a:xfrm>
            <a:off x="9869615" y="502808"/>
            <a:ext cx="1452744" cy="1440000"/>
          </a:xfrm>
          <a:prstGeom prst="rect">
            <a:avLst/>
          </a:prstGeom>
        </p:spPr>
      </p:pic>
      <p:pic>
        <p:nvPicPr>
          <p:cNvPr id="9" name="Picture 8" descr="A white sheet with black text&#10;&#10;AI-generated content may be incorrect.">
            <a:extLst>
              <a:ext uri="{FF2B5EF4-FFF2-40B4-BE49-F238E27FC236}">
                <a16:creationId xmlns:a16="http://schemas.microsoft.com/office/drawing/2014/main" id="{5F099DDA-B084-53A8-DF65-8CB1927B52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0449" y="251419"/>
            <a:ext cx="2414683" cy="1684241"/>
          </a:xfrm>
          <a:prstGeom prst="rect">
            <a:avLst/>
          </a:prstGeom>
        </p:spPr>
      </p:pic>
    </p:spTree>
    <p:extLst>
      <p:ext uri="{BB962C8B-B14F-4D97-AF65-F5344CB8AC3E}">
        <p14:creationId xmlns:p14="http://schemas.microsoft.com/office/powerpoint/2010/main" val="3199474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3678-C5F6-9FFE-B9D7-ACC06BD9B3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69E3B-C24A-37BA-E6AA-EB0A20A67396}"/>
              </a:ext>
            </a:extLst>
          </p:cNvPr>
          <p:cNvSpPr>
            <a:spLocks noGrp="1"/>
          </p:cNvSpPr>
          <p:nvPr>
            <p:ph type="sldNum" sz="quarter" idx="10"/>
          </p:nvPr>
        </p:nvSpPr>
        <p:spPr/>
        <p:txBody>
          <a:bodyPr/>
          <a:lstStyle/>
          <a:p>
            <a:fld id="{A861A158-83ED-EE40-9DBB-ECA0FA8A3E73}" type="slidenum">
              <a:rPr lang="en-US" smtClean="0"/>
              <a:pPr/>
              <a:t>25</a:t>
            </a:fld>
            <a:r>
              <a:rPr lang="en-US"/>
              <a:t>   |   UNIFORMED PROTECTIVE SERVICES</a:t>
            </a:r>
          </a:p>
        </p:txBody>
      </p:sp>
      <p:sp>
        <p:nvSpPr>
          <p:cNvPr id="2" name="TextBox 1">
            <a:extLst>
              <a:ext uri="{FF2B5EF4-FFF2-40B4-BE49-F238E27FC236}">
                <a16:creationId xmlns:a16="http://schemas.microsoft.com/office/drawing/2014/main" id="{0B84F54D-581B-B8EA-35B3-15B3C44E1696}"/>
              </a:ext>
            </a:extLst>
          </p:cNvPr>
          <p:cNvSpPr txBox="1"/>
          <p:nvPr/>
        </p:nvSpPr>
        <p:spPr>
          <a:xfrm>
            <a:off x="587245" y="1260000"/>
            <a:ext cx="4674565" cy="3187709"/>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solidFill>
                <a:schemeClr val="bg1"/>
              </a:solidFill>
            </a:endParaRPr>
          </a:p>
          <a:p>
            <a:pPr>
              <a:spcAft>
                <a:spcPts val="1000"/>
              </a:spcAft>
            </a:pPr>
            <a:r>
              <a:rPr lang="en-US" b="1" dirty="0">
                <a:solidFill>
                  <a:schemeClr val="bg1"/>
                </a:solidFill>
              </a:rPr>
              <a:t>Intelligence</a:t>
            </a:r>
            <a:endParaRPr lang="en-US" dirty="0">
              <a:solidFill>
                <a:schemeClr val="bg1"/>
              </a:solidFill>
            </a:endParaRPr>
          </a:p>
          <a:p>
            <a:pPr>
              <a:spcAft>
                <a:spcPts val="1000"/>
              </a:spcAft>
            </a:pPr>
            <a:r>
              <a:rPr lang="en-US" dirty="0">
                <a:solidFill>
                  <a:schemeClr val="bg1"/>
                </a:solidFill>
              </a:rPr>
              <a:t>While on exercise you have intercepted enemy communications and movements. </a:t>
            </a:r>
            <a:endParaRPr lang="en-US" dirty="0">
              <a:solidFill>
                <a:schemeClr val="bg1"/>
              </a:solidFill>
              <a:ea typeface="Calibri"/>
              <a:cs typeface="Calibri"/>
            </a:endParaRPr>
          </a:p>
          <a:p>
            <a:pPr>
              <a:spcAft>
                <a:spcPts val="1000"/>
              </a:spcAft>
            </a:pPr>
            <a:r>
              <a:rPr lang="en-US" dirty="0">
                <a:solidFill>
                  <a:schemeClr val="bg1"/>
                </a:solidFill>
              </a:rPr>
              <a:t>You have two grid references and the details of a convoy of four </a:t>
            </a:r>
            <a:r>
              <a:rPr lang="en-US" dirty="0" err="1">
                <a:solidFill>
                  <a:schemeClr val="bg1"/>
                </a:solidFill>
              </a:rPr>
              <a:t>armoured</a:t>
            </a:r>
            <a:r>
              <a:rPr lang="en-US" dirty="0">
                <a:solidFill>
                  <a:schemeClr val="bg1"/>
                </a:solidFill>
              </a:rPr>
              <a:t> vehicles moving between the two. </a:t>
            </a:r>
            <a:endParaRPr lang="en-US" dirty="0">
              <a:solidFill>
                <a:schemeClr val="bg1"/>
              </a:solidFill>
              <a:ea typeface="Calibri"/>
              <a:cs typeface="Calibri"/>
            </a:endParaRPr>
          </a:p>
          <a:p>
            <a:pPr>
              <a:spcAft>
                <a:spcPts val="1000"/>
              </a:spcAft>
            </a:pPr>
            <a:r>
              <a:rPr lang="en-US" b="1" dirty="0">
                <a:solidFill>
                  <a:schemeClr val="bg1"/>
                </a:solidFill>
              </a:rPr>
              <a:t>Communicate this information to your OIC and ask for further instructions.</a:t>
            </a:r>
            <a:endParaRPr lang="en-US">
              <a:solidFill>
                <a:schemeClr val="bg1"/>
              </a:solidFill>
              <a:ea typeface="Calibri"/>
              <a:cs typeface="Calibri"/>
            </a:endParaRPr>
          </a:p>
        </p:txBody>
      </p:sp>
      <p:sp>
        <p:nvSpPr>
          <p:cNvPr id="6" name="Graphic 4">
            <a:extLst>
              <a:ext uri="{FF2B5EF4-FFF2-40B4-BE49-F238E27FC236}">
                <a16:creationId xmlns:a16="http://schemas.microsoft.com/office/drawing/2014/main" id="{BB9494B5-FDA2-51DF-5FA3-02F9D15C07DC}"/>
              </a:ext>
            </a:extLst>
          </p:cNvPr>
          <p:cNvSpPr>
            <a:spLocks noChangeAspect="1"/>
          </p:cNvSpPr>
          <p:nvPr/>
        </p:nvSpPr>
        <p:spPr>
          <a:xfrm rot="10965525" flipH="1" flipV="1">
            <a:off x="6619971" y="1172753"/>
            <a:ext cx="4703828" cy="465451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C3583649-FFEE-21F6-C193-065E54BF2FA3}"/>
              </a:ext>
            </a:extLst>
          </p:cNvPr>
          <p:cNvSpPr>
            <a:spLocks noChangeAspect="1"/>
          </p:cNvSpPr>
          <p:nvPr/>
        </p:nvSpPr>
        <p:spPr>
          <a:xfrm rot="10965525" flipH="1" flipV="1">
            <a:off x="6619970" y="1248742"/>
            <a:ext cx="4703716" cy="457852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5"/>
            <a:srcRect/>
            <a:stretch>
              <a:fillRect/>
            </a:stretch>
          </a:blipFill>
          <a:ln w="0" cap="flat">
            <a:noFill/>
            <a:prstDash val="solid"/>
            <a:miter/>
          </a:ln>
        </p:spPr>
        <p:txBody>
          <a:bodyPr rtlCol="0" anchor="ctr"/>
          <a:lstStyle/>
          <a:p>
            <a:endParaRPr lang="en-US" dirty="0"/>
          </a:p>
        </p:txBody>
      </p:sp>
      <p:pic>
        <p:nvPicPr>
          <p:cNvPr id="8" name="Picture 7" descr="A white fabric with black border&#10;&#10;Description automatically generated with medium confidence">
            <a:extLst>
              <a:ext uri="{FF2B5EF4-FFF2-40B4-BE49-F238E27FC236}">
                <a16:creationId xmlns:a16="http://schemas.microsoft.com/office/drawing/2014/main" id="{9B483EEF-3EA2-BC0F-23B3-C508D3132A9D}"/>
              </a:ext>
            </a:extLst>
          </p:cNvPr>
          <p:cNvPicPr>
            <a:picLocks noChangeAspect="1"/>
          </p:cNvPicPr>
          <p:nvPr/>
        </p:nvPicPr>
        <p:blipFill>
          <a:blip r:embed="rId6">
            <a:alphaModFix amt="70000"/>
          </a:blip>
          <a:stretch>
            <a:fillRect/>
          </a:stretch>
        </p:blipFill>
        <p:spPr>
          <a:xfrm rot="5616209">
            <a:off x="4974887" y="3340460"/>
            <a:ext cx="3090122" cy="772531"/>
          </a:xfrm>
          <a:prstGeom prst="rect">
            <a:avLst/>
          </a:prstGeom>
        </p:spPr>
      </p:pic>
      <p:pic>
        <p:nvPicPr>
          <p:cNvPr id="10" name="Picture 9" descr="A close-up of a silver object&#10;&#10;Description automatically generated">
            <a:extLst>
              <a:ext uri="{FF2B5EF4-FFF2-40B4-BE49-F238E27FC236}">
                <a16:creationId xmlns:a16="http://schemas.microsoft.com/office/drawing/2014/main" id="{4C738D4A-EFD6-7D0B-8BA2-905773DF03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10406409" y="2357446"/>
            <a:ext cx="1924050" cy="628650"/>
          </a:xfrm>
          <a:prstGeom prst="rect">
            <a:avLst/>
          </a:prstGeom>
        </p:spPr>
      </p:pic>
      <p:sp>
        <p:nvSpPr>
          <p:cNvPr id="13" name="TextBox 12">
            <a:extLst>
              <a:ext uri="{FF2B5EF4-FFF2-40B4-BE49-F238E27FC236}">
                <a16:creationId xmlns:a16="http://schemas.microsoft.com/office/drawing/2014/main" id="{BBA32747-FE75-C335-3406-90AC77E9E1B8}"/>
              </a:ext>
            </a:extLst>
          </p:cNvPr>
          <p:cNvSpPr txBox="1"/>
          <p:nvPr/>
        </p:nvSpPr>
        <p:spPr>
          <a:xfrm>
            <a:off x="587375" y="584200"/>
            <a:ext cx="4073849"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USING PROWORDS 2</a:t>
            </a:r>
          </a:p>
        </p:txBody>
      </p:sp>
      <p:pic>
        <p:nvPicPr>
          <p:cNvPr id="9" name="Radio 2 example - slide 26">
            <a:hlinkClick r:id="" action="ppaction://media"/>
            <a:extLst>
              <a:ext uri="{FF2B5EF4-FFF2-40B4-BE49-F238E27FC236}">
                <a16:creationId xmlns:a16="http://schemas.microsoft.com/office/drawing/2014/main" id="{4AC66243-88B0-7217-4C31-79056F88F2F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a:stretch/>
        </p:blipFill>
        <p:spPr>
          <a:xfrm>
            <a:off x="9867673" y="502808"/>
            <a:ext cx="1452744" cy="1440000"/>
          </a:xfrm>
          <a:prstGeom prst="rect">
            <a:avLst/>
          </a:prstGeom>
        </p:spPr>
      </p:pic>
      <p:pic>
        <p:nvPicPr>
          <p:cNvPr id="11" name="Picture 10" descr="A white sheet with black text&#10;&#10;AI-generated content may be incorrect.">
            <a:extLst>
              <a:ext uri="{FF2B5EF4-FFF2-40B4-BE49-F238E27FC236}">
                <a16:creationId xmlns:a16="http://schemas.microsoft.com/office/drawing/2014/main" id="{986E4EEE-49D4-28FB-D212-21CA8E7A81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0449" y="251419"/>
            <a:ext cx="2392271" cy="1676770"/>
          </a:xfrm>
          <a:prstGeom prst="rect">
            <a:avLst/>
          </a:prstGeom>
        </p:spPr>
      </p:pic>
    </p:spTree>
    <p:extLst>
      <p:ext uri="{BB962C8B-B14F-4D97-AF65-F5344CB8AC3E}">
        <p14:creationId xmlns:p14="http://schemas.microsoft.com/office/powerpoint/2010/main" val="228501322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3678-C5F6-9FFE-B9D7-ACC06BD9B3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69E3B-C24A-37BA-E6AA-EB0A20A67396}"/>
              </a:ext>
            </a:extLst>
          </p:cNvPr>
          <p:cNvSpPr>
            <a:spLocks noGrp="1"/>
          </p:cNvSpPr>
          <p:nvPr>
            <p:ph type="sldNum" sz="quarter" idx="10"/>
          </p:nvPr>
        </p:nvSpPr>
        <p:spPr/>
        <p:txBody>
          <a:bodyPr/>
          <a:lstStyle/>
          <a:p>
            <a:fld id="{A861A158-83ED-EE40-9DBB-ECA0FA8A3E73}" type="slidenum">
              <a:rPr lang="en-US" smtClean="0"/>
              <a:pPr/>
              <a:t>26</a:t>
            </a:fld>
            <a:r>
              <a:rPr lang="en-US"/>
              <a:t>   |   UNIFORMED PROTECTIVE SERVICES</a:t>
            </a:r>
          </a:p>
        </p:txBody>
      </p:sp>
      <p:sp>
        <p:nvSpPr>
          <p:cNvPr id="2" name="TextBox 1">
            <a:extLst>
              <a:ext uri="{FF2B5EF4-FFF2-40B4-BE49-F238E27FC236}">
                <a16:creationId xmlns:a16="http://schemas.microsoft.com/office/drawing/2014/main" id="{0B84F54D-581B-B8EA-35B3-15B3C44E1696}"/>
              </a:ext>
            </a:extLst>
          </p:cNvPr>
          <p:cNvSpPr txBox="1"/>
          <p:nvPr/>
        </p:nvSpPr>
        <p:spPr>
          <a:xfrm>
            <a:off x="587245" y="1260000"/>
            <a:ext cx="4506123" cy="3592948"/>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rPr>
              <a:t>SCENARIO</a:t>
            </a:r>
            <a:endParaRPr lang="en-US" dirty="0"/>
          </a:p>
          <a:p>
            <a:pPr>
              <a:spcAft>
                <a:spcPts val="1000"/>
              </a:spcAft>
            </a:pPr>
            <a:r>
              <a:rPr lang="en-US" b="1" dirty="0">
                <a:solidFill>
                  <a:schemeClr val="bg1"/>
                </a:solidFill>
              </a:rPr>
              <a:t>Logistics</a:t>
            </a:r>
            <a:endParaRPr lang="en-US">
              <a:solidFill>
                <a:schemeClr val="bg1"/>
              </a:solidFill>
            </a:endParaRPr>
          </a:p>
          <a:p>
            <a:pPr>
              <a:spcAft>
                <a:spcPts val="1000"/>
              </a:spcAft>
            </a:pPr>
            <a:r>
              <a:rPr lang="en-US" b="1" dirty="0">
                <a:solidFill>
                  <a:schemeClr val="bg1"/>
                </a:solidFill>
              </a:rPr>
              <a:t>You are managing a supply chain. </a:t>
            </a:r>
            <a:endParaRPr lang="en-US" b="1" dirty="0">
              <a:solidFill>
                <a:schemeClr val="bg1"/>
              </a:solidFill>
              <a:ea typeface="Calibri"/>
              <a:cs typeface="Calibri"/>
            </a:endParaRPr>
          </a:p>
          <a:p>
            <a:pPr>
              <a:spcAft>
                <a:spcPts val="1000"/>
              </a:spcAft>
            </a:pPr>
            <a:r>
              <a:rPr lang="en-US" dirty="0">
                <a:solidFill>
                  <a:schemeClr val="bg1"/>
                </a:solidFill>
              </a:rPr>
              <a:t>You have four trucks of equipment in convoy that will visit three forward positions – Alpha, Beta and Gamma – in turn. </a:t>
            </a:r>
            <a:endParaRPr lang="en-US" b="1" dirty="0">
              <a:solidFill>
                <a:schemeClr val="bg1"/>
              </a:solidFill>
            </a:endParaRPr>
          </a:p>
          <a:p>
            <a:pPr>
              <a:spcAft>
                <a:spcPts val="1000"/>
              </a:spcAft>
            </a:pPr>
            <a:r>
              <a:rPr lang="en-US" dirty="0">
                <a:solidFill>
                  <a:schemeClr val="bg1"/>
                </a:solidFill>
              </a:rPr>
              <a:t>The convoy will arrive at 05:30hrs, 09:50hrs and 15:45hrs respectively. </a:t>
            </a:r>
            <a:endParaRPr lang="en-US" b="1" dirty="0">
              <a:solidFill>
                <a:schemeClr val="bg1"/>
              </a:solidFill>
            </a:endParaRPr>
          </a:p>
          <a:p>
            <a:pPr>
              <a:spcAft>
                <a:spcPts val="1000"/>
              </a:spcAft>
            </a:pPr>
            <a:r>
              <a:rPr lang="en-US" dirty="0">
                <a:solidFill>
                  <a:schemeClr val="bg1"/>
                </a:solidFill>
              </a:rPr>
              <a:t>Positions have 30 minutes to unload after which they will affect future ETAs.</a:t>
            </a:r>
            <a:endParaRPr lang="en-US" b="1" dirty="0">
              <a:solidFill>
                <a:schemeClr val="bg1"/>
              </a:solidFill>
              <a:ea typeface="Calibri"/>
              <a:cs typeface="Calibri"/>
            </a:endParaRPr>
          </a:p>
        </p:txBody>
      </p:sp>
      <p:sp>
        <p:nvSpPr>
          <p:cNvPr id="6" name="Graphic 4">
            <a:extLst>
              <a:ext uri="{FF2B5EF4-FFF2-40B4-BE49-F238E27FC236}">
                <a16:creationId xmlns:a16="http://schemas.microsoft.com/office/drawing/2014/main" id="{BB9494B5-FDA2-51DF-5FA3-02F9D15C07DC}"/>
              </a:ext>
            </a:extLst>
          </p:cNvPr>
          <p:cNvSpPr>
            <a:spLocks noChangeAspect="1"/>
          </p:cNvSpPr>
          <p:nvPr/>
        </p:nvSpPr>
        <p:spPr>
          <a:xfrm rot="10965525" flipH="1" flipV="1">
            <a:off x="6619971" y="1172753"/>
            <a:ext cx="4703828" cy="465451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C3583649-FFEE-21F6-C193-065E54BF2FA3}"/>
              </a:ext>
            </a:extLst>
          </p:cNvPr>
          <p:cNvSpPr>
            <a:spLocks noChangeAspect="1"/>
          </p:cNvSpPr>
          <p:nvPr/>
        </p:nvSpPr>
        <p:spPr>
          <a:xfrm rot="10965525" flipH="1" flipV="1">
            <a:off x="6619970" y="1248742"/>
            <a:ext cx="4703716" cy="457852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pic>
        <p:nvPicPr>
          <p:cNvPr id="8" name="Picture 7" descr="A white fabric with black border&#10;&#10;Description automatically generated with medium confidence">
            <a:extLst>
              <a:ext uri="{FF2B5EF4-FFF2-40B4-BE49-F238E27FC236}">
                <a16:creationId xmlns:a16="http://schemas.microsoft.com/office/drawing/2014/main" id="{9B483EEF-3EA2-BC0F-23B3-C508D3132A9D}"/>
              </a:ext>
            </a:extLst>
          </p:cNvPr>
          <p:cNvPicPr>
            <a:picLocks noChangeAspect="1"/>
          </p:cNvPicPr>
          <p:nvPr/>
        </p:nvPicPr>
        <p:blipFill>
          <a:blip r:embed="rId4">
            <a:alphaModFix amt="70000"/>
          </a:blip>
          <a:stretch>
            <a:fillRect/>
          </a:stretch>
        </p:blipFill>
        <p:spPr>
          <a:xfrm rot="5616209">
            <a:off x="4974887" y="3340460"/>
            <a:ext cx="3090122" cy="772531"/>
          </a:xfrm>
          <a:prstGeom prst="rect">
            <a:avLst/>
          </a:prstGeom>
        </p:spPr>
      </p:pic>
      <p:pic>
        <p:nvPicPr>
          <p:cNvPr id="10" name="Picture 9" descr="A close-up of a silver object&#10;&#10;Description automatically generated">
            <a:extLst>
              <a:ext uri="{FF2B5EF4-FFF2-40B4-BE49-F238E27FC236}">
                <a16:creationId xmlns:a16="http://schemas.microsoft.com/office/drawing/2014/main" id="{4C738D4A-EFD6-7D0B-8BA2-905773DF03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0406409" y="2357446"/>
            <a:ext cx="1924050" cy="628650"/>
          </a:xfrm>
          <a:prstGeom prst="rect">
            <a:avLst/>
          </a:prstGeom>
        </p:spPr>
      </p:pic>
      <p:sp>
        <p:nvSpPr>
          <p:cNvPr id="13" name="TextBox 12">
            <a:extLst>
              <a:ext uri="{FF2B5EF4-FFF2-40B4-BE49-F238E27FC236}">
                <a16:creationId xmlns:a16="http://schemas.microsoft.com/office/drawing/2014/main" id="{BBA32747-FE75-C335-3406-90AC77E9E1B8}"/>
              </a:ext>
            </a:extLst>
          </p:cNvPr>
          <p:cNvSpPr txBox="1"/>
          <p:nvPr/>
        </p:nvSpPr>
        <p:spPr>
          <a:xfrm>
            <a:off x="587375" y="584200"/>
            <a:ext cx="4073849"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USING PROWORDS 3</a:t>
            </a:r>
          </a:p>
        </p:txBody>
      </p:sp>
    </p:spTree>
    <p:extLst>
      <p:ext uri="{BB962C8B-B14F-4D97-AF65-F5344CB8AC3E}">
        <p14:creationId xmlns:p14="http://schemas.microsoft.com/office/powerpoint/2010/main" val="124403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3678-C5F6-9FFE-B9D7-ACC06BD9B3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769E3B-C24A-37BA-E6AA-EB0A20A67396}"/>
              </a:ext>
            </a:extLst>
          </p:cNvPr>
          <p:cNvSpPr>
            <a:spLocks noGrp="1"/>
          </p:cNvSpPr>
          <p:nvPr>
            <p:ph type="sldNum" sz="quarter" idx="10"/>
          </p:nvPr>
        </p:nvSpPr>
        <p:spPr/>
        <p:txBody>
          <a:bodyPr/>
          <a:lstStyle/>
          <a:p>
            <a:fld id="{A861A158-83ED-EE40-9DBB-ECA0FA8A3E73}" type="slidenum">
              <a:rPr lang="en-US" smtClean="0"/>
              <a:pPr/>
              <a:t>27</a:t>
            </a:fld>
            <a:r>
              <a:rPr lang="en-US"/>
              <a:t>   |   UNIFORMED PROTECTIVE SERVICES</a:t>
            </a:r>
          </a:p>
        </p:txBody>
      </p:sp>
      <p:sp>
        <p:nvSpPr>
          <p:cNvPr id="2" name="TextBox 1">
            <a:extLst>
              <a:ext uri="{FF2B5EF4-FFF2-40B4-BE49-F238E27FC236}">
                <a16:creationId xmlns:a16="http://schemas.microsoft.com/office/drawing/2014/main" id="{0B84F54D-581B-B8EA-35B3-15B3C44E1696}"/>
              </a:ext>
            </a:extLst>
          </p:cNvPr>
          <p:cNvSpPr txBox="1"/>
          <p:nvPr/>
        </p:nvSpPr>
        <p:spPr>
          <a:xfrm>
            <a:off x="587245" y="1260000"/>
            <a:ext cx="4922402" cy="3187709"/>
          </a:xfrm>
          <a:prstGeom prst="rect">
            <a:avLst/>
          </a:prstGeom>
          <a:noFill/>
        </p:spPr>
        <p:txBody>
          <a:bodyPr wrap="square" lIns="90000" tIns="90000" rIns="90000" bIns="90000" numCol="1" spcCol="180000" rtlCol="0" anchor="t">
            <a:spAutoFit/>
          </a:bodyPr>
          <a:lstStyle/>
          <a:p>
            <a:pPr>
              <a:spcAft>
                <a:spcPts val="1000"/>
              </a:spcAft>
            </a:pPr>
            <a:r>
              <a:rPr lang="en-US" b="1" dirty="0">
                <a:solidFill>
                  <a:schemeClr val="bg1"/>
                </a:solidFill>
                <a:ea typeface="Calibri"/>
                <a:cs typeface="Calibri"/>
              </a:rPr>
              <a:t>SCENARIO</a:t>
            </a:r>
            <a:endParaRPr lang="en-US" dirty="0">
              <a:solidFill>
                <a:schemeClr val="bg1"/>
              </a:solidFill>
            </a:endParaRPr>
          </a:p>
          <a:p>
            <a:pPr>
              <a:spcAft>
                <a:spcPts val="1000"/>
              </a:spcAft>
            </a:pPr>
            <a:r>
              <a:rPr lang="en-US" b="1" dirty="0">
                <a:solidFill>
                  <a:schemeClr val="bg1"/>
                </a:solidFill>
              </a:rPr>
              <a:t>Electronic Warfare &amp; Signals Intelligence</a:t>
            </a:r>
            <a:endParaRPr lang="en-US" dirty="0">
              <a:solidFill>
                <a:schemeClr val="bg1"/>
              </a:solidFill>
            </a:endParaRPr>
          </a:p>
          <a:p>
            <a:pPr>
              <a:spcAft>
                <a:spcPts val="1000"/>
              </a:spcAft>
            </a:pPr>
            <a:r>
              <a:rPr lang="en-US" dirty="0">
                <a:solidFill>
                  <a:schemeClr val="bg1"/>
                </a:solidFill>
              </a:rPr>
              <a:t>You are deploying active counter-measures to disrupt enemy activity. </a:t>
            </a:r>
            <a:endParaRPr lang="en-US" dirty="0">
              <a:solidFill>
                <a:schemeClr val="bg1"/>
              </a:solidFill>
              <a:ea typeface="Calibri"/>
              <a:cs typeface="Calibri"/>
            </a:endParaRPr>
          </a:p>
          <a:p>
            <a:pPr>
              <a:spcAft>
                <a:spcPts val="1000"/>
              </a:spcAft>
            </a:pPr>
            <a:r>
              <a:rPr lang="en-US" b="1" dirty="0">
                <a:solidFill>
                  <a:schemeClr val="bg1"/>
                </a:solidFill>
              </a:rPr>
              <a:t>Inform your OIC that you have successfully blocked the control signals to local UAVs and await further instructions. </a:t>
            </a:r>
            <a:endParaRPr lang="en-US" b="1">
              <a:solidFill>
                <a:schemeClr val="bg1"/>
              </a:solidFill>
              <a:ea typeface="Calibri"/>
              <a:cs typeface="Calibri"/>
            </a:endParaRPr>
          </a:p>
          <a:p>
            <a:pPr>
              <a:spcAft>
                <a:spcPts val="1000"/>
              </a:spcAft>
            </a:pPr>
            <a:r>
              <a:rPr lang="en-US" dirty="0">
                <a:solidFill>
                  <a:schemeClr val="bg1"/>
                </a:solidFill>
              </a:rPr>
              <a:t>All UAVs appear to have crash-landed. You are determining their landing site positions.</a:t>
            </a:r>
            <a:endParaRPr lang="en-US">
              <a:solidFill>
                <a:schemeClr val="bg1"/>
              </a:solidFill>
              <a:ea typeface="Calibri"/>
              <a:cs typeface="Calibri"/>
            </a:endParaRPr>
          </a:p>
        </p:txBody>
      </p:sp>
      <p:sp>
        <p:nvSpPr>
          <p:cNvPr id="6" name="Graphic 4">
            <a:extLst>
              <a:ext uri="{FF2B5EF4-FFF2-40B4-BE49-F238E27FC236}">
                <a16:creationId xmlns:a16="http://schemas.microsoft.com/office/drawing/2014/main" id="{BB9494B5-FDA2-51DF-5FA3-02F9D15C07DC}"/>
              </a:ext>
            </a:extLst>
          </p:cNvPr>
          <p:cNvSpPr>
            <a:spLocks noChangeAspect="1"/>
          </p:cNvSpPr>
          <p:nvPr/>
        </p:nvSpPr>
        <p:spPr>
          <a:xfrm rot="10965525" flipH="1" flipV="1">
            <a:off x="6619971" y="1172753"/>
            <a:ext cx="4703828" cy="4654511"/>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C3583649-FFEE-21F6-C193-065E54BF2FA3}"/>
              </a:ext>
            </a:extLst>
          </p:cNvPr>
          <p:cNvSpPr>
            <a:spLocks noChangeAspect="1"/>
          </p:cNvSpPr>
          <p:nvPr/>
        </p:nvSpPr>
        <p:spPr>
          <a:xfrm rot="10965525" flipH="1" flipV="1">
            <a:off x="6619970" y="1248742"/>
            <a:ext cx="4703716" cy="457852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pic>
        <p:nvPicPr>
          <p:cNvPr id="8" name="Picture 7" descr="A white fabric with black border&#10;&#10;Description automatically generated with medium confidence">
            <a:extLst>
              <a:ext uri="{FF2B5EF4-FFF2-40B4-BE49-F238E27FC236}">
                <a16:creationId xmlns:a16="http://schemas.microsoft.com/office/drawing/2014/main" id="{9B483EEF-3EA2-BC0F-23B3-C508D3132A9D}"/>
              </a:ext>
            </a:extLst>
          </p:cNvPr>
          <p:cNvPicPr>
            <a:picLocks noChangeAspect="1"/>
          </p:cNvPicPr>
          <p:nvPr/>
        </p:nvPicPr>
        <p:blipFill>
          <a:blip r:embed="rId4">
            <a:alphaModFix amt="70000"/>
          </a:blip>
          <a:stretch>
            <a:fillRect/>
          </a:stretch>
        </p:blipFill>
        <p:spPr>
          <a:xfrm rot="5616209">
            <a:off x="4974887" y="3340460"/>
            <a:ext cx="3090122" cy="772531"/>
          </a:xfrm>
          <a:prstGeom prst="rect">
            <a:avLst/>
          </a:prstGeom>
        </p:spPr>
      </p:pic>
      <p:pic>
        <p:nvPicPr>
          <p:cNvPr id="10" name="Picture 9" descr="A close-up of a silver object&#10;&#10;Description automatically generated">
            <a:extLst>
              <a:ext uri="{FF2B5EF4-FFF2-40B4-BE49-F238E27FC236}">
                <a16:creationId xmlns:a16="http://schemas.microsoft.com/office/drawing/2014/main" id="{4C738D4A-EFD6-7D0B-8BA2-905773DF03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0406409" y="2357446"/>
            <a:ext cx="1924050" cy="628650"/>
          </a:xfrm>
          <a:prstGeom prst="rect">
            <a:avLst/>
          </a:prstGeom>
        </p:spPr>
      </p:pic>
      <p:sp>
        <p:nvSpPr>
          <p:cNvPr id="13" name="TextBox 12">
            <a:extLst>
              <a:ext uri="{FF2B5EF4-FFF2-40B4-BE49-F238E27FC236}">
                <a16:creationId xmlns:a16="http://schemas.microsoft.com/office/drawing/2014/main" id="{BBA32747-FE75-C335-3406-90AC77E9E1B8}"/>
              </a:ext>
            </a:extLst>
          </p:cNvPr>
          <p:cNvSpPr txBox="1"/>
          <p:nvPr/>
        </p:nvSpPr>
        <p:spPr>
          <a:xfrm>
            <a:off x="587375" y="584200"/>
            <a:ext cx="4073849"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USING PROWORDS 4</a:t>
            </a:r>
          </a:p>
        </p:txBody>
      </p:sp>
    </p:spTree>
    <p:extLst>
      <p:ext uri="{BB962C8B-B14F-4D97-AF65-F5344CB8AC3E}">
        <p14:creationId xmlns:p14="http://schemas.microsoft.com/office/powerpoint/2010/main" val="3770192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28</a:t>
            </a:fld>
            <a:r>
              <a:rPr lang="en-US"/>
              <a:t>   |   UNIFORMED PROTECTIVE SERVICES</a:t>
            </a:r>
          </a:p>
        </p:txBody>
      </p:sp>
      <p:sp>
        <p:nvSpPr>
          <p:cNvPr id="2" name="TextBox 1">
            <a:extLst>
              <a:ext uri="{FF2B5EF4-FFF2-40B4-BE49-F238E27FC236}">
                <a16:creationId xmlns:a16="http://schemas.microsoft.com/office/drawing/2014/main" id="{7C627E7E-F305-5D0E-23DC-B6E3E0C650D3}"/>
              </a:ext>
            </a:extLst>
          </p:cNvPr>
          <p:cNvSpPr txBox="1"/>
          <p:nvPr/>
        </p:nvSpPr>
        <p:spPr>
          <a:xfrm>
            <a:off x="587375" y="584200"/>
            <a:ext cx="6335237" cy="553998"/>
          </a:xfrm>
          <a:prstGeom prst="rect">
            <a:avLst/>
          </a:prstGeom>
          <a:solidFill>
            <a:srgbClr val="5B772B"/>
          </a:solidFill>
        </p:spPr>
        <p:txBody>
          <a:bodyPr wrap="none" lIns="108000" tIns="0" rIns="72000" bIns="0" rtlCol="0" anchor="t">
            <a:spAutoFit/>
          </a:bodyPr>
          <a:lstStyle/>
          <a:p>
            <a:r>
              <a:rPr lang="en-GB" sz="3600" b="1">
                <a:solidFill>
                  <a:schemeClr val="bg1"/>
                </a:solidFill>
                <a:effectLst/>
                <a:latin typeface="Arial Narrow"/>
              </a:rPr>
              <a:t>STANDARD VOICE </a:t>
            </a:r>
            <a:r>
              <a:rPr lang="en-GB" sz="3600" b="1">
                <a:solidFill>
                  <a:schemeClr val="bg1"/>
                </a:solidFill>
                <a:latin typeface="Arial Narrow"/>
              </a:rPr>
              <a:t>PROCEDURES</a:t>
            </a:r>
            <a:endParaRPr lang="en-GB" sz="3600" b="1">
              <a:solidFill>
                <a:schemeClr val="bg1"/>
              </a:solidFill>
              <a:effectLst/>
              <a:latin typeface="Arial Narrow"/>
            </a:endParaRPr>
          </a:p>
        </p:txBody>
      </p:sp>
      <p:sp>
        <p:nvSpPr>
          <p:cNvPr id="3" name="Graphic 17">
            <a:extLst>
              <a:ext uri="{FF2B5EF4-FFF2-40B4-BE49-F238E27FC236}">
                <a16:creationId xmlns:a16="http://schemas.microsoft.com/office/drawing/2014/main" id="{86439B92-A6B1-A93B-2207-A2C9670A6002}"/>
              </a:ext>
            </a:extLst>
          </p:cNvPr>
          <p:cNvSpPr/>
          <p:nvPr/>
        </p:nvSpPr>
        <p:spPr>
          <a:xfrm rot="5400000">
            <a:off x="10700075" y="817276"/>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4" name="TextBox 3">
            <a:extLst>
              <a:ext uri="{FF2B5EF4-FFF2-40B4-BE49-F238E27FC236}">
                <a16:creationId xmlns:a16="http://schemas.microsoft.com/office/drawing/2014/main" id="{FE9B3C99-AAA1-F55D-A792-742C170DD21B}"/>
              </a:ext>
            </a:extLst>
          </p:cNvPr>
          <p:cNvSpPr txBox="1"/>
          <p:nvPr/>
        </p:nvSpPr>
        <p:spPr>
          <a:xfrm>
            <a:off x="596878" y="2013995"/>
            <a:ext cx="2317303" cy="4001794"/>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a:t>Open the transmission</a:t>
            </a:r>
          </a:p>
        </p:txBody>
      </p:sp>
      <p:sp>
        <p:nvSpPr>
          <p:cNvPr id="5" name="TextBox 4">
            <a:extLst>
              <a:ext uri="{FF2B5EF4-FFF2-40B4-BE49-F238E27FC236}">
                <a16:creationId xmlns:a16="http://schemas.microsoft.com/office/drawing/2014/main" id="{A2CFC07F-F5AB-8D27-744B-6D3985EC4F18}"/>
              </a:ext>
            </a:extLst>
          </p:cNvPr>
          <p:cNvSpPr txBox="1"/>
          <p:nvPr/>
        </p:nvSpPr>
        <p:spPr>
          <a:xfrm>
            <a:off x="9268183" y="2013995"/>
            <a:ext cx="2317303" cy="4001794"/>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a:t>End the transmission</a:t>
            </a:r>
          </a:p>
        </p:txBody>
      </p:sp>
      <p:sp>
        <p:nvSpPr>
          <p:cNvPr id="7" name="TextBox 6">
            <a:extLst>
              <a:ext uri="{FF2B5EF4-FFF2-40B4-BE49-F238E27FC236}">
                <a16:creationId xmlns:a16="http://schemas.microsoft.com/office/drawing/2014/main" id="{CFB6F780-263B-CF07-F363-CBA484B085A0}"/>
              </a:ext>
            </a:extLst>
          </p:cNvPr>
          <p:cNvSpPr txBox="1"/>
          <p:nvPr/>
        </p:nvSpPr>
        <p:spPr>
          <a:xfrm>
            <a:off x="587374" y="1247374"/>
            <a:ext cx="8764969" cy="618118"/>
          </a:xfrm>
          <a:prstGeom prst="rect">
            <a:avLst/>
          </a:prstGeom>
          <a:noFill/>
        </p:spPr>
        <p:txBody>
          <a:bodyPr wrap="square" lIns="0" tIns="0" rIns="0" bIns="0" numCol="1" spcCol="180000" rtlCol="0">
            <a:spAutoFit/>
          </a:bodyPr>
          <a:lstStyle/>
          <a:p>
            <a:pPr>
              <a:spcAft>
                <a:spcPts val="500"/>
              </a:spcAft>
            </a:pPr>
            <a:r>
              <a:rPr lang="en-US" b="1"/>
              <a:t>Plan a short radio transmission to share the information you are given.</a:t>
            </a:r>
          </a:p>
          <a:p>
            <a:pPr>
              <a:spcAft>
                <a:spcPts val="500"/>
              </a:spcAft>
            </a:pPr>
            <a:r>
              <a:rPr lang="en-US" b="1"/>
              <a:t>Use prowords and if necessary, phonetics.</a:t>
            </a:r>
          </a:p>
        </p:txBody>
      </p:sp>
      <p:sp>
        <p:nvSpPr>
          <p:cNvPr id="12" name="TextBox 11">
            <a:extLst>
              <a:ext uri="{FF2B5EF4-FFF2-40B4-BE49-F238E27FC236}">
                <a16:creationId xmlns:a16="http://schemas.microsoft.com/office/drawing/2014/main" id="{4477D6F9-A331-8C31-A9E2-F075EF614180}"/>
              </a:ext>
            </a:extLst>
          </p:cNvPr>
          <p:cNvSpPr txBox="1"/>
          <p:nvPr/>
        </p:nvSpPr>
        <p:spPr>
          <a:xfrm>
            <a:off x="3142567" y="2013995"/>
            <a:ext cx="5906865" cy="4001794"/>
          </a:xfrm>
          <a:prstGeom prst="rect">
            <a:avLst/>
          </a:prstGeom>
          <a:noFill/>
          <a:ln w="12700">
            <a:solidFill>
              <a:schemeClr val="tx1"/>
            </a:solidFill>
          </a:ln>
        </p:spPr>
        <p:txBody>
          <a:bodyPr wrap="square" lIns="180000" tIns="180000" rIns="180000" bIns="180000" numCol="1" spcCol="180000" rtlCol="0">
            <a:noAutofit/>
          </a:bodyPr>
          <a:lstStyle/>
          <a:p>
            <a:pPr>
              <a:spcAft>
                <a:spcPts val="500"/>
              </a:spcAft>
            </a:pPr>
            <a:r>
              <a:rPr lang="en-US" sz="1400" b="1"/>
              <a:t>Share the information and check understanding</a:t>
            </a:r>
          </a:p>
        </p:txBody>
      </p:sp>
    </p:spTree>
    <p:extLst>
      <p:ext uri="{BB962C8B-B14F-4D97-AF65-F5344CB8AC3E}">
        <p14:creationId xmlns:p14="http://schemas.microsoft.com/office/powerpoint/2010/main" val="1061419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ED04D-B0B5-7D14-2819-B062F0ACE03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604BB7-FE63-8881-5631-CEA945A3F387}"/>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29</a:t>
            </a:fld>
            <a:r>
              <a:rPr lang="en-US"/>
              <a:t>   |   UNIFORMED PROTECTIVE SERVICES</a:t>
            </a:r>
          </a:p>
        </p:txBody>
      </p:sp>
      <p:sp>
        <p:nvSpPr>
          <p:cNvPr id="17" name="TextBox 16">
            <a:extLst>
              <a:ext uri="{FF2B5EF4-FFF2-40B4-BE49-F238E27FC236}">
                <a16:creationId xmlns:a16="http://schemas.microsoft.com/office/drawing/2014/main" id="{F5925B5B-6016-C6DC-3AA6-90BD1FC62BE3}"/>
              </a:ext>
            </a:extLst>
          </p:cNvPr>
          <p:cNvSpPr txBox="1"/>
          <p:nvPr/>
        </p:nvSpPr>
        <p:spPr>
          <a:xfrm>
            <a:off x="587375" y="1260000"/>
            <a:ext cx="6624653" cy="2356712"/>
          </a:xfrm>
          <a:prstGeom prst="rect">
            <a:avLst/>
          </a:prstGeom>
          <a:noFill/>
        </p:spPr>
        <p:txBody>
          <a:bodyPr wrap="square" lIns="90000" tIns="90000" rIns="90000" bIns="90000" numCol="1" spcCol="180000" rtlCol="0">
            <a:spAutoFit/>
          </a:bodyPr>
          <a:lstStyle/>
          <a:p>
            <a:pPr marL="285750" indent="-285750">
              <a:spcAft>
                <a:spcPts val="1000"/>
              </a:spcAft>
              <a:buFont typeface="Arial" panose="020B0604020202020204" pitchFamily="34" charset="0"/>
              <a:buChar char="•"/>
            </a:pPr>
            <a:r>
              <a:rPr lang="en-US">
                <a:solidFill>
                  <a:schemeClr val="bg1"/>
                </a:solidFill>
              </a:rPr>
              <a:t>How well did you apply each step of the communication model?</a:t>
            </a:r>
          </a:p>
          <a:p>
            <a:pPr marL="285750" indent="-285750">
              <a:spcAft>
                <a:spcPts val="1000"/>
              </a:spcAft>
              <a:buFont typeface="Arial" panose="020B0604020202020204" pitchFamily="34" charset="0"/>
              <a:buChar char="•"/>
            </a:pPr>
            <a:r>
              <a:rPr lang="en-US">
                <a:solidFill>
                  <a:schemeClr val="bg1"/>
                </a:solidFill>
              </a:rPr>
              <a:t>If you missed a step, what was the effect on your communication?</a:t>
            </a:r>
          </a:p>
          <a:p>
            <a:pPr marL="285750" indent="-285750">
              <a:spcAft>
                <a:spcPts val="1000"/>
              </a:spcAft>
              <a:buFont typeface="Arial" panose="020B0604020202020204" pitchFamily="34" charset="0"/>
              <a:buChar char="•"/>
            </a:pPr>
            <a:r>
              <a:rPr lang="en-US">
                <a:solidFill>
                  <a:schemeClr val="bg1"/>
                </a:solidFill>
              </a:rPr>
              <a:t>How could you check your understanding?</a:t>
            </a:r>
          </a:p>
          <a:p>
            <a:pPr marL="285750" indent="-285750">
              <a:spcAft>
                <a:spcPts val="1000"/>
              </a:spcAft>
              <a:buFont typeface="Arial" panose="020B0604020202020204" pitchFamily="34" charset="0"/>
              <a:buChar char="•"/>
            </a:pPr>
            <a:r>
              <a:rPr lang="en-US">
                <a:solidFill>
                  <a:schemeClr val="bg1"/>
                </a:solidFill>
              </a:rPr>
              <a:t>How might you check your understanding when using other </a:t>
            </a:r>
            <a:br>
              <a:rPr lang="en-US">
                <a:solidFill>
                  <a:schemeClr val="bg1"/>
                </a:solidFill>
              </a:rPr>
            </a:br>
            <a:r>
              <a:rPr lang="en-US">
                <a:solidFill>
                  <a:schemeClr val="bg1"/>
                </a:solidFill>
              </a:rPr>
              <a:t>forms of communication?</a:t>
            </a:r>
          </a:p>
          <a:p>
            <a:pPr>
              <a:spcAft>
                <a:spcPts val="1000"/>
              </a:spcAft>
            </a:pPr>
            <a:r>
              <a:rPr lang="en-US" b="1">
                <a:solidFill>
                  <a:schemeClr val="bg1"/>
                </a:solidFill>
              </a:rPr>
              <a:t>What might you do better next time?</a:t>
            </a:r>
            <a:endParaRPr lang="en-US">
              <a:solidFill>
                <a:schemeClr val="bg1"/>
              </a:solidFill>
            </a:endParaRPr>
          </a:p>
        </p:txBody>
      </p:sp>
      <p:grpSp>
        <p:nvGrpSpPr>
          <p:cNvPr id="44" name="Group 43">
            <a:extLst>
              <a:ext uri="{FF2B5EF4-FFF2-40B4-BE49-F238E27FC236}">
                <a16:creationId xmlns:a16="http://schemas.microsoft.com/office/drawing/2014/main" id="{E38E18CE-1B76-6932-A26B-FA4FB8C8CD9E}"/>
              </a:ext>
            </a:extLst>
          </p:cNvPr>
          <p:cNvGrpSpPr/>
          <p:nvPr/>
        </p:nvGrpSpPr>
        <p:grpSpPr>
          <a:xfrm>
            <a:off x="587375" y="3629273"/>
            <a:ext cx="11337925" cy="1145963"/>
            <a:chOff x="587375" y="3305175"/>
            <a:chExt cx="11337925" cy="1145963"/>
          </a:xfrm>
        </p:grpSpPr>
        <p:grpSp>
          <p:nvGrpSpPr>
            <p:cNvPr id="18" name="Group 17">
              <a:extLst>
                <a:ext uri="{FF2B5EF4-FFF2-40B4-BE49-F238E27FC236}">
                  <a16:creationId xmlns:a16="http://schemas.microsoft.com/office/drawing/2014/main" id="{02509B5F-A4A0-A075-4E3F-4BDF6CEAA221}"/>
                </a:ext>
              </a:extLst>
            </p:cNvPr>
            <p:cNvGrpSpPr/>
            <p:nvPr/>
          </p:nvGrpSpPr>
          <p:grpSpPr>
            <a:xfrm>
              <a:off x="7620882" y="3359882"/>
              <a:ext cx="1934856" cy="1036549"/>
              <a:chOff x="6315873" y="4940437"/>
              <a:chExt cx="2517514" cy="1324704"/>
            </a:xfrm>
          </p:grpSpPr>
          <p:pic>
            <p:nvPicPr>
              <p:cNvPr id="19" name="Picture 18">
                <a:extLst>
                  <a:ext uri="{FF2B5EF4-FFF2-40B4-BE49-F238E27FC236}">
                    <a16:creationId xmlns:a16="http://schemas.microsoft.com/office/drawing/2014/main" id="{B88D4AC8-197B-2DA8-4075-B05C1B64C3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18962" y="4940437"/>
                <a:ext cx="2514425" cy="1324704"/>
              </a:xfrm>
              <a:prstGeom prst="rect">
                <a:avLst/>
              </a:prstGeom>
              <a:effectLst>
                <a:outerShdw blurRad="259254" sx="90000" sy="90000" algn="ctr" rotWithShape="0">
                  <a:prstClr val="black">
                    <a:alpha val="20000"/>
                  </a:prstClr>
                </a:outerShdw>
              </a:effectLst>
            </p:spPr>
          </p:pic>
          <p:sp>
            <p:nvSpPr>
              <p:cNvPr id="20" name="TextBox 19">
                <a:extLst>
                  <a:ext uri="{FF2B5EF4-FFF2-40B4-BE49-F238E27FC236}">
                    <a16:creationId xmlns:a16="http://schemas.microsoft.com/office/drawing/2014/main" id="{7EBC3B00-5D1F-A502-914F-3AD21A74FC37}"/>
                  </a:ext>
                </a:extLst>
              </p:cNvPr>
              <p:cNvSpPr txBox="1"/>
              <p:nvPr/>
            </p:nvSpPr>
            <p:spPr>
              <a:xfrm>
                <a:off x="6315873" y="5289977"/>
                <a:ext cx="2517513" cy="625622"/>
              </a:xfrm>
              <a:prstGeom prst="rect">
                <a:avLst/>
              </a:prstGeom>
              <a:noFill/>
            </p:spPr>
            <p:txBody>
              <a:bodyPr wrap="square" lIns="90000" tIns="90000" rIns="90000" bIns="90000" numCol="1" spcCol="90000" rtlCol="0" anchor="ctr">
                <a:spAutoFit/>
              </a:bodyPr>
              <a:lstStyle/>
              <a:p>
                <a:pPr algn="ctr">
                  <a:spcAft>
                    <a:spcPts val="500"/>
                  </a:spcAft>
                </a:pPr>
                <a:r>
                  <a:rPr lang="en-US" sz="2000" b="1"/>
                  <a:t>Respond</a:t>
                </a:r>
                <a:endParaRPr lang="en-US" sz="2000"/>
              </a:p>
            </p:txBody>
          </p:sp>
        </p:grpSp>
        <p:grpSp>
          <p:nvGrpSpPr>
            <p:cNvPr id="21" name="Group 20">
              <a:extLst>
                <a:ext uri="{FF2B5EF4-FFF2-40B4-BE49-F238E27FC236}">
                  <a16:creationId xmlns:a16="http://schemas.microsoft.com/office/drawing/2014/main" id="{2A93877F-70AC-F3D2-6F56-C26C08ADD0FB}"/>
                </a:ext>
              </a:extLst>
            </p:cNvPr>
            <p:cNvGrpSpPr/>
            <p:nvPr/>
          </p:nvGrpSpPr>
          <p:grpSpPr>
            <a:xfrm>
              <a:off x="9964590" y="3305175"/>
              <a:ext cx="1960710" cy="1145963"/>
              <a:chOff x="6296832" y="1716828"/>
              <a:chExt cx="2551152" cy="1464534"/>
            </a:xfrm>
          </p:grpSpPr>
          <p:pic>
            <p:nvPicPr>
              <p:cNvPr id="22" name="Picture 21">
                <a:extLst>
                  <a:ext uri="{FF2B5EF4-FFF2-40B4-BE49-F238E27FC236}">
                    <a16:creationId xmlns:a16="http://schemas.microsoft.com/office/drawing/2014/main" id="{F77066C5-59BF-FAA4-B13F-4CC83F2C72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23" name="TextBox 22">
                <a:extLst>
                  <a:ext uri="{FF2B5EF4-FFF2-40B4-BE49-F238E27FC236}">
                    <a16:creationId xmlns:a16="http://schemas.microsoft.com/office/drawing/2014/main" id="{1440C7C4-7080-B807-FB4F-6F8B714EB699}"/>
                  </a:ext>
                </a:extLst>
              </p:cNvPr>
              <p:cNvSpPr txBox="1"/>
              <p:nvPr/>
            </p:nvSpPr>
            <p:spPr>
              <a:xfrm>
                <a:off x="6330472" y="1911557"/>
                <a:ext cx="2517512" cy="1018959"/>
              </a:xfrm>
              <a:prstGeom prst="rect">
                <a:avLst/>
              </a:prstGeom>
              <a:noFill/>
            </p:spPr>
            <p:txBody>
              <a:bodyPr wrap="square" lIns="90000" tIns="90000" rIns="90000" bIns="90000" numCol="1" spcCol="90000" rtlCol="0" anchor="ctr">
                <a:spAutoFit/>
              </a:bodyPr>
              <a:lstStyle/>
              <a:p>
                <a:pPr algn="ctr">
                  <a:spcAft>
                    <a:spcPts val="500"/>
                  </a:spcAft>
                </a:pPr>
                <a:r>
                  <a:rPr lang="en-US" sz="2000" b="1"/>
                  <a:t>Check Understanding</a:t>
                </a:r>
                <a:endParaRPr lang="en-US" sz="2000"/>
              </a:p>
            </p:txBody>
          </p:sp>
        </p:grpSp>
        <p:grpSp>
          <p:nvGrpSpPr>
            <p:cNvPr id="24" name="Group 23">
              <a:extLst>
                <a:ext uri="{FF2B5EF4-FFF2-40B4-BE49-F238E27FC236}">
                  <a16:creationId xmlns:a16="http://schemas.microsoft.com/office/drawing/2014/main" id="{C416841D-F439-DD24-0DCD-7CE380BE7DC2}"/>
                </a:ext>
              </a:extLst>
            </p:cNvPr>
            <p:cNvGrpSpPr/>
            <p:nvPr/>
          </p:nvGrpSpPr>
          <p:grpSpPr>
            <a:xfrm>
              <a:off x="5277172" y="3360154"/>
              <a:ext cx="1934856" cy="1036005"/>
              <a:chOff x="9062528" y="1775246"/>
              <a:chExt cx="2517513" cy="1324008"/>
            </a:xfrm>
          </p:grpSpPr>
          <p:pic>
            <p:nvPicPr>
              <p:cNvPr id="25" name="Picture 24">
                <a:extLst>
                  <a:ext uri="{FF2B5EF4-FFF2-40B4-BE49-F238E27FC236}">
                    <a16:creationId xmlns:a16="http://schemas.microsoft.com/office/drawing/2014/main" id="{954673A3-517D-8A3D-E1D5-556EBE0887B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65615" y="1775246"/>
                <a:ext cx="2514425" cy="1324008"/>
              </a:xfrm>
              <a:prstGeom prst="rect">
                <a:avLst/>
              </a:prstGeom>
              <a:effectLst>
                <a:outerShdw blurRad="259254" sx="90000" sy="90000" algn="ctr" rotWithShape="0">
                  <a:prstClr val="black">
                    <a:alpha val="20000"/>
                  </a:prstClr>
                </a:outerShdw>
              </a:effectLst>
            </p:spPr>
          </p:pic>
          <p:sp>
            <p:nvSpPr>
              <p:cNvPr id="26" name="TextBox 25">
                <a:extLst>
                  <a:ext uri="{FF2B5EF4-FFF2-40B4-BE49-F238E27FC236}">
                    <a16:creationId xmlns:a16="http://schemas.microsoft.com/office/drawing/2014/main" id="{699C143F-4366-932B-D41B-FA1A88D679A8}"/>
                  </a:ext>
                </a:extLst>
              </p:cNvPr>
              <p:cNvSpPr txBox="1"/>
              <p:nvPr/>
            </p:nvSpPr>
            <p:spPr>
              <a:xfrm>
                <a:off x="9062528" y="2163731"/>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a:t>Receive</a:t>
                </a:r>
                <a:endParaRPr lang="en-US" sz="2000"/>
              </a:p>
            </p:txBody>
          </p:sp>
        </p:grpSp>
        <p:grpSp>
          <p:nvGrpSpPr>
            <p:cNvPr id="27" name="Group 26">
              <a:extLst>
                <a:ext uri="{FF2B5EF4-FFF2-40B4-BE49-F238E27FC236}">
                  <a16:creationId xmlns:a16="http://schemas.microsoft.com/office/drawing/2014/main" id="{76F09D6C-87D5-FE84-404C-5FF8113765E5}"/>
                </a:ext>
              </a:extLst>
            </p:cNvPr>
            <p:cNvGrpSpPr/>
            <p:nvPr/>
          </p:nvGrpSpPr>
          <p:grpSpPr>
            <a:xfrm>
              <a:off x="587375" y="3354186"/>
              <a:ext cx="1934857" cy="1047941"/>
              <a:chOff x="6358233" y="3361264"/>
              <a:chExt cx="2517514" cy="1339262"/>
            </a:xfrm>
          </p:grpSpPr>
          <p:pic>
            <p:nvPicPr>
              <p:cNvPr id="28" name="Picture 27">
                <a:extLst>
                  <a:ext uri="{FF2B5EF4-FFF2-40B4-BE49-F238E27FC236}">
                    <a16:creationId xmlns:a16="http://schemas.microsoft.com/office/drawing/2014/main" id="{D696E06F-6349-B2CE-5D2E-7E61F44D1DF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61322" y="3361264"/>
                <a:ext cx="2514425" cy="1339262"/>
              </a:xfrm>
              <a:prstGeom prst="rect">
                <a:avLst/>
              </a:prstGeom>
              <a:effectLst>
                <a:outerShdw blurRad="259254" sx="90000" sy="90000" algn="ctr" rotWithShape="0">
                  <a:prstClr val="black">
                    <a:alpha val="20000"/>
                  </a:prstClr>
                </a:outerShdw>
              </a:effectLst>
            </p:spPr>
          </p:pic>
          <p:sp>
            <p:nvSpPr>
              <p:cNvPr id="29" name="TextBox 28">
                <a:extLst>
                  <a:ext uri="{FF2B5EF4-FFF2-40B4-BE49-F238E27FC236}">
                    <a16:creationId xmlns:a16="http://schemas.microsoft.com/office/drawing/2014/main" id="{2DF7083D-F819-E3E4-185D-ECCB5C8BD80A}"/>
                  </a:ext>
                </a:extLst>
              </p:cNvPr>
              <p:cNvSpPr txBox="1"/>
              <p:nvPr/>
            </p:nvSpPr>
            <p:spPr>
              <a:xfrm>
                <a:off x="6358233"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a:t>Plan</a:t>
                </a:r>
                <a:endParaRPr lang="en-US" sz="2000"/>
              </a:p>
            </p:txBody>
          </p:sp>
        </p:grpSp>
        <p:grpSp>
          <p:nvGrpSpPr>
            <p:cNvPr id="30" name="Group 29">
              <a:extLst>
                <a:ext uri="{FF2B5EF4-FFF2-40B4-BE49-F238E27FC236}">
                  <a16:creationId xmlns:a16="http://schemas.microsoft.com/office/drawing/2014/main" id="{57B9B20E-9DB4-F0EE-0D7D-36AB76C3C1C3}"/>
                </a:ext>
              </a:extLst>
            </p:cNvPr>
            <p:cNvGrpSpPr/>
            <p:nvPr/>
          </p:nvGrpSpPr>
          <p:grpSpPr>
            <a:xfrm>
              <a:off x="2931086" y="3360154"/>
              <a:ext cx="1937232" cy="1036005"/>
              <a:chOff x="9047285" y="3333199"/>
              <a:chExt cx="2520603" cy="1324008"/>
            </a:xfrm>
          </p:grpSpPr>
          <p:pic>
            <p:nvPicPr>
              <p:cNvPr id="31" name="Picture 30">
                <a:extLst>
                  <a:ext uri="{FF2B5EF4-FFF2-40B4-BE49-F238E27FC236}">
                    <a16:creationId xmlns:a16="http://schemas.microsoft.com/office/drawing/2014/main" id="{8556B6F2-C57C-A560-976E-4242E51FAA6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0">
                <a:off x="9047285" y="3333199"/>
                <a:ext cx="2514425" cy="1324008"/>
              </a:xfrm>
              <a:prstGeom prst="rect">
                <a:avLst/>
              </a:prstGeom>
              <a:effectLst>
                <a:outerShdw blurRad="259254" sx="90000" sy="90000" algn="ctr" rotWithShape="0">
                  <a:prstClr val="black">
                    <a:alpha val="20000"/>
                  </a:prstClr>
                </a:outerShdw>
              </a:effectLst>
            </p:spPr>
          </p:pic>
          <p:sp>
            <p:nvSpPr>
              <p:cNvPr id="32" name="TextBox 31">
                <a:extLst>
                  <a:ext uri="{FF2B5EF4-FFF2-40B4-BE49-F238E27FC236}">
                    <a16:creationId xmlns:a16="http://schemas.microsoft.com/office/drawing/2014/main" id="{1193F37E-0A66-D456-5092-397896AA9032}"/>
                  </a:ext>
                </a:extLst>
              </p:cNvPr>
              <p:cNvSpPr txBox="1"/>
              <p:nvPr/>
            </p:nvSpPr>
            <p:spPr>
              <a:xfrm>
                <a:off x="9050375" y="3701457"/>
                <a:ext cx="2517513" cy="625621"/>
              </a:xfrm>
              <a:prstGeom prst="rect">
                <a:avLst/>
              </a:prstGeom>
              <a:noFill/>
            </p:spPr>
            <p:txBody>
              <a:bodyPr wrap="square" lIns="90000" tIns="90000" rIns="90000" bIns="90000" numCol="1" spcCol="90000" rtlCol="0" anchor="ctr">
                <a:spAutoFit/>
              </a:bodyPr>
              <a:lstStyle/>
              <a:p>
                <a:pPr algn="ctr">
                  <a:spcAft>
                    <a:spcPts val="500"/>
                  </a:spcAft>
                </a:pPr>
                <a:r>
                  <a:rPr lang="en-US" sz="2000" b="1"/>
                  <a:t>Convey</a:t>
                </a:r>
                <a:endParaRPr lang="en-US" sz="2000"/>
              </a:p>
            </p:txBody>
          </p:sp>
        </p:grpSp>
        <p:sp>
          <p:nvSpPr>
            <p:cNvPr id="33" name="Graphic 39">
              <a:extLst>
                <a:ext uri="{FF2B5EF4-FFF2-40B4-BE49-F238E27FC236}">
                  <a16:creationId xmlns:a16="http://schemas.microsoft.com/office/drawing/2014/main" id="{41AB012B-393C-6C6E-5FDA-41DA5F69C697}"/>
                </a:ext>
              </a:extLst>
            </p:cNvPr>
            <p:cNvSpPr>
              <a:spLocks noChangeAspect="1"/>
            </p:cNvSpPr>
            <p:nvPr/>
          </p:nvSpPr>
          <p:spPr>
            <a:xfrm>
              <a:off x="2565936"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1" name="Graphic 39">
              <a:extLst>
                <a:ext uri="{FF2B5EF4-FFF2-40B4-BE49-F238E27FC236}">
                  <a16:creationId xmlns:a16="http://schemas.microsoft.com/office/drawing/2014/main" id="{19294C83-E5DB-BF37-6B1D-316B6E84FA0E}"/>
                </a:ext>
              </a:extLst>
            </p:cNvPr>
            <p:cNvSpPr>
              <a:spLocks noChangeAspect="1"/>
            </p:cNvSpPr>
            <p:nvPr/>
          </p:nvSpPr>
          <p:spPr>
            <a:xfrm>
              <a:off x="491202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2" name="Graphic 39">
              <a:extLst>
                <a:ext uri="{FF2B5EF4-FFF2-40B4-BE49-F238E27FC236}">
                  <a16:creationId xmlns:a16="http://schemas.microsoft.com/office/drawing/2014/main" id="{91DCAED6-29B3-B64E-05BB-E6442EC587F2}"/>
                </a:ext>
              </a:extLst>
            </p:cNvPr>
            <p:cNvSpPr>
              <a:spLocks noChangeAspect="1"/>
            </p:cNvSpPr>
            <p:nvPr/>
          </p:nvSpPr>
          <p:spPr>
            <a:xfrm>
              <a:off x="725573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sp>
          <p:nvSpPr>
            <p:cNvPr id="43" name="Graphic 39">
              <a:extLst>
                <a:ext uri="{FF2B5EF4-FFF2-40B4-BE49-F238E27FC236}">
                  <a16:creationId xmlns:a16="http://schemas.microsoft.com/office/drawing/2014/main" id="{31148640-0DBA-978B-1D8F-04EB9DCFA2D1}"/>
                </a:ext>
              </a:extLst>
            </p:cNvPr>
            <p:cNvSpPr>
              <a:spLocks noChangeAspect="1"/>
            </p:cNvSpPr>
            <p:nvPr/>
          </p:nvSpPr>
          <p:spPr>
            <a:xfrm>
              <a:off x="9599442" y="3804619"/>
              <a:ext cx="321446" cy="147075"/>
            </a:xfrm>
            <a:custGeom>
              <a:avLst/>
              <a:gdLst>
                <a:gd name="connsiteX0" fmla="*/ 784080 w 784079"/>
                <a:gd name="connsiteY0" fmla="*/ 106824 h 213553"/>
                <a:gd name="connsiteX1" fmla="*/ 438098 w 784079"/>
                <a:gd name="connsiteY1" fmla="*/ 0 h 213553"/>
                <a:gd name="connsiteX2" fmla="*/ 478986 w 784079"/>
                <a:gd name="connsiteY2" fmla="*/ 73688 h 213553"/>
                <a:gd name="connsiteX3" fmla="*/ 41552 w 784079"/>
                <a:gd name="connsiteY3" fmla="*/ 73688 h 213553"/>
                <a:gd name="connsiteX4" fmla="*/ 41552 w 784079"/>
                <a:gd name="connsiteY4" fmla="*/ 139866 h 213553"/>
                <a:gd name="connsiteX5" fmla="*/ 478796 w 784079"/>
                <a:gd name="connsiteY5" fmla="*/ 139866 h 213553"/>
                <a:gd name="connsiteX6" fmla="*/ 437434 w 784079"/>
                <a:gd name="connsiteY6" fmla="*/ 213553 h 213553"/>
                <a:gd name="connsiteX7" fmla="*/ 784080 w 784079"/>
                <a:gd name="connsiteY7" fmla="*/ 106824 h 21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079" h="213553">
                  <a:moveTo>
                    <a:pt x="784080" y="106824"/>
                  </a:moveTo>
                  <a:lnTo>
                    <a:pt x="438098" y="0"/>
                  </a:lnTo>
                  <a:lnTo>
                    <a:pt x="478986" y="73688"/>
                  </a:lnTo>
                  <a:lnTo>
                    <a:pt x="41552" y="73688"/>
                  </a:lnTo>
                  <a:cubicBezTo>
                    <a:pt x="-13851" y="73688"/>
                    <a:pt x="-13851" y="139866"/>
                    <a:pt x="41552" y="139866"/>
                  </a:cubicBezTo>
                  <a:lnTo>
                    <a:pt x="478796" y="139866"/>
                  </a:lnTo>
                  <a:lnTo>
                    <a:pt x="437434" y="213553"/>
                  </a:lnTo>
                  <a:lnTo>
                    <a:pt x="784080" y="106824"/>
                  </a:lnTo>
                  <a:close/>
                </a:path>
              </a:pathLst>
            </a:custGeom>
            <a:solidFill>
              <a:srgbClr val="FFD300"/>
            </a:solidFill>
            <a:ln w="0"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A5A5902-896D-F959-06E1-3F268EFA80F1}"/>
              </a:ext>
            </a:extLst>
          </p:cNvPr>
          <p:cNvSpPr txBox="1"/>
          <p:nvPr/>
        </p:nvSpPr>
        <p:spPr>
          <a:xfrm>
            <a:off x="587375" y="584200"/>
            <a:ext cx="9106380"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HOW DO WE KNOW WE HAVE COMMUNICATED?</a:t>
            </a:r>
          </a:p>
        </p:txBody>
      </p:sp>
      <p:sp>
        <p:nvSpPr>
          <p:cNvPr id="4" name="Left Brace 3">
            <a:extLst>
              <a:ext uri="{FF2B5EF4-FFF2-40B4-BE49-F238E27FC236}">
                <a16:creationId xmlns:a16="http://schemas.microsoft.com/office/drawing/2014/main" id="{613CA570-87FB-87EB-2ED9-9F50559481B4}"/>
              </a:ext>
            </a:extLst>
          </p:cNvPr>
          <p:cNvSpPr/>
          <p:nvPr/>
        </p:nvSpPr>
        <p:spPr>
          <a:xfrm rot="5400000">
            <a:off x="4961796" y="1848520"/>
            <a:ext cx="411138" cy="6154615"/>
          </a:xfrm>
          <a:prstGeom prst="leftBrace">
            <a:avLst>
              <a:gd name="adj1" fmla="val 0"/>
              <a:gd name="adj2" fmla="val 70250"/>
            </a:avLst>
          </a:prstGeom>
          <a:ln w="34925">
            <a:solidFill>
              <a:srgbClr val="FFD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3" name="Group 92">
            <a:extLst>
              <a:ext uri="{FF2B5EF4-FFF2-40B4-BE49-F238E27FC236}">
                <a16:creationId xmlns:a16="http://schemas.microsoft.com/office/drawing/2014/main" id="{652C37B9-4C99-D761-3B83-EFF7259B72A3}"/>
              </a:ext>
            </a:extLst>
          </p:cNvPr>
          <p:cNvGrpSpPr/>
          <p:nvPr/>
        </p:nvGrpSpPr>
        <p:grpSpPr>
          <a:xfrm>
            <a:off x="1141424" y="5110622"/>
            <a:ext cx="1902718" cy="614044"/>
            <a:chOff x="2091766" y="4940582"/>
            <a:chExt cx="1902718" cy="614044"/>
          </a:xfrm>
        </p:grpSpPr>
        <p:sp>
          <p:nvSpPr>
            <p:cNvPr id="90" name="Freeform 89">
              <a:extLst>
                <a:ext uri="{FF2B5EF4-FFF2-40B4-BE49-F238E27FC236}">
                  <a16:creationId xmlns:a16="http://schemas.microsoft.com/office/drawing/2014/main" id="{C2748CCB-3FAE-6616-805C-544CAA3F6987}"/>
                </a:ext>
              </a:extLst>
            </p:cNvPr>
            <p:cNvSpPr/>
            <p:nvPr/>
          </p:nvSpPr>
          <p:spPr>
            <a:xfrm rot="21540000" flipV="1">
              <a:off x="2129888" y="4940582"/>
              <a:ext cx="1859380" cy="614044"/>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61" name="TextBox 60">
              <a:extLst>
                <a:ext uri="{FF2B5EF4-FFF2-40B4-BE49-F238E27FC236}">
                  <a16:creationId xmlns:a16="http://schemas.microsoft.com/office/drawing/2014/main" id="{F78D232C-043C-2E74-51B2-2345C33373CC}"/>
                </a:ext>
              </a:extLst>
            </p:cNvPr>
            <p:cNvSpPr txBox="1"/>
            <p:nvPr/>
          </p:nvSpPr>
          <p:spPr>
            <a:xfrm>
              <a:off x="2091766" y="4990668"/>
              <a:ext cx="1902718" cy="489534"/>
            </a:xfrm>
            <a:prstGeom prst="rect">
              <a:avLst/>
            </a:prstGeom>
            <a:noFill/>
          </p:spPr>
          <p:txBody>
            <a:bodyPr wrap="square" lIns="90000" tIns="90000" rIns="90000" bIns="90000" numCol="1" spcCol="90000" rtlCol="0" anchor="ctr">
              <a:spAutoFit/>
            </a:bodyPr>
            <a:lstStyle/>
            <a:p>
              <a:pPr algn="ctr"/>
              <a:r>
                <a:rPr lang="en-US" sz="2000" b="1">
                  <a:latin typeface="Calibri" panose="020F0502020204030204" pitchFamily="34" charset="0"/>
                  <a:cs typeface="Calibri" panose="020F0502020204030204" pitchFamily="34" charset="0"/>
                </a:rPr>
                <a:t>Security</a:t>
              </a:r>
            </a:p>
          </p:txBody>
        </p:sp>
      </p:grpSp>
      <p:grpSp>
        <p:nvGrpSpPr>
          <p:cNvPr id="9" name="Group 8">
            <a:extLst>
              <a:ext uri="{FF2B5EF4-FFF2-40B4-BE49-F238E27FC236}">
                <a16:creationId xmlns:a16="http://schemas.microsoft.com/office/drawing/2014/main" id="{D5E5CB58-20E6-964A-2E3C-0535A8DC5FA0}"/>
              </a:ext>
            </a:extLst>
          </p:cNvPr>
          <p:cNvGrpSpPr/>
          <p:nvPr/>
        </p:nvGrpSpPr>
        <p:grpSpPr>
          <a:xfrm>
            <a:off x="3244334" y="5110622"/>
            <a:ext cx="1902718" cy="614044"/>
            <a:chOff x="2091766" y="4940582"/>
            <a:chExt cx="1902718" cy="614044"/>
          </a:xfrm>
        </p:grpSpPr>
        <p:sp>
          <p:nvSpPr>
            <p:cNvPr id="10" name="Freeform 9">
              <a:extLst>
                <a:ext uri="{FF2B5EF4-FFF2-40B4-BE49-F238E27FC236}">
                  <a16:creationId xmlns:a16="http://schemas.microsoft.com/office/drawing/2014/main" id="{6090C5A3-99C7-6290-4E58-68CA99923A10}"/>
                </a:ext>
              </a:extLst>
            </p:cNvPr>
            <p:cNvSpPr/>
            <p:nvPr/>
          </p:nvSpPr>
          <p:spPr>
            <a:xfrm rot="21540000" flipV="1">
              <a:off x="2129888" y="4940582"/>
              <a:ext cx="1859380" cy="614044"/>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DF3B65DA-1B46-50EC-0B68-0944D9355B76}"/>
                </a:ext>
              </a:extLst>
            </p:cNvPr>
            <p:cNvSpPr txBox="1"/>
            <p:nvPr/>
          </p:nvSpPr>
          <p:spPr>
            <a:xfrm>
              <a:off x="2091766" y="4990668"/>
              <a:ext cx="1902718" cy="489534"/>
            </a:xfrm>
            <a:prstGeom prst="rect">
              <a:avLst/>
            </a:prstGeom>
            <a:noFill/>
          </p:spPr>
          <p:txBody>
            <a:bodyPr wrap="square" lIns="90000" tIns="90000" rIns="90000" bIns="90000" numCol="1" spcCol="90000" rtlCol="0" anchor="ctr">
              <a:spAutoFit/>
            </a:bodyPr>
            <a:lstStyle/>
            <a:p>
              <a:pPr algn="ctr"/>
              <a:r>
                <a:rPr lang="en-US" sz="2000" b="1">
                  <a:latin typeface="Calibri" panose="020F0502020204030204" pitchFamily="34" charset="0"/>
                  <a:cs typeface="Calibri" panose="020F0502020204030204" pitchFamily="34" charset="0"/>
                </a:rPr>
                <a:t>ABCD</a:t>
              </a:r>
            </a:p>
          </p:txBody>
        </p:sp>
      </p:grpSp>
      <p:grpSp>
        <p:nvGrpSpPr>
          <p:cNvPr id="12" name="Group 11">
            <a:extLst>
              <a:ext uri="{FF2B5EF4-FFF2-40B4-BE49-F238E27FC236}">
                <a16:creationId xmlns:a16="http://schemas.microsoft.com/office/drawing/2014/main" id="{B4C84162-A89E-DAFA-EF44-1222770C4A05}"/>
              </a:ext>
            </a:extLst>
          </p:cNvPr>
          <p:cNvGrpSpPr/>
          <p:nvPr/>
        </p:nvGrpSpPr>
        <p:grpSpPr>
          <a:xfrm>
            <a:off x="5347244" y="5110622"/>
            <a:ext cx="1902718" cy="614044"/>
            <a:chOff x="2091766" y="4940582"/>
            <a:chExt cx="1902718" cy="614044"/>
          </a:xfrm>
        </p:grpSpPr>
        <p:sp>
          <p:nvSpPr>
            <p:cNvPr id="13" name="Freeform 12">
              <a:extLst>
                <a:ext uri="{FF2B5EF4-FFF2-40B4-BE49-F238E27FC236}">
                  <a16:creationId xmlns:a16="http://schemas.microsoft.com/office/drawing/2014/main" id="{EDBDDB80-9A2F-586E-BDCA-264BEDC2110F}"/>
                </a:ext>
              </a:extLst>
            </p:cNvPr>
            <p:cNvSpPr/>
            <p:nvPr/>
          </p:nvSpPr>
          <p:spPr>
            <a:xfrm rot="21540000" flipV="1">
              <a:off x="2129888" y="4940582"/>
              <a:ext cx="1859380" cy="614044"/>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110AF386-9F1A-DF9D-528E-FC27906533B0}"/>
                </a:ext>
              </a:extLst>
            </p:cNvPr>
            <p:cNvSpPr txBox="1"/>
            <p:nvPr/>
          </p:nvSpPr>
          <p:spPr>
            <a:xfrm>
              <a:off x="2091766" y="4990668"/>
              <a:ext cx="1902718" cy="489534"/>
            </a:xfrm>
            <a:prstGeom prst="rect">
              <a:avLst/>
            </a:prstGeom>
            <a:noFill/>
          </p:spPr>
          <p:txBody>
            <a:bodyPr wrap="square" lIns="90000" tIns="90000" rIns="90000" bIns="90000" numCol="1" spcCol="90000" rtlCol="0" anchor="ctr">
              <a:spAutoFit/>
            </a:bodyPr>
            <a:lstStyle/>
            <a:p>
              <a:pPr algn="ctr"/>
              <a:r>
                <a:rPr lang="en-US" sz="2000" b="1">
                  <a:latin typeface="Calibri" panose="020F0502020204030204" pitchFamily="34" charset="0"/>
                  <a:cs typeface="Calibri" panose="020F0502020204030204" pitchFamily="34" charset="0"/>
                </a:rPr>
                <a:t>Voice procedure</a:t>
              </a:r>
            </a:p>
          </p:txBody>
        </p:sp>
      </p:grpSp>
      <p:grpSp>
        <p:nvGrpSpPr>
          <p:cNvPr id="15" name="Group 14">
            <a:extLst>
              <a:ext uri="{FF2B5EF4-FFF2-40B4-BE49-F238E27FC236}">
                <a16:creationId xmlns:a16="http://schemas.microsoft.com/office/drawing/2014/main" id="{71D63E6F-AD7F-9C41-6769-245BF97B6493}"/>
              </a:ext>
            </a:extLst>
          </p:cNvPr>
          <p:cNvGrpSpPr/>
          <p:nvPr/>
        </p:nvGrpSpPr>
        <p:grpSpPr>
          <a:xfrm>
            <a:off x="7450153" y="5110622"/>
            <a:ext cx="1902718" cy="614044"/>
            <a:chOff x="2091766" y="4940582"/>
            <a:chExt cx="1902718" cy="614044"/>
          </a:xfrm>
        </p:grpSpPr>
        <p:sp>
          <p:nvSpPr>
            <p:cNvPr id="16" name="Freeform 15">
              <a:extLst>
                <a:ext uri="{FF2B5EF4-FFF2-40B4-BE49-F238E27FC236}">
                  <a16:creationId xmlns:a16="http://schemas.microsoft.com/office/drawing/2014/main" id="{B5DD50BD-B1E1-3155-81E3-A5190AAE1069}"/>
                </a:ext>
              </a:extLst>
            </p:cNvPr>
            <p:cNvSpPr/>
            <p:nvPr/>
          </p:nvSpPr>
          <p:spPr>
            <a:xfrm rot="21540000" flipV="1">
              <a:off x="2129888" y="4940582"/>
              <a:ext cx="1859380" cy="614044"/>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sp>
          <p:nvSpPr>
            <p:cNvPr id="34" name="TextBox 33">
              <a:extLst>
                <a:ext uri="{FF2B5EF4-FFF2-40B4-BE49-F238E27FC236}">
                  <a16:creationId xmlns:a16="http://schemas.microsoft.com/office/drawing/2014/main" id="{B603DF52-0E33-2178-67F7-09E4E3E655FD}"/>
                </a:ext>
              </a:extLst>
            </p:cNvPr>
            <p:cNvSpPr txBox="1"/>
            <p:nvPr/>
          </p:nvSpPr>
          <p:spPr>
            <a:xfrm>
              <a:off x="2091766" y="4990668"/>
              <a:ext cx="1902718" cy="489534"/>
            </a:xfrm>
            <a:prstGeom prst="rect">
              <a:avLst/>
            </a:prstGeom>
            <a:noFill/>
          </p:spPr>
          <p:txBody>
            <a:bodyPr wrap="square" lIns="90000" tIns="90000" rIns="90000" bIns="90000" numCol="1" spcCol="90000" rtlCol="0" anchor="ctr">
              <a:spAutoFit/>
            </a:bodyPr>
            <a:lstStyle/>
            <a:p>
              <a:pPr algn="ctr"/>
              <a:r>
                <a:rPr lang="en-US" sz="2000" b="1">
                  <a:latin typeface="Calibri" panose="020F0502020204030204" pitchFamily="34" charset="0"/>
                  <a:cs typeface="Calibri" panose="020F0502020204030204" pitchFamily="34" charset="0"/>
                </a:rPr>
                <a:t>Prowords</a:t>
              </a:r>
            </a:p>
          </p:txBody>
        </p:sp>
      </p:grpSp>
    </p:spTree>
    <p:extLst>
      <p:ext uri="{BB962C8B-B14F-4D97-AF65-F5344CB8AC3E}">
        <p14:creationId xmlns:p14="http://schemas.microsoft.com/office/powerpoint/2010/main" val="23703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7316724" cy="553998"/>
          </a:xfrm>
          <a:prstGeom prst="rect">
            <a:avLst/>
          </a:prstGeom>
          <a:solidFill>
            <a:srgbClr val="5B772B"/>
          </a:solidFill>
        </p:spPr>
        <p:txBody>
          <a:bodyPr wrap="none" lIns="108000" tIns="0" rIns="72000" bIns="0" rtlCol="0" anchor="t">
            <a:spAutoFit/>
          </a:bodyPr>
          <a:lstStyle/>
          <a:p>
            <a:r>
              <a:rPr lang="en-GB" sz="3600" b="1">
                <a:solidFill>
                  <a:srgbClr val="FFFFFF"/>
                </a:solidFill>
                <a:effectLst/>
                <a:latin typeface="Arial Narrow"/>
              </a:rPr>
              <a:t>SESSION OVERVIEW, </a:t>
            </a:r>
            <a:r>
              <a:rPr lang="en-GB" sz="3600" b="1">
                <a:solidFill>
                  <a:srgbClr val="FFFFFF"/>
                </a:solidFill>
                <a:latin typeface="Arial Narrow"/>
              </a:rPr>
              <a:t>1 X 120</a:t>
            </a:r>
            <a:r>
              <a:rPr lang="en-GB" sz="3600" b="1">
                <a:solidFill>
                  <a:srgbClr val="FFFFFF"/>
                </a:solidFill>
                <a:effectLst/>
                <a:latin typeface="Arial Narrow"/>
              </a:rPr>
              <a:t> MINUTES</a:t>
            </a:r>
            <a:endParaRPr lang="en-GB" sz="3600">
              <a:solidFill>
                <a:srgbClr val="FFFFFF"/>
              </a:solidFill>
              <a:effectLst/>
              <a:latin typeface="Arial Narrow"/>
            </a:endParaRPr>
          </a:p>
        </p:txBody>
      </p:sp>
      <p:graphicFrame>
        <p:nvGraphicFramePr>
          <p:cNvPr id="4" name="Table 3">
            <a:extLst>
              <a:ext uri="{FF2B5EF4-FFF2-40B4-BE49-F238E27FC236}">
                <a16:creationId xmlns:a16="http://schemas.microsoft.com/office/drawing/2014/main" id="{CD9EBECE-77AF-9E81-EA00-3FE9DBB13840}"/>
              </a:ext>
            </a:extLst>
          </p:cNvPr>
          <p:cNvGraphicFramePr>
            <a:graphicFrameLocks noGrp="1"/>
          </p:cNvGraphicFramePr>
          <p:nvPr>
            <p:extLst>
              <p:ext uri="{D42A27DB-BD31-4B8C-83A1-F6EECF244321}">
                <p14:modId xmlns:p14="http://schemas.microsoft.com/office/powerpoint/2010/main" val="2074217293"/>
              </p:ext>
            </p:extLst>
          </p:nvPr>
        </p:nvGraphicFramePr>
        <p:xfrm>
          <a:off x="588000" y="1800000"/>
          <a:ext cx="11017250" cy="3999221"/>
        </p:xfrm>
        <a:graphic>
          <a:graphicData uri="http://schemas.openxmlformats.org/drawingml/2006/table">
            <a:tbl>
              <a:tblPr firstRow="1" bandRow="1">
                <a:tableStyleId>{5C22544A-7EE6-4342-B048-85BDC9FD1C3A}</a:tableStyleId>
              </a:tblPr>
              <a:tblGrid>
                <a:gridCol w="2203326">
                  <a:extLst>
                    <a:ext uri="{9D8B030D-6E8A-4147-A177-3AD203B41FA5}">
                      <a16:colId xmlns:a16="http://schemas.microsoft.com/office/drawing/2014/main" val="2461034630"/>
                    </a:ext>
                  </a:extLst>
                </a:gridCol>
                <a:gridCol w="705853">
                  <a:extLst>
                    <a:ext uri="{9D8B030D-6E8A-4147-A177-3AD203B41FA5}">
                      <a16:colId xmlns:a16="http://schemas.microsoft.com/office/drawing/2014/main" val="317649020"/>
                    </a:ext>
                  </a:extLst>
                </a:gridCol>
                <a:gridCol w="4716379">
                  <a:extLst>
                    <a:ext uri="{9D8B030D-6E8A-4147-A177-3AD203B41FA5}">
                      <a16:colId xmlns:a16="http://schemas.microsoft.com/office/drawing/2014/main" val="2901150319"/>
                    </a:ext>
                  </a:extLst>
                </a:gridCol>
                <a:gridCol w="826168">
                  <a:extLst>
                    <a:ext uri="{9D8B030D-6E8A-4147-A177-3AD203B41FA5}">
                      <a16:colId xmlns:a16="http://schemas.microsoft.com/office/drawing/2014/main" val="1435575571"/>
                    </a:ext>
                  </a:extLst>
                </a:gridCol>
                <a:gridCol w="2565524">
                  <a:extLst>
                    <a:ext uri="{9D8B030D-6E8A-4147-A177-3AD203B41FA5}">
                      <a16:colId xmlns:a16="http://schemas.microsoft.com/office/drawing/2014/main" val="336164636"/>
                    </a:ext>
                  </a:extLst>
                </a:gridCol>
              </a:tblGrid>
              <a:tr h="254474">
                <a:tc>
                  <a:txBody>
                    <a:bodyPr/>
                    <a:lstStyle/>
                    <a:p>
                      <a:pPr algn="l"/>
                      <a:r>
                        <a:rPr lang="en-US" sz="1400" dirty="0">
                          <a:solidFill>
                            <a:schemeClr val="tx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857388678"/>
                  </a:ext>
                </a:extLst>
              </a:tr>
              <a:tr h="515918">
                <a:tc>
                  <a:txBody>
                    <a:bodyPr/>
                    <a:lstStyle/>
                    <a:p>
                      <a:pPr algn="l"/>
                      <a:r>
                        <a:rPr lang="en-US" sz="1400" dirty="0">
                          <a:solidFill>
                            <a:schemeClr val="tx1"/>
                          </a:solidFill>
                        </a:rPr>
                        <a:t>Starter and introduction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6–8</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Learning outcomes/Introducing radio communications.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Paper or sticky notes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385762">
                <a:tc>
                  <a:txBody>
                    <a:bodyPr/>
                    <a:lstStyle/>
                    <a:p>
                      <a:pPr algn="l"/>
                      <a:r>
                        <a:rPr lang="en-US" sz="1400" dirty="0">
                          <a:solidFill>
                            <a:schemeClr val="tx1"/>
                          </a:solidFill>
                        </a:rPr>
                        <a:t>​PRRs v Bowman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9–11</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compare personal role radios (PRRs) with the Bowman system.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457200">
                <a:tc>
                  <a:txBody>
                    <a:bodyPr/>
                    <a:lstStyle/>
                    <a:p>
                      <a:pPr algn="l"/>
                      <a:r>
                        <a:rPr lang="en-US" sz="1400" dirty="0">
                          <a:solidFill>
                            <a:schemeClr val="tx1"/>
                          </a:solidFill>
                        </a:rPr>
                        <a:t>SVP</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12–14</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explore the components of standard voice procedure (SVP).</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r h="428625">
                <a:tc>
                  <a:txBody>
                    <a:bodyPr/>
                    <a:lstStyle/>
                    <a:p>
                      <a:pPr algn="l"/>
                      <a:r>
                        <a:rPr lang="en-US" sz="1400" dirty="0">
                          <a:solidFill>
                            <a:schemeClr val="tx1"/>
                          </a:solidFill>
                        </a:rPr>
                        <a:t>Phonetics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15–19</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apply the phonetic alphabet in a range of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30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Print copies of slide 17</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612000">
                <a:tc>
                  <a:txBody>
                    <a:bodyPr/>
                    <a:lstStyle/>
                    <a:p>
                      <a:pPr algn="l"/>
                      <a:r>
                        <a:rPr lang="en-US" sz="1400" dirty="0">
                          <a:solidFill>
                            <a:schemeClr val="tx1"/>
                          </a:solidFill>
                        </a:rPr>
                        <a:t>Prowords and code words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20–24</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explore the use of procedure words (prowords) and code words.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20mins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Print copies of slide 22</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612000">
                <a:tc>
                  <a:txBody>
                    <a:bodyPr/>
                    <a:lstStyle/>
                    <a:p>
                      <a:pPr algn="l"/>
                      <a:r>
                        <a:rPr lang="en-US" sz="1400" dirty="0">
                          <a:solidFill>
                            <a:schemeClr val="tx1"/>
                          </a:solidFill>
                        </a:rPr>
                        <a:t>Using prowords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25–29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plan and use prowords in a range of communications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Print copies of slide 29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099885"/>
                  </a:ext>
                </a:extLst>
              </a:tr>
              <a:tr h="334518">
                <a:tc>
                  <a:txBody>
                    <a:bodyPr/>
                    <a:lstStyle/>
                    <a:p>
                      <a:pPr algn="l"/>
                      <a:r>
                        <a:rPr lang="en-US" sz="1400" dirty="0">
                          <a:solidFill>
                            <a:schemeClr val="tx1"/>
                          </a:solidFill>
                        </a:rPr>
                        <a:t>Plenary and research task</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30–32</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Summary/Learning outcomes/Extension tasks.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bl>
          </a:graphicData>
        </a:graphic>
      </p:graphicFrame>
      <p:sp>
        <p:nvSpPr>
          <p:cNvPr id="6" name="Slide Number Placeholder 5">
            <a:extLst>
              <a:ext uri="{FF2B5EF4-FFF2-40B4-BE49-F238E27FC236}">
                <a16:creationId xmlns:a16="http://schemas.microsoft.com/office/drawing/2014/main" id="{1FCAF01F-8C89-68F6-8B8F-B61AB9FC54A6}"/>
              </a:ext>
            </a:extLst>
          </p:cNvPr>
          <p:cNvSpPr>
            <a:spLocks noGrp="1"/>
          </p:cNvSpPr>
          <p:nvPr>
            <p:ph type="sldNum" sz="quarter" idx="10"/>
          </p:nvPr>
        </p:nvSpPr>
        <p:spPr/>
        <p:txBody>
          <a:bodyPr/>
          <a:lstStyle/>
          <a:p>
            <a:fld id="{A861A158-83ED-EE40-9DBB-ECA0FA8A3E73}" type="slidenum">
              <a:rPr lang="en-US" smtClean="0"/>
              <a:pPr/>
              <a:t>3</a:t>
            </a:fld>
            <a:r>
              <a:rPr lang="en-US"/>
              <a:t>   |   UNIFORMED PROTECTIVE SERVICES</a:t>
            </a:r>
          </a:p>
        </p:txBody>
      </p:sp>
      <p:sp>
        <p:nvSpPr>
          <p:cNvPr id="2" name="TextBox 4">
            <a:extLst>
              <a:ext uri="{FF2B5EF4-FFF2-40B4-BE49-F238E27FC236}">
                <a16:creationId xmlns:a16="http://schemas.microsoft.com/office/drawing/2014/main" id="{E24C83E0-466D-92D5-99AC-1CE1F8B15606}"/>
              </a:ext>
            </a:extLst>
          </p:cNvPr>
          <p:cNvSpPr txBox="1"/>
          <p:nvPr/>
        </p:nvSpPr>
        <p:spPr>
          <a:xfrm>
            <a:off x="587375" y="1166353"/>
            <a:ext cx="11017250" cy="674200"/>
          </a:xfrm>
          <a:prstGeom prst="rect">
            <a:avLst/>
          </a:prstGeom>
          <a:noFill/>
        </p:spPr>
        <p:txBody>
          <a:bodyPr wrap="square" lIns="90000" tIns="90000" rIns="90000" bIns="90000" numCol="1" spcCol="1800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500"/>
              </a:spcAft>
            </a:pPr>
            <a:r>
              <a:rPr lang="en-US" sz="1600" b="1">
                <a:solidFill>
                  <a:srgbClr val="000000"/>
                </a:solidFill>
                <a:latin typeface="Calibri"/>
                <a:ea typeface="Calibri"/>
                <a:cs typeface="Calibri"/>
              </a:rPr>
              <a:t>​Learning objective:</a:t>
            </a:r>
            <a:r>
              <a:rPr lang="en-US" sz="1600">
                <a:solidFill>
                  <a:srgbClr val="000000"/>
                </a:solidFill>
                <a:latin typeface="Calibri"/>
                <a:ea typeface="Calibri"/>
                <a:cs typeface="Calibri"/>
              </a:rPr>
              <a:t> to explore what it means to</a:t>
            </a:r>
            <a:r>
              <a:rPr lang="en-US" sz="1600" b="1">
                <a:solidFill>
                  <a:srgbClr val="000000"/>
                </a:solidFill>
                <a:latin typeface="Calibri"/>
                <a:ea typeface="Calibri"/>
                <a:cs typeface="Calibri"/>
              </a:rPr>
              <a:t> communicate well</a:t>
            </a:r>
            <a:r>
              <a:rPr lang="en-US" sz="1600">
                <a:solidFill>
                  <a:srgbClr val="000000"/>
                </a:solidFill>
                <a:latin typeface="Calibri"/>
                <a:ea typeface="Calibri"/>
                <a:cs typeface="Calibri"/>
              </a:rPr>
              <a:t> in a range of Uniformed Protective Services contexts as students develop their verbal communication skills in face-to-face and radio scenarios.</a:t>
            </a:r>
          </a:p>
        </p:txBody>
      </p:sp>
    </p:spTree>
    <p:extLst>
      <p:ext uri="{BB962C8B-B14F-4D97-AF65-F5344CB8AC3E}">
        <p14:creationId xmlns:p14="http://schemas.microsoft.com/office/powerpoint/2010/main" val="3853331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B2D37B-B918-8FAE-A9CF-040C3E2FAB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17959">
            <a:off x="8318209" y="916257"/>
            <a:ext cx="2144734" cy="2160000"/>
          </a:xfrm>
          <a:prstGeom prst="rect">
            <a:avLst/>
          </a:prstGeom>
        </p:spPr>
      </p:pic>
      <p:sp>
        <p:nvSpPr>
          <p:cNvPr id="11" name="TextBox 10">
            <a:extLst>
              <a:ext uri="{FF2B5EF4-FFF2-40B4-BE49-F238E27FC236}">
                <a16:creationId xmlns:a16="http://schemas.microsoft.com/office/drawing/2014/main" id="{5683AE59-9A98-AF10-E9A1-03F74C678E5F}"/>
              </a:ext>
            </a:extLst>
          </p:cNvPr>
          <p:cNvSpPr txBox="1"/>
          <p:nvPr/>
        </p:nvSpPr>
        <p:spPr>
          <a:xfrm>
            <a:off x="1524000" y="997857"/>
            <a:ext cx="445055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LEARNING OUTCOMES</a:t>
            </a:r>
          </a:p>
        </p:txBody>
      </p:sp>
      <p:sp>
        <p:nvSpPr>
          <p:cNvPr id="3" name="Slide Number Placeholder 2">
            <a:extLst>
              <a:ext uri="{FF2B5EF4-FFF2-40B4-BE49-F238E27FC236}">
                <a16:creationId xmlns:a16="http://schemas.microsoft.com/office/drawing/2014/main" id="{823B5F48-BB4D-523D-C7E9-D932E72C0456}"/>
              </a:ext>
            </a:extLst>
          </p:cNvPr>
          <p:cNvSpPr>
            <a:spLocks noGrp="1"/>
          </p:cNvSpPr>
          <p:nvPr>
            <p:ph type="sldNum" sz="quarter" idx="10"/>
          </p:nvPr>
        </p:nvSpPr>
        <p:spPr/>
        <p:txBody>
          <a:bodyPr/>
          <a:lstStyle/>
          <a:p>
            <a:fld id="{A861A158-83ED-EE40-9DBB-ECA0FA8A3E73}" type="slidenum">
              <a:rPr lang="en-US" smtClean="0"/>
              <a:pPr/>
              <a:t>30</a:t>
            </a:fld>
            <a:r>
              <a:rPr lang="en-US"/>
              <a:t>   |   UNIFORMED PROTECTIVE SERVICES</a:t>
            </a:r>
          </a:p>
        </p:txBody>
      </p:sp>
      <p:sp>
        <p:nvSpPr>
          <p:cNvPr id="2" name="TextBox 1">
            <a:extLst>
              <a:ext uri="{FF2B5EF4-FFF2-40B4-BE49-F238E27FC236}">
                <a16:creationId xmlns:a16="http://schemas.microsoft.com/office/drawing/2014/main" id="{F591D7F1-9294-764C-21BC-26AF8AC07EE4}"/>
              </a:ext>
            </a:extLst>
          </p:cNvPr>
          <p:cNvSpPr txBox="1"/>
          <p:nvPr/>
        </p:nvSpPr>
        <p:spPr>
          <a:xfrm>
            <a:off x="1522800" y="1800000"/>
            <a:ext cx="4512240" cy="3068445"/>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solidFill>
                  <a:srgbClr val="000000"/>
                </a:solidFill>
              </a:rPr>
              <a:t>You should now be able to: </a:t>
            </a:r>
          </a:p>
          <a:p>
            <a:pPr marL="285750" indent="-285750" algn="l" rtl="0" fontAlgn="base">
              <a:lnSpc>
                <a:spcPts val="2475"/>
              </a:lnSpc>
              <a:buFont typeface="Arial" panose="020B0604020202020204" pitchFamily="34" charset="0"/>
              <a:buChar char="•"/>
            </a:pPr>
            <a:r>
              <a:rPr lang="en-US">
                <a:solidFill>
                  <a:srgbClr val="000000"/>
                </a:solidFill>
              </a:rPr>
              <a:t>List</a:t>
            </a:r>
            <a:r>
              <a:rPr lang="en-US" sz="1800" b="0" i="0" u="none" strike="noStrike">
                <a:solidFill>
                  <a:srgbClr val="000000"/>
                </a:solidFill>
                <a:effectLst/>
              </a:rPr>
              <a:t> the forms of radio communication used in the </a:t>
            </a:r>
            <a:r>
              <a:rPr lang="en-US">
                <a:solidFill>
                  <a:srgbClr val="000000"/>
                </a:solidFill>
              </a:rPr>
              <a:t>Uniformed</a:t>
            </a:r>
            <a:r>
              <a:rPr lang="en-US" sz="1800" b="0" i="0" u="none" strike="noStrike">
                <a:solidFill>
                  <a:srgbClr val="000000"/>
                </a:solidFill>
                <a:effectLst/>
              </a:rPr>
              <a:t> </a:t>
            </a:r>
            <a:r>
              <a:rPr lang="en-US">
                <a:solidFill>
                  <a:srgbClr val="000000"/>
                </a:solidFill>
              </a:rPr>
              <a:t>Protective</a:t>
            </a:r>
            <a:r>
              <a:rPr lang="en-US" sz="1800" b="0" i="0" u="none" strike="noStrike">
                <a:solidFill>
                  <a:srgbClr val="000000"/>
                </a:solidFill>
                <a:effectLst/>
              </a:rPr>
              <a:t> </a:t>
            </a:r>
            <a:r>
              <a:rPr lang="en-US">
                <a:solidFill>
                  <a:srgbClr val="000000"/>
                </a:solidFill>
              </a:rPr>
              <a:t>Services</a:t>
            </a:r>
            <a:r>
              <a:rPr lang="en-US" sz="1800" b="0" i="0" u="none" strike="noStrike">
                <a:solidFill>
                  <a:srgbClr val="000000"/>
                </a:solidFill>
                <a:effectLst/>
              </a:rPr>
              <a:t>.</a:t>
            </a:r>
            <a:endParaRPr lang="en-US" sz="1800" b="0" i="0" u="none" strike="noStrike">
              <a:solidFill>
                <a:srgbClr val="000000"/>
              </a:solidFill>
              <a:effectLst/>
              <a:ea typeface="Calibri"/>
              <a:cs typeface="Calibri"/>
            </a:endParaRP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Communicate over radio using the phonetic alphabet and digits.​</a:t>
            </a: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Communicate over radio using standard voice procedures and prowords.</a:t>
            </a: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Evaluate your communication skills.</a:t>
            </a:r>
          </a:p>
          <a:p>
            <a:pPr marL="285750" indent="-285750" algn="l" rtl="0" fontAlgn="base">
              <a:lnSpc>
                <a:spcPts val="2475"/>
              </a:lnSpc>
              <a:buFont typeface="Arial" panose="020B0604020202020204" pitchFamily="34" charset="0"/>
              <a:buChar char="•"/>
            </a:pPr>
            <a:endParaRPr lang="en-US" sz="1800" b="0" i="0" u="none" strike="noStrike">
              <a:solidFill>
                <a:srgbClr val="000000"/>
              </a:solidFill>
              <a:effectLst/>
            </a:endParaRPr>
          </a:p>
        </p:txBody>
      </p:sp>
    </p:spTree>
    <p:extLst>
      <p:ext uri="{BB962C8B-B14F-4D97-AF65-F5344CB8AC3E}">
        <p14:creationId xmlns:p14="http://schemas.microsoft.com/office/powerpoint/2010/main" val="311274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31</a:t>
            </a:fld>
            <a:r>
              <a:rPr lang="en-US"/>
              <a:t>   |   UNIFORMED PROTECTIVE SERVICES</a:t>
            </a:r>
          </a:p>
        </p:txBody>
      </p:sp>
      <p:sp>
        <p:nvSpPr>
          <p:cNvPr id="2" name="TextBox 1">
            <a:extLst>
              <a:ext uri="{FF2B5EF4-FFF2-40B4-BE49-F238E27FC236}">
                <a16:creationId xmlns:a16="http://schemas.microsoft.com/office/drawing/2014/main" id="{59AC9AC3-9FE7-8EE0-587F-9C69B52978EE}"/>
              </a:ext>
            </a:extLst>
          </p:cNvPr>
          <p:cNvSpPr txBox="1"/>
          <p:nvPr/>
        </p:nvSpPr>
        <p:spPr>
          <a:xfrm>
            <a:off x="587375" y="584200"/>
            <a:ext cx="6364091"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EXTENSION TASK SUGGESTIONS</a:t>
            </a:r>
          </a:p>
        </p:txBody>
      </p:sp>
      <p:grpSp>
        <p:nvGrpSpPr>
          <p:cNvPr id="21" name="Graphic 4">
            <a:extLst>
              <a:ext uri="{FF2B5EF4-FFF2-40B4-BE49-F238E27FC236}">
                <a16:creationId xmlns:a16="http://schemas.microsoft.com/office/drawing/2014/main" id="{CCDB11C2-5C85-DDC7-9F35-83FC188E3EB1}"/>
              </a:ext>
            </a:extLst>
          </p:cNvPr>
          <p:cNvGrpSpPr/>
          <p:nvPr/>
        </p:nvGrpSpPr>
        <p:grpSpPr>
          <a:xfrm rot="21405298">
            <a:off x="931420" y="1423883"/>
            <a:ext cx="5195373" cy="4741862"/>
            <a:chOff x="1524000" y="2175324"/>
            <a:chExt cx="3373727" cy="2860742"/>
          </a:xfrm>
          <a:solidFill>
            <a:srgbClr val="FFFFFF"/>
          </a:solidFill>
        </p:grpSpPr>
        <p:sp>
          <p:nvSpPr>
            <p:cNvPr id="22" name="Freeform 21">
              <a:extLst>
                <a:ext uri="{FF2B5EF4-FFF2-40B4-BE49-F238E27FC236}">
                  <a16:creationId xmlns:a16="http://schemas.microsoft.com/office/drawing/2014/main" id="{DE79E76F-DB75-F66F-AAE8-3DBC459B122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349769F-8A7F-9BD7-0894-C03D0B0AA705}"/>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F207444-95B5-EA7D-ED14-FCC1A72A8FC9}"/>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77A99CF-5F8E-BF81-4232-E30790E7C958}"/>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16E3D85-D389-0654-3EC5-93E7E08DC22E}"/>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pic>
        <p:nvPicPr>
          <p:cNvPr id="27" name="Picture 26" descr="A white fabric with black border&#10;&#10;Description automatically generated with medium confidence">
            <a:extLst>
              <a:ext uri="{FF2B5EF4-FFF2-40B4-BE49-F238E27FC236}">
                <a16:creationId xmlns:a16="http://schemas.microsoft.com/office/drawing/2014/main" id="{52BD1D62-CE5F-B104-B3CA-E5A3865DD68E}"/>
              </a:ext>
            </a:extLst>
          </p:cNvPr>
          <p:cNvPicPr>
            <a:picLocks noChangeAspect="1"/>
          </p:cNvPicPr>
          <p:nvPr/>
        </p:nvPicPr>
        <p:blipFill>
          <a:blip r:embed="rId3">
            <a:alphaModFix amt="70000"/>
          </a:blip>
          <a:stretch>
            <a:fillRect/>
          </a:stretch>
        </p:blipFill>
        <p:spPr>
          <a:xfrm rot="10754968">
            <a:off x="1490560" y="1237303"/>
            <a:ext cx="2652996" cy="663249"/>
          </a:xfrm>
          <a:prstGeom prst="rect">
            <a:avLst/>
          </a:prstGeom>
        </p:spPr>
      </p:pic>
      <p:sp>
        <p:nvSpPr>
          <p:cNvPr id="29" name="TextBox 28">
            <a:extLst>
              <a:ext uri="{FF2B5EF4-FFF2-40B4-BE49-F238E27FC236}">
                <a16:creationId xmlns:a16="http://schemas.microsoft.com/office/drawing/2014/main" id="{E9601AF4-8F31-48BD-1BCA-675B8436F037}"/>
              </a:ext>
            </a:extLst>
          </p:cNvPr>
          <p:cNvSpPr txBox="1"/>
          <p:nvPr/>
        </p:nvSpPr>
        <p:spPr>
          <a:xfrm rot="21405298">
            <a:off x="873645" y="1785829"/>
            <a:ext cx="4829092" cy="1566752"/>
          </a:xfrm>
          <a:prstGeom prst="rect">
            <a:avLst/>
          </a:prstGeom>
          <a:noFill/>
        </p:spPr>
        <p:txBody>
          <a:bodyPr wrap="square" lIns="90000" tIns="90000" rIns="90000" bIns="90000" numCol="1" spcCol="180000" rtlCol="0">
            <a:spAutoFit/>
          </a:bodyPr>
          <a:lstStyle/>
          <a:p>
            <a:pPr marL="285750" indent="-285750">
              <a:spcBef>
                <a:spcPts val="500"/>
              </a:spcBef>
              <a:spcAft>
                <a:spcPts val="500"/>
              </a:spcAft>
              <a:buFont typeface="Arial" panose="020B0604020202020204" pitchFamily="34" charset="0"/>
              <a:buChar char="•"/>
            </a:pPr>
            <a:r>
              <a:rPr lang="en-US"/>
              <a:t>Patrol your school perimeter. Use prowords to convey information about what you observe and your location. Practice using A-H to describe people and SCRIM to describe vehicles during a face-to-face patrol report:</a:t>
            </a:r>
          </a:p>
        </p:txBody>
      </p:sp>
      <p:pic>
        <p:nvPicPr>
          <p:cNvPr id="50" name="Picture 49" descr="A close-up of a silver object&#10;&#10;Description automatically generated">
            <a:extLst>
              <a:ext uri="{FF2B5EF4-FFF2-40B4-BE49-F238E27FC236}">
                <a16:creationId xmlns:a16="http://schemas.microsoft.com/office/drawing/2014/main" id="{D1C98FEE-0A5A-402A-0234-6C943F75F3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86135">
            <a:off x="3618543" y="5656336"/>
            <a:ext cx="1924050" cy="628650"/>
          </a:xfrm>
          <a:prstGeom prst="rect">
            <a:avLst/>
          </a:prstGeom>
        </p:spPr>
      </p:pic>
      <p:grpSp>
        <p:nvGrpSpPr>
          <p:cNvPr id="64" name="Group 63">
            <a:extLst>
              <a:ext uri="{FF2B5EF4-FFF2-40B4-BE49-F238E27FC236}">
                <a16:creationId xmlns:a16="http://schemas.microsoft.com/office/drawing/2014/main" id="{07F16B78-B618-4631-5B07-A6962BC69AC5}"/>
              </a:ext>
            </a:extLst>
          </p:cNvPr>
          <p:cNvGrpSpPr/>
          <p:nvPr/>
        </p:nvGrpSpPr>
        <p:grpSpPr>
          <a:xfrm rot="5660906">
            <a:off x="6466870" y="745455"/>
            <a:ext cx="5692288" cy="5031593"/>
            <a:chOff x="1105416" y="2384155"/>
            <a:chExt cx="3688551" cy="2561133"/>
          </a:xfrm>
        </p:grpSpPr>
        <p:grpSp>
          <p:nvGrpSpPr>
            <p:cNvPr id="65" name="Graphic 4">
              <a:extLst>
                <a:ext uri="{FF2B5EF4-FFF2-40B4-BE49-F238E27FC236}">
                  <a16:creationId xmlns:a16="http://schemas.microsoft.com/office/drawing/2014/main" id="{3B0334DC-55C7-0BA4-7707-F5938EC0C791}"/>
                </a:ext>
              </a:extLst>
            </p:cNvPr>
            <p:cNvGrpSpPr/>
            <p:nvPr/>
          </p:nvGrpSpPr>
          <p:grpSpPr>
            <a:xfrm rot="10649489" flipH="1">
              <a:off x="1213305" y="2384155"/>
              <a:ext cx="3346425" cy="2561133"/>
              <a:chOff x="1524000" y="2175324"/>
              <a:chExt cx="3373727" cy="2860742"/>
            </a:xfrm>
            <a:solidFill>
              <a:srgbClr val="FFFFFF"/>
            </a:solidFill>
          </p:grpSpPr>
          <p:sp>
            <p:nvSpPr>
              <p:cNvPr id="72" name="Freeform 71">
                <a:extLst>
                  <a:ext uri="{FF2B5EF4-FFF2-40B4-BE49-F238E27FC236}">
                    <a16:creationId xmlns:a16="http://schemas.microsoft.com/office/drawing/2014/main" id="{038432BB-F28D-B5FB-F5BD-9F65B3E76E39}"/>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1CC3-01AF-BD6D-6A6F-30A342EF51F7}"/>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7FCC980-619A-7DA8-485B-51878E4FEB35}"/>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7C2F2B4-663D-3678-FD04-85A8F39F2AC6}"/>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BB1AD44-006C-A7FB-7D35-FE65CC0AA771}"/>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66" name="Graphic 4">
              <a:extLst>
                <a:ext uri="{FF2B5EF4-FFF2-40B4-BE49-F238E27FC236}">
                  <a16:creationId xmlns:a16="http://schemas.microsoft.com/office/drawing/2014/main" id="{8255C1FE-B424-A5E5-33E2-AC3A832FC9FB}"/>
                </a:ext>
              </a:extLst>
            </p:cNvPr>
            <p:cNvGrpSpPr/>
            <p:nvPr/>
          </p:nvGrpSpPr>
          <p:grpSpPr>
            <a:xfrm rot="5245481" flipH="1">
              <a:off x="1801438" y="1804218"/>
              <a:ext cx="2296508" cy="3688551"/>
              <a:chOff x="1524000" y="2175324"/>
              <a:chExt cx="3373727" cy="2860742"/>
            </a:xfrm>
            <a:solidFill>
              <a:srgbClr val="FFFFFF"/>
            </a:solidFill>
          </p:grpSpPr>
          <p:sp>
            <p:nvSpPr>
              <p:cNvPr id="67" name="Freeform 66">
                <a:extLst>
                  <a:ext uri="{FF2B5EF4-FFF2-40B4-BE49-F238E27FC236}">
                    <a16:creationId xmlns:a16="http://schemas.microsoft.com/office/drawing/2014/main" id="{CEFC7340-0CFF-E220-982F-89282BE25F46}"/>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E3595DC-9BBE-948D-D4E7-F894088D4E8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05DFB2D-9889-D629-D378-3BAE66E98DD1}"/>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F0A631-7168-E578-D07B-E3BD06AE3743}"/>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602EC54-B7FF-CBD9-43D6-BF85BA2FE6B2}"/>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pic>
        <p:nvPicPr>
          <p:cNvPr id="78" name="Picture 77" descr="A white fabric with black border&#10;&#10;Description automatically generated with medium confidence">
            <a:extLst>
              <a:ext uri="{FF2B5EF4-FFF2-40B4-BE49-F238E27FC236}">
                <a16:creationId xmlns:a16="http://schemas.microsoft.com/office/drawing/2014/main" id="{742CCE0B-D3C8-8A67-0B42-48682306A42C}"/>
              </a:ext>
            </a:extLst>
          </p:cNvPr>
          <p:cNvPicPr>
            <a:picLocks noChangeAspect="1"/>
          </p:cNvPicPr>
          <p:nvPr/>
        </p:nvPicPr>
        <p:blipFill>
          <a:blip r:embed="rId3">
            <a:alphaModFix amt="70000"/>
          </a:blip>
          <a:stretch>
            <a:fillRect/>
          </a:stretch>
        </p:blipFill>
        <p:spPr>
          <a:xfrm rot="503811">
            <a:off x="7017482" y="5853144"/>
            <a:ext cx="2821856" cy="705464"/>
          </a:xfrm>
          <a:prstGeom prst="rect">
            <a:avLst/>
          </a:prstGeom>
        </p:spPr>
      </p:pic>
      <p:pic>
        <p:nvPicPr>
          <p:cNvPr id="79" name="Picture 78" descr="A close-up of a silver object&#10;&#10;Description automatically generated">
            <a:extLst>
              <a:ext uri="{FF2B5EF4-FFF2-40B4-BE49-F238E27FC236}">
                <a16:creationId xmlns:a16="http://schemas.microsoft.com/office/drawing/2014/main" id="{25EC8FA0-0FD6-D040-6BDC-C8C694B664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063" y="232549"/>
            <a:ext cx="1924050" cy="628650"/>
          </a:xfrm>
          <a:prstGeom prst="rect">
            <a:avLst/>
          </a:prstGeom>
        </p:spPr>
      </p:pic>
      <p:sp>
        <p:nvSpPr>
          <p:cNvPr id="4" name="TextBox 3">
            <a:extLst>
              <a:ext uri="{FF2B5EF4-FFF2-40B4-BE49-F238E27FC236}">
                <a16:creationId xmlns:a16="http://schemas.microsoft.com/office/drawing/2014/main" id="{234AEDDA-25DA-8A17-F1AE-4289C51F4679}"/>
              </a:ext>
            </a:extLst>
          </p:cNvPr>
          <p:cNvSpPr txBox="1"/>
          <p:nvPr/>
        </p:nvSpPr>
        <p:spPr>
          <a:xfrm rot="162211">
            <a:off x="7056239" y="876625"/>
            <a:ext cx="4403612" cy="5403700"/>
          </a:xfrm>
          <a:prstGeom prst="rect">
            <a:avLst/>
          </a:prstGeom>
          <a:noFill/>
        </p:spPr>
        <p:txBody>
          <a:bodyPr wrap="square" lIns="90000" tIns="90000" rIns="90000" bIns="90000" numCol="1" spcCol="180000" rtlCol="0" anchor="t">
            <a:spAutoFit/>
          </a:bodyPr>
          <a:lstStyle/>
          <a:p>
            <a:pPr marL="285750" indent="-285750">
              <a:spcBef>
                <a:spcPts val="500"/>
              </a:spcBef>
              <a:spcAft>
                <a:spcPts val="500"/>
              </a:spcAft>
              <a:buFont typeface="Arial" panose="020B0604020202020204" pitchFamily="34" charset="0"/>
              <a:buChar char="•"/>
            </a:pPr>
            <a:r>
              <a:rPr lang="en-US"/>
              <a:t>During radio practice, pretend your signal has weakened. Use phonetics to share vital information.</a:t>
            </a:r>
          </a:p>
          <a:p>
            <a:pPr marL="285750" indent="-285750">
              <a:spcBef>
                <a:spcPts val="500"/>
              </a:spcBef>
              <a:spcAft>
                <a:spcPts val="500"/>
              </a:spcAft>
              <a:buFont typeface="Arial" panose="020B0604020202020204" pitchFamily="34" charset="0"/>
              <a:buChar char="•"/>
            </a:pPr>
            <a:r>
              <a:rPr lang="en-US"/>
              <a:t>Research more military or civilian UPS prowords. Present your findings in a table.</a:t>
            </a:r>
          </a:p>
          <a:p>
            <a:pPr marL="285750" indent="-285750">
              <a:spcBef>
                <a:spcPts val="500"/>
              </a:spcBef>
              <a:spcAft>
                <a:spcPts val="500"/>
              </a:spcAft>
              <a:buFont typeface="Arial" panose="020B0604020202020204" pitchFamily="34" charset="0"/>
              <a:buChar char="•"/>
            </a:pPr>
            <a:r>
              <a:rPr lang="en-US"/>
              <a:t>Research tables that show the morse or semaphore alphabets and print copies. Imagine your radio system has broken but you are in visual contact. Plan and convey a short message.</a:t>
            </a:r>
          </a:p>
          <a:p>
            <a:pPr marL="285750" indent="-285750">
              <a:spcBef>
                <a:spcPts val="500"/>
              </a:spcBef>
              <a:spcAft>
                <a:spcPts val="500"/>
              </a:spcAft>
              <a:buFont typeface="Arial" panose="020B0604020202020204" pitchFamily="34" charset="0"/>
              <a:buChar char="•"/>
            </a:pPr>
            <a:r>
              <a:rPr lang="en-US"/>
              <a:t>When visiting a military or civilian UPS, research other forms of communications technology they use and how these have changed over time. Identify what advantages new technologies provide and any issues they may cause.</a:t>
            </a:r>
          </a:p>
          <a:p>
            <a:pPr marL="285750" indent="-285750">
              <a:spcBef>
                <a:spcPts val="500"/>
              </a:spcBef>
              <a:spcAft>
                <a:spcPts val="500"/>
              </a:spcAft>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9D01FE95-6DAE-0AE7-C044-B0903804AD93}"/>
              </a:ext>
            </a:extLst>
          </p:cNvPr>
          <p:cNvSpPr txBox="1"/>
          <p:nvPr/>
        </p:nvSpPr>
        <p:spPr>
          <a:xfrm rot="21405298">
            <a:off x="1324711" y="3330405"/>
            <a:ext cx="2589021" cy="2643970"/>
          </a:xfrm>
          <a:prstGeom prst="rect">
            <a:avLst/>
          </a:prstGeom>
          <a:noFill/>
        </p:spPr>
        <p:txBody>
          <a:bodyPr wrap="square" lIns="90000" tIns="90000" rIns="90000" bIns="90000" numCol="1" spcCol="180000" rtlCol="0">
            <a:spAutoFit/>
          </a:bodyPr>
          <a:lstStyle/>
          <a:p>
            <a:r>
              <a:rPr lang="en-US" sz="1600" b="1"/>
              <a:t>People:</a:t>
            </a:r>
          </a:p>
          <a:p>
            <a:r>
              <a:rPr lang="en-US" sz="1600"/>
              <a:t>A – age</a:t>
            </a:r>
          </a:p>
          <a:p>
            <a:r>
              <a:rPr lang="en-US" sz="1600"/>
              <a:t>B – build</a:t>
            </a:r>
          </a:p>
          <a:p>
            <a:r>
              <a:rPr lang="en-US" sz="1600"/>
              <a:t>C – </a:t>
            </a:r>
            <a:r>
              <a:rPr lang="en-US" sz="1600" err="1"/>
              <a:t>colour</a:t>
            </a:r>
            <a:r>
              <a:rPr lang="en-US" sz="1600"/>
              <a:t>, clothing</a:t>
            </a:r>
          </a:p>
          <a:p>
            <a:r>
              <a:rPr lang="en-US" sz="1600"/>
              <a:t>D – distinguishing marks</a:t>
            </a:r>
          </a:p>
          <a:p>
            <a:r>
              <a:rPr lang="en-US" sz="1600"/>
              <a:t>E – elevation (height)</a:t>
            </a:r>
          </a:p>
          <a:p>
            <a:r>
              <a:rPr lang="en-US" sz="1600"/>
              <a:t>F – face</a:t>
            </a:r>
          </a:p>
          <a:p>
            <a:r>
              <a:rPr lang="en-US" sz="1600"/>
              <a:t>G – gait (how they walk),</a:t>
            </a:r>
            <a:br>
              <a:rPr lang="en-US" sz="1600"/>
            </a:br>
            <a:r>
              <a:rPr lang="en-US" sz="1600"/>
              <a:t>       gender</a:t>
            </a:r>
          </a:p>
          <a:p>
            <a:r>
              <a:rPr lang="en-US" sz="1600"/>
              <a:t>H – hair</a:t>
            </a:r>
          </a:p>
        </p:txBody>
      </p:sp>
      <p:sp>
        <p:nvSpPr>
          <p:cNvPr id="6" name="TextBox 5">
            <a:extLst>
              <a:ext uri="{FF2B5EF4-FFF2-40B4-BE49-F238E27FC236}">
                <a16:creationId xmlns:a16="http://schemas.microsoft.com/office/drawing/2014/main" id="{48D87184-81A4-DF9D-AAEE-25FE16E0DEC7}"/>
              </a:ext>
            </a:extLst>
          </p:cNvPr>
          <p:cNvSpPr txBox="1"/>
          <p:nvPr/>
        </p:nvSpPr>
        <p:spPr>
          <a:xfrm rot="21405298">
            <a:off x="3671828" y="3221906"/>
            <a:ext cx="2227830" cy="1905307"/>
          </a:xfrm>
          <a:prstGeom prst="rect">
            <a:avLst/>
          </a:prstGeom>
          <a:noFill/>
        </p:spPr>
        <p:txBody>
          <a:bodyPr wrap="square" lIns="90000" tIns="90000" rIns="90000" bIns="90000" numCol="1" spcCol="180000" rtlCol="0">
            <a:spAutoFit/>
          </a:bodyPr>
          <a:lstStyle/>
          <a:p>
            <a:r>
              <a:rPr lang="en-US" sz="1600" b="1"/>
              <a:t>Vehicles:</a:t>
            </a:r>
          </a:p>
          <a:p>
            <a:r>
              <a:rPr lang="en-US" sz="1600"/>
              <a:t>S – shape, size</a:t>
            </a:r>
          </a:p>
          <a:p>
            <a:r>
              <a:rPr lang="en-US" sz="1600"/>
              <a:t>C – </a:t>
            </a:r>
            <a:r>
              <a:rPr lang="en-US" sz="1600" err="1"/>
              <a:t>colour</a:t>
            </a:r>
            <a:endParaRPr lang="en-US" sz="1600"/>
          </a:p>
          <a:p>
            <a:r>
              <a:rPr lang="en-US" sz="1600"/>
              <a:t>R – registration</a:t>
            </a:r>
          </a:p>
          <a:p>
            <a:r>
              <a:rPr lang="en-US" sz="1600"/>
              <a:t>I – identifying features</a:t>
            </a:r>
          </a:p>
          <a:p>
            <a:r>
              <a:rPr lang="en-US" sz="1600"/>
              <a:t>M – make and model</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5082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C53A70-6B4A-A290-7878-BC26C02BC016}"/>
              </a:ext>
            </a:extLst>
          </p:cNvPr>
          <p:cNvSpPr txBox="1"/>
          <p:nvPr/>
        </p:nvSpPr>
        <p:spPr>
          <a:xfrm>
            <a:off x="587375" y="584200"/>
            <a:ext cx="7106730" cy="553998"/>
          </a:xfrm>
          <a:prstGeom prst="rect">
            <a:avLst/>
          </a:prstGeom>
          <a:solidFill>
            <a:srgbClr val="5B772B"/>
          </a:solidFill>
        </p:spPr>
        <p:txBody>
          <a:bodyPr wrap="none" lIns="108000" tIns="0" rIns="72000" bIns="0" rtlCol="0" anchor="t">
            <a:spAutoFit/>
          </a:bodyPr>
          <a:lstStyle/>
          <a:p>
            <a:r>
              <a:rPr lang="en-GB" sz="3600" b="1">
                <a:solidFill>
                  <a:srgbClr val="FFFFFF"/>
                </a:solidFill>
                <a:effectLst/>
                <a:latin typeface="Arial Narrow"/>
              </a:rPr>
              <a:t>SESSION OVERVIEW, </a:t>
            </a:r>
            <a:r>
              <a:rPr lang="en-GB" sz="3600" b="1">
                <a:solidFill>
                  <a:srgbClr val="FFFFFF"/>
                </a:solidFill>
                <a:latin typeface="Arial Narrow"/>
              </a:rPr>
              <a:t>2 X</a:t>
            </a:r>
            <a:r>
              <a:rPr lang="en-GB" sz="3600" b="1">
                <a:solidFill>
                  <a:srgbClr val="FFFFFF"/>
                </a:solidFill>
                <a:effectLst/>
                <a:latin typeface="Arial Narrow"/>
              </a:rPr>
              <a:t> 60 MINUTES</a:t>
            </a:r>
            <a:endParaRPr lang="en-GB" sz="3600">
              <a:solidFill>
                <a:srgbClr val="FFFFFF"/>
              </a:solidFill>
              <a:effectLst/>
              <a:latin typeface="Arial Narrow"/>
            </a:endParaRPr>
          </a:p>
        </p:txBody>
      </p:sp>
      <p:graphicFrame>
        <p:nvGraphicFramePr>
          <p:cNvPr id="6" name="Table 5">
            <a:extLst>
              <a:ext uri="{FF2B5EF4-FFF2-40B4-BE49-F238E27FC236}">
                <a16:creationId xmlns:a16="http://schemas.microsoft.com/office/drawing/2014/main" id="{DAFC1CBE-7A87-6E75-9A94-AB0062BED049}"/>
              </a:ext>
            </a:extLst>
          </p:cNvPr>
          <p:cNvGraphicFramePr>
            <a:graphicFrameLocks noGrp="1"/>
          </p:cNvGraphicFramePr>
          <p:nvPr>
            <p:extLst>
              <p:ext uri="{D42A27DB-BD31-4B8C-83A1-F6EECF244321}">
                <p14:modId xmlns:p14="http://schemas.microsoft.com/office/powerpoint/2010/main" val="3936392520"/>
              </p:ext>
            </p:extLst>
          </p:nvPr>
        </p:nvGraphicFramePr>
        <p:xfrm>
          <a:off x="588000" y="1800000"/>
          <a:ext cx="11017250" cy="2147288"/>
        </p:xfrm>
        <a:graphic>
          <a:graphicData uri="http://schemas.openxmlformats.org/drawingml/2006/table">
            <a:tbl>
              <a:tblPr firstRow="1" bandRow="1">
                <a:tableStyleId>{5C22544A-7EE6-4342-B048-85BDC9FD1C3A}</a:tableStyleId>
              </a:tblPr>
              <a:tblGrid>
                <a:gridCol w="1631390">
                  <a:extLst>
                    <a:ext uri="{9D8B030D-6E8A-4147-A177-3AD203B41FA5}">
                      <a16:colId xmlns:a16="http://schemas.microsoft.com/office/drawing/2014/main" val="2461034630"/>
                    </a:ext>
                  </a:extLst>
                </a:gridCol>
                <a:gridCol w="961464">
                  <a:extLst>
                    <a:ext uri="{9D8B030D-6E8A-4147-A177-3AD203B41FA5}">
                      <a16:colId xmlns:a16="http://schemas.microsoft.com/office/drawing/2014/main" val="317649020"/>
                    </a:ext>
                  </a:extLst>
                </a:gridCol>
                <a:gridCol w="5606799">
                  <a:extLst>
                    <a:ext uri="{9D8B030D-6E8A-4147-A177-3AD203B41FA5}">
                      <a16:colId xmlns:a16="http://schemas.microsoft.com/office/drawing/2014/main" val="2901150319"/>
                    </a:ext>
                  </a:extLst>
                </a:gridCol>
                <a:gridCol w="941294">
                  <a:extLst>
                    <a:ext uri="{9D8B030D-6E8A-4147-A177-3AD203B41FA5}">
                      <a16:colId xmlns:a16="http://schemas.microsoft.com/office/drawing/2014/main" val="1435575571"/>
                    </a:ext>
                  </a:extLst>
                </a:gridCol>
                <a:gridCol w="1876303">
                  <a:extLst>
                    <a:ext uri="{9D8B030D-6E8A-4147-A177-3AD203B41FA5}">
                      <a16:colId xmlns:a16="http://schemas.microsoft.com/office/drawing/2014/main" val="336164636"/>
                    </a:ext>
                  </a:extLst>
                </a:gridCol>
              </a:tblGrid>
              <a:tr h="254474">
                <a:tc>
                  <a:txBody>
                    <a:bodyPr/>
                    <a:lstStyle/>
                    <a:p>
                      <a:pPr algn="l"/>
                      <a:r>
                        <a:rPr lang="en-US" sz="1400" dirty="0">
                          <a:solidFill>
                            <a:schemeClr val="tx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dirty="0">
                          <a:solidFill>
                            <a:schemeClr val="tx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857388678"/>
                  </a:ext>
                </a:extLst>
              </a:tr>
              <a:tr h="504000">
                <a:tc>
                  <a:txBody>
                    <a:bodyPr/>
                    <a:lstStyle/>
                    <a:p>
                      <a:pPr algn="l"/>
                      <a:r>
                        <a:rPr lang="en-US" sz="1400" dirty="0">
                          <a:solidFill>
                            <a:schemeClr val="tx1"/>
                          </a:solidFill>
                        </a:rPr>
                        <a:t>Starter and introduction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6–8</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Learning outcomes/Introducing radio communications.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Paper or sticky notes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326243">
                <a:tc>
                  <a:txBody>
                    <a:bodyPr/>
                    <a:lstStyle/>
                    <a:p>
                      <a:pPr algn="l"/>
                      <a:r>
                        <a:rPr lang="en-US" sz="1400" dirty="0">
                          <a:solidFill>
                            <a:schemeClr val="tx1"/>
                          </a:solidFill>
                        </a:rPr>
                        <a:t>​PRRs v Bowman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9–11</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compare personal role radios (PRRs) with the Bowman system.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314325">
                <a:tc>
                  <a:txBody>
                    <a:bodyPr/>
                    <a:lstStyle/>
                    <a:p>
                      <a:pPr algn="l"/>
                      <a:r>
                        <a:rPr lang="en-US" sz="1400" dirty="0">
                          <a:solidFill>
                            <a:schemeClr val="tx1"/>
                          </a:solidFill>
                        </a:rPr>
                        <a:t>SVP</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12–14</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explore the components of standard voice procedure (SVP).</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2587837"/>
                  </a:ext>
                </a:extLst>
              </a:tr>
              <a:tr h="504000">
                <a:tc>
                  <a:txBody>
                    <a:bodyPr/>
                    <a:lstStyle/>
                    <a:p>
                      <a:pPr algn="l"/>
                      <a:r>
                        <a:rPr lang="en-US" sz="1400" dirty="0">
                          <a:solidFill>
                            <a:schemeClr val="tx1"/>
                          </a:solidFill>
                        </a:rPr>
                        <a:t>Phonetics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15–19 </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apply the phonetic alphabet in a range of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30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Print copies of slide 17</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bl>
          </a:graphicData>
        </a:graphic>
      </p:graphicFrame>
      <p:graphicFrame>
        <p:nvGraphicFramePr>
          <p:cNvPr id="7" name="Table 6">
            <a:extLst>
              <a:ext uri="{FF2B5EF4-FFF2-40B4-BE49-F238E27FC236}">
                <a16:creationId xmlns:a16="http://schemas.microsoft.com/office/drawing/2014/main" id="{C7F56C1D-2658-8F65-ED42-4E2EE45A9014}"/>
              </a:ext>
            </a:extLst>
          </p:cNvPr>
          <p:cNvGraphicFramePr>
            <a:graphicFrameLocks noGrp="1"/>
          </p:cNvGraphicFramePr>
          <p:nvPr>
            <p:extLst>
              <p:ext uri="{D42A27DB-BD31-4B8C-83A1-F6EECF244321}">
                <p14:modId xmlns:p14="http://schemas.microsoft.com/office/powerpoint/2010/main" val="2085581109"/>
              </p:ext>
            </p:extLst>
          </p:nvPr>
        </p:nvGraphicFramePr>
        <p:xfrm>
          <a:off x="588000" y="4039022"/>
          <a:ext cx="11017250" cy="1844663"/>
        </p:xfrm>
        <a:graphic>
          <a:graphicData uri="http://schemas.openxmlformats.org/drawingml/2006/table">
            <a:tbl>
              <a:tblPr firstRow="1" bandRow="1">
                <a:tableStyleId>{5C22544A-7EE6-4342-B048-85BDC9FD1C3A}</a:tableStyleId>
              </a:tblPr>
              <a:tblGrid>
                <a:gridCol w="1631390">
                  <a:extLst>
                    <a:ext uri="{9D8B030D-6E8A-4147-A177-3AD203B41FA5}">
                      <a16:colId xmlns:a16="http://schemas.microsoft.com/office/drawing/2014/main" val="2461034630"/>
                    </a:ext>
                  </a:extLst>
                </a:gridCol>
                <a:gridCol w="961464">
                  <a:extLst>
                    <a:ext uri="{9D8B030D-6E8A-4147-A177-3AD203B41FA5}">
                      <a16:colId xmlns:a16="http://schemas.microsoft.com/office/drawing/2014/main" val="317649020"/>
                    </a:ext>
                  </a:extLst>
                </a:gridCol>
                <a:gridCol w="5606799">
                  <a:extLst>
                    <a:ext uri="{9D8B030D-6E8A-4147-A177-3AD203B41FA5}">
                      <a16:colId xmlns:a16="http://schemas.microsoft.com/office/drawing/2014/main" val="2901150319"/>
                    </a:ext>
                  </a:extLst>
                </a:gridCol>
                <a:gridCol w="941294">
                  <a:extLst>
                    <a:ext uri="{9D8B030D-6E8A-4147-A177-3AD203B41FA5}">
                      <a16:colId xmlns:a16="http://schemas.microsoft.com/office/drawing/2014/main" val="1435575571"/>
                    </a:ext>
                  </a:extLst>
                </a:gridCol>
                <a:gridCol w="1876303">
                  <a:extLst>
                    <a:ext uri="{9D8B030D-6E8A-4147-A177-3AD203B41FA5}">
                      <a16:colId xmlns:a16="http://schemas.microsoft.com/office/drawing/2014/main" val="336164636"/>
                    </a:ext>
                  </a:extLst>
                </a:gridCol>
              </a:tblGrid>
              <a:tr h="254474">
                <a:tc>
                  <a:txBody>
                    <a:bodyPr/>
                    <a:lstStyle/>
                    <a:p>
                      <a:pPr algn="l"/>
                      <a:r>
                        <a:rPr lang="en-US" sz="1400" dirty="0">
                          <a:solidFill>
                            <a:schemeClr val="bg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tc>
                  <a:txBody>
                    <a:bodyPr/>
                    <a:lstStyle/>
                    <a:p>
                      <a:pPr algn="l"/>
                      <a:r>
                        <a:rPr lang="en-US" sz="1400" dirty="0">
                          <a:solidFill>
                            <a:schemeClr val="bg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772B"/>
                    </a:solidFill>
                  </a:tcPr>
                </a:tc>
                <a:extLst>
                  <a:ext uri="{0D108BD9-81ED-4DB2-BD59-A6C34878D82A}">
                    <a16:rowId xmlns:a16="http://schemas.microsoft.com/office/drawing/2014/main" val="857388678"/>
                  </a:ext>
                </a:extLst>
              </a:tr>
              <a:tr h="504000">
                <a:tc>
                  <a:txBody>
                    <a:bodyPr/>
                    <a:lstStyle/>
                    <a:p>
                      <a:pPr algn="l"/>
                      <a:r>
                        <a:rPr lang="en-US" sz="1400" dirty="0">
                          <a:solidFill>
                            <a:schemeClr val="tx1"/>
                          </a:solidFill>
                        </a:rPr>
                        <a:t>Prowords and code words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20–24</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explore the use of procedure words (prowords) and code words.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Print copies of slide 22</a:t>
                      </a:r>
                    </a:p>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337943">
                <a:tc>
                  <a:txBody>
                    <a:bodyPr/>
                    <a:lstStyle/>
                    <a:p>
                      <a:pPr algn="l"/>
                      <a:r>
                        <a:rPr lang="en-US" sz="1400" dirty="0">
                          <a:solidFill>
                            <a:schemeClr val="tx1"/>
                          </a:solidFill>
                        </a:rPr>
                        <a:t>Using prowords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25–29</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Students plan and use prowords in a range of communications scenarios.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25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Print copies of slide 29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504000">
                <a:tc>
                  <a:txBody>
                    <a:bodyPr/>
                    <a:lstStyle/>
                    <a:p>
                      <a:pPr algn="l"/>
                      <a:r>
                        <a:rPr lang="en-US" sz="1400" dirty="0">
                          <a:solidFill>
                            <a:schemeClr val="tx1"/>
                          </a:solidFill>
                        </a:rPr>
                        <a:t>Plenary and research task</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30–32</a:t>
                      </a:r>
                      <a:endParaRPr lang="en-US" dirty="0"/>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Summary/Learning outcomes/Extension tasks.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bl>
          </a:graphicData>
        </a:graphic>
      </p:graphicFrame>
      <p:sp>
        <p:nvSpPr>
          <p:cNvPr id="3" name="Slide Number Placeholder 2">
            <a:extLst>
              <a:ext uri="{FF2B5EF4-FFF2-40B4-BE49-F238E27FC236}">
                <a16:creationId xmlns:a16="http://schemas.microsoft.com/office/drawing/2014/main" id="{A9A5D9AF-2EC9-8389-F1B2-182D550AA3ED}"/>
              </a:ext>
            </a:extLst>
          </p:cNvPr>
          <p:cNvSpPr>
            <a:spLocks noGrp="1"/>
          </p:cNvSpPr>
          <p:nvPr>
            <p:ph type="sldNum" sz="quarter" idx="10"/>
          </p:nvPr>
        </p:nvSpPr>
        <p:spPr/>
        <p:txBody>
          <a:bodyPr/>
          <a:lstStyle/>
          <a:p>
            <a:fld id="{A861A158-83ED-EE40-9DBB-ECA0FA8A3E73}" type="slidenum">
              <a:rPr lang="en-US" smtClean="0"/>
              <a:pPr/>
              <a:t>4</a:t>
            </a:fld>
            <a:r>
              <a:rPr lang="en-US"/>
              <a:t>   |   UNIFORMED PROTECTIVE SERVICES</a:t>
            </a:r>
          </a:p>
        </p:txBody>
      </p:sp>
      <p:sp>
        <p:nvSpPr>
          <p:cNvPr id="2" name="TextBox 4">
            <a:extLst>
              <a:ext uri="{FF2B5EF4-FFF2-40B4-BE49-F238E27FC236}">
                <a16:creationId xmlns:a16="http://schemas.microsoft.com/office/drawing/2014/main" id="{E24C83E0-466D-92D5-99AC-1CE1F8B15606}"/>
              </a:ext>
            </a:extLst>
          </p:cNvPr>
          <p:cNvSpPr txBox="1"/>
          <p:nvPr/>
        </p:nvSpPr>
        <p:spPr>
          <a:xfrm>
            <a:off x="587375" y="1189444"/>
            <a:ext cx="11017250" cy="674200"/>
          </a:xfrm>
          <a:prstGeom prst="rect">
            <a:avLst/>
          </a:prstGeom>
          <a:noFill/>
        </p:spPr>
        <p:txBody>
          <a:bodyPr wrap="square" lIns="90000" tIns="90000" rIns="90000" bIns="90000" numCol="1" spcCol="1800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500"/>
              </a:spcAft>
            </a:pPr>
            <a:r>
              <a:rPr lang="en-US" sz="1600" b="1">
                <a:solidFill>
                  <a:srgbClr val="000000"/>
                </a:solidFill>
                <a:latin typeface="Calibri"/>
                <a:ea typeface="Calibri"/>
                <a:cs typeface="Calibri"/>
              </a:rPr>
              <a:t>​Learning objective:</a:t>
            </a:r>
            <a:r>
              <a:rPr lang="en-US" sz="1600">
                <a:solidFill>
                  <a:srgbClr val="000000"/>
                </a:solidFill>
                <a:latin typeface="Calibri"/>
                <a:ea typeface="Calibri"/>
                <a:cs typeface="Calibri"/>
              </a:rPr>
              <a:t> to explore what it means to</a:t>
            </a:r>
            <a:r>
              <a:rPr lang="en-US" sz="1600" b="1">
                <a:solidFill>
                  <a:srgbClr val="000000"/>
                </a:solidFill>
                <a:latin typeface="Calibri"/>
                <a:ea typeface="Calibri"/>
                <a:cs typeface="Calibri"/>
              </a:rPr>
              <a:t> communicate well</a:t>
            </a:r>
            <a:r>
              <a:rPr lang="en-US" sz="1600">
                <a:solidFill>
                  <a:srgbClr val="000000"/>
                </a:solidFill>
                <a:latin typeface="Calibri"/>
                <a:ea typeface="Calibri"/>
                <a:cs typeface="Calibri"/>
              </a:rPr>
              <a:t> in a range of Uniformed Protective Services contexts as students develop their verbal communication skills in face-to-face and radio scenarios.</a:t>
            </a:r>
          </a:p>
        </p:txBody>
      </p:sp>
    </p:spTree>
    <p:extLst>
      <p:ext uri="{BB962C8B-B14F-4D97-AF65-F5344CB8AC3E}">
        <p14:creationId xmlns:p14="http://schemas.microsoft.com/office/powerpoint/2010/main" val="303152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2835433"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VOCABULARY</a:t>
            </a:r>
          </a:p>
        </p:txBody>
      </p:sp>
      <p:graphicFrame>
        <p:nvGraphicFramePr>
          <p:cNvPr id="4" name="Table 3">
            <a:extLst>
              <a:ext uri="{FF2B5EF4-FFF2-40B4-BE49-F238E27FC236}">
                <a16:creationId xmlns:a16="http://schemas.microsoft.com/office/drawing/2014/main" id="{F71DB0F9-7CB8-0FE4-0670-67527B4F3BEF}"/>
              </a:ext>
            </a:extLst>
          </p:cNvPr>
          <p:cNvGraphicFramePr>
            <a:graphicFrameLocks noGrp="1"/>
          </p:cNvGraphicFramePr>
          <p:nvPr>
            <p:extLst>
              <p:ext uri="{D42A27DB-BD31-4B8C-83A1-F6EECF244321}">
                <p14:modId xmlns:p14="http://schemas.microsoft.com/office/powerpoint/2010/main" val="699403401"/>
              </p:ext>
            </p:extLst>
          </p:nvPr>
        </p:nvGraphicFramePr>
        <p:xfrm>
          <a:off x="587999" y="1332000"/>
          <a:ext cx="11016625" cy="3420000"/>
        </p:xfrm>
        <a:graphic>
          <a:graphicData uri="http://schemas.openxmlformats.org/drawingml/2006/table">
            <a:tbl>
              <a:tblPr firstRow="1" bandRow="1">
                <a:tableStyleId>{5C22544A-7EE6-4342-B048-85BDC9FD1C3A}</a:tableStyleId>
              </a:tblPr>
              <a:tblGrid>
                <a:gridCol w="1617319">
                  <a:extLst>
                    <a:ext uri="{9D8B030D-6E8A-4147-A177-3AD203B41FA5}">
                      <a16:colId xmlns:a16="http://schemas.microsoft.com/office/drawing/2014/main" val="2461034630"/>
                    </a:ext>
                  </a:extLst>
                </a:gridCol>
                <a:gridCol w="9399306">
                  <a:extLst>
                    <a:ext uri="{9D8B030D-6E8A-4147-A177-3AD203B41FA5}">
                      <a16:colId xmlns:a16="http://schemas.microsoft.com/office/drawing/2014/main" val="317649020"/>
                    </a:ext>
                  </a:extLst>
                </a:gridCol>
              </a:tblGrid>
              <a:tr h="342000">
                <a:tc>
                  <a:txBody>
                    <a:bodyPr/>
                    <a:lstStyle/>
                    <a:p>
                      <a:pPr algn="l"/>
                      <a:r>
                        <a:rPr lang="en-US" sz="1400">
                          <a:solidFill>
                            <a:schemeClr val="tx1"/>
                          </a:solidFill>
                        </a:rPr>
                        <a:t>Accuracy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In communication, being precise and correct in what you say or write.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342000">
                <a:tc>
                  <a:txBody>
                    <a:bodyPr/>
                    <a:lstStyle/>
                    <a:p>
                      <a:pPr algn="l"/>
                      <a:r>
                        <a:rPr lang="en-US" sz="1400" b="1">
                          <a:solidFill>
                            <a:schemeClr val="tx1"/>
                          </a:solidFill>
                        </a:rPr>
                        <a:t>Bowman</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Integrated tactical communications system for voice and data.</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342000">
                <a:tc>
                  <a:txBody>
                    <a:bodyPr/>
                    <a:lstStyle/>
                    <a:p>
                      <a:pPr algn="l"/>
                      <a:r>
                        <a:rPr lang="en-US" sz="1400" b="1">
                          <a:solidFill>
                            <a:schemeClr val="tx1"/>
                          </a:solidFill>
                        </a:rPr>
                        <a:t>Brevity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Saying only what you need to say. Using as few words as possible.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r h="342000">
                <a:tc>
                  <a:txBody>
                    <a:bodyPr/>
                    <a:lstStyle/>
                    <a:p>
                      <a:pPr algn="l"/>
                      <a:r>
                        <a:rPr lang="en-US" sz="1400" b="1">
                          <a:solidFill>
                            <a:schemeClr val="tx1"/>
                          </a:solidFill>
                        </a:rPr>
                        <a:t>Clarity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Being easy to understand. In communication, speaking clearly and choosing the right words.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342000">
                <a:tc>
                  <a:txBody>
                    <a:bodyPr/>
                    <a:lstStyle/>
                    <a:p>
                      <a:pPr algn="l"/>
                      <a:r>
                        <a:rPr lang="en-US" sz="1400" b="1">
                          <a:solidFill>
                            <a:schemeClr val="tx1"/>
                          </a:solidFill>
                        </a:rPr>
                        <a:t>Discipline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In communication, making sure there is no talking over other speakers or unnecessary radio use.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342000">
                <a:tc>
                  <a:txBody>
                    <a:bodyPr/>
                    <a:lstStyle/>
                    <a:p>
                      <a:pPr algn="l"/>
                      <a:r>
                        <a:rPr lang="en-US" sz="1400" b="1">
                          <a:solidFill>
                            <a:schemeClr val="tx1"/>
                          </a:solidFill>
                        </a:rPr>
                        <a:t>Phonetic</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Using words to represent letters and digits.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r h="342000">
                <a:tc>
                  <a:txBody>
                    <a:bodyPr/>
                    <a:lstStyle/>
                    <a:p>
                      <a:pPr algn="l"/>
                      <a:r>
                        <a:rPr lang="en-US" sz="1400" b="1">
                          <a:solidFill>
                            <a:schemeClr val="tx1"/>
                          </a:solidFill>
                        </a:rPr>
                        <a:t>Proword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Procedure word that replaces longer sentence. Used to improve clarity and brevity in radio communication.</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0776284"/>
                  </a:ext>
                </a:extLst>
              </a:tr>
              <a:tr h="342000">
                <a:tc>
                  <a:txBody>
                    <a:bodyPr/>
                    <a:lstStyle/>
                    <a:p>
                      <a:pPr algn="l"/>
                      <a:r>
                        <a:rPr lang="en-US" sz="1400" b="1">
                          <a:solidFill>
                            <a:schemeClr val="tx1"/>
                          </a:solidFill>
                        </a:rPr>
                        <a:t>PRR</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Personal Role Radio. Used for voice communications over short distances.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873947"/>
                  </a:ext>
                </a:extLst>
              </a:tr>
              <a:tr h="342000">
                <a:tc>
                  <a:txBody>
                    <a:bodyPr/>
                    <a:lstStyle/>
                    <a:p>
                      <a:pPr algn="l"/>
                      <a:r>
                        <a:rPr lang="en-US" sz="1400" b="1">
                          <a:solidFill>
                            <a:schemeClr val="tx1"/>
                          </a:solidFill>
                        </a:rPr>
                        <a:t>SVP</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Standard Voice Procedure. Correct radio use to ensure accuracy, brevity, clarity and discipline (ABCD), and security.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8190233"/>
                  </a:ext>
                </a:extLst>
              </a:tr>
              <a:tr h="342000">
                <a:tc>
                  <a:txBody>
                    <a:bodyPr/>
                    <a:lstStyle/>
                    <a:p>
                      <a:pPr algn="l"/>
                      <a:r>
                        <a:rPr lang="en-US" sz="1400" b="1">
                          <a:solidFill>
                            <a:schemeClr val="tx1"/>
                          </a:solidFill>
                        </a:rPr>
                        <a:t>Walkie-talkie</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0">
                          <a:solidFill>
                            <a:schemeClr val="tx1"/>
                          </a:solidFill>
                        </a:rPr>
                        <a:t>Two-way radios for short distances.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0935990"/>
                  </a:ext>
                </a:extLst>
              </a:tr>
            </a:tbl>
          </a:graphicData>
        </a:graphic>
      </p:graphicFrame>
      <p:sp>
        <p:nvSpPr>
          <p:cNvPr id="5" name="Slide Number Placeholder 4">
            <a:extLst>
              <a:ext uri="{FF2B5EF4-FFF2-40B4-BE49-F238E27FC236}">
                <a16:creationId xmlns:a16="http://schemas.microsoft.com/office/drawing/2014/main" id="{59DD58D4-59EF-CAA6-9549-D92BF33277FB}"/>
              </a:ext>
            </a:extLst>
          </p:cNvPr>
          <p:cNvSpPr>
            <a:spLocks noGrp="1"/>
          </p:cNvSpPr>
          <p:nvPr>
            <p:ph type="sldNum" sz="quarter" idx="10"/>
          </p:nvPr>
        </p:nvSpPr>
        <p:spPr/>
        <p:txBody>
          <a:bodyPr/>
          <a:lstStyle/>
          <a:p>
            <a:fld id="{A861A158-83ED-EE40-9DBB-ECA0FA8A3E73}" type="slidenum">
              <a:rPr lang="en-US" smtClean="0"/>
              <a:pPr/>
              <a:t>5</a:t>
            </a:fld>
            <a:r>
              <a:rPr lang="en-US"/>
              <a:t>   |   UNIFORMED PROTECTIVE SERVICES</a:t>
            </a:r>
          </a:p>
        </p:txBody>
      </p:sp>
    </p:spTree>
    <p:extLst>
      <p:ext uri="{BB962C8B-B14F-4D97-AF65-F5344CB8AC3E}">
        <p14:creationId xmlns:p14="http://schemas.microsoft.com/office/powerpoint/2010/main" val="125873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B2D37B-B918-8FAE-A9CF-040C3E2FAB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417959">
            <a:off x="8318209" y="916257"/>
            <a:ext cx="2144734" cy="2160000"/>
          </a:xfrm>
          <a:prstGeom prst="rect">
            <a:avLst/>
          </a:prstGeom>
        </p:spPr>
      </p:pic>
      <p:sp>
        <p:nvSpPr>
          <p:cNvPr id="11" name="TextBox 10">
            <a:extLst>
              <a:ext uri="{FF2B5EF4-FFF2-40B4-BE49-F238E27FC236}">
                <a16:creationId xmlns:a16="http://schemas.microsoft.com/office/drawing/2014/main" id="{5683AE59-9A98-AF10-E9A1-03F74C678E5F}"/>
              </a:ext>
            </a:extLst>
          </p:cNvPr>
          <p:cNvSpPr txBox="1"/>
          <p:nvPr/>
        </p:nvSpPr>
        <p:spPr>
          <a:xfrm>
            <a:off x="1524000" y="997857"/>
            <a:ext cx="445055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LEARNING OUTCOMES</a:t>
            </a:r>
          </a:p>
        </p:txBody>
      </p:sp>
      <p:sp>
        <p:nvSpPr>
          <p:cNvPr id="3" name="Slide Number Placeholder 2">
            <a:extLst>
              <a:ext uri="{FF2B5EF4-FFF2-40B4-BE49-F238E27FC236}">
                <a16:creationId xmlns:a16="http://schemas.microsoft.com/office/drawing/2014/main" id="{823B5F48-BB4D-523D-C7E9-D932E72C0456}"/>
              </a:ext>
            </a:extLst>
          </p:cNvPr>
          <p:cNvSpPr>
            <a:spLocks noGrp="1"/>
          </p:cNvSpPr>
          <p:nvPr>
            <p:ph type="sldNum" sz="quarter" idx="10"/>
          </p:nvPr>
        </p:nvSpPr>
        <p:spPr/>
        <p:txBody>
          <a:bodyPr/>
          <a:lstStyle/>
          <a:p>
            <a:fld id="{A861A158-83ED-EE40-9DBB-ECA0FA8A3E73}" type="slidenum">
              <a:rPr lang="en-US" smtClean="0"/>
              <a:pPr/>
              <a:t>6</a:t>
            </a:fld>
            <a:r>
              <a:rPr lang="en-US"/>
              <a:t>   |   UNIFORMED PROTECTIVE SERVICES</a:t>
            </a:r>
          </a:p>
        </p:txBody>
      </p:sp>
      <p:sp>
        <p:nvSpPr>
          <p:cNvPr id="2" name="TextBox 1">
            <a:extLst>
              <a:ext uri="{FF2B5EF4-FFF2-40B4-BE49-F238E27FC236}">
                <a16:creationId xmlns:a16="http://schemas.microsoft.com/office/drawing/2014/main" id="{B217F492-C6DD-CFBF-3D1A-2094C51A966C}"/>
              </a:ext>
            </a:extLst>
          </p:cNvPr>
          <p:cNvSpPr txBox="1"/>
          <p:nvPr/>
        </p:nvSpPr>
        <p:spPr>
          <a:xfrm>
            <a:off x="1522800" y="1800000"/>
            <a:ext cx="4517053" cy="2747845"/>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solidFill>
                  <a:srgbClr val="000000"/>
                </a:solidFill>
              </a:rPr>
              <a:t>You will be able to: </a:t>
            </a:r>
          </a:p>
          <a:p>
            <a:pPr marL="285750" indent="-285750" algn="l" rtl="0" fontAlgn="base">
              <a:lnSpc>
                <a:spcPts val="2475"/>
              </a:lnSpc>
              <a:buFont typeface="Arial" panose="020B0604020202020204" pitchFamily="34" charset="0"/>
              <a:buChar char="•"/>
            </a:pPr>
            <a:r>
              <a:rPr lang="en-US">
                <a:solidFill>
                  <a:srgbClr val="000000"/>
                </a:solidFill>
              </a:rPr>
              <a:t>List</a:t>
            </a:r>
            <a:r>
              <a:rPr lang="en-US" sz="1800" b="0" i="0" u="none" strike="noStrike">
                <a:solidFill>
                  <a:srgbClr val="000000"/>
                </a:solidFill>
                <a:effectLst/>
              </a:rPr>
              <a:t> the forms of radio communication used in the </a:t>
            </a:r>
            <a:r>
              <a:rPr lang="en-US">
                <a:solidFill>
                  <a:srgbClr val="000000"/>
                </a:solidFill>
              </a:rPr>
              <a:t>Uniformed</a:t>
            </a:r>
            <a:r>
              <a:rPr lang="en-US" sz="1800" b="0" i="0" u="none" strike="noStrike">
                <a:solidFill>
                  <a:srgbClr val="000000"/>
                </a:solidFill>
                <a:effectLst/>
              </a:rPr>
              <a:t> </a:t>
            </a:r>
            <a:r>
              <a:rPr lang="en-US">
                <a:solidFill>
                  <a:srgbClr val="000000"/>
                </a:solidFill>
              </a:rPr>
              <a:t>Protective</a:t>
            </a:r>
            <a:r>
              <a:rPr lang="en-US" sz="1800" b="0" i="0" u="none" strike="noStrike">
                <a:solidFill>
                  <a:srgbClr val="000000"/>
                </a:solidFill>
                <a:effectLst/>
              </a:rPr>
              <a:t> </a:t>
            </a:r>
            <a:r>
              <a:rPr lang="en-US">
                <a:solidFill>
                  <a:srgbClr val="000000"/>
                </a:solidFill>
              </a:rPr>
              <a:t>Services</a:t>
            </a:r>
            <a:r>
              <a:rPr lang="en-US" sz="1800" b="0" i="0" u="none" strike="noStrike">
                <a:solidFill>
                  <a:srgbClr val="000000"/>
                </a:solidFill>
                <a:effectLst/>
              </a:rPr>
              <a:t>.</a:t>
            </a:r>
            <a:endParaRPr lang="en-US" sz="1800" b="0" i="0" u="none" strike="noStrike">
              <a:solidFill>
                <a:srgbClr val="000000"/>
              </a:solidFill>
              <a:effectLst/>
              <a:ea typeface="Calibri"/>
              <a:cs typeface="Calibri"/>
            </a:endParaRP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Communicate over radio using the phonetic alphabet and digits.​</a:t>
            </a: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Communicate over radio using standard voice procedures and prowords.</a:t>
            </a:r>
          </a:p>
          <a:p>
            <a:pPr marL="285750" indent="-285750" algn="l" rtl="0" fontAlgn="base">
              <a:lnSpc>
                <a:spcPts val="2475"/>
              </a:lnSpc>
              <a:buFont typeface="Arial" panose="020B0604020202020204" pitchFamily="34" charset="0"/>
              <a:buChar char="•"/>
            </a:pPr>
            <a:r>
              <a:rPr lang="en-US" sz="1800" b="0" i="0" u="none" strike="noStrike">
                <a:solidFill>
                  <a:srgbClr val="000000"/>
                </a:solidFill>
                <a:effectLst/>
              </a:rPr>
              <a:t>Evaluate your communication skills.</a:t>
            </a:r>
          </a:p>
        </p:txBody>
      </p:sp>
    </p:spTree>
    <p:extLst>
      <p:ext uri="{BB962C8B-B14F-4D97-AF65-F5344CB8AC3E}">
        <p14:creationId xmlns:p14="http://schemas.microsoft.com/office/powerpoint/2010/main" val="422122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71A9-A7A1-2937-DD88-4BF7722030C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1C1F40-A6D8-B9FB-25AE-61A101CB24E3}"/>
              </a:ext>
            </a:extLst>
          </p:cNvPr>
          <p:cNvSpPr>
            <a:spLocks noGrp="1"/>
          </p:cNvSpPr>
          <p:nvPr>
            <p:ph type="sldNum" sz="quarter" idx="10"/>
          </p:nvPr>
        </p:nvSpPr>
        <p:spPr/>
        <p:txBody>
          <a:bodyPr/>
          <a:lstStyle/>
          <a:p>
            <a:fld id="{A861A158-83ED-EE40-9DBB-ECA0FA8A3E73}" type="slidenum">
              <a:rPr lang="en-US" smtClean="0"/>
              <a:pPr/>
              <a:t>7</a:t>
            </a:fld>
            <a:r>
              <a:rPr lang="en-US"/>
              <a:t>   |   UNIFORMED PROTECTIVE SERVICES</a:t>
            </a:r>
          </a:p>
        </p:txBody>
      </p:sp>
      <p:sp>
        <p:nvSpPr>
          <p:cNvPr id="2" name="TextBox 1">
            <a:extLst>
              <a:ext uri="{FF2B5EF4-FFF2-40B4-BE49-F238E27FC236}">
                <a16:creationId xmlns:a16="http://schemas.microsoft.com/office/drawing/2014/main" id="{DA83ECFE-F139-3DAB-01C3-77E383701E65}"/>
              </a:ext>
            </a:extLst>
          </p:cNvPr>
          <p:cNvSpPr txBox="1"/>
          <p:nvPr/>
        </p:nvSpPr>
        <p:spPr>
          <a:xfrm>
            <a:off x="587375" y="584200"/>
            <a:ext cx="4264607"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WHEN MIGHT WE USE</a:t>
            </a:r>
          </a:p>
        </p:txBody>
      </p:sp>
      <p:sp>
        <p:nvSpPr>
          <p:cNvPr id="4" name="TextBox 3">
            <a:extLst>
              <a:ext uri="{FF2B5EF4-FFF2-40B4-BE49-F238E27FC236}">
                <a16:creationId xmlns:a16="http://schemas.microsoft.com/office/drawing/2014/main" id="{61735B2C-38EC-9726-A247-F1386C6690A3}"/>
              </a:ext>
            </a:extLst>
          </p:cNvPr>
          <p:cNvSpPr txBox="1"/>
          <p:nvPr/>
        </p:nvSpPr>
        <p:spPr>
          <a:xfrm>
            <a:off x="587375" y="1138198"/>
            <a:ext cx="5213007"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RADIO TO COMMUNICATE?</a:t>
            </a:r>
          </a:p>
        </p:txBody>
      </p:sp>
      <p:grpSp>
        <p:nvGrpSpPr>
          <p:cNvPr id="6" name="Group 5">
            <a:extLst>
              <a:ext uri="{FF2B5EF4-FFF2-40B4-BE49-F238E27FC236}">
                <a16:creationId xmlns:a16="http://schemas.microsoft.com/office/drawing/2014/main" id="{3D219097-E1AA-7E3C-70E9-76D023B7A651}"/>
              </a:ext>
            </a:extLst>
          </p:cNvPr>
          <p:cNvGrpSpPr/>
          <p:nvPr/>
        </p:nvGrpSpPr>
        <p:grpSpPr>
          <a:xfrm>
            <a:off x="6090062" y="756095"/>
            <a:ext cx="5400804" cy="5344179"/>
            <a:chOff x="6203950" y="713286"/>
            <a:chExt cx="5400804" cy="5344179"/>
          </a:xfrm>
        </p:grpSpPr>
        <p:sp>
          <p:nvSpPr>
            <p:cNvPr id="7" name="Graphic 4">
              <a:extLst>
                <a:ext uri="{FF2B5EF4-FFF2-40B4-BE49-F238E27FC236}">
                  <a16:creationId xmlns:a16="http://schemas.microsoft.com/office/drawing/2014/main" id="{1C604E1C-4405-28B2-F721-F5A1BE49A038}"/>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8" name="Graphic 6" descr="A group of soldiers kneeling next to a wall&#10;&#10;AI-generated content may be incorrect.">
              <a:extLst>
                <a:ext uri="{FF2B5EF4-FFF2-40B4-BE49-F238E27FC236}">
                  <a16:creationId xmlns:a16="http://schemas.microsoft.com/office/drawing/2014/main" id="{4C3B694E-388C-1026-7156-DDAA7764C76A}"/>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10" name="TextBox 9">
            <a:extLst>
              <a:ext uri="{FF2B5EF4-FFF2-40B4-BE49-F238E27FC236}">
                <a16:creationId xmlns:a16="http://schemas.microsoft.com/office/drawing/2014/main" id="{DD747C30-689F-E4BA-5F09-0D02F0666A26}"/>
              </a:ext>
            </a:extLst>
          </p:cNvPr>
          <p:cNvSpPr txBox="1"/>
          <p:nvPr/>
        </p:nvSpPr>
        <p:spPr>
          <a:xfrm>
            <a:off x="587245" y="1840675"/>
            <a:ext cx="5200419" cy="2228472"/>
          </a:xfrm>
          <a:prstGeom prst="rect">
            <a:avLst/>
          </a:prstGeom>
          <a:noFill/>
        </p:spPr>
        <p:txBody>
          <a:bodyPr wrap="square" lIns="90000" tIns="90000" rIns="90000" bIns="90000" numCol="1" spcCol="180000" rtlCol="0" anchor="t">
            <a:spAutoFit/>
          </a:bodyPr>
          <a:lstStyle/>
          <a:p>
            <a:pPr>
              <a:spcAft>
                <a:spcPts val="1000"/>
              </a:spcAft>
            </a:pPr>
            <a:r>
              <a:rPr lang="en-US" b="1">
                <a:solidFill>
                  <a:schemeClr val="bg1"/>
                </a:solidFill>
              </a:rPr>
              <a:t>When might you use radio to communicate within a Uniformed Protective Service, or for cross-service communication?</a:t>
            </a:r>
          </a:p>
          <a:p>
            <a:pPr marL="285750" indent="-285750">
              <a:spcAft>
                <a:spcPts val="1000"/>
              </a:spcAft>
              <a:buFont typeface="Arial" panose="020B0604020202020204" pitchFamily="34" charset="0"/>
              <a:buChar char="•"/>
            </a:pPr>
            <a:r>
              <a:rPr lang="en-US">
                <a:solidFill>
                  <a:schemeClr val="bg1"/>
                </a:solidFill>
              </a:rPr>
              <a:t>Where might you be?</a:t>
            </a:r>
          </a:p>
          <a:p>
            <a:pPr marL="285750" indent="-285750">
              <a:spcAft>
                <a:spcPts val="1000"/>
              </a:spcAft>
              <a:buFont typeface="Arial" panose="020B0604020202020204" pitchFamily="34" charset="0"/>
              <a:buChar char="•"/>
            </a:pPr>
            <a:r>
              <a:rPr lang="en-US">
                <a:solidFill>
                  <a:schemeClr val="bg1"/>
                </a:solidFill>
              </a:rPr>
              <a:t>What type of radio will you use?</a:t>
            </a:r>
          </a:p>
          <a:p>
            <a:pPr marL="285750" indent="-285750">
              <a:spcAft>
                <a:spcPts val="1000"/>
              </a:spcAft>
              <a:buFont typeface="Arial" panose="020B0604020202020204" pitchFamily="34" charset="0"/>
              <a:buChar char="•"/>
            </a:pPr>
            <a:r>
              <a:rPr lang="en-US">
                <a:solidFill>
                  <a:schemeClr val="bg1"/>
                </a:solidFill>
              </a:rPr>
              <a:t>What information will you share?</a:t>
            </a:r>
          </a:p>
        </p:txBody>
      </p:sp>
    </p:spTree>
    <p:extLst>
      <p:ext uri="{BB962C8B-B14F-4D97-AF65-F5344CB8AC3E}">
        <p14:creationId xmlns:p14="http://schemas.microsoft.com/office/powerpoint/2010/main" val="178939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2164-3747-7E81-01ED-5B5C9BAA10F0}"/>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DD008CE0-43B8-83B8-77E6-5B0909E3FCA0}"/>
              </a:ext>
            </a:extLst>
          </p:cNvPr>
          <p:cNvGrpSpPr/>
          <p:nvPr/>
        </p:nvGrpSpPr>
        <p:grpSpPr>
          <a:xfrm rot="10800000">
            <a:off x="692083" y="2658757"/>
            <a:ext cx="2572647" cy="2545674"/>
            <a:chOff x="6203950" y="713286"/>
            <a:chExt cx="5400804" cy="5344179"/>
          </a:xfrm>
        </p:grpSpPr>
        <p:sp>
          <p:nvSpPr>
            <p:cNvPr id="28" name="Graphic 4">
              <a:extLst>
                <a:ext uri="{FF2B5EF4-FFF2-40B4-BE49-F238E27FC236}">
                  <a16:creationId xmlns:a16="http://schemas.microsoft.com/office/drawing/2014/main" id="{7F1E19CF-C6B7-E00D-4564-8A76C79571C0}"/>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9" name="Graphic 6">
              <a:extLst>
                <a:ext uri="{FF2B5EF4-FFF2-40B4-BE49-F238E27FC236}">
                  <a16:creationId xmlns:a16="http://schemas.microsoft.com/office/drawing/2014/main" id="{A73D3199-73C5-3EDB-3347-9E1A2861A671}"/>
                </a:ext>
              </a:extLst>
            </p:cNvPr>
            <p:cNvSpPr>
              <a:spLocks noChangeAspect="1"/>
            </p:cNvSpPr>
            <p:nvPr/>
          </p:nvSpPr>
          <p:spPr>
            <a:xfrm>
              <a:off x="6203950" y="800533"/>
              <a:ext cx="5400676" cy="525693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1621C8E7-A09D-D012-9756-E6C4935F65E3}"/>
              </a:ext>
            </a:extLst>
          </p:cNvPr>
          <p:cNvGrpSpPr/>
          <p:nvPr/>
        </p:nvGrpSpPr>
        <p:grpSpPr>
          <a:xfrm rot="10800000">
            <a:off x="6273899" y="2658757"/>
            <a:ext cx="2572647" cy="2545674"/>
            <a:chOff x="6203950" y="713286"/>
            <a:chExt cx="5400804" cy="5344179"/>
          </a:xfrm>
        </p:grpSpPr>
        <p:sp>
          <p:nvSpPr>
            <p:cNvPr id="23" name="Graphic 4">
              <a:extLst>
                <a:ext uri="{FF2B5EF4-FFF2-40B4-BE49-F238E27FC236}">
                  <a16:creationId xmlns:a16="http://schemas.microsoft.com/office/drawing/2014/main" id="{55D7A7B6-EE2D-DDDF-4CF8-613F65CB711D}"/>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4" name="Graphic 6">
              <a:extLst>
                <a:ext uri="{FF2B5EF4-FFF2-40B4-BE49-F238E27FC236}">
                  <a16:creationId xmlns:a16="http://schemas.microsoft.com/office/drawing/2014/main" id="{CE8AC84F-A2AD-673B-795E-BA3C68E92373}"/>
                </a:ext>
              </a:extLst>
            </p:cNvPr>
            <p:cNvSpPr>
              <a:spLocks noChangeAspect="1"/>
            </p:cNvSpPr>
            <p:nvPr/>
          </p:nvSpPr>
          <p:spPr>
            <a:xfrm>
              <a:off x="6203950" y="800534"/>
              <a:ext cx="5400676"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4DFF420D-2C67-DC56-9485-BD4F5382F48D}"/>
              </a:ext>
            </a:extLst>
          </p:cNvPr>
          <p:cNvGrpSpPr/>
          <p:nvPr/>
        </p:nvGrpSpPr>
        <p:grpSpPr>
          <a:xfrm>
            <a:off x="9048750" y="2895374"/>
            <a:ext cx="2572647" cy="2545674"/>
            <a:chOff x="6203950" y="713286"/>
            <a:chExt cx="5400804" cy="5344179"/>
          </a:xfrm>
        </p:grpSpPr>
        <p:sp>
          <p:nvSpPr>
            <p:cNvPr id="4" name="Graphic 4">
              <a:extLst>
                <a:ext uri="{FF2B5EF4-FFF2-40B4-BE49-F238E27FC236}">
                  <a16:creationId xmlns:a16="http://schemas.microsoft.com/office/drawing/2014/main" id="{39AFAE16-E04C-748E-0749-F57EB2F75532}"/>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6" name="Graphic 6">
              <a:extLst>
                <a:ext uri="{FF2B5EF4-FFF2-40B4-BE49-F238E27FC236}">
                  <a16:creationId xmlns:a16="http://schemas.microsoft.com/office/drawing/2014/main" id="{ABE8DB9A-A6F7-D55E-20DF-B575FEC3FF4B}"/>
                </a:ext>
              </a:extLst>
            </p:cNvPr>
            <p:cNvSpPr>
              <a:spLocks noChangeAspect="1"/>
            </p:cNvSpPr>
            <p:nvPr/>
          </p:nvSpPr>
          <p:spPr>
            <a:xfrm>
              <a:off x="6203950" y="800533"/>
              <a:ext cx="5400676" cy="525693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5"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E444A9E3-ABCB-B88F-130D-534658C5C24B}"/>
              </a:ext>
            </a:extLst>
          </p:cNvPr>
          <p:cNvGrpSpPr/>
          <p:nvPr/>
        </p:nvGrpSpPr>
        <p:grpSpPr>
          <a:xfrm>
            <a:off x="3499049" y="2895374"/>
            <a:ext cx="2572647" cy="2545674"/>
            <a:chOff x="6203950" y="713286"/>
            <a:chExt cx="5400804" cy="5344179"/>
          </a:xfrm>
        </p:grpSpPr>
        <p:sp>
          <p:nvSpPr>
            <p:cNvPr id="9" name="Graphic 4">
              <a:extLst>
                <a:ext uri="{FF2B5EF4-FFF2-40B4-BE49-F238E27FC236}">
                  <a16:creationId xmlns:a16="http://schemas.microsoft.com/office/drawing/2014/main" id="{DE50276A-FDFB-8229-A09C-FEDF479797F4}"/>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26" name="Graphic 6">
              <a:extLst>
                <a:ext uri="{FF2B5EF4-FFF2-40B4-BE49-F238E27FC236}">
                  <a16:creationId xmlns:a16="http://schemas.microsoft.com/office/drawing/2014/main" id="{A5709D30-4D74-BCA8-D405-717488D1DC16}"/>
                </a:ext>
              </a:extLst>
            </p:cNvPr>
            <p:cNvSpPr>
              <a:spLocks noChangeAspect="1"/>
            </p:cNvSpPr>
            <p:nvPr/>
          </p:nvSpPr>
          <p:spPr>
            <a:xfrm>
              <a:off x="6203950" y="800533"/>
              <a:ext cx="5400676" cy="5256932"/>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6"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sp>
        <p:nvSpPr>
          <p:cNvPr id="5" name="Slide Number Placeholder 4">
            <a:extLst>
              <a:ext uri="{FF2B5EF4-FFF2-40B4-BE49-F238E27FC236}">
                <a16:creationId xmlns:a16="http://schemas.microsoft.com/office/drawing/2014/main" id="{F183813D-19CE-515D-22BE-4ECD48E5ECC3}"/>
              </a:ext>
            </a:extLst>
          </p:cNvPr>
          <p:cNvSpPr>
            <a:spLocks noGrp="1"/>
          </p:cNvSpPr>
          <p:nvPr>
            <p:ph type="sldNum" sz="quarter" idx="10"/>
          </p:nvPr>
        </p:nvSpPr>
        <p:spPr>
          <a:prstGeom prst="rect">
            <a:avLst/>
          </a:prstGeom>
        </p:spPr>
        <p:txBody>
          <a:bodyPr/>
          <a:lstStyle/>
          <a:p>
            <a:fld id="{A861A158-83ED-EE40-9DBB-ECA0FA8A3E73}" type="slidenum">
              <a:rPr lang="en-US" smtClean="0"/>
              <a:pPr/>
              <a:t>8</a:t>
            </a:fld>
            <a:r>
              <a:rPr lang="en-US"/>
              <a:t>   |   UNIFORMED PROTECTIVE SERVICES</a:t>
            </a:r>
          </a:p>
        </p:txBody>
      </p:sp>
      <p:sp>
        <p:nvSpPr>
          <p:cNvPr id="2" name="TextBox 1">
            <a:extLst>
              <a:ext uri="{FF2B5EF4-FFF2-40B4-BE49-F238E27FC236}">
                <a16:creationId xmlns:a16="http://schemas.microsoft.com/office/drawing/2014/main" id="{984ADE28-6B57-6C49-72DE-2A4AE977E71F}"/>
              </a:ext>
            </a:extLst>
          </p:cNvPr>
          <p:cNvSpPr txBox="1"/>
          <p:nvPr/>
        </p:nvSpPr>
        <p:spPr>
          <a:xfrm>
            <a:off x="587375" y="584200"/>
            <a:ext cx="4264607"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WHEN MIGHT WE USE</a:t>
            </a:r>
          </a:p>
        </p:txBody>
      </p:sp>
      <p:sp>
        <p:nvSpPr>
          <p:cNvPr id="8" name="TextBox 7">
            <a:extLst>
              <a:ext uri="{FF2B5EF4-FFF2-40B4-BE49-F238E27FC236}">
                <a16:creationId xmlns:a16="http://schemas.microsoft.com/office/drawing/2014/main" id="{1A3D6955-C920-BFAD-B1C3-C11B2E14A0B6}"/>
              </a:ext>
            </a:extLst>
          </p:cNvPr>
          <p:cNvSpPr txBox="1"/>
          <p:nvPr/>
        </p:nvSpPr>
        <p:spPr>
          <a:xfrm>
            <a:off x="587375" y="1138198"/>
            <a:ext cx="5213007"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RADIO TO COMMUNICATE?</a:t>
            </a:r>
          </a:p>
        </p:txBody>
      </p:sp>
      <p:grpSp>
        <p:nvGrpSpPr>
          <p:cNvPr id="10" name="Group 9">
            <a:extLst>
              <a:ext uri="{FF2B5EF4-FFF2-40B4-BE49-F238E27FC236}">
                <a16:creationId xmlns:a16="http://schemas.microsoft.com/office/drawing/2014/main" id="{9BA9C7B4-A123-8201-23E5-509E711E6331}"/>
              </a:ext>
            </a:extLst>
          </p:cNvPr>
          <p:cNvGrpSpPr/>
          <p:nvPr/>
        </p:nvGrpSpPr>
        <p:grpSpPr>
          <a:xfrm>
            <a:off x="3834413" y="5245347"/>
            <a:ext cx="1906536" cy="668974"/>
            <a:chOff x="6296832" y="1716828"/>
            <a:chExt cx="2551152" cy="1464534"/>
          </a:xfrm>
          <a:effectLst/>
        </p:grpSpPr>
        <p:pic>
          <p:nvPicPr>
            <p:cNvPr id="11" name="Picture 10">
              <a:extLst>
                <a:ext uri="{FF2B5EF4-FFF2-40B4-BE49-F238E27FC236}">
                  <a16:creationId xmlns:a16="http://schemas.microsoft.com/office/drawing/2014/main" id="{D3A118A1-8FB9-F39D-B813-9D67D9B8C01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6832" y="1716828"/>
              <a:ext cx="2544974" cy="1464534"/>
            </a:xfrm>
            <a:prstGeom prst="rect">
              <a:avLst/>
            </a:prstGeom>
            <a:effectLst>
              <a:outerShdw blurRad="259254" sx="90000" sy="90000" algn="ctr" rotWithShape="0">
                <a:prstClr val="black">
                  <a:alpha val="20000"/>
                </a:prstClr>
              </a:outerShdw>
            </a:effectLst>
          </p:spPr>
        </p:pic>
        <p:sp>
          <p:nvSpPr>
            <p:cNvPr id="12" name="TextBox 11">
              <a:extLst>
                <a:ext uri="{FF2B5EF4-FFF2-40B4-BE49-F238E27FC236}">
                  <a16:creationId xmlns:a16="http://schemas.microsoft.com/office/drawing/2014/main" id="{0A156327-55DF-F605-2C3E-92EDF42BE6E0}"/>
                </a:ext>
              </a:extLst>
            </p:cNvPr>
            <p:cNvSpPr txBox="1"/>
            <p:nvPr/>
          </p:nvSpPr>
          <p:spPr>
            <a:xfrm>
              <a:off x="6330471" y="2168400"/>
              <a:ext cx="2517513" cy="505270"/>
            </a:xfrm>
            <a:prstGeom prst="rect">
              <a:avLst/>
            </a:prstGeom>
            <a:noFill/>
          </p:spPr>
          <p:txBody>
            <a:bodyPr wrap="square" lIns="90000" tIns="90000" rIns="90000" bIns="90000" numCol="1" spcCol="90000" rtlCol="0" anchor="ctr">
              <a:spAutoFit/>
            </a:bodyPr>
            <a:lstStyle/>
            <a:p>
              <a:pPr algn="ctr">
                <a:spcAft>
                  <a:spcPts val="500"/>
                </a:spcAft>
              </a:pPr>
              <a:r>
                <a:rPr lang="en-US" sz="2000" b="1"/>
                <a:t>Personal radios</a:t>
              </a:r>
            </a:p>
          </p:txBody>
        </p:sp>
      </p:grpSp>
      <p:grpSp>
        <p:nvGrpSpPr>
          <p:cNvPr id="13" name="Group 12">
            <a:extLst>
              <a:ext uri="{FF2B5EF4-FFF2-40B4-BE49-F238E27FC236}">
                <a16:creationId xmlns:a16="http://schemas.microsoft.com/office/drawing/2014/main" id="{07AE2FF4-AF12-C743-0E35-992728E66BC5}"/>
              </a:ext>
            </a:extLst>
          </p:cNvPr>
          <p:cNvGrpSpPr/>
          <p:nvPr/>
        </p:nvGrpSpPr>
        <p:grpSpPr>
          <a:xfrm>
            <a:off x="6641240" y="2223018"/>
            <a:ext cx="1881397" cy="604784"/>
            <a:chOff x="9062528" y="1775246"/>
            <a:chExt cx="2517513" cy="1324008"/>
          </a:xfrm>
          <a:effectLst/>
        </p:grpSpPr>
        <p:pic>
          <p:nvPicPr>
            <p:cNvPr id="14" name="Picture 13">
              <a:extLst>
                <a:ext uri="{FF2B5EF4-FFF2-40B4-BE49-F238E27FC236}">
                  <a16:creationId xmlns:a16="http://schemas.microsoft.com/office/drawing/2014/main" id="{529418CE-E1FC-5957-D203-E6DC7CF2983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065615" y="1775246"/>
              <a:ext cx="2514425" cy="1324008"/>
            </a:xfrm>
            <a:prstGeom prst="rect">
              <a:avLst/>
            </a:prstGeom>
            <a:effectLst>
              <a:outerShdw blurRad="259254" sx="90000" sy="90000" algn="ctr" rotWithShape="0">
                <a:prstClr val="black">
                  <a:alpha val="20000"/>
                </a:prstClr>
              </a:outerShdw>
            </a:effectLst>
          </p:spPr>
        </p:pic>
        <p:sp>
          <p:nvSpPr>
            <p:cNvPr id="15" name="TextBox 14">
              <a:extLst>
                <a:ext uri="{FF2B5EF4-FFF2-40B4-BE49-F238E27FC236}">
                  <a16:creationId xmlns:a16="http://schemas.microsoft.com/office/drawing/2014/main" id="{84CCAD49-6B5C-D403-591C-A05E1927C9B2}"/>
                </a:ext>
              </a:extLst>
            </p:cNvPr>
            <p:cNvSpPr txBox="1"/>
            <p:nvPr/>
          </p:nvSpPr>
          <p:spPr>
            <a:xfrm>
              <a:off x="9062528" y="2223906"/>
              <a:ext cx="2517513" cy="505270"/>
            </a:xfrm>
            <a:prstGeom prst="rect">
              <a:avLst/>
            </a:prstGeom>
            <a:noFill/>
          </p:spPr>
          <p:txBody>
            <a:bodyPr wrap="square" lIns="90000" tIns="90000" rIns="90000" bIns="90000" numCol="1" spcCol="90000" rtlCol="0" anchor="ctr">
              <a:spAutoFit/>
            </a:bodyPr>
            <a:lstStyle/>
            <a:p>
              <a:pPr algn="ctr">
                <a:spcAft>
                  <a:spcPts val="500"/>
                </a:spcAft>
              </a:pPr>
              <a:r>
                <a:rPr lang="en-US" sz="2000" b="1"/>
                <a:t>Vehicle radios</a:t>
              </a:r>
            </a:p>
          </p:txBody>
        </p:sp>
      </p:grpSp>
      <p:grpSp>
        <p:nvGrpSpPr>
          <p:cNvPr id="16" name="Group 15">
            <a:extLst>
              <a:ext uri="{FF2B5EF4-FFF2-40B4-BE49-F238E27FC236}">
                <a16:creationId xmlns:a16="http://schemas.microsoft.com/office/drawing/2014/main" id="{A6334DC9-02B0-7927-59EB-01BEF6282075}"/>
              </a:ext>
            </a:extLst>
          </p:cNvPr>
          <p:cNvGrpSpPr/>
          <p:nvPr/>
        </p:nvGrpSpPr>
        <p:grpSpPr>
          <a:xfrm>
            <a:off x="1034283" y="2218363"/>
            <a:ext cx="1881397" cy="611752"/>
            <a:chOff x="6358233" y="3361264"/>
            <a:chExt cx="2517514" cy="1339262"/>
          </a:xfrm>
          <a:effectLst/>
        </p:grpSpPr>
        <p:pic>
          <p:nvPicPr>
            <p:cNvPr id="17" name="Picture 16">
              <a:extLst>
                <a:ext uri="{FF2B5EF4-FFF2-40B4-BE49-F238E27FC236}">
                  <a16:creationId xmlns:a16="http://schemas.microsoft.com/office/drawing/2014/main" id="{8DAC73E0-54B3-DA6A-57DC-C41CA53FC05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361322" y="3361264"/>
              <a:ext cx="2514425" cy="1339262"/>
            </a:xfrm>
            <a:prstGeom prst="rect">
              <a:avLst/>
            </a:prstGeom>
            <a:effectLst>
              <a:outerShdw blurRad="259254" sx="90000" sy="90000" algn="ctr" rotWithShape="0">
                <a:prstClr val="black">
                  <a:alpha val="20000"/>
                </a:prstClr>
              </a:outerShdw>
            </a:effectLst>
          </p:spPr>
        </p:pic>
        <p:sp>
          <p:nvSpPr>
            <p:cNvPr id="18" name="TextBox 17">
              <a:extLst>
                <a:ext uri="{FF2B5EF4-FFF2-40B4-BE49-F238E27FC236}">
                  <a16:creationId xmlns:a16="http://schemas.microsoft.com/office/drawing/2014/main" id="{0ED34ED3-D1C4-2726-9762-8B7F0B12D824}"/>
                </a:ext>
              </a:extLst>
            </p:cNvPr>
            <p:cNvSpPr txBox="1"/>
            <p:nvPr/>
          </p:nvSpPr>
          <p:spPr>
            <a:xfrm>
              <a:off x="6358233" y="3761632"/>
              <a:ext cx="2517513" cy="505270"/>
            </a:xfrm>
            <a:prstGeom prst="rect">
              <a:avLst/>
            </a:prstGeom>
            <a:noFill/>
          </p:spPr>
          <p:txBody>
            <a:bodyPr wrap="square" lIns="90000" tIns="90000" rIns="90000" bIns="90000" numCol="1" spcCol="90000" rtlCol="0" anchor="ctr">
              <a:spAutoFit/>
            </a:bodyPr>
            <a:lstStyle/>
            <a:p>
              <a:pPr algn="ctr">
                <a:spcAft>
                  <a:spcPts val="500"/>
                </a:spcAft>
              </a:pPr>
              <a:r>
                <a:rPr lang="en-US" sz="2000" b="1"/>
                <a:t>Walkie-talkies</a:t>
              </a:r>
            </a:p>
          </p:txBody>
        </p:sp>
      </p:grpSp>
      <p:grpSp>
        <p:nvGrpSpPr>
          <p:cNvPr id="19" name="Group 18">
            <a:extLst>
              <a:ext uri="{FF2B5EF4-FFF2-40B4-BE49-F238E27FC236}">
                <a16:creationId xmlns:a16="http://schemas.microsoft.com/office/drawing/2014/main" id="{78B7F965-3F4B-FD9B-260C-5B0B77C3E03D}"/>
              </a:ext>
            </a:extLst>
          </p:cNvPr>
          <p:cNvGrpSpPr/>
          <p:nvPr/>
        </p:nvGrpSpPr>
        <p:grpSpPr>
          <a:xfrm>
            <a:off x="9486989" y="5245347"/>
            <a:ext cx="1883707" cy="604784"/>
            <a:chOff x="9047285" y="3333199"/>
            <a:chExt cx="2520603" cy="1324008"/>
          </a:xfrm>
          <a:effectLst/>
        </p:grpSpPr>
        <p:pic>
          <p:nvPicPr>
            <p:cNvPr id="20" name="Picture 19">
              <a:extLst>
                <a:ext uri="{FF2B5EF4-FFF2-40B4-BE49-F238E27FC236}">
                  <a16:creationId xmlns:a16="http://schemas.microsoft.com/office/drawing/2014/main" id="{956F17DD-DE03-0279-FEAE-BDA759A3893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0800000">
              <a:off x="9047285" y="3333199"/>
              <a:ext cx="2514425" cy="1324008"/>
            </a:xfrm>
            <a:prstGeom prst="rect">
              <a:avLst/>
            </a:prstGeom>
            <a:effectLst>
              <a:outerShdw blurRad="259254" sx="90000" sy="90000" algn="ctr" rotWithShape="0">
                <a:prstClr val="black">
                  <a:alpha val="20000"/>
                </a:prstClr>
              </a:outerShdw>
            </a:effectLst>
          </p:spPr>
        </p:pic>
        <p:sp>
          <p:nvSpPr>
            <p:cNvPr id="21" name="TextBox 20">
              <a:extLst>
                <a:ext uri="{FF2B5EF4-FFF2-40B4-BE49-F238E27FC236}">
                  <a16:creationId xmlns:a16="http://schemas.microsoft.com/office/drawing/2014/main" id="{8B4BB110-A4F6-69C4-DE09-289A40812054}"/>
                </a:ext>
              </a:extLst>
            </p:cNvPr>
            <p:cNvSpPr txBox="1"/>
            <p:nvPr/>
          </p:nvSpPr>
          <p:spPr>
            <a:xfrm>
              <a:off x="9050376" y="3761632"/>
              <a:ext cx="2517512" cy="505270"/>
            </a:xfrm>
            <a:prstGeom prst="rect">
              <a:avLst/>
            </a:prstGeom>
            <a:noFill/>
          </p:spPr>
          <p:txBody>
            <a:bodyPr wrap="square" lIns="90000" tIns="90000" rIns="90000" bIns="90000" numCol="1" spcCol="90000" rtlCol="0" anchor="ctr">
              <a:spAutoFit/>
            </a:bodyPr>
            <a:lstStyle/>
            <a:p>
              <a:pPr algn="ctr">
                <a:spcAft>
                  <a:spcPts val="500"/>
                </a:spcAft>
              </a:pPr>
              <a:r>
                <a:rPr lang="en-US" sz="2000" b="1"/>
                <a:t>Bowman</a:t>
              </a:r>
            </a:p>
          </p:txBody>
        </p:sp>
      </p:grpSp>
    </p:spTree>
    <p:extLst>
      <p:ext uri="{BB962C8B-B14F-4D97-AF65-F5344CB8AC3E}">
        <p14:creationId xmlns:p14="http://schemas.microsoft.com/office/powerpoint/2010/main" val="362547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BA01-0C59-D1FA-4299-1660484B094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453E84-F8D1-54D0-6D6A-590B41187EC3}"/>
              </a:ext>
            </a:extLst>
          </p:cNvPr>
          <p:cNvSpPr>
            <a:spLocks noGrp="1"/>
          </p:cNvSpPr>
          <p:nvPr>
            <p:ph type="sldNum" sz="quarter" idx="10"/>
          </p:nvPr>
        </p:nvSpPr>
        <p:spPr/>
        <p:txBody>
          <a:bodyPr/>
          <a:lstStyle/>
          <a:p>
            <a:fld id="{A861A158-83ED-EE40-9DBB-ECA0FA8A3E73}" type="slidenum">
              <a:rPr lang="en-US" smtClean="0"/>
              <a:pPr/>
              <a:t>9</a:t>
            </a:fld>
            <a:r>
              <a:rPr lang="en-US"/>
              <a:t>   |   UNIFORMED PROTECTIVE SERVICES</a:t>
            </a:r>
          </a:p>
        </p:txBody>
      </p:sp>
      <p:sp>
        <p:nvSpPr>
          <p:cNvPr id="4" name="TextBox 3">
            <a:extLst>
              <a:ext uri="{FF2B5EF4-FFF2-40B4-BE49-F238E27FC236}">
                <a16:creationId xmlns:a16="http://schemas.microsoft.com/office/drawing/2014/main" id="{07B26D75-A2FB-C7CC-4709-0681ED2023DD}"/>
              </a:ext>
            </a:extLst>
          </p:cNvPr>
          <p:cNvSpPr txBox="1"/>
          <p:nvPr/>
        </p:nvSpPr>
        <p:spPr>
          <a:xfrm>
            <a:off x="587375" y="584200"/>
            <a:ext cx="4759806"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PERSONAL ROLE RADIO</a:t>
            </a:r>
          </a:p>
        </p:txBody>
      </p:sp>
      <p:sp>
        <p:nvSpPr>
          <p:cNvPr id="6" name="TextBox 5">
            <a:extLst>
              <a:ext uri="{FF2B5EF4-FFF2-40B4-BE49-F238E27FC236}">
                <a16:creationId xmlns:a16="http://schemas.microsoft.com/office/drawing/2014/main" id="{6E473F4E-68AC-D142-B0AC-E9B905899316}"/>
              </a:ext>
            </a:extLst>
          </p:cNvPr>
          <p:cNvSpPr txBox="1"/>
          <p:nvPr/>
        </p:nvSpPr>
        <p:spPr>
          <a:xfrm>
            <a:off x="587375" y="1138198"/>
            <a:ext cx="123332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(PRR)</a:t>
            </a:r>
          </a:p>
        </p:txBody>
      </p:sp>
      <p:grpSp>
        <p:nvGrpSpPr>
          <p:cNvPr id="7" name="Group 6">
            <a:extLst>
              <a:ext uri="{FF2B5EF4-FFF2-40B4-BE49-F238E27FC236}">
                <a16:creationId xmlns:a16="http://schemas.microsoft.com/office/drawing/2014/main" id="{A2228A45-206F-47DF-A59A-CC248701C66B}"/>
              </a:ext>
            </a:extLst>
          </p:cNvPr>
          <p:cNvGrpSpPr/>
          <p:nvPr/>
        </p:nvGrpSpPr>
        <p:grpSpPr>
          <a:xfrm>
            <a:off x="6203950" y="713286"/>
            <a:ext cx="5400804" cy="5344179"/>
            <a:chOff x="6203950" y="713286"/>
            <a:chExt cx="5400804" cy="5344179"/>
          </a:xfrm>
        </p:grpSpPr>
        <p:sp>
          <p:nvSpPr>
            <p:cNvPr id="8" name="Graphic 4">
              <a:extLst>
                <a:ext uri="{FF2B5EF4-FFF2-40B4-BE49-F238E27FC236}">
                  <a16:creationId xmlns:a16="http://schemas.microsoft.com/office/drawing/2014/main" id="{F97D0FBB-6FFD-D63D-08DE-1083C410139C}"/>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10" name="Graphic 6">
              <a:extLst>
                <a:ext uri="{FF2B5EF4-FFF2-40B4-BE49-F238E27FC236}">
                  <a16:creationId xmlns:a16="http://schemas.microsoft.com/office/drawing/2014/main" id="{ED776558-3544-68F9-1ED8-E48E137D9F40}"/>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81CFC6C5-8E3D-AE79-B93B-70DFE30EC007}"/>
              </a:ext>
            </a:extLst>
          </p:cNvPr>
          <p:cNvSpPr txBox="1"/>
          <p:nvPr/>
        </p:nvSpPr>
        <p:spPr>
          <a:xfrm>
            <a:off x="587245" y="1840675"/>
            <a:ext cx="5200419" cy="3038950"/>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PRR allows soldiers to communicate by voice over short distances.</a:t>
            </a:r>
          </a:p>
          <a:p>
            <a:pPr marL="285750" indent="-285750">
              <a:spcAft>
                <a:spcPts val="1000"/>
              </a:spcAft>
              <a:buFont typeface="Arial" panose="020B0604020202020204" pitchFamily="34" charset="0"/>
              <a:buChar char="•"/>
            </a:pPr>
            <a:r>
              <a:rPr lang="en-US">
                <a:solidFill>
                  <a:schemeClr val="bg1"/>
                </a:solidFill>
              </a:rPr>
              <a:t>Weight: 1.5kg</a:t>
            </a:r>
          </a:p>
          <a:p>
            <a:pPr marL="285750" indent="-285750">
              <a:spcAft>
                <a:spcPts val="1000"/>
              </a:spcAft>
              <a:buFont typeface="Arial" panose="020B0604020202020204" pitchFamily="34" charset="0"/>
              <a:buChar char="•"/>
            </a:pPr>
            <a:r>
              <a:rPr lang="en-US">
                <a:solidFill>
                  <a:schemeClr val="bg1"/>
                </a:solidFill>
              </a:rPr>
              <a:t>Range: 500m, including through walls and thick vegetation</a:t>
            </a:r>
          </a:p>
          <a:p>
            <a:pPr marL="285750" indent="-285750">
              <a:spcAft>
                <a:spcPts val="1000"/>
              </a:spcAft>
              <a:buFont typeface="Arial" panose="020B0604020202020204" pitchFamily="34" charset="0"/>
              <a:buChar char="•"/>
            </a:pPr>
            <a:r>
              <a:rPr lang="en-US">
                <a:solidFill>
                  <a:schemeClr val="bg1"/>
                </a:solidFill>
              </a:rPr>
              <a:t>Channels: 16 available</a:t>
            </a:r>
          </a:p>
          <a:p>
            <a:pPr marL="285750" indent="-285750">
              <a:spcAft>
                <a:spcPts val="1000"/>
              </a:spcAft>
              <a:buFont typeface="Arial" panose="020B0604020202020204" pitchFamily="34" charset="0"/>
              <a:buChar char="•"/>
            </a:pPr>
            <a:r>
              <a:rPr lang="en-US">
                <a:solidFill>
                  <a:schemeClr val="bg1"/>
                </a:solidFill>
              </a:rPr>
              <a:t>Length: 380mm</a:t>
            </a:r>
          </a:p>
          <a:p>
            <a:pPr marL="285750" indent="-285750">
              <a:spcAft>
                <a:spcPts val="1000"/>
              </a:spcAft>
              <a:buFont typeface="Arial" panose="020B0604020202020204" pitchFamily="34" charset="0"/>
              <a:buChar char="•"/>
            </a:pPr>
            <a:r>
              <a:rPr lang="en-US">
                <a:solidFill>
                  <a:schemeClr val="bg1"/>
                </a:solidFill>
              </a:rPr>
              <a:t>Battery: Up to 24 hours from 2 x AA</a:t>
            </a:r>
          </a:p>
        </p:txBody>
      </p:sp>
    </p:spTree>
    <p:extLst>
      <p:ext uri="{BB962C8B-B14F-4D97-AF65-F5344CB8AC3E}">
        <p14:creationId xmlns:p14="http://schemas.microsoft.com/office/powerpoint/2010/main" val="2063389030"/>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ster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ster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ster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e424a7-c6f0-4010-991a-cfdcb3c81a1b">
      <Terms xmlns="http://schemas.microsoft.com/office/infopath/2007/PartnerControls"/>
    </lcf76f155ced4ddcb4097134ff3c332f>
    <TaxCatchAll xmlns="371cd39a-e1db-4a72-b249-b3ba5ea0da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7BC38C6717DC4ABB58B3793ED8AEE6" ma:contentTypeVersion="18" ma:contentTypeDescription="Create a new document." ma:contentTypeScope="" ma:versionID="b7a1b9a2e7e1845ac1d480fa9771922c">
  <xsd:schema xmlns:xsd="http://www.w3.org/2001/XMLSchema" xmlns:xs="http://www.w3.org/2001/XMLSchema" xmlns:p="http://schemas.microsoft.com/office/2006/metadata/properties" xmlns:ns2="371cd39a-e1db-4a72-b249-b3ba5ea0da82" xmlns:ns3="aae424a7-c6f0-4010-991a-cfdcb3c81a1b" targetNamespace="http://schemas.microsoft.com/office/2006/metadata/properties" ma:root="true" ma:fieldsID="2adaf43a57595823f69632588259a30c" ns2:_="" ns3:_="">
    <xsd:import namespace="371cd39a-e1db-4a72-b249-b3ba5ea0da82"/>
    <xsd:import namespace="aae424a7-c6f0-4010-991a-cfdcb3c81a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cd39a-e1db-4a72-b249-b3ba5ea0da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5c3073a8-4420-4c26-bab5-097aab7dd5e5}" ma:internalName="TaxCatchAll" ma:showField="CatchAllData" ma:web="371cd39a-e1db-4a72-b249-b3ba5ea0da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e424a7-c6f0-4010-991a-cfdcb3c81a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42fb91-79a5-4b93-8a08-4d9fe80d6a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9FF072-D383-4E41-995E-F3222B1A2C76}">
  <ds:schemaRefs>
    <ds:schemaRef ds:uri="http://schemas.microsoft.com/sharepoint/v3/contenttype/forms"/>
  </ds:schemaRefs>
</ds:datastoreItem>
</file>

<file path=customXml/itemProps2.xml><?xml version="1.0" encoding="utf-8"?>
<ds:datastoreItem xmlns:ds="http://schemas.openxmlformats.org/officeDocument/2006/customXml" ds:itemID="{8EF9CCF4-8EAE-43A6-A1F7-C61634ACC824}">
  <ds:schemaRefs>
    <ds:schemaRef ds:uri="http://schemas.microsoft.com/office/2006/metadata/properties"/>
    <ds:schemaRef ds:uri="http://purl.org/dc/terms/"/>
    <ds:schemaRef ds:uri="7c9305d7-1678-409e-a988-999355e8c416"/>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 ds:uri="4d4ba84b-2cd7-44ba-af4f-114c7844ae9c"/>
    <ds:schemaRef ds:uri="http://schemas.microsoft.com/sharepoint/v3"/>
    <ds:schemaRef ds:uri="http://purl.org/dc/dcmitype/"/>
  </ds:schemaRefs>
</ds:datastoreItem>
</file>

<file path=customXml/itemProps3.xml><?xml version="1.0" encoding="utf-8"?>
<ds:datastoreItem xmlns:ds="http://schemas.openxmlformats.org/officeDocument/2006/customXml" ds:itemID="{44CCEB8D-13FD-4F01-8C50-D21C209EFC93}"/>
</file>

<file path=docProps/app.xml><?xml version="1.0" encoding="utf-8"?>
<Properties xmlns="http://schemas.openxmlformats.org/officeDocument/2006/extended-properties" xmlns:vt="http://schemas.openxmlformats.org/officeDocument/2006/docPropsVTypes">
  <TotalTime>40</TotalTime>
  <Words>4967</Words>
  <Application>Microsoft Office PowerPoint</Application>
  <PresentationFormat>Widescreen</PresentationFormat>
  <Paragraphs>834</Paragraphs>
  <Slides>31</Slides>
  <Notes>30</Notes>
  <HiddenSlides>4</HiddenSlides>
  <MMClips>2</MMClips>
  <ScaleCrop>false</ScaleCrop>
  <HeadingPairs>
    <vt:vector size="4" baseType="variant">
      <vt:variant>
        <vt:lpstr>Theme</vt:lpstr>
      </vt:variant>
      <vt:variant>
        <vt:i4>8</vt:i4>
      </vt:variant>
      <vt:variant>
        <vt:lpstr>Slide Titles</vt:lpstr>
      </vt:variant>
      <vt:variant>
        <vt:i4>31</vt:i4>
      </vt:variant>
    </vt:vector>
  </HeadingPairs>
  <TitlesOfParts>
    <vt:vector size="39" baseType="lpstr">
      <vt:lpstr>Cover Slide</vt:lpstr>
      <vt:lpstr>Master 1</vt:lpstr>
      <vt:lpstr>Master 2</vt:lpstr>
      <vt:lpstr>Master 3</vt:lpstr>
      <vt:lpstr>Master 4</vt:lpstr>
      <vt:lpstr>Master 5</vt:lpstr>
      <vt:lpstr>Master 6</vt:lpstr>
      <vt:lpstr>Master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Holliland</dc:creator>
  <cp:lastModifiedBy>Alice Tyler</cp:lastModifiedBy>
  <cp:revision>72</cp:revision>
  <dcterms:created xsi:type="dcterms:W3CDTF">2022-11-17T12:26:04Z</dcterms:created>
  <dcterms:modified xsi:type="dcterms:W3CDTF">2025-03-11T12:58:25Z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0x0101003A7BC38C6717DC4ABB58B3793ED8AEE6</vt:lpwstr>
  </property>
  <property fmtid="{D5CDD505-2E9C-101B-9397-08002B2CF9AE}" pid="3" name="MSIP_Label_39b32134-930b-47a0-ae68-920ef1df7e99_Enabled">
    <vt:lpwstr>true</vt:lpwstr>
  </property>
  <property fmtid="{D5CDD505-2E9C-101B-9397-08002B2CF9AE}" pid="4" name="MSIP_Label_39b32134-930b-47a0-ae68-920ef1df7e99_SetDate">
    <vt:lpwstr>2024-01-16T16:30:10Z</vt:lpwstr>
  </property>
  <property fmtid="{D5CDD505-2E9C-101B-9397-08002B2CF9AE}" pid="5" name="MSIP_Label_39b32134-930b-47a0-ae68-920ef1df7e99_Method">
    <vt:lpwstr>Privileged</vt:lpwstr>
  </property>
  <property fmtid="{D5CDD505-2E9C-101B-9397-08002B2CF9AE}" pid="6" name="MSIP_Label_39b32134-930b-47a0-ae68-920ef1df7e99_Name">
    <vt:lpwstr>Public</vt:lpwstr>
  </property>
  <property fmtid="{D5CDD505-2E9C-101B-9397-08002B2CF9AE}" pid="7" name="MSIP_Label_39b32134-930b-47a0-ae68-920ef1df7e99_SiteId">
    <vt:lpwstr>31fa3fc8-0d67-4b00-8f5a-3a9a69c281b8</vt:lpwstr>
  </property>
  <property fmtid="{D5CDD505-2E9C-101B-9397-08002B2CF9AE}" pid="8" name="MSIP_Label_39b32134-930b-47a0-ae68-920ef1df7e99_ActionId">
    <vt:lpwstr>85d9492c-6973-4898-b059-4cb7cc8566ab</vt:lpwstr>
  </property>
  <property fmtid="{D5CDD505-2E9C-101B-9397-08002B2CF9AE}" pid="9" name="MSIP_Label_39b32134-930b-47a0-ae68-920ef1df7e99_ContentBits">
    <vt:lpwstr>2</vt:lpwstr>
  </property>
  <property fmtid="{D5CDD505-2E9C-101B-9397-08002B2CF9AE}" pid="10" name="ClassificationContentMarkingFooterLocations">
    <vt:lpwstr>Cover Slide:3\Master 1:4\Master 2:5\Master 3:3\Master 4:4\Master 5:4\Master 6:4\Master 7:4</vt:lpwstr>
  </property>
  <property fmtid="{D5CDD505-2E9C-101B-9397-08002B2CF9AE}" pid="11" name="ClassificationContentMarkingFooterText">
    <vt:lpwstr>Sensitivity: Public</vt:lpwstr>
  </property>
  <property fmtid="{D5CDD505-2E9C-101B-9397-08002B2CF9AE}" pid="12" name="MediaServiceImageTags">
    <vt:lpwstr/>
  </property>
  <property fmtid="{D5CDD505-2E9C-101B-9397-08002B2CF9AE}" pid="13" name="MSIP_Label_1060ba49-85b5-4940-8eba-7262636c4bd4_Enabled">
    <vt:lpwstr>true</vt:lpwstr>
  </property>
  <property fmtid="{D5CDD505-2E9C-101B-9397-08002B2CF9AE}" pid="14" name="MSIP_Label_1060ba49-85b5-4940-8eba-7262636c4bd4_SetDate">
    <vt:lpwstr>2025-03-04T10:10:01Z</vt:lpwstr>
  </property>
  <property fmtid="{D5CDD505-2E9C-101B-9397-08002B2CF9AE}" pid="15" name="MSIP_Label_1060ba49-85b5-4940-8eba-7262636c4bd4_Method">
    <vt:lpwstr>Standard</vt:lpwstr>
  </property>
  <property fmtid="{D5CDD505-2E9C-101B-9397-08002B2CF9AE}" pid="16" name="MSIP_Label_1060ba49-85b5-4940-8eba-7262636c4bd4_Name">
    <vt:lpwstr>M365 Sensitivity Label</vt:lpwstr>
  </property>
  <property fmtid="{D5CDD505-2E9C-101B-9397-08002B2CF9AE}" pid="17" name="MSIP_Label_1060ba49-85b5-4940-8eba-7262636c4bd4_SiteId">
    <vt:lpwstr>6015290b-b796-4db2-9179-ecd5c9b3739d</vt:lpwstr>
  </property>
  <property fmtid="{D5CDD505-2E9C-101B-9397-08002B2CF9AE}" pid="18" name="MSIP_Label_1060ba49-85b5-4940-8eba-7262636c4bd4_ActionId">
    <vt:lpwstr>d93efd6c-8790-41ac-b06e-796233c1f5f4</vt:lpwstr>
  </property>
  <property fmtid="{D5CDD505-2E9C-101B-9397-08002B2CF9AE}" pid="19" name="MSIP_Label_1060ba49-85b5-4940-8eba-7262636c4bd4_ContentBits">
    <vt:lpwstr>0</vt:lpwstr>
  </property>
  <property fmtid="{D5CDD505-2E9C-101B-9397-08002B2CF9AE}" pid="20" name="MSIP_Label_1060ba49-85b5-4940-8eba-7262636c4bd4_Tag">
    <vt:lpwstr>50, 3, 0, 1</vt:lpwstr>
  </property>
</Properties>
</file>