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+QKkFG6fEuulXiPRiH380XBO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Overview of Company/project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7f5c6720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</a:pPr>
            <a:endParaRPr/>
          </a:p>
        </p:txBody>
      </p:sp>
      <p:sp>
        <p:nvSpPr>
          <p:cNvPr id="122" name="Google Shape;122;g2d7f5c6720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6fa89b224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326fa89b22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915e5468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37915e546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38306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2"/>
          <p:cNvCxnSpPr/>
          <p:nvPr/>
        </p:nvCxnSpPr>
        <p:spPr>
          <a:xfrm>
            <a:off x="374593" y="915246"/>
            <a:ext cx="11962312" cy="0"/>
          </a:xfrm>
          <a:prstGeom prst="straightConnector1">
            <a:avLst/>
          </a:prstGeom>
          <a:noFill/>
          <a:ln w="25400" cap="flat" cmpd="sng">
            <a:solidFill>
              <a:srgbClr val="E3DBC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7"/>
          <p:cNvSpPr txBox="1"/>
          <p:nvPr/>
        </p:nvSpPr>
        <p:spPr>
          <a:xfrm>
            <a:off x="9252700" y="6626675"/>
            <a:ext cx="29394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</a:pPr>
            <a:r>
              <a:rPr lang="en-US" sz="67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202</a:t>
            </a:r>
            <a:r>
              <a:rPr lang="en-US" sz="67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67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International WELL Building Institute PBC. All rights reserved.</a:t>
            </a:r>
            <a:endParaRPr sz="670" b="0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 descr="Background patter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106" y="4408906"/>
            <a:ext cx="725497" cy="72549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 descr="{{9:2024_acct_engagement_summary.ap_count|commaformat}}"/>
          <p:cNvSpPr/>
          <p:nvPr/>
        </p:nvSpPr>
        <p:spPr>
          <a:xfrm>
            <a:off x="4190181" y="4479060"/>
            <a:ext cx="1784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77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50"/>
              <a:buFont typeface="Century Gothic"/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###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2"/>
          <p:cNvSpPr/>
          <p:nvPr/>
        </p:nvSpPr>
        <p:spPr>
          <a:xfrm>
            <a:off x="4190168" y="4888587"/>
            <a:ext cx="16881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DEF9"/>
              </a:buClr>
              <a:buSzPts val="1800"/>
              <a:buFont typeface="Century Gothic"/>
              <a:buNone/>
            </a:pP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 Equity Rating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65" y="4408062"/>
            <a:ext cx="725497" cy="72549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 descr="{{9:2024_acct_engagement_summary.ap_count|commaformat}}"/>
          <p:cNvSpPr/>
          <p:nvPr/>
        </p:nvSpPr>
        <p:spPr>
          <a:xfrm>
            <a:off x="1357638" y="4478214"/>
            <a:ext cx="1784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77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50"/>
              <a:buFont typeface="Century Gothic"/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###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2"/>
          <p:cNvSpPr/>
          <p:nvPr/>
        </p:nvSpPr>
        <p:spPr>
          <a:xfrm>
            <a:off x="1357625" y="4887753"/>
            <a:ext cx="18714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DEF9"/>
              </a:buClr>
              <a:buSzPts val="1800"/>
              <a:buFont typeface="Century Gothic"/>
              <a:buNone/>
            </a:pP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 Certification - Platinum 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4476" y="0"/>
            <a:ext cx="5767526" cy="384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/>
          <p:nvPr/>
        </p:nvSpPr>
        <p:spPr>
          <a:xfrm>
            <a:off x="492900" y="546075"/>
            <a:ext cx="5616600" cy="12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86A"/>
              </a:buClr>
              <a:buSzPts val="3200"/>
              <a:buFont typeface="Georgia"/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[organization name]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6846450" y="4073100"/>
            <a:ext cx="49236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[Project info, mission, etc.]</a:t>
            </a:r>
            <a:r>
              <a:rPr lang="en-US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22"/>
          <p:cNvPicPr preferRelativeResize="0"/>
          <p:nvPr/>
        </p:nvPicPr>
        <p:blipFill rotWithShape="1">
          <a:blip r:embed="rId7">
            <a:alphaModFix/>
          </a:blip>
          <a:srcRect l="52444" t="16355" r="29882" b="62851"/>
          <a:stretch/>
        </p:blipFill>
        <p:spPr>
          <a:xfrm>
            <a:off x="3254226" y="2400850"/>
            <a:ext cx="923101" cy="91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 descr="{{2:2024_acct_engagement_summary.physical_locations|commaformat}}"/>
          <p:cNvSpPr/>
          <p:nvPr/>
        </p:nvSpPr>
        <p:spPr>
          <a:xfrm>
            <a:off x="1357800" y="2573570"/>
            <a:ext cx="1784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77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50"/>
              <a:buFont typeface="Century Gothic"/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###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/>
          <p:nvPr/>
        </p:nvSpPr>
        <p:spPr>
          <a:xfrm>
            <a:off x="1357800" y="2983100"/>
            <a:ext cx="9693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DEF9"/>
              </a:buClr>
              <a:buSzPts val="1800"/>
              <a:buFont typeface="Century Gothic"/>
              <a:buNone/>
            </a:pP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locations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2" descr="{{3:2024_acct_engagement_summary.area_in_meters|commaformat}}"/>
          <p:cNvSpPr/>
          <p:nvPr/>
        </p:nvSpPr>
        <p:spPr>
          <a:xfrm>
            <a:off x="4191675" y="2573575"/>
            <a:ext cx="19398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77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50"/>
              <a:buFont typeface="Century Gothic"/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###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4191677" y="2983100"/>
            <a:ext cx="1358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DEF9"/>
              </a:buClr>
              <a:buSzPts val="1800"/>
              <a:buFont typeface="Century Gothic"/>
              <a:buNone/>
            </a:pP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square</a:t>
            </a: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feet/ metres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 descr="{{5:2024_acct_engagement_summary.country_count|commaformat}}"/>
          <p:cNvSpPr/>
          <p:nvPr/>
        </p:nvSpPr>
        <p:spPr>
          <a:xfrm>
            <a:off x="1357800" y="3527108"/>
            <a:ext cx="1784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77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50"/>
              <a:buFont typeface="Century Gothic"/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###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2" descr="{{6:2024_country_count_text}}"/>
          <p:cNvSpPr/>
          <p:nvPr/>
        </p:nvSpPr>
        <p:spPr>
          <a:xfrm>
            <a:off x="1357800" y="3936642"/>
            <a:ext cx="15714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DEF9"/>
              </a:buClr>
              <a:buSzPts val="1800"/>
              <a:buFont typeface="Century Gothic"/>
              <a:buNone/>
            </a:pP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2" descr="{{7:2024_acct_engagement_summary.people_impacted|commaformat}}"/>
          <p:cNvSpPr/>
          <p:nvPr/>
        </p:nvSpPr>
        <p:spPr>
          <a:xfrm>
            <a:off x="4191674" y="3527100"/>
            <a:ext cx="16881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77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50"/>
              <a:buFont typeface="Century Gothic"/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###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4191679" y="3936650"/>
            <a:ext cx="17388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73DEF9"/>
              </a:buClr>
              <a:buSzPts val="1800"/>
              <a:buFont typeface="Century Gothic"/>
              <a:buNone/>
            </a:pPr>
            <a:r>
              <a:rPr lang="en-US" sz="1000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7">
            <a:alphaModFix/>
          </a:blip>
          <a:srcRect t="16353" r="85155" b="62853"/>
          <a:stretch/>
        </p:blipFill>
        <p:spPr>
          <a:xfrm>
            <a:off x="492900" y="2400850"/>
            <a:ext cx="775327" cy="91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7">
            <a:alphaModFix/>
          </a:blip>
          <a:srcRect t="39561" r="85155" b="41937"/>
          <a:stretch/>
        </p:blipFill>
        <p:spPr>
          <a:xfrm>
            <a:off x="492900" y="3422175"/>
            <a:ext cx="775327" cy="8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7">
            <a:alphaModFix/>
          </a:blip>
          <a:srcRect l="52444" t="39561" r="29882" b="41937"/>
          <a:stretch/>
        </p:blipFill>
        <p:spPr>
          <a:xfrm>
            <a:off x="3254226" y="3422175"/>
            <a:ext cx="923101" cy="814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2"/>
          <p:cNvCxnSpPr/>
          <p:nvPr/>
        </p:nvCxnSpPr>
        <p:spPr>
          <a:xfrm rot="10800000">
            <a:off x="296933" y="2302933"/>
            <a:ext cx="5812500" cy="0"/>
          </a:xfrm>
          <a:prstGeom prst="straightConnector1">
            <a:avLst/>
          </a:prstGeom>
          <a:noFill/>
          <a:ln w="9525" cap="flat" cmpd="sng">
            <a:solidFill>
              <a:srgbClr val="F0F7F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22"/>
          <p:cNvCxnSpPr/>
          <p:nvPr/>
        </p:nvCxnSpPr>
        <p:spPr>
          <a:xfrm>
            <a:off x="6424464" y="0"/>
            <a:ext cx="0" cy="6384600"/>
          </a:xfrm>
          <a:prstGeom prst="straightConnector1">
            <a:avLst/>
          </a:prstGeom>
          <a:noFill/>
          <a:ln w="9525" cap="flat" cmpd="sng">
            <a:solidFill>
              <a:srgbClr val="F0F7F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2"/>
          <p:cNvSpPr txBox="1"/>
          <p:nvPr/>
        </p:nvSpPr>
        <p:spPr>
          <a:xfrm>
            <a:off x="6846450" y="885075"/>
            <a:ext cx="49236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25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[provide image]</a:t>
            </a:r>
            <a:endParaRPr sz="2500" b="1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9252700" y="6626675"/>
            <a:ext cx="29394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</a:pPr>
            <a:r>
              <a:rPr lang="en-US" sz="67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202</a:t>
            </a:r>
            <a:r>
              <a:rPr lang="en-US" sz="67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67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International WELL Building Institute PBC. All rights reserved.</a:t>
            </a:r>
            <a:endParaRPr sz="670" b="0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7" name="Google Shape;117;p22"/>
          <p:cNvGrpSpPr/>
          <p:nvPr/>
        </p:nvGrpSpPr>
        <p:grpSpPr>
          <a:xfrm>
            <a:off x="371736" y="4401750"/>
            <a:ext cx="5132450" cy="1444200"/>
            <a:chOff x="417825" y="4401750"/>
            <a:chExt cx="5132450" cy="1444200"/>
          </a:xfrm>
        </p:grpSpPr>
        <p:sp>
          <p:nvSpPr>
            <p:cNvPr id="118" name="Google Shape;118;p22"/>
            <p:cNvSpPr/>
            <p:nvPr/>
          </p:nvSpPr>
          <p:spPr>
            <a:xfrm>
              <a:off x="417825" y="4401750"/>
              <a:ext cx="5132400" cy="765300"/>
            </a:xfrm>
            <a:prstGeom prst="rect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22"/>
            <p:cNvSpPr txBox="1"/>
            <p:nvPr/>
          </p:nvSpPr>
          <p:spPr>
            <a:xfrm>
              <a:off x="417875" y="5167050"/>
              <a:ext cx="51324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2032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E0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Contact IWBI to request relevant WELL achievement marks (i.e. Works with WELL provider, WELL Award Winner, Number of WELL APs, etc.)</a:t>
              </a:r>
              <a:endParaRPr sz="11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d7f5c6720c_0_17" descr="Background patter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600" y="4189075"/>
            <a:ext cx="11538226" cy="221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d7f5c6720c_0_17" descr="Background patter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89075"/>
            <a:ext cx="12192000" cy="221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d7f5c6720c_0_17"/>
          <p:cNvSpPr txBox="1"/>
          <p:nvPr/>
        </p:nvSpPr>
        <p:spPr>
          <a:xfrm>
            <a:off x="2546425" y="4285475"/>
            <a:ext cx="4730400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10984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[Details on intervention] implemented]</a:t>
            </a:r>
            <a:endParaRPr sz="14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g2d7f5c6720c_0_17"/>
          <p:cNvPicPr preferRelativeResize="0"/>
          <p:nvPr/>
        </p:nvPicPr>
        <p:blipFill rotWithShape="1">
          <a:blip r:embed="rId4">
            <a:alphaModFix/>
          </a:blip>
          <a:srcRect t="16647" b="16654"/>
          <a:stretch/>
        </p:blipFill>
        <p:spPr>
          <a:xfrm>
            <a:off x="7320685" y="1150718"/>
            <a:ext cx="4608300" cy="460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8" name="Google Shape;128;g2d7f5c6720c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424" y="4550512"/>
            <a:ext cx="1491298" cy="149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d7f5c6720c_0_17"/>
          <p:cNvSpPr txBox="1"/>
          <p:nvPr/>
        </p:nvSpPr>
        <p:spPr>
          <a:xfrm>
            <a:off x="7342575" y="1370175"/>
            <a:ext cx="45645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25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[provide image]</a:t>
            </a:r>
            <a:endParaRPr sz="2500" b="1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g2d7f5c6720c_0_17"/>
          <p:cNvSpPr txBox="1"/>
          <p:nvPr/>
        </p:nvSpPr>
        <p:spPr>
          <a:xfrm>
            <a:off x="492900" y="1108278"/>
            <a:ext cx="7177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C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i.e…WELL Certification was completed June 2022xxxx]</a:t>
            </a:r>
            <a:endParaRPr sz="1800" b="1">
              <a:solidFill>
                <a:srgbClr val="007C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g2d7f5c6720c_0_17"/>
          <p:cNvSpPr txBox="1"/>
          <p:nvPr/>
        </p:nvSpPr>
        <p:spPr>
          <a:xfrm>
            <a:off x="492900" y="546075"/>
            <a:ext cx="105156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86A"/>
              </a:buClr>
              <a:buSzPts val="3200"/>
              <a:buFont typeface="Georgia"/>
              <a:buNone/>
            </a:pPr>
            <a:r>
              <a:rPr lang="en-US" sz="3200">
                <a:solidFill>
                  <a:srgbClr val="27586A"/>
                </a:solidFill>
                <a:latin typeface="Georgia"/>
                <a:ea typeface="Georgia"/>
                <a:cs typeface="Georgia"/>
                <a:sym typeface="Georgia"/>
              </a:rPr>
              <a:t>Intervention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d7f5c6720c_0_17"/>
          <p:cNvSpPr txBox="1"/>
          <p:nvPr/>
        </p:nvSpPr>
        <p:spPr>
          <a:xfrm>
            <a:off x="492900" y="1752150"/>
            <a:ext cx="71778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[details on health issues addressed]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tbd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tbd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3" name="Google Shape;133;g2d7f5c6720c_0_17"/>
          <p:cNvGrpSpPr/>
          <p:nvPr/>
        </p:nvGrpSpPr>
        <p:grpSpPr>
          <a:xfrm>
            <a:off x="717275" y="3606675"/>
            <a:ext cx="5387100" cy="2591725"/>
            <a:chOff x="717275" y="3606675"/>
            <a:chExt cx="5387100" cy="2591725"/>
          </a:xfrm>
        </p:grpSpPr>
        <p:sp>
          <p:nvSpPr>
            <p:cNvPr id="134" name="Google Shape;134;g2d7f5c6720c_0_17"/>
            <p:cNvSpPr/>
            <p:nvPr/>
          </p:nvSpPr>
          <p:spPr>
            <a:xfrm>
              <a:off x="761025" y="4486600"/>
              <a:ext cx="1785300" cy="1711800"/>
            </a:xfrm>
            <a:prstGeom prst="rect">
              <a:avLst/>
            </a:prstGeom>
            <a:noFill/>
            <a:ln w="19050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g2d7f5c6720c_0_17"/>
            <p:cNvSpPr txBox="1"/>
            <p:nvPr/>
          </p:nvSpPr>
          <p:spPr>
            <a:xfrm>
              <a:off x="717275" y="3606675"/>
              <a:ext cx="5387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2032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E0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 speaking about WELL initiative, </a:t>
              </a:r>
              <a:r>
                <a:rPr lang="en-US" sz="1100" b="1">
                  <a:solidFill>
                    <a:srgbClr val="E0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Contact IWBI to request relevant WELL achievement marks (i.e. WELL concept,WELL Equity Rating, WELL at scale.)</a:t>
              </a:r>
              <a:endParaRPr sz="11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2032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26fa89b224_1_12"/>
          <p:cNvPicPr preferRelativeResize="0"/>
          <p:nvPr/>
        </p:nvPicPr>
        <p:blipFill rotWithShape="1">
          <a:blip r:embed="rId3">
            <a:alphaModFix/>
          </a:blip>
          <a:srcRect l="52381" t="5433" r="4427" b="13099"/>
          <a:stretch/>
        </p:blipFill>
        <p:spPr>
          <a:xfrm>
            <a:off x="6596300" y="269825"/>
            <a:ext cx="5265698" cy="55892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g326fa89b224_1_12" descr="Background patter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08575"/>
            <a:ext cx="12192000" cy="7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26fa89b224_1_12"/>
          <p:cNvSpPr txBox="1"/>
          <p:nvPr/>
        </p:nvSpPr>
        <p:spPr>
          <a:xfrm>
            <a:off x="492900" y="6108475"/>
            <a:ext cx="113691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EVIDENCE/OUTCOME: 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g326fa89b224_1_12"/>
          <p:cNvSpPr txBox="1"/>
          <p:nvPr/>
        </p:nvSpPr>
        <p:spPr>
          <a:xfrm>
            <a:off x="492900" y="1108275"/>
            <a:ext cx="55884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C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 short subheading describing the key point]</a:t>
            </a:r>
            <a:endParaRPr sz="1800" b="1">
              <a:solidFill>
                <a:srgbClr val="CE896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g326fa89b224_1_12"/>
          <p:cNvSpPr txBox="1"/>
          <p:nvPr/>
        </p:nvSpPr>
        <p:spPr>
          <a:xfrm>
            <a:off x="492900" y="546075"/>
            <a:ext cx="105156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86A"/>
              </a:buClr>
              <a:buSzPts val="3200"/>
              <a:buFont typeface="Georgia"/>
              <a:buNone/>
            </a:pPr>
            <a:r>
              <a:rPr lang="en-US" sz="3200">
                <a:solidFill>
                  <a:srgbClr val="27586A"/>
                </a:solidFill>
                <a:latin typeface="Georgia"/>
                <a:ea typeface="Georgia"/>
                <a:cs typeface="Georgia"/>
                <a:sym typeface="Georgia"/>
              </a:rPr>
              <a:t>Impact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26fa89b224_1_12"/>
          <p:cNvSpPr txBox="1"/>
          <p:nvPr/>
        </p:nvSpPr>
        <p:spPr>
          <a:xfrm>
            <a:off x="492900" y="1752150"/>
            <a:ext cx="57681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[details on results]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tbd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tbd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326fa89b224_1_12"/>
          <p:cNvSpPr txBox="1"/>
          <p:nvPr/>
        </p:nvSpPr>
        <p:spPr>
          <a:xfrm>
            <a:off x="7090975" y="977075"/>
            <a:ext cx="4130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25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[provide data]</a:t>
            </a:r>
            <a:endParaRPr sz="2500" b="1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g326fa89b224_1_12"/>
          <p:cNvSpPr txBox="1"/>
          <p:nvPr/>
        </p:nvSpPr>
        <p:spPr>
          <a:xfrm>
            <a:off x="9252700" y="6626675"/>
            <a:ext cx="29394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</a:pPr>
            <a:r>
              <a:rPr lang="en-US" sz="67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202</a:t>
            </a:r>
            <a:r>
              <a:rPr lang="en-US" sz="67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en-US" sz="67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International WELL Building Institute PBC. All rights reserved.</a:t>
            </a:r>
            <a:endParaRPr sz="670" b="0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7915e54683_1_0" descr="Background patter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7915e54683_1_0" title="alexandra-nicolae-JlKxvdUSfw0-unsplash.jpg"/>
          <p:cNvPicPr preferRelativeResize="0"/>
          <p:nvPr/>
        </p:nvPicPr>
        <p:blipFill rotWithShape="1">
          <a:blip r:embed="rId4">
            <a:alphaModFix/>
          </a:blip>
          <a:srcRect l="23274" r="23269"/>
          <a:stretch/>
        </p:blipFill>
        <p:spPr>
          <a:xfrm>
            <a:off x="6695768" y="0"/>
            <a:ext cx="550028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7915e54683_1_0"/>
          <p:cNvSpPr/>
          <p:nvPr/>
        </p:nvSpPr>
        <p:spPr>
          <a:xfrm>
            <a:off x="-1" y="5359078"/>
            <a:ext cx="6691800" cy="1239900"/>
          </a:xfrm>
          <a:prstGeom prst="rect">
            <a:avLst/>
          </a:prstGeom>
          <a:solidFill>
            <a:srgbClr val="F0F7F9"/>
          </a:solidFill>
          <a:ln>
            <a:noFill/>
          </a:ln>
          <a:effectLst>
            <a:outerShdw blurRad="57150" dist="19050" dir="5400000" algn="bl" rotWithShape="0">
              <a:srgbClr val="798DA8">
                <a:alpha val="49410"/>
              </a:srgbClr>
            </a:outerShdw>
          </a:effectLst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0F7F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7915e54683_1_0"/>
          <p:cNvSpPr txBox="1"/>
          <p:nvPr/>
        </p:nvSpPr>
        <p:spPr>
          <a:xfrm>
            <a:off x="406400" y="1605842"/>
            <a:ext cx="5809200" cy="3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[explain why this matters]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7915e54683_1_0"/>
          <p:cNvSpPr txBox="1"/>
          <p:nvPr/>
        </p:nvSpPr>
        <p:spPr>
          <a:xfrm>
            <a:off x="285850" y="5359075"/>
            <a:ext cx="54138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3D3E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[Highlight fact/statistic/quote/text]</a:t>
            </a:r>
            <a:endParaRPr sz="1500" b="1">
              <a:solidFill>
                <a:srgbClr val="3D3E4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g37915e54683_1_0"/>
          <p:cNvSpPr txBox="1"/>
          <p:nvPr/>
        </p:nvSpPr>
        <p:spPr>
          <a:xfrm>
            <a:off x="8853157" y="6626586"/>
            <a:ext cx="33438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2023 International WELL Building Institute PBC. All rights reserved. </a:t>
            </a:r>
            <a:endParaRPr sz="6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7915e54683_1_0"/>
          <p:cNvSpPr txBox="1"/>
          <p:nvPr/>
        </p:nvSpPr>
        <p:spPr>
          <a:xfrm>
            <a:off x="492900" y="1108275"/>
            <a:ext cx="55884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3DE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 short subheading on why this is important]</a:t>
            </a:r>
            <a:endParaRPr sz="1800" b="1">
              <a:solidFill>
                <a:srgbClr val="73DEF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g37915e54683_1_0"/>
          <p:cNvSpPr txBox="1"/>
          <p:nvPr/>
        </p:nvSpPr>
        <p:spPr>
          <a:xfrm>
            <a:off x="492900" y="546075"/>
            <a:ext cx="105156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86A"/>
              </a:buClr>
              <a:buSzPts val="3200"/>
              <a:buFont typeface="Georgia"/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Purpose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7915e54683_1_0"/>
          <p:cNvSpPr txBox="1"/>
          <p:nvPr/>
        </p:nvSpPr>
        <p:spPr>
          <a:xfrm>
            <a:off x="6846450" y="885075"/>
            <a:ext cx="49236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None/>
            </a:pPr>
            <a:r>
              <a:rPr lang="en-US" sz="2500" b="1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[provide image]</a:t>
            </a:r>
            <a:endParaRPr sz="2500" b="1">
              <a:solidFill>
                <a:srgbClr val="E0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2C0C1"/>
      </a:accent1>
      <a:accent2>
        <a:srgbClr val="54889B"/>
      </a:accent2>
      <a:accent3>
        <a:srgbClr val="175D6F"/>
      </a:accent3>
      <a:accent4>
        <a:srgbClr val="0D4248"/>
      </a:accent4>
      <a:accent5>
        <a:srgbClr val="B4BF9E"/>
      </a:accent5>
      <a:accent6>
        <a:srgbClr val="6B8764"/>
      </a:accent6>
      <a:hlink>
        <a:srgbClr val="54889B"/>
      </a:hlink>
      <a:folHlink>
        <a:srgbClr val="EBE3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Calibri</vt:lpstr>
      <vt:lpstr>Georgia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Colleen Bialecki</dc:creator>
  <cp:lastModifiedBy>Julia Sikorski</cp:lastModifiedBy>
  <cp:revision>1</cp:revision>
  <dcterms:created xsi:type="dcterms:W3CDTF">2021-09-15T18:23:01Z</dcterms:created>
  <dcterms:modified xsi:type="dcterms:W3CDTF">2026-04-15T13:41:24Z</dcterms:modified>
</cp:coreProperties>
</file>