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y="6858000" cx="12192000"/>
  <p:notesSz cx="9929800" cy="679925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6" roundtripDataSignature="AMtx7mgpk9unYU8EIegjUCIE/Zl4cA4sx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customschemas.google.com/relationships/presentationmetadata" Target="metadata"/><Relationship Id="rId25" Type="http://schemas.openxmlformats.org/officeDocument/2006/relationships/slide" Target="slides/slide2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655275" y="509925"/>
            <a:ext cx="6620175" cy="2549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92975" y="3229625"/>
            <a:ext cx="7943825" cy="30596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992975" y="3229625"/>
            <a:ext cx="7943825" cy="30596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655275" y="509925"/>
            <a:ext cx="6620175" cy="2549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:notes"/>
          <p:cNvSpPr txBox="1"/>
          <p:nvPr>
            <p:ph idx="1" type="body"/>
          </p:nvPr>
        </p:nvSpPr>
        <p:spPr>
          <a:xfrm>
            <a:off x="992975" y="3229625"/>
            <a:ext cx="7943825" cy="30596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0:notes"/>
          <p:cNvSpPr/>
          <p:nvPr>
            <p:ph idx="2" type="sldImg"/>
          </p:nvPr>
        </p:nvSpPr>
        <p:spPr>
          <a:xfrm>
            <a:off x="1655275" y="509925"/>
            <a:ext cx="6620175" cy="2549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1:notes"/>
          <p:cNvSpPr txBox="1"/>
          <p:nvPr>
            <p:ph idx="1" type="body"/>
          </p:nvPr>
        </p:nvSpPr>
        <p:spPr>
          <a:xfrm>
            <a:off x="992975" y="3229625"/>
            <a:ext cx="7943825" cy="30596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1:notes"/>
          <p:cNvSpPr/>
          <p:nvPr>
            <p:ph idx="2" type="sldImg"/>
          </p:nvPr>
        </p:nvSpPr>
        <p:spPr>
          <a:xfrm>
            <a:off x="1655275" y="509925"/>
            <a:ext cx="6620175" cy="2549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2:notes"/>
          <p:cNvSpPr txBox="1"/>
          <p:nvPr>
            <p:ph idx="1" type="body"/>
          </p:nvPr>
        </p:nvSpPr>
        <p:spPr>
          <a:xfrm>
            <a:off x="992975" y="3229625"/>
            <a:ext cx="7943825" cy="30596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2:notes"/>
          <p:cNvSpPr/>
          <p:nvPr>
            <p:ph idx="2" type="sldImg"/>
          </p:nvPr>
        </p:nvSpPr>
        <p:spPr>
          <a:xfrm>
            <a:off x="1655275" y="509925"/>
            <a:ext cx="6620175" cy="2549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3:notes"/>
          <p:cNvSpPr txBox="1"/>
          <p:nvPr>
            <p:ph idx="1" type="body"/>
          </p:nvPr>
        </p:nvSpPr>
        <p:spPr>
          <a:xfrm>
            <a:off x="992975" y="3229625"/>
            <a:ext cx="7943825" cy="30596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3:notes"/>
          <p:cNvSpPr/>
          <p:nvPr>
            <p:ph idx="2" type="sldImg"/>
          </p:nvPr>
        </p:nvSpPr>
        <p:spPr>
          <a:xfrm>
            <a:off x="1655275" y="509925"/>
            <a:ext cx="6620175" cy="2549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4:notes"/>
          <p:cNvSpPr txBox="1"/>
          <p:nvPr>
            <p:ph idx="1" type="body"/>
          </p:nvPr>
        </p:nvSpPr>
        <p:spPr>
          <a:xfrm>
            <a:off x="992975" y="3229625"/>
            <a:ext cx="7943825" cy="30596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4:notes"/>
          <p:cNvSpPr/>
          <p:nvPr>
            <p:ph idx="2" type="sldImg"/>
          </p:nvPr>
        </p:nvSpPr>
        <p:spPr>
          <a:xfrm>
            <a:off x="1655275" y="509925"/>
            <a:ext cx="6620175" cy="2549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5:notes"/>
          <p:cNvSpPr txBox="1"/>
          <p:nvPr>
            <p:ph idx="1" type="body"/>
          </p:nvPr>
        </p:nvSpPr>
        <p:spPr>
          <a:xfrm>
            <a:off x="992975" y="3229625"/>
            <a:ext cx="7943825" cy="30596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5:notes"/>
          <p:cNvSpPr/>
          <p:nvPr>
            <p:ph idx="2" type="sldImg"/>
          </p:nvPr>
        </p:nvSpPr>
        <p:spPr>
          <a:xfrm>
            <a:off x="1655275" y="509925"/>
            <a:ext cx="6620175" cy="2549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6:notes"/>
          <p:cNvSpPr txBox="1"/>
          <p:nvPr>
            <p:ph idx="1" type="body"/>
          </p:nvPr>
        </p:nvSpPr>
        <p:spPr>
          <a:xfrm>
            <a:off x="992975" y="3229625"/>
            <a:ext cx="7943825" cy="30596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6:notes"/>
          <p:cNvSpPr/>
          <p:nvPr>
            <p:ph idx="2" type="sldImg"/>
          </p:nvPr>
        </p:nvSpPr>
        <p:spPr>
          <a:xfrm>
            <a:off x="1655275" y="509925"/>
            <a:ext cx="6620175" cy="2549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7:notes"/>
          <p:cNvSpPr txBox="1"/>
          <p:nvPr>
            <p:ph idx="1" type="body"/>
          </p:nvPr>
        </p:nvSpPr>
        <p:spPr>
          <a:xfrm>
            <a:off x="992975" y="3229625"/>
            <a:ext cx="7943825" cy="30596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17:notes"/>
          <p:cNvSpPr/>
          <p:nvPr>
            <p:ph idx="2" type="sldImg"/>
          </p:nvPr>
        </p:nvSpPr>
        <p:spPr>
          <a:xfrm>
            <a:off x="1655275" y="509925"/>
            <a:ext cx="6620175" cy="2549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8:notes"/>
          <p:cNvSpPr txBox="1"/>
          <p:nvPr>
            <p:ph idx="1" type="body"/>
          </p:nvPr>
        </p:nvSpPr>
        <p:spPr>
          <a:xfrm>
            <a:off x="992975" y="3229625"/>
            <a:ext cx="7943825" cy="30596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18:notes"/>
          <p:cNvSpPr/>
          <p:nvPr>
            <p:ph idx="2" type="sldImg"/>
          </p:nvPr>
        </p:nvSpPr>
        <p:spPr>
          <a:xfrm>
            <a:off x="1655275" y="509925"/>
            <a:ext cx="6620175" cy="2549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:notes"/>
          <p:cNvSpPr txBox="1"/>
          <p:nvPr>
            <p:ph idx="1" type="body"/>
          </p:nvPr>
        </p:nvSpPr>
        <p:spPr>
          <a:xfrm>
            <a:off x="992975" y="3229625"/>
            <a:ext cx="7943825" cy="30596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19:notes"/>
          <p:cNvSpPr/>
          <p:nvPr>
            <p:ph idx="2" type="sldImg"/>
          </p:nvPr>
        </p:nvSpPr>
        <p:spPr>
          <a:xfrm>
            <a:off x="1655275" y="509925"/>
            <a:ext cx="6620175" cy="2549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/>
          <p:nvPr>
            <p:ph idx="1" type="body"/>
          </p:nvPr>
        </p:nvSpPr>
        <p:spPr>
          <a:xfrm>
            <a:off x="992975" y="3229625"/>
            <a:ext cx="7943825" cy="30596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2:notes"/>
          <p:cNvSpPr/>
          <p:nvPr>
            <p:ph idx="2" type="sldImg"/>
          </p:nvPr>
        </p:nvSpPr>
        <p:spPr>
          <a:xfrm>
            <a:off x="1655275" y="509925"/>
            <a:ext cx="6620175" cy="2549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0:notes"/>
          <p:cNvSpPr txBox="1"/>
          <p:nvPr>
            <p:ph idx="1" type="body"/>
          </p:nvPr>
        </p:nvSpPr>
        <p:spPr>
          <a:xfrm>
            <a:off x="992975" y="3229625"/>
            <a:ext cx="7943825" cy="30596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20:notes"/>
          <p:cNvSpPr/>
          <p:nvPr>
            <p:ph idx="2" type="sldImg"/>
          </p:nvPr>
        </p:nvSpPr>
        <p:spPr>
          <a:xfrm>
            <a:off x="1655275" y="509925"/>
            <a:ext cx="6620175" cy="2549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1:notes"/>
          <p:cNvSpPr txBox="1"/>
          <p:nvPr>
            <p:ph idx="1" type="body"/>
          </p:nvPr>
        </p:nvSpPr>
        <p:spPr>
          <a:xfrm>
            <a:off x="992975" y="3229625"/>
            <a:ext cx="7943825" cy="30596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21:notes"/>
          <p:cNvSpPr/>
          <p:nvPr>
            <p:ph idx="2" type="sldImg"/>
          </p:nvPr>
        </p:nvSpPr>
        <p:spPr>
          <a:xfrm>
            <a:off x="1655275" y="509925"/>
            <a:ext cx="6620175" cy="2549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/>
          <p:nvPr>
            <p:ph idx="1" type="body"/>
          </p:nvPr>
        </p:nvSpPr>
        <p:spPr>
          <a:xfrm>
            <a:off x="992975" y="3229625"/>
            <a:ext cx="7943825" cy="30596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3:notes"/>
          <p:cNvSpPr/>
          <p:nvPr>
            <p:ph idx="2" type="sldImg"/>
          </p:nvPr>
        </p:nvSpPr>
        <p:spPr>
          <a:xfrm>
            <a:off x="1655275" y="509925"/>
            <a:ext cx="6620175" cy="2549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/>
          <p:nvPr>
            <p:ph idx="1" type="body"/>
          </p:nvPr>
        </p:nvSpPr>
        <p:spPr>
          <a:xfrm>
            <a:off x="992975" y="3229625"/>
            <a:ext cx="7943825" cy="30596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4:notes"/>
          <p:cNvSpPr/>
          <p:nvPr>
            <p:ph idx="2" type="sldImg"/>
          </p:nvPr>
        </p:nvSpPr>
        <p:spPr>
          <a:xfrm>
            <a:off x="1655275" y="509925"/>
            <a:ext cx="6620175" cy="2549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 txBox="1"/>
          <p:nvPr>
            <p:ph idx="1" type="body"/>
          </p:nvPr>
        </p:nvSpPr>
        <p:spPr>
          <a:xfrm>
            <a:off x="992975" y="3229625"/>
            <a:ext cx="7943825" cy="30596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5:notes"/>
          <p:cNvSpPr/>
          <p:nvPr>
            <p:ph idx="2" type="sldImg"/>
          </p:nvPr>
        </p:nvSpPr>
        <p:spPr>
          <a:xfrm>
            <a:off x="1655275" y="509925"/>
            <a:ext cx="6620175" cy="2549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 txBox="1"/>
          <p:nvPr>
            <p:ph idx="1" type="body"/>
          </p:nvPr>
        </p:nvSpPr>
        <p:spPr>
          <a:xfrm>
            <a:off x="992975" y="3229625"/>
            <a:ext cx="7943825" cy="30596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6:notes"/>
          <p:cNvSpPr/>
          <p:nvPr>
            <p:ph idx="2" type="sldImg"/>
          </p:nvPr>
        </p:nvSpPr>
        <p:spPr>
          <a:xfrm>
            <a:off x="1655275" y="509925"/>
            <a:ext cx="6620175" cy="2549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:notes"/>
          <p:cNvSpPr txBox="1"/>
          <p:nvPr>
            <p:ph idx="1" type="body"/>
          </p:nvPr>
        </p:nvSpPr>
        <p:spPr>
          <a:xfrm>
            <a:off x="992975" y="3229625"/>
            <a:ext cx="7943825" cy="30596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7:notes"/>
          <p:cNvSpPr/>
          <p:nvPr>
            <p:ph idx="2" type="sldImg"/>
          </p:nvPr>
        </p:nvSpPr>
        <p:spPr>
          <a:xfrm>
            <a:off x="1655275" y="509925"/>
            <a:ext cx="6620175" cy="2549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:notes"/>
          <p:cNvSpPr txBox="1"/>
          <p:nvPr>
            <p:ph idx="1" type="body"/>
          </p:nvPr>
        </p:nvSpPr>
        <p:spPr>
          <a:xfrm>
            <a:off x="992975" y="3229625"/>
            <a:ext cx="7943825" cy="30596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8:notes"/>
          <p:cNvSpPr/>
          <p:nvPr>
            <p:ph idx="2" type="sldImg"/>
          </p:nvPr>
        </p:nvSpPr>
        <p:spPr>
          <a:xfrm>
            <a:off x="1655275" y="509925"/>
            <a:ext cx="6620175" cy="2549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:notes"/>
          <p:cNvSpPr txBox="1"/>
          <p:nvPr>
            <p:ph idx="1" type="body"/>
          </p:nvPr>
        </p:nvSpPr>
        <p:spPr>
          <a:xfrm>
            <a:off x="992975" y="3229625"/>
            <a:ext cx="7943825" cy="30596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9:notes"/>
          <p:cNvSpPr/>
          <p:nvPr>
            <p:ph idx="2" type="sldImg"/>
          </p:nvPr>
        </p:nvSpPr>
        <p:spPr>
          <a:xfrm>
            <a:off x="1655275" y="509925"/>
            <a:ext cx="6620175" cy="2549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2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2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2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2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3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2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Relationship Id="rId4" Type="http://schemas.openxmlformats.org/officeDocument/2006/relationships/image" Target="../media/image7.png"/><Relationship Id="rId5" Type="http://schemas.openxmlformats.org/officeDocument/2006/relationships/image" Target="../media/image10.png"/><Relationship Id="rId6" Type="http://schemas.openxmlformats.org/officeDocument/2006/relationships/image" Target="../media/image2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Relationship Id="rId4" Type="http://schemas.openxmlformats.org/officeDocument/2006/relationships/image" Target="../media/image29.png"/><Relationship Id="rId5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Relationship Id="rId4" Type="http://schemas.openxmlformats.org/officeDocument/2006/relationships/image" Target="../media/image33.png"/><Relationship Id="rId5" Type="http://schemas.openxmlformats.org/officeDocument/2006/relationships/image" Target="../media/image2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Relationship Id="rId4" Type="http://schemas.openxmlformats.org/officeDocument/2006/relationships/image" Target="../media/image37.png"/><Relationship Id="rId5" Type="http://schemas.openxmlformats.org/officeDocument/2006/relationships/image" Target="../media/image22.png"/><Relationship Id="rId6" Type="http://schemas.openxmlformats.org/officeDocument/2006/relationships/image" Target="../media/image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Relationship Id="rId4" Type="http://schemas.openxmlformats.org/officeDocument/2006/relationships/image" Target="../media/image35.png"/><Relationship Id="rId5" Type="http://schemas.openxmlformats.org/officeDocument/2006/relationships/image" Target="../media/image24.png"/><Relationship Id="rId6" Type="http://schemas.openxmlformats.org/officeDocument/2006/relationships/image" Target="../media/image4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Relationship Id="rId4" Type="http://schemas.openxmlformats.org/officeDocument/2006/relationships/image" Target="../media/image25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Relationship Id="rId4" Type="http://schemas.openxmlformats.org/officeDocument/2006/relationships/image" Target="../media/image3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Relationship Id="rId4" Type="http://schemas.openxmlformats.org/officeDocument/2006/relationships/image" Target="../media/image52.png"/><Relationship Id="rId5" Type="http://schemas.openxmlformats.org/officeDocument/2006/relationships/image" Target="../media/image3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Relationship Id="rId4" Type="http://schemas.openxmlformats.org/officeDocument/2006/relationships/image" Target="../media/image39.png"/><Relationship Id="rId5" Type="http://schemas.openxmlformats.org/officeDocument/2006/relationships/image" Target="../media/image53.png"/><Relationship Id="rId6" Type="http://schemas.openxmlformats.org/officeDocument/2006/relationships/image" Target="../media/image49.png"/><Relationship Id="rId7" Type="http://schemas.openxmlformats.org/officeDocument/2006/relationships/image" Target="../media/image5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Relationship Id="rId4" Type="http://schemas.openxmlformats.org/officeDocument/2006/relationships/image" Target="../media/image4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Relationship Id="rId4" Type="http://schemas.openxmlformats.org/officeDocument/2006/relationships/image" Target="../media/image5.png"/><Relationship Id="rId5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Relationship Id="rId4" Type="http://schemas.openxmlformats.org/officeDocument/2006/relationships/image" Target="../media/image42.jpg"/><Relationship Id="rId5" Type="http://schemas.openxmlformats.org/officeDocument/2006/relationships/image" Target="../media/image41.jpg"/><Relationship Id="rId6" Type="http://schemas.openxmlformats.org/officeDocument/2006/relationships/image" Target="../media/image4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Relationship Id="rId4" Type="http://schemas.openxmlformats.org/officeDocument/2006/relationships/image" Target="../media/image48.jp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5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Relationship Id="rId4" Type="http://schemas.openxmlformats.org/officeDocument/2006/relationships/image" Target="../media/image2.png"/><Relationship Id="rId5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Relationship Id="rId4" Type="http://schemas.openxmlformats.org/officeDocument/2006/relationships/image" Target="../media/image8.png"/><Relationship Id="rId5" Type="http://schemas.openxmlformats.org/officeDocument/2006/relationships/image" Target="../media/image13.png"/><Relationship Id="rId6" Type="http://schemas.openxmlformats.org/officeDocument/2006/relationships/image" Target="../media/image4.png"/><Relationship Id="rId7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Relationship Id="rId4" Type="http://schemas.openxmlformats.org/officeDocument/2006/relationships/image" Target="../media/image54.png"/><Relationship Id="rId5" Type="http://schemas.openxmlformats.org/officeDocument/2006/relationships/image" Target="../media/image3.jpg"/><Relationship Id="rId6" Type="http://schemas.openxmlformats.org/officeDocument/2006/relationships/image" Target="../media/image1.png"/><Relationship Id="rId7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Relationship Id="rId4" Type="http://schemas.openxmlformats.org/officeDocument/2006/relationships/image" Target="../media/image12.png"/><Relationship Id="rId5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Relationship Id="rId4" Type="http://schemas.openxmlformats.org/officeDocument/2006/relationships/image" Target="../media/image31.png"/><Relationship Id="rId5" Type="http://schemas.openxmlformats.org/officeDocument/2006/relationships/image" Target="../media/image16.png"/><Relationship Id="rId6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4" Type="http://schemas.openxmlformats.org/officeDocument/2006/relationships/image" Target="../media/image44.png"/><Relationship Id="rId5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-633046" y="-1"/>
            <a:ext cx="12891721" cy="7051431"/>
          </a:xfrm>
          <a:custGeom>
            <a:rect b="b" l="l" r="r" t="t"/>
            <a:pathLst>
              <a:path extrusionOk="0" h="4252500" w="7560000">
                <a:moveTo>
                  <a:pt x="0" y="0"/>
                </a:moveTo>
                <a:lnTo>
                  <a:pt x="7560000" y="0"/>
                </a:lnTo>
                <a:lnTo>
                  <a:pt x="7560000" y="4252500"/>
                </a:lnTo>
                <a:lnTo>
                  <a:pt x="0" y="4252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 b="15199" l="31254" r="31064" t="5566"/>
          <a:stretch/>
        </p:blipFill>
        <p:spPr>
          <a:xfrm>
            <a:off x="1741610" y="506289"/>
            <a:ext cx="5105400" cy="603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5">
            <a:alphaModFix/>
          </a:blip>
          <a:srcRect b="42501" l="50875" r="38548" t="19793"/>
          <a:stretch/>
        </p:blipFill>
        <p:spPr>
          <a:xfrm>
            <a:off x="-66394" y="1814527"/>
            <a:ext cx="1904719" cy="3819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12710" y="693179"/>
            <a:ext cx="2933699" cy="400656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7469796" y="4849044"/>
            <a:ext cx="3819525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Sarah Terry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MELF Cohort Four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2024 - 2025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0"/>
          <p:cNvSpPr/>
          <p:nvPr/>
        </p:nvSpPr>
        <p:spPr>
          <a:xfrm>
            <a:off x="0" y="-15611"/>
            <a:ext cx="12192000" cy="7051431"/>
          </a:xfrm>
          <a:custGeom>
            <a:rect b="b" l="l" r="r" t="t"/>
            <a:pathLst>
              <a:path extrusionOk="0" h="4252500" w="7560000">
                <a:moveTo>
                  <a:pt x="0" y="0"/>
                </a:moveTo>
                <a:lnTo>
                  <a:pt x="7560000" y="0"/>
                </a:lnTo>
                <a:lnTo>
                  <a:pt x="7560000" y="4252500"/>
                </a:lnTo>
                <a:lnTo>
                  <a:pt x="0" y="4252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012983">
            <a:off x="855121" y="220510"/>
            <a:ext cx="4651486" cy="6579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41891">
            <a:off x="6339344" y="478200"/>
            <a:ext cx="4220774" cy="5969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/>
          <p:nvPr/>
        </p:nvSpPr>
        <p:spPr>
          <a:xfrm>
            <a:off x="93052" y="0"/>
            <a:ext cx="12192000" cy="7051431"/>
          </a:xfrm>
          <a:custGeom>
            <a:rect b="b" l="l" r="r" t="t"/>
            <a:pathLst>
              <a:path extrusionOk="0" h="4252500" w="7560000">
                <a:moveTo>
                  <a:pt x="0" y="0"/>
                </a:moveTo>
                <a:lnTo>
                  <a:pt x="7560000" y="0"/>
                </a:lnTo>
                <a:lnTo>
                  <a:pt x="7560000" y="4252500"/>
                </a:lnTo>
                <a:lnTo>
                  <a:pt x="0" y="4252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Google Shape;174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785932">
            <a:off x="664456" y="397647"/>
            <a:ext cx="4423088" cy="6256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207053">
            <a:off x="6453029" y="380017"/>
            <a:ext cx="4282935" cy="6057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1"/>
          <p:cNvSpPr txBox="1"/>
          <p:nvPr/>
        </p:nvSpPr>
        <p:spPr>
          <a:xfrm>
            <a:off x="4645391" y="1252450"/>
            <a:ext cx="234700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HOW</a:t>
            </a:r>
            <a:endParaRPr sz="4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2"/>
          <p:cNvSpPr/>
          <p:nvPr/>
        </p:nvSpPr>
        <p:spPr>
          <a:xfrm>
            <a:off x="-158262" y="-105508"/>
            <a:ext cx="12443314" cy="7156939"/>
          </a:xfrm>
          <a:custGeom>
            <a:rect b="b" l="l" r="r" t="t"/>
            <a:pathLst>
              <a:path extrusionOk="0" h="4252500" w="7560000">
                <a:moveTo>
                  <a:pt x="0" y="0"/>
                </a:moveTo>
                <a:lnTo>
                  <a:pt x="7560000" y="0"/>
                </a:lnTo>
                <a:lnTo>
                  <a:pt x="7560000" y="4252500"/>
                </a:lnTo>
                <a:lnTo>
                  <a:pt x="0" y="4252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2708" y="536330"/>
            <a:ext cx="3738997" cy="5288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69879" y="1543049"/>
            <a:ext cx="3443753" cy="4870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81806" y="536330"/>
            <a:ext cx="3313214" cy="468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2"/>
          <p:cNvSpPr txBox="1"/>
          <p:nvPr/>
        </p:nvSpPr>
        <p:spPr>
          <a:xfrm>
            <a:off x="4883049" y="536330"/>
            <a:ext cx="2617412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VIDEOS</a:t>
            </a:r>
            <a:endParaRPr sz="4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86" name="Google Shape;186;p12"/>
          <p:cNvSpPr txBox="1"/>
          <p:nvPr/>
        </p:nvSpPr>
        <p:spPr>
          <a:xfrm>
            <a:off x="7658100" y="5448969"/>
            <a:ext cx="442934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DISCUSSION</a:t>
            </a:r>
            <a:endParaRPr sz="44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87" name="Google Shape;187;p12"/>
          <p:cNvSpPr txBox="1"/>
          <p:nvPr/>
        </p:nvSpPr>
        <p:spPr>
          <a:xfrm>
            <a:off x="431956" y="5824869"/>
            <a:ext cx="4000500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INSPIRATION</a:t>
            </a:r>
            <a:endParaRPr sz="42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"/>
          <p:cNvSpPr/>
          <p:nvPr/>
        </p:nvSpPr>
        <p:spPr>
          <a:xfrm>
            <a:off x="93052" y="0"/>
            <a:ext cx="12192000" cy="7051431"/>
          </a:xfrm>
          <a:custGeom>
            <a:rect b="b" l="l" r="r" t="t"/>
            <a:pathLst>
              <a:path extrusionOk="0" h="4252500" w="7560000">
                <a:moveTo>
                  <a:pt x="0" y="0"/>
                </a:moveTo>
                <a:lnTo>
                  <a:pt x="7560000" y="0"/>
                </a:lnTo>
                <a:lnTo>
                  <a:pt x="7560000" y="4252500"/>
                </a:lnTo>
                <a:lnTo>
                  <a:pt x="0" y="4252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" name="Google Shape;193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7863" y="659423"/>
            <a:ext cx="3512131" cy="4967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63048" y="1380392"/>
            <a:ext cx="3512131" cy="4967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38233" y="659423"/>
            <a:ext cx="3437537" cy="4862146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3"/>
          <p:cNvSpPr txBox="1"/>
          <p:nvPr/>
        </p:nvSpPr>
        <p:spPr>
          <a:xfrm>
            <a:off x="528887" y="5688623"/>
            <a:ext cx="385263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LISTENING</a:t>
            </a:r>
            <a:endParaRPr sz="4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7" name="Google Shape;197;p13"/>
          <p:cNvSpPr txBox="1"/>
          <p:nvPr/>
        </p:nvSpPr>
        <p:spPr>
          <a:xfrm>
            <a:off x="7644692" y="5679831"/>
            <a:ext cx="453019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UNDERSTANDING</a:t>
            </a:r>
            <a:endParaRPr sz="32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8" name="Google Shape;198;p13"/>
          <p:cNvSpPr txBox="1"/>
          <p:nvPr/>
        </p:nvSpPr>
        <p:spPr>
          <a:xfrm>
            <a:off x="3954015" y="637355"/>
            <a:ext cx="453019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CONTEMPLATING</a:t>
            </a:r>
            <a:endParaRPr sz="32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4"/>
          <p:cNvSpPr/>
          <p:nvPr/>
        </p:nvSpPr>
        <p:spPr>
          <a:xfrm>
            <a:off x="-97190" y="0"/>
            <a:ext cx="12289190" cy="7121769"/>
          </a:xfrm>
          <a:custGeom>
            <a:rect b="b" l="l" r="r" t="t"/>
            <a:pathLst>
              <a:path extrusionOk="0" h="4252500" w="7560000">
                <a:moveTo>
                  <a:pt x="0" y="0"/>
                </a:moveTo>
                <a:lnTo>
                  <a:pt x="7560000" y="0"/>
                </a:lnTo>
                <a:lnTo>
                  <a:pt x="7560000" y="4252500"/>
                </a:lnTo>
                <a:lnTo>
                  <a:pt x="0" y="4252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4" name="Google Shape;204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0359" y="641839"/>
            <a:ext cx="3443753" cy="4870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08230" y="1656083"/>
            <a:ext cx="3385595" cy="4788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847943" y="641839"/>
            <a:ext cx="3543212" cy="501161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4"/>
          <p:cNvSpPr txBox="1"/>
          <p:nvPr/>
        </p:nvSpPr>
        <p:spPr>
          <a:xfrm>
            <a:off x="159748" y="5552094"/>
            <a:ext cx="4530198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ADDITIONAL RESOURCES</a:t>
            </a:r>
            <a:endParaRPr sz="32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08" name="Google Shape;208;p14"/>
          <p:cNvSpPr txBox="1"/>
          <p:nvPr/>
        </p:nvSpPr>
        <p:spPr>
          <a:xfrm>
            <a:off x="3735929" y="702091"/>
            <a:ext cx="4530198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ACTIVITIES</a:t>
            </a:r>
            <a:endParaRPr sz="44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09" name="Google Shape;209;p14"/>
          <p:cNvSpPr txBox="1"/>
          <p:nvPr/>
        </p:nvSpPr>
        <p:spPr>
          <a:xfrm>
            <a:off x="7416092" y="5770770"/>
            <a:ext cx="453019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REFLECTION</a:t>
            </a:r>
            <a:endParaRPr sz="32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5"/>
          <p:cNvSpPr/>
          <p:nvPr/>
        </p:nvSpPr>
        <p:spPr>
          <a:xfrm>
            <a:off x="93052" y="0"/>
            <a:ext cx="12192000" cy="7051431"/>
          </a:xfrm>
          <a:custGeom>
            <a:rect b="b" l="l" r="r" t="t"/>
            <a:pathLst>
              <a:path extrusionOk="0" h="4252500" w="7560000">
                <a:moveTo>
                  <a:pt x="0" y="0"/>
                </a:moveTo>
                <a:lnTo>
                  <a:pt x="7560000" y="0"/>
                </a:lnTo>
                <a:lnTo>
                  <a:pt x="7560000" y="4252500"/>
                </a:lnTo>
                <a:lnTo>
                  <a:pt x="0" y="4252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" name="Google Shape;215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146265">
            <a:off x="845768" y="416386"/>
            <a:ext cx="4579085" cy="6476783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5"/>
          <p:cNvSpPr txBox="1"/>
          <p:nvPr/>
        </p:nvSpPr>
        <p:spPr>
          <a:xfrm>
            <a:off x="4661491" y="561414"/>
            <a:ext cx="4530198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and CREATING….</a:t>
            </a:r>
            <a:endParaRPr sz="44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17" name="Google Shape;217;p15"/>
          <p:cNvSpPr txBox="1"/>
          <p:nvPr/>
        </p:nvSpPr>
        <p:spPr>
          <a:xfrm>
            <a:off x="6189052" y="2569378"/>
            <a:ext cx="4530198" cy="3477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But we will get back to this bit….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Because it is the best part!</a:t>
            </a:r>
            <a:endParaRPr sz="44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6"/>
          <p:cNvSpPr/>
          <p:nvPr/>
        </p:nvSpPr>
        <p:spPr>
          <a:xfrm>
            <a:off x="43804" y="0"/>
            <a:ext cx="12192000" cy="7051431"/>
          </a:xfrm>
          <a:custGeom>
            <a:rect b="b" l="l" r="r" t="t"/>
            <a:pathLst>
              <a:path extrusionOk="0" h="4252500" w="7560000">
                <a:moveTo>
                  <a:pt x="0" y="0"/>
                </a:moveTo>
                <a:lnTo>
                  <a:pt x="7560000" y="0"/>
                </a:lnTo>
                <a:lnTo>
                  <a:pt x="7560000" y="4252500"/>
                </a:lnTo>
                <a:lnTo>
                  <a:pt x="0" y="4252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16"/>
          <p:cNvSpPr/>
          <p:nvPr/>
        </p:nvSpPr>
        <p:spPr>
          <a:xfrm>
            <a:off x="3442617" y="826404"/>
            <a:ext cx="3886200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WHAT DELIGHTED OR SURPRISED ME?</a:t>
            </a:r>
            <a:endParaRPr sz="2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24" name="Google Shape;224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464892">
            <a:off x="-420894" y="-126883"/>
            <a:ext cx="4575581" cy="6471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5367">
            <a:off x="7339872" y="963382"/>
            <a:ext cx="3827424" cy="5413612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6"/>
          <p:cNvSpPr/>
          <p:nvPr/>
        </p:nvSpPr>
        <p:spPr>
          <a:xfrm rot="-1267634">
            <a:off x="217997" y="4399747"/>
            <a:ext cx="5458968" cy="1673909"/>
          </a:xfrm>
          <a:prstGeom prst="ellipse">
            <a:avLst/>
          </a:prstGeom>
          <a:solidFill>
            <a:srgbClr val="99FF33">
              <a:alpha val="18823"/>
            </a:srgbClr>
          </a:solidFill>
          <a:ln cap="flat" cmpd="sng" w="28575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7" name="Google Shape;227;p16"/>
          <p:cNvCxnSpPr/>
          <p:nvPr/>
        </p:nvCxnSpPr>
        <p:spPr>
          <a:xfrm flipH="1">
            <a:off x="5010912" y="2211399"/>
            <a:ext cx="374805" cy="1985697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28" name="Google Shape;228;p16"/>
          <p:cNvCxnSpPr/>
          <p:nvPr/>
        </p:nvCxnSpPr>
        <p:spPr>
          <a:xfrm>
            <a:off x="5538117" y="2363799"/>
            <a:ext cx="1402179" cy="1195798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29" name="Google Shape;229;p16"/>
          <p:cNvCxnSpPr/>
          <p:nvPr/>
        </p:nvCxnSpPr>
        <p:spPr>
          <a:xfrm>
            <a:off x="5538117" y="2669793"/>
            <a:ext cx="1203374" cy="1829055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30" name="Google Shape;230;p16"/>
          <p:cNvSpPr/>
          <p:nvPr/>
        </p:nvSpPr>
        <p:spPr>
          <a:xfrm rot="884365">
            <a:off x="6767121" y="3273406"/>
            <a:ext cx="4574954" cy="2682589"/>
          </a:xfrm>
          <a:prstGeom prst="ellipse">
            <a:avLst/>
          </a:prstGeom>
          <a:solidFill>
            <a:srgbClr val="F7CAAC">
              <a:alpha val="18823"/>
            </a:srgbClr>
          </a:solidFill>
          <a:ln cap="flat" cmpd="sng" w="28575">
            <a:solidFill>
              <a:srgbClr val="C55A1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7"/>
          <p:cNvSpPr/>
          <p:nvPr/>
        </p:nvSpPr>
        <p:spPr>
          <a:xfrm>
            <a:off x="93052" y="0"/>
            <a:ext cx="12192000" cy="7051431"/>
          </a:xfrm>
          <a:custGeom>
            <a:rect b="b" l="l" r="r" t="t"/>
            <a:pathLst>
              <a:path extrusionOk="0" h="4252500" w="7560000">
                <a:moveTo>
                  <a:pt x="0" y="0"/>
                </a:moveTo>
                <a:lnTo>
                  <a:pt x="7560000" y="0"/>
                </a:lnTo>
                <a:lnTo>
                  <a:pt x="7560000" y="4252500"/>
                </a:lnTo>
                <a:lnTo>
                  <a:pt x="0" y="4252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" name="Google Shape;236;p17"/>
          <p:cNvPicPr preferRelativeResize="0"/>
          <p:nvPr/>
        </p:nvPicPr>
        <p:blipFill rotWithShape="1">
          <a:blip r:embed="rId4">
            <a:alphaModFix/>
          </a:blip>
          <a:srcRect b="47669" l="0" r="0" t="0"/>
          <a:stretch/>
        </p:blipFill>
        <p:spPr>
          <a:xfrm rot="-1218250">
            <a:off x="498067" y="769999"/>
            <a:ext cx="5116062" cy="3786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57629" y="863265"/>
            <a:ext cx="3771583" cy="5334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7"/>
          <p:cNvPicPr preferRelativeResize="0"/>
          <p:nvPr/>
        </p:nvPicPr>
        <p:blipFill rotWithShape="1">
          <a:blip r:embed="rId6">
            <a:alphaModFix/>
          </a:blip>
          <a:srcRect b="6026" l="60275" r="15425" t="41667"/>
          <a:stretch/>
        </p:blipFill>
        <p:spPr>
          <a:xfrm>
            <a:off x="6383216" y="1529862"/>
            <a:ext cx="1178169" cy="4334608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7"/>
          <p:cNvSpPr/>
          <p:nvPr/>
        </p:nvSpPr>
        <p:spPr>
          <a:xfrm>
            <a:off x="2751992" y="4396154"/>
            <a:ext cx="3948895" cy="2222923"/>
          </a:xfrm>
          <a:custGeom>
            <a:rect b="b" l="l" r="r" t="t"/>
            <a:pathLst>
              <a:path extrusionOk="0" h="3552279" w="6052165">
                <a:moveTo>
                  <a:pt x="0" y="0"/>
                </a:moveTo>
                <a:lnTo>
                  <a:pt x="6052166" y="0"/>
                </a:lnTo>
                <a:lnTo>
                  <a:pt x="6052166" y="3552279"/>
                </a:lnTo>
                <a:lnTo>
                  <a:pt x="0" y="3552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110592" l="-10645" r="-10486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8"/>
          <p:cNvSpPr/>
          <p:nvPr/>
        </p:nvSpPr>
        <p:spPr>
          <a:xfrm>
            <a:off x="93052" y="0"/>
            <a:ext cx="12192000" cy="7051431"/>
          </a:xfrm>
          <a:custGeom>
            <a:rect b="b" l="l" r="r" t="t"/>
            <a:pathLst>
              <a:path extrusionOk="0" h="4252500" w="7560000">
                <a:moveTo>
                  <a:pt x="0" y="0"/>
                </a:moveTo>
                <a:lnTo>
                  <a:pt x="7560000" y="0"/>
                </a:lnTo>
                <a:lnTo>
                  <a:pt x="7560000" y="4252500"/>
                </a:lnTo>
                <a:lnTo>
                  <a:pt x="0" y="4252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18"/>
          <p:cNvSpPr txBox="1"/>
          <p:nvPr/>
        </p:nvSpPr>
        <p:spPr>
          <a:xfrm>
            <a:off x="5883622" y="1238422"/>
            <a:ext cx="4530198" cy="28007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So …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Here is the best bit …</a:t>
            </a:r>
            <a:endParaRPr sz="44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46" name="Google Shape;246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21940" y="646234"/>
            <a:ext cx="4071586" cy="5758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9"/>
          <p:cNvSpPr/>
          <p:nvPr/>
        </p:nvSpPr>
        <p:spPr>
          <a:xfrm>
            <a:off x="93052" y="0"/>
            <a:ext cx="12192000" cy="7051431"/>
          </a:xfrm>
          <a:custGeom>
            <a:rect b="b" l="l" r="r" t="t"/>
            <a:pathLst>
              <a:path extrusionOk="0" h="4252500" w="7560000">
                <a:moveTo>
                  <a:pt x="0" y="0"/>
                </a:moveTo>
                <a:lnTo>
                  <a:pt x="7560000" y="0"/>
                </a:lnTo>
                <a:lnTo>
                  <a:pt x="7560000" y="4252500"/>
                </a:lnTo>
                <a:lnTo>
                  <a:pt x="0" y="4252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19"/>
          <p:cNvSpPr/>
          <p:nvPr/>
        </p:nvSpPr>
        <p:spPr>
          <a:xfrm flipH="1">
            <a:off x="-2751413" y="-2464008"/>
            <a:ext cx="17724130" cy="13162488"/>
          </a:xfrm>
          <a:custGeom>
            <a:rect b="b" l="l" r="r" t="t"/>
            <a:pathLst>
              <a:path extrusionOk="0" h="13016561" w="15588696">
                <a:moveTo>
                  <a:pt x="15588696" y="0"/>
                </a:moveTo>
                <a:lnTo>
                  <a:pt x="0" y="0"/>
                </a:lnTo>
                <a:lnTo>
                  <a:pt x="0" y="13016561"/>
                </a:lnTo>
                <a:lnTo>
                  <a:pt x="15588696" y="13016561"/>
                </a:lnTo>
                <a:lnTo>
                  <a:pt x="15588696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3" name="Google Shape;253;p19"/>
          <p:cNvSpPr txBox="1"/>
          <p:nvPr/>
        </p:nvSpPr>
        <p:spPr>
          <a:xfrm>
            <a:off x="1180806" y="600195"/>
            <a:ext cx="885385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So…. Back to your task… do you think we achieved the Objectives of the Programme?</a:t>
            </a:r>
            <a:endParaRPr sz="24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54" name="Google Shape;254;p19"/>
          <p:cNvSpPr txBox="1"/>
          <p:nvPr/>
        </p:nvSpPr>
        <p:spPr>
          <a:xfrm>
            <a:off x="2257533" y="2475275"/>
            <a:ext cx="7706238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•To explore St Teresa’s mission and </a:t>
            </a:r>
            <a:r>
              <a:rPr b="1" lang="en-US" sz="1600">
                <a:solidFill>
                  <a:srgbClr val="99FF33"/>
                </a:solidFill>
                <a:latin typeface="Arial"/>
                <a:ea typeface="Arial"/>
                <a:cs typeface="Arial"/>
                <a:sym typeface="Arial"/>
              </a:rPr>
              <a:t>values of faith, compassion, integrity, excellence, open-mindedness and respect </a:t>
            </a: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 other people.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•A </a:t>
            </a:r>
            <a:r>
              <a:rPr b="1" lang="en-US" sz="1600">
                <a:solidFill>
                  <a:srgbClr val="99FF33"/>
                </a:solidFill>
                <a:latin typeface="Arial"/>
                <a:ea typeface="Arial"/>
                <a:cs typeface="Arial"/>
                <a:sym typeface="Arial"/>
              </a:rPr>
              <a:t>commitment to the Mercy charism and values</a:t>
            </a:r>
            <a:r>
              <a:rPr b="1" lang="en-US"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1" lang="en-US" sz="1600">
                <a:solidFill>
                  <a:srgbClr val="99FF33"/>
                </a:solidFill>
                <a:latin typeface="Arial"/>
                <a:ea typeface="Arial"/>
                <a:cs typeface="Arial"/>
                <a:sym typeface="Arial"/>
              </a:rPr>
              <a:t>Flexibility when facing new or unexpected situations</a:t>
            </a:r>
            <a:r>
              <a:rPr lang="en-US" sz="1600">
                <a:solidFill>
                  <a:srgbClr val="99FF3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and the ability to </a:t>
            </a:r>
            <a:r>
              <a:rPr b="1" lang="en-US" sz="1600">
                <a:solidFill>
                  <a:srgbClr val="99FF33"/>
                </a:solidFill>
                <a:latin typeface="Arial"/>
                <a:ea typeface="Arial"/>
                <a:cs typeface="Arial"/>
                <a:sym typeface="Arial"/>
              </a:rPr>
              <a:t>adjust to new cultures and ethnic backgrounds.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1" lang="en-US" sz="1600">
                <a:solidFill>
                  <a:srgbClr val="99FF33"/>
                </a:solidFill>
                <a:latin typeface="Arial"/>
                <a:ea typeface="Arial"/>
                <a:cs typeface="Arial"/>
                <a:sym typeface="Arial"/>
              </a:rPr>
              <a:t>Expanding our knowledge</a:t>
            </a:r>
            <a:r>
              <a:rPr lang="en-US" sz="1600">
                <a:solidFill>
                  <a:srgbClr val="99FF3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 the Sisters of Mercy and their work in different places.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1" i="1" lang="en-US" sz="1600">
                <a:solidFill>
                  <a:srgbClr val="99FF33"/>
                </a:solidFill>
                <a:latin typeface="Arial"/>
                <a:ea typeface="Arial"/>
                <a:cs typeface="Arial"/>
                <a:sym typeface="Arial"/>
              </a:rPr>
              <a:t>Understanding social justice, transformation, diversity and advocacy in context.</a:t>
            </a:r>
            <a:endParaRPr/>
          </a:p>
          <a:p>
            <a:pPr indent="-285750" lvl="0" marL="28575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FF33"/>
              </a:buClr>
              <a:buSzPts val="1600"/>
              <a:buFont typeface="Arial"/>
              <a:buChar char="•"/>
            </a:pPr>
            <a:r>
              <a:rPr b="1" i="1" lang="en-US" sz="1600">
                <a:solidFill>
                  <a:srgbClr val="99FF33"/>
                </a:solidFill>
                <a:latin typeface="Arial"/>
                <a:ea typeface="Arial"/>
                <a:cs typeface="Arial"/>
                <a:sym typeface="Arial"/>
              </a:rPr>
              <a:t>Individual Reflection and Development.</a:t>
            </a:r>
            <a:endParaRPr/>
          </a:p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5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/>
          <p:nvPr/>
        </p:nvSpPr>
        <p:spPr>
          <a:xfrm>
            <a:off x="93052" y="0"/>
            <a:ext cx="12192000" cy="7051431"/>
          </a:xfrm>
          <a:custGeom>
            <a:rect b="b" l="l" r="r" t="t"/>
            <a:pathLst>
              <a:path extrusionOk="0" h="4252500" w="7560000">
                <a:moveTo>
                  <a:pt x="0" y="0"/>
                </a:moveTo>
                <a:lnTo>
                  <a:pt x="7560000" y="0"/>
                </a:lnTo>
                <a:lnTo>
                  <a:pt x="7560000" y="4252500"/>
                </a:lnTo>
                <a:lnTo>
                  <a:pt x="0" y="4252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1503484" y="734245"/>
            <a:ext cx="8853855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ADVICE FROM SISTER MARGARET DALY </a:t>
            </a:r>
            <a:r>
              <a:rPr lang="en-US" sz="2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(Master Mentor and Voice of Reason)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99FF33"/>
                </a:solidFill>
                <a:latin typeface="Georgia"/>
                <a:ea typeface="Georgia"/>
                <a:cs typeface="Georgia"/>
                <a:sym typeface="Georgia"/>
              </a:rPr>
              <a:t>1. STOP – BREATHE - SMILE</a:t>
            </a:r>
            <a:endParaRPr sz="2800">
              <a:solidFill>
                <a:srgbClr val="99FF3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5" name="Google Shape;95;p2"/>
          <p:cNvSpPr txBox="1"/>
          <p:nvPr/>
        </p:nvSpPr>
        <p:spPr>
          <a:xfrm>
            <a:off x="1894009" y="3062609"/>
            <a:ext cx="8853855" cy="31085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2. WHEN YOU SIT DOWN WHAT WOULD YOU LIKE TO HAVE SHARED?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99FF33"/>
                </a:solidFill>
                <a:latin typeface="Georgia"/>
                <a:ea typeface="Georgia"/>
                <a:cs typeface="Georgia"/>
                <a:sym typeface="Georgia"/>
              </a:rPr>
              <a:t>Well…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99FF3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99FF33"/>
                </a:solidFill>
                <a:latin typeface="Georgia"/>
                <a:ea typeface="Georgia"/>
                <a:cs typeface="Georgia"/>
                <a:sym typeface="Georgia"/>
              </a:rPr>
              <a:t>What indeed, one might ask?</a:t>
            </a:r>
            <a:endParaRPr sz="2800">
              <a:solidFill>
                <a:srgbClr val="99FF3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975946" y="4295883"/>
            <a:ext cx="2196538" cy="1878040"/>
          </a:xfrm>
          <a:custGeom>
            <a:rect b="b" l="l" r="r" t="t"/>
            <a:pathLst>
              <a:path extrusionOk="0" h="1878040" w="2196538">
                <a:moveTo>
                  <a:pt x="0" y="0"/>
                </a:moveTo>
                <a:lnTo>
                  <a:pt x="2196538" y="0"/>
                </a:lnTo>
                <a:lnTo>
                  <a:pt x="2196538" y="1878040"/>
                </a:lnTo>
                <a:lnTo>
                  <a:pt x="0" y="18780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9891189" y="4263810"/>
            <a:ext cx="1449580" cy="1907342"/>
          </a:xfrm>
          <a:custGeom>
            <a:rect b="b" l="l" r="r" t="t"/>
            <a:pathLst>
              <a:path extrusionOk="0" h="1907342" w="1449580">
                <a:moveTo>
                  <a:pt x="0" y="0"/>
                </a:moveTo>
                <a:lnTo>
                  <a:pt x="1449579" y="0"/>
                </a:lnTo>
                <a:lnTo>
                  <a:pt x="1449579" y="1907342"/>
                </a:lnTo>
                <a:lnTo>
                  <a:pt x="0" y="19073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0"/>
          <p:cNvSpPr/>
          <p:nvPr/>
        </p:nvSpPr>
        <p:spPr>
          <a:xfrm>
            <a:off x="0" y="33882"/>
            <a:ext cx="12192000" cy="7051431"/>
          </a:xfrm>
          <a:custGeom>
            <a:rect b="b" l="l" r="r" t="t"/>
            <a:pathLst>
              <a:path extrusionOk="0" h="4252500" w="7560000">
                <a:moveTo>
                  <a:pt x="0" y="0"/>
                </a:moveTo>
                <a:lnTo>
                  <a:pt x="7560000" y="0"/>
                </a:lnTo>
                <a:lnTo>
                  <a:pt x="7560000" y="4252500"/>
                </a:lnTo>
                <a:lnTo>
                  <a:pt x="0" y="4252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20"/>
          <p:cNvSpPr/>
          <p:nvPr/>
        </p:nvSpPr>
        <p:spPr>
          <a:xfrm>
            <a:off x="3141431" y="562635"/>
            <a:ext cx="5090747" cy="2677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And… 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I hope I don’t need to explain why YOU should do this programme, too.</a:t>
            </a:r>
            <a:endParaRPr sz="2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61" name="Google Shape;261;p20"/>
          <p:cNvPicPr preferRelativeResize="0"/>
          <p:nvPr/>
        </p:nvPicPr>
        <p:blipFill rotWithShape="1">
          <a:blip r:embed="rId4">
            <a:alphaModFix/>
          </a:blip>
          <a:srcRect b="4779" l="33974" r="13461" t="2799"/>
          <a:stretch/>
        </p:blipFill>
        <p:spPr>
          <a:xfrm rot="5400000">
            <a:off x="4350319" y="3679126"/>
            <a:ext cx="2940303" cy="2414326"/>
          </a:xfrm>
          <a:prstGeom prst="ellipse">
            <a:avLst/>
          </a:prstGeom>
          <a:noFill/>
          <a:ln cap="rnd" cmpd="sng" w="9525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sp>
        <p:nvSpPr>
          <p:cNvPr id="262" name="Google Shape;262;p20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20"/>
          <p:cNvSpPr/>
          <p:nvPr/>
        </p:nvSpPr>
        <p:spPr>
          <a:xfrm>
            <a:off x="1059742" y="983639"/>
            <a:ext cx="2146876" cy="5176388"/>
          </a:xfrm>
          <a:custGeom>
            <a:rect b="b" l="l" r="r" t="t"/>
            <a:pathLst>
              <a:path extrusionOk="0" h="6695354" w="3030350">
                <a:moveTo>
                  <a:pt x="0" y="0"/>
                </a:moveTo>
                <a:lnTo>
                  <a:pt x="3030350" y="0"/>
                </a:lnTo>
                <a:lnTo>
                  <a:pt x="3030350" y="6695354"/>
                </a:lnTo>
                <a:lnTo>
                  <a:pt x="0" y="66953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41769" r="-14617" t="-47"/>
            </a:stretch>
          </a:blipFill>
          <a:ln cap="sq" cmpd="sng" w="38100">
            <a:solidFill>
              <a:srgbClr val="C1FF7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64" name="Google Shape;264;p20"/>
          <p:cNvSpPr/>
          <p:nvPr/>
        </p:nvSpPr>
        <p:spPr>
          <a:xfrm>
            <a:off x="8166991" y="1019845"/>
            <a:ext cx="3085224" cy="5103976"/>
          </a:xfrm>
          <a:custGeom>
            <a:rect b="b" l="l" r="r" t="t"/>
            <a:pathLst>
              <a:path extrusionOk="0" h="5103976" w="3085224">
                <a:moveTo>
                  <a:pt x="0" y="0"/>
                </a:moveTo>
                <a:lnTo>
                  <a:pt x="3085224" y="0"/>
                </a:lnTo>
                <a:lnTo>
                  <a:pt x="3085224" y="5103975"/>
                </a:lnTo>
                <a:lnTo>
                  <a:pt x="0" y="51039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7076" l="0" r="-37027" t="0"/>
            </a:stretch>
          </a:blipFill>
          <a:ln cap="flat" cmpd="sng" w="28575">
            <a:solidFill>
              <a:srgbClr val="99FF33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1"/>
          <p:cNvSpPr/>
          <p:nvPr/>
        </p:nvSpPr>
        <p:spPr>
          <a:xfrm>
            <a:off x="0" y="33880"/>
            <a:ext cx="12192000" cy="7051431"/>
          </a:xfrm>
          <a:custGeom>
            <a:rect b="b" l="l" r="r" t="t"/>
            <a:pathLst>
              <a:path extrusionOk="0" h="4252500" w="7560000">
                <a:moveTo>
                  <a:pt x="0" y="0"/>
                </a:moveTo>
                <a:lnTo>
                  <a:pt x="7560000" y="0"/>
                </a:lnTo>
                <a:lnTo>
                  <a:pt x="7560000" y="4252500"/>
                </a:lnTo>
                <a:lnTo>
                  <a:pt x="0" y="4252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21"/>
          <p:cNvSpPr/>
          <p:nvPr/>
        </p:nvSpPr>
        <p:spPr>
          <a:xfrm>
            <a:off x="4792170" y="2110081"/>
            <a:ext cx="668215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QUESTIONS?</a:t>
            </a:r>
            <a:endParaRPr sz="4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71" name="Google Shape;271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49928" y="529059"/>
            <a:ext cx="2829764" cy="6061072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1"/>
          <p:cNvSpPr/>
          <p:nvPr/>
        </p:nvSpPr>
        <p:spPr>
          <a:xfrm>
            <a:off x="9567389" y="4473659"/>
            <a:ext cx="2007339" cy="1784707"/>
          </a:xfrm>
          <a:custGeom>
            <a:rect b="b" l="l" r="r" t="t"/>
            <a:pathLst>
              <a:path extrusionOk="0" h="1784707" w="2007339">
                <a:moveTo>
                  <a:pt x="0" y="0"/>
                </a:moveTo>
                <a:lnTo>
                  <a:pt x="2007339" y="0"/>
                </a:lnTo>
                <a:lnTo>
                  <a:pt x="2007339" y="1784707"/>
                </a:lnTo>
                <a:lnTo>
                  <a:pt x="0" y="17847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3" name="Google Shape;273;p21"/>
          <p:cNvSpPr/>
          <p:nvPr/>
        </p:nvSpPr>
        <p:spPr>
          <a:xfrm>
            <a:off x="6952793" y="4711852"/>
            <a:ext cx="2202118" cy="1669606"/>
          </a:xfrm>
          <a:custGeom>
            <a:rect b="b" l="l" r="r" t="t"/>
            <a:pathLst>
              <a:path extrusionOk="0" h="1669606" w="2202118">
                <a:moveTo>
                  <a:pt x="0" y="0"/>
                </a:moveTo>
                <a:lnTo>
                  <a:pt x="2202118" y="0"/>
                </a:lnTo>
                <a:lnTo>
                  <a:pt x="2202118" y="1669606"/>
                </a:lnTo>
                <a:lnTo>
                  <a:pt x="0" y="16696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4" name="Google Shape;274;p21"/>
          <p:cNvSpPr/>
          <p:nvPr/>
        </p:nvSpPr>
        <p:spPr>
          <a:xfrm flipH="1">
            <a:off x="4721831" y="4515080"/>
            <a:ext cx="1818484" cy="1825121"/>
          </a:xfrm>
          <a:custGeom>
            <a:rect b="b" l="l" r="r" t="t"/>
            <a:pathLst>
              <a:path extrusionOk="0" h="1825121" w="1818484">
                <a:moveTo>
                  <a:pt x="1818484" y="0"/>
                </a:moveTo>
                <a:lnTo>
                  <a:pt x="0" y="0"/>
                </a:lnTo>
                <a:lnTo>
                  <a:pt x="0" y="1825121"/>
                </a:lnTo>
                <a:lnTo>
                  <a:pt x="1818484" y="1825121"/>
                </a:lnTo>
                <a:lnTo>
                  <a:pt x="1818484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"/>
          <p:cNvSpPr/>
          <p:nvPr/>
        </p:nvSpPr>
        <p:spPr>
          <a:xfrm>
            <a:off x="0" y="-61546"/>
            <a:ext cx="12192000" cy="7051431"/>
          </a:xfrm>
          <a:custGeom>
            <a:rect b="b" l="l" r="r" t="t"/>
            <a:pathLst>
              <a:path extrusionOk="0" h="4252500" w="7560000">
                <a:moveTo>
                  <a:pt x="0" y="0"/>
                </a:moveTo>
                <a:lnTo>
                  <a:pt x="7560000" y="0"/>
                </a:lnTo>
                <a:lnTo>
                  <a:pt x="7560000" y="4252500"/>
                </a:lnTo>
                <a:lnTo>
                  <a:pt x="0" y="4252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3"/>
          <p:cNvSpPr txBox="1"/>
          <p:nvPr/>
        </p:nvSpPr>
        <p:spPr>
          <a:xfrm>
            <a:off x="1398043" y="655114"/>
            <a:ext cx="9267093" cy="53860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WELL …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 I WOULD LIKE YOU TO KNOW THE FOLLOWING …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1. WHAT</a:t>
            </a:r>
            <a:r>
              <a:rPr b="1" lang="en-US" sz="2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b="1" lang="en-US" sz="24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WE DID.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2. HOW</a:t>
            </a:r>
            <a:r>
              <a:rPr b="1" lang="en-US" sz="24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 WE DID IT.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3. WHY</a:t>
            </a:r>
            <a:r>
              <a:rPr b="1" lang="en-US" sz="24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 YOU SHOULD DO IT TOO.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4" name="Google Shape;104;p3"/>
          <p:cNvSpPr/>
          <p:nvPr/>
        </p:nvSpPr>
        <p:spPr>
          <a:xfrm>
            <a:off x="146796" y="3464169"/>
            <a:ext cx="2502494" cy="2779847"/>
          </a:xfrm>
          <a:custGeom>
            <a:rect b="b" l="l" r="r" t="t"/>
            <a:pathLst>
              <a:path extrusionOk="0" h="2992360" w="2655719">
                <a:moveTo>
                  <a:pt x="0" y="0"/>
                </a:moveTo>
                <a:lnTo>
                  <a:pt x="2655720" y="0"/>
                </a:lnTo>
                <a:lnTo>
                  <a:pt x="2655720" y="2992360"/>
                </a:lnTo>
                <a:lnTo>
                  <a:pt x="0" y="29923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8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5" name="Google Shape;105;p3"/>
          <p:cNvSpPr/>
          <p:nvPr/>
        </p:nvSpPr>
        <p:spPr>
          <a:xfrm>
            <a:off x="8335107" y="2416715"/>
            <a:ext cx="2910254" cy="1862888"/>
          </a:xfrm>
          <a:custGeom>
            <a:rect b="b" l="l" r="r" t="t"/>
            <a:pathLst>
              <a:path extrusionOk="0" h="1548703" w="2167396">
                <a:moveTo>
                  <a:pt x="0" y="0"/>
                </a:moveTo>
                <a:lnTo>
                  <a:pt x="2167396" y="0"/>
                </a:lnTo>
                <a:lnTo>
                  <a:pt x="2167396" y="1548703"/>
                </a:lnTo>
                <a:lnTo>
                  <a:pt x="0" y="15487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"/>
          <p:cNvSpPr/>
          <p:nvPr/>
        </p:nvSpPr>
        <p:spPr>
          <a:xfrm>
            <a:off x="0" y="0"/>
            <a:ext cx="12192000" cy="7051431"/>
          </a:xfrm>
          <a:custGeom>
            <a:rect b="b" l="l" r="r" t="t"/>
            <a:pathLst>
              <a:path extrusionOk="0" h="4252500" w="7560000">
                <a:moveTo>
                  <a:pt x="0" y="0"/>
                </a:moveTo>
                <a:lnTo>
                  <a:pt x="7560000" y="0"/>
                </a:lnTo>
                <a:lnTo>
                  <a:pt x="7560000" y="4252500"/>
                </a:lnTo>
                <a:lnTo>
                  <a:pt x="0" y="4252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4"/>
          <p:cNvSpPr txBox="1"/>
          <p:nvPr/>
        </p:nvSpPr>
        <p:spPr>
          <a:xfrm>
            <a:off x="1462453" y="540814"/>
            <a:ext cx="9267093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WHY THIS MATTERS …</a:t>
            </a:r>
            <a:endParaRPr b="1" sz="24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12" name="Google Shape;112;p4"/>
          <p:cNvPicPr preferRelativeResize="0"/>
          <p:nvPr/>
        </p:nvPicPr>
        <p:blipFill rotWithShape="1">
          <a:blip r:embed="rId4">
            <a:alphaModFix/>
          </a:blip>
          <a:srcRect b="0" l="15847" r="2730" t="29487"/>
          <a:stretch/>
        </p:blipFill>
        <p:spPr>
          <a:xfrm>
            <a:off x="3986579" y="1274884"/>
            <a:ext cx="4254010" cy="5210924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4"/>
          <p:cNvSpPr/>
          <p:nvPr/>
        </p:nvSpPr>
        <p:spPr>
          <a:xfrm flipH="1">
            <a:off x="694277" y="3370306"/>
            <a:ext cx="2961856" cy="3180517"/>
          </a:xfrm>
          <a:custGeom>
            <a:rect b="b" l="l" r="r" t="t"/>
            <a:pathLst>
              <a:path extrusionOk="0" h="3180517" w="2961856">
                <a:moveTo>
                  <a:pt x="2961856" y="0"/>
                </a:moveTo>
                <a:lnTo>
                  <a:pt x="0" y="0"/>
                </a:lnTo>
                <a:lnTo>
                  <a:pt x="0" y="3180517"/>
                </a:lnTo>
                <a:lnTo>
                  <a:pt x="2961856" y="3180517"/>
                </a:lnTo>
                <a:lnTo>
                  <a:pt x="2961856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4" name="Google Shape;114;p4"/>
          <p:cNvSpPr/>
          <p:nvPr/>
        </p:nvSpPr>
        <p:spPr>
          <a:xfrm>
            <a:off x="8519748" y="3793741"/>
            <a:ext cx="3191606" cy="2612936"/>
          </a:xfrm>
          <a:custGeom>
            <a:rect b="b" l="l" r="r" t="t"/>
            <a:pathLst>
              <a:path extrusionOk="0" h="2364494" w="2874765">
                <a:moveTo>
                  <a:pt x="0" y="0"/>
                </a:moveTo>
                <a:lnTo>
                  <a:pt x="2874765" y="0"/>
                </a:lnTo>
                <a:lnTo>
                  <a:pt x="2874765" y="2364494"/>
                </a:lnTo>
                <a:lnTo>
                  <a:pt x="0" y="23644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5" name="Google Shape;115;p4"/>
          <p:cNvSpPr/>
          <p:nvPr/>
        </p:nvSpPr>
        <p:spPr>
          <a:xfrm>
            <a:off x="-41032" y="0"/>
            <a:ext cx="2829696" cy="3031494"/>
          </a:xfrm>
          <a:custGeom>
            <a:rect b="b" l="l" r="r" t="t"/>
            <a:pathLst>
              <a:path extrusionOk="0" h="2667916" w="2461152">
                <a:moveTo>
                  <a:pt x="0" y="0"/>
                </a:moveTo>
                <a:lnTo>
                  <a:pt x="2461153" y="0"/>
                </a:lnTo>
                <a:lnTo>
                  <a:pt x="2461153" y="2667916"/>
                </a:lnTo>
                <a:lnTo>
                  <a:pt x="0" y="26679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 amt="65000"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"/>
          <p:cNvSpPr/>
          <p:nvPr/>
        </p:nvSpPr>
        <p:spPr>
          <a:xfrm>
            <a:off x="0" y="0"/>
            <a:ext cx="12192000" cy="7051431"/>
          </a:xfrm>
          <a:custGeom>
            <a:rect b="b" l="l" r="r" t="t"/>
            <a:pathLst>
              <a:path extrusionOk="0" h="4252500" w="7560000">
                <a:moveTo>
                  <a:pt x="0" y="0"/>
                </a:moveTo>
                <a:lnTo>
                  <a:pt x="7560000" y="0"/>
                </a:lnTo>
                <a:lnTo>
                  <a:pt x="7560000" y="4252500"/>
                </a:lnTo>
                <a:lnTo>
                  <a:pt x="0" y="4252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Each space is going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5"/>
          <p:cNvSpPr/>
          <p:nvPr/>
        </p:nvSpPr>
        <p:spPr>
          <a:xfrm>
            <a:off x="-470862" y="2484964"/>
            <a:ext cx="12802544" cy="3490546"/>
          </a:xfrm>
          <a:custGeom>
            <a:rect b="b" l="l" r="r" t="t"/>
            <a:pathLst>
              <a:path extrusionOk="0" h="12764123" w="14382110">
                <a:moveTo>
                  <a:pt x="0" y="0"/>
                </a:moveTo>
                <a:lnTo>
                  <a:pt x="14382111" y="0"/>
                </a:lnTo>
                <a:lnTo>
                  <a:pt x="14382111" y="12764123"/>
                </a:lnTo>
                <a:lnTo>
                  <a:pt x="0" y="127641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2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2" name="Google Shape;122;p5"/>
          <p:cNvSpPr txBox="1"/>
          <p:nvPr/>
        </p:nvSpPr>
        <p:spPr>
          <a:xfrm>
            <a:off x="1296864" y="668768"/>
            <a:ext cx="926709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I WOULD LIKE YOU TO KNOW THE FOLLOWING…</a:t>
            </a:r>
            <a:endParaRPr sz="24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3" name="Google Shape;123;p5"/>
          <p:cNvSpPr txBox="1"/>
          <p:nvPr/>
        </p:nvSpPr>
        <p:spPr>
          <a:xfrm>
            <a:off x="1503484" y="1453913"/>
            <a:ext cx="8853855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99FF33"/>
                </a:solidFill>
                <a:latin typeface="Georgia"/>
                <a:ea typeface="Georgia"/>
                <a:cs typeface="Georgia"/>
                <a:sym typeface="Georgia"/>
              </a:rPr>
              <a:t>THAT CONTEXT IS KEY, AND SO ARE YOUR STUDENTS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Grade 10s. 15-16 year olds. Culturally Diverse.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(Each space is going to be different BUT our link is MERCY)</a:t>
            </a:r>
            <a:endParaRPr sz="16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4" name="Google Shape;124;p5"/>
          <p:cNvSpPr/>
          <p:nvPr/>
        </p:nvSpPr>
        <p:spPr>
          <a:xfrm>
            <a:off x="4402353" y="3774019"/>
            <a:ext cx="3387293" cy="2565125"/>
          </a:xfrm>
          <a:custGeom>
            <a:rect b="b" l="l" r="r" t="t"/>
            <a:pathLst>
              <a:path extrusionOk="0" h="2950530" w="3520297">
                <a:moveTo>
                  <a:pt x="0" y="0"/>
                </a:moveTo>
                <a:lnTo>
                  <a:pt x="3520296" y="0"/>
                </a:lnTo>
                <a:lnTo>
                  <a:pt x="3520296" y="2950530"/>
                </a:lnTo>
                <a:lnTo>
                  <a:pt x="0" y="29505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7058" l="-44511" r="-60422" t="-7250"/>
            </a:stretch>
          </a:blipFill>
          <a:ln cap="sq" cmpd="sng" w="38100">
            <a:solidFill>
              <a:srgbClr val="8C52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5"/>
          <p:cNvSpPr/>
          <p:nvPr/>
        </p:nvSpPr>
        <p:spPr>
          <a:xfrm rot="-1529355">
            <a:off x="1381803" y="3774019"/>
            <a:ext cx="1772786" cy="2305040"/>
          </a:xfrm>
          <a:custGeom>
            <a:rect b="b" l="l" r="r" t="t"/>
            <a:pathLst>
              <a:path extrusionOk="0" h="2305040" w="1772786">
                <a:moveTo>
                  <a:pt x="0" y="0"/>
                </a:moveTo>
                <a:lnTo>
                  <a:pt x="1772785" y="0"/>
                </a:lnTo>
                <a:lnTo>
                  <a:pt x="1772785" y="2305040"/>
                </a:lnTo>
                <a:lnTo>
                  <a:pt x="0" y="23050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6" name="Google Shape;126;p5"/>
          <p:cNvSpPr/>
          <p:nvPr/>
        </p:nvSpPr>
        <p:spPr>
          <a:xfrm>
            <a:off x="8801100" y="3774019"/>
            <a:ext cx="2096029" cy="2427168"/>
          </a:xfrm>
          <a:custGeom>
            <a:rect b="b" l="l" r="r" t="t"/>
            <a:pathLst>
              <a:path extrusionOk="0" h="4038404" w="3614372">
                <a:moveTo>
                  <a:pt x="0" y="0"/>
                </a:moveTo>
                <a:lnTo>
                  <a:pt x="3614372" y="0"/>
                </a:lnTo>
                <a:lnTo>
                  <a:pt x="3614372" y="4038404"/>
                </a:lnTo>
                <a:lnTo>
                  <a:pt x="0" y="40384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 amt="7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7" name="Google Shape;127;p5"/>
          <p:cNvSpPr/>
          <p:nvPr/>
        </p:nvSpPr>
        <p:spPr>
          <a:xfrm>
            <a:off x="495088" y="6142393"/>
            <a:ext cx="384271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Get in touch: </a:t>
            </a:r>
            <a:r>
              <a:rPr lang="en-US" sz="1800" u="sng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sterry@stteresas.co.za</a:t>
            </a:r>
            <a:endParaRPr sz="18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"/>
          <p:cNvSpPr/>
          <p:nvPr/>
        </p:nvSpPr>
        <p:spPr>
          <a:xfrm>
            <a:off x="93052" y="0"/>
            <a:ext cx="12192000" cy="7051431"/>
          </a:xfrm>
          <a:custGeom>
            <a:rect b="b" l="l" r="r" t="t"/>
            <a:pathLst>
              <a:path extrusionOk="0" h="4252500" w="7560000">
                <a:moveTo>
                  <a:pt x="0" y="0"/>
                </a:moveTo>
                <a:lnTo>
                  <a:pt x="7560000" y="0"/>
                </a:lnTo>
                <a:lnTo>
                  <a:pt x="7560000" y="4252500"/>
                </a:lnTo>
                <a:lnTo>
                  <a:pt x="0" y="4252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6"/>
          <p:cNvSpPr txBox="1"/>
          <p:nvPr/>
        </p:nvSpPr>
        <p:spPr>
          <a:xfrm>
            <a:off x="1503484" y="734245"/>
            <a:ext cx="8853855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I WOULD LIKE YOU TO KNOW THE FOLLOWING…</a:t>
            </a:r>
            <a:endParaRPr sz="2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4" name="Google Shape;134;p6"/>
          <p:cNvSpPr txBox="1"/>
          <p:nvPr/>
        </p:nvSpPr>
        <p:spPr>
          <a:xfrm>
            <a:off x="1762124" y="2126360"/>
            <a:ext cx="8853855" cy="20928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99FF33"/>
                </a:solidFill>
                <a:latin typeface="Georgia"/>
                <a:ea typeface="Georgia"/>
                <a:cs typeface="Georgia"/>
                <a:sym typeface="Georgia"/>
              </a:rPr>
              <a:t>THE OBJECTIVES OF THE PROGRAMME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Please consider whether you think we achieved these.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(Teacher over here! Always a task to be given, remember!)</a:t>
            </a:r>
            <a:endParaRPr sz="16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5" name="Google Shape;135;p6"/>
          <p:cNvSpPr/>
          <p:nvPr/>
        </p:nvSpPr>
        <p:spPr>
          <a:xfrm>
            <a:off x="1560170" y="4551683"/>
            <a:ext cx="2536350" cy="1699354"/>
          </a:xfrm>
          <a:custGeom>
            <a:rect b="b" l="l" r="r" t="t"/>
            <a:pathLst>
              <a:path extrusionOk="0" h="1699354" w="2536350">
                <a:moveTo>
                  <a:pt x="0" y="0"/>
                </a:moveTo>
                <a:lnTo>
                  <a:pt x="2536349" y="0"/>
                </a:lnTo>
                <a:lnTo>
                  <a:pt x="2536349" y="1699354"/>
                </a:lnTo>
                <a:lnTo>
                  <a:pt x="0" y="16993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6" name="Google Shape;136;p6"/>
          <p:cNvSpPr/>
          <p:nvPr/>
        </p:nvSpPr>
        <p:spPr>
          <a:xfrm>
            <a:off x="8809004" y="3891950"/>
            <a:ext cx="2483249" cy="2359087"/>
          </a:xfrm>
          <a:custGeom>
            <a:rect b="b" l="l" r="r" t="t"/>
            <a:pathLst>
              <a:path extrusionOk="0" h="2359087" w="2483249">
                <a:moveTo>
                  <a:pt x="0" y="0"/>
                </a:moveTo>
                <a:lnTo>
                  <a:pt x="2483249" y="0"/>
                </a:lnTo>
                <a:lnTo>
                  <a:pt x="2483249" y="2359087"/>
                </a:lnTo>
                <a:lnTo>
                  <a:pt x="0" y="23590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"/>
          <p:cNvSpPr/>
          <p:nvPr/>
        </p:nvSpPr>
        <p:spPr>
          <a:xfrm>
            <a:off x="93052" y="0"/>
            <a:ext cx="12192000" cy="7051431"/>
          </a:xfrm>
          <a:custGeom>
            <a:rect b="b" l="l" r="r" t="t"/>
            <a:pathLst>
              <a:path extrusionOk="0" h="4252500" w="7560000">
                <a:moveTo>
                  <a:pt x="0" y="0"/>
                </a:moveTo>
                <a:lnTo>
                  <a:pt x="7560000" y="0"/>
                </a:lnTo>
                <a:lnTo>
                  <a:pt x="7560000" y="4252500"/>
                </a:lnTo>
                <a:lnTo>
                  <a:pt x="0" y="4252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7"/>
          <p:cNvSpPr/>
          <p:nvPr/>
        </p:nvSpPr>
        <p:spPr>
          <a:xfrm flipH="1">
            <a:off x="-2751413" y="-2464008"/>
            <a:ext cx="17724130" cy="13162488"/>
          </a:xfrm>
          <a:custGeom>
            <a:rect b="b" l="l" r="r" t="t"/>
            <a:pathLst>
              <a:path extrusionOk="0" h="13016561" w="15588696">
                <a:moveTo>
                  <a:pt x="15588696" y="0"/>
                </a:moveTo>
                <a:lnTo>
                  <a:pt x="0" y="0"/>
                </a:lnTo>
                <a:lnTo>
                  <a:pt x="0" y="13016561"/>
                </a:lnTo>
                <a:lnTo>
                  <a:pt x="15588696" y="13016561"/>
                </a:lnTo>
                <a:lnTo>
                  <a:pt x="15588696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3" name="Google Shape;143;p7"/>
          <p:cNvSpPr txBox="1"/>
          <p:nvPr/>
        </p:nvSpPr>
        <p:spPr>
          <a:xfrm>
            <a:off x="1409406" y="792219"/>
            <a:ext cx="885385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The Objectives of the Programme…</a:t>
            </a:r>
            <a:endParaRPr sz="2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4" name="Google Shape;144;p7"/>
          <p:cNvSpPr txBox="1"/>
          <p:nvPr/>
        </p:nvSpPr>
        <p:spPr>
          <a:xfrm>
            <a:off x="2257533" y="2475275"/>
            <a:ext cx="7706238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•To explore St Teresa’s mission and </a:t>
            </a:r>
            <a:r>
              <a:rPr b="1" lang="en-US" sz="1600">
                <a:solidFill>
                  <a:srgbClr val="99FF33"/>
                </a:solidFill>
                <a:latin typeface="Arial"/>
                <a:ea typeface="Arial"/>
                <a:cs typeface="Arial"/>
                <a:sym typeface="Arial"/>
              </a:rPr>
              <a:t>values of faith, compassion, integrity, excellence, open-mindedness and respect </a:t>
            </a: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 other people.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•A </a:t>
            </a:r>
            <a:r>
              <a:rPr b="1" lang="en-US" sz="1600">
                <a:solidFill>
                  <a:srgbClr val="99FF33"/>
                </a:solidFill>
                <a:latin typeface="Arial"/>
                <a:ea typeface="Arial"/>
                <a:cs typeface="Arial"/>
                <a:sym typeface="Arial"/>
              </a:rPr>
              <a:t>commitment to the Mercy charism and values</a:t>
            </a:r>
            <a:r>
              <a:rPr b="1" lang="en-US"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1" lang="en-US" sz="1600">
                <a:solidFill>
                  <a:srgbClr val="99FF33"/>
                </a:solidFill>
                <a:latin typeface="Arial"/>
                <a:ea typeface="Arial"/>
                <a:cs typeface="Arial"/>
                <a:sym typeface="Arial"/>
              </a:rPr>
              <a:t>Flexibility when facing new or unexpected situations</a:t>
            </a:r>
            <a:r>
              <a:rPr lang="en-US" sz="1600">
                <a:solidFill>
                  <a:srgbClr val="99FF3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and the ability to </a:t>
            </a:r>
            <a:r>
              <a:rPr b="1" lang="en-US" sz="1600">
                <a:solidFill>
                  <a:srgbClr val="99FF33"/>
                </a:solidFill>
                <a:latin typeface="Arial"/>
                <a:ea typeface="Arial"/>
                <a:cs typeface="Arial"/>
                <a:sym typeface="Arial"/>
              </a:rPr>
              <a:t>adjust to new cultures and ethnic backgrounds.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1" lang="en-US" sz="1600">
                <a:solidFill>
                  <a:srgbClr val="99FF33"/>
                </a:solidFill>
                <a:latin typeface="Arial"/>
                <a:ea typeface="Arial"/>
                <a:cs typeface="Arial"/>
                <a:sym typeface="Arial"/>
              </a:rPr>
              <a:t>Expanding our knowledge</a:t>
            </a:r>
            <a:r>
              <a:rPr lang="en-US" sz="1600">
                <a:solidFill>
                  <a:srgbClr val="99FF3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 the Sisters of Mercy and their work in different places.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1" i="1" lang="en-US" sz="1600">
                <a:solidFill>
                  <a:srgbClr val="99FF33"/>
                </a:solidFill>
                <a:latin typeface="Arial"/>
                <a:ea typeface="Arial"/>
                <a:cs typeface="Arial"/>
                <a:sym typeface="Arial"/>
              </a:rPr>
              <a:t>Understanding social justice, transformation, diversity and advocacy in context.</a:t>
            </a:r>
            <a:endParaRPr/>
          </a:p>
          <a:p>
            <a:pPr indent="-285750" lvl="0" marL="28575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FF33"/>
              </a:buClr>
              <a:buSzPts val="1600"/>
              <a:buFont typeface="Arial"/>
              <a:buChar char="•"/>
            </a:pPr>
            <a:r>
              <a:rPr b="1" i="1" lang="en-US" sz="1600">
                <a:solidFill>
                  <a:srgbClr val="99FF33"/>
                </a:solidFill>
                <a:latin typeface="Arial"/>
                <a:ea typeface="Arial"/>
                <a:cs typeface="Arial"/>
                <a:sym typeface="Arial"/>
              </a:rPr>
              <a:t>Individual Reflection and Development.</a:t>
            </a:r>
            <a:endParaRPr/>
          </a:p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5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"/>
          <p:cNvSpPr/>
          <p:nvPr/>
        </p:nvSpPr>
        <p:spPr>
          <a:xfrm>
            <a:off x="93052" y="0"/>
            <a:ext cx="12192000" cy="7051431"/>
          </a:xfrm>
          <a:custGeom>
            <a:rect b="b" l="l" r="r" t="t"/>
            <a:pathLst>
              <a:path extrusionOk="0" h="4252500" w="7560000">
                <a:moveTo>
                  <a:pt x="0" y="0"/>
                </a:moveTo>
                <a:lnTo>
                  <a:pt x="7560000" y="0"/>
                </a:lnTo>
                <a:lnTo>
                  <a:pt x="7560000" y="4252500"/>
                </a:lnTo>
                <a:lnTo>
                  <a:pt x="0" y="4252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8"/>
          <p:cNvSpPr/>
          <p:nvPr/>
        </p:nvSpPr>
        <p:spPr>
          <a:xfrm rot="-5060888">
            <a:off x="847691" y="-2459262"/>
            <a:ext cx="9440402" cy="13078212"/>
          </a:xfrm>
          <a:custGeom>
            <a:rect b="b" l="l" r="r" t="t"/>
            <a:pathLst>
              <a:path extrusionOk="0" h="11163425" w="11065745">
                <a:moveTo>
                  <a:pt x="11065746" y="11163425"/>
                </a:moveTo>
                <a:lnTo>
                  <a:pt x="0" y="11163425"/>
                </a:lnTo>
                <a:lnTo>
                  <a:pt x="0" y="0"/>
                </a:lnTo>
                <a:lnTo>
                  <a:pt x="11065746" y="0"/>
                </a:lnTo>
                <a:lnTo>
                  <a:pt x="11065746" y="11163425"/>
                </a:lnTo>
                <a:close/>
              </a:path>
            </a:pathLst>
          </a:custGeom>
          <a:blipFill rotWithShape="1">
            <a:blip r:embed="rId4">
              <a:alphaModFix amt="31999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1" name="Google Shape;151;p8"/>
          <p:cNvSpPr/>
          <p:nvPr/>
        </p:nvSpPr>
        <p:spPr>
          <a:xfrm>
            <a:off x="2022166" y="478727"/>
            <a:ext cx="8333772" cy="60939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While it has been piloted in South Africa, </a:t>
            </a:r>
            <a:r>
              <a:rPr b="1" lang="en-US" sz="2000">
                <a:solidFill>
                  <a:srgbClr val="99FF33"/>
                </a:solidFill>
                <a:latin typeface="Georgia"/>
                <a:ea typeface="Georgia"/>
                <a:cs typeface="Georgia"/>
                <a:sym typeface="Georgia"/>
              </a:rPr>
              <a:t>the framework is intentionally designed to be adaptable for use in Mercy communities and schools anywhere in the world.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99FF3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Each of the ten modules in this programme explores a specific theme —</a:t>
            </a:r>
            <a:r>
              <a:rPr b="1" lang="en-US" sz="2000">
                <a:solidFill>
                  <a:srgbClr val="99FF33"/>
                </a:solidFill>
                <a:latin typeface="Georgia"/>
                <a:ea typeface="Georgia"/>
                <a:cs typeface="Georgia"/>
                <a:sym typeface="Georgia"/>
              </a:rPr>
              <a:t>ranging from Mercy identity and heritage to feminism, equity, advocacy, and global justice</a:t>
            </a:r>
            <a:r>
              <a:rPr lang="en-US" sz="2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 — guided by the voices of Catherine McAuley, contemporary change makers, and the United Nations’ Sustainable Development Goals. 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The programme is built around the belief that </a:t>
            </a:r>
            <a:r>
              <a:rPr b="1" lang="en-US" sz="2000">
                <a:solidFill>
                  <a:srgbClr val="99FF33"/>
                </a:solidFill>
                <a:latin typeface="Georgia"/>
                <a:ea typeface="Georgia"/>
                <a:cs typeface="Georgia"/>
                <a:sym typeface="Georgia"/>
              </a:rPr>
              <a:t>young people learn best when they are invited to reflect deeply, engage critically, and take meaningful action in their own contexts.</a:t>
            </a:r>
            <a:endParaRPr/>
          </a:p>
        </p:txBody>
      </p:sp>
      <p:sp>
        <p:nvSpPr>
          <p:cNvPr id="152" name="Google Shape;152;p8"/>
          <p:cNvSpPr/>
          <p:nvPr/>
        </p:nvSpPr>
        <p:spPr>
          <a:xfrm>
            <a:off x="212674" y="478727"/>
            <a:ext cx="2121643" cy="2021545"/>
          </a:xfrm>
          <a:custGeom>
            <a:rect b="b" l="l" r="r" t="t"/>
            <a:pathLst>
              <a:path extrusionOk="0" h="2831774" w="3061377">
                <a:moveTo>
                  <a:pt x="0" y="0"/>
                </a:moveTo>
                <a:lnTo>
                  <a:pt x="3061377" y="0"/>
                </a:lnTo>
                <a:lnTo>
                  <a:pt x="3061377" y="2831774"/>
                </a:lnTo>
                <a:lnTo>
                  <a:pt x="0" y="28317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77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3" name="Google Shape;153;p8"/>
          <p:cNvSpPr/>
          <p:nvPr/>
        </p:nvSpPr>
        <p:spPr>
          <a:xfrm flipH="1">
            <a:off x="9928040" y="4977114"/>
            <a:ext cx="2357012" cy="2068403"/>
          </a:xfrm>
          <a:custGeom>
            <a:rect b="b" l="l" r="r" t="t"/>
            <a:pathLst>
              <a:path extrusionOk="0" h="3406254" w="3618862">
                <a:moveTo>
                  <a:pt x="3618862" y="0"/>
                </a:moveTo>
                <a:lnTo>
                  <a:pt x="0" y="0"/>
                </a:lnTo>
                <a:lnTo>
                  <a:pt x="0" y="3406255"/>
                </a:lnTo>
                <a:lnTo>
                  <a:pt x="3618862" y="3406255"/>
                </a:lnTo>
                <a:lnTo>
                  <a:pt x="3618862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"/>
          <p:cNvSpPr/>
          <p:nvPr/>
        </p:nvSpPr>
        <p:spPr>
          <a:xfrm>
            <a:off x="0" y="0"/>
            <a:ext cx="12192000" cy="7051431"/>
          </a:xfrm>
          <a:custGeom>
            <a:rect b="b" l="l" r="r" t="t"/>
            <a:pathLst>
              <a:path extrusionOk="0" h="4252500" w="7560000">
                <a:moveTo>
                  <a:pt x="0" y="0"/>
                </a:moveTo>
                <a:lnTo>
                  <a:pt x="7560000" y="0"/>
                </a:lnTo>
                <a:lnTo>
                  <a:pt x="7560000" y="4252500"/>
                </a:lnTo>
                <a:lnTo>
                  <a:pt x="0" y="4252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9" name="Google Shape;159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118027">
            <a:off x="1121249" y="255530"/>
            <a:ext cx="4295367" cy="6075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761646">
            <a:off x="6597048" y="255304"/>
            <a:ext cx="4381311" cy="6197046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9"/>
          <p:cNvSpPr txBox="1"/>
          <p:nvPr/>
        </p:nvSpPr>
        <p:spPr>
          <a:xfrm>
            <a:off x="4677507" y="557858"/>
            <a:ext cx="234700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WHAT</a:t>
            </a:r>
            <a:endParaRPr sz="4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2025-08-18T08:09:00Z</dcterms:created>
  <dc:creator>S. Terry</dc:creator>
</cp:coreProperties>
</file>