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57" r:id="rId3"/>
    <p:sldId id="280" r:id="rId4"/>
    <p:sldId id="263" r:id="rId5"/>
    <p:sldId id="276" r:id="rId6"/>
    <p:sldId id="279" r:id="rId7"/>
    <p:sldId id="265" r:id="rId8"/>
    <p:sldId id="264" r:id="rId9"/>
    <p:sldId id="275" r:id="rId10"/>
    <p:sldId id="259" r:id="rId11"/>
    <p:sldId id="286" r:id="rId12"/>
    <p:sldId id="258" r:id="rId13"/>
    <p:sldId id="284" r:id="rId14"/>
    <p:sldId id="269" r:id="rId15"/>
    <p:sldId id="272" r:id="rId16"/>
    <p:sldId id="292" r:id="rId17"/>
    <p:sldId id="274" r:id="rId18"/>
    <p:sldId id="289" r:id="rId19"/>
    <p:sldId id="283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E1CBA3-8CE1-439D-8301-2247EF2E2BA7}">
          <p14:sldIdLst>
            <p14:sldId id="256"/>
            <p14:sldId id="257"/>
            <p14:sldId id="280"/>
            <p14:sldId id="263"/>
            <p14:sldId id="276"/>
            <p14:sldId id="279"/>
            <p14:sldId id="265"/>
            <p14:sldId id="264"/>
            <p14:sldId id="275"/>
            <p14:sldId id="259"/>
            <p14:sldId id="286"/>
            <p14:sldId id="258"/>
            <p14:sldId id="284"/>
            <p14:sldId id="269"/>
          </p14:sldIdLst>
        </p14:section>
        <p14:section name="Untitled Section" id="{CFE767D0-BD31-479C-AB2F-1F12176B4839}">
          <p14:sldIdLst>
            <p14:sldId id="272"/>
            <p14:sldId id="292"/>
            <p14:sldId id="274"/>
            <p14:sldId id="289"/>
            <p14:sldId id="283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992" autoAdjust="0"/>
  </p:normalViewPr>
  <p:slideViewPr>
    <p:cSldViewPr snapToGrid="0">
      <p:cViewPr varScale="1">
        <p:scale>
          <a:sx n="70" d="100"/>
          <a:sy n="70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BD498-6EE3-4060-8AA2-30E3C971BF2D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DC66117-570E-4ECF-8106-944B78764597}">
      <dgm:prSet phldrT="[Text]" custT="1"/>
      <dgm:spPr>
        <a:xfrm>
          <a:off x="1736793" y="519951"/>
          <a:ext cx="1376149" cy="1376149"/>
        </a:xfrm>
        <a:prstGeom prst="ellipse">
          <a:avLst/>
        </a:prstGeom>
        <a:solidFill>
          <a:srgbClr val="E9943A">
            <a:alpha val="5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Articles Addressing Homelessness</a:t>
          </a:r>
        </a:p>
      </dgm:t>
    </dgm:pt>
    <dgm:pt modelId="{0E1D3AF4-0BDF-4AFC-9314-C72E392CD9FC}" type="parTrans" cxnId="{A66EFAFE-35F7-463C-AE4E-2E7479F98E5B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D65EE-307A-441A-AB0D-E3B4943C2B1D}" type="sibTrans" cxnId="{A66EFAFE-35F7-463C-AE4E-2E7479F98E5B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3E359-C165-493E-8608-631B7C24EA2A}">
      <dgm:prSet phldrT="[Text]" custT="1"/>
      <dgm:spPr>
        <a:xfrm>
          <a:off x="1838175" y="-267112"/>
          <a:ext cx="1188834" cy="1278848"/>
        </a:xfrm>
        <a:prstGeom prst="ellipse">
          <a:avLst/>
        </a:prstGeom>
        <a:solidFill>
          <a:srgbClr val="E9943A">
            <a:alpha val="50000"/>
            <a:hueOff val="3457139"/>
            <a:satOff val="985"/>
            <a:lumOff val="284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8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UN Convention on the Rights of the Child</a:t>
          </a:r>
        </a:p>
        <a:p>
          <a:pPr algn="ctr">
            <a:buNone/>
          </a:pPr>
          <a:r>
            <a:rPr lang="en-US" sz="8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Article 27</a:t>
          </a:r>
        </a:p>
        <a:p>
          <a:pPr algn="ctr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This article, while not directly mentioning homelessness, is crucial. It states </a:t>
          </a:r>
          <a:r>
            <a:rPr lang="en-US" sz="1400" b="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that</a:t>
          </a:r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all children have the right to adequate housing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 Adequate housing is defined as not just having a roof over one's head, but also a safe and healthy environment. </a:t>
          </a:r>
          <a:endParaRPr lang="en-US" sz="900" baseline="-250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5126565-32BE-4F68-BA0F-7D0165FFDE38}" type="parTrans" cxnId="{BD3F04DB-8152-4248-8E11-047AE6711C10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50BB2-E602-4EEB-A533-2B889E0A8C3B}" type="sibTrans" cxnId="{BD3F04DB-8152-4248-8E11-047AE6711C10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D8170-B208-4918-80E1-D03619740547}">
      <dgm:prSet phldrT="[Text]" custT="1"/>
      <dgm:spPr>
        <a:xfrm>
          <a:off x="1017175" y="674393"/>
          <a:ext cx="1038455" cy="1188215"/>
        </a:xfrm>
        <a:prstGeom prst="ellipse">
          <a:avLst/>
        </a:prstGeom>
        <a:solidFill>
          <a:srgbClr val="E9943A">
            <a:alpha val="50000"/>
            <a:hueOff val="13828557"/>
            <a:satOff val="3941"/>
            <a:lumOff val="1137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en-US" sz="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Sustainable Development Goals </a:t>
          </a:r>
        </a:p>
        <a:p>
          <a:pPr algn="ctr">
            <a:buNone/>
          </a:pPr>
          <a:r>
            <a:rPr lang="en-US" sz="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Target 11.1</a:t>
          </a:r>
        </a:p>
        <a:p>
          <a:pPr algn="ctr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States have agreed to “ensure access for all </a:t>
          </a:r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to adequate, safe and affordable housing 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and basic services, and upgrade slums” by 2030, which implies, as well, the requirement to eliminate homelessness</a:t>
          </a:r>
          <a:r>
            <a:rPr lang="en-US" sz="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en-US" sz="9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5C03FEE-2C4A-497B-95DC-ECB26A6DC791}" type="parTrans" cxnId="{6B689382-3A4A-4931-81B0-0035C12D1EAA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49664-4625-4C7B-A7E1-087E7D5498EE}" type="sibTrans" cxnId="{6B689382-3A4A-4931-81B0-0035C12D1EAA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AD13C-2B72-45B7-87F7-60FFC8EBEE05}">
      <dgm:prSet custT="1"/>
      <dgm:spPr>
        <a:xfrm>
          <a:off x="2822070" y="505378"/>
          <a:ext cx="1013423" cy="1526245"/>
        </a:xfrm>
        <a:prstGeom prst="ellipse">
          <a:avLst/>
        </a:prstGeom>
        <a:solidFill>
          <a:srgbClr val="E9943A">
            <a:alpha val="50000"/>
            <a:hueOff val="6914279"/>
            <a:satOff val="1970"/>
            <a:lumOff val="5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Kenya’s Children's Act </a:t>
          </a:r>
        </a:p>
        <a:p>
          <a:pPr algn="ctr">
            <a:buNone/>
          </a:pPr>
          <a:r>
            <a:rPr lang="en-US" sz="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Section 17: </a:t>
          </a:r>
        </a:p>
        <a:p>
          <a:pPr algn="ctr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This section empowers </a:t>
          </a:r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local authorities to provide financial assistance and accommodation to entire families, 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including children, who are in need. This can be particularly important for families facing homelessness or needing support</a:t>
          </a:r>
          <a:r>
            <a:rPr lang="en-US" sz="5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 </a:t>
          </a:r>
        </a:p>
        <a:p>
          <a:pPr algn="ctr">
            <a:buNone/>
          </a:pPr>
          <a:endParaRPr lang="en-US" sz="5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971460D-BC31-4263-866C-438951381376}" type="parTrans" cxnId="{6BA35797-909D-40B6-8839-D109898ED5DD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A9F0D-4B8F-4DE1-B446-02BB1818FB78}" type="sibTrans" cxnId="{6BA35797-909D-40B6-8839-D109898ED5DD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6912F-7F15-4C5C-A7C9-0ABEF9623F88}">
      <dgm:prSet custT="1"/>
      <dgm:spPr>
        <a:xfrm>
          <a:off x="1863211" y="1581323"/>
          <a:ext cx="1138763" cy="1166733"/>
        </a:xfrm>
        <a:prstGeom prst="ellipse">
          <a:avLst/>
        </a:prstGeom>
        <a:solidFill>
          <a:srgbClr val="E9943A">
            <a:alpha val="50000"/>
            <a:hueOff val="10371418"/>
            <a:satOff val="2956"/>
            <a:lumOff val="8529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9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Children's Act </a:t>
          </a:r>
        </a:p>
        <a:p>
          <a:pPr algn="ctr">
            <a:buNone/>
          </a:pPr>
          <a:r>
            <a:rPr lang="en-US" sz="9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Section 20:</a:t>
          </a:r>
        </a:p>
        <a:p>
          <a:pPr algn="ctr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It addresses the duty of local authorities to provide accommodation for certain children in need. This ensures that </a:t>
          </a:r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children are not left vulnerable and have access to safe and stable housing. </a:t>
          </a:r>
        </a:p>
      </dgm:t>
    </dgm:pt>
    <dgm:pt modelId="{1B8F0F2F-36A3-45F7-BC45-C43B4E53365E}" type="parTrans" cxnId="{239761EB-11E8-4678-B891-3FB8D1EBA3E1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FFF17-58A1-4C8C-A3EA-7CDD4A820A36}" type="sibTrans" cxnId="{239761EB-11E8-4678-B891-3FB8D1EBA3E1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62FB0A-BFCD-426B-8E50-2936BBF3BF69}" type="pres">
      <dgm:prSet presAssocID="{ECFBD498-6EE3-4060-8AA2-30E3C971BF2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FA7A7C-023B-45E6-87A4-CAECADCE06DD}" type="pres">
      <dgm:prSet presAssocID="{ECFBD498-6EE3-4060-8AA2-30E3C971BF2D}" presName="radial" presStyleCnt="0">
        <dgm:presLayoutVars>
          <dgm:animLvl val="ctr"/>
        </dgm:presLayoutVars>
      </dgm:prSet>
      <dgm:spPr/>
    </dgm:pt>
    <dgm:pt modelId="{FF998EAE-5033-4DC2-89F8-B5EAD30F18B0}" type="pres">
      <dgm:prSet presAssocID="{ADC66117-570E-4ECF-8106-944B78764597}" presName="centerShape" presStyleLbl="vennNode1" presStyleIdx="0" presStyleCnt="5" custScaleX="80890" custScaleY="74723" custLinFactNeighborX="-431" custLinFactNeighborY="-3374"/>
      <dgm:spPr/>
      <dgm:t>
        <a:bodyPr/>
        <a:lstStyle/>
        <a:p>
          <a:endParaRPr lang="en-US"/>
        </a:p>
      </dgm:t>
    </dgm:pt>
    <dgm:pt modelId="{341F5E1A-7D38-4F8E-894C-526E98C1CD41}" type="pres">
      <dgm:prSet presAssocID="{D303E359-C165-493E-8608-631B7C24EA2A}" presName="node" presStyleLbl="vennNode1" presStyleIdx="1" presStyleCnt="5" custScaleX="182234" custScaleY="146560" custRadScaleRad="100066" custRadScaleInc="2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0072-C721-4C76-B8BC-FC8EF1ABCD62}" type="pres">
      <dgm:prSet presAssocID="{C0BAD13C-2B72-45B7-87F7-60FFC8EBEE05}" presName="node" presStyleLbl="vennNode1" presStyleIdx="2" presStyleCnt="5" custScaleX="165344" custScaleY="152978" custRadScaleRad="105551" custRadScaleInc="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CEF6E-25AC-48D0-9B48-42066A28B405}" type="pres">
      <dgm:prSet presAssocID="{CF56912F-7F15-4C5C-A7C9-0ABEF9623F88}" presName="node" presStyleLbl="vennNode1" presStyleIdx="3" presStyleCnt="5" custScaleX="178446" custScaleY="147013" custRadScaleRad="75634" custRadScaleInc="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DDB0A-4539-4D54-84B0-C6DA10AA885D}" type="pres">
      <dgm:prSet presAssocID="{CAED8170-B208-4918-80E1-D03619740547}" presName="node" presStyleLbl="vennNode1" presStyleIdx="4" presStyleCnt="5" custScaleX="174941" custScaleY="157542" custRadScaleRad="120293" custRadScaleInc="2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F29ACC-FAF3-4BB8-A4B3-EDAF5F4FD108}" type="presOf" srcId="{D303E359-C165-493E-8608-631B7C24EA2A}" destId="{341F5E1A-7D38-4F8E-894C-526E98C1CD41}" srcOrd="0" destOrd="0" presId="urn:microsoft.com/office/officeart/2005/8/layout/radial3"/>
    <dgm:cxn modelId="{45A2C237-3225-48FE-BC0D-84880C46ACD1}" type="presOf" srcId="{C0BAD13C-2B72-45B7-87F7-60FFC8EBEE05}" destId="{F5760072-C721-4C76-B8BC-FC8EF1ABCD62}" srcOrd="0" destOrd="0" presId="urn:microsoft.com/office/officeart/2005/8/layout/radial3"/>
    <dgm:cxn modelId="{239761EB-11E8-4678-B891-3FB8D1EBA3E1}" srcId="{ADC66117-570E-4ECF-8106-944B78764597}" destId="{CF56912F-7F15-4C5C-A7C9-0ABEF9623F88}" srcOrd="2" destOrd="0" parTransId="{1B8F0F2F-36A3-45F7-BC45-C43B4E53365E}" sibTransId="{D96FFF17-58A1-4C8C-A3EA-7CDD4A820A36}"/>
    <dgm:cxn modelId="{3D349989-7411-40E6-AD99-03977F3DAF3A}" type="presOf" srcId="{CAED8170-B208-4918-80E1-D03619740547}" destId="{714DDB0A-4539-4D54-84B0-C6DA10AA885D}" srcOrd="0" destOrd="0" presId="urn:microsoft.com/office/officeart/2005/8/layout/radial3"/>
    <dgm:cxn modelId="{BD3F04DB-8152-4248-8E11-047AE6711C10}" srcId="{ADC66117-570E-4ECF-8106-944B78764597}" destId="{D303E359-C165-493E-8608-631B7C24EA2A}" srcOrd="0" destOrd="0" parTransId="{85126565-32BE-4F68-BA0F-7D0165FFDE38}" sibTransId="{21350BB2-E602-4EEB-A533-2B889E0A8C3B}"/>
    <dgm:cxn modelId="{A66EFAFE-35F7-463C-AE4E-2E7479F98E5B}" srcId="{ECFBD498-6EE3-4060-8AA2-30E3C971BF2D}" destId="{ADC66117-570E-4ECF-8106-944B78764597}" srcOrd="0" destOrd="0" parTransId="{0E1D3AF4-0BDF-4AFC-9314-C72E392CD9FC}" sibTransId="{465D65EE-307A-441A-AB0D-E3B4943C2B1D}"/>
    <dgm:cxn modelId="{40C6DA0E-508D-43DD-987D-DA0E09155C1A}" type="presOf" srcId="{CF56912F-7F15-4C5C-A7C9-0ABEF9623F88}" destId="{01ECEF6E-25AC-48D0-9B48-42066A28B405}" srcOrd="0" destOrd="0" presId="urn:microsoft.com/office/officeart/2005/8/layout/radial3"/>
    <dgm:cxn modelId="{6BA35797-909D-40B6-8839-D109898ED5DD}" srcId="{ADC66117-570E-4ECF-8106-944B78764597}" destId="{C0BAD13C-2B72-45B7-87F7-60FFC8EBEE05}" srcOrd="1" destOrd="0" parTransId="{6971460D-BC31-4263-866C-438951381376}" sibTransId="{A09A9F0D-4B8F-4DE1-B446-02BB1818FB78}"/>
    <dgm:cxn modelId="{98B2FEB7-09F0-44D4-96EA-195BAE534652}" type="presOf" srcId="{ECFBD498-6EE3-4060-8AA2-30E3C971BF2D}" destId="{5562FB0A-BFCD-426B-8E50-2936BBF3BF69}" srcOrd="0" destOrd="0" presId="urn:microsoft.com/office/officeart/2005/8/layout/radial3"/>
    <dgm:cxn modelId="{F1033E0B-FE27-476E-8582-68C486724888}" type="presOf" srcId="{ADC66117-570E-4ECF-8106-944B78764597}" destId="{FF998EAE-5033-4DC2-89F8-B5EAD30F18B0}" srcOrd="0" destOrd="0" presId="urn:microsoft.com/office/officeart/2005/8/layout/radial3"/>
    <dgm:cxn modelId="{6B689382-3A4A-4931-81B0-0035C12D1EAA}" srcId="{ADC66117-570E-4ECF-8106-944B78764597}" destId="{CAED8170-B208-4918-80E1-D03619740547}" srcOrd="3" destOrd="0" parTransId="{25C03FEE-2C4A-497B-95DC-ECB26A6DC791}" sibTransId="{68349664-4625-4C7B-A7E1-087E7D5498EE}"/>
    <dgm:cxn modelId="{B70E1EB2-6A56-416E-8393-EBA6EAF29115}" type="presParOf" srcId="{5562FB0A-BFCD-426B-8E50-2936BBF3BF69}" destId="{A2FA7A7C-023B-45E6-87A4-CAECADCE06DD}" srcOrd="0" destOrd="0" presId="urn:microsoft.com/office/officeart/2005/8/layout/radial3"/>
    <dgm:cxn modelId="{0F7CB768-97CC-48E2-83E6-73780445DCF9}" type="presParOf" srcId="{A2FA7A7C-023B-45E6-87A4-CAECADCE06DD}" destId="{FF998EAE-5033-4DC2-89F8-B5EAD30F18B0}" srcOrd="0" destOrd="0" presId="urn:microsoft.com/office/officeart/2005/8/layout/radial3"/>
    <dgm:cxn modelId="{5EE2FA26-4B73-436B-92CC-97CBE0D97362}" type="presParOf" srcId="{A2FA7A7C-023B-45E6-87A4-CAECADCE06DD}" destId="{341F5E1A-7D38-4F8E-894C-526E98C1CD41}" srcOrd="1" destOrd="0" presId="urn:microsoft.com/office/officeart/2005/8/layout/radial3"/>
    <dgm:cxn modelId="{5A5C80AA-948C-4FCD-8DD3-88E83ED608EC}" type="presParOf" srcId="{A2FA7A7C-023B-45E6-87A4-CAECADCE06DD}" destId="{F5760072-C721-4C76-B8BC-FC8EF1ABCD62}" srcOrd="2" destOrd="0" presId="urn:microsoft.com/office/officeart/2005/8/layout/radial3"/>
    <dgm:cxn modelId="{C472A3F0-28F9-48A6-AA85-FAD2DD8CB6EE}" type="presParOf" srcId="{A2FA7A7C-023B-45E6-87A4-CAECADCE06DD}" destId="{01ECEF6E-25AC-48D0-9B48-42066A28B405}" srcOrd="3" destOrd="0" presId="urn:microsoft.com/office/officeart/2005/8/layout/radial3"/>
    <dgm:cxn modelId="{0A3391F3-2E01-418D-B5F6-645BB62492C4}" type="presParOf" srcId="{A2FA7A7C-023B-45E6-87A4-CAECADCE06DD}" destId="{714DDB0A-4539-4D54-84B0-C6DA10AA885D}" srcOrd="4" destOrd="0" presId="urn:microsoft.com/office/officeart/2005/8/layout/radial3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5E8BC-B604-42F5-A4CB-6D80AF5E4A2A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F1979-78D7-4C4F-8BEE-41116164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F1979-78D7-4C4F-8BEE-411161641D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6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1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47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3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4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8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4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1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0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85F6D-9384-4B7A-836D-30C421CA380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DC663DA-DD1E-4E5E-B2A7-CF859B85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058" y="118317"/>
            <a:ext cx="11952941" cy="927566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AU" sz="6000" b="1" dirty="0">
                <a:solidFill>
                  <a:schemeClr val="accent2"/>
                </a:solidFill>
                <a:latin typeface="Bell MT" panose="02020503060305020303" pitchFamily="18" charset="0"/>
              </a:rPr>
              <a:t>Hope</a:t>
            </a:r>
            <a:r>
              <a:rPr lang="en-AU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 Emerges from the </a:t>
            </a:r>
            <a:r>
              <a:rPr lang="en-AU" b="1" dirty="0">
                <a:solidFill>
                  <a:schemeClr val="tx1"/>
                </a:solidFill>
                <a:latin typeface="Bell MT" panose="02020503060305020303" pitchFamily="18" charset="0"/>
              </a:rPr>
              <a:t>Storms</a:t>
            </a:r>
            <a:endParaRPr lang="en-US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435" y="1179775"/>
            <a:ext cx="12006729" cy="92756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Homelessness – the traumatic impact on women and children in </a:t>
            </a:r>
            <a:r>
              <a:rPr lang="en-US" sz="2800" b="1" i="1" dirty="0" err="1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Mukuru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 slum.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BE5137-F090-8892-F5DB-A788F4366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517" y="2132232"/>
            <a:ext cx="5445723" cy="380349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30D3ED8C-01C2-A583-C64E-81AE9AE834DC}"/>
              </a:ext>
            </a:extLst>
          </p:cNvPr>
          <p:cNvSpPr txBox="1">
            <a:spLocks/>
          </p:cNvSpPr>
          <p:nvPr/>
        </p:nvSpPr>
        <p:spPr>
          <a:xfrm>
            <a:off x="212163" y="6101917"/>
            <a:ext cx="12006729" cy="6908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Luciah W. Njogu </a:t>
            </a:r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  <a:latin typeface="Book Antiqua" panose="02040602050305030304" pitchFamily="18" charset="0"/>
              </a:rPr>
              <a:t>MELF Cohort 4</a:t>
            </a:r>
          </a:p>
        </p:txBody>
      </p:sp>
    </p:spTree>
    <p:extLst>
      <p:ext uri="{BB962C8B-B14F-4D97-AF65-F5344CB8AC3E}">
        <p14:creationId xmlns:p14="http://schemas.microsoft.com/office/powerpoint/2010/main" val="243292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35" y="58190"/>
            <a:ext cx="11839388" cy="767157"/>
          </a:xfrm>
        </p:spPr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1000"/>
              </a:spcBef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Traumatic </a:t>
            </a:r>
            <a:r>
              <a:rPr lang="en-US" sz="53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Effects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of Homelessness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97" y="2876699"/>
            <a:ext cx="3958490" cy="2524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CAA330-D63E-1B3D-6A5E-A6AB7ABC7941}"/>
              </a:ext>
            </a:extLst>
          </p:cNvPr>
          <p:cNvSpPr/>
          <p:nvPr/>
        </p:nvSpPr>
        <p:spPr>
          <a:xfrm>
            <a:off x="8670562" y="1015353"/>
            <a:ext cx="14782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Fear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0A9910-40EA-9185-CAA2-6E3D6690498C}"/>
              </a:ext>
            </a:extLst>
          </p:cNvPr>
          <p:cNvSpPr/>
          <p:nvPr/>
        </p:nvSpPr>
        <p:spPr>
          <a:xfrm>
            <a:off x="2370324" y="1852099"/>
            <a:ext cx="5809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Suicidal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Ideations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2B15AC-3731-0E88-3557-778D8A63CF7D}"/>
              </a:ext>
            </a:extLst>
          </p:cNvPr>
          <p:cNvSpPr/>
          <p:nvPr/>
        </p:nvSpPr>
        <p:spPr>
          <a:xfrm>
            <a:off x="793571" y="3502301"/>
            <a:ext cx="2436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Anxiety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57954B-24F8-B2FA-D709-13470F09BBB2}"/>
              </a:ext>
            </a:extLst>
          </p:cNvPr>
          <p:cNvSpPr/>
          <p:nvPr/>
        </p:nvSpPr>
        <p:spPr>
          <a:xfrm>
            <a:off x="2862205" y="5840864"/>
            <a:ext cx="6163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Depression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&amp; Stress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5086D2-D6F9-8B82-B94C-2A00EB59CB29}"/>
              </a:ext>
            </a:extLst>
          </p:cNvPr>
          <p:cNvSpPr/>
          <p:nvPr/>
        </p:nvSpPr>
        <p:spPr>
          <a:xfrm>
            <a:off x="8307472" y="3274975"/>
            <a:ext cx="34980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</a:rPr>
              <a:t>Withdrawal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2998AE-DAE7-E4A3-BDA4-0FE6A1F48A9E}"/>
              </a:ext>
            </a:extLst>
          </p:cNvPr>
          <p:cNvSpPr txBox="1"/>
          <p:nvPr/>
        </p:nvSpPr>
        <p:spPr>
          <a:xfrm>
            <a:off x="366627" y="1122724"/>
            <a:ext cx="438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Desperation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1A756F-9F10-1E7C-EA88-6105DF1AB21B}"/>
              </a:ext>
            </a:extLst>
          </p:cNvPr>
          <p:cNvSpPr txBox="1"/>
          <p:nvPr/>
        </p:nvSpPr>
        <p:spPr>
          <a:xfrm>
            <a:off x="252798" y="5152503"/>
            <a:ext cx="50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Abandonment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A3FF41-66CA-1A9F-6A27-261AF882EB03}"/>
              </a:ext>
            </a:extLst>
          </p:cNvPr>
          <p:cNvSpPr txBox="1"/>
          <p:nvPr/>
        </p:nvSpPr>
        <p:spPr>
          <a:xfrm>
            <a:off x="9132131" y="2068566"/>
            <a:ext cx="377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F0F9DC-94F2-EB1A-F5B1-51235B2240B0}"/>
              </a:ext>
            </a:extLst>
          </p:cNvPr>
          <p:cNvSpPr txBox="1"/>
          <p:nvPr/>
        </p:nvSpPr>
        <p:spPr>
          <a:xfrm>
            <a:off x="7170714" y="4703600"/>
            <a:ext cx="523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Neglect &amp; Shame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82D0AA-A9E5-C4E6-2737-97E442B0AA0D}"/>
              </a:ext>
            </a:extLst>
          </p:cNvPr>
          <p:cNvSpPr txBox="1"/>
          <p:nvPr/>
        </p:nvSpPr>
        <p:spPr>
          <a:xfrm>
            <a:off x="4109032" y="788853"/>
            <a:ext cx="346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err="1"/>
              <a:t>Sanentz</a:t>
            </a:r>
            <a:r>
              <a:rPr lang="en-AU" sz="14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18750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EB16DF-4ED5-3B37-84CF-642D6FE48493}"/>
              </a:ext>
            </a:extLst>
          </p:cNvPr>
          <p:cNvSpPr txBox="1"/>
          <p:nvPr/>
        </p:nvSpPr>
        <p:spPr>
          <a:xfrm>
            <a:off x="309004" y="107205"/>
            <a:ext cx="1127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accent1"/>
                </a:solidFill>
                <a:latin typeface="Bell MT" panose="02020503060305020303" pitchFamily="18" charset="0"/>
              </a:rPr>
              <a:t>Stories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4613F7-ADD3-5363-3D5B-71976618B16D}"/>
              </a:ext>
            </a:extLst>
          </p:cNvPr>
          <p:cNvSpPr/>
          <p:nvPr/>
        </p:nvSpPr>
        <p:spPr>
          <a:xfrm>
            <a:off x="784540" y="1400804"/>
            <a:ext cx="2980266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1"/>
                </a:solidFill>
                <a:effectLst/>
              </a:rPr>
              <a:t>Merceline</a:t>
            </a:r>
            <a:r>
              <a:rPr lang="en-US" sz="3600" b="1" cap="none" spc="0" dirty="0">
                <a:ln/>
                <a:solidFill>
                  <a:schemeClr val="accent1"/>
                </a:solidFill>
                <a:effectLst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AB621A-73EB-09BB-55B8-B4447E168389}"/>
              </a:ext>
            </a:extLst>
          </p:cNvPr>
          <p:cNvSpPr txBox="1"/>
          <p:nvPr/>
        </p:nvSpPr>
        <p:spPr>
          <a:xfrm>
            <a:off x="5669280" y="5918861"/>
            <a:ext cx="5770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Commercial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CE5AF0-DDC4-4AB3-B542-317A0831F7A3}"/>
              </a:ext>
            </a:extLst>
          </p:cNvPr>
          <p:cNvSpPr txBox="1"/>
          <p:nvPr/>
        </p:nvSpPr>
        <p:spPr>
          <a:xfrm>
            <a:off x="3467993" y="939139"/>
            <a:ext cx="49592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Trauma Identified</a:t>
            </a:r>
          </a:p>
          <a:p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D63947-6B9D-22D6-45DB-6CBBB24C602A}"/>
              </a:ext>
            </a:extLst>
          </p:cNvPr>
          <p:cNvSpPr txBox="1"/>
          <p:nvPr/>
        </p:nvSpPr>
        <p:spPr>
          <a:xfrm>
            <a:off x="9296027" y="1307586"/>
            <a:ext cx="250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accent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Neglect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AA36F8-C7A8-E511-D6D4-C8E91737774B}"/>
              </a:ext>
            </a:extLst>
          </p:cNvPr>
          <p:cNvSpPr txBox="1"/>
          <p:nvPr/>
        </p:nvSpPr>
        <p:spPr>
          <a:xfrm>
            <a:off x="9134540" y="2763385"/>
            <a:ext cx="297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rgbClr val="7030A0"/>
                </a:solidFill>
                <a:latin typeface="Bodoni MT" panose="02070603080606020203" pitchFamily="18" charset="0"/>
                <a:ea typeface="Cambria" panose="02040503050406030204" pitchFamily="18" charset="0"/>
              </a:rPr>
              <a:t>Desperation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F6E858-1E54-6332-C372-7CDC70637473}"/>
              </a:ext>
            </a:extLst>
          </p:cNvPr>
          <p:cNvSpPr txBox="1"/>
          <p:nvPr/>
        </p:nvSpPr>
        <p:spPr>
          <a:xfrm>
            <a:off x="8554535" y="4259750"/>
            <a:ext cx="43618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rgbClr val="C00000"/>
                </a:solidFill>
                <a:latin typeface="Century" panose="02040604050505020304" pitchFamily="18" charset="0"/>
              </a:rPr>
              <a:t>Victimisation</a:t>
            </a:r>
          </a:p>
          <a:p>
            <a:endParaRPr lang="en-AU" sz="2800" dirty="0">
              <a:latin typeface="Elephant" panose="020209040905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8FC057-95B8-DC96-68CD-7878EF8B0416}"/>
              </a:ext>
            </a:extLst>
          </p:cNvPr>
          <p:cNvSpPr txBox="1"/>
          <p:nvPr/>
        </p:nvSpPr>
        <p:spPr>
          <a:xfrm>
            <a:off x="1287070" y="3080412"/>
            <a:ext cx="16128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accent3">
                    <a:lumMod val="75000"/>
                  </a:schemeClr>
                </a:solidFill>
                <a:latin typeface="Baguet Script" panose="00000500000000000000" pitchFamily="2" charset="0"/>
              </a:rPr>
              <a:t>Abuse</a:t>
            </a:r>
          </a:p>
          <a:p>
            <a:endParaRPr lang="en-AU" sz="2800" dirty="0">
              <a:latin typeface="Elephant" panose="020209040905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2EA3D32-BB9F-0E77-0F1D-748461BCF715}"/>
              </a:ext>
            </a:extLst>
          </p:cNvPr>
          <p:cNvSpPr txBox="1"/>
          <p:nvPr/>
        </p:nvSpPr>
        <p:spPr>
          <a:xfrm>
            <a:off x="1205552" y="5476404"/>
            <a:ext cx="452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Franklin Gothic Demi Cond" panose="020B0706030402020204" pitchFamily="34" charset="0"/>
              </a:rPr>
              <a:t>Stress and Shame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9EC2B5-CA22-92EF-3F66-919858BC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32" y="2290239"/>
            <a:ext cx="5175726" cy="2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DB54DE-F471-CD69-365B-49D7F69399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92572" y="0"/>
            <a:ext cx="11218459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6818" y="427263"/>
            <a:ext cx="4883047" cy="332492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27B89E-FBED-4D6E-9771-69C3B4A027AD}"/>
              </a:ext>
            </a:extLst>
          </p:cNvPr>
          <p:cNvSpPr txBox="1"/>
          <p:nvPr/>
        </p:nvSpPr>
        <p:spPr>
          <a:xfrm>
            <a:off x="180969" y="1469345"/>
            <a:ext cx="37982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Catherine was a woman of action with a lively spirit for…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94113F-8907-6660-9CF8-423B4938B87A}"/>
              </a:ext>
            </a:extLst>
          </p:cNvPr>
          <p:cNvSpPr txBox="1"/>
          <p:nvPr/>
        </p:nvSpPr>
        <p:spPr>
          <a:xfrm>
            <a:off x="5467481" y="4754880"/>
            <a:ext cx="226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2"/>
                </a:solidFill>
                <a:latin typeface="Bell MT" panose="02020503060305020303" pitchFamily="18" charset="0"/>
              </a:rPr>
              <a:t>Hope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065E3B-F2CA-F13A-1937-D1AAB6A149DC}"/>
              </a:ext>
            </a:extLst>
          </p:cNvPr>
          <p:cNvSpPr txBox="1"/>
          <p:nvPr/>
        </p:nvSpPr>
        <p:spPr>
          <a:xfrm>
            <a:off x="1620695" y="4237771"/>
            <a:ext cx="304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CC00CC"/>
                </a:solidFill>
                <a:latin typeface="Bell MT" panose="02020503060305020303" pitchFamily="18" charset="0"/>
              </a:rPr>
              <a:t>Mercy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528817-F0C6-2C7C-4BDA-771FAF46386C}"/>
              </a:ext>
            </a:extLst>
          </p:cNvPr>
          <p:cNvSpPr txBox="1"/>
          <p:nvPr/>
        </p:nvSpPr>
        <p:spPr>
          <a:xfrm>
            <a:off x="8961121" y="5722851"/>
            <a:ext cx="173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0000CC"/>
                </a:solidFill>
                <a:latin typeface="Bell MT" panose="02020503060305020303" pitchFamily="18" charset="0"/>
              </a:rPr>
              <a:t>Justice</a:t>
            </a:r>
          </a:p>
        </p:txBody>
      </p:sp>
    </p:spTree>
    <p:extLst>
      <p:ext uri="{BB962C8B-B14F-4D97-AF65-F5344CB8AC3E}">
        <p14:creationId xmlns:p14="http://schemas.microsoft.com/office/powerpoint/2010/main" val="3054237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0B730F-78C6-DA69-019C-7BFEC47D5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921161-DCD2-45D8-3284-64AD653F5B13}"/>
              </a:ext>
            </a:extLst>
          </p:cNvPr>
          <p:cNvSpPr/>
          <p:nvPr/>
        </p:nvSpPr>
        <p:spPr>
          <a:xfrm flipH="1">
            <a:off x="1429555" y="1674254"/>
            <a:ext cx="106577" cy="377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2D37184-A8DA-D24B-D2C9-9D048F87CE11}"/>
              </a:ext>
            </a:extLst>
          </p:cNvPr>
          <p:cNvSpPr txBox="1">
            <a:spLocks/>
          </p:cNvSpPr>
          <p:nvPr/>
        </p:nvSpPr>
        <p:spPr>
          <a:xfrm>
            <a:off x="0" y="49958"/>
            <a:ext cx="5708073" cy="650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</a:rPr>
              <a:t>United Nations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3D41B61A-F671-3ADE-6F5D-D06974437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806923"/>
              </p:ext>
            </p:extLst>
          </p:nvPr>
        </p:nvGraphicFramePr>
        <p:xfrm>
          <a:off x="1925352" y="755374"/>
          <a:ext cx="9030409" cy="605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223442-B255-4377-D87C-C31E587FA7B7}"/>
              </a:ext>
            </a:extLst>
          </p:cNvPr>
          <p:cNvSpPr txBox="1"/>
          <p:nvPr/>
        </p:nvSpPr>
        <p:spPr>
          <a:xfrm>
            <a:off x="1098164" y="1323830"/>
            <a:ext cx="314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0000CC"/>
                </a:solidFill>
                <a:latin typeface="Bell MT" panose="02020503060305020303" pitchFamily="18" charset="0"/>
              </a:rPr>
              <a:t>Instruments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A9C65D-825C-75CA-9906-4D17F68868C3}"/>
              </a:ext>
            </a:extLst>
          </p:cNvPr>
          <p:cNvSpPr txBox="1"/>
          <p:nvPr/>
        </p:nvSpPr>
        <p:spPr>
          <a:xfrm>
            <a:off x="8204490" y="5329322"/>
            <a:ext cx="314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Supports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FECE91-731A-2009-D177-EC234B59B542}"/>
              </a:ext>
            </a:extLst>
          </p:cNvPr>
          <p:cNvSpPr txBox="1"/>
          <p:nvPr/>
        </p:nvSpPr>
        <p:spPr>
          <a:xfrm>
            <a:off x="685612" y="4995561"/>
            <a:ext cx="3001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Guiding Principles </a:t>
            </a:r>
          </a:p>
        </p:txBody>
      </p:sp>
    </p:spTree>
    <p:extLst>
      <p:ext uri="{BB962C8B-B14F-4D97-AF65-F5344CB8AC3E}">
        <p14:creationId xmlns:p14="http://schemas.microsoft.com/office/powerpoint/2010/main" val="1055820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487221" cy="7083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Bell MT" panose="02020503060305020303" pitchFamily="18" charset="0"/>
              </a:rPr>
              <a:t>Interventions</a:t>
            </a:r>
            <a:br>
              <a:rPr lang="en-US" sz="4400" b="1" dirty="0">
                <a:solidFill>
                  <a:schemeClr val="accent1"/>
                </a:solidFill>
                <a:latin typeface="Bell MT" panose="02020503060305020303" pitchFamily="18" charset="0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ptos"/>
              </a:rPr>
              <a:t>                                    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4" y="4452182"/>
            <a:ext cx="3282193" cy="226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630" y="968550"/>
            <a:ext cx="3287372" cy="2212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2" y="1163625"/>
            <a:ext cx="3244125" cy="2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930" y="4366875"/>
            <a:ext cx="3390272" cy="237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75042-9C1A-35E0-0BF1-0901A67EA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865" y="4067675"/>
            <a:ext cx="2914232" cy="19912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617" y="38167"/>
            <a:ext cx="2618199" cy="2036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1"/>
          <a:stretch/>
        </p:blipFill>
        <p:spPr>
          <a:xfrm>
            <a:off x="7243097" y="2183114"/>
            <a:ext cx="3244125" cy="207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10277242" y="506331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CC6D92-E26B-F7B8-FBA3-670F0A85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52196" b="1"/>
          <a:stretch>
            <a:fillRect/>
          </a:stretch>
        </p:blipFill>
        <p:spPr>
          <a:xfrm>
            <a:off x="5360275" y="10"/>
            <a:ext cx="6831723" cy="6857990"/>
          </a:xfrm>
          <a:prstGeom prst="rect">
            <a:avLst/>
          </a:prstGeom>
        </p:spPr>
      </p:pic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xmlns="" id="{23C7736A-5A08-4021-9AB6-390DFF50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58" y="157451"/>
            <a:ext cx="4623955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Research Findings…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3DF4D3-8A35-461A-ABE0-F56B78A13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885183"/>
            <a:ext cx="5959366" cy="5815366"/>
          </a:xfrm>
        </p:spPr>
        <p:txBody>
          <a:bodyPr>
            <a:normAutofit fontScale="92500"/>
          </a:bodyPr>
          <a:lstStyle/>
          <a:p>
            <a:pPr lvl="0"/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 </a:t>
            </a:r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impacted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social, mental and </a:t>
            </a:r>
          </a:p>
          <a:p>
            <a:pPr marL="0" lv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well-being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women and children. </a:t>
            </a:r>
          </a:p>
          <a:p>
            <a:pPr marL="0" lvl="0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victims </a:t>
            </a:r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survived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traumatic effects and moved on with life.</a:t>
            </a:r>
          </a:p>
          <a:p>
            <a:pPr marL="0" lvl="0" indent="0">
              <a:buNone/>
            </a:pPr>
            <a:r>
              <a:rPr lang="en-A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 are still </a:t>
            </a:r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struggling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its effects.  </a:t>
            </a:r>
          </a:p>
          <a:p>
            <a:pPr marL="0" lvl="0" indent="0">
              <a:buNone/>
            </a:pPr>
            <a:r>
              <a:rPr lang="en-A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NGOs engaged in </a:t>
            </a:r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phases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disaster management.</a:t>
            </a:r>
          </a:p>
          <a:p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Housing Corp – only 50,000 units each year instead of 2m.</a:t>
            </a:r>
          </a:p>
          <a:p>
            <a:pPr lvl="0"/>
            <a:endParaRPr lang="en-A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AU" dirty="0">
              <a:latin typeface="Aptos"/>
            </a:endParaRPr>
          </a:p>
          <a:p>
            <a:pPr marL="0" lvl="0" indent="0">
              <a:buNone/>
            </a:pPr>
            <a:endParaRPr lang="en-US" dirty="0">
              <a:latin typeface="Apto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FB2EC2B-8EDC-54C4-E3AB-259C0A09F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1254AA-5890-D8D2-350E-14F27870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94" r="-1" b="11008"/>
          <a:stretch>
            <a:fillRect/>
          </a:stretch>
        </p:blipFill>
        <p:spPr>
          <a:xfrm>
            <a:off x="6096000" y="85386"/>
            <a:ext cx="6095999" cy="6772614"/>
          </a:xfrm>
          <a:prstGeom prst="rect">
            <a:avLst/>
          </a:prstGeom>
        </p:spPr>
      </p:pic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xmlns="" id="{23C7736A-5A08-4021-9AB6-390DFF50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A3B82-2496-1379-1C9D-7BEE62A1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5386"/>
            <a:ext cx="5213465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Research Findings…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3DF4D3-8A35-461A-ABE0-F56B78A13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855B3E-2D94-91A5-C0D5-26847E74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908094"/>
            <a:ext cx="5537770" cy="5637749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A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Preparedness </a:t>
            </a: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recovery strategies to </a:t>
            </a:r>
            <a:r>
              <a:rPr lang="en-A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lives </a:t>
            </a: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infrastructure.</a:t>
            </a:r>
            <a:r>
              <a:rPr lang="en-A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en-A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A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injustices </a:t>
            </a:r>
            <a:r>
              <a:rPr lang="en-A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(Govt support, compensation, corruption, healthcare access, sanitation, lack of income)</a:t>
            </a:r>
          </a:p>
          <a:p>
            <a:pPr marL="0" lvl="0" indent="0">
              <a:buNone/>
            </a:pP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>
              <a:buClr>
                <a:srgbClr val="A53010"/>
              </a:buClr>
            </a:pP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Public awareness, </a:t>
            </a:r>
            <a:r>
              <a:rPr lang="en-A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warning systems,</a:t>
            </a: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efficient resource allocation for communities.</a:t>
            </a:r>
          </a:p>
          <a:p>
            <a:pPr marL="0" lvl="0" indent="0">
              <a:buClr>
                <a:srgbClr val="A53010"/>
              </a:buClr>
              <a:buNone/>
            </a:pP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>
              <a:buClr>
                <a:srgbClr val="A53010"/>
              </a:buClr>
            </a:pP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Mukuru community is a resilient group as they have been able to find</a:t>
            </a:r>
            <a:r>
              <a:rPr lang="en-A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HOPE </a:t>
            </a:r>
            <a:r>
              <a:rPr lang="en-A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amid a storm without much assistance.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0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8" y="1531155"/>
            <a:ext cx="6646030" cy="348227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Bell MT" panose="02020503060305020303" pitchFamily="18" charset="0"/>
              </a:rPr>
              <a:t>1. </a:t>
            </a: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>Sanitation and health issues</a:t>
            </a:r>
            <a:b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>    2. </a:t>
            </a:r>
            <a:r>
              <a:rPr lang="en-US" sz="3100" b="1" dirty="0">
                <a:solidFill>
                  <a:schemeClr val="accent1"/>
                </a:solidFill>
                <a:latin typeface="Bell MT" panose="02020503060305020303" pitchFamily="18" charset="0"/>
              </a:rPr>
              <a:t>Increased insecurity</a:t>
            </a: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>      3</a:t>
            </a:r>
            <a:r>
              <a:rPr lang="en-US" sz="3100" b="1" dirty="0">
                <a:solidFill>
                  <a:srgbClr val="0000CC"/>
                </a:solidFill>
                <a:latin typeface="Bell MT" panose="02020503060305020303" pitchFamily="18" charset="0"/>
              </a:rPr>
              <a:t>. Economic disruptions</a:t>
            </a:r>
            <a:br>
              <a:rPr lang="en-US" sz="3100" b="1" dirty="0">
                <a:solidFill>
                  <a:srgbClr val="0000CC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Bell MT" panose="02020503060305020303" pitchFamily="18" charset="0"/>
              </a:rPr>
              <a:t>        4</a:t>
            </a:r>
            <a:r>
              <a:rPr lang="en-US" sz="3100" b="1" dirty="0">
                <a:solidFill>
                  <a:schemeClr val="accent4"/>
                </a:solidFill>
                <a:latin typeface="Bell MT" panose="02020503060305020303" pitchFamily="18" charset="0"/>
              </a:rPr>
              <a:t>.  Hope for compensation</a:t>
            </a:r>
            <a:r>
              <a:rPr lang="en-US" b="1" dirty="0">
                <a:solidFill>
                  <a:schemeClr val="tx1"/>
                </a:solidFill>
                <a:latin typeface="Bell MT" panose="02020503060305020303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Bell MT" panose="02020503060305020303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Bell MT" panose="02020503060305020303" pitchFamily="18" charset="0"/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1429555" y="1674254"/>
            <a:ext cx="106577" cy="377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5367C6-84B3-8B2A-1506-9925ACEEF424}"/>
              </a:ext>
            </a:extLst>
          </p:cNvPr>
          <p:cNvSpPr txBox="1">
            <a:spLocks/>
          </p:cNvSpPr>
          <p:nvPr/>
        </p:nvSpPr>
        <p:spPr>
          <a:xfrm>
            <a:off x="119818" y="108127"/>
            <a:ext cx="7517000" cy="650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</a:rPr>
              <a:t>16 Months Later…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A group of people in a slum&#10;&#10;AI-generated content may be incorrect.">
            <a:extLst>
              <a:ext uri="{FF2B5EF4-FFF2-40B4-BE49-F238E27FC236}">
                <a16:creationId xmlns:a16="http://schemas.microsoft.com/office/drawing/2014/main" xmlns="" id="{63159C86-B644-6065-4009-1D8307498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63" y="1142999"/>
            <a:ext cx="6844337" cy="4572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F67169-FD2D-D840-39F2-0A1FA538136B}"/>
              </a:ext>
            </a:extLst>
          </p:cNvPr>
          <p:cNvSpPr txBox="1"/>
          <p:nvPr/>
        </p:nvSpPr>
        <p:spPr>
          <a:xfrm>
            <a:off x="6533230" y="140311"/>
            <a:ext cx="388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CC00CC"/>
                </a:solidFill>
                <a:latin typeface="Bell MT" panose="02020503060305020303" pitchFamily="18" charset="0"/>
              </a:rPr>
              <a:t>Social Injustices </a:t>
            </a:r>
          </a:p>
        </p:txBody>
      </p:sp>
    </p:spTree>
    <p:extLst>
      <p:ext uri="{BB962C8B-B14F-4D97-AF65-F5344CB8AC3E}">
        <p14:creationId xmlns:p14="http://schemas.microsoft.com/office/powerpoint/2010/main" val="124602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C37160-A2C0-D8AC-FC41-1831D3D5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5B8B1-BFCC-945D-3C9E-8ED7B5EEB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272"/>
            <a:ext cx="12192000" cy="59877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588B08-6722-44DF-0CFB-105415C7B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66" y="1204979"/>
            <a:ext cx="6704004" cy="1250195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chemeClr val="tx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Stronger mechanisms for </a:t>
            </a:r>
            <a:r>
              <a:rPr lang="en-AU" sz="2800" b="1" dirty="0">
                <a:solidFill>
                  <a:schemeClr val="tx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early warnings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AAEF3A-5925-5556-7D28-BFEB33DD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886" y="2059243"/>
            <a:ext cx="3345826" cy="3259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852E1BE-8B00-8A00-A783-E7CCBFB349D1}"/>
              </a:ext>
            </a:extLst>
          </p:cNvPr>
          <p:cNvSpPr txBox="1">
            <a:spLocks/>
          </p:cNvSpPr>
          <p:nvPr/>
        </p:nvSpPr>
        <p:spPr>
          <a:xfrm>
            <a:off x="7081870" y="5082616"/>
            <a:ext cx="4463196" cy="14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Targeted mental health services </a:t>
            </a:r>
            <a:r>
              <a:rPr lang="en-AU" sz="28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for women and children</a:t>
            </a:r>
            <a:endParaRPr lang="en-AU" sz="2800" dirty="0">
              <a:solidFill>
                <a:srgbClr val="0000CC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D41CA91-FFAB-CF81-23FE-3F0F89AC3382}"/>
              </a:ext>
            </a:extLst>
          </p:cNvPr>
          <p:cNvSpPr txBox="1">
            <a:spLocks/>
          </p:cNvSpPr>
          <p:nvPr/>
        </p:nvSpPr>
        <p:spPr>
          <a:xfrm>
            <a:off x="786593" y="5399200"/>
            <a:ext cx="5690383" cy="9946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" b="1" dirty="0">
                <a:solidFill>
                  <a:schemeClr val="accent3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Gender sensitive </a:t>
            </a:r>
            <a:r>
              <a:rPr lang="en-AU" sz="3000" dirty="0">
                <a:solidFill>
                  <a:schemeClr val="accent3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approaches in counselling</a:t>
            </a:r>
            <a:endParaRPr lang="en-US" sz="3000" dirty="0">
              <a:solidFill>
                <a:schemeClr val="accent3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327FAE-0289-47EE-38BC-5E5327E0F274}"/>
              </a:ext>
            </a:extLst>
          </p:cNvPr>
          <p:cNvSpPr txBox="1">
            <a:spLocks/>
          </p:cNvSpPr>
          <p:nvPr/>
        </p:nvSpPr>
        <p:spPr>
          <a:xfrm>
            <a:off x="7612650" y="1044175"/>
            <a:ext cx="4526798" cy="1571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Resettling the vulnerable in the </a:t>
            </a:r>
            <a:r>
              <a:rPr lang="en-AU" sz="2800" b="1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affordable housing project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 3" charset="2"/>
              <a:buNone/>
            </a:pPr>
            <a:endParaRPr lang="en-A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481404F-BD18-4151-E7C9-C45841F9E11A}"/>
              </a:ext>
            </a:extLst>
          </p:cNvPr>
          <p:cNvSpPr txBox="1">
            <a:spLocks/>
          </p:cNvSpPr>
          <p:nvPr/>
        </p:nvSpPr>
        <p:spPr>
          <a:xfrm>
            <a:off x="236667" y="1983310"/>
            <a:ext cx="4281061" cy="1608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r>
              <a:rPr lang="en-AU" sz="4000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Allocation of funding to </a:t>
            </a:r>
            <a:r>
              <a:rPr lang="en-AU" sz="4000" b="1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assist the victims</a:t>
            </a:r>
            <a:endParaRPr lang="en-US" sz="4000" b="1" dirty="0">
              <a:solidFill>
                <a:srgbClr val="0000CC"/>
              </a:solidFill>
              <a:latin typeface="Bell MT" panose="02020503060305020303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0F6AB1E-3BBE-CB77-75D9-9E5B708F1CAE}"/>
              </a:ext>
            </a:extLst>
          </p:cNvPr>
          <p:cNvSpPr txBox="1">
            <a:spLocks/>
          </p:cNvSpPr>
          <p:nvPr/>
        </p:nvSpPr>
        <p:spPr>
          <a:xfrm>
            <a:off x="377866" y="3670318"/>
            <a:ext cx="4004521" cy="9738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" b="1" dirty="0">
                <a:solidFill>
                  <a:srgbClr val="CC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Child friendly </a:t>
            </a:r>
            <a:r>
              <a:rPr lang="en-AU" sz="3000" dirty="0">
                <a:solidFill>
                  <a:srgbClr val="CC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counselling</a:t>
            </a:r>
            <a:endParaRPr lang="en-US" sz="3000" dirty="0">
              <a:solidFill>
                <a:srgbClr val="CC00CC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E576F58-9B53-638D-1764-7A272610DF49}"/>
              </a:ext>
            </a:extLst>
          </p:cNvPr>
          <p:cNvSpPr txBox="1">
            <a:spLocks/>
          </p:cNvSpPr>
          <p:nvPr/>
        </p:nvSpPr>
        <p:spPr>
          <a:xfrm>
            <a:off x="7829545" y="2983106"/>
            <a:ext cx="3898549" cy="1411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rgbClr val="00206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Mercy World online “</a:t>
            </a:r>
            <a:r>
              <a:rPr lang="en-AU" sz="2800" b="1" dirty="0">
                <a:solidFill>
                  <a:srgbClr val="00206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affordable housing petition” </a:t>
            </a:r>
            <a:r>
              <a:rPr lang="en-AU" sz="2800" dirty="0">
                <a:solidFill>
                  <a:srgbClr val="00206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for children </a:t>
            </a:r>
            <a:r>
              <a:rPr lang="en-AU" sz="1400" dirty="0">
                <a:solidFill>
                  <a:srgbClr val="00206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– National Housing Corp Report 2023</a:t>
            </a:r>
            <a:endParaRPr lang="en-A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21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33DEEA-34CA-0349-DAEE-7178C486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32F5A-B061-CFC8-A0B5-CBEAAD8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" y="63507"/>
            <a:ext cx="12060930" cy="61818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82E074-E531-E226-6C9F-D239F5DCC8F0}"/>
              </a:ext>
            </a:extLst>
          </p:cNvPr>
          <p:cNvSpPr txBox="1"/>
          <p:nvPr/>
        </p:nvSpPr>
        <p:spPr>
          <a:xfrm>
            <a:off x="1604424" y="761060"/>
            <a:ext cx="9709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ell MT" panose="02020503060305020303" pitchFamily="18" charset="0"/>
              </a:rPr>
              <a:t>Catherine McAuley can be seen as a survivor of complex trauma, which arguably fueled her mission of Mercy, Justice and Hope.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B46D36-4B2D-C828-4B0D-1D74DB74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90" y="1823048"/>
            <a:ext cx="3799500" cy="2696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F9216C-45F8-8BAE-E8D8-B640A95E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5" y="1875594"/>
            <a:ext cx="3891496" cy="259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9A3732-5E04-BA87-DA8D-45A088239DF2}"/>
              </a:ext>
            </a:extLst>
          </p:cNvPr>
          <p:cNvSpPr txBox="1"/>
          <p:nvPr/>
        </p:nvSpPr>
        <p:spPr>
          <a:xfrm>
            <a:off x="1002686" y="5872496"/>
            <a:ext cx="1126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In Catherine’s footsteps, Mercy continues to enable HOPE.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DEDC31-20E3-139D-56D4-7F1F5C74CB61}"/>
              </a:ext>
            </a:extLst>
          </p:cNvPr>
          <p:cNvSpPr txBox="1"/>
          <p:nvPr/>
        </p:nvSpPr>
        <p:spPr>
          <a:xfrm>
            <a:off x="2556558" y="4508864"/>
            <a:ext cx="69907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0070C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Mukuru women and children demonstrated resilience, found hope despite limited resources and assistance.</a:t>
            </a:r>
            <a:endParaRPr lang="en-US" sz="2800" dirty="0">
              <a:solidFill>
                <a:srgbClr val="0070C0"/>
              </a:solidFill>
              <a:highlight>
                <a:srgbClr val="FFFF00"/>
              </a:highlight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0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53" y="40418"/>
            <a:ext cx="11988799" cy="978094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solidFill>
                  <a:schemeClr val="accent3">
                    <a:lumMod val="75000"/>
                  </a:schemeClr>
                </a:solidFill>
                <a:effectLst/>
                <a:latin typeface="Bell MT" panose="02020503060305020303" pitchFamily="18" charset="0"/>
                <a:ea typeface="Aptos"/>
                <a:cs typeface="Times New Roman" panose="02020603050405020304" pitchFamily="18" charset="0"/>
              </a:rPr>
              <a:t>MUKURU SLUMS </a:t>
            </a:r>
            <a:r>
              <a:rPr lang="en-AU" b="1" dirty="0">
                <a:solidFill>
                  <a:srgbClr val="FF0000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en-AU" b="1" dirty="0">
                <a:solidFill>
                  <a:srgbClr val="FF0000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en-AU" sz="2700" dirty="0">
                <a:solidFill>
                  <a:schemeClr val="accent3">
                    <a:lumMod val="50000"/>
                  </a:schemeClr>
                </a:solidFill>
                <a:effectLst/>
                <a:latin typeface="Bell MT" panose="02020503060305020303" pitchFamily="18" charset="0"/>
                <a:ea typeface="Aptos"/>
                <a:cs typeface="Times New Roman" panose="02020603050405020304" pitchFamily="18" charset="0"/>
              </a:rPr>
              <a:t>14sq km – 700,000 people – Density rate 83,000 people per sq km</a:t>
            </a:r>
            <a:endParaRPr lang="en-US" sz="2700" dirty="0">
              <a:solidFill>
                <a:schemeClr val="accent3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330" y="1062067"/>
            <a:ext cx="10835340" cy="57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4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3737E0-3F11-E013-DC7B-41D1A3DA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6A8A8-B861-2049-F903-5FBAF6CAF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2" y="118317"/>
            <a:ext cx="12128937" cy="927566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AU" sz="4400" b="1" dirty="0">
                <a:solidFill>
                  <a:schemeClr val="accent2"/>
                </a:solidFill>
                <a:latin typeface="Bell MT" panose="02020503060305020303" pitchFamily="18" charset="0"/>
              </a:rPr>
              <a:t>Hope</a:t>
            </a:r>
            <a:r>
              <a:rPr lang="en-AU" sz="4400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 Emerges from the </a:t>
            </a:r>
            <a:r>
              <a:rPr lang="en-AU" sz="4400" b="1" dirty="0">
                <a:solidFill>
                  <a:schemeClr val="tx1"/>
                </a:solidFill>
                <a:latin typeface="Bell MT" panose="02020503060305020303" pitchFamily="18" charset="0"/>
              </a:rPr>
              <a:t>Storms</a:t>
            </a:r>
            <a:endParaRPr lang="en-US" sz="4400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0E0079-355F-7630-0C00-9B04E1FB1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79776"/>
            <a:ext cx="12150164" cy="69086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Bell MT" panose="02020503060305020303" pitchFamily="18" charset="0"/>
              </a:rPr>
              <a:t>Homelessness - the impact on women and children in </a:t>
            </a:r>
            <a:r>
              <a:rPr lang="en-US" sz="2800" b="1" dirty="0" err="1">
                <a:solidFill>
                  <a:schemeClr val="accent5"/>
                </a:solidFill>
                <a:latin typeface="Bell MT" panose="02020503060305020303" pitchFamily="18" charset="0"/>
              </a:rPr>
              <a:t>Mukuru</a:t>
            </a:r>
            <a:r>
              <a:rPr lang="en-US" sz="2800" b="1" dirty="0">
                <a:solidFill>
                  <a:schemeClr val="accent5"/>
                </a:solidFill>
                <a:latin typeface="Bell MT" panose="02020503060305020303" pitchFamily="18" charset="0"/>
              </a:rPr>
              <a:t> slum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DC8D71-6744-2C88-7B9F-A701603C3F7E}"/>
              </a:ext>
            </a:extLst>
          </p:cNvPr>
          <p:cNvSpPr/>
          <p:nvPr/>
        </p:nvSpPr>
        <p:spPr>
          <a:xfrm>
            <a:off x="1015299" y="2644170"/>
            <a:ext cx="107457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Thank                                       </a:t>
            </a:r>
            <a:r>
              <a:rPr lang="en-US" sz="4800" b="1" cap="none" spc="0" dirty="0">
                <a:ln/>
                <a:solidFill>
                  <a:schemeClr val="accent2"/>
                </a:solidFill>
                <a:effectLst/>
              </a:rPr>
              <a:t>Asante</a:t>
            </a:r>
            <a:endParaRPr lang="en-US" sz="4800" b="1" dirty="0">
              <a:ln/>
              <a:solidFill>
                <a:schemeClr val="accent2"/>
              </a:solidFill>
            </a:endParaRPr>
          </a:p>
          <a:p>
            <a:r>
              <a:rPr lang="en-US" sz="4800" b="1" cap="none" spc="0" dirty="0">
                <a:ln/>
                <a:solidFill>
                  <a:schemeClr val="accent2"/>
                </a:solidFill>
                <a:effectLst/>
              </a:rPr>
              <a:t> </a:t>
            </a: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You  </a:t>
            </a:r>
            <a:r>
              <a:rPr lang="en-US" sz="4800" b="1" cap="none" spc="0" dirty="0">
                <a:ln/>
                <a:solidFill>
                  <a:schemeClr val="accent2"/>
                </a:solidFill>
                <a:effectLst/>
              </a:rPr>
              <a:t>                                         Sana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CF541C-B81A-C844-99B7-8E5940102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22" r="4795"/>
          <a:stretch>
            <a:fillRect/>
          </a:stretch>
        </p:blipFill>
        <p:spPr>
          <a:xfrm>
            <a:off x="3817254" y="1919168"/>
            <a:ext cx="4620551" cy="49388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F1E226-8A5F-C2B3-D2C0-33E252839EBB}"/>
              </a:ext>
            </a:extLst>
          </p:cNvPr>
          <p:cNvSpPr/>
          <p:nvPr/>
        </p:nvSpPr>
        <p:spPr>
          <a:xfrm>
            <a:off x="4898767" y="6150114"/>
            <a:ext cx="2457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Luciah</a:t>
            </a:r>
            <a:endParaRPr lang="en-US" sz="4000" b="1" cap="none" spc="0" dirty="0">
              <a:ln w="13462">
                <a:solidFill>
                  <a:schemeClr val="accent2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92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894F96-0902-E2AD-936A-3E21B4C48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886" y="84522"/>
            <a:ext cx="8915399" cy="985137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rgbClr val="0000CC"/>
                </a:solidFill>
                <a:latin typeface="Bell MT" panose="02020503060305020303" pitchFamily="18" charset="0"/>
              </a:rPr>
              <a:t>Impact of Homelessness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6180D7-A3C1-1CBA-8401-F9B4844B25FB}"/>
              </a:ext>
            </a:extLst>
          </p:cNvPr>
          <p:cNvSpPr txBox="1"/>
          <p:nvPr/>
        </p:nvSpPr>
        <p:spPr>
          <a:xfrm>
            <a:off x="794581" y="1036409"/>
            <a:ext cx="80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</a:t>
            </a:r>
            <a:r>
              <a:rPr lang="en-AU" sz="2800" b="1" dirty="0">
                <a:solidFill>
                  <a:schemeClr val="bg2">
                    <a:lumMod val="2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and</a:t>
            </a:r>
            <a:r>
              <a:rPr lang="en-A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understand </a:t>
            </a:r>
            <a:r>
              <a:rPr lang="en-A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traumatic experiences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17560B-DE68-CF6B-34A7-0806D9D01444}"/>
              </a:ext>
            </a:extLst>
          </p:cNvPr>
          <p:cNvSpPr txBox="1"/>
          <p:nvPr/>
        </p:nvSpPr>
        <p:spPr>
          <a:xfrm>
            <a:off x="2043213" y="1642873"/>
            <a:ext cx="864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>
                <a:solidFill>
                  <a:srgbClr val="FF000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Assess</a:t>
            </a:r>
            <a:r>
              <a:rPr lang="en-A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psychological impact on women and children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88A768-9339-5A1D-83D0-240B976A73CB}"/>
              </a:ext>
            </a:extLst>
          </p:cNvPr>
          <p:cNvSpPr txBox="1"/>
          <p:nvPr/>
        </p:nvSpPr>
        <p:spPr>
          <a:xfrm>
            <a:off x="4074466" y="2313830"/>
            <a:ext cx="745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A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800" b="1" dirty="0">
                <a:solidFill>
                  <a:srgbClr val="7030A0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Evaluate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effectiveness of interventions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B5B4DC-9F37-6982-8C7E-A9A0798CE698}"/>
              </a:ext>
            </a:extLst>
          </p:cNvPr>
          <p:cNvSpPr txBox="1"/>
          <p:nvPr/>
        </p:nvSpPr>
        <p:spPr>
          <a:xfrm>
            <a:off x="8957046" y="3620173"/>
            <a:ext cx="3034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>
                <a:latin typeface="Bell MT" panose="02020503060305020303" pitchFamily="18" charset="0"/>
                <a:cs typeface="Aharoni" panose="020F0502020204030204" pitchFamily="2" charset="-79"/>
              </a:rPr>
              <a:t>Villages</a:t>
            </a:r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 </a:t>
            </a:r>
          </a:p>
          <a:p>
            <a:pPr algn="ctr"/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Kayaba, </a:t>
            </a:r>
            <a:r>
              <a:rPr lang="en-AU" sz="2400" i="1" dirty="0" err="1">
                <a:latin typeface="Bell MT" panose="02020503060305020303" pitchFamily="18" charset="0"/>
                <a:cs typeface="Aharoni" panose="020F0502020204030204" pitchFamily="2" charset="-79"/>
              </a:rPr>
              <a:t>Fuata</a:t>
            </a:r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 </a:t>
            </a:r>
            <a:r>
              <a:rPr lang="en-AU" sz="2400" i="1" dirty="0" err="1">
                <a:latin typeface="Bell MT" panose="02020503060305020303" pitchFamily="18" charset="0"/>
                <a:cs typeface="Aharoni" panose="020F0502020204030204" pitchFamily="2" charset="-79"/>
              </a:rPr>
              <a:t>Nyayo</a:t>
            </a:r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, Kisii, </a:t>
            </a:r>
            <a:r>
              <a:rPr lang="en-AU" sz="2400" i="1" dirty="0" err="1">
                <a:latin typeface="Bell MT" panose="02020503060305020303" pitchFamily="18" charset="0"/>
                <a:cs typeface="Aharoni" panose="020F0502020204030204" pitchFamily="2" charset="-79"/>
              </a:rPr>
              <a:t>Mariguini</a:t>
            </a:r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 and, </a:t>
            </a:r>
          </a:p>
          <a:p>
            <a:pPr algn="ctr"/>
            <a:r>
              <a:rPr lang="en-AU" sz="2400" i="1" dirty="0">
                <a:latin typeface="Bell MT" panose="02020503060305020303" pitchFamily="18" charset="0"/>
                <a:cs typeface="Aharoni" panose="020F0502020204030204" pitchFamily="2" charset="-79"/>
              </a:rPr>
              <a:t>Kambi Moto.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442D00-7E79-2248-3E31-A8A90B5A82DF}"/>
              </a:ext>
            </a:extLst>
          </p:cNvPr>
          <p:cNvSpPr txBox="1"/>
          <p:nvPr/>
        </p:nvSpPr>
        <p:spPr>
          <a:xfrm>
            <a:off x="1286466" y="4988619"/>
            <a:ext cx="5776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Focus Groups</a:t>
            </a:r>
          </a:p>
          <a:p>
            <a:r>
              <a:rPr lang="en-AU" sz="2800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       Structured Questionnaires</a:t>
            </a:r>
          </a:p>
          <a:p>
            <a:r>
              <a:rPr lang="en-AU" sz="2800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              One-on-one interviews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62DD84-396E-8474-3950-7F0A65BC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66" y="2984787"/>
            <a:ext cx="3034205" cy="2290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654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99"/>
            <a:ext cx="12076386" cy="7111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Bell MT" panose="02020503060305020303" pitchFamily="18" charset="0"/>
              </a:rPr>
              <a:t>What is Homelessness? 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6569" y="3178077"/>
            <a:ext cx="6079183" cy="11090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house is a home when it shelters the body and comforts the soul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Philip Moffitt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61D3565-143F-5E46-41B3-8ECE1BDFF00E}"/>
              </a:ext>
            </a:extLst>
          </p:cNvPr>
          <p:cNvSpPr txBox="1">
            <a:spLocks/>
          </p:cNvSpPr>
          <p:nvPr/>
        </p:nvSpPr>
        <p:spPr>
          <a:xfrm>
            <a:off x="2730587" y="4875070"/>
            <a:ext cx="8507073" cy="147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Homelessness can make women and children lose their sense of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security, dignity, community relations, livelihood, belonging, and safety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(Raphel 2006)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DA2819-FA62-B342-D9A9-9BD893FD273E}"/>
              </a:ext>
            </a:extLst>
          </p:cNvPr>
          <p:cNvSpPr txBox="1"/>
          <p:nvPr/>
        </p:nvSpPr>
        <p:spPr>
          <a:xfrm>
            <a:off x="618008" y="1185873"/>
            <a:ext cx="7346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Homelessness is </a:t>
            </a:r>
            <a:r>
              <a:rPr lang="en-A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just the absence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physical space to live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it encompasses a broader range of issues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326016-3C2F-E2F8-99E0-7A575105F4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803" y="756498"/>
            <a:ext cx="3689197" cy="36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9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73E4C5-93C3-0C58-49EB-72CEFC1AA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D0A6D-1C16-CC5D-1E44-585F512A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19270"/>
            <a:ext cx="11839388" cy="795130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1000"/>
              </a:spcBef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ea typeface="+mn-ea"/>
                <a:cs typeface="Times New Roman" panose="02020603050405020304" pitchFamily="18" charset="0"/>
              </a:rPr>
              <a:t>What is a 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raumatic Event?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11EF9D-D0EB-BB66-EEF8-7919AFEACB1A}"/>
              </a:ext>
            </a:extLst>
          </p:cNvPr>
          <p:cNvSpPr/>
          <p:nvPr/>
        </p:nvSpPr>
        <p:spPr>
          <a:xfrm>
            <a:off x="7245927" y="1331909"/>
            <a:ext cx="494607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“…Is a negative impact of a distressing event on an individual’s emotional, mental and social well-being”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90FB3B-B284-C65B-E8C3-FE8B8B0CFDEB}"/>
              </a:ext>
            </a:extLst>
          </p:cNvPr>
          <p:cNvSpPr txBox="1"/>
          <p:nvPr/>
        </p:nvSpPr>
        <p:spPr>
          <a:xfrm>
            <a:off x="10117865" y="6099256"/>
            <a:ext cx="264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imes New Roman" panose="02020603050405020304" pitchFamily="18" charset="0"/>
                <a:ea typeface="Aptos"/>
              </a:rPr>
              <a:t>Raphael B, 2006.</a:t>
            </a:r>
            <a:endParaRPr lang="en-AU" dirty="0"/>
          </a:p>
        </p:txBody>
      </p:sp>
      <p:pic>
        <p:nvPicPr>
          <p:cNvPr id="10" name="Picture 9" descr="A muddy river with rubble and debris&#10;&#10;AI-generated content may be incorrect.">
            <a:extLst>
              <a:ext uri="{FF2B5EF4-FFF2-40B4-BE49-F238E27FC236}">
                <a16:creationId xmlns:a16="http://schemas.microsoft.com/office/drawing/2014/main" xmlns="" id="{D8B91F90-A15D-F61D-AEBE-8459BE6F2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 b="16667"/>
          <a:stretch>
            <a:fillRect/>
          </a:stretch>
        </p:blipFill>
        <p:spPr>
          <a:xfrm>
            <a:off x="0" y="1648483"/>
            <a:ext cx="7025114" cy="42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8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0511AA-1111-1048-0ED9-6DC6E4D84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17BA9-728C-2DF9-11A1-79D2AEE8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47"/>
            <a:ext cx="12076386" cy="7111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Bell MT" panose="02020503060305020303" pitchFamily="18" charset="0"/>
              </a:rPr>
              <a:t>Beginnings of Mukuru Homelessness 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4143C8-1BC6-96F0-D20E-6AE6DD73B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362" y="1230547"/>
            <a:ext cx="5984590" cy="1585089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March and May 2024, Kenya experienced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heavy rains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that caused lots of damage.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ECAA24-533E-276F-C142-B2EA05C8F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85" y="1175351"/>
            <a:ext cx="3344101" cy="450729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CA00590-DEC7-E507-4CE6-B0C9DEF216FC}"/>
              </a:ext>
            </a:extLst>
          </p:cNvPr>
          <p:cNvSpPr txBox="1">
            <a:spLocks/>
          </p:cNvSpPr>
          <p:nvPr/>
        </p:nvSpPr>
        <p:spPr>
          <a:xfrm>
            <a:off x="3116606" y="4780419"/>
            <a:ext cx="5615679" cy="1404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Before they could move</a:t>
            </a:r>
            <a:r>
              <a:rPr lang="en-US" sz="2800" dirty="0">
                <a:solidFill>
                  <a:srgbClr val="0000CC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, a more intense downpour occurred, sweeping through the area.</a:t>
            </a:r>
            <a:endParaRPr lang="en-US" dirty="0">
              <a:solidFill>
                <a:srgbClr val="0000CC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ECA0633-1B0E-CA6B-1B6B-C0108CF752F2}"/>
              </a:ext>
            </a:extLst>
          </p:cNvPr>
          <p:cNvSpPr txBox="1">
            <a:spLocks/>
          </p:cNvSpPr>
          <p:nvPr/>
        </p:nvSpPr>
        <p:spPr>
          <a:xfrm>
            <a:off x="2255519" y="2929381"/>
            <a:ext cx="5763872" cy="17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chemeClr val="accent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The government issued an alert advising those along the river to </a:t>
            </a:r>
            <a:r>
              <a:rPr lang="en-US" sz="2800" b="1" dirty="0">
                <a:solidFill>
                  <a:schemeClr val="accent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relocate</a:t>
            </a:r>
            <a:r>
              <a:rPr lang="en-US" sz="2800" dirty="0">
                <a:solidFill>
                  <a:schemeClr val="accent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 to higher ground. </a:t>
            </a:r>
            <a:endParaRPr lang="en-US" dirty="0">
              <a:solidFill>
                <a:schemeClr val="accent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8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01DC37-ADDB-4558-AA56-AC32FE8C1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6017" y="1044204"/>
            <a:ext cx="7876754" cy="109664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Guarded bulldozers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destroyed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thousands of homes and businesses – 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injustices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6624" y="-27295"/>
            <a:ext cx="2255376" cy="389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804364" y="3972588"/>
            <a:ext cx="3689776" cy="2081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568" y="3670165"/>
            <a:ext cx="3855443" cy="298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C07544-F143-8AC0-E8EA-EF89BB99D95C}"/>
              </a:ext>
            </a:extLst>
          </p:cNvPr>
          <p:cNvSpPr txBox="1"/>
          <p:nvPr/>
        </p:nvSpPr>
        <p:spPr>
          <a:xfrm>
            <a:off x="1236017" y="97814"/>
            <a:ext cx="830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1"/>
                </a:solidFill>
                <a:latin typeface="Bell MT" panose="02020503060305020303" pitchFamily="18" charset="0"/>
              </a:rPr>
              <a:t>Government-Ordered Demolitions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4330589-F809-811A-681B-49B3C4D0BCA8}"/>
              </a:ext>
            </a:extLst>
          </p:cNvPr>
          <p:cNvSpPr txBox="1">
            <a:spLocks/>
          </p:cNvSpPr>
          <p:nvPr/>
        </p:nvSpPr>
        <p:spPr>
          <a:xfrm>
            <a:off x="2476382" y="2126115"/>
            <a:ext cx="6516956" cy="1370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Hundreds of people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their homes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properties to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armed gangs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looted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possessions.</a:t>
            </a:r>
          </a:p>
          <a:p>
            <a:pPr algn="just"/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2971" y="4579022"/>
            <a:ext cx="4685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Area Chiefs' camp became a refuge for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and children,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who had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nowhere else to go.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E0EADAC-2191-4EFE-0005-286B502A06E6}"/>
              </a:ext>
            </a:extLst>
          </p:cNvPr>
          <p:cNvSpPr txBox="1">
            <a:spLocks/>
          </p:cNvSpPr>
          <p:nvPr/>
        </p:nvSpPr>
        <p:spPr>
          <a:xfrm>
            <a:off x="7126011" y="5387270"/>
            <a:ext cx="5814324" cy="115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>
              <a:latin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7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C54B0-FD82-4CF2-81F9-52EAB662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7" y="80827"/>
            <a:ext cx="11893506" cy="57954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</a:rPr>
              <a:t>Victims of Floods and Demolitions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0A2337-03BE-4701-B8EF-CBDCA1794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737" y="1015481"/>
            <a:ext cx="10055839" cy="1284719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5,000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women and children were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displaced.</a:t>
            </a:r>
          </a:p>
          <a:p>
            <a:pPr marL="0" indent="0" algn="just">
              <a:buNone/>
            </a:pPr>
            <a:endParaRPr lang="en-US" dirty="0">
              <a:latin typeface="Aptos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695E0A-A4F3-43C6-9CE1-2F860C09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428" y="3541839"/>
            <a:ext cx="4160354" cy="2565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86" y="3145929"/>
            <a:ext cx="3760240" cy="2435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2E020B-B4EE-1638-BDFF-4FBC487C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81" y="3145929"/>
            <a:ext cx="3893031" cy="2696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2018E2-83CF-2A26-A294-E4FC5A37EA6F}"/>
              </a:ext>
            </a:extLst>
          </p:cNvPr>
          <p:cNvSpPr txBox="1"/>
          <p:nvPr/>
        </p:nvSpPr>
        <p:spPr>
          <a:xfrm>
            <a:off x="766699" y="5673241"/>
            <a:ext cx="290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Elizabeth Primary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2A00F6-1147-3FA3-4CD5-91580461DFE7}"/>
              </a:ext>
            </a:extLst>
          </p:cNvPr>
          <p:cNvSpPr txBox="1"/>
          <p:nvPr/>
        </p:nvSpPr>
        <p:spPr>
          <a:xfrm>
            <a:off x="8423425" y="5995046"/>
            <a:ext cx="339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looking for their possessions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67188E-9446-6CD8-5C64-43AF613BED51}"/>
              </a:ext>
            </a:extLst>
          </p:cNvPr>
          <p:cNvSpPr txBox="1"/>
          <p:nvPr/>
        </p:nvSpPr>
        <p:spPr>
          <a:xfrm>
            <a:off x="4681987" y="6164323"/>
            <a:ext cx="290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Ngong River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0C3A8BC-7087-C61F-6407-99CB74F4D8F2}"/>
              </a:ext>
            </a:extLst>
          </p:cNvPr>
          <p:cNvSpPr txBox="1">
            <a:spLocks/>
          </p:cNvSpPr>
          <p:nvPr/>
        </p:nvSpPr>
        <p:spPr>
          <a:xfrm>
            <a:off x="4843165" y="2076512"/>
            <a:ext cx="5814324" cy="115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>
              <a:latin typeface="Aptos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their lives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dirty="0">
              <a:latin typeface="Aptos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E7057D3-6FDA-82B1-DEEB-E07733509151}"/>
              </a:ext>
            </a:extLst>
          </p:cNvPr>
          <p:cNvSpPr txBox="1">
            <a:spLocks/>
          </p:cNvSpPr>
          <p:nvPr/>
        </p:nvSpPr>
        <p:spPr>
          <a:xfrm>
            <a:off x="2872700" y="1675368"/>
            <a:ext cx="8824419" cy="624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houses were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submerged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inaccessible.</a:t>
            </a:r>
          </a:p>
          <a:p>
            <a:pPr marL="0" indent="0" algn="just">
              <a:buNone/>
            </a:pPr>
            <a:endParaRPr lang="en-US" dirty="0">
              <a:latin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4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92" y="50245"/>
            <a:ext cx="11996508" cy="63802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Bell MT" panose="020205030603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Different Types of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6463" y="1251082"/>
            <a:ext cx="3083736" cy="8075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ptos"/>
              </a:rPr>
              <a:t>‘ACUTE’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one-off event e.g. fire, flood.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592C8CBC-2B11-B824-B259-0BAE69EDD2CB}"/>
              </a:ext>
            </a:extLst>
          </p:cNvPr>
          <p:cNvSpPr txBox="1">
            <a:spLocks/>
          </p:cNvSpPr>
          <p:nvPr/>
        </p:nvSpPr>
        <p:spPr>
          <a:xfrm>
            <a:off x="6422614" y="2149008"/>
            <a:ext cx="3402452" cy="807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300" b="1" dirty="0">
                <a:solidFill>
                  <a:srgbClr val="0000CC"/>
                </a:solidFill>
                <a:latin typeface="Aptos"/>
              </a:rPr>
              <a:t>‘CHRONIC’ </a:t>
            </a:r>
          </a:p>
          <a:p>
            <a:pPr marL="0" indent="0">
              <a:buFont typeface="Wingdings 3" charset="2"/>
              <a:buNone/>
            </a:pPr>
            <a:r>
              <a:rPr lang="en-US" sz="2000" dirty="0">
                <a:solidFill>
                  <a:srgbClr val="0000CC"/>
                </a:solidFill>
                <a:latin typeface="Aptos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repeated events over time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A28DE40-C23C-4729-E32F-7795F685CBFA}"/>
              </a:ext>
            </a:extLst>
          </p:cNvPr>
          <p:cNvSpPr txBox="1">
            <a:spLocks/>
          </p:cNvSpPr>
          <p:nvPr/>
        </p:nvSpPr>
        <p:spPr>
          <a:xfrm>
            <a:off x="1490717" y="4768527"/>
            <a:ext cx="4666172" cy="1725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Aptos"/>
              </a:rPr>
              <a:t>‘COMPLEX’ </a:t>
            </a:r>
          </a:p>
          <a:p>
            <a:pPr marL="0" indent="0">
              <a:buFont typeface="Wingdings 3" charset="2"/>
              <a:buNone/>
            </a:pP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prolonged, including interpersonal relational issues.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. domestic violence, childhood neglect, human trafficking.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F9F0A1-6237-FFF1-681E-B8600BAD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70" y="2149008"/>
            <a:ext cx="3402452" cy="219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9BAB72-4EBB-4672-DD7F-7E7968474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863" y="744961"/>
            <a:ext cx="2684039" cy="268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91F7D4-B410-5DFE-014E-2A2F33C9B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27781"/>
            <a:ext cx="3412179" cy="216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0F8E42-7F0B-9391-CAA8-5D4140107FE4}"/>
              </a:ext>
            </a:extLst>
          </p:cNvPr>
          <p:cNvSpPr txBox="1"/>
          <p:nvPr/>
        </p:nvSpPr>
        <p:spPr>
          <a:xfrm>
            <a:off x="4143313" y="707982"/>
            <a:ext cx="547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Herman 1992, Courtois 2022 and Mate 2022</a:t>
            </a:r>
          </a:p>
        </p:txBody>
      </p:sp>
    </p:spTree>
    <p:extLst>
      <p:ext uri="{BB962C8B-B14F-4D97-AF65-F5344CB8AC3E}">
        <p14:creationId xmlns:p14="http://schemas.microsoft.com/office/powerpoint/2010/main" val="9573927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2794</TotalTime>
  <Words>826</Words>
  <Application>Microsoft Office PowerPoint</Application>
  <PresentationFormat>Widescreen</PresentationFormat>
  <Paragraphs>133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ADLaM Display</vt:lpstr>
      <vt:lpstr>Aharoni</vt:lpstr>
      <vt:lpstr>Aptos</vt:lpstr>
      <vt:lpstr>Arial</vt:lpstr>
      <vt:lpstr>Baguet Script</vt:lpstr>
      <vt:lpstr>Bell MT</vt:lpstr>
      <vt:lpstr>Bodoni MT</vt:lpstr>
      <vt:lpstr>Book Antiqua</vt:lpstr>
      <vt:lpstr>Calibri</vt:lpstr>
      <vt:lpstr>Cambria</vt:lpstr>
      <vt:lpstr>Century</vt:lpstr>
      <vt:lpstr>Century Gothic</vt:lpstr>
      <vt:lpstr>Elephant</vt:lpstr>
      <vt:lpstr>Franklin Gothic Demi Cond</vt:lpstr>
      <vt:lpstr>Times New Roman</vt:lpstr>
      <vt:lpstr>Wingdings</vt:lpstr>
      <vt:lpstr>Wingdings 3</vt:lpstr>
      <vt:lpstr>Wisp</vt:lpstr>
      <vt:lpstr>Hope Emerges from the Storms</vt:lpstr>
      <vt:lpstr>MUKURU SLUMS  14sq km – 700,000 people – Density rate 83,000 people per sq km</vt:lpstr>
      <vt:lpstr>PowerPoint Presentation</vt:lpstr>
      <vt:lpstr>What is Homelessness? </vt:lpstr>
      <vt:lpstr>What is a Traumatic Event? </vt:lpstr>
      <vt:lpstr>Beginnings of Mukuru Homelessness </vt:lpstr>
      <vt:lpstr>PowerPoint Presentation</vt:lpstr>
      <vt:lpstr>Victims of Floods and Demolitions  </vt:lpstr>
      <vt:lpstr>Different Types of Trauma</vt:lpstr>
      <vt:lpstr>Traumatic Effects of Homelessness </vt:lpstr>
      <vt:lpstr>PowerPoint Presentation</vt:lpstr>
      <vt:lpstr>PowerPoint Presentation</vt:lpstr>
      <vt:lpstr>PowerPoint Presentation</vt:lpstr>
      <vt:lpstr>Interventions                                           </vt:lpstr>
      <vt:lpstr>Research Findings…</vt:lpstr>
      <vt:lpstr>Research Findings…</vt:lpstr>
      <vt:lpstr>1. Sanitation and health issues      2. Increased insecurity        3. Economic disruptions          4.  Hope for compensation   </vt:lpstr>
      <vt:lpstr>Recommendations</vt:lpstr>
      <vt:lpstr>Conclusion</vt:lpstr>
      <vt:lpstr>Hope Emerges from the Storms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SHIKOH NJOGU</dc:creator>
  <cp:lastModifiedBy>SHIKOH NJOGU</cp:lastModifiedBy>
  <cp:revision>152</cp:revision>
  <dcterms:created xsi:type="dcterms:W3CDTF">2025-06-28T16:51:50Z</dcterms:created>
  <dcterms:modified xsi:type="dcterms:W3CDTF">2025-08-29T20:53:59Z</dcterms:modified>
</cp:coreProperties>
</file>