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Canva Sans Bold" charset="1" panose="020B0803030501040103"/>
      <p:regular r:id="rId38"/>
    </p:embeddedFont>
    <p:embeddedFont>
      <p:font typeface="Canva Sans" charset="1" panose="020B0503030501040103"/>
      <p:regular r:id="rId39"/>
    </p:embeddedFont>
    <p:embeddedFont>
      <p:font typeface="Open Sans Bold" charset="1" panose="020B0806030504020204"/>
      <p:regular r:id="rId40"/>
    </p:embeddedFont>
    <p:embeddedFont>
      <p:font typeface="Open Sans" charset="1" panose="020B0606030504020204"/>
      <p:regular r:id="rId41"/>
    </p:embeddedFont>
    <p:embeddedFont>
      <p:font typeface="Open Sans Italics" charset="1" panose="020B0606030504020204"/>
      <p:regular r:id="rId42"/>
    </p:embeddedFont>
    <p:embeddedFont>
      <p:font typeface="Canva Sans Italics" charset="1" panose="020B0503030501040103"/>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6375297"/>
            <a:ext cx="6954138" cy="3911703"/>
          </a:xfrm>
          <a:custGeom>
            <a:avLst/>
            <a:gdLst/>
            <a:ahLst/>
            <a:cxnLst/>
            <a:rect r="r" b="b" t="t" l="l"/>
            <a:pathLst>
              <a:path h="3911703" w="6954138">
                <a:moveTo>
                  <a:pt x="0" y="0"/>
                </a:moveTo>
                <a:lnTo>
                  <a:pt x="6954138" y="0"/>
                </a:lnTo>
                <a:lnTo>
                  <a:pt x="6954138" y="3911703"/>
                </a:lnTo>
                <a:lnTo>
                  <a:pt x="0" y="3911703"/>
                </a:lnTo>
                <a:lnTo>
                  <a:pt x="0" y="0"/>
                </a:lnTo>
                <a:close/>
              </a:path>
            </a:pathLst>
          </a:custGeom>
          <a:blipFill>
            <a:blip r:embed="rId2"/>
            <a:stretch>
              <a:fillRect l="0" t="-27865" r="0" b="-27865"/>
            </a:stretch>
          </a:blipFill>
        </p:spPr>
      </p:sp>
      <p:sp>
        <p:nvSpPr>
          <p:cNvPr name="Freeform 3" id="3"/>
          <p:cNvSpPr/>
          <p:nvPr/>
        </p:nvSpPr>
        <p:spPr>
          <a:xfrm flipH="false" flipV="false" rot="0">
            <a:off x="12698570" y="6649278"/>
            <a:ext cx="6074891" cy="3379158"/>
          </a:xfrm>
          <a:custGeom>
            <a:avLst/>
            <a:gdLst/>
            <a:ahLst/>
            <a:cxnLst/>
            <a:rect r="r" b="b" t="t" l="l"/>
            <a:pathLst>
              <a:path h="3379158" w="6074891">
                <a:moveTo>
                  <a:pt x="0" y="0"/>
                </a:moveTo>
                <a:lnTo>
                  <a:pt x="6074891" y="0"/>
                </a:lnTo>
                <a:lnTo>
                  <a:pt x="6074891" y="3379158"/>
                </a:lnTo>
                <a:lnTo>
                  <a:pt x="0" y="3379158"/>
                </a:lnTo>
                <a:lnTo>
                  <a:pt x="0" y="0"/>
                </a:lnTo>
                <a:close/>
              </a:path>
            </a:pathLst>
          </a:custGeom>
          <a:blipFill>
            <a:blip r:embed="rId3"/>
            <a:stretch>
              <a:fillRect l="0" t="0" r="0" b="0"/>
            </a:stretch>
          </a:blipFill>
        </p:spPr>
      </p:sp>
      <p:sp>
        <p:nvSpPr>
          <p:cNvPr name="TextBox 4" id="4"/>
          <p:cNvSpPr txBox="true"/>
          <p:nvPr/>
        </p:nvSpPr>
        <p:spPr>
          <a:xfrm rot="0">
            <a:off x="1950114" y="800100"/>
            <a:ext cx="14387773" cy="2055856"/>
          </a:xfrm>
          <a:prstGeom prst="rect">
            <a:avLst/>
          </a:prstGeom>
        </p:spPr>
        <p:txBody>
          <a:bodyPr anchor="t" rtlCol="false" tIns="0" lIns="0" bIns="0" rIns="0">
            <a:spAutoFit/>
          </a:bodyPr>
          <a:lstStyle/>
          <a:p>
            <a:pPr algn="ctr">
              <a:lnSpc>
                <a:spcPts val="16869"/>
              </a:lnSpc>
            </a:pPr>
            <a:r>
              <a:rPr lang="en-US" sz="12049" b="true">
                <a:solidFill>
                  <a:srgbClr val="000000"/>
                </a:solidFill>
                <a:latin typeface="Canva Sans Bold"/>
                <a:ea typeface="Canva Sans Bold"/>
                <a:cs typeface="Canva Sans Bold"/>
                <a:sym typeface="Canva Sans Bold"/>
              </a:rPr>
              <a:t>Mercy in the Mirror</a:t>
            </a:r>
          </a:p>
        </p:txBody>
      </p:sp>
      <p:sp>
        <p:nvSpPr>
          <p:cNvPr name="TextBox 5" id="5"/>
          <p:cNvSpPr txBox="true"/>
          <p:nvPr/>
        </p:nvSpPr>
        <p:spPr>
          <a:xfrm rot="0">
            <a:off x="2483454" y="3228786"/>
            <a:ext cx="12686359" cy="2095819"/>
          </a:xfrm>
          <a:prstGeom prst="rect">
            <a:avLst/>
          </a:prstGeom>
        </p:spPr>
        <p:txBody>
          <a:bodyPr anchor="t" rtlCol="false" tIns="0" lIns="0" bIns="0" rIns="0">
            <a:spAutoFit/>
          </a:bodyPr>
          <a:lstStyle/>
          <a:p>
            <a:pPr algn="ctr">
              <a:lnSpc>
                <a:spcPts val="8407"/>
              </a:lnSpc>
            </a:pPr>
            <a:r>
              <a:rPr lang="en-US" sz="6005" b="true">
                <a:solidFill>
                  <a:srgbClr val="000000"/>
                </a:solidFill>
                <a:latin typeface="Canva Sans Bold"/>
                <a:ea typeface="Canva Sans Bold"/>
                <a:cs typeface="Canva Sans Bold"/>
                <a:sym typeface="Canva Sans Bold"/>
              </a:rPr>
              <a:t>How Mercy and Justice Can Change Communities</a:t>
            </a:r>
          </a:p>
        </p:txBody>
      </p:sp>
      <p:sp>
        <p:nvSpPr>
          <p:cNvPr name="TextBox 6" id="6"/>
          <p:cNvSpPr txBox="true"/>
          <p:nvPr/>
        </p:nvSpPr>
        <p:spPr>
          <a:xfrm rot="0">
            <a:off x="5272063" y="6573078"/>
            <a:ext cx="7743874" cy="2929256"/>
          </a:xfrm>
          <a:prstGeom prst="rect">
            <a:avLst/>
          </a:prstGeom>
        </p:spPr>
        <p:txBody>
          <a:bodyPr anchor="t" rtlCol="false" tIns="0" lIns="0" bIns="0" rIns="0">
            <a:spAutoFit/>
          </a:bodyPr>
          <a:lstStyle/>
          <a:p>
            <a:pPr algn="ctr">
              <a:lnSpc>
                <a:spcPts val="6299"/>
              </a:lnSpc>
            </a:pPr>
            <a:r>
              <a:rPr lang="en-US" sz="4499">
                <a:solidFill>
                  <a:srgbClr val="000000"/>
                </a:solidFill>
                <a:latin typeface="Canva Sans"/>
                <a:ea typeface="Canva Sans"/>
                <a:cs typeface="Canva Sans"/>
                <a:sym typeface="Canva Sans"/>
              </a:rPr>
              <a:t>McKenna Smith</a:t>
            </a:r>
          </a:p>
          <a:p>
            <a:pPr algn="ctr">
              <a:lnSpc>
                <a:spcPts val="5739"/>
              </a:lnSpc>
            </a:pPr>
            <a:r>
              <a:rPr lang="en-US" sz="4099">
                <a:solidFill>
                  <a:srgbClr val="000000"/>
                </a:solidFill>
                <a:latin typeface="Canva Sans"/>
                <a:ea typeface="Canva Sans"/>
                <a:cs typeface="Canva Sans"/>
                <a:sym typeface="Canva Sans"/>
              </a:rPr>
              <a:t>MELF Cohort 4</a:t>
            </a:r>
          </a:p>
          <a:p>
            <a:pPr algn="ctr">
              <a:lnSpc>
                <a:spcPts val="5739"/>
              </a:lnSpc>
            </a:pPr>
            <a:r>
              <a:rPr lang="en-US" sz="4099">
                <a:solidFill>
                  <a:srgbClr val="000000"/>
                </a:solidFill>
                <a:latin typeface="Canva Sans"/>
                <a:ea typeface="Canva Sans"/>
                <a:cs typeface="Canva Sans"/>
                <a:sym typeface="Canva Sans"/>
              </a:rPr>
              <a:t>Dublin, Ireland</a:t>
            </a:r>
          </a:p>
          <a:p>
            <a:pPr algn="ctr">
              <a:lnSpc>
                <a:spcPts val="5739"/>
              </a:lnSpc>
            </a:pPr>
            <a:r>
              <a:rPr lang="en-US" sz="4099">
                <a:solidFill>
                  <a:srgbClr val="000000"/>
                </a:solidFill>
                <a:latin typeface="Canva Sans"/>
                <a:ea typeface="Canva Sans"/>
                <a:cs typeface="Canva Sans"/>
                <a:sym typeface="Canva Sans"/>
              </a:rPr>
              <a:t>1 September 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167851"/>
            <a:ext cx="9144000" cy="10269048"/>
          </a:xfrm>
          <a:custGeom>
            <a:avLst/>
            <a:gdLst/>
            <a:ahLst/>
            <a:cxnLst/>
            <a:rect r="r" b="b" t="t" l="l"/>
            <a:pathLst>
              <a:path h="10269048" w="9144000">
                <a:moveTo>
                  <a:pt x="0" y="0"/>
                </a:moveTo>
                <a:lnTo>
                  <a:pt x="9144000" y="0"/>
                </a:lnTo>
                <a:lnTo>
                  <a:pt x="9144000" y="10269049"/>
                </a:lnTo>
                <a:lnTo>
                  <a:pt x="0" y="10269049"/>
                </a:lnTo>
                <a:lnTo>
                  <a:pt x="0" y="0"/>
                </a:lnTo>
                <a:close/>
              </a:path>
            </a:pathLst>
          </a:custGeom>
          <a:blipFill>
            <a:blip r:embed="rId2"/>
            <a:stretch>
              <a:fillRect l="0" t="0" r="-6382" b="0"/>
            </a:stretch>
          </a:blipFill>
        </p:spPr>
      </p:sp>
      <p:sp>
        <p:nvSpPr>
          <p:cNvPr name="TextBox 3" id="3"/>
          <p:cNvSpPr txBox="true"/>
          <p:nvPr/>
        </p:nvSpPr>
        <p:spPr>
          <a:xfrm rot="0">
            <a:off x="8858614" y="282151"/>
            <a:ext cx="9230228" cy="6828854"/>
          </a:xfrm>
          <a:prstGeom prst="rect">
            <a:avLst/>
          </a:prstGeom>
        </p:spPr>
        <p:txBody>
          <a:bodyPr anchor="t" rtlCol="false" tIns="0" lIns="0" bIns="0" rIns="0">
            <a:spAutoFit/>
          </a:bodyPr>
          <a:lstStyle/>
          <a:p>
            <a:pPr algn="l" marL="650935" indent="-325468" lvl="1">
              <a:lnSpc>
                <a:spcPts val="4522"/>
              </a:lnSpc>
              <a:buFont typeface="Arial"/>
              <a:buChar char="•"/>
            </a:pPr>
            <a:r>
              <a:rPr lang="en-US" sz="3014">
                <a:solidFill>
                  <a:srgbClr val="000000"/>
                </a:solidFill>
                <a:latin typeface="Open Sans"/>
                <a:ea typeface="Open Sans"/>
                <a:cs typeface="Open Sans"/>
                <a:sym typeface="Open Sans"/>
              </a:rPr>
              <a:t>Globally, women often participate in low level crimes just to survive that result in harsh outcomes.</a:t>
            </a:r>
          </a:p>
          <a:p>
            <a:pPr algn="l">
              <a:lnSpc>
                <a:spcPts val="4522"/>
              </a:lnSpc>
            </a:pPr>
          </a:p>
          <a:p>
            <a:pPr algn="l" marL="650935" indent="-325468" lvl="1">
              <a:lnSpc>
                <a:spcPts val="4522"/>
              </a:lnSpc>
              <a:buFont typeface="Arial"/>
              <a:buChar char="•"/>
            </a:pPr>
            <a:r>
              <a:rPr lang="en-US" sz="3014">
                <a:solidFill>
                  <a:srgbClr val="000000"/>
                </a:solidFill>
                <a:latin typeface="Open Sans"/>
                <a:ea typeface="Open Sans"/>
                <a:cs typeface="Open Sans"/>
                <a:sym typeface="Open Sans"/>
              </a:rPr>
              <a:t>In the United States, 1 in 2 families have someone who has been incarcerated (EJI). </a:t>
            </a:r>
          </a:p>
          <a:p>
            <a:pPr algn="l">
              <a:lnSpc>
                <a:spcPts val="4522"/>
              </a:lnSpc>
            </a:pPr>
          </a:p>
          <a:p>
            <a:pPr algn="l" marL="650935" indent="-325468" lvl="1">
              <a:lnSpc>
                <a:spcPts val="4522"/>
              </a:lnSpc>
              <a:buFont typeface="Arial"/>
              <a:buChar char="•"/>
            </a:pPr>
            <a:r>
              <a:rPr lang="en-US" sz="3014">
                <a:solidFill>
                  <a:srgbClr val="000000"/>
                </a:solidFill>
                <a:latin typeface="Open Sans"/>
                <a:ea typeface="Open Sans"/>
                <a:cs typeface="Open Sans"/>
                <a:sym typeface="Open Sans"/>
              </a:rPr>
              <a:t>Additionally, in July 2025, President Donald Trump issued an executive order criminalizing homelessness and certain addictions and mental disorders (whitehouse.gov). </a:t>
            </a:r>
          </a:p>
          <a:p>
            <a:pPr algn="l">
              <a:lnSpc>
                <a:spcPts val="4522"/>
              </a:lnSpc>
              <a:spcBef>
                <a:spcPct val="0"/>
              </a:spcBef>
            </a:pPr>
          </a:p>
        </p:txBody>
      </p:sp>
      <p:sp>
        <p:nvSpPr>
          <p:cNvPr name="TextBox 4" id="4"/>
          <p:cNvSpPr txBox="true"/>
          <p:nvPr/>
        </p:nvSpPr>
        <p:spPr>
          <a:xfrm rot="0">
            <a:off x="571823" y="619479"/>
            <a:ext cx="7270648" cy="3214235"/>
          </a:xfrm>
          <a:prstGeom prst="rect">
            <a:avLst/>
          </a:prstGeom>
        </p:spPr>
        <p:txBody>
          <a:bodyPr anchor="t" rtlCol="false" tIns="0" lIns="0" bIns="0" rIns="0">
            <a:spAutoFit/>
          </a:bodyPr>
          <a:lstStyle/>
          <a:p>
            <a:pPr algn="ctr" marL="0" indent="0" lvl="0">
              <a:lnSpc>
                <a:spcPts val="12616"/>
              </a:lnSpc>
              <a:spcBef>
                <a:spcPct val="0"/>
              </a:spcBef>
            </a:pPr>
            <a:r>
              <a:rPr lang="en-US" b="true" sz="10514">
                <a:solidFill>
                  <a:srgbClr val="17171C"/>
                </a:solidFill>
                <a:latin typeface="Open Sans Bold"/>
                <a:ea typeface="Open Sans Bold"/>
                <a:cs typeface="Open Sans Bold"/>
                <a:sym typeface="Open Sans Bold"/>
              </a:rPr>
              <a:t>Why does it matter?</a:t>
            </a:r>
          </a:p>
        </p:txBody>
      </p:sp>
      <p:sp>
        <p:nvSpPr>
          <p:cNvPr name="TextBox 5" id="5"/>
          <p:cNvSpPr txBox="true"/>
          <p:nvPr/>
        </p:nvSpPr>
        <p:spPr>
          <a:xfrm rot="0">
            <a:off x="0" y="6629400"/>
            <a:ext cx="18288000" cy="3657600"/>
          </a:xfrm>
          <a:prstGeom prst="rect">
            <a:avLst/>
          </a:prstGeom>
        </p:spPr>
        <p:txBody>
          <a:bodyPr anchor="t" rtlCol="false" tIns="0" lIns="0" bIns="0" rIns="0">
            <a:spAutoFit/>
          </a:bodyPr>
          <a:lstStyle/>
          <a:p>
            <a:pPr algn="ctr">
              <a:lnSpc>
                <a:spcPts val="9600"/>
              </a:lnSpc>
              <a:spcBef>
                <a:spcPct val="0"/>
              </a:spcBef>
            </a:pPr>
            <a:r>
              <a:rPr lang="en-US" b="true" sz="8000">
                <a:solidFill>
                  <a:srgbClr val="000000"/>
                </a:solidFill>
                <a:latin typeface="Open Sans Bold"/>
                <a:ea typeface="Open Sans Bold"/>
                <a:cs typeface="Open Sans Bold"/>
                <a:sym typeface="Open Sans Bold"/>
              </a:rPr>
              <a:t>Pr</a:t>
            </a:r>
            <a:r>
              <a:rPr lang="en-US" b="true" sz="8000">
                <a:solidFill>
                  <a:srgbClr val="000000"/>
                </a:solidFill>
                <a:latin typeface="Open Sans Bold"/>
                <a:ea typeface="Open Sans Bold"/>
                <a:cs typeface="Open Sans Bold"/>
                <a:sym typeface="Open Sans Bold"/>
              </a:rPr>
              <a:t>ograms that extend merciful compassion are needed now more than ever.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146412" y="2613559"/>
            <a:ext cx="7995176" cy="7345568"/>
          </a:xfrm>
          <a:custGeom>
            <a:avLst/>
            <a:gdLst/>
            <a:ahLst/>
            <a:cxnLst/>
            <a:rect r="r" b="b" t="t" l="l"/>
            <a:pathLst>
              <a:path h="7345568" w="7995176">
                <a:moveTo>
                  <a:pt x="0" y="0"/>
                </a:moveTo>
                <a:lnTo>
                  <a:pt x="7995176" y="0"/>
                </a:lnTo>
                <a:lnTo>
                  <a:pt x="7995176" y="7345567"/>
                </a:lnTo>
                <a:lnTo>
                  <a:pt x="0" y="7345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543168"/>
            <a:ext cx="15946057" cy="2263775"/>
          </a:xfrm>
          <a:prstGeom prst="rect">
            <a:avLst/>
          </a:prstGeom>
        </p:spPr>
        <p:txBody>
          <a:bodyPr anchor="t" rtlCol="false" tIns="0" lIns="0" bIns="0" rIns="0">
            <a:spAutoFit/>
          </a:bodyPr>
          <a:lstStyle/>
          <a:p>
            <a:pPr algn="ctr">
              <a:lnSpc>
                <a:spcPts val="9100"/>
              </a:lnSpc>
            </a:pPr>
            <a:r>
              <a:rPr lang="en-US" sz="6500" b="true">
                <a:solidFill>
                  <a:srgbClr val="000000"/>
                </a:solidFill>
                <a:latin typeface="Canva Sans Bold"/>
                <a:ea typeface="Canva Sans Bold"/>
                <a:cs typeface="Canva Sans Bold"/>
                <a:sym typeface="Canva Sans Bold"/>
              </a:rPr>
              <a:t>Why We Should Care About Women Who Are Incarcerated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2852608">
            <a:off x="12198262" y="7303507"/>
            <a:ext cx="10662601" cy="3909587"/>
            <a:chOff x="0" y="0"/>
            <a:chExt cx="14216802" cy="5212782"/>
          </a:xfrm>
        </p:grpSpPr>
        <p:pic>
          <p:nvPicPr>
            <p:cNvPr name="Picture 3" id="3"/>
            <p:cNvPicPr>
              <a:picLocks noChangeAspect="true"/>
            </p:cNvPicPr>
            <p:nvPr/>
          </p:nvPicPr>
          <p:blipFill>
            <a:blip r:embed="rId2"/>
            <a:srcRect l="0" t="30777" r="0" b="30777"/>
            <a:stretch>
              <a:fillRect/>
            </a:stretch>
          </p:blipFill>
          <p:spPr>
            <a:xfrm flipH="false" flipV="false">
              <a:off x="0" y="0"/>
              <a:ext cx="14216802" cy="5212782"/>
            </a:xfrm>
            <a:prstGeom prst="rect">
              <a:avLst/>
            </a:prstGeom>
          </p:spPr>
        </p:pic>
      </p:grpSp>
      <p:sp>
        <p:nvSpPr>
          <p:cNvPr name="TextBox 4" id="4"/>
          <p:cNvSpPr txBox="true"/>
          <p:nvPr/>
        </p:nvSpPr>
        <p:spPr>
          <a:xfrm rot="0">
            <a:off x="4635797" y="88476"/>
            <a:ext cx="9016407" cy="1219200"/>
          </a:xfrm>
          <a:prstGeom prst="rect">
            <a:avLst/>
          </a:prstGeom>
        </p:spPr>
        <p:txBody>
          <a:bodyPr anchor="t" rtlCol="false" tIns="0" lIns="0" bIns="0" rIns="0">
            <a:spAutoFit/>
          </a:bodyPr>
          <a:lstStyle/>
          <a:p>
            <a:pPr algn="l" marL="0" indent="0" lvl="0">
              <a:lnSpc>
                <a:spcPts val="9600"/>
              </a:lnSpc>
              <a:spcBef>
                <a:spcPct val="0"/>
              </a:spcBef>
            </a:pPr>
            <a:r>
              <a:rPr lang="en-US" b="true" sz="8000">
                <a:solidFill>
                  <a:srgbClr val="000000"/>
                </a:solidFill>
                <a:latin typeface="Open Sans Bold"/>
                <a:ea typeface="Open Sans Bold"/>
                <a:cs typeface="Open Sans Bold"/>
                <a:sym typeface="Open Sans Bold"/>
              </a:rPr>
              <a:t>Research Proves</a:t>
            </a:r>
          </a:p>
        </p:txBody>
      </p:sp>
      <p:grpSp>
        <p:nvGrpSpPr>
          <p:cNvPr name="Group 5" id="5"/>
          <p:cNvGrpSpPr/>
          <p:nvPr/>
        </p:nvGrpSpPr>
        <p:grpSpPr>
          <a:xfrm rot="-7639297">
            <a:off x="11731956" y="-411743"/>
            <a:ext cx="10662601" cy="3909587"/>
            <a:chOff x="0" y="0"/>
            <a:chExt cx="14216802" cy="5212782"/>
          </a:xfrm>
        </p:grpSpPr>
        <p:pic>
          <p:nvPicPr>
            <p:cNvPr name="Picture 6" id="6"/>
            <p:cNvPicPr>
              <a:picLocks noChangeAspect="true"/>
            </p:cNvPicPr>
            <p:nvPr/>
          </p:nvPicPr>
          <p:blipFill>
            <a:blip r:embed="rId2"/>
            <a:srcRect l="0" t="30777" r="0" b="30777"/>
            <a:stretch>
              <a:fillRect/>
            </a:stretch>
          </p:blipFill>
          <p:spPr>
            <a:xfrm flipH="true" flipV="false">
              <a:off x="0" y="0"/>
              <a:ext cx="14216802" cy="5212782"/>
            </a:xfrm>
            <a:prstGeom prst="rect">
              <a:avLst/>
            </a:prstGeom>
          </p:spPr>
        </p:pic>
      </p:grpSp>
      <p:sp>
        <p:nvSpPr>
          <p:cNvPr name="Freeform 7" id="7"/>
          <p:cNvSpPr/>
          <p:nvPr/>
        </p:nvSpPr>
        <p:spPr>
          <a:xfrm flipH="false" flipV="false" rot="0">
            <a:off x="7479317" y="1543050"/>
            <a:ext cx="6670796" cy="7873601"/>
          </a:xfrm>
          <a:custGeom>
            <a:avLst/>
            <a:gdLst/>
            <a:ahLst/>
            <a:cxnLst/>
            <a:rect r="r" b="b" t="t" l="l"/>
            <a:pathLst>
              <a:path h="7873601" w="6670796">
                <a:moveTo>
                  <a:pt x="0" y="0"/>
                </a:moveTo>
                <a:lnTo>
                  <a:pt x="6670796" y="0"/>
                </a:lnTo>
                <a:lnTo>
                  <a:pt x="6670796" y="7873601"/>
                </a:lnTo>
                <a:lnTo>
                  <a:pt x="0" y="7873601"/>
                </a:lnTo>
                <a:lnTo>
                  <a:pt x="0" y="0"/>
                </a:lnTo>
                <a:close/>
              </a:path>
            </a:pathLst>
          </a:custGeom>
          <a:blipFill>
            <a:blip r:embed="rId3"/>
            <a:stretch>
              <a:fillRect l="0" t="-27316" r="0" b="0"/>
            </a:stretch>
          </a:blipFill>
          <a:ln w="95250" cap="sq">
            <a:solidFill>
              <a:srgbClr val="2D62B8"/>
            </a:solidFill>
            <a:prstDash val="solid"/>
            <a:miter/>
          </a:ln>
        </p:spPr>
      </p:sp>
      <p:sp>
        <p:nvSpPr>
          <p:cNvPr name="TextBox 8" id="8"/>
          <p:cNvSpPr txBox="true"/>
          <p:nvPr/>
        </p:nvSpPr>
        <p:spPr>
          <a:xfrm rot="0">
            <a:off x="481749" y="1231476"/>
            <a:ext cx="6596699" cy="8875395"/>
          </a:xfrm>
          <a:prstGeom prst="rect">
            <a:avLst/>
          </a:prstGeom>
        </p:spPr>
        <p:txBody>
          <a:bodyPr anchor="t" rtlCol="false" tIns="0" lIns="0" bIns="0" rIns="0">
            <a:spAutoFit/>
          </a:bodyPr>
          <a:lstStyle/>
          <a:p>
            <a:pPr algn="l" marL="604518" indent="-302259" lvl="1">
              <a:lnSpc>
                <a:spcPts val="4199"/>
              </a:lnSpc>
              <a:buFont typeface="Arial"/>
              <a:buChar char="•"/>
            </a:pPr>
            <a:r>
              <a:rPr lang="en-US" sz="2799">
                <a:solidFill>
                  <a:srgbClr val="000000"/>
                </a:solidFill>
                <a:latin typeface="Open Sans"/>
                <a:ea typeface="Open Sans"/>
                <a:cs typeface="Open Sans"/>
                <a:sym typeface="Open Sans"/>
              </a:rPr>
              <a:t>Women who have been incarcerated suffer from low self esteem (Annett et al).</a:t>
            </a:r>
          </a:p>
          <a:p>
            <a:pPr algn="l">
              <a:lnSpc>
                <a:spcPts val="4199"/>
              </a:lnSpc>
            </a:pPr>
          </a:p>
          <a:p>
            <a:pPr algn="l" marL="604518" indent="-302259" lvl="1">
              <a:lnSpc>
                <a:spcPts val="4199"/>
              </a:lnSpc>
              <a:buFont typeface="Arial"/>
              <a:buChar char="•"/>
            </a:pPr>
            <a:r>
              <a:rPr lang="en-US" sz="2799">
                <a:solidFill>
                  <a:srgbClr val="000000"/>
                </a:solidFill>
                <a:latin typeface="Open Sans"/>
                <a:ea typeface="Open Sans"/>
                <a:cs typeface="Open Sans"/>
                <a:sym typeface="Open Sans"/>
              </a:rPr>
              <a:t>Participation in art therapy, during incarceration, can improve one’s outlook on themselves (CJCJ).</a:t>
            </a:r>
          </a:p>
          <a:p>
            <a:pPr algn="l">
              <a:lnSpc>
                <a:spcPts val="4199"/>
              </a:lnSpc>
            </a:pPr>
          </a:p>
          <a:p>
            <a:pPr algn="l" marL="604518" indent="-302259" lvl="1">
              <a:lnSpc>
                <a:spcPts val="4199"/>
              </a:lnSpc>
              <a:spcBef>
                <a:spcPct val="0"/>
              </a:spcBef>
              <a:buFont typeface="Arial"/>
              <a:buChar char="•"/>
            </a:pPr>
            <a:r>
              <a:rPr lang="en-US" sz="2799">
                <a:solidFill>
                  <a:srgbClr val="000000"/>
                </a:solidFill>
                <a:latin typeface="Open Sans"/>
                <a:ea typeface="Open Sans"/>
                <a:cs typeface="Open Sans"/>
                <a:sym typeface="Open Sans"/>
              </a:rPr>
              <a:t>People who participate in art therapy, while incarcerated, have lower recidivism rates than those who do not participate (RTTA).</a:t>
            </a:r>
          </a:p>
          <a:p>
            <a:pPr algn="l">
              <a:lnSpc>
                <a:spcPts val="4199"/>
              </a:lnSpc>
              <a:spcBef>
                <a:spcPct val="0"/>
              </a:spcBef>
            </a:pPr>
          </a:p>
          <a:p>
            <a:pPr algn="l" marL="604518" indent="-302259" lvl="1">
              <a:lnSpc>
                <a:spcPts val="4199"/>
              </a:lnSpc>
              <a:spcBef>
                <a:spcPct val="0"/>
              </a:spcBef>
              <a:buFont typeface="Arial"/>
              <a:buChar char="•"/>
            </a:pPr>
            <a:r>
              <a:rPr lang="en-US" sz="2799" u="none">
                <a:solidFill>
                  <a:srgbClr val="000000"/>
                </a:solidFill>
                <a:latin typeface="Open Sans"/>
                <a:ea typeface="Open Sans"/>
                <a:cs typeface="Open Sans"/>
                <a:sym typeface="Open Sans"/>
              </a:rPr>
              <a:t>Art allows for expression of feelings and an exploration of what leads a person to where they are (Creativity in Therapy).</a:t>
            </a:r>
          </a:p>
        </p:txBody>
      </p:sp>
      <p:sp>
        <p:nvSpPr>
          <p:cNvPr name="TextBox 9" id="9"/>
          <p:cNvSpPr txBox="true"/>
          <p:nvPr/>
        </p:nvSpPr>
        <p:spPr>
          <a:xfrm rot="0">
            <a:off x="9144000" y="9635726"/>
            <a:ext cx="3599850" cy="198120"/>
          </a:xfrm>
          <a:prstGeom prst="rect">
            <a:avLst/>
          </a:prstGeom>
        </p:spPr>
        <p:txBody>
          <a:bodyPr anchor="t" rtlCol="false" tIns="0" lIns="0" bIns="0" rIns="0">
            <a:spAutoFit/>
          </a:bodyPr>
          <a:lstStyle/>
          <a:p>
            <a:pPr algn="ctr">
              <a:lnSpc>
                <a:spcPts val="1679"/>
              </a:lnSpc>
            </a:pPr>
            <a:r>
              <a:rPr lang="en-US" sz="1200">
                <a:solidFill>
                  <a:srgbClr val="000000"/>
                </a:solidFill>
                <a:latin typeface="Canva Sans"/>
                <a:ea typeface="Canva Sans"/>
                <a:cs typeface="Canva Sans"/>
                <a:sym typeface="Canva Sans"/>
              </a:rPr>
              <a:t>Image is used with Creative Commons License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751639" y="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2"/>
            <a:stretch>
              <a:fillRect l="0" t="0" r="0" b="0"/>
            </a:stretch>
          </a:blipFill>
          <a:ln w="123825" cap="sq">
            <a:solidFill>
              <a:srgbClr val="3890C2"/>
            </a:solidFill>
            <a:prstDash val="solid"/>
            <a:miter/>
          </a:ln>
        </p:spPr>
      </p:sp>
      <p:sp>
        <p:nvSpPr>
          <p:cNvPr name="TextBox 3" id="3"/>
          <p:cNvSpPr txBox="true"/>
          <p:nvPr/>
        </p:nvSpPr>
        <p:spPr>
          <a:xfrm rot="0">
            <a:off x="6466026" y="533400"/>
            <a:ext cx="13827807" cy="990600"/>
          </a:xfrm>
          <a:prstGeom prst="rect">
            <a:avLst/>
          </a:prstGeom>
        </p:spPr>
        <p:txBody>
          <a:bodyPr anchor="t" rtlCol="false" tIns="0" lIns="0" bIns="0" rIns="0">
            <a:spAutoFit/>
          </a:bodyPr>
          <a:lstStyle/>
          <a:p>
            <a:pPr algn="ctr" marL="0" indent="0" lvl="0">
              <a:lnSpc>
                <a:spcPts val="7800"/>
              </a:lnSpc>
            </a:pPr>
            <a:r>
              <a:rPr lang="en-US" b="true" sz="6500">
                <a:solidFill>
                  <a:srgbClr val="1C1E22"/>
                </a:solidFill>
                <a:latin typeface="Open Sans Bold"/>
                <a:ea typeface="Open Sans Bold"/>
                <a:cs typeface="Open Sans Bold"/>
                <a:sym typeface="Open Sans Bold"/>
              </a:rPr>
              <a:t>Introducing</a:t>
            </a:r>
          </a:p>
        </p:txBody>
      </p:sp>
      <p:sp>
        <p:nvSpPr>
          <p:cNvPr name="TextBox 4" id="4"/>
          <p:cNvSpPr txBox="true"/>
          <p:nvPr/>
        </p:nvSpPr>
        <p:spPr>
          <a:xfrm rot="0">
            <a:off x="9322279" y="6765487"/>
            <a:ext cx="8115300" cy="2400300"/>
          </a:xfrm>
          <a:prstGeom prst="rect">
            <a:avLst/>
          </a:prstGeom>
        </p:spPr>
        <p:txBody>
          <a:bodyPr anchor="t" rtlCol="false" tIns="0" lIns="0" bIns="0" rIns="0">
            <a:spAutoFit/>
          </a:bodyPr>
          <a:lstStyle/>
          <a:p>
            <a:pPr algn="ctr">
              <a:lnSpc>
                <a:spcPts val="4799"/>
              </a:lnSpc>
            </a:pPr>
            <a:r>
              <a:rPr lang="en-US" sz="3999" b="true">
                <a:solidFill>
                  <a:srgbClr val="1C1E22"/>
                </a:solidFill>
                <a:latin typeface="Open Sans Bold"/>
                <a:ea typeface="Open Sans Bold"/>
                <a:cs typeface="Open Sans Bold"/>
                <a:sym typeface="Open Sans Bold"/>
              </a:rPr>
              <a:t>An 8 week course</a:t>
            </a:r>
          </a:p>
          <a:p>
            <a:pPr algn="ctr">
              <a:lnSpc>
                <a:spcPts val="4799"/>
              </a:lnSpc>
              <a:spcBef>
                <a:spcPct val="0"/>
              </a:spcBef>
            </a:pPr>
            <a:r>
              <a:rPr lang="en-US" b="true" sz="3999">
                <a:solidFill>
                  <a:srgbClr val="1C1E22"/>
                </a:solidFill>
                <a:latin typeface="Open Sans Bold"/>
                <a:ea typeface="Open Sans Bold"/>
                <a:cs typeface="Open Sans Bold"/>
                <a:sym typeface="Open Sans Bold"/>
              </a:rPr>
              <a:t>o</a:t>
            </a:r>
            <a:r>
              <a:rPr lang="en-US" b="true" sz="3999">
                <a:solidFill>
                  <a:srgbClr val="1C1E22"/>
                </a:solidFill>
                <a:latin typeface="Open Sans Bold"/>
                <a:ea typeface="Open Sans Bold"/>
                <a:cs typeface="Open Sans Bold"/>
                <a:sym typeface="Open Sans Bold"/>
              </a:rPr>
              <a:t>n the intersection of </a:t>
            </a:r>
          </a:p>
          <a:p>
            <a:pPr algn="ctr">
              <a:lnSpc>
                <a:spcPts val="4799"/>
              </a:lnSpc>
              <a:spcBef>
                <a:spcPct val="0"/>
              </a:spcBef>
            </a:pPr>
            <a:r>
              <a:rPr lang="en-US" b="true" sz="3999">
                <a:solidFill>
                  <a:srgbClr val="1C1E22"/>
                </a:solidFill>
                <a:latin typeface="Open Sans Bold"/>
                <a:ea typeface="Open Sans Bold"/>
                <a:cs typeface="Open Sans Bold"/>
                <a:sym typeface="Open Sans Bold"/>
              </a:rPr>
              <a:t>mercy &amp; justice through </a:t>
            </a:r>
          </a:p>
          <a:p>
            <a:pPr algn="ctr">
              <a:lnSpc>
                <a:spcPts val="4799"/>
              </a:lnSpc>
              <a:spcBef>
                <a:spcPct val="0"/>
              </a:spcBef>
            </a:pPr>
            <a:r>
              <a:rPr lang="en-US" b="true" sz="3999">
                <a:solidFill>
                  <a:srgbClr val="1C1E22"/>
                </a:solidFill>
                <a:latin typeface="Open Sans Bold"/>
                <a:ea typeface="Open Sans Bold"/>
                <a:cs typeface="Open Sans Bold"/>
                <a:sym typeface="Open Sans Bold"/>
              </a:rPr>
              <a:t>art and self reflection</a:t>
            </a:r>
          </a:p>
        </p:txBody>
      </p:sp>
      <p:sp>
        <p:nvSpPr>
          <p:cNvPr name="TextBox 5" id="5"/>
          <p:cNvSpPr txBox="true"/>
          <p:nvPr/>
        </p:nvSpPr>
        <p:spPr>
          <a:xfrm rot="0">
            <a:off x="8352589" y="2926912"/>
            <a:ext cx="10054680" cy="2438400"/>
          </a:xfrm>
          <a:prstGeom prst="rect">
            <a:avLst/>
          </a:prstGeom>
        </p:spPr>
        <p:txBody>
          <a:bodyPr anchor="t" rtlCol="false" tIns="0" lIns="0" bIns="0" rIns="0">
            <a:spAutoFit/>
          </a:bodyPr>
          <a:lstStyle/>
          <a:p>
            <a:pPr algn="ctr">
              <a:lnSpc>
                <a:spcPts val="9600"/>
              </a:lnSpc>
              <a:spcBef>
                <a:spcPct val="0"/>
              </a:spcBef>
            </a:pPr>
            <a:r>
              <a:rPr lang="en-US" b="true" sz="8000">
                <a:solidFill>
                  <a:srgbClr val="1C1E22"/>
                </a:solidFill>
                <a:latin typeface="Open Sans Bold"/>
                <a:ea typeface="Open Sans Bold"/>
                <a:cs typeface="Open Sans Bold"/>
                <a:sym typeface="Open Sans Bold"/>
              </a:rPr>
              <a:t>“Mercy in the Mirror”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33966" y="1161933"/>
            <a:ext cx="4556666" cy="6075554"/>
          </a:xfrm>
          <a:custGeom>
            <a:avLst/>
            <a:gdLst/>
            <a:ahLst/>
            <a:cxnLst/>
            <a:rect r="r" b="b" t="t" l="l"/>
            <a:pathLst>
              <a:path h="6075554" w="4556666">
                <a:moveTo>
                  <a:pt x="0" y="0"/>
                </a:moveTo>
                <a:lnTo>
                  <a:pt x="4556665" y="0"/>
                </a:lnTo>
                <a:lnTo>
                  <a:pt x="4556665" y="6075554"/>
                </a:lnTo>
                <a:lnTo>
                  <a:pt x="0" y="6075554"/>
                </a:lnTo>
                <a:lnTo>
                  <a:pt x="0" y="0"/>
                </a:lnTo>
                <a:close/>
              </a:path>
            </a:pathLst>
          </a:custGeom>
          <a:blipFill>
            <a:blip r:embed="rId2"/>
            <a:stretch>
              <a:fillRect l="0" t="0" r="0" b="0"/>
            </a:stretch>
          </a:blipFill>
          <a:ln w="123825" cap="sq">
            <a:solidFill>
              <a:srgbClr val="3890C2"/>
            </a:solidFill>
            <a:prstDash val="solid"/>
            <a:miter/>
          </a:ln>
        </p:spPr>
      </p:sp>
      <p:sp>
        <p:nvSpPr>
          <p:cNvPr name="TextBox 3" id="3"/>
          <p:cNvSpPr txBox="true"/>
          <p:nvPr/>
        </p:nvSpPr>
        <p:spPr>
          <a:xfrm rot="0">
            <a:off x="-2401474" y="38100"/>
            <a:ext cx="13827807" cy="990600"/>
          </a:xfrm>
          <a:prstGeom prst="rect">
            <a:avLst/>
          </a:prstGeom>
        </p:spPr>
        <p:txBody>
          <a:bodyPr anchor="t" rtlCol="false" tIns="0" lIns="0" bIns="0" rIns="0">
            <a:spAutoFit/>
          </a:bodyPr>
          <a:lstStyle/>
          <a:p>
            <a:pPr algn="ctr" marL="0" indent="0" lvl="0">
              <a:lnSpc>
                <a:spcPts val="7800"/>
              </a:lnSpc>
            </a:pPr>
            <a:r>
              <a:rPr lang="en-US" b="true" sz="6500">
                <a:solidFill>
                  <a:srgbClr val="1C1E22"/>
                </a:solidFill>
                <a:latin typeface="Open Sans Bold"/>
                <a:ea typeface="Open Sans Bold"/>
                <a:cs typeface="Open Sans Bold"/>
                <a:sym typeface="Open Sans Bold"/>
              </a:rPr>
              <a:t>“Mercy in the Mirror”</a:t>
            </a:r>
          </a:p>
        </p:txBody>
      </p:sp>
      <p:sp>
        <p:nvSpPr>
          <p:cNvPr name="TextBox 4" id="4"/>
          <p:cNvSpPr txBox="true"/>
          <p:nvPr/>
        </p:nvSpPr>
        <p:spPr>
          <a:xfrm rot="0">
            <a:off x="5904055" y="1228491"/>
            <a:ext cx="12119853" cy="5549900"/>
          </a:xfrm>
          <a:prstGeom prst="rect">
            <a:avLst/>
          </a:prstGeom>
        </p:spPr>
        <p:txBody>
          <a:bodyPr anchor="t" rtlCol="false" tIns="0" lIns="0" bIns="0" rIns="0">
            <a:spAutoFit/>
          </a:bodyPr>
          <a:lstStyle/>
          <a:p>
            <a:pPr algn="ctr">
              <a:lnSpc>
                <a:spcPts val="4900"/>
              </a:lnSpc>
            </a:pPr>
            <a:r>
              <a:rPr lang="en-US" sz="3500">
                <a:solidFill>
                  <a:srgbClr val="1C1E22"/>
                </a:solidFill>
                <a:latin typeface="Canva Sans"/>
                <a:ea typeface="Canva Sans"/>
                <a:cs typeface="Canva Sans"/>
                <a:sym typeface="Canva Sans"/>
              </a:rPr>
              <a:t>It aims to help lower recidivism rates in women facing incarceration.</a:t>
            </a:r>
          </a:p>
          <a:p>
            <a:pPr algn="ctr">
              <a:lnSpc>
                <a:spcPts val="4900"/>
              </a:lnSpc>
            </a:pPr>
          </a:p>
          <a:p>
            <a:pPr algn="ctr">
              <a:lnSpc>
                <a:spcPts val="4900"/>
              </a:lnSpc>
            </a:pPr>
            <a:r>
              <a:rPr lang="en-US" sz="3500">
                <a:solidFill>
                  <a:srgbClr val="1C1E22"/>
                </a:solidFill>
                <a:latin typeface="Canva Sans"/>
                <a:ea typeface="Canva Sans"/>
                <a:cs typeface="Canva Sans"/>
                <a:sym typeface="Canva Sans"/>
              </a:rPr>
              <a:t>The hope is that over the 8 weeks, the women who participate in the program will grow in the love they feel for themselves and others.</a:t>
            </a:r>
          </a:p>
          <a:p>
            <a:pPr algn="ctr">
              <a:lnSpc>
                <a:spcPts val="4900"/>
              </a:lnSpc>
            </a:pPr>
          </a:p>
          <a:p>
            <a:pPr algn="ctr">
              <a:lnSpc>
                <a:spcPts val="4900"/>
              </a:lnSpc>
            </a:pPr>
            <a:r>
              <a:rPr lang="en-US" sz="3500">
                <a:solidFill>
                  <a:srgbClr val="1C1E22"/>
                </a:solidFill>
                <a:latin typeface="Canva Sans"/>
                <a:ea typeface="Canva Sans"/>
                <a:cs typeface="Canva Sans"/>
                <a:sym typeface="Canva Sans"/>
              </a:rPr>
              <a:t>This program was designed with the Bangkok and Mandela Rules in mind.</a:t>
            </a:r>
          </a:p>
        </p:txBody>
      </p:sp>
      <p:sp>
        <p:nvSpPr>
          <p:cNvPr name="TextBox 5" id="5"/>
          <p:cNvSpPr txBox="true"/>
          <p:nvPr/>
        </p:nvSpPr>
        <p:spPr>
          <a:xfrm rot="0">
            <a:off x="0" y="7370720"/>
            <a:ext cx="18288000" cy="2743200"/>
          </a:xfrm>
          <a:prstGeom prst="rect">
            <a:avLst/>
          </a:prstGeom>
        </p:spPr>
        <p:txBody>
          <a:bodyPr anchor="t" rtlCol="false" tIns="0" lIns="0" bIns="0" rIns="0">
            <a:spAutoFit/>
          </a:bodyPr>
          <a:lstStyle/>
          <a:p>
            <a:pPr algn="ctr">
              <a:lnSpc>
                <a:spcPts val="7200"/>
              </a:lnSpc>
              <a:spcBef>
                <a:spcPct val="0"/>
              </a:spcBef>
            </a:pPr>
            <a:r>
              <a:rPr lang="en-US" b="true" sz="6000">
                <a:solidFill>
                  <a:srgbClr val="1C1E22"/>
                </a:solidFill>
                <a:latin typeface="Open Sans Bold"/>
                <a:ea typeface="Open Sans Bold"/>
                <a:cs typeface="Open Sans Bold"/>
                <a:sym typeface="Open Sans Bold"/>
              </a:rPr>
              <a:t>A side effect </a:t>
            </a:r>
            <a:r>
              <a:rPr lang="en-US" b="true" sz="6000">
                <a:solidFill>
                  <a:srgbClr val="1C1E22"/>
                </a:solidFill>
                <a:latin typeface="Open Sans Bold"/>
                <a:ea typeface="Open Sans Bold"/>
                <a:cs typeface="Open Sans Bold"/>
                <a:sym typeface="Open Sans Bold"/>
              </a:rPr>
              <a:t>of incarceration is that it strips people of their worth and dignity.</a:t>
            </a:r>
          </a:p>
          <a:p>
            <a:pPr algn="ctr">
              <a:lnSpc>
                <a:spcPts val="7200"/>
              </a:lnSpc>
              <a:spcBef>
                <a:spcPct val="0"/>
              </a:spcBef>
            </a:pPr>
            <a:r>
              <a:rPr lang="en-US" b="true" sz="6000">
                <a:solidFill>
                  <a:srgbClr val="1C1E22"/>
                </a:solidFill>
                <a:latin typeface="Open Sans Bold"/>
                <a:ea typeface="Open Sans Bold"/>
                <a:cs typeface="Open Sans Bold"/>
                <a:sym typeface="Open Sans Bold"/>
              </a:rPr>
              <a:t>Mercy in the Mirror is designed to give it back.</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0" y="1390343"/>
            <a:ext cx="20162024" cy="6770160"/>
            <a:chOff x="0" y="0"/>
            <a:chExt cx="26882699" cy="9026880"/>
          </a:xfrm>
        </p:grpSpPr>
        <p:sp>
          <p:nvSpPr>
            <p:cNvPr name="Freeform 3" id="3"/>
            <p:cNvSpPr/>
            <p:nvPr/>
          </p:nvSpPr>
          <p:spPr>
            <a:xfrm flipH="false" flipV="false" rot="0">
              <a:off x="0" y="2634007"/>
              <a:ext cx="26882699" cy="4355919"/>
            </a:xfrm>
            <a:custGeom>
              <a:avLst/>
              <a:gdLst/>
              <a:ahLst/>
              <a:cxnLst/>
              <a:rect r="r" b="b" t="t" l="l"/>
              <a:pathLst>
                <a:path h="4355919" w="26882699">
                  <a:moveTo>
                    <a:pt x="0" y="0"/>
                  </a:moveTo>
                  <a:lnTo>
                    <a:pt x="26882699" y="0"/>
                  </a:lnTo>
                  <a:lnTo>
                    <a:pt x="26882699" y="4355919"/>
                  </a:lnTo>
                  <a:lnTo>
                    <a:pt x="0" y="4355919"/>
                  </a:lnTo>
                  <a:lnTo>
                    <a:pt x="0" y="0"/>
                  </a:lnTo>
                  <a:close/>
                </a:path>
              </a:pathLst>
            </a:custGeom>
            <a:blipFill>
              <a:blip r:embed="rId2"/>
              <a:stretch>
                <a:fillRect l="0" t="-62209" r="0" b="-62209"/>
              </a:stretch>
            </a:blipFill>
          </p:spPr>
        </p:sp>
        <p:sp>
          <p:nvSpPr>
            <p:cNvPr name="Freeform 4" id="4"/>
            <p:cNvSpPr/>
            <p:nvPr/>
          </p:nvSpPr>
          <p:spPr>
            <a:xfrm flipH="false" flipV="false" rot="0">
              <a:off x="967581" y="0"/>
              <a:ext cx="12655688" cy="3474562"/>
            </a:xfrm>
            <a:custGeom>
              <a:avLst/>
              <a:gdLst/>
              <a:ahLst/>
              <a:cxnLst/>
              <a:rect r="r" b="b" t="t" l="l"/>
              <a:pathLst>
                <a:path h="3474562" w="12655688">
                  <a:moveTo>
                    <a:pt x="0" y="0"/>
                  </a:moveTo>
                  <a:lnTo>
                    <a:pt x="12655689" y="0"/>
                  </a:lnTo>
                  <a:lnTo>
                    <a:pt x="12655689" y="3474562"/>
                  </a:lnTo>
                  <a:lnTo>
                    <a:pt x="0" y="34745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406921" y="457871"/>
              <a:ext cx="10633710" cy="2269490"/>
            </a:xfrm>
            <a:prstGeom prst="rect">
              <a:avLst/>
            </a:prstGeom>
          </p:spPr>
          <p:txBody>
            <a:bodyPr anchor="t" rtlCol="false" tIns="0" lIns="0" bIns="0" rIns="0">
              <a:spAutoFit/>
            </a:bodyPr>
            <a:lstStyle/>
            <a:p>
              <a:pPr algn="l">
                <a:lnSpc>
                  <a:spcPts val="2730"/>
                </a:lnSpc>
                <a:spcBef>
                  <a:spcPct val="0"/>
                </a:spcBef>
              </a:pPr>
              <a:r>
                <a:rPr lang="en-US" b="true" sz="2100">
                  <a:solidFill>
                    <a:srgbClr val="000000"/>
                  </a:solidFill>
                  <a:latin typeface="Open Sans Bold"/>
                  <a:ea typeface="Open Sans Bold"/>
                  <a:cs typeface="Open Sans Bold"/>
                  <a:sym typeface="Open Sans Bold"/>
                </a:rPr>
                <a:t>Rule 12 Individualized, gender-sensitive, </a:t>
              </a:r>
            </a:p>
            <a:p>
              <a:pPr algn="l">
                <a:lnSpc>
                  <a:spcPts val="2730"/>
                </a:lnSpc>
                <a:spcBef>
                  <a:spcPct val="0"/>
                </a:spcBef>
              </a:pPr>
              <a:r>
                <a:rPr lang="en-US" b="true" sz="2100">
                  <a:solidFill>
                    <a:srgbClr val="000000"/>
                  </a:solidFill>
                  <a:latin typeface="Open Sans Bold"/>
                  <a:ea typeface="Open Sans Bold"/>
                  <a:cs typeface="Open Sans Bold"/>
                  <a:sym typeface="Open Sans Bold"/>
                </a:rPr>
                <a:t>trauma-informed and comprehensive mental health care</a:t>
              </a:r>
            </a:p>
            <a:p>
              <a:pPr algn="l">
                <a:lnSpc>
                  <a:spcPts val="2730"/>
                </a:lnSpc>
                <a:spcBef>
                  <a:spcPct val="0"/>
                </a:spcBef>
              </a:pPr>
              <a:r>
                <a:rPr lang="en-US" b="true" sz="2100">
                  <a:solidFill>
                    <a:srgbClr val="000000"/>
                  </a:solidFill>
                  <a:latin typeface="Open Sans Bold"/>
                  <a:ea typeface="Open Sans Bold"/>
                  <a:cs typeface="Open Sans Bold"/>
                  <a:sym typeface="Open Sans Bold"/>
                </a:rPr>
                <a:t> and rehabilitation programmes shall be made available for </a:t>
              </a:r>
            </a:p>
            <a:p>
              <a:pPr algn="l">
                <a:lnSpc>
                  <a:spcPts val="2730"/>
                </a:lnSpc>
                <a:spcBef>
                  <a:spcPct val="0"/>
                </a:spcBef>
              </a:pPr>
              <a:r>
                <a:rPr lang="en-US" b="true" sz="2100">
                  <a:solidFill>
                    <a:srgbClr val="000000"/>
                  </a:solidFill>
                  <a:latin typeface="Open Sans Bold"/>
                  <a:ea typeface="Open Sans Bold"/>
                  <a:cs typeface="Open Sans Bold"/>
                  <a:sym typeface="Open Sans Bold"/>
                </a:rPr>
                <a:t>women prisoners with mental health-care needs in prison </a:t>
              </a:r>
            </a:p>
            <a:p>
              <a:pPr algn="l">
                <a:lnSpc>
                  <a:spcPts val="2730"/>
                </a:lnSpc>
                <a:spcBef>
                  <a:spcPct val="0"/>
                </a:spcBef>
              </a:pPr>
              <a:r>
                <a:rPr lang="en-US" b="true" sz="2100">
                  <a:solidFill>
                    <a:srgbClr val="000000"/>
                  </a:solidFill>
                  <a:latin typeface="Open Sans Bold"/>
                  <a:ea typeface="Open Sans Bold"/>
                  <a:cs typeface="Open Sans Bold"/>
                  <a:sym typeface="Open Sans Bold"/>
                </a:rPr>
                <a:t>or in noncustodial settings. </a:t>
              </a:r>
            </a:p>
          </p:txBody>
        </p:sp>
        <p:sp>
          <p:nvSpPr>
            <p:cNvPr name="TextBox 6" id="6"/>
            <p:cNvSpPr txBox="true"/>
            <p:nvPr/>
          </p:nvSpPr>
          <p:spPr>
            <a:xfrm rot="0">
              <a:off x="1600838" y="3761162"/>
              <a:ext cx="12900037" cy="2801875"/>
            </a:xfrm>
            <a:prstGeom prst="rect">
              <a:avLst/>
            </a:prstGeom>
          </p:spPr>
          <p:txBody>
            <a:bodyPr anchor="t" rtlCol="false" tIns="0" lIns="0" bIns="0" rIns="0">
              <a:spAutoFit/>
            </a:bodyPr>
            <a:lstStyle/>
            <a:p>
              <a:pPr algn="l">
                <a:lnSpc>
                  <a:spcPts val="2807"/>
                </a:lnSpc>
                <a:spcBef>
                  <a:spcPct val="0"/>
                </a:spcBef>
              </a:pPr>
              <a:r>
                <a:rPr lang="en-US" b="true" sz="2159">
                  <a:solidFill>
                    <a:srgbClr val="000000"/>
                  </a:solidFill>
                  <a:latin typeface="Open Sans Bold"/>
                  <a:ea typeface="Open Sans Bold"/>
                  <a:cs typeface="Open Sans Bold"/>
                  <a:sym typeface="Open Sans Bold"/>
                </a:rPr>
                <a:t>Rule 58 “...women offenders shall not be separated from their families and communities </a:t>
              </a:r>
              <a:r>
                <a:rPr lang="en-US" sz="2159">
                  <a:solidFill>
                    <a:srgbClr val="000000"/>
                  </a:solidFill>
                  <a:latin typeface="Open Sans"/>
                  <a:ea typeface="Open Sans"/>
                  <a:cs typeface="Open Sans"/>
                  <a:sym typeface="Open Sans"/>
                </a:rPr>
                <a:t>without due consideration being given to their backgrounds and family ties.</a:t>
              </a:r>
              <a:r>
                <a:rPr lang="en-US" b="true" sz="2159">
                  <a:solidFill>
                    <a:srgbClr val="000000"/>
                  </a:solidFill>
                  <a:latin typeface="Open Sans Bold"/>
                  <a:ea typeface="Open Sans Bold"/>
                  <a:cs typeface="Open Sans Bold"/>
                  <a:sym typeface="Open Sans Bold"/>
                </a:rPr>
                <a:t> Alternative ways of managing women who commit offences, </a:t>
              </a:r>
              <a:r>
                <a:rPr lang="en-US" sz="2159">
                  <a:solidFill>
                    <a:srgbClr val="000000"/>
                  </a:solidFill>
                  <a:latin typeface="Open Sans"/>
                  <a:ea typeface="Open Sans"/>
                  <a:cs typeface="Open Sans"/>
                  <a:sym typeface="Open Sans"/>
                </a:rPr>
                <a:t>such as diversionary measures and pretrial and sentencing alternatives,</a:t>
              </a:r>
              <a:r>
                <a:rPr lang="en-US" b="true" sz="2159">
                  <a:solidFill>
                    <a:srgbClr val="000000"/>
                  </a:solidFill>
                  <a:latin typeface="Open Sans Bold"/>
                  <a:ea typeface="Open Sans Bold"/>
                  <a:cs typeface="Open Sans Bold"/>
                  <a:sym typeface="Open Sans Bold"/>
                </a:rPr>
                <a:t> shall be implemented wherever appropriate and possible.</a:t>
              </a:r>
            </a:p>
          </p:txBody>
        </p:sp>
        <p:sp>
          <p:nvSpPr>
            <p:cNvPr name="TextBox 7" id="7"/>
            <p:cNvSpPr txBox="true"/>
            <p:nvPr/>
          </p:nvSpPr>
          <p:spPr>
            <a:xfrm rot="0">
              <a:off x="14891631" y="2759411"/>
              <a:ext cx="9203406" cy="3183357"/>
            </a:xfrm>
            <a:prstGeom prst="rect">
              <a:avLst/>
            </a:prstGeom>
          </p:spPr>
          <p:txBody>
            <a:bodyPr anchor="t" rtlCol="false" tIns="0" lIns="0" bIns="0" rIns="0">
              <a:spAutoFit/>
            </a:bodyPr>
            <a:lstStyle/>
            <a:p>
              <a:pPr algn="l">
                <a:lnSpc>
                  <a:spcPts val="2770"/>
                </a:lnSpc>
                <a:spcBef>
                  <a:spcPct val="0"/>
                </a:spcBef>
              </a:pPr>
            </a:p>
            <a:p>
              <a:pPr algn="l">
                <a:lnSpc>
                  <a:spcPts val="2770"/>
                </a:lnSpc>
                <a:spcBef>
                  <a:spcPct val="0"/>
                </a:spcBef>
              </a:pPr>
              <a:r>
                <a:rPr lang="en-US" b="true" sz="2131">
                  <a:solidFill>
                    <a:srgbClr val="000000"/>
                  </a:solidFill>
                  <a:latin typeface="Open Sans Bold"/>
                  <a:ea typeface="Open Sans Bold"/>
                  <a:cs typeface="Open Sans Bold"/>
                  <a:sym typeface="Open Sans Bold"/>
                </a:rPr>
                <a:t>Rule 13 Prison staff shall be </a:t>
              </a:r>
              <a:r>
                <a:rPr lang="en-US" sz="2131">
                  <a:solidFill>
                    <a:srgbClr val="000000"/>
                  </a:solidFill>
                  <a:latin typeface="Open Sans"/>
                  <a:ea typeface="Open Sans"/>
                  <a:cs typeface="Open Sans"/>
                  <a:sym typeface="Open Sans"/>
                </a:rPr>
                <a:t>made aware of times when women may feel particular distress, so as to be </a:t>
              </a:r>
              <a:r>
                <a:rPr lang="en-US" b="true" sz="2131">
                  <a:solidFill>
                    <a:srgbClr val="000000"/>
                  </a:solidFill>
                  <a:latin typeface="Open Sans Bold"/>
                  <a:ea typeface="Open Sans Bold"/>
                  <a:cs typeface="Open Sans Bold"/>
                  <a:sym typeface="Open Sans Bold"/>
                </a:rPr>
                <a:t>sensitive to their situation and ensure that the women are provided appropriate support.</a:t>
              </a:r>
            </a:p>
            <a:p>
              <a:pPr algn="l">
                <a:lnSpc>
                  <a:spcPts val="2770"/>
                </a:lnSpc>
                <a:spcBef>
                  <a:spcPct val="0"/>
                </a:spcBef>
              </a:pPr>
            </a:p>
            <a:p>
              <a:pPr algn="l">
                <a:lnSpc>
                  <a:spcPts val="2770"/>
                </a:lnSpc>
                <a:spcBef>
                  <a:spcPct val="0"/>
                </a:spcBef>
              </a:pPr>
            </a:p>
          </p:txBody>
        </p:sp>
        <p:sp>
          <p:nvSpPr>
            <p:cNvPr name="Freeform 8" id="8"/>
            <p:cNvSpPr/>
            <p:nvPr/>
          </p:nvSpPr>
          <p:spPr>
            <a:xfrm flipH="false" flipV="false" rot="0">
              <a:off x="13409143" y="5552319"/>
              <a:ext cx="12655688" cy="3474562"/>
            </a:xfrm>
            <a:custGeom>
              <a:avLst/>
              <a:gdLst/>
              <a:ahLst/>
              <a:cxnLst/>
              <a:rect r="r" b="b" t="t" l="l"/>
              <a:pathLst>
                <a:path h="3474562" w="12655688">
                  <a:moveTo>
                    <a:pt x="0" y="0"/>
                  </a:moveTo>
                  <a:lnTo>
                    <a:pt x="12655688" y="0"/>
                  </a:lnTo>
                  <a:lnTo>
                    <a:pt x="12655688" y="3474561"/>
                  </a:lnTo>
                  <a:lnTo>
                    <a:pt x="0" y="34745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4739128" y="6067421"/>
              <a:ext cx="8828863" cy="2425306"/>
            </a:xfrm>
            <a:prstGeom prst="rect">
              <a:avLst/>
            </a:prstGeom>
          </p:spPr>
          <p:txBody>
            <a:bodyPr anchor="t" rtlCol="false" tIns="0" lIns="0" bIns="0" rIns="0">
              <a:spAutoFit/>
            </a:bodyPr>
            <a:lstStyle/>
            <a:p>
              <a:pPr algn="l">
                <a:lnSpc>
                  <a:spcPts val="2467"/>
                </a:lnSpc>
                <a:spcBef>
                  <a:spcPct val="0"/>
                </a:spcBef>
              </a:pPr>
              <a:r>
                <a:rPr lang="en-US" b="true" sz="1898">
                  <a:solidFill>
                    <a:srgbClr val="000000"/>
                  </a:solidFill>
                  <a:latin typeface="Open Sans Bold"/>
                  <a:ea typeface="Open Sans Bold"/>
                  <a:cs typeface="Open Sans Bold"/>
                  <a:sym typeface="Open Sans Bold"/>
                </a:rPr>
                <a:t>Rule 46 Prison authorities</a:t>
              </a:r>
              <a:r>
                <a:rPr lang="en-US" sz="1898">
                  <a:solidFill>
                    <a:srgbClr val="000000"/>
                  </a:solidFill>
                  <a:latin typeface="Open Sans"/>
                  <a:ea typeface="Open Sans"/>
                  <a:cs typeface="Open Sans"/>
                  <a:sym typeface="Open Sans"/>
                </a:rPr>
                <a:t>, in cooperation with probation and/or social welfare services, local community groups and non-governmental organizations,</a:t>
              </a:r>
              <a:r>
                <a:rPr lang="en-US" b="true" sz="1898">
                  <a:solidFill>
                    <a:srgbClr val="000000"/>
                  </a:solidFill>
                  <a:latin typeface="Open Sans Bold"/>
                  <a:ea typeface="Open Sans Bold"/>
                  <a:cs typeface="Open Sans Bold"/>
                  <a:sym typeface="Open Sans Bold"/>
                </a:rPr>
                <a:t> shall design and implement comprehensive pre- and post-release reintegration programmes which take into account the gender-specific needs of women.</a:t>
              </a:r>
            </a:p>
          </p:txBody>
        </p:sp>
      </p:grpSp>
      <p:sp>
        <p:nvSpPr>
          <p:cNvPr name="Freeform 10" id="10"/>
          <p:cNvSpPr/>
          <p:nvPr/>
        </p:nvSpPr>
        <p:spPr>
          <a:xfrm flipH="false" flipV="false" rot="0">
            <a:off x="1207473" y="8294099"/>
            <a:ext cx="16025454" cy="1725884"/>
          </a:xfrm>
          <a:custGeom>
            <a:avLst/>
            <a:gdLst/>
            <a:ahLst/>
            <a:cxnLst/>
            <a:rect r="r" b="b" t="t" l="l"/>
            <a:pathLst>
              <a:path h="1725884" w="16025454">
                <a:moveTo>
                  <a:pt x="0" y="0"/>
                </a:moveTo>
                <a:lnTo>
                  <a:pt x="16025454" y="0"/>
                </a:lnTo>
                <a:lnTo>
                  <a:pt x="16025454" y="1725884"/>
                </a:lnTo>
                <a:lnTo>
                  <a:pt x="0" y="1725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2105217" y="218522"/>
            <a:ext cx="14077566" cy="1019175"/>
          </a:xfrm>
          <a:prstGeom prst="rect">
            <a:avLst/>
          </a:prstGeom>
        </p:spPr>
        <p:txBody>
          <a:bodyPr anchor="t" rtlCol="false" tIns="0" lIns="0" bIns="0" rIns="0">
            <a:spAutoFit/>
          </a:bodyPr>
          <a:lstStyle/>
          <a:p>
            <a:pPr algn="ctr" marL="0" indent="0" lvl="0">
              <a:lnSpc>
                <a:spcPts val="8040"/>
              </a:lnSpc>
              <a:spcBef>
                <a:spcPct val="0"/>
              </a:spcBef>
            </a:pPr>
            <a:r>
              <a:rPr lang="en-US" b="true" sz="6700">
                <a:solidFill>
                  <a:srgbClr val="000000"/>
                </a:solidFill>
                <a:latin typeface="Open Sans Bold"/>
                <a:ea typeface="Open Sans Bold"/>
                <a:cs typeface="Open Sans Bold"/>
                <a:sym typeface="Open Sans Bold"/>
              </a:rPr>
              <a:t>The Bangkok Rules</a:t>
            </a:r>
          </a:p>
        </p:txBody>
      </p:sp>
      <p:sp>
        <p:nvSpPr>
          <p:cNvPr name="TextBox 12" id="12"/>
          <p:cNvSpPr txBox="true"/>
          <p:nvPr/>
        </p:nvSpPr>
        <p:spPr>
          <a:xfrm rot="0">
            <a:off x="1824380" y="8333325"/>
            <a:ext cx="14639240" cy="1686658"/>
          </a:xfrm>
          <a:prstGeom prst="rect">
            <a:avLst/>
          </a:prstGeom>
        </p:spPr>
        <p:txBody>
          <a:bodyPr anchor="t" rtlCol="false" tIns="0" lIns="0" bIns="0" rIns="0">
            <a:spAutoFit/>
          </a:bodyPr>
          <a:lstStyle/>
          <a:p>
            <a:pPr algn="ctr">
              <a:lnSpc>
                <a:spcPts val="4527"/>
              </a:lnSpc>
              <a:spcBef>
                <a:spcPct val="0"/>
              </a:spcBef>
            </a:pPr>
            <a:r>
              <a:rPr lang="en-US" b="true" sz="3482">
                <a:solidFill>
                  <a:srgbClr val="000000"/>
                </a:solidFill>
                <a:latin typeface="Open Sans Bold"/>
                <a:ea typeface="Open Sans Bold"/>
                <a:cs typeface="Open Sans Bold"/>
                <a:sym typeface="Open Sans Bold"/>
              </a:rPr>
              <a:t>Women have different needs than men do and will respond to rehabilitative services differently. Often, women are more receptive to rehabilitative approaches to justice.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2105217" y="251859"/>
            <a:ext cx="14077566" cy="1019175"/>
          </a:xfrm>
          <a:prstGeom prst="rect">
            <a:avLst/>
          </a:prstGeom>
        </p:spPr>
        <p:txBody>
          <a:bodyPr anchor="t" rtlCol="false" tIns="0" lIns="0" bIns="0" rIns="0">
            <a:spAutoFit/>
          </a:bodyPr>
          <a:lstStyle/>
          <a:p>
            <a:pPr algn="ctr" marL="0" indent="0" lvl="0">
              <a:lnSpc>
                <a:spcPts val="8039"/>
              </a:lnSpc>
              <a:spcBef>
                <a:spcPct val="0"/>
              </a:spcBef>
            </a:pPr>
            <a:r>
              <a:rPr lang="en-US" b="true" sz="6699">
                <a:solidFill>
                  <a:srgbClr val="000000"/>
                </a:solidFill>
                <a:latin typeface="Open Sans Bold"/>
                <a:ea typeface="Open Sans Bold"/>
                <a:cs typeface="Open Sans Bold"/>
                <a:sym typeface="Open Sans Bold"/>
              </a:rPr>
              <a:t>The Mandela Rules</a:t>
            </a:r>
          </a:p>
        </p:txBody>
      </p:sp>
      <p:grpSp>
        <p:nvGrpSpPr>
          <p:cNvPr name="Group 3" id="3"/>
          <p:cNvGrpSpPr/>
          <p:nvPr/>
        </p:nvGrpSpPr>
        <p:grpSpPr>
          <a:xfrm rot="0">
            <a:off x="-594117" y="1375809"/>
            <a:ext cx="20162024" cy="5769728"/>
            <a:chOff x="0" y="0"/>
            <a:chExt cx="26882699" cy="7692970"/>
          </a:xfrm>
        </p:grpSpPr>
        <p:sp>
          <p:nvSpPr>
            <p:cNvPr name="Freeform 4" id="4"/>
            <p:cNvSpPr/>
            <p:nvPr/>
          </p:nvSpPr>
          <p:spPr>
            <a:xfrm flipH="false" flipV="false" rot="0">
              <a:off x="0" y="2030566"/>
              <a:ext cx="26882699" cy="4355919"/>
            </a:xfrm>
            <a:custGeom>
              <a:avLst/>
              <a:gdLst/>
              <a:ahLst/>
              <a:cxnLst/>
              <a:rect r="r" b="b" t="t" l="l"/>
              <a:pathLst>
                <a:path h="4355919" w="26882699">
                  <a:moveTo>
                    <a:pt x="0" y="0"/>
                  </a:moveTo>
                  <a:lnTo>
                    <a:pt x="26882699" y="0"/>
                  </a:lnTo>
                  <a:lnTo>
                    <a:pt x="26882699" y="4355919"/>
                  </a:lnTo>
                  <a:lnTo>
                    <a:pt x="0" y="4355919"/>
                  </a:lnTo>
                  <a:lnTo>
                    <a:pt x="0" y="0"/>
                  </a:lnTo>
                  <a:close/>
                </a:path>
              </a:pathLst>
            </a:custGeom>
            <a:blipFill>
              <a:blip r:embed="rId2"/>
              <a:stretch>
                <a:fillRect l="0" t="-62209" r="0" b="-62209"/>
              </a:stretch>
            </a:blipFill>
          </p:spPr>
        </p:sp>
        <p:sp>
          <p:nvSpPr>
            <p:cNvPr name="Freeform 5" id="5"/>
            <p:cNvSpPr/>
            <p:nvPr/>
          </p:nvSpPr>
          <p:spPr>
            <a:xfrm flipH="false" flipV="false" rot="0">
              <a:off x="1665070" y="0"/>
              <a:ext cx="12655688" cy="3474562"/>
            </a:xfrm>
            <a:custGeom>
              <a:avLst/>
              <a:gdLst/>
              <a:ahLst/>
              <a:cxnLst/>
              <a:rect r="r" b="b" t="t" l="l"/>
              <a:pathLst>
                <a:path h="3474562" w="12655688">
                  <a:moveTo>
                    <a:pt x="0" y="0"/>
                  </a:moveTo>
                  <a:lnTo>
                    <a:pt x="12655688" y="0"/>
                  </a:lnTo>
                  <a:lnTo>
                    <a:pt x="12655688" y="3474562"/>
                  </a:lnTo>
                  <a:lnTo>
                    <a:pt x="0" y="34745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665070" y="3867904"/>
              <a:ext cx="12900037" cy="1862075"/>
            </a:xfrm>
            <a:prstGeom prst="rect">
              <a:avLst/>
            </a:prstGeom>
          </p:spPr>
          <p:txBody>
            <a:bodyPr anchor="t" rtlCol="false" tIns="0" lIns="0" bIns="0" rIns="0">
              <a:spAutoFit/>
            </a:bodyPr>
            <a:lstStyle/>
            <a:p>
              <a:pPr algn="l">
                <a:lnSpc>
                  <a:spcPts val="2807"/>
                </a:lnSpc>
                <a:spcBef>
                  <a:spcPct val="0"/>
                </a:spcBef>
              </a:pPr>
              <a:r>
                <a:rPr lang="en-US" b="true" sz="2159">
                  <a:solidFill>
                    <a:srgbClr val="000000"/>
                  </a:solidFill>
                  <a:latin typeface="Open Sans Bold"/>
                  <a:ea typeface="Open Sans Bold"/>
                  <a:cs typeface="Open Sans Bold"/>
                  <a:sym typeface="Open Sans Bold"/>
                </a:rPr>
                <a:t>P</a:t>
              </a:r>
              <a:r>
                <a:rPr lang="en-US" b="true" sz="2159">
                  <a:solidFill>
                    <a:srgbClr val="000000"/>
                  </a:solidFill>
                  <a:latin typeface="Open Sans Bold"/>
                  <a:ea typeface="Open Sans Bold"/>
                  <a:cs typeface="Open Sans Bold"/>
                  <a:sym typeface="Open Sans Bold"/>
                </a:rPr>
                <a:t>rison administrations ‘should offer education, vocational training and work, as well as other forms of assistance that are appropriate and available, including those of a remedial, moral, spiritual, social and health- and sports-based nature’ (4.2).</a:t>
              </a:r>
            </a:p>
          </p:txBody>
        </p:sp>
        <p:sp>
          <p:nvSpPr>
            <p:cNvPr name="TextBox 7" id="7"/>
            <p:cNvSpPr txBox="true"/>
            <p:nvPr/>
          </p:nvSpPr>
          <p:spPr>
            <a:xfrm rot="0">
              <a:off x="15578411" y="2519696"/>
              <a:ext cx="9203406" cy="1354557"/>
            </a:xfrm>
            <a:prstGeom prst="rect">
              <a:avLst/>
            </a:prstGeom>
          </p:spPr>
          <p:txBody>
            <a:bodyPr anchor="t" rtlCol="false" tIns="0" lIns="0" bIns="0" rIns="0">
              <a:spAutoFit/>
            </a:bodyPr>
            <a:lstStyle/>
            <a:p>
              <a:pPr algn="l">
                <a:lnSpc>
                  <a:spcPts val="2770"/>
                </a:lnSpc>
                <a:spcBef>
                  <a:spcPct val="0"/>
                </a:spcBef>
              </a:pPr>
              <a:r>
                <a:rPr lang="en-US" sz="2131">
                  <a:solidFill>
                    <a:srgbClr val="000000"/>
                  </a:solidFill>
                  <a:latin typeface="Open Sans"/>
                  <a:ea typeface="Open Sans"/>
                  <a:cs typeface="Open Sans"/>
                  <a:sym typeface="Open Sans"/>
                </a:rPr>
                <a:t>Gov</a:t>
              </a:r>
              <a:r>
                <a:rPr lang="en-US" sz="2131">
                  <a:solidFill>
                    <a:srgbClr val="000000"/>
                  </a:solidFill>
                  <a:latin typeface="Open Sans"/>
                  <a:ea typeface="Open Sans"/>
                  <a:cs typeface="Open Sans"/>
                  <a:sym typeface="Open Sans"/>
                </a:rPr>
                <a:t>er</a:t>
              </a:r>
              <a:r>
                <a:rPr lang="en-US" sz="2131">
                  <a:solidFill>
                    <a:srgbClr val="000000"/>
                  </a:solidFill>
                  <a:latin typeface="Open Sans"/>
                  <a:ea typeface="Open Sans"/>
                  <a:cs typeface="Open Sans"/>
                  <a:sym typeface="Open Sans"/>
                </a:rPr>
                <a:t>nme</a:t>
              </a:r>
              <a:r>
                <a:rPr lang="en-US" sz="2131">
                  <a:solidFill>
                    <a:srgbClr val="000000"/>
                  </a:solidFill>
                  <a:latin typeface="Open Sans"/>
                  <a:ea typeface="Open Sans"/>
                  <a:cs typeface="Open Sans"/>
                  <a:sym typeface="Open Sans"/>
                </a:rPr>
                <a:t>n</a:t>
              </a:r>
              <a:r>
                <a:rPr lang="en-US" sz="2131">
                  <a:solidFill>
                    <a:srgbClr val="000000"/>
                  </a:solidFill>
                  <a:latin typeface="Open Sans"/>
                  <a:ea typeface="Open Sans"/>
                  <a:cs typeface="Open Sans"/>
                  <a:sym typeface="Open Sans"/>
                </a:rPr>
                <a:t>t</a:t>
              </a:r>
              <a:r>
                <a:rPr lang="en-US" sz="2131">
                  <a:solidFill>
                    <a:srgbClr val="000000"/>
                  </a:solidFill>
                  <a:latin typeface="Open Sans"/>
                  <a:ea typeface="Open Sans"/>
                  <a:cs typeface="Open Sans"/>
                  <a:sym typeface="Open Sans"/>
                </a:rPr>
                <a:t>s ha</a:t>
              </a:r>
              <a:r>
                <a:rPr lang="en-US" sz="2131">
                  <a:solidFill>
                    <a:srgbClr val="000000"/>
                  </a:solidFill>
                  <a:latin typeface="Open Sans"/>
                  <a:ea typeface="Open Sans"/>
                  <a:cs typeface="Open Sans"/>
                  <a:sym typeface="Open Sans"/>
                </a:rPr>
                <a:t>v</a:t>
              </a:r>
              <a:r>
                <a:rPr lang="en-US" sz="2131">
                  <a:solidFill>
                    <a:srgbClr val="000000"/>
                  </a:solidFill>
                  <a:latin typeface="Open Sans"/>
                  <a:ea typeface="Open Sans"/>
                  <a:cs typeface="Open Sans"/>
                  <a:sym typeface="Open Sans"/>
                </a:rPr>
                <a:t>e </a:t>
              </a:r>
              <a:r>
                <a:rPr lang="en-US" b="true" sz="2131">
                  <a:solidFill>
                    <a:srgbClr val="000000"/>
                  </a:solidFill>
                  <a:latin typeface="Open Sans Bold"/>
                  <a:ea typeface="Open Sans Bold"/>
                  <a:cs typeface="Open Sans Bold"/>
                  <a:sym typeface="Open Sans Bold"/>
                </a:rPr>
                <a:t>a re</a:t>
              </a:r>
              <a:r>
                <a:rPr lang="en-US" b="true" sz="2131">
                  <a:solidFill>
                    <a:srgbClr val="000000"/>
                  </a:solidFill>
                  <a:latin typeface="Open Sans Bold"/>
                  <a:ea typeface="Open Sans Bold"/>
                  <a:cs typeface="Open Sans Bold"/>
                  <a:sym typeface="Open Sans Bold"/>
                </a:rPr>
                <a:t>sp</a:t>
              </a:r>
              <a:r>
                <a:rPr lang="en-US" b="true" sz="2131">
                  <a:solidFill>
                    <a:srgbClr val="000000"/>
                  </a:solidFill>
                  <a:latin typeface="Open Sans Bold"/>
                  <a:ea typeface="Open Sans Bold"/>
                  <a:cs typeface="Open Sans Bold"/>
                  <a:sym typeface="Open Sans Bold"/>
                </a:rPr>
                <a:t>o</a:t>
              </a:r>
              <a:r>
                <a:rPr lang="en-US" b="true" sz="2131">
                  <a:solidFill>
                    <a:srgbClr val="000000"/>
                  </a:solidFill>
                  <a:latin typeface="Open Sans Bold"/>
                  <a:ea typeface="Open Sans Bold"/>
                  <a:cs typeface="Open Sans Bold"/>
                  <a:sym typeface="Open Sans Bold"/>
                </a:rPr>
                <a:t>nsibility</a:t>
              </a:r>
              <a:r>
                <a:rPr lang="en-US" b="true" sz="2131">
                  <a:solidFill>
                    <a:srgbClr val="000000"/>
                  </a:solidFill>
                  <a:latin typeface="Open Sans Bold"/>
                  <a:ea typeface="Open Sans Bold"/>
                  <a:cs typeface="Open Sans Bold"/>
                  <a:sym typeface="Open Sans Bold"/>
                </a:rPr>
                <a:t> t</a:t>
              </a:r>
              <a:r>
                <a:rPr lang="en-US" b="true" sz="2131">
                  <a:solidFill>
                    <a:srgbClr val="000000"/>
                  </a:solidFill>
                  <a:latin typeface="Open Sans Bold"/>
                  <a:ea typeface="Open Sans Bold"/>
                  <a:cs typeface="Open Sans Bold"/>
                  <a:sym typeface="Open Sans Bold"/>
                </a:rPr>
                <a:t>o</a:t>
              </a:r>
              <a:r>
                <a:rPr lang="en-US" b="true" sz="2131">
                  <a:solidFill>
                    <a:srgbClr val="000000"/>
                  </a:solidFill>
                  <a:latin typeface="Open Sans Bold"/>
                  <a:ea typeface="Open Sans Bold"/>
                  <a:cs typeface="Open Sans Bold"/>
                  <a:sym typeface="Open Sans Bold"/>
                </a:rPr>
                <a:t> en</a:t>
              </a:r>
              <a:r>
                <a:rPr lang="en-US" b="true" sz="2131">
                  <a:solidFill>
                    <a:srgbClr val="000000"/>
                  </a:solidFill>
                  <a:latin typeface="Open Sans Bold"/>
                  <a:ea typeface="Open Sans Bold"/>
                  <a:cs typeface="Open Sans Bold"/>
                  <a:sym typeface="Open Sans Bold"/>
                </a:rPr>
                <a:t>sur</a:t>
              </a:r>
              <a:r>
                <a:rPr lang="en-US" b="true" sz="2131">
                  <a:solidFill>
                    <a:srgbClr val="000000"/>
                  </a:solidFill>
                  <a:latin typeface="Open Sans Bold"/>
                  <a:ea typeface="Open Sans Bold"/>
                  <a:cs typeface="Open Sans Bold"/>
                  <a:sym typeface="Open Sans Bold"/>
                </a:rPr>
                <a:t>e</a:t>
              </a:r>
              <a:r>
                <a:rPr lang="en-US" sz="2131">
                  <a:solidFill>
                    <a:srgbClr val="000000"/>
                  </a:solidFill>
                  <a:latin typeface="Open Sans"/>
                  <a:ea typeface="Open Sans"/>
                  <a:cs typeface="Open Sans"/>
                  <a:sym typeface="Open Sans"/>
                </a:rPr>
                <a:t> </a:t>
              </a:r>
              <a:r>
                <a:rPr lang="en-US" sz="2131">
                  <a:solidFill>
                    <a:srgbClr val="000000"/>
                  </a:solidFill>
                  <a:latin typeface="Open Sans"/>
                  <a:ea typeface="Open Sans"/>
                  <a:cs typeface="Open Sans"/>
                  <a:sym typeface="Open Sans"/>
                </a:rPr>
                <a:t>th</a:t>
              </a:r>
              <a:r>
                <a:rPr lang="en-US" sz="2131">
                  <a:solidFill>
                    <a:srgbClr val="000000"/>
                  </a:solidFill>
                  <a:latin typeface="Open Sans"/>
                  <a:ea typeface="Open Sans"/>
                  <a:cs typeface="Open Sans"/>
                  <a:sym typeface="Open Sans"/>
                </a:rPr>
                <a:t>a</a:t>
              </a:r>
              <a:r>
                <a:rPr lang="en-US" sz="2131">
                  <a:solidFill>
                    <a:srgbClr val="000000"/>
                  </a:solidFill>
                  <a:latin typeface="Open Sans"/>
                  <a:ea typeface="Open Sans"/>
                  <a:cs typeface="Open Sans"/>
                  <a:sym typeface="Open Sans"/>
                </a:rPr>
                <a:t>t</a:t>
              </a:r>
              <a:r>
                <a:rPr lang="en-US" sz="2131">
                  <a:solidFill>
                    <a:srgbClr val="000000"/>
                  </a:solidFill>
                  <a:latin typeface="Open Sans"/>
                  <a:ea typeface="Open Sans"/>
                  <a:cs typeface="Open Sans"/>
                  <a:sym typeface="Open Sans"/>
                </a:rPr>
                <a:t> </a:t>
              </a:r>
              <a:r>
                <a:rPr lang="en-US" sz="2131">
                  <a:solidFill>
                    <a:srgbClr val="000000"/>
                  </a:solidFill>
                  <a:latin typeface="Open Sans"/>
                  <a:ea typeface="Open Sans"/>
                  <a:cs typeface="Open Sans"/>
                  <a:sym typeface="Open Sans"/>
                </a:rPr>
                <a:t>th</a:t>
              </a:r>
              <a:r>
                <a:rPr lang="en-US" sz="2131">
                  <a:solidFill>
                    <a:srgbClr val="000000"/>
                  </a:solidFill>
                  <a:latin typeface="Open Sans"/>
                  <a:ea typeface="Open Sans"/>
                  <a:cs typeface="Open Sans"/>
                  <a:sym typeface="Open Sans"/>
                </a:rPr>
                <a:t>e </a:t>
              </a:r>
              <a:r>
                <a:rPr lang="en-US" b="true" sz="2131">
                  <a:solidFill>
                    <a:srgbClr val="000000"/>
                  </a:solidFill>
                  <a:latin typeface="Open Sans Bold"/>
                  <a:ea typeface="Open Sans Bold"/>
                  <a:cs typeface="Open Sans Bold"/>
                  <a:sym typeface="Open Sans Bold"/>
                </a:rPr>
                <a:t>r</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l</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ase</a:t>
              </a:r>
              <a:r>
                <a:rPr lang="en-US" b="true" sz="2131">
                  <a:solidFill>
                    <a:srgbClr val="000000"/>
                  </a:solidFill>
                  <a:latin typeface="Open Sans Bold"/>
                  <a:ea typeface="Open Sans Bold"/>
                  <a:cs typeface="Open Sans Bold"/>
                  <a:sym typeface="Open Sans Bold"/>
                </a:rPr>
                <a:t>d</a:t>
              </a:r>
              <a:r>
                <a:rPr lang="en-US" b="true" sz="2131">
                  <a:solidFill>
                    <a:srgbClr val="000000"/>
                  </a:solidFill>
                  <a:latin typeface="Open Sans Bold"/>
                  <a:ea typeface="Open Sans Bold"/>
                  <a:cs typeface="Open Sans Bold"/>
                  <a:sym typeface="Open Sans Bold"/>
                </a:rPr>
                <a:t> </a:t>
              </a:r>
              <a:r>
                <a:rPr lang="en-US" b="true" sz="2131">
                  <a:solidFill>
                    <a:srgbClr val="000000"/>
                  </a:solidFill>
                  <a:latin typeface="Open Sans Bold"/>
                  <a:ea typeface="Open Sans Bold"/>
                  <a:cs typeface="Open Sans Bold"/>
                  <a:sym typeface="Open Sans Bold"/>
                </a:rPr>
                <a:t>pri</a:t>
              </a:r>
              <a:r>
                <a:rPr lang="en-US" b="true" sz="2131">
                  <a:solidFill>
                    <a:srgbClr val="000000"/>
                  </a:solidFill>
                  <a:latin typeface="Open Sans Bold"/>
                  <a:ea typeface="Open Sans Bold"/>
                  <a:cs typeface="Open Sans Bold"/>
                  <a:sym typeface="Open Sans Bold"/>
                </a:rPr>
                <a:t>so</a:t>
              </a:r>
              <a:r>
                <a:rPr lang="en-US" b="true" sz="2131">
                  <a:solidFill>
                    <a:srgbClr val="000000"/>
                  </a:solidFill>
                  <a:latin typeface="Open Sans Bold"/>
                  <a:ea typeface="Open Sans Bold"/>
                  <a:cs typeface="Open Sans Bold"/>
                  <a:sym typeface="Open Sans Bold"/>
                </a:rPr>
                <a:t>ner</a:t>
              </a:r>
              <a:r>
                <a:rPr lang="en-US" b="true" sz="2131">
                  <a:solidFill>
                    <a:srgbClr val="000000"/>
                  </a:solidFill>
                  <a:latin typeface="Open Sans Bold"/>
                  <a:ea typeface="Open Sans Bold"/>
                  <a:cs typeface="Open Sans Bold"/>
                  <a:sym typeface="Open Sans Bold"/>
                </a:rPr>
                <a:t> </a:t>
              </a:r>
              <a:r>
                <a:rPr lang="en-US" b="true" sz="2131">
                  <a:solidFill>
                    <a:srgbClr val="000000"/>
                  </a:solidFill>
                  <a:latin typeface="Open Sans Bold"/>
                  <a:ea typeface="Open Sans Bold"/>
                  <a:cs typeface="Open Sans Bold"/>
                  <a:sym typeface="Open Sans Bold"/>
                </a:rPr>
                <a:t>r</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c</a:t>
              </a:r>
              <a:r>
                <a:rPr lang="en-US" b="true" sz="2131">
                  <a:solidFill>
                    <a:srgbClr val="000000"/>
                  </a:solidFill>
                  <a:latin typeface="Open Sans Bold"/>
                  <a:ea typeface="Open Sans Bold"/>
                  <a:cs typeface="Open Sans Bold"/>
                  <a:sym typeface="Open Sans Bold"/>
                </a:rPr>
                <a:t>eive</a:t>
              </a:r>
              <a:r>
                <a:rPr lang="en-US" b="true" sz="2131">
                  <a:solidFill>
                    <a:srgbClr val="000000"/>
                  </a:solidFill>
                  <a:latin typeface="Open Sans Bold"/>
                  <a:ea typeface="Open Sans Bold"/>
                  <a:cs typeface="Open Sans Bold"/>
                  <a:sym typeface="Open Sans Bold"/>
                </a:rPr>
                <a:t>s</a:t>
              </a:r>
              <a:r>
                <a:rPr lang="en-US" b="true" sz="2131">
                  <a:solidFill>
                    <a:srgbClr val="000000"/>
                  </a:solidFill>
                  <a:latin typeface="Open Sans Bold"/>
                  <a:ea typeface="Open Sans Bold"/>
                  <a:cs typeface="Open Sans Bold"/>
                  <a:sym typeface="Open Sans Bold"/>
                </a:rPr>
                <a:t> </a:t>
              </a:r>
              <a:r>
                <a:rPr lang="en-US" b="true" sz="2131">
                  <a:solidFill>
                    <a:srgbClr val="000000"/>
                  </a:solidFill>
                  <a:latin typeface="Open Sans Bold"/>
                  <a:ea typeface="Open Sans Bold"/>
                  <a:cs typeface="Open Sans Bold"/>
                  <a:sym typeface="Open Sans Bold"/>
                </a:rPr>
                <a:t>“</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ff</a:t>
              </a:r>
              <a:r>
                <a:rPr lang="en-US" b="true" sz="2131">
                  <a:solidFill>
                    <a:srgbClr val="000000"/>
                  </a:solidFill>
                  <a:latin typeface="Open Sans Bold"/>
                  <a:ea typeface="Open Sans Bold"/>
                  <a:cs typeface="Open Sans Bold"/>
                  <a:sym typeface="Open Sans Bold"/>
                </a:rPr>
                <a:t>i</a:t>
              </a:r>
              <a:r>
                <a:rPr lang="en-US" b="true" sz="2131">
                  <a:solidFill>
                    <a:srgbClr val="000000"/>
                  </a:solidFill>
                  <a:latin typeface="Open Sans Bold"/>
                  <a:ea typeface="Open Sans Bold"/>
                  <a:cs typeface="Open Sans Bold"/>
                  <a:sym typeface="Open Sans Bold"/>
                </a:rPr>
                <a:t>c</a:t>
              </a:r>
              <a:r>
                <a:rPr lang="en-US" b="true" sz="2131">
                  <a:solidFill>
                    <a:srgbClr val="000000"/>
                  </a:solidFill>
                  <a:latin typeface="Open Sans Bold"/>
                  <a:ea typeface="Open Sans Bold"/>
                  <a:cs typeface="Open Sans Bold"/>
                  <a:sym typeface="Open Sans Bold"/>
                </a:rPr>
                <a:t>i</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n</a:t>
              </a:r>
              <a:r>
                <a:rPr lang="en-US" b="true" sz="2131">
                  <a:solidFill>
                    <a:srgbClr val="000000"/>
                  </a:solidFill>
                  <a:latin typeface="Open Sans Bold"/>
                  <a:ea typeface="Open Sans Bold"/>
                  <a:cs typeface="Open Sans Bold"/>
                  <a:sym typeface="Open Sans Bold"/>
                </a:rPr>
                <a:t>t</a:t>
              </a:r>
              <a:r>
                <a:rPr lang="en-US" b="true" sz="2131">
                  <a:solidFill>
                    <a:srgbClr val="000000"/>
                  </a:solidFill>
                  <a:latin typeface="Open Sans Bold"/>
                  <a:ea typeface="Open Sans Bold"/>
                  <a:cs typeface="Open Sans Bold"/>
                  <a:sym typeface="Open Sans Bold"/>
                </a:rPr>
                <a:t> a</a:t>
              </a:r>
              <a:r>
                <a:rPr lang="en-US" b="true" sz="2131">
                  <a:solidFill>
                    <a:srgbClr val="000000"/>
                  </a:solidFill>
                  <a:latin typeface="Open Sans Bold"/>
                  <a:ea typeface="Open Sans Bold"/>
                  <a:cs typeface="Open Sans Bold"/>
                  <a:sym typeface="Open Sans Bold"/>
                </a:rPr>
                <a:t>ft</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rca</a:t>
              </a:r>
              <a:r>
                <a:rPr lang="en-US" b="true" sz="2131">
                  <a:solidFill>
                    <a:srgbClr val="000000"/>
                  </a:solidFill>
                  <a:latin typeface="Open Sans Bold"/>
                  <a:ea typeface="Open Sans Bold"/>
                  <a:cs typeface="Open Sans Bold"/>
                  <a:sym typeface="Open Sans Bold"/>
                </a:rPr>
                <a:t>re</a:t>
              </a:r>
              <a:r>
                <a:rPr lang="en-US" b="true" sz="2131">
                  <a:solidFill>
                    <a:srgbClr val="000000"/>
                  </a:solidFill>
                  <a:latin typeface="Open Sans Bold"/>
                  <a:ea typeface="Open Sans Bold"/>
                  <a:cs typeface="Open Sans Bold"/>
                  <a:sym typeface="Open Sans Bold"/>
                </a:rPr>
                <a:t>”</a:t>
              </a:r>
              <a:r>
                <a:rPr lang="en-US" b="true" sz="2131">
                  <a:solidFill>
                    <a:srgbClr val="000000"/>
                  </a:solidFill>
                  <a:latin typeface="Open Sans Bold"/>
                  <a:ea typeface="Open Sans Bold"/>
                  <a:cs typeface="Open Sans Bold"/>
                  <a:sym typeface="Open Sans Bold"/>
                </a:rPr>
                <a:t> that </a:t>
              </a:r>
              <a:r>
                <a:rPr lang="en-US" b="true" sz="2131">
                  <a:solidFill>
                    <a:srgbClr val="000000"/>
                  </a:solidFill>
                  <a:latin typeface="Open Sans Bold"/>
                  <a:ea typeface="Open Sans Bold"/>
                  <a:cs typeface="Open Sans Bold"/>
                  <a:sym typeface="Open Sans Bold"/>
                </a:rPr>
                <a:t>li</a:t>
              </a:r>
              <a:r>
                <a:rPr lang="en-US" b="true" sz="2131">
                  <a:solidFill>
                    <a:srgbClr val="000000"/>
                  </a:solidFill>
                  <a:latin typeface="Open Sans Bold"/>
                  <a:ea typeface="Open Sans Bold"/>
                  <a:cs typeface="Open Sans Bold"/>
                  <a:sym typeface="Open Sans Bold"/>
                </a:rPr>
                <a:t>m</a:t>
              </a:r>
              <a:r>
                <a:rPr lang="en-US" b="true" sz="2131">
                  <a:solidFill>
                    <a:srgbClr val="000000"/>
                  </a:solidFill>
                  <a:latin typeface="Open Sans Bold"/>
                  <a:ea typeface="Open Sans Bold"/>
                  <a:cs typeface="Open Sans Bold"/>
                  <a:sym typeface="Open Sans Bold"/>
                </a:rPr>
                <a:t>its</a:t>
              </a:r>
              <a:r>
                <a:rPr lang="en-US" b="true" sz="2131">
                  <a:solidFill>
                    <a:srgbClr val="000000"/>
                  </a:solidFill>
                  <a:latin typeface="Open Sans Bold"/>
                  <a:ea typeface="Open Sans Bold"/>
                  <a:cs typeface="Open Sans Bold"/>
                  <a:sym typeface="Open Sans Bold"/>
                </a:rPr>
                <a:t> </a:t>
              </a:r>
              <a:r>
                <a:rPr lang="en-US" b="true" sz="2131">
                  <a:solidFill>
                    <a:srgbClr val="000000"/>
                  </a:solidFill>
                  <a:latin typeface="Open Sans Bold"/>
                  <a:ea typeface="Open Sans Bold"/>
                  <a:cs typeface="Open Sans Bold"/>
                  <a:sym typeface="Open Sans Bold"/>
                </a:rPr>
                <a:t>“</a:t>
              </a:r>
              <a:r>
                <a:rPr lang="en-US" b="true" sz="2131">
                  <a:solidFill>
                    <a:srgbClr val="000000"/>
                  </a:solidFill>
                  <a:latin typeface="Open Sans Bold"/>
                  <a:ea typeface="Open Sans Bold"/>
                  <a:cs typeface="Open Sans Bold"/>
                  <a:sym typeface="Open Sans Bold"/>
                </a:rPr>
                <a:t>pre</a:t>
              </a:r>
              <a:r>
                <a:rPr lang="en-US" b="true" sz="2131">
                  <a:solidFill>
                    <a:srgbClr val="000000"/>
                  </a:solidFill>
                  <a:latin typeface="Open Sans Bold"/>
                  <a:ea typeface="Open Sans Bold"/>
                  <a:cs typeface="Open Sans Bold"/>
                  <a:sym typeface="Open Sans Bold"/>
                </a:rPr>
                <a:t>ju</a:t>
              </a:r>
              <a:r>
                <a:rPr lang="en-US" b="true" sz="2131">
                  <a:solidFill>
                    <a:srgbClr val="000000"/>
                  </a:solidFill>
                  <a:latin typeface="Open Sans Bold"/>
                  <a:ea typeface="Open Sans Bold"/>
                  <a:cs typeface="Open Sans Bold"/>
                  <a:sym typeface="Open Sans Bold"/>
                </a:rPr>
                <a:t>d</a:t>
              </a:r>
              <a:r>
                <a:rPr lang="en-US" b="true" sz="2131">
                  <a:solidFill>
                    <a:srgbClr val="000000"/>
                  </a:solidFill>
                  <a:latin typeface="Open Sans Bold"/>
                  <a:ea typeface="Open Sans Bold"/>
                  <a:cs typeface="Open Sans Bold"/>
                  <a:sym typeface="Open Sans Bold"/>
                </a:rPr>
                <a:t>ice</a:t>
              </a:r>
              <a:r>
                <a:rPr lang="en-US" b="true" sz="2131">
                  <a:solidFill>
                    <a:srgbClr val="000000"/>
                  </a:solidFill>
                  <a:latin typeface="Open Sans Bold"/>
                  <a:ea typeface="Open Sans Bold"/>
                  <a:cs typeface="Open Sans Bold"/>
                  <a:sym typeface="Open Sans Bold"/>
                </a:rPr>
                <a:t> i</a:t>
              </a:r>
              <a:r>
                <a:rPr lang="en-US" b="true" sz="2131">
                  <a:solidFill>
                    <a:srgbClr val="000000"/>
                  </a:solidFill>
                  <a:latin typeface="Open Sans Bold"/>
                  <a:ea typeface="Open Sans Bold"/>
                  <a:cs typeface="Open Sans Bold"/>
                  <a:sym typeface="Open Sans Bold"/>
                </a:rPr>
                <a:t>n </a:t>
              </a:r>
              <a:r>
                <a:rPr lang="en-US" b="true" sz="2131">
                  <a:solidFill>
                    <a:srgbClr val="000000"/>
                  </a:solidFill>
                  <a:latin typeface="Open Sans Bold"/>
                  <a:ea typeface="Open Sans Bold"/>
                  <a:cs typeface="Open Sans Bold"/>
                  <a:sym typeface="Open Sans Bold"/>
                </a:rPr>
                <a:t>t</a:t>
              </a:r>
              <a:r>
                <a:rPr lang="en-US" b="true" sz="2131">
                  <a:solidFill>
                    <a:srgbClr val="000000"/>
                  </a:solidFill>
                  <a:latin typeface="Open Sans Bold"/>
                  <a:ea typeface="Open Sans Bold"/>
                  <a:cs typeface="Open Sans Bold"/>
                  <a:sym typeface="Open Sans Bold"/>
                </a:rPr>
                <a:t>h</a:t>
              </a:r>
              <a:r>
                <a:rPr lang="en-US" b="true" sz="2131">
                  <a:solidFill>
                    <a:srgbClr val="000000"/>
                  </a:solidFill>
                  <a:latin typeface="Open Sans Bold"/>
                  <a:ea typeface="Open Sans Bold"/>
                  <a:cs typeface="Open Sans Bold"/>
                  <a:sym typeface="Open Sans Bold"/>
                </a:rPr>
                <a:t>e</a:t>
              </a:r>
              <a:r>
                <a:rPr lang="en-US" b="true" sz="2131">
                  <a:solidFill>
                    <a:srgbClr val="000000"/>
                  </a:solidFill>
                  <a:latin typeface="Open Sans Bold"/>
                  <a:ea typeface="Open Sans Bold"/>
                  <a:cs typeface="Open Sans Bold"/>
                  <a:sym typeface="Open Sans Bold"/>
                </a:rPr>
                <a:t>ir</a:t>
              </a:r>
              <a:r>
                <a:rPr lang="en-US" b="true" sz="2131">
                  <a:solidFill>
                    <a:srgbClr val="000000"/>
                  </a:solidFill>
                  <a:latin typeface="Open Sans Bold"/>
                  <a:ea typeface="Open Sans Bold"/>
                  <a:cs typeface="Open Sans Bold"/>
                  <a:sym typeface="Open Sans Bold"/>
                </a:rPr>
                <a:t> so</a:t>
              </a:r>
              <a:r>
                <a:rPr lang="en-US" b="true" sz="2131">
                  <a:solidFill>
                    <a:srgbClr val="000000"/>
                  </a:solidFill>
                  <a:latin typeface="Open Sans Bold"/>
                  <a:ea typeface="Open Sans Bold"/>
                  <a:cs typeface="Open Sans Bold"/>
                  <a:sym typeface="Open Sans Bold"/>
                </a:rPr>
                <a:t>cial </a:t>
              </a:r>
              <a:r>
                <a:rPr lang="en-US" b="true" sz="2131">
                  <a:solidFill>
                    <a:srgbClr val="000000"/>
                  </a:solidFill>
                  <a:latin typeface="Open Sans Bold"/>
                  <a:ea typeface="Open Sans Bold"/>
                  <a:cs typeface="Open Sans Bold"/>
                  <a:sym typeface="Open Sans Bold"/>
                </a:rPr>
                <a:t>r</a:t>
              </a:r>
              <a:r>
                <a:rPr lang="en-US" b="true" sz="2131">
                  <a:solidFill>
                    <a:srgbClr val="000000"/>
                  </a:solidFill>
                  <a:latin typeface="Open Sans Bold"/>
                  <a:ea typeface="Open Sans Bold"/>
                  <a:cs typeface="Open Sans Bold"/>
                  <a:sym typeface="Open Sans Bold"/>
                </a:rPr>
                <a:t>ehabili</a:t>
              </a:r>
              <a:r>
                <a:rPr lang="en-US" b="true" sz="2131">
                  <a:solidFill>
                    <a:srgbClr val="000000"/>
                  </a:solidFill>
                  <a:latin typeface="Open Sans Bold"/>
                  <a:ea typeface="Open Sans Bold"/>
                  <a:cs typeface="Open Sans Bold"/>
                  <a:sym typeface="Open Sans Bold"/>
                </a:rPr>
                <a:t>t</a:t>
              </a:r>
              <a:r>
                <a:rPr lang="en-US" b="true" sz="2131">
                  <a:solidFill>
                    <a:srgbClr val="000000"/>
                  </a:solidFill>
                  <a:latin typeface="Open Sans Bold"/>
                  <a:ea typeface="Open Sans Bold"/>
                  <a:cs typeface="Open Sans Bold"/>
                  <a:sym typeface="Open Sans Bold"/>
                </a:rPr>
                <a:t>ation”</a:t>
              </a:r>
            </a:p>
          </p:txBody>
        </p:sp>
        <p:sp>
          <p:nvSpPr>
            <p:cNvPr name="TextBox 8" id="8"/>
            <p:cNvSpPr txBox="true"/>
            <p:nvPr/>
          </p:nvSpPr>
          <p:spPr>
            <a:xfrm rot="0">
              <a:off x="3104410" y="1024811"/>
              <a:ext cx="10525291" cy="1380490"/>
            </a:xfrm>
            <a:prstGeom prst="rect">
              <a:avLst/>
            </a:prstGeom>
          </p:spPr>
          <p:txBody>
            <a:bodyPr anchor="t" rtlCol="false" tIns="0" lIns="0" bIns="0" rIns="0">
              <a:spAutoFit/>
            </a:bodyPr>
            <a:lstStyle/>
            <a:p>
              <a:pPr algn="l">
                <a:lnSpc>
                  <a:spcPts val="2730"/>
                </a:lnSpc>
                <a:spcBef>
                  <a:spcPct val="0"/>
                </a:spcBef>
              </a:pPr>
              <a:r>
                <a:rPr lang="en-US" b="true" sz="2100">
                  <a:solidFill>
                    <a:srgbClr val="000000"/>
                  </a:solidFill>
                  <a:latin typeface="Open Sans Bold"/>
                  <a:ea typeface="Open Sans Bold"/>
                  <a:cs typeface="Open Sans Bold"/>
                  <a:sym typeface="Open Sans Bold"/>
                </a:rPr>
                <a:t>Pr</a:t>
              </a:r>
              <a:r>
                <a:rPr lang="en-US" b="true" sz="2100">
                  <a:solidFill>
                    <a:srgbClr val="000000"/>
                  </a:solidFill>
                  <a:latin typeface="Open Sans Bold"/>
                  <a:ea typeface="Open Sans Bold"/>
                  <a:cs typeface="Open Sans Bold"/>
                  <a:sym typeface="Open Sans Bold"/>
                </a:rPr>
                <a:t>ison should not emphasize exclusion from community.</a:t>
              </a:r>
            </a:p>
            <a:p>
              <a:pPr algn="l">
                <a:lnSpc>
                  <a:spcPts val="2859"/>
                </a:lnSpc>
                <a:spcBef>
                  <a:spcPct val="0"/>
                </a:spcBef>
              </a:pPr>
              <a:r>
                <a:rPr lang="en-US" b="true" sz="2199">
                  <a:solidFill>
                    <a:srgbClr val="000000"/>
                  </a:solidFill>
                  <a:latin typeface="Open Sans Bold"/>
                  <a:ea typeface="Open Sans Bold"/>
                  <a:cs typeface="Open Sans Bold"/>
                  <a:sym typeface="Open Sans Bold"/>
                </a:rPr>
                <a:t> </a:t>
              </a:r>
            </a:p>
            <a:p>
              <a:pPr algn="l">
                <a:lnSpc>
                  <a:spcPts val="2730"/>
                </a:lnSpc>
                <a:spcBef>
                  <a:spcPct val="0"/>
                </a:spcBef>
              </a:pPr>
              <a:r>
                <a:rPr lang="en-US" b="true" sz="2100">
                  <a:solidFill>
                    <a:srgbClr val="000000"/>
                  </a:solidFill>
                  <a:latin typeface="Open Sans Bold"/>
                  <a:ea typeface="Open Sans Bold"/>
                  <a:cs typeface="Open Sans Bold"/>
                  <a:sym typeface="Open Sans Bold"/>
                </a:rPr>
                <a:t>It should encourage and foster participation (88.1)</a:t>
              </a:r>
            </a:p>
          </p:txBody>
        </p:sp>
        <p:sp>
          <p:nvSpPr>
            <p:cNvPr name="Freeform 9" id="9"/>
            <p:cNvSpPr/>
            <p:nvPr/>
          </p:nvSpPr>
          <p:spPr>
            <a:xfrm flipH="false" flipV="false" rot="0">
              <a:off x="14017370" y="4218409"/>
              <a:ext cx="12655688" cy="3474562"/>
            </a:xfrm>
            <a:custGeom>
              <a:avLst/>
              <a:gdLst/>
              <a:ahLst/>
              <a:cxnLst/>
              <a:rect r="r" b="b" t="t" l="l"/>
              <a:pathLst>
                <a:path h="3474562" w="12655688">
                  <a:moveTo>
                    <a:pt x="0" y="0"/>
                  </a:moveTo>
                  <a:lnTo>
                    <a:pt x="12655689" y="0"/>
                  </a:lnTo>
                  <a:lnTo>
                    <a:pt x="12655689" y="3474561"/>
                  </a:lnTo>
                  <a:lnTo>
                    <a:pt x="0" y="34745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16118054" y="5296451"/>
              <a:ext cx="8649886" cy="1355120"/>
            </a:xfrm>
            <a:prstGeom prst="rect">
              <a:avLst/>
            </a:prstGeom>
          </p:spPr>
          <p:txBody>
            <a:bodyPr anchor="t" rtlCol="false" tIns="0" lIns="0" bIns="0" rIns="0">
              <a:spAutoFit/>
            </a:bodyPr>
            <a:lstStyle/>
            <a:p>
              <a:pPr algn="l">
                <a:lnSpc>
                  <a:spcPts val="2727"/>
                </a:lnSpc>
                <a:spcBef>
                  <a:spcPct val="0"/>
                </a:spcBef>
              </a:pPr>
              <a:r>
                <a:rPr lang="en-US" b="true" sz="2098">
                  <a:solidFill>
                    <a:srgbClr val="000000"/>
                  </a:solidFill>
                  <a:latin typeface="Open Sans Bold"/>
                  <a:ea typeface="Open Sans Bold"/>
                  <a:cs typeface="Open Sans Bold"/>
                  <a:sym typeface="Open Sans Bold"/>
                </a:rPr>
                <a:t>F</a:t>
              </a:r>
              <a:r>
                <a:rPr lang="en-US" b="true" sz="2098">
                  <a:solidFill>
                    <a:srgbClr val="000000"/>
                  </a:solidFill>
                  <a:latin typeface="Open Sans Bold"/>
                  <a:ea typeface="Open Sans Bold"/>
                  <a:cs typeface="Open Sans Bold"/>
                  <a:sym typeface="Open Sans Bold"/>
                </a:rPr>
                <a:t>rom the beginning of a persons involvement in the justice system, they must be afforded the opportunity to seek rehabilitation (107).</a:t>
              </a:r>
            </a:p>
          </p:txBody>
        </p:sp>
      </p:grpSp>
      <p:grpSp>
        <p:nvGrpSpPr>
          <p:cNvPr name="Group 11" id="11"/>
          <p:cNvGrpSpPr/>
          <p:nvPr/>
        </p:nvGrpSpPr>
        <p:grpSpPr>
          <a:xfrm rot="0">
            <a:off x="1168352" y="7434351"/>
            <a:ext cx="15951296" cy="1717897"/>
            <a:chOff x="0" y="0"/>
            <a:chExt cx="21268394" cy="2290530"/>
          </a:xfrm>
        </p:grpSpPr>
        <p:sp>
          <p:nvSpPr>
            <p:cNvPr name="Freeform 12" id="12"/>
            <p:cNvSpPr/>
            <p:nvPr/>
          </p:nvSpPr>
          <p:spPr>
            <a:xfrm flipH="false" flipV="false" rot="0">
              <a:off x="0" y="0"/>
              <a:ext cx="21268394" cy="2290530"/>
            </a:xfrm>
            <a:custGeom>
              <a:avLst/>
              <a:gdLst/>
              <a:ahLst/>
              <a:cxnLst/>
              <a:rect r="r" b="b" t="t" l="l"/>
              <a:pathLst>
                <a:path h="2290530" w="21268394">
                  <a:moveTo>
                    <a:pt x="0" y="0"/>
                  </a:moveTo>
                  <a:lnTo>
                    <a:pt x="21268394" y="0"/>
                  </a:lnTo>
                  <a:lnTo>
                    <a:pt x="21268394" y="2290530"/>
                  </a:lnTo>
                  <a:lnTo>
                    <a:pt x="0" y="22905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532736" y="602340"/>
              <a:ext cx="20202922" cy="1095375"/>
            </a:xfrm>
            <a:prstGeom prst="rect">
              <a:avLst/>
            </a:prstGeom>
          </p:spPr>
          <p:txBody>
            <a:bodyPr anchor="t" rtlCol="false" tIns="0" lIns="0" bIns="0" rIns="0">
              <a:spAutoFit/>
            </a:bodyPr>
            <a:lstStyle/>
            <a:p>
              <a:pPr algn="ctr">
                <a:lnSpc>
                  <a:spcPts val="6599"/>
                </a:lnSpc>
                <a:spcBef>
                  <a:spcPct val="0"/>
                </a:spcBef>
              </a:pPr>
              <a:r>
                <a:rPr lang="en-US" b="true" sz="5499">
                  <a:solidFill>
                    <a:srgbClr val="000000"/>
                  </a:solidFill>
                  <a:latin typeface="Open Sans Bold"/>
                  <a:ea typeface="Open Sans Bold"/>
                  <a:cs typeface="Open Sans Bold"/>
                  <a:sym typeface="Open Sans Bold"/>
                </a:rPr>
                <a:t> “You can build hope with your own hands.”</a:t>
              </a:r>
            </a:p>
          </p:txBody>
        </p:sp>
      </p:grpSp>
      <p:sp>
        <p:nvSpPr>
          <p:cNvPr name="TextBox 14" id="14"/>
          <p:cNvSpPr txBox="true"/>
          <p:nvPr/>
        </p:nvSpPr>
        <p:spPr>
          <a:xfrm rot="0">
            <a:off x="2601801" y="9545837"/>
            <a:ext cx="12384167" cy="685800"/>
          </a:xfrm>
          <a:prstGeom prst="rect">
            <a:avLst/>
          </a:prstGeom>
        </p:spPr>
        <p:txBody>
          <a:bodyPr anchor="t" rtlCol="false" tIns="0" lIns="0" bIns="0" rIns="0">
            <a:spAutoFit/>
          </a:bodyPr>
          <a:lstStyle/>
          <a:p>
            <a:pPr algn="ctr">
              <a:lnSpc>
                <a:spcPts val="1800"/>
              </a:lnSpc>
            </a:pPr>
            <a:r>
              <a:rPr lang="en-US" sz="1500">
                <a:solidFill>
                  <a:srgbClr val="000000"/>
                </a:solidFill>
                <a:latin typeface="Open Sans"/>
                <a:ea typeface="Open Sans"/>
                <a:cs typeface="Open Sans"/>
                <a:sym typeface="Open Sans"/>
              </a:rPr>
              <a:t>Lama*,  (name changed for privacy),</a:t>
            </a:r>
          </a:p>
          <a:p>
            <a:pPr algn="ctr">
              <a:lnSpc>
                <a:spcPts val="1800"/>
              </a:lnSpc>
              <a:spcBef>
                <a:spcPct val="0"/>
              </a:spcBef>
            </a:pPr>
            <a:r>
              <a:rPr lang="en-US" sz="1500">
                <a:solidFill>
                  <a:srgbClr val="000000"/>
                </a:solidFill>
                <a:latin typeface="Open Sans"/>
                <a:ea typeface="Open Sans"/>
                <a:cs typeface="Open Sans"/>
                <a:sym typeface="Open Sans"/>
              </a:rPr>
              <a:t> a resident at a Women’s Prison in Beirut, Lebanon, whose story was featured in an UNODC article celebrating 10 years of the Mandela rules</a:t>
            </a:r>
          </a:p>
          <a:p>
            <a:pPr algn="ctr">
              <a:lnSpc>
                <a:spcPts val="1800"/>
              </a:lnSpc>
              <a:spcBef>
                <a:spcPct val="0"/>
              </a:spcBef>
            </a:pPr>
            <a:r>
              <a:rPr lang="en-US" sz="1500">
                <a:solidFill>
                  <a:srgbClr val="000000"/>
                </a:solidFill>
                <a:latin typeface="Open Sans"/>
                <a:ea typeface="Open Sans"/>
                <a:cs typeface="Open Sans"/>
                <a:sym typeface="Open Sans"/>
              </a:rPr>
              <a:t>UNODC Nelson Mandela Day - July 2025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144000" y="2520023"/>
            <a:ext cx="8432431" cy="4902549"/>
          </a:xfrm>
          <a:custGeom>
            <a:avLst/>
            <a:gdLst/>
            <a:ahLst/>
            <a:cxnLst/>
            <a:rect r="r" b="b" t="t" l="l"/>
            <a:pathLst>
              <a:path h="4902549" w="8432431">
                <a:moveTo>
                  <a:pt x="0" y="0"/>
                </a:moveTo>
                <a:lnTo>
                  <a:pt x="8432431" y="0"/>
                </a:lnTo>
                <a:lnTo>
                  <a:pt x="8432431" y="4902549"/>
                </a:lnTo>
                <a:lnTo>
                  <a:pt x="0" y="4902549"/>
                </a:lnTo>
                <a:lnTo>
                  <a:pt x="0" y="0"/>
                </a:lnTo>
                <a:close/>
              </a:path>
            </a:pathLst>
          </a:custGeom>
          <a:blipFill>
            <a:blip r:embed="rId2"/>
            <a:stretch>
              <a:fillRect l="0" t="-5292" r="-10702" b="0"/>
            </a:stretch>
          </a:blipFill>
          <a:ln w="133350" cap="sq">
            <a:solidFill>
              <a:srgbClr val="FF6D4D"/>
            </a:solidFill>
            <a:prstDash val="solid"/>
            <a:miter/>
          </a:ln>
        </p:spPr>
      </p:sp>
      <p:sp>
        <p:nvSpPr>
          <p:cNvPr name="TextBox 3" id="3"/>
          <p:cNvSpPr txBox="true"/>
          <p:nvPr/>
        </p:nvSpPr>
        <p:spPr>
          <a:xfrm rot="0">
            <a:off x="846490" y="2878455"/>
            <a:ext cx="7080941" cy="6779895"/>
          </a:xfrm>
          <a:prstGeom prst="rect">
            <a:avLst/>
          </a:prstGeom>
        </p:spPr>
        <p:txBody>
          <a:bodyPr anchor="t" rtlCol="false" tIns="0" lIns="0" bIns="0" rIns="0">
            <a:spAutoFit/>
          </a:bodyPr>
          <a:lstStyle/>
          <a:p>
            <a:pPr algn="l" marL="0" indent="0" lvl="0">
              <a:lnSpc>
                <a:spcPts val="4199"/>
              </a:lnSpc>
              <a:spcBef>
                <a:spcPct val="0"/>
              </a:spcBef>
            </a:pPr>
            <a:r>
              <a:rPr lang="en-US" sz="2799">
                <a:solidFill>
                  <a:srgbClr val="000000"/>
                </a:solidFill>
                <a:latin typeface="Open Sans"/>
                <a:ea typeface="Open Sans"/>
                <a:cs typeface="Open Sans"/>
                <a:sym typeface="Open Sans"/>
              </a:rPr>
              <a:t>Designed with women who have a </a:t>
            </a:r>
            <a:r>
              <a:rPr lang="en-US" b="true" sz="2799">
                <a:solidFill>
                  <a:srgbClr val="000000"/>
                </a:solidFill>
                <a:latin typeface="Open Sans Bold"/>
                <a:ea typeface="Open Sans Bold"/>
                <a:cs typeface="Open Sans Bold"/>
                <a:sym typeface="Open Sans Bold"/>
              </a:rPr>
              <a:t>history of incarceration, mental illness, addiction, and/or abuse </a:t>
            </a:r>
            <a:r>
              <a:rPr lang="en-US" sz="2799">
                <a:solidFill>
                  <a:srgbClr val="000000"/>
                </a:solidFill>
                <a:latin typeface="Open Sans"/>
                <a:ea typeface="Open Sans"/>
                <a:cs typeface="Open Sans"/>
                <a:sym typeface="Open Sans"/>
              </a:rPr>
              <a:t>in mind.</a:t>
            </a:r>
          </a:p>
          <a:p>
            <a:pPr algn="l" marL="0" indent="0" lvl="0">
              <a:lnSpc>
                <a:spcPts val="4199"/>
              </a:lnSpc>
              <a:spcBef>
                <a:spcPct val="0"/>
              </a:spcBef>
            </a:pPr>
          </a:p>
          <a:p>
            <a:pPr algn="l" marL="0" indent="0" lvl="0">
              <a:lnSpc>
                <a:spcPts val="4199"/>
              </a:lnSpc>
              <a:spcBef>
                <a:spcPct val="0"/>
              </a:spcBef>
            </a:pPr>
            <a:r>
              <a:rPr lang="en-US" sz="2799" u="none">
                <a:solidFill>
                  <a:srgbClr val="000000"/>
                </a:solidFill>
                <a:latin typeface="Open Sans"/>
                <a:ea typeface="Open Sans"/>
                <a:cs typeface="Open Sans"/>
                <a:sym typeface="Open Sans"/>
              </a:rPr>
              <a:t>So often, women behind bars </a:t>
            </a:r>
            <a:r>
              <a:rPr lang="en-US" b="true" sz="2799" u="none">
                <a:solidFill>
                  <a:srgbClr val="000000"/>
                </a:solidFill>
                <a:latin typeface="Open Sans Bold"/>
                <a:ea typeface="Open Sans Bold"/>
                <a:cs typeface="Open Sans Bold"/>
                <a:sym typeface="Open Sans Bold"/>
              </a:rPr>
              <a:t>lack self-esteem, self-love, and the tools or support to break a cycle</a:t>
            </a:r>
            <a:r>
              <a:rPr lang="en-US" sz="2799" u="none">
                <a:solidFill>
                  <a:srgbClr val="000000"/>
                </a:solidFill>
                <a:latin typeface="Open Sans"/>
                <a:ea typeface="Open Sans"/>
                <a:cs typeface="Open Sans"/>
                <a:sym typeface="Open Sans"/>
              </a:rPr>
              <a:t>.</a:t>
            </a:r>
          </a:p>
          <a:p>
            <a:pPr algn="l" marL="0" indent="0" lvl="0">
              <a:lnSpc>
                <a:spcPts val="4199"/>
              </a:lnSpc>
              <a:spcBef>
                <a:spcPct val="0"/>
              </a:spcBef>
            </a:pPr>
          </a:p>
          <a:p>
            <a:pPr algn="l" marL="0" indent="0" lvl="0">
              <a:lnSpc>
                <a:spcPts val="4199"/>
              </a:lnSpc>
              <a:spcBef>
                <a:spcPct val="0"/>
              </a:spcBef>
            </a:pPr>
            <a:r>
              <a:rPr lang="en-US" sz="2799" u="none">
                <a:solidFill>
                  <a:srgbClr val="000000"/>
                </a:solidFill>
                <a:latin typeface="Open Sans"/>
                <a:ea typeface="Open Sans"/>
                <a:cs typeface="Open Sans"/>
                <a:sym typeface="Open Sans"/>
              </a:rPr>
              <a:t>Mercy in the Mirror seeks to shine a light on the </a:t>
            </a:r>
            <a:r>
              <a:rPr lang="en-US" b="true" sz="2799" u="none">
                <a:solidFill>
                  <a:srgbClr val="000000"/>
                </a:solidFill>
                <a:latin typeface="Open Sans Bold"/>
                <a:ea typeface="Open Sans Bold"/>
                <a:cs typeface="Open Sans Bold"/>
                <a:sym typeface="Open Sans Bold"/>
              </a:rPr>
              <a:t>goodness </a:t>
            </a:r>
            <a:r>
              <a:rPr lang="en-US" sz="2799" u="none">
                <a:solidFill>
                  <a:srgbClr val="000000"/>
                </a:solidFill>
                <a:latin typeface="Open Sans"/>
                <a:ea typeface="Open Sans"/>
                <a:cs typeface="Open Sans"/>
                <a:sym typeface="Open Sans"/>
              </a:rPr>
              <a:t>that each of us holds, to teach women that their </a:t>
            </a:r>
            <a:r>
              <a:rPr lang="en-US" b="true" sz="2799" u="none">
                <a:solidFill>
                  <a:srgbClr val="000000"/>
                </a:solidFill>
                <a:latin typeface="Open Sans Bold"/>
                <a:ea typeface="Open Sans Bold"/>
                <a:cs typeface="Open Sans Bold"/>
                <a:sym typeface="Open Sans Bold"/>
              </a:rPr>
              <a:t>value </a:t>
            </a:r>
            <a:r>
              <a:rPr lang="en-US" sz="2799" u="none">
                <a:solidFill>
                  <a:srgbClr val="000000"/>
                </a:solidFill>
                <a:latin typeface="Open Sans"/>
                <a:ea typeface="Open Sans"/>
                <a:cs typeface="Open Sans"/>
                <a:sym typeface="Open Sans"/>
              </a:rPr>
              <a:t>is inherent, and that they have a </a:t>
            </a:r>
            <a:r>
              <a:rPr lang="en-US" b="true" sz="2799" u="none">
                <a:solidFill>
                  <a:srgbClr val="000000"/>
                </a:solidFill>
                <a:latin typeface="Open Sans Bold"/>
                <a:ea typeface="Open Sans Bold"/>
                <a:cs typeface="Open Sans Bold"/>
                <a:sym typeface="Open Sans Bold"/>
              </a:rPr>
              <a:t>community </a:t>
            </a:r>
            <a:r>
              <a:rPr lang="en-US" sz="2799" u="none">
                <a:solidFill>
                  <a:srgbClr val="000000"/>
                </a:solidFill>
                <a:latin typeface="Open Sans"/>
                <a:ea typeface="Open Sans"/>
                <a:cs typeface="Open Sans"/>
                <a:sym typeface="Open Sans"/>
              </a:rPr>
              <a:t>around them who wants them to </a:t>
            </a:r>
            <a:r>
              <a:rPr lang="en-US" b="true" sz="2799" u="none">
                <a:solidFill>
                  <a:srgbClr val="000000"/>
                </a:solidFill>
                <a:latin typeface="Open Sans Bold"/>
                <a:ea typeface="Open Sans Bold"/>
                <a:cs typeface="Open Sans Bold"/>
                <a:sym typeface="Open Sans Bold"/>
              </a:rPr>
              <a:t>succeed</a:t>
            </a:r>
            <a:r>
              <a:rPr lang="en-US" sz="2799" u="none">
                <a:solidFill>
                  <a:srgbClr val="000000"/>
                </a:solidFill>
                <a:latin typeface="Open Sans"/>
                <a:ea typeface="Open Sans"/>
                <a:cs typeface="Open Sans"/>
                <a:sym typeface="Open Sans"/>
              </a:rPr>
              <a:t>.</a:t>
            </a:r>
          </a:p>
        </p:txBody>
      </p:sp>
      <p:sp>
        <p:nvSpPr>
          <p:cNvPr name="TextBox 4" id="4"/>
          <p:cNvSpPr txBox="true"/>
          <p:nvPr/>
        </p:nvSpPr>
        <p:spPr>
          <a:xfrm rot="0">
            <a:off x="884590" y="571500"/>
            <a:ext cx="7497050" cy="1666875"/>
          </a:xfrm>
          <a:prstGeom prst="rect">
            <a:avLst/>
          </a:prstGeom>
        </p:spPr>
        <p:txBody>
          <a:bodyPr anchor="t" rtlCol="false" tIns="0" lIns="0" bIns="0" rIns="0">
            <a:spAutoFit/>
          </a:bodyPr>
          <a:lstStyle/>
          <a:p>
            <a:pPr algn="l">
              <a:lnSpc>
                <a:spcPts val="5999"/>
              </a:lnSpc>
            </a:pPr>
            <a:r>
              <a:rPr lang="en-US" sz="4999" b="true">
                <a:solidFill>
                  <a:srgbClr val="000000"/>
                </a:solidFill>
                <a:latin typeface="Open Sans Bold"/>
                <a:ea typeface="Open Sans Bold"/>
                <a:cs typeface="Open Sans Bold"/>
                <a:sym typeface="Open Sans Bold"/>
              </a:rPr>
              <a:t>An 8 week course </a:t>
            </a:r>
          </a:p>
          <a:p>
            <a:pPr algn="l" marL="0" indent="0" lvl="0">
              <a:lnSpc>
                <a:spcPts val="3600"/>
              </a:lnSpc>
              <a:spcBef>
                <a:spcPct val="0"/>
              </a:spcBef>
            </a:pPr>
            <a:r>
              <a:rPr lang="en-US" b="true" sz="3000">
                <a:solidFill>
                  <a:srgbClr val="000000"/>
                </a:solidFill>
                <a:latin typeface="Open Sans Bold"/>
                <a:ea typeface="Open Sans Bold"/>
                <a:cs typeface="Open Sans Bold"/>
                <a:sym typeface="Open Sans Bold"/>
              </a:rPr>
              <a:t>O</a:t>
            </a:r>
            <a:r>
              <a:rPr lang="en-US" b="true" sz="3000">
                <a:solidFill>
                  <a:srgbClr val="000000"/>
                </a:solidFill>
                <a:latin typeface="Open Sans Bold"/>
                <a:ea typeface="Open Sans Bold"/>
                <a:cs typeface="Open Sans Bold"/>
                <a:sym typeface="Open Sans Bold"/>
              </a:rPr>
              <a:t>n the intersection of mercy &amp; justice through art and self reflection</a:t>
            </a:r>
          </a:p>
        </p:txBody>
      </p:sp>
      <p:sp>
        <p:nvSpPr>
          <p:cNvPr name="TextBox 5" id="5"/>
          <p:cNvSpPr txBox="true"/>
          <p:nvPr/>
        </p:nvSpPr>
        <p:spPr>
          <a:xfrm rot="0">
            <a:off x="12149350" y="7653172"/>
            <a:ext cx="2421731" cy="198120"/>
          </a:xfrm>
          <a:prstGeom prst="rect">
            <a:avLst/>
          </a:prstGeom>
        </p:spPr>
        <p:txBody>
          <a:bodyPr anchor="t" rtlCol="false" tIns="0" lIns="0" bIns="0" rIns="0">
            <a:spAutoFit/>
          </a:bodyPr>
          <a:lstStyle/>
          <a:p>
            <a:pPr algn="ctr">
              <a:lnSpc>
                <a:spcPts val="1679"/>
              </a:lnSpc>
            </a:pPr>
            <a:r>
              <a:rPr lang="en-US" sz="1200">
                <a:solidFill>
                  <a:srgbClr val="000000"/>
                </a:solidFill>
                <a:latin typeface="Canva Sans"/>
                <a:ea typeface="Canva Sans"/>
                <a:cs typeface="Canva Sans"/>
                <a:sym typeface="Canva Sans"/>
              </a:rPr>
              <a:t>Image is from Creative Commons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4995370">
            <a:off x="3670365" y="4075667"/>
            <a:ext cx="10546500" cy="2135666"/>
          </a:xfrm>
          <a:custGeom>
            <a:avLst/>
            <a:gdLst/>
            <a:ahLst/>
            <a:cxnLst/>
            <a:rect r="r" b="b" t="t" l="l"/>
            <a:pathLst>
              <a:path h="2135666" w="10546500">
                <a:moveTo>
                  <a:pt x="10546501" y="0"/>
                </a:moveTo>
                <a:lnTo>
                  <a:pt x="0" y="0"/>
                </a:lnTo>
                <a:lnTo>
                  <a:pt x="0" y="2135666"/>
                </a:lnTo>
                <a:lnTo>
                  <a:pt x="10546501" y="2135666"/>
                </a:lnTo>
                <a:lnTo>
                  <a:pt x="10546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66906" y="2152650"/>
            <a:ext cx="7080941" cy="7233285"/>
          </a:xfrm>
          <a:prstGeom prst="rect">
            <a:avLst/>
          </a:prstGeom>
        </p:spPr>
        <p:txBody>
          <a:bodyPr anchor="t" rtlCol="false" tIns="0" lIns="0" bIns="0" rIns="0">
            <a:spAutoFit/>
          </a:bodyPr>
          <a:lstStyle/>
          <a:p>
            <a:pPr algn="l">
              <a:lnSpc>
                <a:spcPts val="4199"/>
              </a:lnSpc>
            </a:pPr>
          </a:p>
          <a:p>
            <a:pPr algn="l">
              <a:lnSpc>
                <a:spcPts val="5999"/>
              </a:lnSpc>
            </a:pPr>
            <a:r>
              <a:rPr lang="en-US" sz="3999" b="true">
                <a:solidFill>
                  <a:srgbClr val="000000"/>
                </a:solidFill>
                <a:latin typeface="Open Sans Bold"/>
                <a:ea typeface="Open Sans Bold"/>
                <a:cs typeface="Open Sans Bold"/>
                <a:sym typeface="Open Sans Bold"/>
              </a:rPr>
              <a:t>Week One: Who Am I?</a:t>
            </a: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This week focuses on how the women view themselves, the good, the bad, the parts they don’t often talk about.</a:t>
            </a:r>
          </a:p>
          <a:p>
            <a:pPr algn="l">
              <a:lnSpc>
                <a:spcPts val="5250"/>
              </a:lnSpc>
            </a:pPr>
          </a:p>
          <a:p>
            <a:pPr algn="l" marL="755651" indent="-377825" lvl="1">
              <a:lnSpc>
                <a:spcPts val="5250"/>
              </a:lnSpc>
              <a:spcBef>
                <a:spcPct val="0"/>
              </a:spcBef>
              <a:buFont typeface="Arial"/>
              <a:buChar char="•"/>
            </a:pPr>
            <a:r>
              <a:rPr lang="en-US" sz="3500">
                <a:solidFill>
                  <a:srgbClr val="000000"/>
                </a:solidFill>
                <a:latin typeface="Open Sans"/>
                <a:ea typeface="Open Sans"/>
                <a:cs typeface="Open Sans"/>
                <a:sym typeface="Open Sans"/>
              </a:rPr>
              <a:t>They will draw two self portraits that depict how they see themselves now and how they hope to be perceived.</a:t>
            </a:r>
          </a:p>
        </p:txBody>
      </p:sp>
      <p:sp>
        <p:nvSpPr>
          <p:cNvPr name="TextBox 4" id="4"/>
          <p:cNvSpPr txBox="true"/>
          <p:nvPr/>
        </p:nvSpPr>
        <p:spPr>
          <a:xfrm rot="0">
            <a:off x="884590" y="561975"/>
            <a:ext cx="7497050" cy="1552575"/>
          </a:xfrm>
          <a:prstGeom prst="rect">
            <a:avLst/>
          </a:prstGeom>
        </p:spPr>
        <p:txBody>
          <a:bodyPr anchor="t" rtlCol="false" tIns="0" lIns="0" bIns="0" rIns="0">
            <a:spAutoFit/>
          </a:bodyPr>
          <a:lstStyle/>
          <a:p>
            <a:pPr algn="l">
              <a:lnSpc>
                <a:spcPts val="6119"/>
              </a:lnSpc>
            </a:pPr>
            <a:r>
              <a:rPr lang="en-US" sz="5099" b="true">
                <a:solidFill>
                  <a:srgbClr val="000000"/>
                </a:solidFill>
                <a:latin typeface="Open Sans Bold"/>
                <a:ea typeface="Open Sans Bold"/>
                <a:cs typeface="Open Sans Bold"/>
                <a:sym typeface="Open Sans Bold"/>
              </a:rPr>
              <a:t>A Roadmap to </a:t>
            </a:r>
          </a:p>
          <a:p>
            <a:pPr algn="l" marL="0" indent="0" lvl="0">
              <a:lnSpc>
                <a:spcPts val="6119"/>
              </a:lnSpc>
              <a:spcBef>
                <a:spcPct val="0"/>
              </a:spcBef>
            </a:pPr>
            <a:r>
              <a:rPr lang="en-US" b="true" sz="5099">
                <a:solidFill>
                  <a:srgbClr val="000000"/>
                </a:solidFill>
                <a:latin typeface="Open Sans Bold"/>
                <a:ea typeface="Open Sans Bold"/>
                <a:cs typeface="Open Sans Bold"/>
                <a:sym typeface="Open Sans Bold"/>
              </a:rPr>
              <a:t>Mercy &amp; Justice</a:t>
            </a:r>
          </a:p>
        </p:txBody>
      </p:sp>
      <p:sp>
        <p:nvSpPr>
          <p:cNvPr name="TextBox 5" id="5"/>
          <p:cNvSpPr txBox="true"/>
          <p:nvPr/>
        </p:nvSpPr>
        <p:spPr>
          <a:xfrm rot="0">
            <a:off x="10623300" y="2514600"/>
            <a:ext cx="7080941" cy="7886700"/>
          </a:xfrm>
          <a:prstGeom prst="rect">
            <a:avLst/>
          </a:prstGeom>
        </p:spPr>
        <p:txBody>
          <a:bodyPr anchor="t" rtlCol="false" tIns="0" lIns="0" bIns="0" rIns="0">
            <a:spAutoFit/>
          </a:bodyPr>
          <a:lstStyle/>
          <a:p>
            <a:pPr algn="l">
              <a:lnSpc>
                <a:spcPts val="5999"/>
              </a:lnSpc>
            </a:pPr>
            <a:r>
              <a:rPr lang="en-US" sz="3999" b="true">
                <a:solidFill>
                  <a:srgbClr val="000000"/>
                </a:solidFill>
                <a:latin typeface="Open Sans Bold"/>
                <a:ea typeface="Open Sans Bold"/>
                <a:cs typeface="Open Sans Bold"/>
                <a:sym typeface="Open Sans Bold"/>
              </a:rPr>
              <a:t>Week Tw</a:t>
            </a:r>
            <a:r>
              <a:rPr lang="en-US" b="true" sz="3999">
                <a:solidFill>
                  <a:srgbClr val="000000"/>
                </a:solidFill>
                <a:latin typeface="Open Sans Bold"/>
                <a:ea typeface="Open Sans Bold"/>
                <a:cs typeface="Open Sans Bold"/>
                <a:sym typeface="Open Sans Bold"/>
              </a:rPr>
              <a:t>o: What is Mercy?</a:t>
            </a:r>
          </a:p>
          <a:p>
            <a:pPr algn="l" marL="755647" indent="-377824" lvl="1">
              <a:lnSpc>
                <a:spcPts val="5249"/>
              </a:lnSpc>
              <a:buFont typeface="Arial"/>
              <a:buChar char="•"/>
            </a:pPr>
            <a:r>
              <a:rPr lang="en-US" sz="3499">
                <a:solidFill>
                  <a:srgbClr val="000000"/>
                </a:solidFill>
                <a:latin typeface="Open Sans"/>
                <a:ea typeface="Open Sans"/>
                <a:cs typeface="Open Sans"/>
                <a:sym typeface="Open Sans"/>
              </a:rPr>
              <a:t>This week focuses on what mercy is, how it appears in our lives, and how we need to give it and receive it.</a:t>
            </a:r>
          </a:p>
          <a:p>
            <a:pPr algn="l">
              <a:lnSpc>
                <a:spcPts val="5249"/>
              </a:lnSpc>
            </a:pPr>
          </a:p>
          <a:p>
            <a:pPr algn="l" marL="755647" indent="-377824" lvl="1">
              <a:lnSpc>
                <a:spcPts val="5249"/>
              </a:lnSpc>
              <a:buFont typeface="Arial"/>
              <a:buChar char="•"/>
            </a:pPr>
            <a:r>
              <a:rPr lang="en-US" sz="3499">
                <a:solidFill>
                  <a:srgbClr val="000000"/>
                </a:solidFill>
                <a:latin typeface="Open Sans"/>
                <a:ea typeface="Open Sans"/>
                <a:cs typeface="Open Sans"/>
                <a:sym typeface="Open Sans"/>
              </a:rPr>
              <a:t>Participants will create a word cloud of how they see mercy in their lives and draw an image of what mercy means to them.</a:t>
            </a:r>
          </a:p>
          <a:p>
            <a:pPr algn="l">
              <a:lnSpc>
                <a:spcPts val="4199"/>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4995370">
            <a:off x="2632140" y="4075667"/>
            <a:ext cx="10546500" cy="2135666"/>
          </a:xfrm>
          <a:custGeom>
            <a:avLst/>
            <a:gdLst/>
            <a:ahLst/>
            <a:cxnLst/>
            <a:rect r="r" b="b" t="t" l="l"/>
            <a:pathLst>
              <a:path h="2135666" w="10546500">
                <a:moveTo>
                  <a:pt x="10546501" y="0"/>
                </a:moveTo>
                <a:lnTo>
                  <a:pt x="0" y="0"/>
                </a:lnTo>
                <a:lnTo>
                  <a:pt x="0" y="2135666"/>
                </a:lnTo>
                <a:lnTo>
                  <a:pt x="10546501" y="2135666"/>
                </a:lnTo>
                <a:lnTo>
                  <a:pt x="10546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518419" y="238125"/>
            <a:ext cx="7497050" cy="1581150"/>
          </a:xfrm>
          <a:prstGeom prst="rect">
            <a:avLst/>
          </a:prstGeom>
        </p:spPr>
        <p:txBody>
          <a:bodyPr anchor="t" rtlCol="false" tIns="0" lIns="0" bIns="0" rIns="0">
            <a:spAutoFit/>
          </a:bodyPr>
          <a:lstStyle/>
          <a:p>
            <a:pPr algn="l">
              <a:lnSpc>
                <a:spcPts val="6239"/>
              </a:lnSpc>
            </a:pPr>
            <a:r>
              <a:rPr lang="en-US" sz="5199" b="true">
                <a:solidFill>
                  <a:srgbClr val="000000"/>
                </a:solidFill>
                <a:latin typeface="Open Sans Bold"/>
                <a:ea typeface="Open Sans Bold"/>
                <a:cs typeface="Open Sans Bold"/>
                <a:sym typeface="Open Sans Bold"/>
              </a:rPr>
              <a:t>A Roadmap to </a:t>
            </a:r>
          </a:p>
          <a:p>
            <a:pPr algn="l" marL="0" indent="0" lvl="0">
              <a:lnSpc>
                <a:spcPts val="6239"/>
              </a:lnSpc>
              <a:spcBef>
                <a:spcPct val="0"/>
              </a:spcBef>
            </a:pPr>
            <a:r>
              <a:rPr lang="en-US" b="true" sz="5199">
                <a:solidFill>
                  <a:srgbClr val="000000"/>
                </a:solidFill>
                <a:latin typeface="Open Sans Bold"/>
                <a:ea typeface="Open Sans Bold"/>
                <a:cs typeface="Open Sans Bold"/>
                <a:sym typeface="Open Sans Bold"/>
              </a:rPr>
              <a:t>Mercy &amp; Justice</a:t>
            </a:r>
          </a:p>
        </p:txBody>
      </p:sp>
      <p:sp>
        <p:nvSpPr>
          <p:cNvPr name="TextBox 4" id="4"/>
          <p:cNvSpPr txBox="true"/>
          <p:nvPr/>
        </p:nvSpPr>
        <p:spPr>
          <a:xfrm rot="0">
            <a:off x="8882349" y="2192744"/>
            <a:ext cx="9363289" cy="8143875"/>
          </a:xfrm>
          <a:prstGeom prst="rect">
            <a:avLst/>
          </a:prstGeom>
        </p:spPr>
        <p:txBody>
          <a:bodyPr anchor="t" rtlCol="false" tIns="0" lIns="0" bIns="0" rIns="0">
            <a:spAutoFit/>
          </a:bodyPr>
          <a:lstStyle/>
          <a:p>
            <a:pPr algn="l">
              <a:lnSpc>
                <a:spcPts val="5999"/>
              </a:lnSpc>
            </a:pPr>
            <a:r>
              <a:rPr lang="en-US" b="true" sz="3999">
                <a:solidFill>
                  <a:srgbClr val="000000"/>
                </a:solidFill>
                <a:latin typeface="Open Sans Bold"/>
                <a:ea typeface="Open Sans Bold"/>
                <a:cs typeface="Open Sans Bold"/>
                <a:sym typeface="Open Sans Bold"/>
              </a:rPr>
              <a:t>Week Four: Practical Applications of Mercy</a:t>
            </a: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This week focuses on the corporal works of mercy. We go through the seven corporal works of mercy and discuss where they have appeared in our lives.</a:t>
            </a:r>
          </a:p>
          <a:p>
            <a:pPr algn="l">
              <a:lnSpc>
                <a:spcPts val="5250"/>
              </a:lnSpc>
            </a:pP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Participants will create a word cloud of how they want to see the corporal works of mercy in their lives and then create a visual representation, perhaps through a board game, calendar, or playing cards.</a:t>
            </a:r>
          </a:p>
        </p:txBody>
      </p:sp>
      <p:sp>
        <p:nvSpPr>
          <p:cNvPr name="TextBox 5" id="5"/>
          <p:cNvSpPr txBox="true"/>
          <p:nvPr/>
        </p:nvSpPr>
        <p:spPr>
          <a:xfrm rot="0">
            <a:off x="544440" y="914400"/>
            <a:ext cx="7112647" cy="8143876"/>
          </a:xfrm>
          <a:prstGeom prst="rect">
            <a:avLst/>
          </a:prstGeom>
        </p:spPr>
        <p:txBody>
          <a:bodyPr anchor="t" rtlCol="false" tIns="0" lIns="0" bIns="0" rIns="0">
            <a:spAutoFit/>
          </a:bodyPr>
          <a:lstStyle/>
          <a:p>
            <a:pPr algn="l">
              <a:lnSpc>
                <a:spcPts val="5999"/>
              </a:lnSpc>
            </a:pPr>
            <a:r>
              <a:rPr lang="en-US" sz="3999" b="true">
                <a:solidFill>
                  <a:srgbClr val="000000"/>
                </a:solidFill>
                <a:latin typeface="Open Sans Bold"/>
                <a:ea typeface="Open Sans Bold"/>
                <a:cs typeface="Open Sans Bold"/>
                <a:sym typeface="Open Sans Bold"/>
              </a:rPr>
              <a:t>Week Three: Mercy T</a:t>
            </a:r>
            <a:r>
              <a:rPr lang="en-US" b="true" sz="3999">
                <a:solidFill>
                  <a:srgbClr val="000000"/>
                </a:solidFill>
                <a:latin typeface="Open Sans Bold"/>
                <a:ea typeface="Open Sans Bold"/>
                <a:cs typeface="Open Sans Bold"/>
                <a:sym typeface="Open Sans Bold"/>
              </a:rPr>
              <a:t>owards Self &amp; Mercy Towards Others</a:t>
            </a:r>
          </a:p>
          <a:p>
            <a:pPr algn="l" marL="755647" indent="-377824" lvl="1">
              <a:lnSpc>
                <a:spcPts val="5249"/>
              </a:lnSpc>
              <a:buFont typeface="Arial"/>
              <a:buChar char="•"/>
            </a:pPr>
            <a:r>
              <a:rPr lang="en-US" sz="3499">
                <a:solidFill>
                  <a:srgbClr val="000000"/>
                </a:solidFill>
                <a:latin typeface="Open Sans"/>
                <a:ea typeface="Open Sans"/>
                <a:cs typeface="Open Sans"/>
                <a:sym typeface="Open Sans"/>
              </a:rPr>
              <a:t>This week focuses on how mercy and forgiveness go hand in hand. </a:t>
            </a:r>
          </a:p>
          <a:p>
            <a:pPr algn="l">
              <a:lnSpc>
                <a:spcPts val="5249"/>
              </a:lnSpc>
            </a:pPr>
          </a:p>
          <a:p>
            <a:pPr algn="l" marL="755647" indent="-377824" lvl="1">
              <a:lnSpc>
                <a:spcPts val="5249"/>
              </a:lnSpc>
              <a:buFont typeface="Arial"/>
              <a:buChar char="•"/>
            </a:pPr>
            <a:r>
              <a:rPr lang="en-US" sz="3499">
                <a:solidFill>
                  <a:srgbClr val="000000"/>
                </a:solidFill>
                <a:latin typeface="Open Sans"/>
                <a:ea typeface="Open Sans"/>
                <a:cs typeface="Open Sans"/>
                <a:sym typeface="Open Sans"/>
              </a:rPr>
              <a:t>The women will draw two images, one of them giving mercy and one of them receiving mercy. </a:t>
            </a:r>
          </a:p>
          <a:p>
            <a:pPr algn="l">
              <a:lnSpc>
                <a:spcPts val="5249"/>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1545389" y="2249116"/>
            <a:ext cx="6016061" cy="7499187"/>
          </a:xfrm>
          <a:custGeom>
            <a:avLst/>
            <a:gdLst/>
            <a:ahLst/>
            <a:cxnLst/>
            <a:rect r="r" b="b" t="t" l="l"/>
            <a:pathLst>
              <a:path h="7499187" w="6016061">
                <a:moveTo>
                  <a:pt x="0" y="0"/>
                </a:moveTo>
                <a:lnTo>
                  <a:pt x="6016061" y="0"/>
                </a:lnTo>
                <a:lnTo>
                  <a:pt x="6016061" y="7499187"/>
                </a:lnTo>
                <a:lnTo>
                  <a:pt x="0" y="7499187"/>
                </a:lnTo>
                <a:lnTo>
                  <a:pt x="0" y="0"/>
                </a:lnTo>
                <a:close/>
              </a:path>
            </a:pathLst>
          </a:custGeom>
          <a:blipFill>
            <a:blip r:embed="rId2"/>
            <a:stretch>
              <a:fillRect l="0" t="0" r="0" b="0"/>
            </a:stretch>
          </a:blipFill>
          <a:ln w="85725" cap="sq">
            <a:solidFill>
              <a:srgbClr val="AB537F"/>
            </a:solidFill>
            <a:prstDash val="solid"/>
            <a:miter/>
          </a:ln>
        </p:spPr>
      </p:sp>
      <p:sp>
        <p:nvSpPr>
          <p:cNvPr name="TextBox 3" id="3"/>
          <p:cNvSpPr txBox="true"/>
          <p:nvPr/>
        </p:nvSpPr>
        <p:spPr>
          <a:xfrm rot="0">
            <a:off x="5524440" y="682572"/>
            <a:ext cx="7239119"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Introduction</a:t>
            </a:r>
          </a:p>
        </p:txBody>
      </p:sp>
      <p:sp>
        <p:nvSpPr>
          <p:cNvPr name="TextBox 4" id="4"/>
          <p:cNvSpPr txBox="true"/>
          <p:nvPr/>
        </p:nvSpPr>
        <p:spPr>
          <a:xfrm rot="0">
            <a:off x="231172" y="3182353"/>
            <a:ext cx="11121675" cy="6895465"/>
          </a:xfrm>
          <a:prstGeom prst="rect">
            <a:avLst/>
          </a:prstGeom>
        </p:spPr>
        <p:txBody>
          <a:bodyPr anchor="t" rtlCol="false" tIns="0" lIns="0" bIns="0" rIns="0">
            <a:spAutoFit/>
          </a:bodyPr>
          <a:lstStyle/>
          <a:p>
            <a:pPr algn="just">
              <a:lnSpc>
                <a:spcPts val="6860"/>
              </a:lnSpc>
            </a:pPr>
            <a:r>
              <a:rPr lang="en-US" sz="4900">
                <a:solidFill>
                  <a:srgbClr val="000000"/>
                </a:solidFill>
                <a:latin typeface="Canva Sans"/>
                <a:ea typeface="Canva Sans"/>
                <a:cs typeface="Canva Sans"/>
                <a:sym typeface="Canva Sans"/>
              </a:rPr>
              <a:t>Why women who are incarcerated matter to me</a:t>
            </a:r>
          </a:p>
          <a:p>
            <a:pPr algn="just">
              <a:lnSpc>
                <a:spcPts val="6860"/>
              </a:lnSpc>
            </a:pPr>
          </a:p>
          <a:p>
            <a:pPr algn="just">
              <a:lnSpc>
                <a:spcPts val="6860"/>
              </a:lnSpc>
            </a:pPr>
            <a:r>
              <a:rPr lang="en-US" sz="4900">
                <a:solidFill>
                  <a:srgbClr val="000000"/>
                </a:solidFill>
                <a:latin typeface="Canva Sans"/>
                <a:ea typeface="Canva Sans"/>
                <a:cs typeface="Canva Sans"/>
                <a:sym typeface="Canva Sans"/>
              </a:rPr>
              <a:t>Why addiction, mental illness, and poverty are areas of concern that I want to fix</a:t>
            </a:r>
          </a:p>
          <a:p>
            <a:pPr algn="just">
              <a:lnSpc>
                <a:spcPts val="6860"/>
              </a:lnSpc>
            </a:pPr>
          </a:p>
          <a:p>
            <a:pPr algn="just">
              <a:lnSpc>
                <a:spcPts val="6860"/>
              </a:lnSpc>
            </a:pPr>
          </a:p>
        </p:txBody>
      </p:sp>
      <p:sp>
        <p:nvSpPr>
          <p:cNvPr name="TextBox 5" id="5"/>
          <p:cNvSpPr txBox="true"/>
          <p:nvPr/>
        </p:nvSpPr>
        <p:spPr>
          <a:xfrm rot="0">
            <a:off x="13668595" y="9884020"/>
            <a:ext cx="2463165" cy="198120"/>
          </a:xfrm>
          <a:prstGeom prst="rect">
            <a:avLst/>
          </a:prstGeom>
        </p:spPr>
        <p:txBody>
          <a:bodyPr anchor="t" rtlCol="false" tIns="0" lIns="0" bIns="0" rIns="0">
            <a:spAutoFit/>
          </a:bodyPr>
          <a:lstStyle/>
          <a:p>
            <a:pPr algn="ctr">
              <a:lnSpc>
                <a:spcPts val="1679"/>
              </a:lnSpc>
            </a:pPr>
            <a:r>
              <a:rPr lang="en-US" sz="1200">
                <a:solidFill>
                  <a:srgbClr val="000000"/>
                </a:solidFill>
                <a:latin typeface="Canva Sans"/>
                <a:ea typeface="Canva Sans"/>
                <a:cs typeface="Canva Sans"/>
                <a:sym typeface="Canva Sans"/>
              </a:rPr>
              <a:t>Picture owned by McKenna Smith</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486489" y="324408"/>
            <a:ext cx="7539797" cy="8810625"/>
          </a:xfrm>
          <a:prstGeom prst="rect">
            <a:avLst/>
          </a:prstGeom>
        </p:spPr>
        <p:txBody>
          <a:bodyPr anchor="t" rtlCol="false" tIns="0" lIns="0" bIns="0" rIns="0">
            <a:spAutoFit/>
          </a:bodyPr>
          <a:lstStyle/>
          <a:p>
            <a:pPr algn="l">
              <a:lnSpc>
                <a:spcPts val="5999"/>
              </a:lnSpc>
            </a:pPr>
            <a:r>
              <a:rPr lang="en-US" sz="3999" b="true">
                <a:solidFill>
                  <a:srgbClr val="000000"/>
                </a:solidFill>
                <a:latin typeface="Open Sans Bold"/>
                <a:ea typeface="Open Sans Bold"/>
                <a:cs typeface="Open Sans Bold"/>
                <a:sym typeface="Open Sans Bold"/>
              </a:rPr>
              <a:t>Week Five: Spiritual Works of Mercy</a:t>
            </a: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This week focuses on Jesus uses the spiritual works of mercy to help us cleanse and renew ourselves. </a:t>
            </a:r>
          </a:p>
          <a:p>
            <a:pPr algn="l">
              <a:lnSpc>
                <a:spcPts val="5250"/>
              </a:lnSpc>
            </a:pP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The women will create a word cloud based on the spiritual works of mercy and then they will create an artistic piece to remind them of the spiritual works in their lives.</a:t>
            </a:r>
          </a:p>
        </p:txBody>
      </p:sp>
      <p:sp>
        <p:nvSpPr>
          <p:cNvPr name="TextBox 3" id="3"/>
          <p:cNvSpPr txBox="true"/>
          <p:nvPr/>
        </p:nvSpPr>
        <p:spPr>
          <a:xfrm rot="0">
            <a:off x="12489765" y="438708"/>
            <a:ext cx="7497050" cy="1581150"/>
          </a:xfrm>
          <a:prstGeom prst="rect">
            <a:avLst/>
          </a:prstGeom>
        </p:spPr>
        <p:txBody>
          <a:bodyPr anchor="t" rtlCol="false" tIns="0" lIns="0" bIns="0" rIns="0">
            <a:spAutoFit/>
          </a:bodyPr>
          <a:lstStyle/>
          <a:p>
            <a:pPr algn="l">
              <a:lnSpc>
                <a:spcPts val="6239"/>
              </a:lnSpc>
            </a:pPr>
            <a:r>
              <a:rPr lang="en-US" sz="5199" b="true">
                <a:solidFill>
                  <a:srgbClr val="000000"/>
                </a:solidFill>
                <a:latin typeface="Open Sans Bold"/>
                <a:ea typeface="Open Sans Bold"/>
                <a:cs typeface="Open Sans Bold"/>
                <a:sym typeface="Open Sans Bold"/>
              </a:rPr>
              <a:t>A Roadmap to </a:t>
            </a:r>
          </a:p>
          <a:p>
            <a:pPr algn="l" marL="0" indent="0" lvl="0">
              <a:lnSpc>
                <a:spcPts val="6239"/>
              </a:lnSpc>
              <a:spcBef>
                <a:spcPct val="0"/>
              </a:spcBef>
            </a:pPr>
            <a:r>
              <a:rPr lang="en-US" b="true" sz="5199">
                <a:solidFill>
                  <a:srgbClr val="000000"/>
                </a:solidFill>
                <a:latin typeface="Open Sans Bold"/>
                <a:ea typeface="Open Sans Bold"/>
                <a:cs typeface="Open Sans Bold"/>
                <a:sym typeface="Open Sans Bold"/>
              </a:rPr>
              <a:t>Mercy &amp; Justice</a:t>
            </a:r>
          </a:p>
        </p:txBody>
      </p:sp>
      <p:sp>
        <p:nvSpPr>
          <p:cNvPr name="Freeform 4" id="4"/>
          <p:cNvSpPr/>
          <p:nvPr/>
        </p:nvSpPr>
        <p:spPr>
          <a:xfrm flipH="true" flipV="false" rot="4995370">
            <a:off x="3651315" y="4113767"/>
            <a:ext cx="10546500" cy="2135666"/>
          </a:xfrm>
          <a:custGeom>
            <a:avLst/>
            <a:gdLst/>
            <a:ahLst/>
            <a:cxnLst/>
            <a:rect r="r" b="b" t="t" l="l"/>
            <a:pathLst>
              <a:path h="2135666" w="10546500">
                <a:moveTo>
                  <a:pt x="10546501" y="0"/>
                </a:moveTo>
                <a:lnTo>
                  <a:pt x="0" y="0"/>
                </a:lnTo>
                <a:lnTo>
                  <a:pt x="0" y="2135666"/>
                </a:lnTo>
                <a:lnTo>
                  <a:pt x="10546501" y="2135666"/>
                </a:lnTo>
                <a:lnTo>
                  <a:pt x="10546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38768" y="2662340"/>
            <a:ext cx="8077304" cy="7391400"/>
          </a:xfrm>
          <a:prstGeom prst="rect">
            <a:avLst/>
          </a:prstGeom>
        </p:spPr>
        <p:txBody>
          <a:bodyPr anchor="t" rtlCol="false" tIns="0" lIns="0" bIns="0" rIns="0">
            <a:spAutoFit/>
          </a:bodyPr>
          <a:lstStyle/>
          <a:p>
            <a:pPr algn="l">
              <a:lnSpc>
                <a:spcPts val="5999"/>
              </a:lnSpc>
            </a:pPr>
            <a:r>
              <a:rPr lang="en-US" sz="3999" b="true">
                <a:solidFill>
                  <a:srgbClr val="000000"/>
                </a:solidFill>
                <a:latin typeface="Open Sans Bold"/>
                <a:ea typeface="Open Sans Bold"/>
                <a:cs typeface="Open Sans Bold"/>
                <a:sym typeface="Open Sans Bold"/>
              </a:rPr>
              <a:t>Week Six: Intersectionality of Mercy &amp; Justice</a:t>
            </a:r>
          </a:p>
          <a:p>
            <a:pPr algn="l" marL="755649" indent="-377824" lvl="1">
              <a:lnSpc>
                <a:spcPts val="5249"/>
              </a:lnSpc>
              <a:buFont typeface="Arial"/>
              <a:buChar char="•"/>
            </a:pPr>
            <a:r>
              <a:rPr lang="en-US" sz="3499">
                <a:solidFill>
                  <a:srgbClr val="000000"/>
                </a:solidFill>
                <a:latin typeface="Open Sans"/>
                <a:ea typeface="Open Sans"/>
                <a:cs typeface="Open Sans"/>
                <a:sym typeface="Open Sans"/>
              </a:rPr>
              <a:t>This week focuses on what justice is, how it appears in </a:t>
            </a:r>
            <a:r>
              <a:rPr lang="en-US" sz="3499">
                <a:solidFill>
                  <a:srgbClr val="000000"/>
                </a:solidFill>
                <a:latin typeface="Open Sans"/>
                <a:ea typeface="Open Sans"/>
                <a:cs typeface="Open Sans"/>
                <a:sym typeface="Open Sans"/>
              </a:rPr>
              <a:t>our world, and how we can advocate for better justice.</a:t>
            </a:r>
          </a:p>
          <a:p>
            <a:pPr algn="l">
              <a:lnSpc>
                <a:spcPts val="5249"/>
              </a:lnSpc>
            </a:pPr>
          </a:p>
          <a:p>
            <a:pPr algn="l" marL="755649" indent="-377824" lvl="1">
              <a:lnSpc>
                <a:spcPts val="5249"/>
              </a:lnSpc>
              <a:buFont typeface="Arial"/>
              <a:buChar char="•"/>
            </a:pPr>
            <a:r>
              <a:rPr lang="en-US" sz="3499">
                <a:solidFill>
                  <a:srgbClr val="000000"/>
                </a:solidFill>
                <a:latin typeface="Open Sans"/>
                <a:ea typeface="Open Sans"/>
                <a:cs typeface="Open Sans"/>
                <a:sym typeface="Open Sans"/>
              </a:rPr>
              <a:t>Participants will create a word cloud of how they have been impacted by injustice and piece of art showing their talents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4995370">
            <a:off x="3283944" y="4075667"/>
            <a:ext cx="10546500" cy="2135666"/>
          </a:xfrm>
          <a:custGeom>
            <a:avLst/>
            <a:gdLst/>
            <a:ahLst/>
            <a:cxnLst/>
            <a:rect r="r" b="b" t="t" l="l"/>
            <a:pathLst>
              <a:path h="2135666" w="10546500">
                <a:moveTo>
                  <a:pt x="10546500" y="0"/>
                </a:moveTo>
                <a:lnTo>
                  <a:pt x="0" y="0"/>
                </a:lnTo>
                <a:lnTo>
                  <a:pt x="0" y="2135666"/>
                </a:lnTo>
                <a:lnTo>
                  <a:pt x="10546500" y="2135666"/>
                </a:lnTo>
                <a:lnTo>
                  <a:pt x="105465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84590" y="571500"/>
            <a:ext cx="7497050" cy="1581150"/>
          </a:xfrm>
          <a:prstGeom prst="rect">
            <a:avLst/>
          </a:prstGeom>
        </p:spPr>
        <p:txBody>
          <a:bodyPr anchor="t" rtlCol="false" tIns="0" lIns="0" bIns="0" rIns="0">
            <a:spAutoFit/>
          </a:bodyPr>
          <a:lstStyle/>
          <a:p>
            <a:pPr algn="l">
              <a:lnSpc>
                <a:spcPts val="6239"/>
              </a:lnSpc>
            </a:pPr>
            <a:r>
              <a:rPr lang="en-US" sz="5199" b="true">
                <a:solidFill>
                  <a:srgbClr val="000000"/>
                </a:solidFill>
                <a:latin typeface="Open Sans Bold"/>
                <a:ea typeface="Open Sans Bold"/>
                <a:cs typeface="Open Sans Bold"/>
                <a:sym typeface="Open Sans Bold"/>
              </a:rPr>
              <a:t>A Roadmap to </a:t>
            </a:r>
          </a:p>
          <a:p>
            <a:pPr algn="l" marL="0" indent="0" lvl="0">
              <a:lnSpc>
                <a:spcPts val="6239"/>
              </a:lnSpc>
              <a:spcBef>
                <a:spcPct val="0"/>
              </a:spcBef>
            </a:pPr>
            <a:r>
              <a:rPr lang="en-US" b="true" sz="5199">
                <a:solidFill>
                  <a:srgbClr val="000000"/>
                </a:solidFill>
                <a:latin typeface="Open Sans Bold"/>
                <a:ea typeface="Open Sans Bold"/>
                <a:cs typeface="Open Sans Bold"/>
                <a:sym typeface="Open Sans Bold"/>
              </a:rPr>
              <a:t>Mercy &amp; Justice</a:t>
            </a:r>
          </a:p>
        </p:txBody>
      </p:sp>
      <p:sp>
        <p:nvSpPr>
          <p:cNvPr name="TextBox 4" id="4"/>
          <p:cNvSpPr txBox="true"/>
          <p:nvPr/>
        </p:nvSpPr>
        <p:spPr>
          <a:xfrm rot="0">
            <a:off x="9399022" y="109538"/>
            <a:ext cx="8659740" cy="8562975"/>
          </a:xfrm>
          <a:prstGeom prst="rect">
            <a:avLst/>
          </a:prstGeom>
        </p:spPr>
        <p:txBody>
          <a:bodyPr anchor="t" rtlCol="false" tIns="0" lIns="0" bIns="0" rIns="0">
            <a:spAutoFit/>
          </a:bodyPr>
          <a:lstStyle/>
          <a:p>
            <a:pPr algn="ctr">
              <a:lnSpc>
                <a:spcPts val="3600"/>
              </a:lnSpc>
              <a:spcBef>
                <a:spcPct val="0"/>
              </a:spcBef>
            </a:pPr>
          </a:p>
          <a:p>
            <a:pPr algn="l">
              <a:lnSpc>
                <a:spcPts val="5999"/>
              </a:lnSpc>
            </a:pPr>
            <a:r>
              <a:rPr lang="en-US" b="true" sz="3999">
                <a:solidFill>
                  <a:srgbClr val="000000"/>
                </a:solidFill>
                <a:latin typeface="Open Sans Bold"/>
                <a:ea typeface="Open Sans Bold"/>
                <a:cs typeface="Open Sans Bold"/>
                <a:sym typeface="Open Sans Bold"/>
              </a:rPr>
              <a:t>Week Eight: Conclusion and Graduation</a:t>
            </a: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This week focuses on celebrating the hard work that these women have done. Their work will be featured in a community art show.</a:t>
            </a:r>
          </a:p>
          <a:p>
            <a:pPr algn="l">
              <a:lnSpc>
                <a:spcPts val="5250"/>
              </a:lnSpc>
            </a:pP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The women will be celebrated for their perseverance and dedication. The community will be invited to stand with them so they know they are not alone.</a:t>
            </a:r>
          </a:p>
        </p:txBody>
      </p:sp>
      <p:sp>
        <p:nvSpPr>
          <p:cNvPr name="TextBox 5" id="5"/>
          <p:cNvSpPr txBox="true"/>
          <p:nvPr/>
        </p:nvSpPr>
        <p:spPr>
          <a:xfrm rot="0">
            <a:off x="257893" y="2571750"/>
            <a:ext cx="7493049" cy="7991475"/>
          </a:xfrm>
          <a:prstGeom prst="rect">
            <a:avLst/>
          </a:prstGeom>
        </p:spPr>
        <p:txBody>
          <a:bodyPr anchor="t" rtlCol="false" tIns="0" lIns="0" bIns="0" rIns="0">
            <a:spAutoFit/>
          </a:bodyPr>
          <a:lstStyle/>
          <a:p>
            <a:pPr algn="l">
              <a:lnSpc>
                <a:spcPts val="5999"/>
              </a:lnSpc>
            </a:pPr>
            <a:r>
              <a:rPr lang="en-US" sz="3999" b="true">
                <a:solidFill>
                  <a:srgbClr val="000000"/>
                </a:solidFill>
                <a:latin typeface="Open Sans Bold"/>
                <a:ea typeface="Open Sans Bold"/>
                <a:cs typeface="Open Sans Bold"/>
                <a:sym typeface="Open Sans Bold"/>
              </a:rPr>
              <a:t>Week Seven: Mercy in My Life</a:t>
            </a: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This week f</a:t>
            </a:r>
            <a:r>
              <a:rPr lang="en-US" sz="3500">
                <a:solidFill>
                  <a:srgbClr val="000000"/>
                </a:solidFill>
                <a:latin typeface="Open Sans"/>
                <a:ea typeface="Open Sans"/>
                <a:cs typeface="Open Sans"/>
                <a:sym typeface="Open Sans"/>
              </a:rPr>
              <a:t>ocuses on how mercy and forgiveness have begun to be displayed for these women and talk about steps to take for the future. </a:t>
            </a:r>
          </a:p>
          <a:p>
            <a:pPr algn="l">
              <a:lnSpc>
                <a:spcPts val="5250"/>
              </a:lnSpc>
            </a:pPr>
          </a:p>
          <a:p>
            <a:pPr algn="l" marL="755651" indent="-377825" lvl="1">
              <a:lnSpc>
                <a:spcPts val="5250"/>
              </a:lnSpc>
              <a:buFont typeface="Arial"/>
              <a:buChar char="•"/>
            </a:pPr>
            <a:r>
              <a:rPr lang="en-US" sz="3500">
                <a:solidFill>
                  <a:srgbClr val="000000"/>
                </a:solidFill>
                <a:latin typeface="Open Sans"/>
                <a:ea typeface="Open Sans"/>
                <a:cs typeface="Open Sans"/>
                <a:sym typeface="Open Sans"/>
              </a:rPr>
              <a:t>The women will draw two images, one of how they view themselves and one of how the value mercy in their life. </a:t>
            </a:r>
          </a:p>
          <a:p>
            <a:pPr algn="l">
              <a:lnSpc>
                <a:spcPts val="4200"/>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5400000">
            <a:off x="6307774" y="644330"/>
            <a:ext cx="6005602" cy="9074862"/>
          </a:xfrm>
          <a:custGeom>
            <a:avLst/>
            <a:gdLst/>
            <a:ahLst/>
            <a:cxnLst/>
            <a:rect r="r" b="b" t="t" l="l"/>
            <a:pathLst>
              <a:path h="9074862" w="6005602">
                <a:moveTo>
                  <a:pt x="0" y="0"/>
                </a:moveTo>
                <a:lnTo>
                  <a:pt x="6005603" y="0"/>
                </a:lnTo>
                <a:lnTo>
                  <a:pt x="6005603" y="9074862"/>
                </a:lnTo>
                <a:lnTo>
                  <a:pt x="0" y="9074862"/>
                </a:lnTo>
                <a:lnTo>
                  <a:pt x="0" y="0"/>
                </a:lnTo>
                <a:close/>
              </a:path>
            </a:pathLst>
          </a:custGeom>
          <a:blipFill>
            <a:blip r:embed="rId2"/>
            <a:stretch>
              <a:fillRect l="-32897" t="0" r="0" b="-13660"/>
            </a:stretch>
          </a:blipFill>
          <a:ln w="57150" cap="sq">
            <a:solidFill>
              <a:srgbClr val="2D62B8"/>
            </a:solidFill>
            <a:prstDash val="solid"/>
            <a:miter/>
          </a:ln>
        </p:spPr>
      </p:sp>
      <p:sp>
        <p:nvSpPr>
          <p:cNvPr name="Freeform 3" id="3"/>
          <p:cNvSpPr/>
          <p:nvPr/>
        </p:nvSpPr>
        <p:spPr>
          <a:xfrm flipH="false" flipV="false" rot="0">
            <a:off x="167958" y="2126841"/>
            <a:ext cx="4236024" cy="6033318"/>
          </a:xfrm>
          <a:custGeom>
            <a:avLst/>
            <a:gdLst/>
            <a:ahLst/>
            <a:cxnLst/>
            <a:rect r="r" b="b" t="t" l="l"/>
            <a:pathLst>
              <a:path h="6033318" w="4236024">
                <a:moveTo>
                  <a:pt x="0" y="0"/>
                </a:moveTo>
                <a:lnTo>
                  <a:pt x="4236023" y="0"/>
                </a:lnTo>
                <a:lnTo>
                  <a:pt x="4236023" y="6033318"/>
                </a:lnTo>
                <a:lnTo>
                  <a:pt x="0" y="6033318"/>
                </a:lnTo>
                <a:lnTo>
                  <a:pt x="0" y="0"/>
                </a:lnTo>
                <a:close/>
              </a:path>
            </a:pathLst>
          </a:custGeom>
          <a:blipFill>
            <a:blip r:embed="rId3"/>
            <a:stretch>
              <a:fillRect l="-12551" t="-3065" r="0" b="-2298"/>
            </a:stretch>
          </a:blipFill>
          <a:ln w="95250" cap="sq">
            <a:solidFill>
              <a:srgbClr val="2D62B8"/>
            </a:solidFill>
            <a:prstDash val="solid"/>
            <a:miter/>
          </a:ln>
        </p:spPr>
      </p:sp>
      <p:sp>
        <p:nvSpPr>
          <p:cNvPr name="Freeform 4" id="4"/>
          <p:cNvSpPr/>
          <p:nvPr/>
        </p:nvSpPr>
        <p:spPr>
          <a:xfrm flipH="false" flipV="false" rot="0">
            <a:off x="14028841" y="2495829"/>
            <a:ext cx="4149603" cy="5626230"/>
          </a:xfrm>
          <a:custGeom>
            <a:avLst/>
            <a:gdLst/>
            <a:ahLst/>
            <a:cxnLst/>
            <a:rect r="r" b="b" t="t" l="l"/>
            <a:pathLst>
              <a:path h="5626230" w="4149603">
                <a:moveTo>
                  <a:pt x="0" y="0"/>
                </a:moveTo>
                <a:lnTo>
                  <a:pt x="4149603" y="0"/>
                </a:lnTo>
                <a:lnTo>
                  <a:pt x="4149603" y="5626230"/>
                </a:lnTo>
                <a:lnTo>
                  <a:pt x="0" y="5626230"/>
                </a:lnTo>
                <a:lnTo>
                  <a:pt x="0" y="0"/>
                </a:lnTo>
                <a:close/>
              </a:path>
            </a:pathLst>
          </a:custGeom>
          <a:blipFill>
            <a:blip r:embed="rId4"/>
            <a:stretch>
              <a:fillRect l="-4233" t="0" r="-4233" b="0"/>
            </a:stretch>
          </a:blipFill>
        </p:spPr>
      </p:sp>
      <p:sp>
        <p:nvSpPr>
          <p:cNvPr name="TextBox 5" id="5"/>
          <p:cNvSpPr txBox="true"/>
          <p:nvPr/>
        </p:nvSpPr>
        <p:spPr>
          <a:xfrm rot="0">
            <a:off x="884590" y="571500"/>
            <a:ext cx="10733455" cy="790575"/>
          </a:xfrm>
          <a:prstGeom prst="rect">
            <a:avLst/>
          </a:prstGeom>
        </p:spPr>
        <p:txBody>
          <a:bodyPr anchor="t" rtlCol="false" tIns="0" lIns="0" bIns="0" rIns="0">
            <a:spAutoFit/>
          </a:bodyPr>
          <a:lstStyle/>
          <a:p>
            <a:pPr algn="l" marL="0" indent="0" lvl="0">
              <a:lnSpc>
                <a:spcPts val="6239"/>
              </a:lnSpc>
              <a:spcBef>
                <a:spcPct val="0"/>
              </a:spcBef>
            </a:pPr>
            <a:r>
              <a:rPr lang="en-US" b="true" sz="5199">
                <a:solidFill>
                  <a:srgbClr val="000000"/>
                </a:solidFill>
                <a:latin typeface="Open Sans Bold"/>
                <a:ea typeface="Open Sans Bold"/>
                <a:cs typeface="Open Sans Bold"/>
                <a:sym typeface="Open Sans Bold"/>
              </a:rPr>
              <a:t>Examples of artwork created</a:t>
            </a:r>
          </a:p>
        </p:txBody>
      </p:sp>
      <p:sp>
        <p:nvSpPr>
          <p:cNvPr name="TextBox 6" id="6"/>
          <p:cNvSpPr txBox="true"/>
          <p:nvPr/>
        </p:nvSpPr>
        <p:spPr>
          <a:xfrm rot="0">
            <a:off x="612486" y="8399526"/>
            <a:ext cx="3346966" cy="727711"/>
          </a:xfrm>
          <a:prstGeom prst="rect">
            <a:avLst/>
          </a:prstGeom>
        </p:spPr>
        <p:txBody>
          <a:bodyPr anchor="t" rtlCol="false" tIns="0" lIns="0" bIns="0" rIns="0">
            <a:spAutoFit/>
          </a:bodyPr>
          <a:lstStyle/>
          <a:p>
            <a:pPr algn="ctr">
              <a:lnSpc>
                <a:spcPts val="2939"/>
              </a:lnSpc>
            </a:pPr>
            <a:r>
              <a:rPr lang="en-US" sz="2099">
                <a:solidFill>
                  <a:srgbClr val="000000"/>
                </a:solidFill>
                <a:latin typeface="Canva Sans"/>
                <a:ea typeface="Canva Sans"/>
                <a:cs typeface="Canva Sans"/>
                <a:sym typeface="Canva Sans"/>
              </a:rPr>
              <a:t>Artwork created by Jen S. </a:t>
            </a:r>
          </a:p>
          <a:p>
            <a:pPr algn="ctr">
              <a:lnSpc>
                <a:spcPts val="2939"/>
              </a:lnSpc>
            </a:pPr>
            <a:r>
              <a:rPr lang="en-US" sz="2099">
                <a:solidFill>
                  <a:srgbClr val="000000"/>
                </a:solidFill>
                <a:latin typeface="Canva Sans"/>
                <a:ea typeface="Canva Sans"/>
                <a:cs typeface="Canva Sans"/>
                <a:sym typeface="Canva Sans"/>
              </a:rPr>
              <a:t>Week 1</a:t>
            </a:r>
          </a:p>
        </p:txBody>
      </p:sp>
      <p:sp>
        <p:nvSpPr>
          <p:cNvPr name="TextBox 7" id="7"/>
          <p:cNvSpPr txBox="true"/>
          <p:nvPr/>
        </p:nvSpPr>
        <p:spPr>
          <a:xfrm rot="0">
            <a:off x="14171753" y="8502014"/>
            <a:ext cx="4082891" cy="727711"/>
          </a:xfrm>
          <a:prstGeom prst="rect">
            <a:avLst/>
          </a:prstGeom>
        </p:spPr>
        <p:txBody>
          <a:bodyPr anchor="t" rtlCol="false" tIns="0" lIns="0" bIns="0" rIns="0">
            <a:spAutoFit/>
          </a:bodyPr>
          <a:lstStyle/>
          <a:p>
            <a:pPr algn="ctr">
              <a:lnSpc>
                <a:spcPts val="2939"/>
              </a:lnSpc>
            </a:pPr>
            <a:r>
              <a:rPr lang="en-US" sz="2099">
                <a:solidFill>
                  <a:srgbClr val="000000"/>
                </a:solidFill>
                <a:latin typeface="Canva Sans"/>
                <a:ea typeface="Canva Sans"/>
                <a:cs typeface="Canva Sans"/>
                <a:sym typeface="Canva Sans"/>
              </a:rPr>
              <a:t>Artwork created by Elizabeth B. </a:t>
            </a:r>
          </a:p>
          <a:p>
            <a:pPr algn="ctr">
              <a:lnSpc>
                <a:spcPts val="2939"/>
              </a:lnSpc>
            </a:pPr>
            <a:r>
              <a:rPr lang="en-US" sz="2099">
                <a:solidFill>
                  <a:srgbClr val="000000"/>
                </a:solidFill>
                <a:latin typeface="Canva Sans"/>
                <a:ea typeface="Canva Sans"/>
                <a:cs typeface="Canva Sans"/>
                <a:sym typeface="Canva Sans"/>
              </a:rPr>
              <a:t>Week 1</a:t>
            </a:r>
          </a:p>
        </p:txBody>
      </p:sp>
      <p:sp>
        <p:nvSpPr>
          <p:cNvPr name="TextBox 8" id="8"/>
          <p:cNvSpPr txBox="true"/>
          <p:nvPr/>
        </p:nvSpPr>
        <p:spPr>
          <a:xfrm rot="0">
            <a:off x="7580511" y="8425814"/>
            <a:ext cx="3126978" cy="727711"/>
          </a:xfrm>
          <a:prstGeom prst="rect">
            <a:avLst/>
          </a:prstGeom>
        </p:spPr>
        <p:txBody>
          <a:bodyPr anchor="t" rtlCol="false" tIns="0" lIns="0" bIns="0" rIns="0">
            <a:spAutoFit/>
          </a:bodyPr>
          <a:lstStyle/>
          <a:p>
            <a:pPr algn="ctr">
              <a:lnSpc>
                <a:spcPts val="2939"/>
              </a:lnSpc>
            </a:pPr>
            <a:r>
              <a:rPr lang="en-US" sz="2099">
                <a:solidFill>
                  <a:srgbClr val="000000"/>
                </a:solidFill>
                <a:latin typeface="Canva Sans"/>
                <a:ea typeface="Canva Sans"/>
                <a:cs typeface="Canva Sans"/>
                <a:sym typeface="Canva Sans"/>
              </a:rPr>
              <a:t>Artwork created by M.S. </a:t>
            </a:r>
          </a:p>
          <a:p>
            <a:pPr algn="ctr">
              <a:lnSpc>
                <a:spcPts val="2939"/>
              </a:lnSpc>
            </a:pPr>
            <a:r>
              <a:rPr lang="en-US" sz="2099">
                <a:solidFill>
                  <a:srgbClr val="000000"/>
                </a:solidFill>
                <a:latin typeface="Canva Sans"/>
                <a:ea typeface="Canva Sans"/>
                <a:cs typeface="Canva Sans"/>
                <a:sym typeface="Canva Sans"/>
              </a:rPr>
              <a:t>Week 4</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7858232" y="345525"/>
            <a:ext cx="9966391" cy="9941475"/>
          </a:xfrm>
          <a:custGeom>
            <a:avLst/>
            <a:gdLst/>
            <a:ahLst/>
            <a:cxnLst/>
            <a:rect r="r" b="b" t="t" l="l"/>
            <a:pathLst>
              <a:path h="9941475" w="9966391">
                <a:moveTo>
                  <a:pt x="0" y="0"/>
                </a:moveTo>
                <a:lnTo>
                  <a:pt x="9966391" y="0"/>
                </a:lnTo>
                <a:lnTo>
                  <a:pt x="9966391" y="9941475"/>
                </a:lnTo>
                <a:lnTo>
                  <a:pt x="0" y="99414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31492" y="3444569"/>
            <a:ext cx="4446248" cy="4114800"/>
          </a:xfrm>
          <a:custGeom>
            <a:avLst/>
            <a:gdLst/>
            <a:ahLst/>
            <a:cxnLst/>
            <a:rect r="r" b="b" t="t" l="l"/>
            <a:pathLst>
              <a:path h="4114800" w="4446248">
                <a:moveTo>
                  <a:pt x="0" y="0"/>
                </a:moveTo>
                <a:lnTo>
                  <a:pt x="4446247" y="0"/>
                </a:lnTo>
                <a:lnTo>
                  <a:pt x="44462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68805" y="419100"/>
            <a:ext cx="10617869" cy="1219200"/>
          </a:xfrm>
          <a:prstGeom prst="rect">
            <a:avLst/>
          </a:prstGeom>
        </p:spPr>
        <p:txBody>
          <a:bodyPr anchor="t" rtlCol="false" tIns="0" lIns="0" bIns="0" rIns="0">
            <a:spAutoFit/>
          </a:bodyPr>
          <a:lstStyle/>
          <a:p>
            <a:pPr algn="l" marL="0" indent="0" lvl="0">
              <a:lnSpc>
                <a:spcPts val="5999"/>
              </a:lnSpc>
              <a:spcBef>
                <a:spcPct val="0"/>
              </a:spcBef>
            </a:pPr>
            <a:r>
              <a:rPr lang="en-US" b="true" sz="4999">
                <a:solidFill>
                  <a:srgbClr val="000000"/>
                </a:solidFill>
                <a:latin typeface="Open Sans Bold"/>
                <a:ea typeface="Open Sans Bold"/>
                <a:cs typeface="Open Sans Bold"/>
                <a:sym typeface="Open Sans Bold"/>
              </a:rPr>
              <a:t>An Overview of Each Week</a:t>
            </a:r>
          </a:p>
          <a:p>
            <a:pPr algn="l" marL="0" indent="0" lvl="0">
              <a:lnSpc>
                <a:spcPts val="3719"/>
              </a:lnSpc>
              <a:spcBef>
                <a:spcPct val="0"/>
              </a:spcBef>
            </a:pPr>
          </a:p>
        </p:txBody>
      </p:sp>
      <p:sp>
        <p:nvSpPr>
          <p:cNvPr name="TextBox 5" id="5"/>
          <p:cNvSpPr txBox="true"/>
          <p:nvPr/>
        </p:nvSpPr>
        <p:spPr>
          <a:xfrm rot="0">
            <a:off x="9487857" y="1028700"/>
            <a:ext cx="3950055" cy="1365415"/>
          </a:xfrm>
          <a:prstGeom prst="rect">
            <a:avLst/>
          </a:prstGeom>
        </p:spPr>
        <p:txBody>
          <a:bodyPr anchor="t" rtlCol="false" tIns="0" lIns="0" bIns="0" rIns="0">
            <a:spAutoFit/>
          </a:bodyPr>
          <a:lstStyle/>
          <a:p>
            <a:pPr algn="ctr">
              <a:lnSpc>
                <a:spcPts val="5388"/>
              </a:lnSpc>
              <a:spcBef>
                <a:spcPct val="0"/>
              </a:spcBef>
            </a:pPr>
            <a:r>
              <a:rPr lang="en-US" b="true" sz="4490">
                <a:solidFill>
                  <a:srgbClr val="000000"/>
                </a:solidFill>
                <a:latin typeface="Open Sans Bold"/>
                <a:ea typeface="Open Sans Bold"/>
                <a:cs typeface="Open Sans Bold"/>
                <a:sym typeface="Open Sans Bold"/>
              </a:rPr>
              <a:t>Coming together</a:t>
            </a:r>
          </a:p>
        </p:txBody>
      </p:sp>
      <p:sp>
        <p:nvSpPr>
          <p:cNvPr name="TextBox 6" id="6"/>
          <p:cNvSpPr txBox="true"/>
          <p:nvPr/>
        </p:nvSpPr>
        <p:spPr>
          <a:xfrm rot="0">
            <a:off x="13437912" y="1411819"/>
            <a:ext cx="2601113" cy="1364355"/>
          </a:xfrm>
          <a:prstGeom prst="rect">
            <a:avLst/>
          </a:prstGeom>
        </p:spPr>
        <p:txBody>
          <a:bodyPr anchor="t" rtlCol="false" tIns="0" lIns="0" bIns="0" rIns="0">
            <a:spAutoFit/>
          </a:bodyPr>
          <a:lstStyle/>
          <a:p>
            <a:pPr algn="ctr">
              <a:lnSpc>
                <a:spcPts val="5384"/>
              </a:lnSpc>
              <a:spcBef>
                <a:spcPct val="0"/>
              </a:spcBef>
            </a:pPr>
            <a:r>
              <a:rPr lang="en-US" b="true" sz="4487">
                <a:solidFill>
                  <a:srgbClr val="000000"/>
                </a:solidFill>
                <a:latin typeface="Open Sans Bold"/>
                <a:ea typeface="Open Sans Bold"/>
                <a:cs typeface="Open Sans Bold"/>
                <a:sym typeface="Open Sans Bold"/>
              </a:rPr>
              <a:t>Opening Prayer</a:t>
            </a:r>
          </a:p>
        </p:txBody>
      </p:sp>
      <p:sp>
        <p:nvSpPr>
          <p:cNvPr name="TextBox 7" id="7"/>
          <p:cNvSpPr txBox="true"/>
          <p:nvPr/>
        </p:nvSpPr>
        <p:spPr>
          <a:xfrm rot="0">
            <a:off x="15521062" y="3810953"/>
            <a:ext cx="1913434" cy="1504950"/>
          </a:xfrm>
          <a:prstGeom prst="rect">
            <a:avLst/>
          </a:prstGeom>
        </p:spPr>
        <p:txBody>
          <a:bodyPr anchor="t" rtlCol="false" tIns="0" lIns="0" bIns="0" rIns="0">
            <a:spAutoFit/>
          </a:bodyPr>
          <a:lstStyle/>
          <a:p>
            <a:pPr algn="ctr">
              <a:lnSpc>
                <a:spcPts val="5987"/>
              </a:lnSpc>
            </a:pPr>
            <a:r>
              <a:rPr lang="en-US" sz="4989" b="true">
                <a:solidFill>
                  <a:srgbClr val="000000"/>
                </a:solidFill>
                <a:latin typeface="Open Sans Bold"/>
                <a:ea typeface="Open Sans Bold"/>
                <a:cs typeface="Open Sans Bold"/>
                <a:sym typeface="Open Sans Bold"/>
              </a:rPr>
              <a:t>Check</a:t>
            </a:r>
          </a:p>
          <a:p>
            <a:pPr algn="ctr">
              <a:lnSpc>
                <a:spcPts val="5987"/>
              </a:lnSpc>
              <a:spcBef>
                <a:spcPct val="0"/>
              </a:spcBef>
            </a:pPr>
            <a:r>
              <a:rPr lang="en-US" b="true" sz="4989">
                <a:solidFill>
                  <a:srgbClr val="000000"/>
                </a:solidFill>
                <a:latin typeface="Open Sans Bold"/>
                <a:ea typeface="Open Sans Bold"/>
                <a:cs typeface="Open Sans Bold"/>
                <a:sym typeface="Open Sans Bold"/>
              </a:rPr>
              <a:t>In</a:t>
            </a:r>
          </a:p>
        </p:txBody>
      </p:sp>
      <p:sp>
        <p:nvSpPr>
          <p:cNvPr name="TextBox 8" id="8"/>
          <p:cNvSpPr txBox="true"/>
          <p:nvPr/>
        </p:nvSpPr>
        <p:spPr>
          <a:xfrm rot="0">
            <a:off x="14916801" y="6865148"/>
            <a:ext cx="2125228" cy="1388442"/>
          </a:xfrm>
          <a:prstGeom prst="rect">
            <a:avLst/>
          </a:prstGeom>
        </p:spPr>
        <p:txBody>
          <a:bodyPr anchor="t" rtlCol="false" tIns="0" lIns="0" bIns="0" rIns="0">
            <a:spAutoFit/>
          </a:bodyPr>
          <a:lstStyle/>
          <a:p>
            <a:pPr algn="ctr">
              <a:lnSpc>
                <a:spcPts val="5524"/>
              </a:lnSpc>
              <a:spcBef>
                <a:spcPct val="0"/>
              </a:spcBef>
            </a:pPr>
            <a:r>
              <a:rPr lang="en-US" b="true" sz="4603">
                <a:solidFill>
                  <a:srgbClr val="000000"/>
                </a:solidFill>
                <a:latin typeface="Open Sans Bold"/>
                <a:ea typeface="Open Sans Bold"/>
                <a:cs typeface="Open Sans Bold"/>
                <a:sym typeface="Open Sans Bold"/>
              </a:rPr>
              <a:t>Lesson Intro</a:t>
            </a:r>
          </a:p>
        </p:txBody>
      </p:sp>
      <p:sp>
        <p:nvSpPr>
          <p:cNvPr name="TextBox 9" id="9"/>
          <p:cNvSpPr txBox="true"/>
          <p:nvPr/>
        </p:nvSpPr>
        <p:spPr>
          <a:xfrm rot="0">
            <a:off x="11631008" y="8253590"/>
            <a:ext cx="2420838" cy="1504950"/>
          </a:xfrm>
          <a:prstGeom prst="rect">
            <a:avLst/>
          </a:prstGeom>
        </p:spPr>
        <p:txBody>
          <a:bodyPr anchor="t" rtlCol="false" tIns="0" lIns="0" bIns="0" rIns="0">
            <a:spAutoFit/>
          </a:bodyPr>
          <a:lstStyle/>
          <a:p>
            <a:pPr algn="ctr">
              <a:lnSpc>
                <a:spcPts val="5987"/>
              </a:lnSpc>
            </a:pPr>
            <a:r>
              <a:rPr lang="en-US" sz="4989" b="true">
                <a:solidFill>
                  <a:srgbClr val="000000"/>
                </a:solidFill>
                <a:latin typeface="Open Sans Bold"/>
                <a:ea typeface="Open Sans Bold"/>
                <a:cs typeface="Open Sans Bold"/>
                <a:sym typeface="Open Sans Bold"/>
              </a:rPr>
              <a:t>Art </a:t>
            </a:r>
          </a:p>
          <a:p>
            <a:pPr algn="ctr">
              <a:lnSpc>
                <a:spcPts val="5987"/>
              </a:lnSpc>
              <a:spcBef>
                <a:spcPct val="0"/>
              </a:spcBef>
            </a:pPr>
            <a:r>
              <a:rPr lang="en-US" b="true" sz="4989">
                <a:solidFill>
                  <a:srgbClr val="000000"/>
                </a:solidFill>
                <a:latin typeface="Open Sans Bold"/>
                <a:ea typeface="Open Sans Bold"/>
                <a:cs typeface="Open Sans Bold"/>
                <a:sym typeface="Open Sans Bold"/>
              </a:rPr>
              <a:t>Activity</a:t>
            </a:r>
          </a:p>
        </p:txBody>
      </p:sp>
      <p:sp>
        <p:nvSpPr>
          <p:cNvPr name="TextBox 10" id="10"/>
          <p:cNvSpPr txBox="true"/>
          <p:nvPr/>
        </p:nvSpPr>
        <p:spPr>
          <a:xfrm rot="0">
            <a:off x="8869680" y="6874673"/>
            <a:ext cx="2329221" cy="1245346"/>
          </a:xfrm>
          <a:prstGeom prst="rect">
            <a:avLst/>
          </a:prstGeom>
        </p:spPr>
        <p:txBody>
          <a:bodyPr anchor="t" rtlCol="false" tIns="0" lIns="0" bIns="0" rIns="0">
            <a:spAutoFit/>
          </a:bodyPr>
          <a:lstStyle/>
          <a:p>
            <a:pPr algn="ctr">
              <a:lnSpc>
                <a:spcPts val="4992"/>
              </a:lnSpc>
            </a:pPr>
            <a:r>
              <a:rPr lang="en-US" sz="4160" b="true">
                <a:solidFill>
                  <a:srgbClr val="000000"/>
                </a:solidFill>
                <a:latin typeface="Open Sans Bold"/>
                <a:ea typeface="Open Sans Bold"/>
                <a:cs typeface="Open Sans Bold"/>
                <a:sym typeface="Open Sans Bold"/>
              </a:rPr>
              <a:t>Closing </a:t>
            </a:r>
          </a:p>
          <a:p>
            <a:pPr algn="ctr">
              <a:lnSpc>
                <a:spcPts val="4992"/>
              </a:lnSpc>
              <a:spcBef>
                <a:spcPct val="0"/>
              </a:spcBef>
            </a:pPr>
            <a:r>
              <a:rPr lang="en-US" b="true" sz="4160">
                <a:solidFill>
                  <a:srgbClr val="000000"/>
                </a:solidFill>
                <a:latin typeface="Open Sans Bold"/>
                <a:ea typeface="Open Sans Bold"/>
                <a:cs typeface="Open Sans Bold"/>
                <a:sym typeface="Open Sans Bold"/>
              </a:rPr>
              <a:t>Remarks</a:t>
            </a:r>
          </a:p>
        </p:txBody>
      </p:sp>
      <p:sp>
        <p:nvSpPr>
          <p:cNvPr name="TextBox 11" id="11"/>
          <p:cNvSpPr txBox="true"/>
          <p:nvPr/>
        </p:nvSpPr>
        <p:spPr>
          <a:xfrm rot="0">
            <a:off x="8165951" y="3810953"/>
            <a:ext cx="2290762" cy="1428750"/>
          </a:xfrm>
          <a:prstGeom prst="rect">
            <a:avLst/>
          </a:prstGeom>
        </p:spPr>
        <p:txBody>
          <a:bodyPr anchor="t" rtlCol="false" tIns="0" lIns="0" bIns="0" rIns="0">
            <a:spAutoFit/>
          </a:bodyPr>
          <a:lstStyle/>
          <a:p>
            <a:pPr algn="ctr">
              <a:lnSpc>
                <a:spcPts val="5628"/>
              </a:lnSpc>
            </a:pPr>
            <a:r>
              <a:rPr lang="en-US" sz="4690" b="true">
                <a:solidFill>
                  <a:srgbClr val="000000"/>
                </a:solidFill>
                <a:latin typeface="Open Sans Bold"/>
                <a:ea typeface="Open Sans Bold"/>
                <a:cs typeface="Open Sans Bold"/>
                <a:sym typeface="Open Sans Bold"/>
              </a:rPr>
              <a:t>Closing </a:t>
            </a:r>
          </a:p>
          <a:p>
            <a:pPr algn="ctr">
              <a:lnSpc>
                <a:spcPts val="5628"/>
              </a:lnSpc>
              <a:spcBef>
                <a:spcPct val="0"/>
              </a:spcBef>
            </a:pPr>
            <a:r>
              <a:rPr lang="en-US" b="true" sz="4690">
                <a:solidFill>
                  <a:srgbClr val="000000"/>
                </a:solidFill>
                <a:latin typeface="Open Sans Bold"/>
                <a:ea typeface="Open Sans Bold"/>
                <a:cs typeface="Open Sans Bold"/>
                <a:sym typeface="Open Sans Bold"/>
              </a:rPr>
              <a:t>Prayer</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553526" y="2677773"/>
            <a:ext cx="7539797" cy="4160520"/>
          </a:xfrm>
          <a:prstGeom prst="rect">
            <a:avLst/>
          </a:prstGeom>
        </p:spPr>
        <p:txBody>
          <a:bodyPr anchor="t" rtlCol="false" tIns="0" lIns="0" bIns="0" rIns="0">
            <a:spAutoFit/>
          </a:bodyPr>
          <a:lstStyle/>
          <a:p>
            <a:pPr algn="l">
              <a:lnSpc>
                <a:spcPts val="4199"/>
              </a:lnSpc>
            </a:pPr>
            <a:r>
              <a:rPr lang="en-US" sz="2799" b="true">
                <a:solidFill>
                  <a:srgbClr val="000000"/>
                </a:solidFill>
                <a:latin typeface="Open Sans Bold"/>
                <a:ea typeface="Open Sans Bold"/>
                <a:cs typeface="Open Sans Bold"/>
                <a:sym typeface="Open Sans Bold"/>
              </a:rPr>
              <a:t>Mercy in the Mirror is a community based program that can only work with support. </a:t>
            </a:r>
            <a:r>
              <a:rPr lang="en-US" sz="2799">
                <a:solidFill>
                  <a:srgbClr val="000000"/>
                </a:solidFill>
                <a:latin typeface="Open Sans"/>
                <a:ea typeface="Open Sans"/>
                <a:cs typeface="Open Sans"/>
                <a:sym typeface="Open Sans"/>
              </a:rPr>
              <a:t>In order to facilitate an 8 week program, there are several moving parts that need to be addressed:</a:t>
            </a:r>
          </a:p>
          <a:p>
            <a:pPr algn="l">
              <a:lnSpc>
                <a:spcPts val="4199"/>
              </a:lnSpc>
            </a:pPr>
          </a:p>
          <a:p>
            <a:pPr algn="l">
              <a:lnSpc>
                <a:spcPts val="4199"/>
              </a:lnSpc>
            </a:pPr>
          </a:p>
          <a:p>
            <a:pPr algn="l" marL="0" indent="0" lvl="0">
              <a:lnSpc>
                <a:spcPts val="4199"/>
              </a:lnSpc>
              <a:spcBef>
                <a:spcPct val="0"/>
              </a:spcBef>
            </a:pPr>
          </a:p>
        </p:txBody>
      </p:sp>
      <p:sp>
        <p:nvSpPr>
          <p:cNvPr name="TextBox 3" id="3"/>
          <p:cNvSpPr txBox="true"/>
          <p:nvPr/>
        </p:nvSpPr>
        <p:spPr>
          <a:xfrm rot="0">
            <a:off x="884590" y="633413"/>
            <a:ext cx="7497050" cy="1200150"/>
          </a:xfrm>
          <a:prstGeom prst="rect">
            <a:avLst/>
          </a:prstGeom>
        </p:spPr>
        <p:txBody>
          <a:bodyPr anchor="t" rtlCol="false" tIns="0" lIns="0" bIns="0" rIns="0">
            <a:spAutoFit/>
          </a:bodyPr>
          <a:lstStyle/>
          <a:p>
            <a:pPr algn="l" marL="0" indent="0" lvl="0">
              <a:lnSpc>
                <a:spcPts val="9599"/>
              </a:lnSpc>
              <a:spcBef>
                <a:spcPct val="0"/>
              </a:spcBef>
            </a:pPr>
            <a:r>
              <a:rPr lang="en-US" b="true" sz="7999">
                <a:solidFill>
                  <a:srgbClr val="000000"/>
                </a:solidFill>
                <a:latin typeface="Open Sans Bold"/>
                <a:ea typeface="Open Sans Bold"/>
                <a:cs typeface="Open Sans Bold"/>
                <a:sym typeface="Open Sans Bold"/>
              </a:rPr>
              <a:t>Framework</a:t>
            </a:r>
          </a:p>
        </p:txBody>
      </p:sp>
      <p:sp>
        <p:nvSpPr>
          <p:cNvPr name="Freeform 4" id="4"/>
          <p:cNvSpPr/>
          <p:nvPr/>
        </p:nvSpPr>
        <p:spPr>
          <a:xfrm flipH="false" flipV="false" rot="0">
            <a:off x="1762234" y="5735577"/>
            <a:ext cx="4689231" cy="4114800"/>
          </a:xfrm>
          <a:custGeom>
            <a:avLst/>
            <a:gdLst/>
            <a:ahLst/>
            <a:cxnLst/>
            <a:rect r="r" b="b" t="t" l="l"/>
            <a:pathLst>
              <a:path h="4114800" w="4689231">
                <a:moveTo>
                  <a:pt x="0" y="0"/>
                </a:moveTo>
                <a:lnTo>
                  <a:pt x="4689231" y="0"/>
                </a:lnTo>
                <a:lnTo>
                  <a:pt x="468923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262092" y="5447643"/>
            <a:ext cx="4103616" cy="1371600"/>
          </a:xfrm>
          <a:prstGeom prst="rect">
            <a:avLst/>
          </a:prstGeom>
        </p:spPr>
        <p:txBody>
          <a:bodyPr anchor="t" rtlCol="false" tIns="0" lIns="0" bIns="0" rIns="0">
            <a:spAutoFit/>
          </a:bodyPr>
          <a:lstStyle/>
          <a:p>
            <a:pPr algn="l">
              <a:lnSpc>
                <a:spcPts val="3600"/>
              </a:lnSpc>
            </a:pPr>
            <a:r>
              <a:rPr lang="en-US" sz="3000" b="true">
                <a:solidFill>
                  <a:srgbClr val="000000"/>
                </a:solidFill>
                <a:latin typeface="Open Sans Bold"/>
                <a:ea typeface="Open Sans Bold"/>
                <a:cs typeface="Open Sans Bold"/>
                <a:sym typeface="Open Sans Bold"/>
              </a:rPr>
              <a:t>   Classroom space</a:t>
            </a:r>
          </a:p>
          <a:p>
            <a:pPr algn="ctr">
              <a:lnSpc>
                <a:spcPts val="3600"/>
              </a:lnSpc>
            </a:pPr>
          </a:p>
          <a:p>
            <a:pPr algn="ctr">
              <a:lnSpc>
                <a:spcPts val="3600"/>
              </a:lnSpc>
              <a:spcBef>
                <a:spcPct val="0"/>
              </a:spcBef>
            </a:pPr>
          </a:p>
        </p:txBody>
      </p:sp>
      <p:sp>
        <p:nvSpPr>
          <p:cNvPr name="TextBox 6" id="6"/>
          <p:cNvSpPr txBox="true"/>
          <p:nvPr/>
        </p:nvSpPr>
        <p:spPr>
          <a:xfrm rot="0">
            <a:off x="2271617" y="6058474"/>
            <a:ext cx="4103616" cy="457200"/>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Open Sans Bold"/>
                <a:ea typeface="Open Sans Bold"/>
                <a:cs typeface="Open Sans Bold"/>
                <a:sym typeface="Open Sans Bold"/>
              </a:rPr>
              <a:t>   Teachers</a:t>
            </a:r>
          </a:p>
        </p:txBody>
      </p:sp>
      <p:sp>
        <p:nvSpPr>
          <p:cNvPr name="TextBox 7" id="7"/>
          <p:cNvSpPr txBox="true"/>
          <p:nvPr/>
        </p:nvSpPr>
        <p:spPr>
          <a:xfrm rot="0">
            <a:off x="2271617" y="6734706"/>
            <a:ext cx="4103616" cy="457200"/>
          </a:xfrm>
          <a:prstGeom prst="rect">
            <a:avLst/>
          </a:prstGeom>
        </p:spPr>
        <p:txBody>
          <a:bodyPr anchor="t" rtlCol="false" tIns="0" lIns="0" bIns="0" rIns="0">
            <a:spAutoFit/>
          </a:bodyPr>
          <a:lstStyle/>
          <a:p>
            <a:pPr algn="ctr">
              <a:lnSpc>
                <a:spcPts val="3600"/>
              </a:lnSpc>
              <a:spcBef>
                <a:spcPct val="0"/>
              </a:spcBef>
            </a:pPr>
            <a:r>
              <a:rPr lang="en-US" b="true" sz="3000">
                <a:solidFill>
                  <a:srgbClr val="000000"/>
                </a:solidFill>
                <a:latin typeface="Open Sans Bold"/>
                <a:ea typeface="Open Sans Bold"/>
                <a:cs typeface="Open Sans Bold"/>
                <a:sym typeface="Open Sans Bold"/>
              </a:rPr>
              <a:t>   Excited Participants</a:t>
            </a:r>
          </a:p>
        </p:txBody>
      </p:sp>
      <p:sp>
        <p:nvSpPr>
          <p:cNvPr name="TextBox 8" id="8"/>
          <p:cNvSpPr txBox="true"/>
          <p:nvPr/>
        </p:nvSpPr>
        <p:spPr>
          <a:xfrm rot="0">
            <a:off x="2271617" y="7335777"/>
            <a:ext cx="4103616" cy="457200"/>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Open Sans Bold"/>
                <a:ea typeface="Open Sans Bold"/>
                <a:cs typeface="Open Sans Bold"/>
                <a:sym typeface="Open Sans Bold"/>
              </a:rPr>
              <a:t>   Art Supplies</a:t>
            </a:r>
          </a:p>
        </p:txBody>
      </p:sp>
      <p:sp>
        <p:nvSpPr>
          <p:cNvPr name="TextBox 9" id="9"/>
          <p:cNvSpPr txBox="true"/>
          <p:nvPr/>
        </p:nvSpPr>
        <p:spPr>
          <a:xfrm rot="0">
            <a:off x="2558037" y="8021577"/>
            <a:ext cx="5261237" cy="457200"/>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Open Sans Bold"/>
                <a:ea typeface="Open Sans Bold"/>
                <a:cs typeface="Open Sans Bold"/>
                <a:sym typeface="Open Sans Bold"/>
              </a:rPr>
              <a:t>Teacher Manual</a:t>
            </a:r>
          </a:p>
        </p:txBody>
      </p:sp>
      <p:sp>
        <p:nvSpPr>
          <p:cNvPr name="TextBox 10" id="10"/>
          <p:cNvSpPr txBox="true"/>
          <p:nvPr/>
        </p:nvSpPr>
        <p:spPr>
          <a:xfrm rot="0">
            <a:off x="2147792" y="8669277"/>
            <a:ext cx="5261237" cy="457200"/>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Open Sans Bold"/>
                <a:ea typeface="Open Sans Bold"/>
                <a:cs typeface="Open Sans Bold"/>
                <a:sym typeface="Open Sans Bold"/>
              </a:rPr>
              <a:t>    Teacher Training</a:t>
            </a:r>
          </a:p>
        </p:txBody>
      </p:sp>
      <p:sp>
        <p:nvSpPr>
          <p:cNvPr name="TextBox 11" id="11"/>
          <p:cNvSpPr txBox="true"/>
          <p:nvPr/>
        </p:nvSpPr>
        <p:spPr>
          <a:xfrm rot="0">
            <a:off x="9967762" y="1796227"/>
            <a:ext cx="7539797" cy="8662035"/>
          </a:xfrm>
          <a:prstGeom prst="rect">
            <a:avLst/>
          </a:prstGeom>
        </p:spPr>
        <p:txBody>
          <a:bodyPr anchor="t" rtlCol="false" tIns="0" lIns="0" bIns="0" rIns="0">
            <a:spAutoFit/>
          </a:bodyPr>
          <a:lstStyle/>
          <a:p>
            <a:pPr algn="l">
              <a:lnSpc>
                <a:spcPts val="4349"/>
              </a:lnSpc>
            </a:pPr>
            <a:r>
              <a:rPr lang="en-US" sz="2899">
                <a:solidFill>
                  <a:srgbClr val="000000"/>
                </a:solidFill>
                <a:latin typeface="Open Sans"/>
                <a:ea typeface="Open Sans"/>
                <a:cs typeface="Open Sans"/>
                <a:sym typeface="Open Sans"/>
              </a:rPr>
              <a:t>Mercy in the Mirror is open to any women who has been incarcerated and wants to value themselves more. The ideal candidate will have a history of mental illness, addiction, or abuse, who wants to find support and hope. This program requires a level of self-awareness that is going to scary and new. It requires compassion for oneself and those around you. </a:t>
            </a:r>
          </a:p>
          <a:p>
            <a:pPr algn="l">
              <a:lnSpc>
                <a:spcPts val="4349"/>
              </a:lnSpc>
            </a:pPr>
          </a:p>
          <a:p>
            <a:pPr algn="l">
              <a:lnSpc>
                <a:spcPts val="4349"/>
              </a:lnSpc>
            </a:pPr>
            <a:r>
              <a:rPr lang="en-US" sz="2899">
                <a:solidFill>
                  <a:srgbClr val="000000"/>
                </a:solidFill>
                <a:latin typeface="Open Sans"/>
                <a:ea typeface="Open Sans"/>
                <a:cs typeface="Open Sans"/>
                <a:sym typeface="Open Sans"/>
              </a:rPr>
              <a:t>The goal is that Mercy in the Mirror can be done anywhere, at any budget.</a:t>
            </a:r>
          </a:p>
          <a:p>
            <a:pPr algn="l">
              <a:lnSpc>
                <a:spcPts val="4349"/>
              </a:lnSpc>
            </a:pPr>
          </a:p>
          <a:p>
            <a:pPr algn="l">
              <a:lnSpc>
                <a:spcPts val="4349"/>
              </a:lnSpc>
            </a:pPr>
          </a:p>
          <a:p>
            <a:pPr algn="l" marL="0" indent="0" lvl="0">
              <a:lnSpc>
                <a:spcPts val="4349"/>
              </a:lnSpc>
              <a:spcBef>
                <a:spcPct val="0"/>
              </a:spcBef>
            </a:pPr>
          </a:p>
          <a:p>
            <a:pPr algn="l" marL="0" indent="0" lvl="0">
              <a:lnSpc>
                <a:spcPts val="4349"/>
              </a:lnSpc>
              <a:spcBef>
                <a:spcPct val="0"/>
              </a:spcBef>
            </a:pPr>
          </a:p>
        </p:txBody>
      </p:sp>
      <p:sp>
        <p:nvSpPr>
          <p:cNvPr name="AutoShape 12" id="12"/>
          <p:cNvSpPr/>
          <p:nvPr/>
        </p:nvSpPr>
        <p:spPr>
          <a:xfrm>
            <a:off x="8780661" y="-376643"/>
            <a:ext cx="0" cy="11040285"/>
          </a:xfrm>
          <a:prstGeom prst="line">
            <a:avLst/>
          </a:prstGeom>
          <a:ln cap="flat" w="38100">
            <a:solidFill>
              <a:srgbClr val="000000"/>
            </a:solidFill>
            <a:prstDash val="sysDash"/>
            <a:headEnd type="none" len="sm" w="sm"/>
            <a:tailEnd type="none" len="sm" w="sm"/>
          </a:ln>
        </p:spPr>
      </p:sp>
      <p:sp>
        <p:nvSpPr>
          <p:cNvPr name="AutoShape 13" id="13"/>
          <p:cNvSpPr/>
          <p:nvPr/>
        </p:nvSpPr>
        <p:spPr>
          <a:xfrm flipH="true" flipV="true">
            <a:off x="-1126699" y="2293768"/>
            <a:ext cx="9907360" cy="0"/>
          </a:xfrm>
          <a:prstGeom prst="line">
            <a:avLst/>
          </a:prstGeom>
          <a:ln cap="flat" w="38100">
            <a:solidFill>
              <a:srgbClr val="000000"/>
            </a:solidFill>
            <a:prstDash val="sysDash"/>
            <a:headEnd type="none" len="sm" w="sm"/>
            <a:tailEnd type="none" len="sm" w="sm"/>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921137" y="452958"/>
            <a:ext cx="14080427" cy="9381084"/>
          </a:xfrm>
          <a:custGeom>
            <a:avLst/>
            <a:gdLst/>
            <a:ahLst/>
            <a:cxnLst/>
            <a:rect r="r" b="b" t="t" l="l"/>
            <a:pathLst>
              <a:path h="9381084" w="14080427">
                <a:moveTo>
                  <a:pt x="0" y="0"/>
                </a:moveTo>
                <a:lnTo>
                  <a:pt x="14080427" y="0"/>
                </a:lnTo>
                <a:lnTo>
                  <a:pt x="14080427" y="9381084"/>
                </a:lnTo>
                <a:lnTo>
                  <a:pt x="0" y="9381084"/>
                </a:lnTo>
                <a:lnTo>
                  <a:pt x="0" y="0"/>
                </a:lnTo>
                <a:close/>
              </a:path>
            </a:pathLst>
          </a:custGeom>
          <a:blipFill>
            <a:blip r:embed="rId2"/>
            <a:stretch>
              <a:fillRect l="0" t="0" r="0" b="0"/>
            </a:stretch>
          </a:blipFill>
          <a:ln cap="sq">
            <a:noFill/>
            <a:prstDash val="solid"/>
            <a:miter/>
          </a:ln>
        </p:spPr>
      </p:sp>
      <p:sp>
        <p:nvSpPr>
          <p:cNvPr name="TextBox 3" id="3"/>
          <p:cNvSpPr txBox="true"/>
          <p:nvPr/>
        </p:nvSpPr>
        <p:spPr>
          <a:xfrm rot="0">
            <a:off x="487814" y="1028700"/>
            <a:ext cx="7497050" cy="2857500"/>
          </a:xfrm>
          <a:prstGeom prst="rect">
            <a:avLst/>
          </a:prstGeom>
        </p:spPr>
        <p:txBody>
          <a:bodyPr anchor="t" rtlCol="false" tIns="0" lIns="0" bIns="0" rIns="0">
            <a:spAutoFit/>
          </a:bodyPr>
          <a:lstStyle/>
          <a:p>
            <a:pPr algn="l">
              <a:lnSpc>
                <a:spcPts val="5999"/>
              </a:lnSpc>
            </a:pPr>
            <a:r>
              <a:rPr lang="en-US" sz="4999" b="true">
                <a:solidFill>
                  <a:srgbClr val="000000"/>
                </a:solidFill>
                <a:latin typeface="Open Sans Bold"/>
                <a:ea typeface="Open Sans Bold"/>
                <a:cs typeface="Open Sans Bold"/>
                <a:sym typeface="Open Sans Bold"/>
              </a:rPr>
              <a:t>Expected </a:t>
            </a:r>
          </a:p>
          <a:p>
            <a:pPr algn="l">
              <a:lnSpc>
                <a:spcPts val="5999"/>
              </a:lnSpc>
            </a:pPr>
            <a:r>
              <a:rPr lang="en-US" sz="4999" b="true">
                <a:solidFill>
                  <a:srgbClr val="000000"/>
                </a:solidFill>
                <a:latin typeface="Open Sans Bold"/>
                <a:ea typeface="Open Sans Bold"/>
                <a:cs typeface="Open Sans Bold"/>
                <a:sym typeface="Open Sans Bold"/>
              </a:rPr>
              <a:t>Outcomes </a:t>
            </a:r>
          </a:p>
          <a:p>
            <a:pPr algn="l">
              <a:lnSpc>
                <a:spcPts val="5399"/>
              </a:lnSpc>
            </a:pPr>
            <a:r>
              <a:rPr lang="en-US" sz="4499" b="true">
                <a:solidFill>
                  <a:srgbClr val="000000"/>
                </a:solidFill>
                <a:latin typeface="Open Sans Bold"/>
                <a:ea typeface="Open Sans Bold"/>
                <a:cs typeface="Open Sans Bold"/>
                <a:sym typeface="Open Sans Bold"/>
              </a:rPr>
              <a:t>and where </a:t>
            </a:r>
          </a:p>
          <a:p>
            <a:pPr algn="l" marL="0" indent="0" lvl="0">
              <a:lnSpc>
                <a:spcPts val="5399"/>
              </a:lnSpc>
              <a:spcBef>
                <a:spcPct val="0"/>
              </a:spcBef>
            </a:pPr>
            <a:r>
              <a:rPr lang="en-US" b="true" sz="4499">
                <a:solidFill>
                  <a:srgbClr val="000000"/>
                </a:solidFill>
                <a:latin typeface="Open Sans Bold"/>
                <a:ea typeface="Open Sans Bold"/>
                <a:cs typeface="Open Sans Bold"/>
                <a:sym typeface="Open Sans Bold"/>
              </a:rPr>
              <a:t>to next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779084" y="2356474"/>
            <a:ext cx="7480216" cy="4899542"/>
          </a:xfrm>
          <a:custGeom>
            <a:avLst/>
            <a:gdLst/>
            <a:ahLst/>
            <a:cxnLst/>
            <a:rect r="r" b="b" t="t" l="l"/>
            <a:pathLst>
              <a:path h="4899542" w="7480216">
                <a:moveTo>
                  <a:pt x="0" y="0"/>
                </a:moveTo>
                <a:lnTo>
                  <a:pt x="7480216" y="0"/>
                </a:lnTo>
                <a:lnTo>
                  <a:pt x="7480216" y="4899542"/>
                </a:lnTo>
                <a:lnTo>
                  <a:pt x="0" y="4899542"/>
                </a:lnTo>
                <a:lnTo>
                  <a:pt x="0" y="0"/>
                </a:lnTo>
                <a:close/>
              </a:path>
            </a:pathLst>
          </a:custGeom>
          <a:blipFill>
            <a:blip r:embed="rId2"/>
            <a:stretch>
              <a:fillRect l="0" t="0" r="0" b="0"/>
            </a:stretch>
          </a:blipFill>
        </p:spPr>
      </p:sp>
      <p:sp>
        <p:nvSpPr>
          <p:cNvPr name="TextBox 3" id="3"/>
          <p:cNvSpPr txBox="true"/>
          <p:nvPr/>
        </p:nvSpPr>
        <p:spPr>
          <a:xfrm rot="0">
            <a:off x="846490" y="2868930"/>
            <a:ext cx="8110961" cy="5609971"/>
          </a:xfrm>
          <a:prstGeom prst="rect">
            <a:avLst/>
          </a:prstGeom>
        </p:spPr>
        <p:txBody>
          <a:bodyPr anchor="t" rtlCol="false" tIns="0" lIns="0" bIns="0" rIns="0">
            <a:spAutoFit/>
          </a:bodyPr>
          <a:lstStyle/>
          <a:p>
            <a:pPr algn="l" marL="650715" indent="-325357" lvl="1">
              <a:lnSpc>
                <a:spcPts val="4520"/>
              </a:lnSpc>
              <a:buFont typeface="Arial"/>
              <a:buChar char="•"/>
            </a:pPr>
            <a:r>
              <a:rPr lang="en-US" sz="3013">
                <a:solidFill>
                  <a:srgbClr val="000000"/>
                </a:solidFill>
                <a:latin typeface="Open Sans"/>
                <a:ea typeface="Open Sans"/>
                <a:cs typeface="Open Sans"/>
                <a:sym typeface="Open Sans"/>
              </a:rPr>
              <a:t>Mercy in the Mirror is part of the framework for an undergraduate course that will be offered at St. Joseph’s College of Maine beginning in the Summer of 2026.</a:t>
            </a:r>
          </a:p>
          <a:p>
            <a:pPr algn="l">
              <a:lnSpc>
                <a:spcPts val="4520"/>
              </a:lnSpc>
            </a:pPr>
          </a:p>
          <a:p>
            <a:pPr algn="l" marL="650715" indent="-325357" lvl="1">
              <a:lnSpc>
                <a:spcPts val="4520"/>
              </a:lnSpc>
              <a:spcBef>
                <a:spcPct val="0"/>
              </a:spcBef>
              <a:buFont typeface="Arial"/>
              <a:buChar char="•"/>
            </a:pPr>
            <a:r>
              <a:rPr lang="en-US" sz="3013">
                <a:solidFill>
                  <a:srgbClr val="000000"/>
                </a:solidFill>
                <a:latin typeface="Open Sans"/>
                <a:ea typeface="Open Sans"/>
                <a:cs typeface="Open Sans"/>
                <a:sym typeface="Open Sans"/>
              </a:rPr>
              <a:t>It is being pitched to Prison Chaplains in the southern United States who are looking for ways to better reach women who are incarcerated.</a:t>
            </a:r>
          </a:p>
        </p:txBody>
      </p:sp>
      <p:sp>
        <p:nvSpPr>
          <p:cNvPr name="TextBox 4" id="4"/>
          <p:cNvSpPr txBox="true"/>
          <p:nvPr/>
        </p:nvSpPr>
        <p:spPr>
          <a:xfrm rot="0">
            <a:off x="884590" y="571500"/>
            <a:ext cx="7497050" cy="1428750"/>
          </a:xfrm>
          <a:prstGeom prst="rect">
            <a:avLst/>
          </a:prstGeom>
        </p:spPr>
        <p:txBody>
          <a:bodyPr anchor="t" rtlCol="false" tIns="0" lIns="0" bIns="0" rIns="0">
            <a:spAutoFit/>
          </a:bodyPr>
          <a:lstStyle/>
          <a:p>
            <a:pPr algn="l">
              <a:lnSpc>
                <a:spcPts val="5999"/>
              </a:lnSpc>
            </a:pPr>
            <a:r>
              <a:rPr lang="en-US" sz="4999" b="true">
                <a:solidFill>
                  <a:srgbClr val="000000"/>
                </a:solidFill>
                <a:latin typeface="Open Sans Bold"/>
                <a:ea typeface="Open Sans Bold"/>
                <a:cs typeface="Open Sans Bold"/>
                <a:sym typeface="Open Sans Bold"/>
              </a:rPr>
              <a:t>Expected Outcomes </a:t>
            </a:r>
          </a:p>
          <a:p>
            <a:pPr algn="l" marL="0" indent="0" lvl="0">
              <a:lnSpc>
                <a:spcPts val="5399"/>
              </a:lnSpc>
              <a:spcBef>
                <a:spcPct val="0"/>
              </a:spcBef>
            </a:pPr>
            <a:r>
              <a:rPr lang="en-US" b="true" sz="4499">
                <a:solidFill>
                  <a:srgbClr val="000000"/>
                </a:solidFill>
                <a:latin typeface="Open Sans Bold"/>
                <a:ea typeface="Open Sans Bold"/>
                <a:cs typeface="Open Sans Bold"/>
                <a:sym typeface="Open Sans Bold"/>
              </a:rPr>
              <a:t>and where to next</a:t>
            </a:r>
          </a:p>
        </p:txBody>
      </p:sp>
      <p:sp>
        <p:nvSpPr>
          <p:cNvPr name="TextBox 5" id="5"/>
          <p:cNvSpPr txBox="true"/>
          <p:nvPr/>
        </p:nvSpPr>
        <p:spPr>
          <a:xfrm rot="0">
            <a:off x="9461431" y="7549233"/>
            <a:ext cx="8704477" cy="407670"/>
          </a:xfrm>
          <a:prstGeom prst="rect">
            <a:avLst/>
          </a:prstGeom>
        </p:spPr>
        <p:txBody>
          <a:bodyPr anchor="t" rtlCol="false" tIns="0" lIns="0" bIns="0" rIns="0">
            <a:spAutoFit/>
          </a:bodyPr>
          <a:lstStyle/>
          <a:p>
            <a:pPr algn="ctr">
              <a:lnSpc>
                <a:spcPts val="1679"/>
              </a:lnSpc>
            </a:pPr>
            <a:r>
              <a:rPr lang="en-US" sz="1200">
                <a:solidFill>
                  <a:srgbClr val="000000"/>
                </a:solidFill>
                <a:latin typeface="Canva Sans"/>
                <a:ea typeface="Canva Sans"/>
                <a:cs typeface="Canva Sans"/>
                <a:sym typeface="Canva Sans"/>
              </a:rPr>
              <a:t>Image used with permission from Saint Joseph’s College of Maine Brand Studio</a:t>
            </a:r>
          </a:p>
          <a:p>
            <a:pPr algn="ctr">
              <a:lnSpc>
                <a:spcPts val="1679"/>
              </a:lnSpc>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0732490" y="337858"/>
            <a:ext cx="7222135" cy="9629513"/>
          </a:xfrm>
          <a:custGeom>
            <a:avLst/>
            <a:gdLst/>
            <a:ahLst/>
            <a:cxnLst/>
            <a:rect r="r" b="b" t="t" l="l"/>
            <a:pathLst>
              <a:path h="9629513" w="7222135">
                <a:moveTo>
                  <a:pt x="0" y="0"/>
                </a:moveTo>
                <a:lnTo>
                  <a:pt x="7222135" y="0"/>
                </a:lnTo>
                <a:lnTo>
                  <a:pt x="7222135" y="9629513"/>
                </a:lnTo>
                <a:lnTo>
                  <a:pt x="0" y="9629513"/>
                </a:lnTo>
                <a:lnTo>
                  <a:pt x="0" y="0"/>
                </a:lnTo>
                <a:close/>
              </a:path>
            </a:pathLst>
          </a:custGeom>
          <a:blipFill>
            <a:blip r:embed="rId2"/>
            <a:stretch>
              <a:fillRect l="0" t="0" r="0" b="0"/>
            </a:stretch>
          </a:blipFill>
          <a:ln w="47625" cap="sq">
            <a:solidFill>
              <a:srgbClr val="38B6FF"/>
            </a:solidFill>
            <a:prstDash val="solid"/>
            <a:miter/>
          </a:ln>
        </p:spPr>
      </p:sp>
      <p:sp>
        <p:nvSpPr>
          <p:cNvPr name="TextBox 3" id="3"/>
          <p:cNvSpPr txBox="true"/>
          <p:nvPr/>
        </p:nvSpPr>
        <p:spPr>
          <a:xfrm rot="0">
            <a:off x="264287" y="2393823"/>
            <a:ext cx="10069923" cy="4881979"/>
          </a:xfrm>
          <a:prstGeom prst="rect">
            <a:avLst/>
          </a:prstGeom>
        </p:spPr>
        <p:txBody>
          <a:bodyPr anchor="t" rtlCol="false" tIns="0" lIns="0" bIns="0" rIns="0">
            <a:spAutoFit/>
          </a:bodyPr>
          <a:lstStyle/>
          <a:p>
            <a:pPr algn="l" marL="807876" indent="-403938" lvl="1">
              <a:lnSpc>
                <a:spcPts val="5612"/>
              </a:lnSpc>
              <a:buFont typeface="Arial"/>
              <a:buChar char="•"/>
            </a:pPr>
            <a:r>
              <a:rPr lang="en-US" sz="3741">
                <a:solidFill>
                  <a:srgbClr val="000000"/>
                </a:solidFill>
                <a:latin typeface="Open Sans"/>
                <a:ea typeface="Open Sans"/>
                <a:cs typeface="Open Sans"/>
                <a:sym typeface="Open Sans"/>
              </a:rPr>
              <a:t>While this program has been designed for women who are incarcerated, it could be useful for many people.</a:t>
            </a:r>
          </a:p>
          <a:p>
            <a:pPr algn="l" marL="1615751" indent="-538584" lvl="2">
              <a:lnSpc>
                <a:spcPts val="5612"/>
              </a:lnSpc>
              <a:spcBef>
                <a:spcPct val="0"/>
              </a:spcBef>
              <a:buFont typeface="Arial"/>
              <a:buChar char="⚬"/>
            </a:pPr>
            <a:r>
              <a:rPr lang="en-US" sz="3741">
                <a:solidFill>
                  <a:srgbClr val="000000"/>
                </a:solidFill>
                <a:latin typeface="Open Sans"/>
                <a:ea typeface="Open Sans"/>
                <a:cs typeface="Open Sans"/>
                <a:sym typeface="Open Sans"/>
              </a:rPr>
              <a:t> Teenagers, particularly those who are facing hardships or are “at risk”.</a:t>
            </a:r>
          </a:p>
          <a:p>
            <a:pPr algn="l" marL="1615751" indent="-538584" lvl="2">
              <a:lnSpc>
                <a:spcPts val="5612"/>
              </a:lnSpc>
              <a:spcBef>
                <a:spcPct val="0"/>
              </a:spcBef>
              <a:buFont typeface="Arial"/>
              <a:buChar char="⚬"/>
            </a:pPr>
            <a:r>
              <a:rPr lang="en-US" sz="3741" u="none">
                <a:solidFill>
                  <a:srgbClr val="000000"/>
                </a:solidFill>
                <a:latin typeface="Open Sans"/>
                <a:ea typeface="Open Sans"/>
                <a:cs typeface="Open Sans"/>
                <a:sym typeface="Open Sans"/>
              </a:rPr>
              <a:t>Religious spaces, such as women’s groups or youth ministry.</a:t>
            </a:r>
          </a:p>
        </p:txBody>
      </p:sp>
      <p:sp>
        <p:nvSpPr>
          <p:cNvPr name="TextBox 4" id="4"/>
          <p:cNvSpPr txBox="true"/>
          <p:nvPr/>
        </p:nvSpPr>
        <p:spPr>
          <a:xfrm rot="0">
            <a:off x="884590" y="571500"/>
            <a:ext cx="7497050" cy="1428750"/>
          </a:xfrm>
          <a:prstGeom prst="rect">
            <a:avLst/>
          </a:prstGeom>
        </p:spPr>
        <p:txBody>
          <a:bodyPr anchor="t" rtlCol="false" tIns="0" lIns="0" bIns="0" rIns="0">
            <a:spAutoFit/>
          </a:bodyPr>
          <a:lstStyle/>
          <a:p>
            <a:pPr algn="l">
              <a:lnSpc>
                <a:spcPts val="5999"/>
              </a:lnSpc>
            </a:pPr>
            <a:r>
              <a:rPr lang="en-US" sz="4999" b="true">
                <a:solidFill>
                  <a:srgbClr val="000000"/>
                </a:solidFill>
                <a:latin typeface="Open Sans Bold"/>
                <a:ea typeface="Open Sans Bold"/>
                <a:cs typeface="Open Sans Bold"/>
                <a:sym typeface="Open Sans Bold"/>
              </a:rPr>
              <a:t>Expected Outcomes </a:t>
            </a:r>
          </a:p>
          <a:p>
            <a:pPr algn="l" marL="0" indent="0" lvl="0">
              <a:lnSpc>
                <a:spcPts val="5399"/>
              </a:lnSpc>
              <a:spcBef>
                <a:spcPct val="0"/>
              </a:spcBef>
            </a:pPr>
            <a:r>
              <a:rPr lang="en-US" b="true" sz="4499">
                <a:solidFill>
                  <a:srgbClr val="000000"/>
                </a:solidFill>
                <a:latin typeface="Open Sans Bold"/>
                <a:ea typeface="Open Sans Bold"/>
                <a:cs typeface="Open Sans Bold"/>
                <a:sym typeface="Open Sans Bold"/>
              </a:rPr>
              <a:t>and where to next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0606203" y="1028700"/>
            <a:ext cx="7247152" cy="8229600"/>
          </a:xfrm>
          <a:custGeom>
            <a:avLst/>
            <a:gdLst/>
            <a:ahLst/>
            <a:cxnLst/>
            <a:rect r="r" b="b" t="t" l="l"/>
            <a:pathLst>
              <a:path h="8229600" w="7247152">
                <a:moveTo>
                  <a:pt x="0" y="0"/>
                </a:moveTo>
                <a:lnTo>
                  <a:pt x="7247152" y="0"/>
                </a:lnTo>
                <a:lnTo>
                  <a:pt x="7247152" y="8229600"/>
                </a:lnTo>
                <a:lnTo>
                  <a:pt x="0" y="8229600"/>
                </a:lnTo>
                <a:lnTo>
                  <a:pt x="0" y="0"/>
                </a:lnTo>
                <a:close/>
              </a:path>
            </a:pathLst>
          </a:custGeom>
          <a:blipFill>
            <a:blip r:embed="rId2"/>
            <a:stretch>
              <a:fillRect l="0" t="0" r="0" b="0"/>
            </a:stretch>
          </a:blipFill>
        </p:spPr>
      </p:sp>
      <p:sp>
        <p:nvSpPr>
          <p:cNvPr name="TextBox 3" id="3"/>
          <p:cNvSpPr txBox="true"/>
          <p:nvPr/>
        </p:nvSpPr>
        <p:spPr>
          <a:xfrm rot="0">
            <a:off x="1028700" y="848906"/>
            <a:ext cx="7497050" cy="2314575"/>
          </a:xfrm>
          <a:prstGeom prst="rect">
            <a:avLst/>
          </a:prstGeom>
        </p:spPr>
        <p:txBody>
          <a:bodyPr anchor="t" rtlCol="false" tIns="0" lIns="0" bIns="0" rIns="0">
            <a:spAutoFit/>
          </a:bodyPr>
          <a:lstStyle/>
          <a:p>
            <a:pPr algn="l">
              <a:lnSpc>
                <a:spcPts val="9359"/>
              </a:lnSpc>
            </a:pPr>
            <a:r>
              <a:rPr lang="en-US" sz="7799" b="true">
                <a:solidFill>
                  <a:srgbClr val="000000"/>
                </a:solidFill>
                <a:latin typeface="Open Sans Bold"/>
                <a:ea typeface="Open Sans Bold"/>
                <a:cs typeface="Open Sans Bold"/>
                <a:sym typeface="Open Sans Bold"/>
              </a:rPr>
              <a:t>Thank You!</a:t>
            </a:r>
          </a:p>
          <a:p>
            <a:pPr algn="ctr" marL="0" indent="0" lvl="0">
              <a:lnSpc>
                <a:spcPts val="8999"/>
              </a:lnSpc>
              <a:spcBef>
                <a:spcPct val="0"/>
              </a:spcBef>
            </a:pPr>
            <a:r>
              <a:rPr lang="en-US" b="true" sz="7499">
                <a:solidFill>
                  <a:srgbClr val="000000"/>
                </a:solidFill>
                <a:latin typeface="Open Sans Bold"/>
                <a:ea typeface="Open Sans Bold"/>
                <a:cs typeface="Open Sans Bold"/>
                <a:sym typeface="Open Sans Bold"/>
              </a:rPr>
              <a:t>Any Questions?</a:t>
            </a:r>
          </a:p>
        </p:txBody>
      </p:sp>
      <p:sp>
        <p:nvSpPr>
          <p:cNvPr name="TextBox 4" id="4"/>
          <p:cNvSpPr txBox="true"/>
          <p:nvPr/>
        </p:nvSpPr>
        <p:spPr>
          <a:xfrm rot="0">
            <a:off x="747273" y="4582565"/>
            <a:ext cx="9858931" cy="2991747"/>
          </a:xfrm>
          <a:prstGeom prst="rect">
            <a:avLst/>
          </a:prstGeom>
        </p:spPr>
        <p:txBody>
          <a:bodyPr anchor="t" rtlCol="false" tIns="0" lIns="0" bIns="0" rIns="0">
            <a:spAutoFit/>
          </a:bodyPr>
          <a:lstStyle/>
          <a:p>
            <a:pPr algn="ctr">
              <a:lnSpc>
                <a:spcPts val="7999"/>
              </a:lnSpc>
            </a:pPr>
            <a:r>
              <a:rPr lang="en-US" sz="5713" b="true">
                <a:solidFill>
                  <a:srgbClr val="FF6D4D"/>
                </a:solidFill>
                <a:latin typeface="Canva Sans Bold"/>
                <a:ea typeface="Canva Sans Bold"/>
                <a:cs typeface="Canva Sans Bold"/>
                <a:sym typeface="Canva Sans Bold"/>
              </a:rPr>
              <a:t>“Take your broken heart and make it into art”</a:t>
            </a:r>
          </a:p>
          <a:p>
            <a:pPr algn="ctr">
              <a:lnSpc>
                <a:spcPts val="7999"/>
              </a:lnSpc>
            </a:pPr>
            <a:r>
              <a:rPr lang="en-US" sz="5713" b="true">
                <a:solidFill>
                  <a:srgbClr val="FF6D4D"/>
                </a:solidFill>
                <a:latin typeface="Canva Sans Bold"/>
                <a:ea typeface="Canva Sans Bold"/>
                <a:cs typeface="Canva Sans Bold"/>
                <a:sym typeface="Canva Sans Bold"/>
              </a:rPr>
              <a:t>-Carrie Fisher</a:t>
            </a:r>
          </a:p>
        </p:txBody>
      </p:sp>
    </p:spTree>
  </p:cSld>
  <p:clrMapOvr>
    <a:masterClrMapping/>
  </p:clrMapOvr>
</p:sld>
</file>

<file path=ppt/slides/slide29.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028700" y="200025"/>
            <a:ext cx="7497050" cy="752475"/>
          </a:xfrm>
          <a:prstGeom prst="rect">
            <a:avLst/>
          </a:prstGeom>
        </p:spPr>
        <p:txBody>
          <a:bodyPr anchor="t" rtlCol="false" tIns="0" lIns="0" bIns="0" rIns="0">
            <a:spAutoFit/>
          </a:bodyPr>
          <a:lstStyle/>
          <a:p>
            <a:pPr algn="l" marL="0" indent="0" lvl="0">
              <a:lnSpc>
                <a:spcPts val="5999"/>
              </a:lnSpc>
              <a:spcBef>
                <a:spcPct val="0"/>
              </a:spcBef>
            </a:pPr>
            <a:r>
              <a:rPr lang="en-US" b="true" sz="4999">
                <a:solidFill>
                  <a:srgbClr val="000000"/>
                </a:solidFill>
                <a:latin typeface="Open Sans Bold"/>
                <a:ea typeface="Open Sans Bold"/>
                <a:cs typeface="Open Sans Bold"/>
                <a:sym typeface="Open Sans Bold"/>
              </a:rPr>
              <a:t>Acknowledgements</a:t>
            </a:r>
          </a:p>
        </p:txBody>
      </p:sp>
      <p:sp>
        <p:nvSpPr>
          <p:cNvPr name="TextBox 3" id="3"/>
          <p:cNvSpPr txBox="true"/>
          <p:nvPr/>
        </p:nvSpPr>
        <p:spPr>
          <a:xfrm rot="0">
            <a:off x="1028700" y="990600"/>
            <a:ext cx="16962072" cy="9778365"/>
          </a:xfrm>
          <a:prstGeom prst="rect">
            <a:avLst/>
          </a:prstGeom>
        </p:spPr>
        <p:txBody>
          <a:bodyPr anchor="t" rtlCol="false" tIns="0" lIns="0" bIns="0" rIns="0">
            <a:spAutoFit/>
          </a:bodyPr>
          <a:lstStyle/>
          <a:p>
            <a:pPr algn="just">
              <a:lnSpc>
                <a:spcPts val="3359"/>
              </a:lnSpc>
            </a:pPr>
            <a:r>
              <a:rPr lang="en-US" sz="2399">
                <a:solidFill>
                  <a:srgbClr val="000000"/>
                </a:solidFill>
                <a:latin typeface="Canva Sans"/>
                <a:ea typeface="Canva Sans"/>
                <a:cs typeface="Canva Sans"/>
                <a:sym typeface="Canva Sans"/>
              </a:rPr>
              <a:t>Mercy Global Action Team, especially Angela &amp; Mayet, and all of Cohort 4, thank you for everything, especially for believing in me.</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Gabriela “Gaby” Riveros Parades, my sweet friend and graphic designer for my cover art.</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Sr. Dale Jarvis, rsm, my mentor and the reason I even knew about MELF</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All the Sisters of Mercy and Mercy Associates (especially in Portland, ME, Belmont, NC, and Concord, NC) for your unwavering faith in me and prayers for me.</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My SJC, Hough High, and CPCC colleagues for their continuous support. Also to the Maine Women’s Correctional Center and Kairos for their support.</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My brother TJ and my friends, who have been with me through this journey and held me up and brought me through when I thought I could not go on.</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My family, especially my Mom, who has shown me kindness, strength and faith, and has reminded me (often) that progress is not made in one night and sometimes we have to keep going even if we do not see the immediate value. </a:t>
            </a:r>
          </a:p>
          <a:p>
            <a:pPr algn="just">
              <a:lnSpc>
                <a:spcPts val="3359"/>
              </a:lnSpc>
            </a:pPr>
          </a:p>
          <a:p>
            <a:pPr algn="just">
              <a:lnSpc>
                <a:spcPts val="3359"/>
              </a:lnSpc>
            </a:pPr>
            <a:r>
              <a:rPr lang="en-US" sz="2399">
                <a:solidFill>
                  <a:srgbClr val="000000"/>
                </a:solidFill>
                <a:latin typeface="Canva Sans"/>
                <a:ea typeface="Canva Sans"/>
                <a:cs typeface="Canva Sans"/>
                <a:sym typeface="Canva Sans"/>
              </a:rPr>
              <a:t>And finally, to Bryan Stevenson, and all who work with people who are or have been incarcerated:</a:t>
            </a:r>
          </a:p>
          <a:p>
            <a:pPr algn="ctr">
              <a:lnSpc>
                <a:spcPts val="4619"/>
              </a:lnSpc>
            </a:pPr>
            <a:r>
              <a:rPr lang="en-US" b="true" sz="3299">
                <a:solidFill>
                  <a:srgbClr val="000000"/>
                </a:solidFill>
                <a:latin typeface="Canva Sans Bold"/>
                <a:ea typeface="Canva Sans Bold"/>
                <a:cs typeface="Canva Sans Bold"/>
                <a:sym typeface="Canva Sans Bold"/>
              </a:rPr>
              <a:t>Each of us is more than the worst thing that we have ever done.</a:t>
            </a:r>
          </a:p>
          <a:p>
            <a:pPr algn="just">
              <a:lnSpc>
                <a:spcPts val="3359"/>
              </a:lnSpc>
            </a:pPr>
          </a:p>
          <a:p>
            <a:pPr algn="just">
              <a:lnSpc>
                <a:spcPts val="3359"/>
              </a:lnSpc>
            </a:pPr>
          </a:p>
        </p:txBody>
      </p:sp>
    </p:spTree>
  </p:cSld>
  <p:clrMapOvr>
    <a:masterClrMapping/>
  </p:clrMapOvr>
</p:sld>
</file>

<file path=ppt/slides/slide3.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9139238" y="4843462"/>
            <a:ext cx="9525" cy="600075"/>
          </a:xfrm>
          <a:prstGeom prst="rect">
            <a:avLst/>
          </a:prstGeom>
        </p:spPr>
        <p:txBody>
          <a:bodyPr anchor="t" rtlCol="false" tIns="0" lIns="0" bIns="0" rIns="0">
            <a:spAutoFit/>
          </a:bodyPr>
          <a:lstStyle/>
          <a:p>
            <a:pPr algn="ctr">
              <a:lnSpc>
                <a:spcPts val="4799"/>
              </a:lnSpc>
              <a:spcBef>
                <a:spcPct val="0"/>
              </a:spcBef>
            </a:pPr>
          </a:p>
        </p:txBody>
      </p:sp>
      <p:sp>
        <p:nvSpPr>
          <p:cNvPr name="TextBox 3" id="3"/>
          <p:cNvSpPr txBox="true"/>
          <p:nvPr/>
        </p:nvSpPr>
        <p:spPr>
          <a:xfrm rot="0">
            <a:off x="2930128" y="381000"/>
            <a:ext cx="12427744"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Important Definitions</a:t>
            </a:r>
          </a:p>
        </p:txBody>
      </p:sp>
      <p:sp>
        <p:nvSpPr>
          <p:cNvPr name="TextBox 4" id="4"/>
          <p:cNvSpPr txBox="true"/>
          <p:nvPr/>
        </p:nvSpPr>
        <p:spPr>
          <a:xfrm rot="0">
            <a:off x="318538" y="2354859"/>
            <a:ext cx="17575243" cy="8693404"/>
          </a:xfrm>
          <a:prstGeom prst="rect">
            <a:avLst/>
          </a:prstGeom>
        </p:spPr>
        <p:txBody>
          <a:bodyPr anchor="t" rtlCol="false" tIns="0" lIns="0" bIns="0" rIns="0">
            <a:spAutoFit/>
          </a:bodyPr>
          <a:lstStyle/>
          <a:p>
            <a:pPr algn="just">
              <a:lnSpc>
                <a:spcPts val="5846"/>
              </a:lnSpc>
            </a:pPr>
            <a:r>
              <a:rPr lang="en-US" sz="3700" b="true">
                <a:solidFill>
                  <a:srgbClr val="000000"/>
                </a:solidFill>
                <a:latin typeface="Canva Sans Bold"/>
                <a:ea typeface="Canva Sans Bold"/>
                <a:cs typeface="Canva Sans Bold"/>
                <a:sym typeface="Canva Sans Bold"/>
              </a:rPr>
              <a:t>Mercy </a:t>
            </a:r>
            <a:r>
              <a:rPr lang="en-US" sz="3700">
                <a:solidFill>
                  <a:srgbClr val="000000"/>
                </a:solidFill>
                <a:latin typeface="Canva Sans"/>
                <a:ea typeface="Canva Sans"/>
                <a:cs typeface="Canva Sans"/>
                <a:sym typeface="Canva Sans"/>
              </a:rPr>
              <a:t>is the act of compassion (Ruffing, 2021)</a:t>
            </a:r>
          </a:p>
          <a:p>
            <a:pPr algn="just">
              <a:lnSpc>
                <a:spcPts val="5846"/>
              </a:lnSpc>
            </a:pPr>
          </a:p>
          <a:p>
            <a:pPr algn="just">
              <a:lnSpc>
                <a:spcPts val="5180"/>
              </a:lnSpc>
            </a:pPr>
            <a:r>
              <a:rPr lang="en-US" sz="3700" b="true">
                <a:solidFill>
                  <a:srgbClr val="000000"/>
                </a:solidFill>
                <a:latin typeface="Canva Sans Bold"/>
                <a:ea typeface="Canva Sans Bold"/>
                <a:cs typeface="Canva Sans Bold"/>
                <a:sym typeface="Canva Sans Bold"/>
              </a:rPr>
              <a:t>Justice </a:t>
            </a:r>
            <a:r>
              <a:rPr lang="en-US" sz="3700">
                <a:solidFill>
                  <a:srgbClr val="000000"/>
                </a:solidFill>
                <a:latin typeface="Canva Sans"/>
                <a:ea typeface="Canva Sans"/>
                <a:cs typeface="Canva Sans"/>
                <a:sym typeface="Canva Sans"/>
              </a:rPr>
              <a:t>is the equitable treatment of all people in a society (UC Law San Francisco, 2022) </a:t>
            </a:r>
          </a:p>
          <a:p>
            <a:pPr algn="just">
              <a:lnSpc>
                <a:spcPts val="5180"/>
              </a:lnSpc>
            </a:pPr>
          </a:p>
          <a:p>
            <a:pPr algn="just">
              <a:lnSpc>
                <a:spcPts val="5180"/>
              </a:lnSpc>
            </a:pPr>
            <a:r>
              <a:rPr lang="en-US" b="true" sz="3700">
                <a:solidFill>
                  <a:srgbClr val="000000"/>
                </a:solidFill>
                <a:latin typeface="Canva Sans Bold"/>
                <a:ea typeface="Canva Sans Bold"/>
                <a:cs typeface="Canva Sans Bold"/>
                <a:sym typeface="Canva Sans Bold"/>
              </a:rPr>
              <a:t>Displacement of Women through Incarceration </a:t>
            </a:r>
            <a:r>
              <a:rPr lang="en-US" sz="3700">
                <a:solidFill>
                  <a:srgbClr val="000000"/>
                </a:solidFill>
                <a:latin typeface="Canva Sans"/>
                <a:ea typeface="Canva Sans"/>
                <a:cs typeface="Canva Sans"/>
                <a:sym typeface="Canva Sans"/>
              </a:rPr>
              <a:t>is the systemic imprisonment of women due to conditions such as mental illness, addiction, abuse, and poverty (Prison Policy Initiative, 2024)</a:t>
            </a:r>
          </a:p>
          <a:p>
            <a:pPr algn="just">
              <a:lnSpc>
                <a:spcPts val="5180"/>
              </a:lnSpc>
            </a:pPr>
          </a:p>
          <a:p>
            <a:pPr algn="just">
              <a:lnSpc>
                <a:spcPts val="5180"/>
              </a:lnSpc>
            </a:pPr>
            <a:r>
              <a:rPr lang="en-US" b="true" sz="3700">
                <a:solidFill>
                  <a:srgbClr val="000000"/>
                </a:solidFill>
                <a:latin typeface="Canva Sans Bold"/>
                <a:ea typeface="Canva Sans Bold"/>
                <a:cs typeface="Canva Sans Bold"/>
                <a:sym typeface="Canva Sans Bold"/>
              </a:rPr>
              <a:t>Rehabilitative Justice </a:t>
            </a:r>
            <a:r>
              <a:rPr lang="en-US" sz="3700">
                <a:solidFill>
                  <a:srgbClr val="000000"/>
                </a:solidFill>
                <a:latin typeface="Canva Sans"/>
                <a:ea typeface="Canva Sans"/>
                <a:cs typeface="Canva Sans"/>
                <a:sym typeface="Canva Sans"/>
              </a:rPr>
              <a:t>is the practice of addressing the root causes of crime and helping offenders reintegrate into society (Department of Justice, 2025)</a:t>
            </a:r>
          </a:p>
          <a:p>
            <a:pPr algn="just">
              <a:lnSpc>
                <a:spcPts val="5180"/>
              </a:lnSpc>
            </a:pPr>
          </a:p>
          <a:p>
            <a:pPr algn="just">
              <a:lnSpc>
                <a:spcPts val="5180"/>
              </a:lnSpc>
            </a:pPr>
          </a:p>
        </p:txBody>
      </p:sp>
    </p:spTree>
  </p:cSld>
  <p:clrMapOvr>
    <a:masterClrMapping/>
  </p:clrMapOvr>
</p:sld>
</file>

<file path=ppt/slides/slide30.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884590" y="571500"/>
            <a:ext cx="7497050" cy="752475"/>
          </a:xfrm>
          <a:prstGeom prst="rect">
            <a:avLst/>
          </a:prstGeom>
        </p:spPr>
        <p:txBody>
          <a:bodyPr anchor="t" rtlCol="false" tIns="0" lIns="0" bIns="0" rIns="0">
            <a:spAutoFit/>
          </a:bodyPr>
          <a:lstStyle/>
          <a:p>
            <a:pPr algn="l" marL="0" indent="0" lvl="0">
              <a:lnSpc>
                <a:spcPts val="5999"/>
              </a:lnSpc>
              <a:spcBef>
                <a:spcPct val="0"/>
              </a:spcBef>
            </a:pPr>
            <a:r>
              <a:rPr lang="en-US" b="true" sz="4999">
                <a:solidFill>
                  <a:srgbClr val="000000"/>
                </a:solidFill>
                <a:latin typeface="Open Sans Bold"/>
                <a:ea typeface="Open Sans Bold"/>
                <a:cs typeface="Open Sans Bold"/>
                <a:sym typeface="Open Sans Bold"/>
              </a:rPr>
              <a:t>Works Cited</a:t>
            </a:r>
          </a:p>
        </p:txBody>
      </p:sp>
      <p:sp>
        <p:nvSpPr>
          <p:cNvPr name="TextBox 3" id="3"/>
          <p:cNvSpPr txBox="true"/>
          <p:nvPr/>
        </p:nvSpPr>
        <p:spPr>
          <a:xfrm rot="0">
            <a:off x="884590" y="1554778"/>
            <a:ext cx="16962072" cy="8789670"/>
          </a:xfrm>
          <a:prstGeom prst="rect">
            <a:avLst/>
          </a:prstGeom>
        </p:spPr>
        <p:txBody>
          <a:bodyPr anchor="t" rtlCol="false" tIns="0" lIns="0" bIns="0" rIns="0">
            <a:spAutoFit/>
          </a:bodyPr>
          <a:lstStyle/>
          <a:p>
            <a:pPr algn="just">
              <a:lnSpc>
                <a:spcPts val="1679"/>
              </a:lnSpc>
            </a:pPr>
          </a:p>
          <a:p>
            <a:pPr algn="just">
              <a:lnSpc>
                <a:spcPts val="1679"/>
              </a:lnSpc>
            </a:pPr>
            <a:r>
              <a:rPr lang="en-US" sz="1200">
                <a:solidFill>
                  <a:srgbClr val="000000"/>
                </a:solidFill>
                <a:latin typeface="Canva Sans"/>
                <a:ea typeface="Canva Sans"/>
                <a:cs typeface="Canva Sans"/>
                <a:sym typeface="Canva Sans"/>
              </a:rPr>
              <a:t>Annett, Jaxin, et al. “Adverse childhood experiences and mental health among incarcerated women: Self-esteem as a mediating mechanism.” N</a:t>
            </a:r>
            <a:r>
              <a:rPr lang="en-US" sz="1200">
                <a:solidFill>
                  <a:srgbClr val="000000"/>
                </a:solidFill>
                <a:latin typeface="Canva Sans"/>
                <a:ea typeface="Canva Sans"/>
                <a:cs typeface="Canva Sans"/>
                <a:sym typeface="Canva Sans"/>
              </a:rPr>
              <a:t>ational Library of Medicine, NIH, 1 October 2023, https://pubmed.ncbi.nlm.nih.gov/37788588/.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Carstensen, TP. “Duration of Pretrial Detention.” Office of Justice Programs, 1980, https://www.ojp.gov/ncjrs/virtual-library/abstracts/duration-pretrial-detention.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Department of Justice. “Prison Reform: Reducing Recidivism by Strengthening the Federal Bureau of Prisons.” </a:t>
            </a:r>
            <a:r>
              <a:rPr lang="en-US" sz="1200" i="true">
                <a:solidFill>
                  <a:srgbClr val="000000"/>
                </a:solidFill>
                <a:latin typeface="Canva Sans Italics"/>
                <a:ea typeface="Canva Sans Italics"/>
                <a:cs typeface="Canva Sans Italics"/>
                <a:sym typeface="Canva Sans Italics"/>
              </a:rPr>
              <a:t>Department of Justice</a:t>
            </a:r>
            <a:r>
              <a:rPr lang="en-US" sz="1200">
                <a:solidFill>
                  <a:srgbClr val="000000"/>
                </a:solidFill>
                <a:latin typeface="Canva Sans"/>
                <a:ea typeface="Canva Sans"/>
                <a:cs typeface="Canva Sans"/>
                <a:sym typeface="Canva Sans"/>
              </a:rPr>
              <a:t>, 5 June 2025, https://www.justice.gov/archives/prison-reform. Accessed 17 August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Edwards, Layla, et al. “A systematic review of post-release programs for women exiting prison with substance-use disorders: assessing current programs and weighing the evidence - Health &amp; Justice.” Health &amp; Justice, 3 January 2022, https://healthandjusticejournal.biomedcentral.com/articles/10.1186/s40352-021-00162-6. Accessed 2 March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Equal Justice Initiative. “Half of Americans Have Family Members Who Have Been Incarcerated.” Equal Justice Initiative, EJI, 11 December 2018, https://eji.org/news/half-of-americans-have-family-members-who-have-been-incarcerated/. Accessed 2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Feucht, Thomas, and Tammy Holt. “Does Cognitive Behavioral Therapy Work in Criminal Justice? A New Analysis From CrimeSolutions.” National Institute of Justice Journal, NIJ, 25 May 2016, https://nij.ojp.gov/topics/articles/does-cognitive-beh</a:t>
            </a:r>
            <a:r>
              <a:rPr lang="en-US" sz="1200">
                <a:solidFill>
                  <a:srgbClr val="000000"/>
                </a:solidFill>
                <a:latin typeface="Canva Sans"/>
                <a:ea typeface="Canva Sans"/>
                <a:cs typeface="Canva Sans"/>
                <a:sym typeface="Canva Sans"/>
              </a:rPr>
              <a:t>av</a:t>
            </a:r>
            <a:r>
              <a:rPr lang="en-US" sz="1200">
                <a:solidFill>
                  <a:srgbClr val="000000"/>
                </a:solidFill>
                <a:latin typeface="Canva Sans"/>
                <a:ea typeface="Canva Sans"/>
                <a:cs typeface="Canva Sans"/>
                <a:sym typeface="Canva Sans"/>
              </a:rPr>
              <a:t>iora</a:t>
            </a:r>
            <a:r>
              <a:rPr lang="en-US" sz="1200">
                <a:solidFill>
                  <a:srgbClr val="000000"/>
                </a:solidFill>
                <a:latin typeface="Canva Sans"/>
                <a:ea typeface="Canva Sans"/>
                <a:cs typeface="Canva Sans"/>
                <a:sym typeface="Canva Sans"/>
              </a:rPr>
              <a:t>l-</a:t>
            </a:r>
            <a:r>
              <a:rPr lang="en-US" sz="1200">
                <a:solidFill>
                  <a:srgbClr val="000000"/>
                </a:solidFill>
                <a:latin typeface="Canva Sans"/>
                <a:ea typeface="Canva Sans"/>
                <a:cs typeface="Canva Sans"/>
                <a:sym typeface="Canva Sans"/>
              </a:rPr>
              <a:t>the</a:t>
            </a:r>
            <a:r>
              <a:rPr lang="en-US" sz="1200">
                <a:solidFill>
                  <a:srgbClr val="000000"/>
                </a:solidFill>
                <a:latin typeface="Canva Sans"/>
                <a:ea typeface="Canva Sans"/>
                <a:cs typeface="Canva Sans"/>
                <a:sym typeface="Canva Sans"/>
              </a:rPr>
              <a:t>rapy-</a:t>
            </a:r>
            <a:r>
              <a:rPr lang="en-US" sz="1200">
                <a:solidFill>
                  <a:srgbClr val="000000"/>
                </a:solidFill>
                <a:latin typeface="Canva Sans"/>
                <a:ea typeface="Canva Sans"/>
                <a:cs typeface="Canva Sans"/>
                <a:sym typeface="Canva Sans"/>
              </a:rPr>
              <a:t>wor</a:t>
            </a:r>
            <a:r>
              <a:rPr lang="en-US" sz="1200">
                <a:solidFill>
                  <a:srgbClr val="000000"/>
                </a:solidFill>
                <a:latin typeface="Canva Sans"/>
                <a:ea typeface="Canva Sans"/>
                <a:cs typeface="Canva Sans"/>
                <a:sym typeface="Canva Sans"/>
              </a:rPr>
              <a:t>k-crim</a:t>
            </a:r>
            <a:r>
              <a:rPr lang="en-US" sz="1200">
                <a:solidFill>
                  <a:srgbClr val="000000"/>
                </a:solidFill>
                <a:latin typeface="Canva Sans"/>
                <a:ea typeface="Canva Sans"/>
                <a:cs typeface="Canva Sans"/>
                <a:sym typeface="Canva Sans"/>
              </a:rPr>
              <a:t>ina</a:t>
            </a:r>
            <a:r>
              <a:rPr lang="en-US" sz="1200">
                <a:solidFill>
                  <a:srgbClr val="000000"/>
                </a:solidFill>
                <a:latin typeface="Canva Sans"/>
                <a:ea typeface="Canva Sans"/>
                <a:cs typeface="Canva Sans"/>
                <a:sym typeface="Canva Sans"/>
              </a:rPr>
              <a:t>l-jus</a:t>
            </a:r>
            <a:r>
              <a:rPr lang="en-US" sz="1200">
                <a:solidFill>
                  <a:srgbClr val="000000"/>
                </a:solidFill>
                <a:latin typeface="Canva Sans"/>
                <a:ea typeface="Canva Sans"/>
                <a:cs typeface="Canva Sans"/>
                <a:sym typeface="Canva Sans"/>
              </a:rPr>
              <a:t>t</a:t>
            </a:r>
            <a:r>
              <a:rPr lang="en-US" sz="1200">
                <a:solidFill>
                  <a:srgbClr val="000000"/>
                </a:solidFill>
                <a:latin typeface="Canva Sans"/>
                <a:ea typeface="Canva Sans"/>
                <a:cs typeface="Canva Sans"/>
                <a:sym typeface="Canva Sans"/>
              </a:rPr>
              <a:t>ic</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-new-</a:t>
            </a:r>
            <a:r>
              <a:rPr lang="en-US" sz="1200">
                <a:solidFill>
                  <a:srgbClr val="000000"/>
                </a:solidFill>
                <a:latin typeface="Canva Sans"/>
                <a:ea typeface="Canva Sans"/>
                <a:cs typeface="Canva Sans"/>
                <a:sym typeface="Canva Sans"/>
              </a:rPr>
              <a:t>a</a:t>
            </a:r>
            <a:r>
              <a:rPr lang="en-US" sz="1200">
                <a:solidFill>
                  <a:srgbClr val="000000"/>
                </a:solidFill>
                <a:latin typeface="Canva Sans"/>
                <a:ea typeface="Canva Sans"/>
                <a:cs typeface="Canva Sans"/>
                <a:sym typeface="Canva Sans"/>
              </a:rPr>
              <a:t>nalysis-crim</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solutions.</a:t>
            </a:r>
            <a:r>
              <a:rPr lang="en-US" sz="1200">
                <a:solidFill>
                  <a:srgbClr val="000000"/>
                </a:solidFill>
                <a:latin typeface="Canva Sans"/>
                <a:ea typeface="Canva Sans"/>
                <a:cs typeface="Canva Sans"/>
                <a:sym typeface="Canva Sans"/>
              </a:rPr>
              <a:t> </a:t>
            </a:r>
            <a:r>
              <a:rPr lang="en-US" sz="1200">
                <a:solidFill>
                  <a:srgbClr val="000000"/>
                </a:solidFill>
                <a:latin typeface="Canva Sans"/>
                <a:ea typeface="Canva Sans"/>
                <a:cs typeface="Canva Sans"/>
                <a:sym typeface="Canva Sans"/>
              </a:rPr>
              <a:t>Acc</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ss</a:t>
            </a:r>
            <a:r>
              <a:rPr lang="en-US" sz="1200">
                <a:solidFill>
                  <a:srgbClr val="000000"/>
                </a:solidFill>
                <a:latin typeface="Canva Sans"/>
                <a:ea typeface="Canva Sans"/>
                <a:cs typeface="Canva Sans"/>
                <a:sym typeface="Canva Sans"/>
              </a:rPr>
              <a:t>ed</a:t>
            </a:r>
            <a:r>
              <a:rPr lang="en-US" sz="1200">
                <a:solidFill>
                  <a:srgbClr val="000000"/>
                </a:solidFill>
                <a:latin typeface="Canva Sans"/>
                <a:ea typeface="Canva Sans"/>
                <a:cs typeface="Canva Sans"/>
                <a:sym typeface="Canva Sans"/>
              </a:rPr>
              <a:t> 2 July 2025</a:t>
            </a:r>
            <a:r>
              <a:rPr lang="en-US" sz="1200">
                <a:solidFill>
                  <a:srgbClr val="000000"/>
                </a:solidFill>
                <a:latin typeface="Canva Sans"/>
                <a:ea typeface="Canva Sans"/>
                <a:cs typeface="Canva Sans"/>
                <a:sym typeface="Canva Sans"/>
              </a:rPr>
              <a:t>.</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IT Cosmetics, and ERANOS. “The Largest Global Study to Understand, Measure, and Increase Women's Confidence.” Women's Confidence Report, 2021, https://womensconfidence.report/. Accessed 25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Higgs, Johanna, et al. “Cambodia: Barriers to accessing alternatives to incarceration for women and young people who use drugs.” </a:t>
            </a:r>
            <a:r>
              <a:rPr lang="en-US" sz="1200" i="true">
                <a:solidFill>
                  <a:srgbClr val="000000"/>
                </a:solidFill>
                <a:latin typeface="Canva Sans Italics"/>
                <a:ea typeface="Canva Sans Italics"/>
                <a:cs typeface="Canva Sans Italics"/>
                <a:sym typeface="Canva Sans Italics"/>
              </a:rPr>
              <a:t>International Drug Policy Consortium</a:t>
            </a:r>
            <a:r>
              <a:rPr lang="en-US" sz="1200">
                <a:solidFill>
                  <a:srgbClr val="000000"/>
                </a:solidFill>
                <a:latin typeface="Canva Sans"/>
                <a:ea typeface="Canva Sans"/>
                <a:cs typeface="Canva Sans"/>
                <a:sym typeface="Canva Sans"/>
              </a:rPr>
              <a:t>, 25 September 2024, https://idpc.net/publications/2024/09/cambodia-barriers-to-accessing-alternatives-to-incarceration-for-women-and-young-people-who-use. Accessed 17 August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Johnson, Deborah. “Connections Among Poverty, Incarceration, and Inequality – INSTITUTE FOR RESEARCH ON POVERTY – UW–Madison.” Institute for Research on Poverty, May 2020, https://www.irp.wisc.edu/resource/connections-among-poverty-incarceration-and-inequality/. Accessed 25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Kajstura, Aleks, and Wendy Sawyer. “Women's Mass Incarceration: The Whole Pie 2024.” Prison Policy Initiative, 5 March 2024, https://www.prisonpolicy.org/reports/pie2024women.html.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Karlsson, Marie E., and Wells Hall. “Sexual Victimization and Mental Illness Prevalence Rates Among Incarcerated Women: A Literature Review.” National Library of Medicine, NIH, 16 April 2018, https://pmc.ncbi.nlm.nih.gov/articles/PMC6761034/.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Kleiman, Mark A. R., and James E. Hawdon. “Encyclopedia of Drug Policy: Cambodia.” Sage Reference, Sage Publications, 18 April 2011, https://sk.sagepub.com/ency/edvol/drugpolicy/chpt/cambodia. Accessed 15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Lenihan, Tríona. “Addressing the 105,000 increase in the global female prison population, ten years after the Bangkok Rules were adopted.” Penal Reform International, 10 December 2020, https://www.penalreform.org/blog/addressing-the-105000-increase-in-the-global-female/. Accessed 2 August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Museum of Teaching and Learning. “Education Behind Bars: The State of Prison Education: Article One.” </a:t>
            </a:r>
            <a:r>
              <a:rPr lang="en-US" sz="1200" i="true">
                <a:solidFill>
                  <a:srgbClr val="000000"/>
                </a:solidFill>
                <a:latin typeface="Canva Sans Italics"/>
                <a:ea typeface="Canva Sans Italics"/>
                <a:cs typeface="Canva Sans Italics"/>
                <a:sym typeface="Canva Sans Italics"/>
              </a:rPr>
              <a:t>MOTAL Articles</a:t>
            </a:r>
            <a:r>
              <a:rPr lang="en-US" sz="1200">
                <a:solidFill>
                  <a:srgbClr val="000000"/>
                </a:solidFill>
                <a:latin typeface="Canva Sans"/>
                <a:ea typeface="Canva Sans"/>
                <a:cs typeface="Canva Sans"/>
                <a:sym typeface="Canva Sans"/>
              </a:rPr>
              <a:t>, Museum of Teaching and Learning, 23 September 2022, https://www.motal.org/motal-articles/education-behind-bars-the-state-of-prison-education-article-one. Accessed 20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North Carolina Department of Corrections. “Programs and Services Catalog.” </a:t>
            </a:r>
            <a:r>
              <a:rPr lang="en-US" sz="1200" i="true">
                <a:solidFill>
                  <a:srgbClr val="000000"/>
                </a:solidFill>
                <a:latin typeface="Canva Sans Italics"/>
                <a:ea typeface="Canva Sans Italics"/>
                <a:cs typeface="Canva Sans Italics"/>
                <a:sym typeface="Canva Sans Italics"/>
              </a:rPr>
              <a:t>NCDOC Programs and Services Catalog</a:t>
            </a:r>
            <a:r>
              <a:rPr lang="en-US" sz="1200">
                <a:solidFill>
                  <a:srgbClr val="000000"/>
                </a:solidFill>
                <a:latin typeface="Canva Sans"/>
                <a:ea typeface="Canva Sans"/>
                <a:cs typeface="Canva Sans"/>
                <a:sym typeface="Canva Sans"/>
              </a:rPr>
              <a:t>, NCDOC, nd, https://ncpecapp.knack.com/untitled-app#dac-information-and-contacts/ncciw/. Accessed 15 July 2025.</a:t>
            </a:r>
          </a:p>
          <a:p>
            <a:pPr algn="just">
              <a:lnSpc>
                <a:spcPts val="1679"/>
              </a:lnSpc>
            </a:pPr>
          </a:p>
          <a:p>
            <a:pPr algn="just">
              <a:lnSpc>
                <a:spcPts val="1679"/>
              </a:lnSpc>
            </a:pPr>
          </a:p>
        </p:txBody>
      </p:sp>
    </p:spTree>
  </p:cSld>
  <p:clrMapOvr>
    <a:masterClrMapping/>
  </p:clrMapOvr>
</p:sld>
</file>

<file path=ppt/slides/slide31.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884590" y="571500"/>
            <a:ext cx="7497050" cy="752475"/>
          </a:xfrm>
          <a:prstGeom prst="rect">
            <a:avLst/>
          </a:prstGeom>
        </p:spPr>
        <p:txBody>
          <a:bodyPr anchor="t" rtlCol="false" tIns="0" lIns="0" bIns="0" rIns="0">
            <a:spAutoFit/>
          </a:bodyPr>
          <a:lstStyle/>
          <a:p>
            <a:pPr algn="l" marL="0" indent="0" lvl="0">
              <a:lnSpc>
                <a:spcPts val="5999"/>
              </a:lnSpc>
              <a:spcBef>
                <a:spcPct val="0"/>
              </a:spcBef>
            </a:pPr>
            <a:r>
              <a:rPr lang="en-US" b="true" sz="4999">
                <a:solidFill>
                  <a:srgbClr val="000000"/>
                </a:solidFill>
                <a:latin typeface="Open Sans Bold"/>
                <a:ea typeface="Open Sans Bold"/>
                <a:cs typeface="Open Sans Bold"/>
                <a:sym typeface="Open Sans Bold"/>
              </a:rPr>
              <a:t>Works Cited</a:t>
            </a:r>
          </a:p>
        </p:txBody>
      </p:sp>
      <p:sp>
        <p:nvSpPr>
          <p:cNvPr name="TextBox 3" id="3"/>
          <p:cNvSpPr txBox="true"/>
          <p:nvPr/>
        </p:nvSpPr>
        <p:spPr>
          <a:xfrm rot="0">
            <a:off x="884590" y="1619250"/>
            <a:ext cx="16962072" cy="8999220"/>
          </a:xfrm>
          <a:prstGeom prst="rect">
            <a:avLst/>
          </a:prstGeom>
        </p:spPr>
        <p:txBody>
          <a:bodyPr anchor="t" rtlCol="false" tIns="0" lIns="0" bIns="0" rIns="0">
            <a:spAutoFit/>
          </a:bodyPr>
          <a:lstStyle/>
          <a:p>
            <a:pPr algn="just">
              <a:lnSpc>
                <a:spcPts val="1679"/>
              </a:lnSpc>
            </a:pPr>
            <a:r>
              <a:rPr lang="en-US" sz="1200">
                <a:solidFill>
                  <a:srgbClr val="000000"/>
                </a:solidFill>
                <a:latin typeface="Canva Sans"/>
                <a:ea typeface="Canva Sans"/>
                <a:cs typeface="Canva Sans"/>
                <a:sym typeface="Canva Sans"/>
              </a:rPr>
              <a:t>Office of the High Commissioner for Human Rights Cambodia. “A paradigm shift for incarcerated women with children: Changes in law and practice regarding women prisoners and their children achieved through advocacy and partnerships.” </a:t>
            </a:r>
            <a:r>
              <a:rPr lang="en-US" sz="1200" i="true">
                <a:solidFill>
                  <a:srgbClr val="000000"/>
                </a:solidFill>
                <a:latin typeface="Canva Sans Italics"/>
                <a:ea typeface="Canva Sans Italics"/>
                <a:cs typeface="Canva Sans Italics"/>
                <a:sym typeface="Canva Sans Italics"/>
              </a:rPr>
              <a:t>Human Rights Success Story</a:t>
            </a:r>
            <a:r>
              <a:rPr lang="en-US" sz="1200">
                <a:solidFill>
                  <a:srgbClr val="000000"/>
                </a:solidFill>
                <a:latin typeface="Canva Sans"/>
                <a:ea typeface="Canva Sans"/>
                <a:cs typeface="Canva Sans"/>
                <a:sym typeface="Canva Sans"/>
              </a:rPr>
              <a:t>, United Nations Human Rights Office, June 2015, https://cambodia.ohchr.org/sites/default/files/SS%204-Women%20and%20children%20in%20prison%20-%20final.pdf. Accessed 15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Oliveira, TMF, et al. “Vulnerabilities associated with vio</a:t>
            </a:r>
            <a:r>
              <a:rPr lang="en-US" sz="1200">
                <a:solidFill>
                  <a:srgbClr val="000000"/>
                </a:solidFill>
                <a:latin typeface="Canva Sans"/>
                <a:ea typeface="Canva Sans"/>
                <a:cs typeface="Canva Sans"/>
                <a:sym typeface="Canva Sans"/>
              </a:rPr>
              <a:t>l</a:t>
            </a:r>
            <a:r>
              <a:rPr lang="en-US" sz="1200">
                <a:solidFill>
                  <a:srgbClr val="000000"/>
                </a:solidFill>
                <a:latin typeface="Canva Sans"/>
                <a:ea typeface="Canva Sans"/>
                <a:cs typeface="Canva Sans"/>
                <a:sym typeface="Canva Sans"/>
              </a:rPr>
              <a:t>en</a:t>
            </a:r>
            <a:r>
              <a:rPr lang="en-US" sz="1200">
                <a:solidFill>
                  <a:srgbClr val="000000"/>
                </a:solidFill>
                <a:latin typeface="Canva Sans"/>
                <a:ea typeface="Canva Sans"/>
                <a:cs typeface="Canva Sans"/>
                <a:sym typeface="Canva Sans"/>
              </a:rPr>
              <a:t>c</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 against women before entering the prison system.” </a:t>
            </a:r>
            <a:r>
              <a:rPr lang="en-US" sz="1200" i="true">
                <a:solidFill>
                  <a:srgbClr val="000000"/>
                </a:solidFill>
                <a:latin typeface="Canva Sans Italics"/>
                <a:ea typeface="Canva Sans Italics"/>
                <a:cs typeface="Canva Sans Italics"/>
                <a:sym typeface="Canva Sans Italics"/>
              </a:rPr>
              <a:t>National Library of Medicine</a:t>
            </a:r>
            <a:r>
              <a:rPr lang="en-US" sz="1200">
                <a:solidFill>
                  <a:srgbClr val="000000"/>
                </a:solidFill>
                <a:latin typeface="Canva Sans"/>
                <a:ea typeface="Canva Sans"/>
                <a:cs typeface="Canva Sans"/>
                <a:sym typeface="Canva Sans"/>
              </a:rPr>
              <a:t>, NIH, 3 October 2022, https://pmc.ncbi.nlm.nih.gov/articles/PMC10085637/.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Penal Reform International, et al. “The rehabilitation and reintegration of women prisoners.” </a:t>
            </a:r>
            <a:r>
              <a:rPr lang="en-US" sz="1200" i="true">
                <a:solidFill>
                  <a:srgbClr val="000000"/>
                </a:solidFill>
                <a:latin typeface="Canva Sans Italics"/>
                <a:ea typeface="Canva Sans Italics"/>
                <a:cs typeface="Canva Sans Italics"/>
                <a:sym typeface="Canva Sans Italics"/>
              </a:rPr>
              <a:t>Toolbox on the UN Bangkok Rules</a:t>
            </a:r>
            <a:r>
              <a:rPr lang="en-US" sz="1200">
                <a:solidFill>
                  <a:srgbClr val="000000"/>
                </a:solidFill>
                <a:latin typeface="Canva Sans"/>
                <a:ea typeface="Canva Sans"/>
                <a:cs typeface="Canva Sans"/>
                <a:sym typeface="Canva Sans"/>
              </a:rPr>
              <a:t>, Penal Reform International, May 2019, https://cdn.penalreform.org/wp-content/uploads/2019/05/PRI_Rehabilitation-of-women-prisoners_WEB.pdf. Accessed 20 February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Rehabilitation Through The Arts. “Breaking the Cycle of Incarceration.” </a:t>
            </a:r>
            <a:r>
              <a:rPr lang="en-US" sz="1200" i="true">
                <a:solidFill>
                  <a:srgbClr val="000000"/>
                </a:solidFill>
                <a:latin typeface="Canva Sans Italics"/>
                <a:ea typeface="Canva Sans Italics"/>
                <a:cs typeface="Canva Sans Italics"/>
                <a:sym typeface="Canva Sans Italics"/>
              </a:rPr>
              <a:t>Rehabilitation Through the Arts: Prison Arts Programs</a:t>
            </a:r>
            <a:r>
              <a:rPr lang="en-US" sz="1200">
                <a:solidFill>
                  <a:srgbClr val="000000"/>
                </a:solidFill>
                <a:latin typeface="Canva Sans"/>
                <a:ea typeface="Canva Sans"/>
                <a:cs typeface="Canva Sans"/>
                <a:sym typeface="Canva Sans"/>
              </a:rPr>
              <a:t>, RTTA, nd, https://rta-arts.org/. Accessed 2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Riveros Parades, Maria Gabriella. Mercy in the Mirror Logo. Digital Artwork. 1, 1 ed., 15 June 2025. Digital Art.</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Ruffing, Janet K. “Cultivating Compassion: Developing a Habit of Mercy and Recognizing its Interruptions.” </a:t>
            </a:r>
            <a:r>
              <a:rPr lang="en-US" sz="1200" i="true">
                <a:solidFill>
                  <a:srgbClr val="000000"/>
                </a:solidFill>
                <a:latin typeface="Canva Sans Italics"/>
                <a:ea typeface="Canva Sans Italics"/>
                <a:cs typeface="Canva Sans Italics"/>
                <a:sym typeface="Canva Sans Italics"/>
              </a:rPr>
              <a:t>Sisters of Mercy</a:t>
            </a:r>
            <a:r>
              <a:rPr lang="en-US" sz="1200">
                <a:solidFill>
                  <a:srgbClr val="000000"/>
                </a:solidFill>
                <a:latin typeface="Canva Sans"/>
                <a:ea typeface="Canva Sans"/>
                <a:cs typeface="Canva Sans"/>
                <a:sym typeface="Canva Sans"/>
              </a:rPr>
              <a:t>, October 2021, https://www.sistersofmercy.org/wp-content/uploads/2021/10/Cultivating-Compassion-Developing-a-Habit-of-Mercy-by-Dr-Janet-Ruffing-RSM.pdf. Accessed 17 August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Sawyer, Wendy. “Who's helping the 1.9 million women released from prisons and jails each year?” Prison Policy Initiative Briefings, Prison Policy Initiative, 19 July 2019, https://www.prisonpolicy.org/blog/2019/07/19/reentry/. Accessed 28 February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Schenck, Linda. “The Impact of Prison Arts Programs on Inmate Attitudes and Behavior: A Quantitative Evaluation.” CJCJ.org, 2014, https://www.cjcj.org/media/import/documents/brewster_prison_arts_final_formatted.pdf. Accessed 2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State of Maine Department of Corrections. “Women's Center - Programs.” State of Maine Department of Corrections Women's Center Programs, State of Maine Department of Corrections, nd, https://www.maine.gov/corrections/womenscenter/programs. Accessed 15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UC Law San Francisco. “Social Justice - Center for Social Justice Online Library.” </a:t>
            </a:r>
            <a:r>
              <a:rPr lang="en-US" sz="1200" i="true">
                <a:solidFill>
                  <a:srgbClr val="000000"/>
                </a:solidFill>
                <a:latin typeface="Canva Sans Italics"/>
                <a:ea typeface="Canva Sans Italics"/>
                <a:cs typeface="Canva Sans Italics"/>
                <a:sym typeface="Canva Sans Italics"/>
              </a:rPr>
              <a:t>UC Law SF Library Research Guides</a:t>
            </a:r>
            <a:r>
              <a:rPr lang="en-US" sz="1200">
                <a:solidFill>
                  <a:srgbClr val="000000"/>
                </a:solidFill>
                <a:latin typeface="Canva Sans"/>
                <a:ea typeface="Canva Sans"/>
                <a:cs typeface="Canva Sans"/>
                <a:sym typeface="Canva Sans"/>
              </a:rPr>
              <a:t>, 2022, https://libguides.uclawsf.edu/SocialJustice/SJ. Accessed 17 August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United Nations Office on Drugs and Crime. “THE BANGKOK RULES.” United Nations Office on Drugs and Crime, UNODC, 16 March 2011, https://www.unodc.org/documents/justice-and-prison-reform/Bangkok_Rules_ENG_22032015.pdf. Accessed 15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United Nations Office on Drugs and Crime. “The United Nations Standard Minimum Rules for the Treatment of Prisoners (the Nelson Mandela Rules) - unodc.” Unodc, UNODC, 17 December 2015, https://www.unodc.org/documents/justice-and-prison-reform/Nelson_Mandela_Rules-E-ebook.pdf. Accessed 20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United Nations Office on Drugs and Crime, et al. “Data Matters: Nearly twelve million people imprisoned globally Nearly one-third unsentenced With prisons overcrowded in half of all countries.” </a:t>
            </a:r>
            <a:r>
              <a:rPr lang="en-US" sz="1200" i="true">
                <a:solidFill>
                  <a:srgbClr val="000000"/>
                </a:solidFill>
                <a:latin typeface="Canva Sans Italics"/>
                <a:ea typeface="Canva Sans Italics"/>
                <a:cs typeface="Canva Sans Italics"/>
                <a:sym typeface="Canva Sans Italics"/>
              </a:rPr>
              <a:t>UNODC</a:t>
            </a:r>
            <a:r>
              <a:rPr lang="en-US" sz="1200">
                <a:solidFill>
                  <a:srgbClr val="000000"/>
                </a:solidFill>
                <a:latin typeface="Canva Sans"/>
                <a:ea typeface="Canva Sans"/>
                <a:cs typeface="Canva Sans"/>
                <a:sym typeface="Canva Sans"/>
              </a:rPr>
              <a:t>, UNODC, 2021, https://www.unodc.org/documents/data-and-analysis/statistics/DataMatters1_prison.pdf.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 Office on Drugs and Crime. “"Life doesn't stop with imprisonment": supporting prisoner rehabilitation in Beirut, Lebanon.” </a:t>
            </a:r>
            <a:r>
              <a:rPr lang="en-US" sz="1200" i="true">
                <a:solidFill>
                  <a:srgbClr val="000000"/>
                </a:solidFill>
                <a:latin typeface="Canva Sans Italics"/>
                <a:ea typeface="Canva Sans Italics"/>
                <a:cs typeface="Canva Sans Italics"/>
                <a:sym typeface="Canva Sans Italics"/>
              </a:rPr>
              <a:t>UNODC</a:t>
            </a:r>
            <a:r>
              <a:rPr lang="en-US" sz="1200">
                <a:solidFill>
                  <a:srgbClr val="000000"/>
                </a:solidFill>
                <a:latin typeface="Canva Sans"/>
                <a:ea typeface="Canva Sans"/>
                <a:cs typeface="Canva Sans"/>
                <a:sym typeface="Canva Sans"/>
              </a:rPr>
              <a:t>, UNODC, July 2025, https://www.unodc.org/unodc/en/frontpage/2025/July/nelson-mandela-day_-ten-stories-from-prisons-to-mark-ten-years-of-the-nelson-mandela-rules.html. Accessed 25 July 2025.</a:t>
            </a:r>
          </a:p>
          <a:p>
            <a:pPr algn="just">
              <a:lnSpc>
                <a:spcPts val="1679"/>
              </a:lnSpc>
            </a:pPr>
          </a:p>
          <a:p>
            <a:pPr algn="just">
              <a:lnSpc>
                <a:spcPts val="1679"/>
              </a:lnSpc>
            </a:pPr>
          </a:p>
          <a:p>
            <a:pPr algn="just">
              <a:lnSpc>
                <a:spcPts val="1679"/>
              </a:lnSpc>
            </a:pPr>
          </a:p>
          <a:p>
            <a:pPr algn="just">
              <a:lnSpc>
                <a:spcPts val="1679"/>
              </a:lnSpc>
            </a:pPr>
          </a:p>
        </p:txBody>
      </p:sp>
    </p:spTree>
  </p:cSld>
  <p:clrMapOvr>
    <a:masterClrMapping/>
  </p:clrMapOvr>
</p:sld>
</file>

<file path=ppt/slides/slide32.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884590" y="571500"/>
            <a:ext cx="7497050" cy="752475"/>
          </a:xfrm>
          <a:prstGeom prst="rect">
            <a:avLst/>
          </a:prstGeom>
        </p:spPr>
        <p:txBody>
          <a:bodyPr anchor="t" rtlCol="false" tIns="0" lIns="0" bIns="0" rIns="0">
            <a:spAutoFit/>
          </a:bodyPr>
          <a:lstStyle/>
          <a:p>
            <a:pPr algn="l" marL="0" indent="0" lvl="0">
              <a:lnSpc>
                <a:spcPts val="5999"/>
              </a:lnSpc>
              <a:spcBef>
                <a:spcPct val="0"/>
              </a:spcBef>
            </a:pPr>
            <a:r>
              <a:rPr lang="en-US" b="true" sz="4999">
                <a:solidFill>
                  <a:srgbClr val="000000"/>
                </a:solidFill>
                <a:latin typeface="Open Sans Bold"/>
                <a:ea typeface="Open Sans Bold"/>
                <a:cs typeface="Open Sans Bold"/>
                <a:sym typeface="Open Sans Bold"/>
              </a:rPr>
              <a:t>Works Cited</a:t>
            </a:r>
          </a:p>
        </p:txBody>
      </p:sp>
      <p:sp>
        <p:nvSpPr>
          <p:cNvPr name="TextBox 3" id="3"/>
          <p:cNvSpPr txBox="true"/>
          <p:nvPr/>
        </p:nvSpPr>
        <p:spPr>
          <a:xfrm rot="0">
            <a:off x="884590" y="1545253"/>
            <a:ext cx="16962072" cy="5646420"/>
          </a:xfrm>
          <a:prstGeom prst="rect">
            <a:avLst/>
          </a:prstGeom>
        </p:spPr>
        <p:txBody>
          <a:bodyPr anchor="t" rtlCol="false" tIns="0" lIns="0" bIns="0" rIns="0">
            <a:spAutoFit/>
          </a:bodyPr>
          <a:lstStyle/>
          <a:p>
            <a:pPr algn="just">
              <a:lnSpc>
                <a:spcPts val="1679"/>
              </a:lnSpc>
            </a:pPr>
            <a:r>
              <a:rPr lang="en-US" sz="1200">
                <a:solidFill>
                  <a:srgbClr val="000000"/>
                </a:solidFill>
                <a:latin typeface="Canva Sans"/>
                <a:ea typeface="Canva Sans"/>
                <a:cs typeface="Canva Sans"/>
                <a:sym typeface="Canva Sans"/>
              </a:rPr>
              <a:t>UN Office on Drugs and Crime. “WOMEN AND DRUGS Drug use, drug supply and their consequences.” </a:t>
            </a:r>
            <a:r>
              <a:rPr lang="en-US" sz="1200" i="true">
                <a:solidFill>
                  <a:srgbClr val="000000"/>
                </a:solidFill>
                <a:latin typeface="Canva Sans Italics"/>
                <a:ea typeface="Canva Sans Italics"/>
                <a:cs typeface="Canva Sans Italics"/>
                <a:sym typeface="Canva Sans Italics"/>
              </a:rPr>
              <a:t>UN Office on Drugs and Crime Research</a:t>
            </a:r>
            <a:r>
              <a:rPr lang="en-US" sz="1200">
                <a:solidFill>
                  <a:srgbClr val="000000"/>
                </a:solidFill>
                <a:latin typeface="Canva Sans"/>
                <a:ea typeface="Canva Sans"/>
                <a:cs typeface="Canva Sans"/>
                <a:sym typeface="Canva Sans"/>
              </a:rPr>
              <a:t>, UNODC, June 2018, https://www.unodc.org/wdr2018/prelaunch/WDR18_Booklet_5_WOMEN.pdf.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 Office on Drugs and Crime, and World Health Organization Europe. “Women’s health in prison Correcting gender inequity in prison health.” </a:t>
            </a:r>
            <a:r>
              <a:rPr lang="en-US" sz="1200" i="true">
                <a:solidFill>
                  <a:srgbClr val="000000"/>
                </a:solidFill>
                <a:latin typeface="Canva Sans Italics"/>
                <a:ea typeface="Canva Sans Italics"/>
                <a:cs typeface="Canva Sans Italics"/>
                <a:sym typeface="Canva Sans Italics"/>
              </a:rPr>
              <a:t>FINAL Declaration and background paper Women's health in Prison</a:t>
            </a:r>
            <a:r>
              <a:rPr lang="en-US" sz="1200">
                <a:solidFill>
                  <a:srgbClr val="000000"/>
                </a:solidFill>
                <a:latin typeface="Canva Sans"/>
                <a:ea typeface="Canva Sans"/>
                <a:cs typeface="Canva Sans"/>
                <a:sym typeface="Canva Sans"/>
              </a:rPr>
              <a:t>, UNODC, 2009, https://www.unodc.org/documents/hiv-aids/WHO_EURO_UNODC_2009_Womens_health_in_prison_correcting_gender_inequity-EN.pdf.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UN Women. “1 in every 10 women in the world lives in extreme poverty.” </a:t>
            </a:r>
            <a:r>
              <a:rPr lang="en-US" sz="1200" i="true">
                <a:solidFill>
                  <a:srgbClr val="000000"/>
                </a:solidFill>
                <a:latin typeface="Canva Sans Italics"/>
                <a:ea typeface="Canva Sans Italics"/>
                <a:cs typeface="Canva Sans Italics"/>
                <a:sym typeface="Canva Sans Italics"/>
              </a:rPr>
              <a:t>UN Women</a:t>
            </a:r>
            <a:r>
              <a:rPr lang="en-US" sz="1200">
                <a:solidFill>
                  <a:srgbClr val="000000"/>
                </a:solidFill>
                <a:latin typeface="Canva Sans"/>
                <a:ea typeface="Canva Sans"/>
                <a:cs typeface="Canva Sans"/>
                <a:sym typeface="Canva Sans"/>
              </a:rPr>
              <a:t>, 8 March 2024, https://www.unwomen.org/en/news-stories/press-release/2024/03/1-in-every-10-women-in-the-world-lives-in-extreme-poverty.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V</a:t>
            </a:r>
            <a:r>
              <a:rPr lang="en-US" sz="1200">
                <a:solidFill>
                  <a:srgbClr val="000000"/>
                </a:solidFill>
                <a:latin typeface="Canva Sans"/>
                <a:ea typeface="Canva Sans"/>
                <a:cs typeface="Canva Sans"/>
                <a:sym typeface="Canva Sans"/>
              </a:rPr>
              <a:t>era Institute for Justi</a:t>
            </a:r>
            <a:r>
              <a:rPr lang="en-US" sz="1200">
                <a:solidFill>
                  <a:srgbClr val="000000"/>
                </a:solidFill>
                <a:latin typeface="Canva Sans"/>
                <a:ea typeface="Canva Sans"/>
                <a:cs typeface="Canva Sans"/>
                <a:sym typeface="Canva Sans"/>
              </a:rPr>
              <a:t>c</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 “The Burden of Mental Illness Behind Bars.” </a:t>
            </a:r>
            <a:r>
              <a:rPr lang="en-US" sz="1200" i="true">
                <a:solidFill>
                  <a:srgbClr val="000000"/>
                </a:solidFill>
                <a:latin typeface="Canva Sans Italics"/>
                <a:ea typeface="Canva Sans Italics"/>
                <a:cs typeface="Canva Sans Italics"/>
                <a:sym typeface="Canva Sans Italics"/>
              </a:rPr>
              <a:t>Vera Institute</a:t>
            </a:r>
            <a:r>
              <a:rPr lang="en-US" sz="1200">
                <a:solidFill>
                  <a:srgbClr val="000000"/>
                </a:solidFill>
                <a:latin typeface="Canva Sans"/>
                <a:ea typeface="Canva Sans"/>
                <a:cs typeface="Canva Sans"/>
                <a:sym typeface="Canva Sans"/>
              </a:rPr>
              <a:t>, 21 June 2016, https://www.vera.org/the-human-toll-of-jail-2016/inside-the-massive-jail</a:t>
            </a:r>
            <a:r>
              <a:rPr lang="en-US" sz="1200">
                <a:solidFill>
                  <a:srgbClr val="000000"/>
                </a:solidFill>
                <a:latin typeface="Canva Sans"/>
                <a:ea typeface="Canva Sans"/>
                <a:cs typeface="Canva Sans"/>
                <a:sym typeface="Canva Sans"/>
              </a:rPr>
              <a:t>-</a:t>
            </a:r>
            <a:r>
              <a:rPr lang="en-US" sz="1200">
                <a:solidFill>
                  <a:srgbClr val="000000"/>
                </a:solidFill>
                <a:latin typeface="Canva Sans"/>
                <a:ea typeface="Canva Sans"/>
                <a:cs typeface="Canva Sans"/>
                <a:sym typeface="Canva Sans"/>
              </a:rPr>
              <a:t>tha</a:t>
            </a:r>
            <a:r>
              <a:rPr lang="en-US" sz="1200">
                <a:solidFill>
                  <a:srgbClr val="000000"/>
                </a:solidFill>
                <a:latin typeface="Canva Sans"/>
                <a:ea typeface="Canva Sans"/>
                <a:cs typeface="Canva Sans"/>
                <a:sym typeface="Canva Sans"/>
              </a:rPr>
              <a:t>t-d</a:t>
            </a:r>
            <a:r>
              <a:rPr lang="en-US" sz="1200">
                <a:solidFill>
                  <a:srgbClr val="000000"/>
                </a:solidFill>
                <a:latin typeface="Canva Sans"/>
                <a:ea typeface="Canva Sans"/>
                <a:cs typeface="Canva Sans"/>
                <a:sym typeface="Canva Sans"/>
              </a:rPr>
              <a:t>ou</a:t>
            </a:r>
            <a:r>
              <a:rPr lang="en-US" sz="1200">
                <a:solidFill>
                  <a:srgbClr val="000000"/>
                </a:solidFill>
                <a:latin typeface="Canva Sans"/>
                <a:ea typeface="Canva Sans"/>
                <a:cs typeface="Canva Sans"/>
                <a:sym typeface="Canva Sans"/>
              </a:rPr>
              <a:t>b</a:t>
            </a:r>
            <a:r>
              <a:rPr lang="en-US" sz="1200">
                <a:solidFill>
                  <a:srgbClr val="000000"/>
                </a:solidFill>
                <a:latin typeface="Canva Sans"/>
                <a:ea typeface="Canva Sans"/>
                <a:cs typeface="Canva Sans"/>
                <a:sym typeface="Canva Sans"/>
              </a:rPr>
              <a:t>les</a:t>
            </a:r>
            <a:r>
              <a:rPr lang="en-US" sz="1200">
                <a:solidFill>
                  <a:srgbClr val="000000"/>
                </a:solidFill>
                <a:latin typeface="Canva Sans"/>
                <a:ea typeface="Canva Sans"/>
                <a:cs typeface="Canva Sans"/>
                <a:sym typeface="Canva Sans"/>
              </a:rPr>
              <a:t>-</a:t>
            </a:r>
            <a:r>
              <a:rPr lang="en-US" sz="1200">
                <a:solidFill>
                  <a:srgbClr val="000000"/>
                </a:solidFill>
                <a:latin typeface="Canva Sans"/>
                <a:ea typeface="Canva Sans"/>
                <a:cs typeface="Canva Sans"/>
                <a:sym typeface="Canva Sans"/>
              </a:rPr>
              <a:t>as-chicagos-largest-mental-health-facility/the-burden-of-mental-illness-behind-bars. Accessed 3 March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Vera Institute for Justice. “Incarceration Tre</a:t>
            </a:r>
            <a:r>
              <a:rPr lang="en-US" sz="1200">
                <a:solidFill>
                  <a:srgbClr val="000000"/>
                </a:solidFill>
                <a:latin typeface="Canva Sans"/>
                <a:ea typeface="Canva Sans"/>
                <a:cs typeface="Canva Sans"/>
                <a:sym typeface="Canva Sans"/>
              </a:rPr>
              <a:t>nd</a:t>
            </a:r>
            <a:r>
              <a:rPr lang="en-US" sz="1200">
                <a:solidFill>
                  <a:srgbClr val="000000"/>
                </a:solidFill>
                <a:latin typeface="Canva Sans"/>
                <a:ea typeface="Canva Sans"/>
                <a:cs typeface="Canva Sans"/>
                <a:sym typeface="Canva Sans"/>
              </a:rPr>
              <a:t>s in </a:t>
            </a:r>
            <a:r>
              <a:rPr lang="en-US" sz="1200">
                <a:solidFill>
                  <a:srgbClr val="000000"/>
                </a:solidFill>
                <a:latin typeface="Canva Sans"/>
                <a:ea typeface="Canva Sans"/>
                <a:cs typeface="Canva Sans"/>
                <a:sym typeface="Canva Sans"/>
              </a:rPr>
              <a:t>No</a:t>
            </a:r>
            <a:r>
              <a:rPr lang="en-US" sz="1200">
                <a:solidFill>
                  <a:srgbClr val="000000"/>
                </a:solidFill>
                <a:latin typeface="Canva Sans"/>
                <a:ea typeface="Canva Sans"/>
                <a:cs typeface="Canva Sans"/>
                <a:sym typeface="Canva Sans"/>
              </a:rPr>
              <a:t>rt</a:t>
            </a:r>
            <a:r>
              <a:rPr lang="en-US" sz="1200">
                <a:solidFill>
                  <a:srgbClr val="000000"/>
                </a:solidFill>
                <a:latin typeface="Canva Sans"/>
                <a:ea typeface="Canva Sans"/>
                <a:cs typeface="Canva Sans"/>
                <a:sym typeface="Canva Sans"/>
              </a:rPr>
              <a:t>h</a:t>
            </a:r>
            <a:r>
              <a:rPr lang="en-US" sz="1200">
                <a:solidFill>
                  <a:srgbClr val="000000"/>
                </a:solidFill>
                <a:latin typeface="Canva Sans"/>
                <a:ea typeface="Canva Sans"/>
                <a:cs typeface="Canva Sans"/>
                <a:sym typeface="Canva Sans"/>
              </a:rPr>
              <a:t> </a:t>
            </a:r>
            <a:r>
              <a:rPr lang="en-US" sz="1200">
                <a:solidFill>
                  <a:srgbClr val="000000"/>
                </a:solidFill>
                <a:latin typeface="Canva Sans"/>
                <a:ea typeface="Canva Sans"/>
                <a:cs typeface="Canva Sans"/>
                <a:sym typeface="Canva Sans"/>
              </a:rPr>
              <a:t>Ca</a:t>
            </a:r>
            <a:r>
              <a:rPr lang="en-US" sz="1200">
                <a:solidFill>
                  <a:srgbClr val="000000"/>
                </a:solidFill>
                <a:latin typeface="Canva Sans"/>
                <a:ea typeface="Canva Sans"/>
                <a:cs typeface="Canva Sans"/>
                <a:sym typeface="Canva Sans"/>
              </a:rPr>
              <a:t>ro</a:t>
            </a:r>
            <a:r>
              <a:rPr lang="en-US" sz="1200">
                <a:solidFill>
                  <a:srgbClr val="000000"/>
                </a:solidFill>
                <a:latin typeface="Canva Sans"/>
                <a:ea typeface="Canva Sans"/>
                <a:cs typeface="Canva Sans"/>
                <a:sym typeface="Canva Sans"/>
              </a:rPr>
              <a:t>li</a:t>
            </a:r>
            <a:r>
              <a:rPr lang="en-US" sz="1200">
                <a:solidFill>
                  <a:srgbClr val="000000"/>
                </a:solidFill>
                <a:latin typeface="Canva Sans"/>
                <a:ea typeface="Canva Sans"/>
                <a:cs typeface="Canva Sans"/>
                <a:sym typeface="Canva Sans"/>
              </a:rPr>
              <a:t>na.” </a:t>
            </a:r>
            <a:r>
              <a:rPr lang="en-US" sz="1200" i="true">
                <a:solidFill>
                  <a:srgbClr val="000000"/>
                </a:solidFill>
                <a:latin typeface="Canva Sans Italics"/>
                <a:ea typeface="Canva Sans Italics"/>
                <a:cs typeface="Canva Sans Italics"/>
                <a:sym typeface="Canva Sans Italics"/>
              </a:rPr>
              <a:t>Incarceration Trends in North Carolina</a:t>
            </a:r>
            <a:r>
              <a:rPr lang="en-US" sz="1200">
                <a:solidFill>
                  <a:srgbClr val="000000"/>
                </a:solidFill>
                <a:latin typeface="Canva Sans"/>
                <a:ea typeface="Canva Sans"/>
                <a:cs typeface="Canva Sans"/>
                <a:sym typeface="Canva Sans"/>
              </a:rPr>
              <a:t>, Vera Institute for Justice, December 2019, https://vera-institute.files.svdcdn.com/production/downloads/pdfdownloads/state-incarceration-trends-north-carolina.pdf. Accessed 24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Vera Institute of Justice. “Incarceration Trends in Maine.” </a:t>
            </a:r>
            <a:r>
              <a:rPr lang="en-US" sz="1200" i="true">
                <a:solidFill>
                  <a:srgbClr val="000000"/>
                </a:solidFill>
                <a:latin typeface="Canva Sans Italics"/>
                <a:ea typeface="Canva Sans Italics"/>
                <a:cs typeface="Canva Sans Italics"/>
                <a:sym typeface="Canva Sans Italics"/>
              </a:rPr>
              <a:t>Incarceration Trends in Maine</a:t>
            </a:r>
            <a:r>
              <a:rPr lang="en-US" sz="1200">
                <a:solidFill>
                  <a:srgbClr val="000000"/>
                </a:solidFill>
                <a:latin typeface="Canva Sans"/>
                <a:ea typeface="Canva Sans"/>
                <a:cs typeface="Canva Sans"/>
                <a:sym typeface="Canva Sans"/>
              </a:rPr>
              <a:t>, Vera Institute for Justice, December 2019, https://vera-institute.files.svdcdn.com/production/downloads/pdfdownloads/state-incarceration-trends-maine.pdf?dm=1574810037. Accessed 3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World Bank Group. “Population, female (% of total population) | Data.” </a:t>
            </a:r>
            <a:r>
              <a:rPr lang="en-US" sz="1200" i="true">
                <a:solidFill>
                  <a:srgbClr val="000000"/>
                </a:solidFill>
                <a:latin typeface="Canva Sans Italics"/>
                <a:ea typeface="Canva Sans Italics"/>
                <a:cs typeface="Canva Sans Italics"/>
                <a:sym typeface="Canva Sans Italics"/>
              </a:rPr>
              <a:t>World Bank Open Data</a:t>
            </a:r>
            <a:r>
              <a:rPr lang="en-US" sz="1200">
                <a:solidFill>
                  <a:srgbClr val="000000"/>
                </a:solidFill>
                <a:latin typeface="Canva Sans"/>
                <a:ea typeface="Canva Sans"/>
                <a:cs typeface="Canva Sans"/>
                <a:sym typeface="Canva Sans"/>
              </a:rPr>
              <a:t>, 2022, https://data.worldbank.org/indicator/SP.POP.TOTL.FE.ZS. Accessed 26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World Prison Brief. “Female prison population growing faster than male, worldwide.” </a:t>
            </a:r>
            <a:r>
              <a:rPr lang="en-US" sz="1200" i="true">
                <a:solidFill>
                  <a:srgbClr val="000000"/>
                </a:solidFill>
                <a:latin typeface="Canva Sans Italics"/>
                <a:ea typeface="Canva Sans Italics"/>
                <a:cs typeface="Canva Sans Italics"/>
                <a:sym typeface="Canva Sans Italics"/>
              </a:rPr>
              <a:t>World Prison Brief</a:t>
            </a:r>
            <a:r>
              <a:rPr lang="en-US" sz="1200">
                <a:solidFill>
                  <a:srgbClr val="000000"/>
                </a:solidFill>
                <a:latin typeface="Canva Sans"/>
                <a:ea typeface="Canva Sans"/>
                <a:cs typeface="Canva Sans"/>
                <a:sym typeface="Canva Sans"/>
              </a:rPr>
              <a:t>, 12 February 2025, https://www.prisonstudies.org/news/female-prison-population-growing-faster-male-worldwide. Accessed 1 July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Xu, Fei. “EMOTIONAL HEALTH SU</a:t>
            </a:r>
            <a:r>
              <a:rPr lang="en-US" sz="1200">
                <a:solidFill>
                  <a:srgbClr val="000000"/>
                </a:solidFill>
                <a:latin typeface="Canva Sans"/>
                <a:ea typeface="Canva Sans"/>
                <a:cs typeface="Canva Sans"/>
                <a:sym typeface="Canva Sans"/>
              </a:rPr>
              <a:t>PP</a:t>
            </a:r>
            <a:r>
              <a:rPr lang="en-US" sz="1200">
                <a:solidFill>
                  <a:srgbClr val="000000"/>
                </a:solidFill>
                <a:latin typeface="Canva Sans"/>
                <a:ea typeface="Canva Sans"/>
                <a:cs typeface="Canva Sans"/>
                <a:sym typeface="Canva Sans"/>
              </a:rPr>
              <a:t>O</a:t>
            </a:r>
            <a:r>
              <a:rPr lang="en-US" sz="1200">
                <a:solidFill>
                  <a:srgbClr val="000000"/>
                </a:solidFill>
                <a:latin typeface="Canva Sans"/>
                <a:ea typeface="Canva Sans"/>
                <a:cs typeface="Canva Sans"/>
                <a:sym typeface="Canva Sans"/>
              </a:rPr>
              <a:t>RT</a:t>
            </a:r>
            <a:r>
              <a:rPr lang="en-US" sz="1200">
                <a:solidFill>
                  <a:srgbClr val="000000"/>
                </a:solidFill>
                <a:latin typeface="Canva Sans"/>
                <a:ea typeface="Canva Sans"/>
                <a:cs typeface="Canva Sans"/>
                <a:sym typeface="Canva Sans"/>
              </a:rPr>
              <a:t> </a:t>
            </a:r>
            <a:r>
              <a:rPr lang="en-US" sz="1200">
                <a:solidFill>
                  <a:srgbClr val="000000"/>
                </a:solidFill>
                <a:latin typeface="Canva Sans"/>
                <a:ea typeface="Canva Sans"/>
                <a:cs typeface="Canva Sans"/>
                <a:sym typeface="Canva Sans"/>
              </a:rPr>
              <a:t>P</a:t>
            </a:r>
            <a:r>
              <a:rPr lang="en-US" sz="1200">
                <a:solidFill>
                  <a:srgbClr val="000000"/>
                </a:solidFill>
                <a:latin typeface="Canva Sans"/>
                <a:ea typeface="Canva Sans"/>
                <a:cs typeface="Canva Sans"/>
                <a:sym typeface="Canva Sans"/>
              </a:rPr>
              <a:t>ROGRAM: A NEW TOOL FOR REDUCING RECIDIVISM.” </a:t>
            </a:r>
            <a:r>
              <a:rPr lang="en-US" sz="1200" i="true">
                <a:solidFill>
                  <a:srgbClr val="000000"/>
                </a:solidFill>
                <a:latin typeface="Canva Sans Italics"/>
                <a:ea typeface="Canva Sans Italics"/>
                <a:cs typeface="Canva Sans Italics"/>
                <a:sym typeface="Canva Sans Italics"/>
              </a:rPr>
              <a:t>Prison Brief Series</a:t>
            </a:r>
            <a:r>
              <a:rPr lang="en-US" sz="1200">
                <a:solidFill>
                  <a:srgbClr val="000000"/>
                </a:solidFill>
                <a:latin typeface="Canva Sans"/>
                <a:ea typeface="Canva Sans"/>
                <a:cs typeface="Canva Sans"/>
                <a:sym typeface="Canva Sans"/>
              </a:rPr>
              <a:t>, Yale F</a:t>
            </a:r>
            <a:r>
              <a:rPr lang="en-US" sz="1200">
                <a:solidFill>
                  <a:srgbClr val="000000"/>
                </a:solidFill>
                <a:latin typeface="Canva Sans"/>
                <a:ea typeface="Canva Sans"/>
                <a:cs typeface="Canva Sans"/>
                <a:sym typeface="Canva Sans"/>
              </a:rPr>
              <a:t>ox </a:t>
            </a:r>
            <a:r>
              <a:rPr lang="en-US" sz="1200">
                <a:solidFill>
                  <a:srgbClr val="000000"/>
                </a:solidFill>
                <a:latin typeface="Canva Sans"/>
                <a:ea typeface="Canva Sans"/>
                <a:cs typeface="Canva Sans"/>
                <a:sym typeface="Canva Sans"/>
              </a:rPr>
              <a:t>I</a:t>
            </a:r>
            <a:r>
              <a:rPr lang="en-US" sz="1200">
                <a:solidFill>
                  <a:srgbClr val="000000"/>
                </a:solidFill>
                <a:latin typeface="Canva Sans"/>
                <a:ea typeface="Canva Sans"/>
                <a:cs typeface="Canva Sans"/>
                <a:sym typeface="Canva Sans"/>
              </a:rPr>
              <a:t>nt</a:t>
            </a:r>
            <a:r>
              <a:rPr lang="en-US" sz="1200">
                <a:solidFill>
                  <a:srgbClr val="000000"/>
                </a:solidFill>
                <a:latin typeface="Canva Sans"/>
                <a:ea typeface="Canva Sans"/>
                <a:cs typeface="Canva Sans"/>
                <a:sym typeface="Canva Sans"/>
              </a:rPr>
              <a:t>er</a:t>
            </a:r>
            <a:r>
              <a:rPr lang="en-US" sz="1200">
                <a:solidFill>
                  <a:srgbClr val="000000"/>
                </a:solidFill>
                <a:latin typeface="Canva Sans"/>
                <a:ea typeface="Canva Sans"/>
                <a:cs typeface="Canva Sans"/>
                <a:sym typeface="Canva Sans"/>
              </a:rPr>
              <a:t>n</a:t>
            </a:r>
            <a:r>
              <a:rPr lang="en-US" sz="1200">
                <a:solidFill>
                  <a:srgbClr val="000000"/>
                </a:solidFill>
                <a:latin typeface="Canva Sans"/>
                <a:ea typeface="Canva Sans"/>
                <a:cs typeface="Canva Sans"/>
                <a:sym typeface="Canva Sans"/>
              </a:rPr>
              <a:t>ationa</a:t>
            </a:r>
            <a:r>
              <a:rPr lang="en-US" sz="1200">
                <a:solidFill>
                  <a:srgbClr val="000000"/>
                </a:solidFill>
                <a:latin typeface="Canva Sans"/>
                <a:ea typeface="Canva Sans"/>
                <a:cs typeface="Canva Sans"/>
                <a:sym typeface="Canva Sans"/>
              </a:rPr>
              <a:t>l</a:t>
            </a:r>
            <a:r>
              <a:rPr lang="en-US" sz="1200">
                <a:solidFill>
                  <a:srgbClr val="000000"/>
                </a:solidFill>
                <a:latin typeface="Canva Sans"/>
                <a:ea typeface="Canva Sans"/>
                <a:cs typeface="Canva Sans"/>
                <a:sym typeface="Canva Sans"/>
              </a:rPr>
              <a:t> </a:t>
            </a:r>
            <a:r>
              <a:rPr lang="en-US" sz="1200">
                <a:solidFill>
                  <a:srgbClr val="000000"/>
                </a:solidFill>
                <a:latin typeface="Canva Sans"/>
                <a:ea typeface="Canva Sans"/>
                <a:cs typeface="Canva Sans"/>
                <a:sym typeface="Canva Sans"/>
              </a:rPr>
              <a:t>F</a:t>
            </a:r>
            <a:r>
              <a:rPr lang="en-US" sz="1200">
                <a:solidFill>
                  <a:srgbClr val="000000"/>
                </a:solidFill>
                <a:latin typeface="Canva Sans"/>
                <a:ea typeface="Canva Sans"/>
                <a:cs typeface="Canva Sans"/>
                <a:sym typeface="Canva Sans"/>
              </a:rPr>
              <a:t>e</a:t>
            </a:r>
            <a:r>
              <a:rPr lang="en-US" sz="1200">
                <a:solidFill>
                  <a:srgbClr val="000000"/>
                </a:solidFill>
                <a:latin typeface="Canva Sans"/>
                <a:ea typeface="Canva Sans"/>
                <a:cs typeface="Canva Sans"/>
                <a:sym typeface="Canva Sans"/>
              </a:rPr>
              <a:t>ll</a:t>
            </a:r>
            <a:r>
              <a:rPr lang="en-US" sz="1200">
                <a:solidFill>
                  <a:srgbClr val="000000"/>
                </a:solidFill>
                <a:latin typeface="Canva Sans"/>
                <a:ea typeface="Canva Sans"/>
                <a:cs typeface="Canva Sans"/>
                <a:sym typeface="Canva Sans"/>
              </a:rPr>
              <a:t>o</a:t>
            </a:r>
            <a:r>
              <a:rPr lang="en-US" sz="1200">
                <a:solidFill>
                  <a:srgbClr val="000000"/>
                </a:solidFill>
                <a:latin typeface="Canva Sans"/>
                <a:ea typeface="Canva Sans"/>
                <a:cs typeface="Canva Sans"/>
                <a:sym typeface="Canva Sans"/>
              </a:rPr>
              <a:t>w</a:t>
            </a:r>
            <a:r>
              <a:rPr lang="en-US" sz="1200">
                <a:solidFill>
                  <a:srgbClr val="000000"/>
                </a:solidFill>
                <a:latin typeface="Canva Sans"/>
                <a:ea typeface="Canva Sans"/>
                <a:cs typeface="Canva Sans"/>
                <a:sym typeface="Canva Sans"/>
              </a:rPr>
              <a:t>shi</a:t>
            </a:r>
            <a:r>
              <a:rPr lang="en-US" sz="1200">
                <a:solidFill>
                  <a:srgbClr val="000000"/>
                </a:solidFill>
                <a:latin typeface="Canva Sans"/>
                <a:ea typeface="Canva Sans"/>
                <a:cs typeface="Canva Sans"/>
                <a:sym typeface="Canva Sans"/>
              </a:rPr>
              <a:t>p</a:t>
            </a:r>
            <a:r>
              <a:rPr lang="en-US" sz="1200">
                <a:solidFill>
                  <a:srgbClr val="000000"/>
                </a:solidFill>
                <a:latin typeface="Canva Sans"/>
                <a:ea typeface="Canva Sans"/>
                <a:cs typeface="Canva Sans"/>
                <a:sym typeface="Canva Sans"/>
              </a:rPr>
              <a:t>, 2015, https://macmillan.yale.edu/sites/default/files/2024-07/Emotional%20Health%20Support%20Program</a:t>
            </a:r>
            <a:r>
              <a:rPr lang="en-US" sz="1200">
                <a:solidFill>
                  <a:srgbClr val="000000"/>
                </a:solidFill>
                <a:latin typeface="Canva Sans"/>
                <a:ea typeface="Canva Sans"/>
                <a:cs typeface="Canva Sans"/>
                <a:sym typeface="Canva Sans"/>
              </a:rPr>
              <a:t>-%</a:t>
            </a:r>
            <a:r>
              <a:rPr lang="en-US" sz="1200">
                <a:solidFill>
                  <a:srgbClr val="000000"/>
                </a:solidFill>
                <a:latin typeface="Canva Sans"/>
                <a:ea typeface="Canva Sans"/>
                <a:cs typeface="Canva Sans"/>
                <a:sym typeface="Canva Sans"/>
              </a:rPr>
              <a:t>20A%20New%20Tool%20for%20Reducing%20Recidivism.pdf. Accessed 10 January 2025.</a:t>
            </a:r>
          </a:p>
          <a:p>
            <a:pPr algn="just">
              <a:lnSpc>
                <a:spcPts val="1679"/>
              </a:lnSpc>
            </a:pPr>
          </a:p>
          <a:p>
            <a:pPr algn="just">
              <a:lnSpc>
                <a:spcPts val="1679"/>
              </a:lnSpc>
            </a:pPr>
            <a:r>
              <a:rPr lang="en-US" sz="1200">
                <a:solidFill>
                  <a:srgbClr val="000000"/>
                </a:solidFill>
                <a:latin typeface="Canva Sans"/>
                <a:ea typeface="Canva Sans"/>
                <a:cs typeface="Canva Sans"/>
                <a:sym typeface="Canva Sans"/>
              </a:rPr>
              <a:t>Images without a citation are from Canva Edu and Creative Commons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2105217" y="1724025"/>
            <a:ext cx="14147942" cy="7212831"/>
            <a:chOff x="0" y="0"/>
            <a:chExt cx="18863923" cy="9617108"/>
          </a:xfrm>
        </p:grpSpPr>
        <p:pic>
          <p:nvPicPr>
            <p:cNvPr name="Picture 3" id="3"/>
            <p:cNvPicPr>
              <a:picLocks noChangeAspect="true"/>
            </p:cNvPicPr>
            <p:nvPr/>
          </p:nvPicPr>
          <p:blipFill>
            <a:blip r:embed="rId2"/>
            <a:srcRect l="0" t="4683" r="0" b="4683"/>
            <a:stretch>
              <a:fillRect/>
            </a:stretch>
          </p:blipFill>
          <p:spPr>
            <a:xfrm flipH="false" flipV="false">
              <a:off x="0" y="0"/>
              <a:ext cx="18863923" cy="9617108"/>
            </a:xfrm>
            <a:prstGeom prst="rect">
              <a:avLst/>
            </a:prstGeom>
          </p:spPr>
        </p:pic>
      </p:grpSp>
      <p:sp>
        <p:nvSpPr>
          <p:cNvPr name="TextBox 4" id="4"/>
          <p:cNvSpPr txBox="true"/>
          <p:nvPr/>
        </p:nvSpPr>
        <p:spPr>
          <a:xfrm rot="0">
            <a:off x="189274" y="8963247"/>
            <a:ext cx="12011676" cy="1061086"/>
          </a:xfrm>
          <a:prstGeom prst="rect">
            <a:avLst/>
          </a:prstGeom>
        </p:spPr>
        <p:txBody>
          <a:bodyPr anchor="t" rtlCol="false" tIns="0" lIns="0" bIns="0" rIns="0">
            <a:spAutoFit/>
          </a:bodyPr>
          <a:lstStyle/>
          <a:p>
            <a:pPr algn="l" marL="0" indent="0" lvl="0">
              <a:lnSpc>
                <a:spcPts val="4349"/>
              </a:lnSpc>
              <a:spcBef>
                <a:spcPct val="0"/>
              </a:spcBef>
            </a:pPr>
            <a:r>
              <a:rPr lang="en-US" b="true" sz="2899">
                <a:solidFill>
                  <a:srgbClr val="000000"/>
                </a:solidFill>
                <a:latin typeface="Open Sans Bold"/>
                <a:ea typeface="Open Sans Bold"/>
                <a:cs typeface="Open Sans Bold"/>
                <a:sym typeface="Open Sans Bold"/>
              </a:rPr>
              <a:t>Since the beginning of the 21</a:t>
            </a:r>
            <a:r>
              <a:rPr lang="en-US" b="true" sz="2899">
                <a:solidFill>
                  <a:srgbClr val="000000"/>
                </a:solidFill>
                <a:latin typeface="Open Sans Bold"/>
                <a:ea typeface="Open Sans Bold"/>
                <a:cs typeface="Open Sans Bold"/>
                <a:sym typeface="Open Sans Bold"/>
              </a:rPr>
              <a:t>st</a:t>
            </a:r>
            <a:r>
              <a:rPr lang="en-US" b="true" sz="2899">
                <a:solidFill>
                  <a:srgbClr val="000000"/>
                </a:solidFill>
                <a:latin typeface="Open Sans Bold"/>
                <a:ea typeface="Open Sans Bold"/>
                <a:cs typeface="Open Sans Bold"/>
                <a:sym typeface="Open Sans Bold"/>
              </a:rPr>
              <a:t> Century, the global rate of women entering prisons has out paced men </a:t>
            </a:r>
            <a:r>
              <a:rPr lang="en-US" sz="2899">
                <a:solidFill>
                  <a:srgbClr val="000000"/>
                </a:solidFill>
                <a:latin typeface="Open Sans"/>
                <a:ea typeface="Open Sans"/>
                <a:cs typeface="Open Sans"/>
                <a:sym typeface="Open Sans"/>
              </a:rPr>
              <a:t>(World Prison Brief 2025).</a:t>
            </a:r>
          </a:p>
        </p:txBody>
      </p:sp>
      <p:sp>
        <p:nvSpPr>
          <p:cNvPr name="TextBox 5" id="5"/>
          <p:cNvSpPr txBox="true"/>
          <p:nvPr/>
        </p:nvSpPr>
        <p:spPr>
          <a:xfrm rot="0">
            <a:off x="2105217" y="419100"/>
            <a:ext cx="14077566" cy="1219200"/>
          </a:xfrm>
          <a:prstGeom prst="rect">
            <a:avLst/>
          </a:prstGeom>
        </p:spPr>
        <p:txBody>
          <a:bodyPr anchor="t" rtlCol="false" tIns="0" lIns="0" bIns="0" rIns="0">
            <a:spAutoFit/>
          </a:bodyPr>
          <a:lstStyle/>
          <a:p>
            <a:pPr algn="ctr" marL="0" indent="0" lvl="0">
              <a:lnSpc>
                <a:spcPts val="9600"/>
              </a:lnSpc>
              <a:spcBef>
                <a:spcPct val="0"/>
              </a:spcBef>
            </a:pPr>
            <a:r>
              <a:rPr lang="en-US" b="true" sz="8000">
                <a:solidFill>
                  <a:srgbClr val="000000"/>
                </a:solidFill>
                <a:latin typeface="Open Sans Bold"/>
                <a:ea typeface="Open Sans Bold"/>
                <a:cs typeface="Open Sans Bold"/>
                <a:sym typeface="Open Sans Bold"/>
              </a:rPr>
              <a:t>Recognizing the Problem</a:t>
            </a:r>
          </a:p>
        </p:txBody>
      </p:sp>
      <p:sp>
        <p:nvSpPr>
          <p:cNvPr name="TextBox 6" id="6"/>
          <p:cNvSpPr txBox="true"/>
          <p:nvPr/>
        </p:nvSpPr>
        <p:spPr>
          <a:xfrm rot="0">
            <a:off x="12200950" y="9179945"/>
            <a:ext cx="3996875" cy="484342"/>
          </a:xfrm>
          <a:prstGeom prst="rect">
            <a:avLst/>
          </a:prstGeom>
        </p:spPr>
        <p:txBody>
          <a:bodyPr anchor="t" rtlCol="false" tIns="0" lIns="0" bIns="0" rIns="0">
            <a:spAutoFit/>
          </a:bodyPr>
          <a:lstStyle/>
          <a:p>
            <a:pPr algn="ctr">
              <a:lnSpc>
                <a:spcPts val="1293"/>
              </a:lnSpc>
            </a:pPr>
            <a:r>
              <a:rPr lang="en-US" sz="995" b="true">
                <a:solidFill>
                  <a:srgbClr val="000000"/>
                </a:solidFill>
                <a:latin typeface="Open Sans Bold"/>
                <a:ea typeface="Open Sans Bold"/>
                <a:cs typeface="Open Sans Bold"/>
                <a:sym typeface="Open Sans Bold"/>
              </a:rPr>
              <a:t>Penal Reform International, Triona Leniham, 10 December 2020</a:t>
            </a:r>
          </a:p>
          <a:p>
            <a:pPr algn="ctr">
              <a:lnSpc>
                <a:spcPts val="1293"/>
              </a:lnSpc>
            </a:pPr>
            <a:r>
              <a:rPr lang="en-US" sz="995" b="true">
                <a:solidFill>
                  <a:srgbClr val="000000"/>
                </a:solidFill>
                <a:latin typeface="Open Sans Bold"/>
                <a:ea typeface="Open Sans Bold"/>
                <a:cs typeface="Open Sans Bold"/>
                <a:sym typeface="Open Sans Bold"/>
              </a:rPr>
              <a:t>Graph source: World Prison Brief, prisonstudies.org</a:t>
            </a:r>
          </a:p>
          <a:p>
            <a:pPr algn="ctr">
              <a:lnSpc>
                <a:spcPts val="1293"/>
              </a:lnSpc>
              <a:spcBef>
                <a:spcPct val="0"/>
              </a:spcBef>
            </a:pPr>
            <a:r>
              <a:rPr lang="en-US" b="true" sz="995">
                <a:solidFill>
                  <a:srgbClr val="000000"/>
                </a:solidFill>
                <a:latin typeface="Open Sans Bold"/>
                <a:ea typeface="Open Sans Bold"/>
                <a:cs typeface="Open Sans Bold"/>
                <a:sym typeface="Open Sans Bold"/>
              </a:rPr>
              <a:t>Based on information gathered from the Bangkok Rules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486896" y="3079210"/>
            <a:ext cx="5625875" cy="3544301"/>
          </a:xfrm>
          <a:custGeom>
            <a:avLst/>
            <a:gdLst/>
            <a:ahLst/>
            <a:cxnLst/>
            <a:rect r="r" b="b" t="t" l="l"/>
            <a:pathLst>
              <a:path h="3544301" w="5625875">
                <a:moveTo>
                  <a:pt x="0" y="0"/>
                </a:moveTo>
                <a:lnTo>
                  <a:pt x="5625876" y="0"/>
                </a:lnTo>
                <a:lnTo>
                  <a:pt x="5625876" y="3544302"/>
                </a:lnTo>
                <a:lnTo>
                  <a:pt x="0" y="35443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77923" y="6358706"/>
            <a:ext cx="4927211" cy="2971802"/>
          </a:xfrm>
          <a:prstGeom prst="rect">
            <a:avLst/>
          </a:prstGeom>
        </p:spPr>
        <p:txBody>
          <a:bodyPr anchor="t" rtlCol="false" tIns="0" lIns="0" bIns="0" rIns="0">
            <a:spAutoFit/>
          </a:bodyPr>
          <a:lstStyle/>
          <a:p>
            <a:pPr algn="ctr" marL="0" indent="0" lvl="0">
              <a:lnSpc>
                <a:spcPts val="5999"/>
              </a:lnSpc>
              <a:spcBef>
                <a:spcPct val="0"/>
              </a:spcBef>
            </a:pPr>
            <a:r>
              <a:rPr lang="en-US" sz="3999">
                <a:solidFill>
                  <a:srgbClr val="000000"/>
                </a:solidFill>
                <a:latin typeface="Open Sans"/>
                <a:ea typeface="Open Sans"/>
                <a:cs typeface="Open Sans"/>
                <a:sym typeface="Open Sans"/>
              </a:rPr>
              <a:t>Nearly </a:t>
            </a:r>
            <a:r>
              <a:rPr lang="en-US" b="true" sz="3999">
                <a:solidFill>
                  <a:srgbClr val="000000"/>
                </a:solidFill>
                <a:latin typeface="Open Sans Bold"/>
                <a:ea typeface="Open Sans Bold"/>
                <a:cs typeface="Open Sans Bold"/>
                <a:sym typeface="Open Sans Bold"/>
              </a:rPr>
              <a:t>200,000 </a:t>
            </a:r>
            <a:r>
              <a:rPr lang="en-US" sz="3999">
                <a:solidFill>
                  <a:srgbClr val="000000"/>
                </a:solidFill>
                <a:latin typeface="Open Sans"/>
                <a:ea typeface="Open Sans"/>
                <a:cs typeface="Open Sans"/>
                <a:sym typeface="Open Sans"/>
              </a:rPr>
              <a:t>women &amp; girls are incarcerated at any given time.</a:t>
            </a:r>
          </a:p>
        </p:txBody>
      </p:sp>
      <p:sp>
        <p:nvSpPr>
          <p:cNvPr name="TextBox 4" id="4"/>
          <p:cNvSpPr txBox="true"/>
          <p:nvPr/>
        </p:nvSpPr>
        <p:spPr>
          <a:xfrm rot="0">
            <a:off x="2261051" y="336010"/>
            <a:ext cx="14077566" cy="2743200"/>
          </a:xfrm>
          <a:prstGeom prst="rect">
            <a:avLst/>
          </a:prstGeom>
        </p:spPr>
        <p:txBody>
          <a:bodyPr anchor="t" rtlCol="false" tIns="0" lIns="0" bIns="0" rIns="0">
            <a:spAutoFit/>
          </a:bodyPr>
          <a:lstStyle/>
          <a:p>
            <a:pPr algn="ctr" marL="0" indent="0" lvl="0">
              <a:lnSpc>
                <a:spcPts val="9600"/>
              </a:lnSpc>
              <a:spcBef>
                <a:spcPct val="0"/>
              </a:spcBef>
            </a:pPr>
            <a:r>
              <a:rPr lang="en-US" b="true" sz="8000">
                <a:solidFill>
                  <a:srgbClr val="000000"/>
                </a:solidFill>
                <a:latin typeface="Open Sans Bold"/>
                <a:ea typeface="Open Sans Bold"/>
                <a:cs typeface="Open Sans Bold"/>
                <a:sym typeface="Open Sans Bold"/>
              </a:rPr>
              <a:t>Looking Inward</a:t>
            </a:r>
          </a:p>
          <a:p>
            <a:pPr algn="ctr" marL="0" indent="0" lvl="0">
              <a:lnSpc>
                <a:spcPts val="6000"/>
              </a:lnSpc>
              <a:spcBef>
                <a:spcPct val="0"/>
              </a:spcBef>
            </a:pPr>
            <a:r>
              <a:rPr lang="en-US" b="true" sz="5000" u="none">
                <a:solidFill>
                  <a:srgbClr val="000000"/>
                </a:solidFill>
                <a:latin typeface="Open Sans Bold"/>
                <a:ea typeface="Open Sans Bold"/>
                <a:cs typeface="Open Sans Bold"/>
                <a:sym typeface="Open Sans Bold"/>
              </a:rPr>
              <a:t>An Overview of Women’s Imprisonment in the United States</a:t>
            </a:r>
          </a:p>
        </p:txBody>
      </p:sp>
      <p:sp>
        <p:nvSpPr>
          <p:cNvPr name="TextBox 5" id="5"/>
          <p:cNvSpPr txBox="true"/>
          <p:nvPr/>
        </p:nvSpPr>
        <p:spPr>
          <a:xfrm rot="0">
            <a:off x="277923" y="9661107"/>
            <a:ext cx="4675030" cy="301942"/>
          </a:xfrm>
          <a:prstGeom prst="rect">
            <a:avLst/>
          </a:prstGeom>
        </p:spPr>
        <p:txBody>
          <a:bodyPr anchor="t" rtlCol="false" tIns="0" lIns="0" bIns="0" rIns="0">
            <a:spAutoFit/>
          </a:bodyPr>
          <a:lstStyle/>
          <a:p>
            <a:pPr algn="ctr">
              <a:lnSpc>
                <a:spcPts val="2302"/>
              </a:lnSpc>
              <a:spcBef>
                <a:spcPct val="0"/>
              </a:spcBef>
            </a:pPr>
            <a:r>
              <a:rPr lang="en-US" b="true" sz="1918">
                <a:solidFill>
                  <a:srgbClr val="000000"/>
                </a:solidFill>
                <a:latin typeface="Open Sans Bold"/>
                <a:ea typeface="Open Sans Bold"/>
                <a:cs typeface="Open Sans Bold"/>
                <a:sym typeface="Open Sans Bold"/>
              </a:rPr>
              <a:t>Prison Policy Initiative, March 2024</a:t>
            </a:r>
          </a:p>
        </p:txBody>
      </p:sp>
      <p:sp>
        <p:nvSpPr>
          <p:cNvPr name="TextBox 6" id="6"/>
          <p:cNvSpPr txBox="true"/>
          <p:nvPr/>
        </p:nvSpPr>
        <p:spPr>
          <a:xfrm rot="0">
            <a:off x="6775640" y="6563572"/>
            <a:ext cx="4534246" cy="3000375"/>
          </a:xfrm>
          <a:prstGeom prst="rect">
            <a:avLst/>
          </a:prstGeom>
        </p:spPr>
        <p:txBody>
          <a:bodyPr anchor="t" rtlCol="false" tIns="0" lIns="0" bIns="0" rIns="0">
            <a:spAutoFit/>
          </a:bodyPr>
          <a:lstStyle/>
          <a:p>
            <a:pPr algn="ctr">
              <a:lnSpc>
                <a:spcPts val="4799"/>
              </a:lnSpc>
              <a:spcBef>
                <a:spcPct val="0"/>
              </a:spcBef>
            </a:pPr>
            <a:r>
              <a:rPr lang="en-US" b="true" sz="3999">
                <a:solidFill>
                  <a:srgbClr val="000000"/>
                </a:solidFill>
                <a:latin typeface="Open Sans Bold"/>
                <a:ea typeface="Open Sans Bold"/>
                <a:cs typeface="Open Sans Bold"/>
                <a:sym typeface="Open Sans Bold"/>
              </a:rPr>
              <a:t>1 in 8 </a:t>
            </a:r>
            <a:r>
              <a:rPr lang="en-US" sz="3999">
                <a:solidFill>
                  <a:srgbClr val="000000"/>
                </a:solidFill>
                <a:latin typeface="Open Sans"/>
                <a:ea typeface="Open Sans"/>
                <a:cs typeface="Open Sans"/>
                <a:sym typeface="Open Sans"/>
              </a:rPr>
              <a:t>incarcerated parents lose their parental rights due to their time </a:t>
            </a:r>
          </a:p>
          <a:p>
            <a:pPr algn="ctr">
              <a:lnSpc>
                <a:spcPts val="4799"/>
              </a:lnSpc>
              <a:spcBef>
                <a:spcPct val="0"/>
              </a:spcBef>
            </a:pPr>
            <a:r>
              <a:rPr lang="en-US" sz="3999">
                <a:solidFill>
                  <a:srgbClr val="000000"/>
                </a:solidFill>
                <a:latin typeface="Open Sans"/>
                <a:ea typeface="Open Sans"/>
                <a:cs typeface="Open Sans"/>
                <a:sym typeface="Open Sans"/>
              </a:rPr>
              <a:t>behind bars</a:t>
            </a:r>
          </a:p>
        </p:txBody>
      </p:sp>
      <p:sp>
        <p:nvSpPr>
          <p:cNvPr name="TextBox 7" id="7"/>
          <p:cNvSpPr txBox="true"/>
          <p:nvPr/>
        </p:nvSpPr>
        <p:spPr>
          <a:xfrm rot="0">
            <a:off x="6918747" y="9661107"/>
            <a:ext cx="4248031" cy="295275"/>
          </a:xfrm>
          <a:prstGeom prst="rect">
            <a:avLst/>
          </a:prstGeom>
        </p:spPr>
        <p:txBody>
          <a:bodyPr anchor="t" rtlCol="false" tIns="0" lIns="0" bIns="0" rIns="0">
            <a:spAutoFit/>
          </a:bodyPr>
          <a:lstStyle/>
          <a:p>
            <a:pPr algn="ctr">
              <a:lnSpc>
                <a:spcPts val="2304"/>
              </a:lnSpc>
              <a:spcBef>
                <a:spcPct val="0"/>
              </a:spcBef>
            </a:pPr>
            <a:r>
              <a:rPr lang="en-US" b="true" sz="1920">
                <a:solidFill>
                  <a:srgbClr val="000000"/>
                </a:solidFill>
                <a:latin typeface="Open Sans Bold"/>
                <a:ea typeface="Open Sans Bold"/>
                <a:cs typeface="Open Sans Bold"/>
                <a:sym typeface="Open Sans Bold"/>
              </a:rPr>
              <a:t>Prison Policy Initiative, March 2024</a:t>
            </a:r>
          </a:p>
        </p:txBody>
      </p:sp>
      <p:sp>
        <p:nvSpPr>
          <p:cNvPr name="TextBox 8" id="8"/>
          <p:cNvSpPr txBox="true"/>
          <p:nvPr/>
        </p:nvSpPr>
        <p:spPr>
          <a:xfrm rot="0">
            <a:off x="12401515" y="6563572"/>
            <a:ext cx="5590868" cy="3000375"/>
          </a:xfrm>
          <a:prstGeom prst="rect">
            <a:avLst/>
          </a:prstGeom>
        </p:spPr>
        <p:txBody>
          <a:bodyPr anchor="t" rtlCol="false" tIns="0" lIns="0" bIns="0" rIns="0">
            <a:spAutoFit/>
          </a:bodyPr>
          <a:lstStyle/>
          <a:p>
            <a:pPr algn="ctr">
              <a:lnSpc>
                <a:spcPts val="4799"/>
              </a:lnSpc>
              <a:spcBef>
                <a:spcPct val="0"/>
              </a:spcBef>
            </a:pPr>
            <a:r>
              <a:rPr lang="en-US" b="true" sz="3999">
                <a:solidFill>
                  <a:srgbClr val="000000"/>
                </a:solidFill>
                <a:latin typeface="Open Sans Bold"/>
                <a:ea typeface="Open Sans Bold"/>
                <a:cs typeface="Open Sans Bold"/>
                <a:sym typeface="Open Sans Bold"/>
              </a:rPr>
              <a:t>31% </a:t>
            </a:r>
            <a:r>
              <a:rPr lang="en-US" sz="3999">
                <a:solidFill>
                  <a:srgbClr val="000000"/>
                </a:solidFill>
                <a:latin typeface="Open Sans"/>
                <a:ea typeface="Open Sans"/>
                <a:cs typeface="Open Sans"/>
                <a:sym typeface="Open Sans"/>
              </a:rPr>
              <a:t>of incarcerated women have a serious mental health disorder versus 4.9% of non-incarcerated women</a:t>
            </a:r>
          </a:p>
        </p:txBody>
      </p:sp>
      <p:sp>
        <p:nvSpPr>
          <p:cNvPr name="TextBox 9" id="9"/>
          <p:cNvSpPr txBox="true"/>
          <p:nvPr/>
        </p:nvSpPr>
        <p:spPr>
          <a:xfrm rot="0">
            <a:off x="13281827" y="9667774"/>
            <a:ext cx="3486388" cy="295275"/>
          </a:xfrm>
          <a:prstGeom prst="rect">
            <a:avLst/>
          </a:prstGeom>
        </p:spPr>
        <p:txBody>
          <a:bodyPr anchor="t" rtlCol="false" tIns="0" lIns="0" bIns="0" rIns="0">
            <a:spAutoFit/>
          </a:bodyPr>
          <a:lstStyle/>
          <a:p>
            <a:pPr algn="ctr">
              <a:lnSpc>
                <a:spcPts val="2304"/>
              </a:lnSpc>
              <a:spcBef>
                <a:spcPct val="0"/>
              </a:spcBef>
            </a:pPr>
            <a:r>
              <a:rPr lang="en-US" b="true" sz="1920">
                <a:solidFill>
                  <a:srgbClr val="000000"/>
                </a:solidFill>
                <a:latin typeface="Open Sans Bold"/>
                <a:ea typeface="Open Sans Bold"/>
                <a:cs typeface="Open Sans Bold"/>
                <a:sym typeface="Open Sans Bold"/>
              </a:rPr>
              <a:t>Vera Institute of Justice 2016</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182697" y="7704387"/>
            <a:ext cx="5152728" cy="2099737"/>
          </a:xfrm>
          <a:custGeom>
            <a:avLst/>
            <a:gdLst/>
            <a:ahLst/>
            <a:cxnLst/>
            <a:rect r="r" b="b" t="t" l="l"/>
            <a:pathLst>
              <a:path h="2099737" w="5152728">
                <a:moveTo>
                  <a:pt x="0" y="0"/>
                </a:moveTo>
                <a:lnTo>
                  <a:pt x="5152728" y="0"/>
                </a:lnTo>
                <a:lnTo>
                  <a:pt x="5152728" y="2099737"/>
                </a:lnTo>
                <a:lnTo>
                  <a:pt x="0" y="2099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966265" y="3867804"/>
            <a:ext cx="2460089" cy="2946214"/>
          </a:xfrm>
          <a:custGeom>
            <a:avLst/>
            <a:gdLst/>
            <a:ahLst/>
            <a:cxnLst/>
            <a:rect r="r" b="b" t="t" l="l"/>
            <a:pathLst>
              <a:path h="2946214" w="2460089">
                <a:moveTo>
                  <a:pt x="0" y="0"/>
                </a:moveTo>
                <a:lnTo>
                  <a:pt x="2460089" y="0"/>
                </a:lnTo>
                <a:lnTo>
                  <a:pt x="2460089" y="2946215"/>
                </a:lnTo>
                <a:lnTo>
                  <a:pt x="0" y="29462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105217" y="678910"/>
            <a:ext cx="14077566" cy="2743200"/>
          </a:xfrm>
          <a:prstGeom prst="rect">
            <a:avLst/>
          </a:prstGeom>
        </p:spPr>
        <p:txBody>
          <a:bodyPr anchor="t" rtlCol="false" tIns="0" lIns="0" bIns="0" rIns="0">
            <a:spAutoFit/>
          </a:bodyPr>
          <a:lstStyle/>
          <a:p>
            <a:pPr algn="ctr">
              <a:lnSpc>
                <a:spcPts val="9600"/>
              </a:lnSpc>
            </a:pPr>
            <a:r>
              <a:rPr lang="en-US" sz="8000" b="true">
                <a:solidFill>
                  <a:srgbClr val="000000"/>
                </a:solidFill>
                <a:latin typeface="Open Sans Bold"/>
                <a:ea typeface="Open Sans Bold"/>
                <a:cs typeface="Open Sans Bold"/>
                <a:sym typeface="Open Sans Bold"/>
              </a:rPr>
              <a:t>A Tale of Two States</a:t>
            </a:r>
          </a:p>
          <a:p>
            <a:pPr algn="ctr" marL="0" indent="0" lvl="0">
              <a:lnSpc>
                <a:spcPts val="6000"/>
              </a:lnSpc>
              <a:spcBef>
                <a:spcPct val="0"/>
              </a:spcBef>
            </a:pPr>
            <a:r>
              <a:rPr lang="en-US" b="true" sz="5000">
                <a:solidFill>
                  <a:srgbClr val="000000"/>
                </a:solidFill>
                <a:latin typeface="Open Sans Bold"/>
                <a:ea typeface="Open Sans Bold"/>
                <a:cs typeface="Open Sans Bold"/>
                <a:sym typeface="Open Sans Bold"/>
              </a:rPr>
              <a:t>How Incarceration &amp; Treatment Vary in North Carolina &amp; Maine</a:t>
            </a:r>
          </a:p>
        </p:txBody>
      </p:sp>
      <p:sp>
        <p:nvSpPr>
          <p:cNvPr name="TextBox 5" id="5"/>
          <p:cNvSpPr txBox="true"/>
          <p:nvPr/>
        </p:nvSpPr>
        <p:spPr>
          <a:xfrm rot="0">
            <a:off x="331269" y="7761537"/>
            <a:ext cx="5918102" cy="1604010"/>
          </a:xfrm>
          <a:prstGeom prst="rect">
            <a:avLst/>
          </a:prstGeom>
        </p:spPr>
        <p:txBody>
          <a:bodyPr anchor="t" rtlCol="false" tIns="0" lIns="0" bIns="0" rIns="0">
            <a:spAutoFit/>
          </a:bodyPr>
          <a:lstStyle/>
          <a:p>
            <a:pPr algn="ctr">
              <a:lnSpc>
                <a:spcPts val="4349"/>
              </a:lnSpc>
            </a:pPr>
            <a:r>
              <a:rPr lang="en-US" sz="2899">
                <a:solidFill>
                  <a:srgbClr val="000000"/>
                </a:solidFill>
                <a:latin typeface="Open Sans"/>
                <a:ea typeface="Open Sans"/>
                <a:cs typeface="Open Sans"/>
                <a:sym typeface="Open Sans"/>
              </a:rPr>
              <a:t>Lacks significant programming for residents, particularly women. </a:t>
            </a:r>
          </a:p>
          <a:p>
            <a:pPr algn="ctr" marL="0" indent="0" lvl="0">
              <a:lnSpc>
                <a:spcPts val="4349"/>
              </a:lnSpc>
              <a:spcBef>
                <a:spcPct val="0"/>
              </a:spcBef>
            </a:pPr>
            <a:r>
              <a:rPr lang="en-US" sz="2899">
                <a:solidFill>
                  <a:srgbClr val="000000"/>
                </a:solidFill>
                <a:latin typeface="Open Sans"/>
                <a:ea typeface="Open Sans"/>
                <a:cs typeface="Open Sans"/>
                <a:sym typeface="Open Sans"/>
              </a:rPr>
              <a:t>Does offer some post-release help</a:t>
            </a:r>
          </a:p>
        </p:txBody>
      </p:sp>
      <p:sp>
        <p:nvSpPr>
          <p:cNvPr name="TextBox 6" id="6"/>
          <p:cNvSpPr txBox="true"/>
          <p:nvPr/>
        </p:nvSpPr>
        <p:spPr>
          <a:xfrm rot="0">
            <a:off x="12703281" y="9907722"/>
            <a:ext cx="4675030" cy="266700"/>
          </a:xfrm>
          <a:prstGeom prst="rect">
            <a:avLst/>
          </a:prstGeom>
        </p:spPr>
        <p:txBody>
          <a:bodyPr anchor="t" rtlCol="false" tIns="0" lIns="0" bIns="0" rIns="0">
            <a:spAutoFit/>
          </a:bodyPr>
          <a:lstStyle/>
          <a:p>
            <a:pPr algn="ctr">
              <a:lnSpc>
                <a:spcPts val="2182"/>
              </a:lnSpc>
              <a:spcBef>
                <a:spcPct val="0"/>
              </a:spcBef>
            </a:pPr>
            <a:r>
              <a:rPr lang="en-US" b="true" sz="1818">
                <a:solidFill>
                  <a:srgbClr val="000000"/>
                </a:solidFill>
                <a:latin typeface="Open Sans Bold"/>
                <a:ea typeface="Open Sans Bold"/>
                <a:cs typeface="Open Sans Bold"/>
                <a:sym typeface="Open Sans Bold"/>
              </a:rPr>
              <a:t>Vera Institute of Justice, December 2019</a:t>
            </a:r>
          </a:p>
        </p:txBody>
      </p:sp>
      <p:sp>
        <p:nvSpPr>
          <p:cNvPr name="TextBox 7" id="7"/>
          <p:cNvSpPr txBox="true"/>
          <p:nvPr/>
        </p:nvSpPr>
        <p:spPr>
          <a:xfrm rot="0">
            <a:off x="282922" y="9917247"/>
            <a:ext cx="5568255" cy="266700"/>
          </a:xfrm>
          <a:prstGeom prst="rect">
            <a:avLst/>
          </a:prstGeom>
        </p:spPr>
        <p:txBody>
          <a:bodyPr anchor="t" rtlCol="false" tIns="0" lIns="0" bIns="0" rIns="0">
            <a:spAutoFit/>
          </a:bodyPr>
          <a:lstStyle/>
          <a:p>
            <a:pPr algn="ctr">
              <a:lnSpc>
                <a:spcPts val="2184"/>
              </a:lnSpc>
              <a:spcBef>
                <a:spcPct val="0"/>
              </a:spcBef>
            </a:pPr>
            <a:r>
              <a:rPr lang="en-US" b="true" sz="1820">
                <a:solidFill>
                  <a:srgbClr val="000000"/>
                </a:solidFill>
                <a:latin typeface="Open Sans Bold"/>
                <a:ea typeface="Open Sans Bold"/>
                <a:cs typeface="Open Sans Bold"/>
                <a:sym typeface="Open Sans Bold"/>
              </a:rPr>
              <a:t>North Carolina Department of Adult Corrections</a:t>
            </a:r>
          </a:p>
        </p:txBody>
      </p:sp>
      <p:sp>
        <p:nvSpPr>
          <p:cNvPr name="AutoShape 8" id="8"/>
          <p:cNvSpPr/>
          <p:nvPr/>
        </p:nvSpPr>
        <p:spPr>
          <a:xfrm>
            <a:off x="-274428" y="7056687"/>
            <a:ext cx="18562428" cy="0"/>
          </a:xfrm>
          <a:prstGeom prst="line">
            <a:avLst/>
          </a:prstGeom>
          <a:ln cap="flat" w="38100">
            <a:solidFill>
              <a:srgbClr val="000000"/>
            </a:solidFill>
            <a:prstDash val="sysDot"/>
            <a:headEnd type="none" len="sm" w="sm"/>
            <a:tailEnd type="none" len="sm" w="sm"/>
          </a:ln>
        </p:spPr>
      </p:sp>
      <p:sp>
        <p:nvSpPr>
          <p:cNvPr name="TextBox 9" id="9"/>
          <p:cNvSpPr txBox="true"/>
          <p:nvPr/>
        </p:nvSpPr>
        <p:spPr>
          <a:xfrm rot="0">
            <a:off x="1574341" y="6528269"/>
            <a:ext cx="4675030" cy="266700"/>
          </a:xfrm>
          <a:prstGeom prst="rect">
            <a:avLst/>
          </a:prstGeom>
        </p:spPr>
        <p:txBody>
          <a:bodyPr anchor="t" rtlCol="false" tIns="0" lIns="0" bIns="0" rIns="0">
            <a:spAutoFit/>
          </a:bodyPr>
          <a:lstStyle/>
          <a:p>
            <a:pPr algn="ctr">
              <a:lnSpc>
                <a:spcPts val="2182"/>
              </a:lnSpc>
              <a:spcBef>
                <a:spcPct val="0"/>
              </a:spcBef>
            </a:pPr>
            <a:r>
              <a:rPr lang="en-US" b="true" sz="1818">
                <a:solidFill>
                  <a:srgbClr val="000000"/>
                </a:solidFill>
                <a:latin typeface="Open Sans Bold"/>
                <a:ea typeface="Open Sans Bold"/>
                <a:cs typeface="Open Sans Bold"/>
                <a:sym typeface="Open Sans Bold"/>
              </a:rPr>
              <a:t>Vera Institute of Justice, December 2019</a:t>
            </a:r>
          </a:p>
        </p:txBody>
      </p:sp>
      <p:sp>
        <p:nvSpPr>
          <p:cNvPr name="TextBox 10" id="10"/>
          <p:cNvSpPr txBox="true"/>
          <p:nvPr/>
        </p:nvSpPr>
        <p:spPr>
          <a:xfrm rot="0">
            <a:off x="11044320" y="4243221"/>
            <a:ext cx="6817413" cy="1604010"/>
          </a:xfrm>
          <a:prstGeom prst="rect">
            <a:avLst/>
          </a:prstGeom>
        </p:spPr>
        <p:txBody>
          <a:bodyPr anchor="t" rtlCol="false" tIns="0" lIns="0" bIns="0" rIns="0">
            <a:spAutoFit/>
          </a:bodyPr>
          <a:lstStyle/>
          <a:p>
            <a:pPr algn="ctr" marL="0" indent="0" lvl="0">
              <a:lnSpc>
                <a:spcPts val="4349"/>
              </a:lnSpc>
              <a:spcBef>
                <a:spcPct val="0"/>
              </a:spcBef>
            </a:pPr>
            <a:r>
              <a:rPr lang="en-US" sz="2899">
                <a:solidFill>
                  <a:srgbClr val="000000"/>
                </a:solidFill>
                <a:latin typeface="Open Sans"/>
                <a:ea typeface="Open Sans"/>
                <a:cs typeface="Open Sans"/>
                <a:sym typeface="Open Sans"/>
              </a:rPr>
              <a:t>Offers programming for residents, often hard to qualify for and limited space available</a:t>
            </a:r>
          </a:p>
        </p:txBody>
      </p:sp>
      <p:sp>
        <p:nvSpPr>
          <p:cNvPr name="TextBox 11" id="11"/>
          <p:cNvSpPr txBox="true"/>
          <p:nvPr/>
        </p:nvSpPr>
        <p:spPr>
          <a:xfrm rot="0">
            <a:off x="331269" y="4101161"/>
            <a:ext cx="7156640" cy="2257425"/>
          </a:xfrm>
          <a:prstGeom prst="rect">
            <a:avLst/>
          </a:prstGeom>
        </p:spPr>
        <p:txBody>
          <a:bodyPr anchor="t" rtlCol="false" tIns="0" lIns="0" bIns="0" rIns="0">
            <a:spAutoFit/>
          </a:bodyPr>
          <a:lstStyle/>
          <a:p>
            <a:pPr algn="ctr">
              <a:lnSpc>
                <a:spcPts val="5964"/>
              </a:lnSpc>
            </a:pPr>
            <a:r>
              <a:rPr lang="en-US" sz="4970" b="true">
                <a:solidFill>
                  <a:srgbClr val="000000"/>
                </a:solidFill>
                <a:latin typeface="Open Sans Bold"/>
                <a:ea typeface="Open Sans Bold"/>
                <a:cs typeface="Open Sans Bold"/>
                <a:sym typeface="Open Sans Bold"/>
              </a:rPr>
              <a:t>2000% </a:t>
            </a:r>
            <a:r>
              <a:rPr lang="en-US" sz="4970">
                <a:solidFill>
                  <a:srgbClr val="000000"/>
                </a:solidFill>
                <a:latin typeface="Open Sans"/>
                <a:ea typeface="Open Sans"/>
                <a:cs typeface="Open Sans"/>
                <a:sym typeface="Open Sans"/>
              </a:rPr>
              <a:t>increase in jails</a:t>
            </a:r>
          </a:p>
          <a:p>
            <a:pPr algn="ctr">
              <a:lnSpc>
                <a:spcPts val="5964"/>
              </a:lnSpc>
              <a:spcBef>
                <a:spcPct val="0"/>
              </a:spcBef>
            </a:pPr>
            <a:r>
              <a:rPr lang="en-US" b="true" sz="4970">
                <a:solidFill>
                  <a:srgbClr val="000000"/>
                </a:solidFill>
                <a:latin typeface="Open Sans Bold"/>
                <a:ea typeface="Open Sans Bold"/>
                <a:cs typeface="Open Sans Bold"/>
                <a:sym typeface="Open Sans Bold"/>
              </a:rPr>
              <a:t>800% </a:t>
            </a:r>
            <a:r>
              <a:rPr lang="en-US" sz="4970">
                <a:solidFill>
                  <a:srgbClr val="000000"/>
                </a:solidFill>
                <a:latin typeface="Open Sans"/>
                <a:ea typeface="Open Sans"/>
                <a:cs typeface="Open Sans"/>
                <a:sym typeface="Open Sans"/>
              </a:rPr>
              <a:t>increase in prisons</a:t>
            </a:r>
          </a:p>
        </p:txBody>
      </p:sp>
      <p:sp>
        <p:nvSpPr>
          <p:cNvPr name="TextBox 12" id="12"/>
          <p:cNvSpPr txBox="true"/>
          <p:nvPr/>
        </p:nvSpPr>
        <p:spPr>
          <a:xfrm rot="0">
            <a:off x="11335425" y="7649120"/>
            <a:ext cx="6722163" cy="2249078"/>
          </a:xfrm>
          <a:prstGeom prst="rect">
            <a:avLst/>
          </a:prstGeom>
        </p:spPr>
        <p:txBody>
          <a:bodyPr anchor="t" rtlCol="false" tIns="0" lIns="0" bIns="0" rIns="0">
            <a:spAutoFit/>
          </a:bodyPr>
          <a:lstStyle/>
          <a:p>
            <a:pPr algn="ctr">
              <a:lnSpc>
                <a:spcPts val="5959"/>
              </a:lnSpc>
            </a:pPr>
            <a:r>
              <a:rPr lang="en-US" sz="4966" b="true">
                <a:solidFill>
                  <a:srgbClr val="000000"/>
                </a:solidFill>
                <a:latin typeface="Open Sans Bold"/>
                <a:ea typeface="Open Sans Bold"/>
                <a:cs typeface="Open Sans Bold"/>
                <a:sym typeface="Open Sans Bold"/>
              </a:rPr>
              <a:t>1036% </a:t>
            </a:r>
            <a:r>
              <a:rPr lang="en-US" sz="4966">
                <a:solidFill>
                  <a:srgbClr val="000000"/>
                </a:solidFill>
                <a:latin typeface="Open Sans"/>
                <a:ea typeface="Open Sans"/>
                <a:cs typeface="Open Sans"/>
                <a:sym typeface="Open Sans"/>
              </a:rPr>
              <a:t>increase in jails</a:t>
            </a:r>
          </a:p>
          <a:p>
            <a:pPr algn="ctr">
              <a:lnSpc>
                <a:spcPts val="5959"/>
              </a:lnSpc>
              <a:spcBef>
                <a:spcPct val="0"/>
              </a:spcBef>
            </a:pPr>
            <a:r>
              <a:rPr lang="en-US" b="true" sz="4966">
                <a:solidFill>
                  <a:srgbClr val="000000"/>
                </a:solidFill>
                <a:latin typeface="Open Sans Bold"/>
                <a:ea typeface="Open Sans Bold"/>
                <a:cs typeface="Open Sans Bold"/>
                <a:sym typeface="Open Sans Bold"/>
              </a:rPr>
              <a:t>356% </a:t>
            </a:r>
            <a:r>
              <a:rPr lang="en-US" sz="4966">
                <a:solidFill>
                  <a:srgbClr val="000000"/>
                </a:solidFill>
                <a:latin typeface="Open Sans"/>
                <a:ea typeface="Open Sans"/>
                <a:cs typeface="Open Sans"/>
                <a:sym typeface="Open Sans"/>
              </a:rPr>
              <a:t>increase in prisons</a:t>
            </a:r>
          </a:p>
        </p:txBody>
      </p:sp>
      <p:sp>
        <p:nvSpPr>
          <p:cNvPr name="TextBox 13" id="13"/>
          <p:cNvSpPr txBox="true"/>
          <p:nvPr/>
        </p:nvSpPr>
        <p:spPr>
          <a:xfrm rot="0">
            <a:off x="11240175" y="6528269"/>
            <a:ext cx="6425704" cy="266700"/>
          </a:xfrm>
          <a:prstGeom prst="rect">
            <a:avLst/>
          </a:prstGeom>
        </p:spPr>
        <p:txBody>
          <a:bodyPr anchor="t" rtlCol="false" tIns="0" lIns="0" bIns="0" rIns="0">
            <a:spAutoFit/>
          </a:bodyPr>
          <a:lstStyle/>
          <a:p>
            <a:pPr algn="ctr">
              <a:lnSpc>
                <a:spcPts val="2184"/>
              </a:lnSpc>
              <a:spcBef>
                <a:spcPct val="0"/>
              </a:spcBef>
            </a:pPr>
            <a:r>
              <a:rPr lang="en-US" b="true" sz="1820">
                <a:solidFill>
                  <a:srgbClr val="000000"/>
                </a:solidFill>
                <a:latin typeface="Open Sans Bold"/>
                <a:ea typeface="Open Sans Bold"/>
                <a:cs typeface="Open Sans Bold"/>
                <a:sym typeface="Open Sans Bold"/>
              </a:rPr>
              <a:t>State of Maine Department of Corrections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877561" y="3457573"/>
            <a:ext cx="4418577" cy="4114800"/>
          </a:xfrm>
          <a:custGeom>
            <a:avLst/>
            <a:gdLst/>
            <a:ahLst/>
            <a:cxnLst/>
            <a:rect r="r" b="b" t="t" l="l"/>
            <a:pathLst>
              <a:path h="4114800" w="4418577">
                <a:moveTo>
                  <a:pt x="0" y="0"/>
                </a:moveTo>
                <a:lnTo>
                  <a:pt x="4418578" y="0"/>
                </a:lnTo>
                <a:lnTo>
                  <a:pt x="441857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261051" y="336010"/>
            <a:ext cx="14077566" cy="2743200"/>
          </a:xfrm>
          <a:prstGeom prst="rect">
            <a:avLst/>
          </a:prstGeom>
        </p:spPr>
        <p:txBody>
          <a:bodyPr anchor="t" rtlCol="false" tIns="0" lIns="0" bIns="0" rIns="0">
            <a:spAutoFit/>
          </a:bodyPr>
          <a:lstStyle/>
          <a:p>
            <a:pPr algn="ctr" marL="0" indent="0" lvl="0">
              <a:lnSpc>
                <a:spcPts val="9600"/>
              </a:lnSpc>
              <a:spcBef>
                <a:spcPct val="0"/>
              </a:spcBef>
            </a:pPr>
            <a:r>
              <a:rPr lang="en-US" b="true" sz="8000">
                <a:solidFill>
                  <a:srgbClr val="000000"/>
                </a:solidFill>
                <a:latin typeface="Open Sans Bold"/>
                <a:ea typeface="Open Sans Bold"/>
                <a:cs typeface="Open Sans Bold"/>
                <a:sym typeface="Open Sans Bold"/>
              </a:rPr>
              <a:t>Looking Outward</a:t>
            </a:r>
          </a:p>
          <a:p>
            <a:pPr algn="ctr" marL="0" indent="0" lvl="0">
              <a:lnSpc>
                <a:spcPts val="6000"/>
              </a:lnSpc>
              <a:spcBef>
                <a:spcPct val="0"/>
              </a:spcBef>
            </a:pPr>
            <a:r>
              <a:rPr lang="en-US" b="true" sz="5000" u="none">
                <a:solidFill>
                  <a:srgbClr val="000000"/>
                </a:solidFill>
                <a:latin typeface="Open Sans Bold"/>
                <a:ea typeface="Open Sans Bold"/>
                <a:cs typeface="Open Sans Bold"/>
                <a:sym typeface="Open Sans Bold"/>
              </a:rPr>
              <a:t>An Overview of Women’s Imprisonment in </a:t>
            </a:r>
          </a:p>
          <a:p>
            <a:pPr algn="ctr" marL="0" indent="0" lvl="0">
              <a:lnSpc>
                <a:spcPts val="6000"/>
              </a:lnSpc>
              <a:spcBef>
                <a:spcPct val="0"/>
              </a:spcBef>
            </a:pPr>
            <a:r>
              <a:rPr lang="en-US" b="true" sz="5000" u="none">
                <a:solidFill>
                  <a:srgbClr val="000000"/>
                </a:solidFill>
                <a:latin typeface="Open Sans Bold"/>
                <a:ea typeface="Open Sans Bold"/>
                <a:cs typeface="Open Sans Bold"/>
                <a:sym typeface="Open Sans Bold"/>
              </a:rPr>
              <a:t>Cambodia</a:t>
            </a:r>
          </a:p>
        </p:txBody>
      </p:sp>
      <p:sp>
        <p:nvSpPr>
          <p:cNvPr name="TextBox 4" id="4"/>
          <p:cNvSpPr txBox="true"/>
          <p:nvPr/>
        </p:nvSpPr>
        <p:spPr>
          <a:xfrm rot="0">
            <a:off x="277923" y="3614735"/>
            <a:ext cx="4927211" cy="3724277"/>
          </a:xfrm>
          <a:prstGeom prst="rect">
            <a:avLst/>
          </a:prstGeom>
        </p:spPr>
        <p:txBody>
          <a:bodyPr anchor="t" rtlCol="false" tIns="0" lIns="0" bIns="0" rIns="0">
            <a:spAutoFit/>
          </a:bodyPr>
          <a:lstStyle/>
          <a:p>
            <a:pPr algn="ctr">
              <a:lnSpc>
                <a:spcPts val="5999"/>
              </a:lnSpc>
            </a:pPr>
            <a:r>
              <a:rPr lang="en-US" sz="3999">
                <a:solidFill>
                  <a:srgbClr val="000000"/>
                </a:solidFill>
                <a:latin typeface="Open Sans"/>
                <a:ea typeface="Open Sans"/>
                <a:cs typeface="Open Sans"/>
                <a:sym typeface="Open Sans"/>
              </a:rPr>
              <a:t>Women make up </a:t>
            </a:r>
            <a:r>
              <a:rPr lang="en-US" sz="3999" b="true">
                <a:solidFill>
                  <a:srgbClr val="000000"/>
                </a:solidFill>
                <a:latin typeface="Open Sans Bold"/>
                <a:ea typeface="Open Sans Bold"/>
                <a:cs typeface="Open Sans Bold"/>
                <a:sym typeface="Open Sans Bold"/>
              </a:rPr>
              <a:t>nearly 9%</a:t>
            </a:r>
            <a:r>
              <a:rPr lang="en-US" sz="3999">
                <a:solidFill>
                  <a:srgbClr val="000000"/>
                </a:solidFill>
                <a:latin typeface="Open Sans"/>
                <a:ea typeface="Open Sans"/>
                <a:cs typeface="Open Sans"/>
                <a:sym typeface="Open Sans"/>
              </a:rPr>
              <a:t> of the prison population</a:t>
            </a:r>
          </a:p>
          <a:p>
            <a:pPr algn="ctr">
              <a:lnSpc>
                <a:spcPts val="5999"/>
              </a:lnSpc>
            </a:pPr>
          </a:p>
          <a:p>
            <a:pPr algn="ctr" marL="0" indent="0" lvl="0">
              <a:lnSpc>
                <a:spcPts val="5999"/>
              </a:lnSpc>
              <a:spcBef>
                <a:spcPct val="0"/>
              </a:spcBef>
            </a:pPr>
          </a:p>
        </p:txBody>
      </p:sp>
      <p:sp>
        <p:nvSpPr>
          <p:cNvPr name="TextBox 5" id="5"/>
          <p:cNvSpPr txBox="true"/>
          <p:nvPr/>
        </p:nvSpPr>
        <p:spPr>
          <a:xfrm rot="0">
            <a:off x="841648" y="6095185"/>
            <a:ext cx="3799761" cy="322707"/>
          </a:xfrm>
          <a:prstGeom prst="rect">
            <a:avLst/>
          </a:prstGeom>
        </p:spPr>
        <p:txBody>
          <a:bodyPr anchor="t" rtlCol="false" tIns="0" lIns="0" bIns="0" rIns="0">
            <a:spAutoFit/>
          </a:bodyPr>
          <a:lstStyle/>
          <a:p>
            <a:pPr algn="ctr">
              <a:lnSpc>
                <a:spcPts val="2688"/>
              </a:lnSpc>
            </a:pPr>
            <a:r>
              <a:rPr lang="en-US" sz="1920">
                <a:solidFill>
                  <a:srgbClr val="000000"/>
                </a:solidFill>
                <a:latin typeface="Canva Sans"/>
                <a:ea typeface="Canva Sans"/>
                <a:cs typeface="Canva Sans"/>
                <a:sym typeface="Canva Sans"/>
              </a:rPr>
              <a:t>Penal Reform International 2019</a:t>
            </a:r>
          </a:p>
        </p:txBody>
      </p:sp>
      <p:sp>
        <p:nvSpPr>
          <p:cNvPr name="TextBox 6" id="6"/>
          <p:cNvSpPr txBox="true"/>
          <p:nvPr/>
        </p:nvSpPr>
        <p:spPr>
          <a:xfrm rot="0">
            <a:off x="12636192" y="3275211"/>
            <a:ext cx="4927211" cy="2971802"/>
          </a:xfrm>
          <a:prstGeom prst="rect">
            <a:avLst/>
          </a:prstGeom>
        </p:spPr>
        <p:txBody>
          <a:bodyPr anchor="t" rtlCol="false" tIns="0" lIns="0" bIns="0" rIns="0">
            <a:spAutoFit/>
          </a:bodyPr>
          <a:lstStyle/>
          <a:p>
            <a:pPr algn="ctr" marL="0" indent="0" lvl="0">
              <a:lnSpc>
                <a:spcPts val="5999"/>
              </a:lnSpc>
              <a:spcBef>
                <a:spcPct val="0"/>
              </a:spcBef>
            </a:pPr>
            <a:r>
              <a:rPr lang="en-US" sz="3999">
                <a:solidFill>
                  <a:srgbClr val="000000"/>
                </a:solidFill>
                <a:latin typeface="Open Sans"/>
                <a:ea typeface="Open Sans"/>
                <a:cs typeface="Open Sans"/>
                <a:sym typeface="Open Sans"/>
              </a:rPr>
              <a:t>Most face </a:t>
            </a:r>
            <a:r>
              <a:rPr lang="en-US" sz="3999" i="true">
                <a:solidFill>
                  <a:srgbClr val="000000"/>
                </a:solidFill>
                <a:latin typeface="Open Sans Italics"/>
                <a:ea typeface="Open Sans Italics"/>
                <a:cs typeface="Open Sans Italics"/>
                <a:sym typeface="Open Sans Italics"/>
              </a:rPr>
              <a:t>minor </a:t>
            </a:r>
            <a:r>
              <a:rPr lang="en-US" sz="3999">
                <a:solidFill>
                  <a:srgbClr val="000000"/>
                </a:solidFill>
                <a:latin typeface="Open Sans"/>
                <a:ea typeface="Open Sans"/>
                <a:cs typeface="Open Sans"/>
                <a:sym typeface="Open Sans"/>
              </a:rPr>
              <a:t>drug charges that come with </a:t>
            </a:r>
            <a:r>
              <a:rPr lang="en-US" sz="3999" i="true">
                <a:solidFill>
                  <a:srgbClr val="000000"/>
                </a:solidFill>
                <a:latin typeface="Open Sans Italics"/>
                <a:ea typeface="Open Sans Italics"/>
                <a:cs typeface="Open Sans Italics"/>
                <a:sym typeface="Open Sans Italics"/>
              </a:rPr>
              <a:t>lofty </a:t>
            </a:r>
            <a:r>
              <a:rPr lang="en-US" sz="3999">
                <a:solidFill>
                  <a:srgbClr val="000000"/>
                </a:solidFill>
                <a:latin typeface="Open Sans"/>
                <a:ea typeface="Open Sans"/>
                <a:cs typeface="Open Sans"/>
                <a:sym typeface="Open Sans"/>
              </a:rPr>
              <a:t>sentences</a:t>
            </a:r>
          </a:p>
        </p:txBody>
      </p:sp>
      <p:sp>
        <p:nvSpPr>
          <p:cNvPr name="TextBox 7" id="7"/>
          <p:cNvSpPr txBox="true"/>
          <p:nvPr/>
        </p:nvSpPr>
        <p:spPr>
          <a:xfrm rot="0">
            <a:off x="13395073" y="6452540"/>
            <a:ext cx="3689390" cy="295275"/>
          </a:xfrm>
          <a:prstGeom prst="rect">
            <a:avLst/>
          </a:prstGeom>
        </p:spPr>
        <p:txBody>
          <a:bodyPr anchor="t" rtlCol="false" tIns="0" lIns="0" bIns="0" rIns="0">
            <a:spAutoFit/>
          </a:bodyPr>
          <a:lstStyle/>
          <a:p>
            <a:pPr algn="ctr">
              <a:lnSpc>
                <a:spcPts val="2304"/>
              </a:lnSpc>
              <a:spcBef>
                <a:spcPct val="0"/>
              </a:spcBef>
            </a:pPr>
            <a:r>
              <a:rPr lang="en-US" sz="1920">
                <a:solidFill>
                  <a:srgbClr val="000000"/>
                </a:solidFill>
                <a:latin typeface="Open Sans"/>
                <a:ea typeface="Open Sans"/>
                <a:cs typeface="Open Sans"/>
                <a:sym typeface="Open Sans"/>
              </a:rPr>
              <a:t>Penal Reform International 2019</a:t>
            </a:r>
          </a:p>
        </p:txBody>
      </p:sp>
      <p:sp>
        <p:nvSpPr>
          <p:cNvPr name="TextBox 8" id="8"/>
          <p:cNvSpPr txBox="true"/>
          <p:nvPr/>
        </p:nvSpPr>
        <p:spPr>
          <a:xfrm rot="0">
            <a:off x="3317074" y="7496173"/>
            <a:ext cx="10603840" cy="2971802"/>
          </a:xfrm>
          <a:prstGeom prst="rect">
            <a:avLst/>
          </a:prstGeom>
        </p:spPr>
        <p:txBody>
          <a:bodyPr anchor="t" rtlCol="false" tIns="0" lIns="0" bIns="0" rIns="0">
            <a:spAutoFit/>
          </a:bodyPr>
          <a:lstStyle/>
          <a:p>
            <a:pPr algn="ctr">
              <a:lnSpc>
                <a:spcPts val="5999"/>
              </a:lnSpc>
            </a:pPr>
            <a:r>
              <a:rPr lang="en-US" sz="3999">
                <a:solidFill>
                  <a:srgbClr val="000000"/>
                </a:solidFill>
                <a:latin typeface="Open Sans"/>
                <a:ea typeface="Open Sans"/>
                <a:cs typeface="Open Sans"/>
                <a:sym typeface="Open Sans"/>
              </a:rPr>
              <a:t>Due to overcrowding, </a:t>
            </a:r>
          </a:p>
          <a:p>
            <a:pPr algn="ctr">
              <a:lnSpc>
                <a:spcPts val="5999"/>
              </a:lnSpc>
            </a:pPr>
            <a:r>
              <a:rPr lang="en-US" sz="3999">
                <a:solidFill>
                  <a:srgbClr val="000000"/>
                </a:solidFill>
                <a:latin typeface="Open Sans"/>
                <a:ea typeface="Open Sans"/>
                <a:cs typeface="Open Sans"/>
                <a:sym typeface="Open Sans"/>
              </a:rPr>
              <a:t>drug treatment centers were built to help, but the need outpaces the admittance</a:t>
            </a:r>
          </a:p>
          <a:p>
            <a:pPr algn="ctr" marL="0" indent="0" lvl="0">
              <a:lnSpc>
                <a:spcPts val="5999"/>
              </a:lnSpc>
              <a:spcBef>
                <a:spcPct val="0"/>
              </a:spcBef>
            </a:pPr>
          </a:p>
        </p:txBody>
      </p:sp>
      <p:sp>
        <p:nvSpPr>
          <p:cNvPr name="TextBox 9" id="9"/>
          <p:cNvSpPr txBox="true"/>
          <p:nvPr/>
        </p:nvSpPr>
        <p:spPr>
          <a:xfrm rot="0">
            <a:off x="6202263" y="9812560"/>
            <a:ext cx="4833461" cy="295275"/>
          </a:xfrm>
          <a:prstGeom prst="rect">
            <a:avLst/>
          </a:prstGeom>
        </p:spPr>
        <p:txBody>
          <a:bodyPr anchor="t" rtlCol="false" tIns="0" lIns="0" bIns="0" rIns="0">
            <a:spAutoFit/>
          </a:bodyPr>
          <a:lstStyle/>
          <a:p>
            <a:pPr algn="ctr">
              <a:lnSpc>
                <a:spcPts val="2304"/>
              </a:lnSpc>
              <a:spcBef>
                <a:spcPct val="0"/>
              </a:spcBef>
            </a:pPr>
            <a:r>
              <a:rPr lang="en-US" sz="1920">
                <a:solidFill>
                  <a:srgbClr val="000000"/>
                </a:solidFill>
                <a:latin typeface="Open Sans"/>
                <a:ea typeface="Open Sans"/>
                <a:cs typeface="Open Sans"/>
                <a:sym typeface="Open Sans"/>
              </a:rPr>
              <a:t>International Drug Policy Consortium 2024</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2042642" y="458475"/>
            <a:ext cx="14202717" cy="1219200"/>
          </a:xfrm>
          <a:prstGeom prst="rect">
            <a:avLst/>
          </a:prstGeom>
        </p:spPr>
        <p:txBody>
          <a:bodyPr anchor="t" rtlCol="false" tIns="0" lIns="0" bIns="0" rIns="0">
            <a:spAutoFit/>
          </a:bodyPr>
          <a:lstStyle/>
          <a:p>
            <a:pPr algn="l" marL="0" indent="0" lvl="0">
              <a:lnSpc>
                <a:spcPts val="9600"/>
              </a:lnSpc>
              <a:spcBef>
                <a:spcPct val="0"/>
              </a:spcBef>
            </a:pPr>
            <a:r>
              <a:rPr lang="en-US" b="true" sz="8000">
                <a:solidFill>
                  <a:srgbClr val="000000"/>
                </a:solidFill>
                <a:latin typeface="Open Sans Bold"/>
                <a:ea typeface="Open Sans Bold"/>
                <a:cs typeface="Open Sans Bold"/>
                <a:sym typeface="Open Sans Bold"/>
              </a:rPr>
              <a:t>What has caused this shift?</a:t>
            </a:r>
          </a:p>
        </p:txBody>
      </p:sp>
      <p:grpSp>
        <p:nvGrpSpPr>
          <p:cNvPr name="Group 3" id="3"/>
          <p:cNvGrpSpPr/>
          <p:nvPr/>
        </p:nvGrpSpPr>
        <p:grpSpPr>
          <a:xfrm rot="0">
            <a:off x="0" y="1875566"/>
            <a:ext cx="9491766" cy="2605921"/>
            <a:chOff x="0" y="0"/>
            <a:chExt cx="12655688" cy="3474562"/>
          </a:xfrm>
        </p:grpSpPr>
        <p:sp>
          <p:nvSpPr>
            <p:cNvPr name="Freeform 4" id="4"/>
            <p:cNvSpPr/>
            <p:nvPr/>
          </p:nvSpPr>
          <p:spPr>
            <a:xfrm flipH="false" flipV="false" rot="0">
              <a:off x="0" y="0"/>
              <a:ext cx="12655688" cy="3474562"/>
            </a:xfrm>
            <a:custGeom>
              <a:avLst/>
              <a:gdLst/>
              <a:ahLst/>
              <a:cxnLst/>
              <a:rect r="r" b="b" t="t" l="l"/>
              <a:pathLst>
                <a:path h="3474562" w="12655688">
                  <a:moveTo>
                    <a:pt x="0" y="0"/>
                  </a:moveTo>
                  <a:lnTo>
                    <a:pt x="12655688" y="0"/>
                  </a:lnTo>
                  <a:lnTo>
                    <a:pt x="12655688" y="3474562"/>
                  </a:lnTo>
                  <a:lnTo>
                    <a:pt x="0" y="34745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4290158" y="1185889"/>
              <a:ext cx="4075371" cy="1055159"/>
            </a:xfrm>
            <a:prstGeom prst="rect">
              <a:avLst/>
            </a:prstGeom>
          </p:spPr>
          <p:txBody>
            <a:bodyPr anchor="t" rtlCol="false" tIns="0" lIns="0" bIns="0" rIns="0">
              <a:spAutoFit/>
            </a:bodyPr>
            <a:lstStyle/>
            <a:p>
              <a:pPr algn="l" marL="0" indent="0" lvl="0">
                <a:lnSpc>
                  <a:spcPts val="6499"/>
                </a:lnSpc>
                <a:spcBef>
                  <a:spcPct val="0"/>
                </a:spcBef>
              </a:pPr>
              <a:r>
                <a:rPr lang="en-US" b="true" sz="4999">
                  <a:solidFill>
                    <a:srgbClr val="000000"/>
                  </a:solidFill>
                  <a:latin typeface="Open Sans Bold"/>
                  <a:ea typeface="Open Sans Bold"/>
                  <a:cs typeface="Open Sans Bold"/>
                  <a:sym typeface="Open Sans Bold"/>
                </a:rPr>
                <a:t>Poverty</a:t>
              </a:r>
            </a:p>
          </p:txBody>
        </p:sp>
      </p:grpSp>
      <p:grpSp>
        <p:nvGrpSpPr>
          <p:cNvPr name="Group 6" id="6"/>
          <p:cNvGrpSpPr/>
          <p:nvPr/>
        </p:nvGrpSpPr>
        <p:grpSpPr>
          <a:xfrm rot="0">
            <a:off x="4745883" y="4681512"/>
            <a:ext cx="9491766" cy="2605921"/>
            <a:chOff x="0" y="0"/>
            <a:chExt cx="12655688" cy="3474562"/>
          </a:xfrm>
        </p:grpSpPr>
        <p:sp>
          <p:nvSpPr>
            <p:cNvPr name="Freeform 7" id="7"/>
            <p:cNvSpPr/>
            <p:nvPr/>
          </p:nvSpPr>
          <p:spPr>
            <a:xfrm flipH="false" flipV="false" rot="0">
              <a:off x="0" y="0"/>
              <a:ext cx="12655688" cy="3474562"/>
            </a:xfrm>
            <a:custGeom>
              <a:avLst/>
              <a:gdLst/>
              <a:ahLst/>
              <a:cxnLst/>
              <a:rect r="r" b="b" t="t" l="l"/>
              <a:pathLst>
                <a:path h="3474562" w="12655688">
                  <a:moveTo>
                    <a:pt x="0" y="0"/>
                  </a:moveTo>
                  <a:lnTo>
                    <a:pt x="12655688" y="0"/>
                  </a:lnTo>
                  <a:lnTo>
                    <a:pt x="12655688" y="3474562"/>
                  </a:lnTo>
                  <a:lnTo>
                    <a:pt x="0" y="34745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006708" y="988128"/>
              <a:ext cx="11569650" cy="1064683"/>
            </a:xfrm>
            <a:prstGeom prst="rect">
              <a:avLst/>
            </a:prstGeom>
          </p:spPr>
          <p:txBody>
            <a:bodyPr anchor="t" rtlCol="false" tIns="0" lIns="0" bIns="0" rIns="0">
              <a:spAutoFit/>
            </a:bodyPr>
            <a:lstStyle/>
            <a:p>
              <a:pPr algn="l" marL="0" indent="0" lvl="0">
                <a:lnSpc>
                  <a:spcPts val="6500"/>
                </a:lnSpc>
                <a:spcBef>
                  <a:spcPct val="0"/>
                </a:spcBef>
              </a:pPr>
              <a:r>
                <a:rPr lang="en-US" b="true" sz="5000">
                  <a:solidFill>
                    <a:srgbClr val="000000"/>
                  </a:solidFill>
                  <a:latin typeface="Open Sans Bold"/>
                  <a:ea typeface="Open Sans Bold"/>
                  <a:cs typeface="Open Sans Bold"/>
                  <a:sym typeface="Open Sans Bold"/>
                </a:rPr>
                <a:t>Mental Illness &amp; Addiction</a:t>
              </a:r>
            </a:p>
          </p:txBody>
        </p:sp>
      </p:grpSp>
      <p:grpSp>
        <p:nvGrpSpPr>
          <p:cNvPr name="Group 9" id="9"/>
          <p:cNvGrpSpPr/>
          <p:nvPr/>
        </p:nvGrpSpPr>
        <p:grpSpPr>
          <a:xfrm rot="0">
            <a:off x="8505996" y="7485323"/>
            <a:ext cx="11463307" cy="2605921"/>
            <a:chOff x="0" y="0"/>
            <a:chExt cx="15284410" cy="3474562"/>
          </a:xfrm>
        </p:grpSpPr>
        <p:sp>
          <p:nvSpPr>
            <p:cNvPr name="Freeform 10" id="10"/>
            <p:cNvSpPr/>
            <p:nvPr/>
          </p:nvSpPr>
          <p:spPr>
            <a:xfrm flipH="false" flipV="false" rot="0">
              <a:off x="0" y="0"/>
              <a:ext cx="12655688" cy="3474562"/>
            </a:xfrm>
            <a:custGeom>
              <a:avLst/>
              <a:gdLst/>
              <a:ahLst/>
              <a:cxnLst/>
              <a:rect r="r" b="b" t="t" l="l"/>
              <a:pathLst>
                <a:path h="3474562" w="12655688">
                  <a:moveTo>
                    <a:pt x="0" y="0"/>
                  </a:moveTo>
                  <a:lnTo>
                    <a:pt x="12655688" y="0"/>
                  </a:lnTo>
                  <a:lnTo>
                    <a:pt x="12655688" y="3474562"/>
                  </a:lnTo>
                  <a:lnTo>
                    <a:pt x="0" y="34745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5478088" y="1176364"/>
              <a:ext cx="9806322" cy="1064683"/>
            </a:xfrm>
            <a:prstGeom prst="rect">
              <a:avLst/>
            </a:prstGeom>
          </p:spPr>
          <p:txBody>
            <a:bodyPr anchor="t" rtlCol="false" tIns="0" lIns="0" bIns="0" rIns="0">
              <a:spAutoFit/>
            </a:bodyPr>
            <a:lstStyle/>
            <a:p>
              <a:pPr algn="l" marL="0" indent="0" lvl="0">
                <a:lnSpc>
                  <a:spcPts val="6500"/>
                </a:lnSpc>
                <a:spcBef>
                  <a:spcPct val="0"/>
                </a:spcBef>
              </a:pPr>
              <a:r>
                <a:rPr lang="en-US" b="true" sz="5000">
                  <a:solidFill>
                    <a:srgbClr val="000000"/>
                  </a:solidFill>
                  <a:latin typeface="Open Sans Bold"/>
                  <a:ea typeface="Open Sans Bold"/>
                  <a:cs typeface="Open Sans Bold"/>
                  <a:sym typeface="Open Sans Bold"/>
                </a:rPr>
                <a:t>Abuse</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0472327" y="8312603"/>
            <a:ext cx="7315200" cy="1695611"/>
          </a:xfrm>
          <a:custGeom>
            <a:avLst/>
            <a:gdLst/>
            <a:ahLst/>
            <a:cxnLst/>
            <a:rect r="r" b="b" t="t" l="l"/>
            <a:pathLst>
              <a:path h="1695611" w="7315200">
                <a:moveTo>
                  <a:pt x="0" y="0"/>
                </a:moveTo>
                <a:lnTo>
                  <a:pt x="7315200" y="0"/>
                </a:lnTo>
                <a:lnTo>
                  <a:pt x="7315200" y="1695612"/>
                </a:lnTo>
                <a:lnTo>
                  <a:pt x="0" y="1695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43747" y="2750330"/>
            <a:ext cx="7315200" cy="1633678"/>
            <a:chOff x="0" y="0"/>
            <a:chExt cx="9753600" cy="2178237"/>
          </a:xfrm>
        </p:grpSpPr>
        <p:sp>
          <p:nvSpPr>
            <p:cNvPr name="Freeform 4" id="4"/>
            <p:cNvSpPr/>
            <p:nvPr/>
          </p:nvSpPr>
          <p:spPr>
            <a:xfrm flipH="false" flipV="false" rot="0">
              <a:off x="0" y="0"/>
              <a:ext cx="9753600" cy="2178237"/>
            </a:xfrm>
            <a:custGeom>
              <a:avLst/>
              <a:gdLst/>
              <a:ahLst/>
              <a:cxnLst/>
              <a:rect r="r" b="b" t="t" l="l"/>
              <a:pathLst>
                <a:path h="2178237" w="9753600">
                  <a:moveTo>
                    <a:pt x="0" y="0"/>
                  </a:moveTo>
                  <a:lnTo>
                    <a:pt x="9753600" y="0"/>
                  </a:lnTo>
                  <a:lnTo>
                    <a:pt x="9753600" y="2178237"/>
                  </a:lnTo>
                  <a:lnTo>
                    <a:pt x="0" y="2178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295084" y="429565"/>
              <a:ext cx="8131359" cy="799253"/>
            </a:xfrm>
            <a:prstGeom prst="rect">
              <a:avLst/>
            </a:prstGeom>
          </p:spPr>
          <p:txBody>
            <a:bodyPr anchor="t" rtlCol="false" tIns="0" lIns="0" bIns="0" rIns="0">
              <a:spAutoFit/>
            </a:bodyPr>
            <a:lstStyle/>
            <a:p>
              <a:pPr algn="l" marL="0" indent="0" lvl="0">
                <a:lnSpc>
                  <a:spcPts val="4940"/>
                </a:lnSpc>
                <a:spcBef>
                  <a:spcPct val="0"/>
                </a:spcBef>
              </a:pPr>
              <a:r>
                <a:rPr lang="en-US" b="true" sz="3800">
                  <a:solidFill>
                    <a:srgbClr val="000000"/>
                  </a:solidFill>
                  <a:latin typeface="Open Sans Bold"/>
                  <a:ea typeface="Open Sans Bold"/>
                  <a:cs typeface="Open Sans Bold"/>
                  <a:sym typeface="Open Sans Bold"/>
                </a:rPr>
                <a:t>Motherhood Behind Bars</a:t>
              </a:r>
            </a:p>
          </p:txBody>
        </p:sp>
      </p:grpSp>
      <p:grpSp>
        <p:nvGrpSpPr>
          <p:cNvPr name="Group 6" id="6"/>
          <p:cNvGrpSpPr/>
          <p:nvPr/>
        </p:nvGrpSpPr>
        <p:grpSpPr>
          <a:xfrm rot="0">
            <a:off x="7352218" y="6488078"/>
            <a:ext cx="7315200" cy="1532105"/>
            <a:chOff x="0" y="0"/>
            <a:chExt cx="9753600" cy="2042807"/>
          </a:xfrm>
        </p:grpSpPr>
        <p:sp>
          <p:nvSpPr>
            <p:cNvPr name="Freeform 7" id="7"/>
            <p:cNvSpPr/>
            <p:nvPr/>
          </p:nvSpPr>
          <p:spPr>
            <a:xfrm flipH="false" flipV="false" rot="0">
              <a:off x="0" y="0"/>
              <a:ext cx="9753600" cy="2042807"/>
            </a:xfrm>
            <a:custGeom>
              <a:avLst/>
              <a:gdLst/>
              <a:ahLst/>
              <a:cxnLst/>
              <a:rect r="r" b="b" t="t" l="l"/>
              <a:pathLst>
                <a:path h="2042807" w="9753600">
                  <a:moveTo>
                    <a:pt x="0" y="0"/>
                  </a:moveTo>
                  <a:lnTo>
                    <a:pt x="9753600" y="0"/>
                  </a:lnTo>
                  <a:lnTo>
                    <a:pt x="9753600" y="2042807"/>
                  </a:lnTo>
                  <a:lnTo>
                    <a:pt x="0" y="20428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678404" y="287343"/>
              <a:ext cx="7899032" cy="1624754"/>
            </a:xfrm>
            <a:prstGeom prst="rect">
              <a:avLst/>
            </a:prstGeom>
          </p:spPr>
          <p:txBody>
            <a:bodyPr anchor="t" rtlCol="false" tIns="0" lIns="0" bIns="0" rIns="0">
              <a:spAutoFit/>
            </a:bodyPr>
            <a:lstStyle/>
            <a:p>
              <a:pPr algn="l" marL="0" indent="0" lvl="0">
                <a:lnSpc>
                  <a:spcPts val="4939"/>
                </a:lnSpc>
                <a:spcBef>
                  <a:spcPct val="0"/>
                </a:spcBef>
              </a:pPr>
              <a:r>
                <a:rPr lang="en-US" b="true" sz="3799">
                  <a:solidFill>
                    <a:srgbClr val="000000"/>
                  </a:solidFill>
                  <a:latin typeface="Open Sans Bold"/>
                  <a:ea typeface="Open Sans Bold"/>
                  <a:cs typeface="Open Sans Bold"/>
                  <a:sym typeface="Open Sans Bold"/>
                </a:rPr>
                <a:t>A Lack of Mental Health Intervention</a:t>
              </a:r>
            </a:p>
          </p:txBody>
        </p:sp>
      </p:grpSp>
      <p:sp>
        <p:nvSpPr>
          <p:cNvPr name="TextBox 9" id="9"/>
          <p:cNvSpPr txBox="true"/>
          <p:nvPr/>
        </p:nvSpPr>
        <p:spPr>
          <a:xfrm rot="0">
            <a:off x="2096887" y="756469"/>
            <a:ext cx="14094227" cy="1219200"/>
          </a:xfrm>
          <a:prstGeom prst="rect">
            <a:avLst/>
          </a:prstGeom>
        </p:spPr>
        <p:txBody>
          <a:bodyPr anchor="t" rtlCol="false" tIns="0" lIns="0" bIns="0" rIns="0">
            <a:spAutoFit/>
          </a:bodyPr>
          <a:lstStyle/>
          <a:p>
            <a:pPr algn="ctr" marL="0" indent="0" lvl="0">
              <a:lnSpc>
                <a:spcPts val="9600"/>
              </a:lnSpc>
              <a:spcBef>
                <a:spcPct val="0"/>
              </a:spcBef>
            </a:pPr>
            <a:r>
              <a:rPr lang="en-US" b="true" sz="8000">
                <a:solidFill>
                  <a:srgbClr val="000000"/>
                </a:solidFill>
                <a:latin typeface="Open Sans Bold"/>
                <a:ea typeface="Open Sans Bold"/>
                <a:cs typeface="Open Sans Bold"/>
                <a:sym typeface="Open Sans Bold"/>
              </a:rPr>
              <a:t>A Deeper Look</a:t>
            </a:r>
          </a:p>
        </p:txBody>
      </p:sp>
      <p:sp>
        <p:nvSpPr>
          <p:cNvPr name="TextBox 10" id="10"/>
          <p:cNvSpPr txBox="true"/>
          <p:nvPr/>
        </p:nvSpPr>
        <p:spPr>
          <a:xfrm rot="0">
            <a:off x="11472294" y="8880692"/>
            <a:ext cx="5787006" cy="608965"/>
          </a:xfrm>
          <a:prstGeom prst="rect">
            <a:avLst/>
          </a:prstGeom>
        </p:spPr>
        <p:txBody>
          <a:bodyPr anchor="t" rtlCol="false" tIns="0" lIns="0" bIns="0" rIns="0">
            <a:spAutoFit/>
          </a:bodyPr>
          <a:lstStyle/>
          <a:p>
            <a:pPr algn="l" marL="0" indent="0" lvl="0">
              <a:lnSpc>
                <a:spcPts val="4940"/>
              </a:lnSpc>
              <a:spcBef>
                <a:spcPct val="0"/>
              </a:spcBef>
            </a:pPr>
            <a:r>
              <a:rPr lang="en-US" b="true" sz="3800">
                <a:solidFill>
                  <a:srgbClr val="000000"/>
                </a:solidFill>
                <a:latin typeface="Open Sans Bold"/>
                <a:ea typeface="Open Sans Bold"/>
                <a:cs typeface="Open Sans Bold"/>
                <a:sym typeface="Open Sans Bold"/>
              </a:rPr>
              <a:t>Racial Implications</a:t>
            </a:r>
          </a:p>
        </p:txBody>
      </p:sp>
      <p:grpSp>
        <p:nvGrpSpPr>
          <p:cNvPr name="Group 11" id="11"/>
          <p:cNvGrpSpPr/>
          <p:nvPr/>
        </p:nvGrpSpPr>
        <p:grpSpPr>
          <a:xfrm rot="0">
            <a:off x="4055979" y="4605098"/>
            <a:ext cx="7315200" cy="1590559"/>
            <a:chOff x="0" y="0"/>
            <a:chExt cx="9753600" cy="2120745"/>
          </a:xfrm>
        </p:grpSpPr>
        <p:sp>
          <p:nvSpPr>
            <p:cNvPr name="Freeform 12" id="12"/>
            <p:cNvSpPr/>
            <p:nvPr/>
          </p:nvSpPr>
          <p:spPr>
            <a:xfrm flipH="false" flipV="false" rot="0">
              <a:off x="0" y="0"/>
              <a:ext cx="9753600" cy="2120745"/>
            </a:xfrm>
            <a:custGeom>
              <a:avLst/>
              <a:gdLst/>
              <a:ahLst/>
              <a:cxnLst/>
              <a:rect r="r" b="b" t="t" l="l"/>
              <a:pathLst>
                <a:path h="2120745" w="9753600">
                  <a:moveTo>
                    <a:pt x="0" y="0"/>
                  </a:moveTo>
                  <a:lnTo>
                    <a:pt x="9753600" y="0"/>
                  </a:lnTo>
                  <a:lnTo>
                    <a:pt x="9753600" y="2120745"/>
                  </a:lnTo>
                  <a:lnTo>
                    <a:pt x="0" y="21207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1333290" y="695813"/>
              <a:ext cx="8420310" cy="799253"/>
            </a:xfrm>
            <a:prstGeom prst="rect">
              <a:avLst/>
            </a:prstGeom>
          </p:spPr>
          <p:txBody>
            <a:bodyPr anchor="t" rtlCol="false" tIns="0" lIns="0" bIns="0" rIns="0">
              <a:spAutoFit/>
            </a:bodyPr>
            <a:lstStyle/>
            <a:p>
              <a:pPr algn="l" marL="0" indent="0" lvl="0">
                <a:lnSpc>
                  <a:spcPts val="4940"/>
                </a:lnSpc>
                <a:spcBef>
                  <a:spcPct val="0"/>
                </a:spcBef>
              </a:pPr>
              <a:r>
                <a:rPr lang="en-US" b="true" sz="3800">
                  <a:solidFill>
                    <a:srgbClr val="000000"/>
                  </a:solidFill>
                  <a:latin typeface="Open Sans Bold"/>
                  <a:ea typeface="Open Sans Bold"/>
                  <a:cs typeface="Open Sans Bold"/>
                  <a:sym typeface="Open Sans Bold"/>
                </a:rPr>
                <a:t>The War on Drugs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DAGwP4oFzuY</dc:identifier>
  <dcterms:modified xsi:type="dcterms:W3CDTF">2011-08-01T06:04:30Z</dcterms:modified>
  <cp:revision>1</cp:revision>
  <dc:title>Copy of Mercy in the Mirror</dc:title>
</cp:coreProperties>
</file>