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17"/>
  </p:notesMasterIdLst>
  <p:sldIdLst>
    <p:sldId id="256" r:id="rId2"/>
    <p:sldId id="258" r:id="rId3"/>
    <p:sldId id="259" r:id="rId4"/>
    <p:sldId id="271" r:id="rId5"/>
    <p:sldId id="275" r:id="rId6"/>
    <p:sldId id="268" r:id="rId7"/>
    <p:sldId id="270" r:id="rId8"/>
    <p:sldId id="276" r:id="rId9"/>
    <p:sldId id="262" r:id="rId10"/>
    <p:sldId id="269" r:id="rId11"/>
    <p:sldId id="263" r:id="rId12"/>
    <p:sldId id="267" r:id="rId13"/>
    <p:sldId id="264" r:id="rId14"/>
    <p:sldId id="272" r:id="rId15"/>
    <p:sldId id="265" r:id="rId16"/>
  </p:sldIdLst>
  <p:sldSz cx="12192000" cy="6858000"/>
  <p:notesSz cx="9671050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530" autoAdjust="0"/>
  </p:normalViewPr>
  <p:slideViewPr>
    <p:cSldViewPr snapToGrid="0">
      <p:cViewPr>
        <p:scale>
          <a:sx n="46" d="100"/>
          <a:sy n="46" d="100"/>
        </p:scale>
        <p:origin x="88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12AE7F-3ADF-4ED8-A520-FDF726A705F2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D1E41-C2AF-4648-8628-C6C4126E0D5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 b="0" dirty="0"/>
            <a:t>Mine Ban Treaty</a:t>
          </a:r>
          <a:endParaRPr lang="en-US" b="0" dirty="0"/>
        </a:p>
      </dgm:t>
    </dgm:pt>
    <dgm:pt modelId="{BF192627-E064-437D-885E-B285AD1783EC}" type="parTrans" cxnId="{958A1A9C-00AE-4D39-995B-E950CA9C2A5A}">
      <dgm:prSet/>
      <dgm:spPr/>
      <dgm:t>
        <a:bodyPr/>
        <a:lstStyle/>
        <a:p>
          <a:endParaRPr lang="en-US"/>
        </a:p>
      </dgm:t>
    </dgm:pt>
    <dgm:pt modelId="{4D422C33-B8DB-431D-8128-69896E7C4CA8}" type="sibTrans" cxnId="{958A1A9C-00AE-4D39-995B-E950CA9C2A5A}">
      <dgm:prSet/>
      <dgm:spPr/>
      <dgm:t>
        <a:bodyPr/>
        <a:lstStyle/>
        <a:p>
          <a:endParaRPr lang="en-US"/>
        </a:p>
      </dgm:t>
    </dgm:pt>
    <dgm:pt modelId="{298F87C9-C045-4619-A210-EA11BB62F18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 b="0" dirty="0"/>
            <a:t>Cambodian casualties</a:t>
          </a:r>
          <a:endParaRPr lang="en-US" b="0" dirty="0"/>
        </a:p>
      </dgm:t>
    </dgm:pt>
    <dgm:pt modelId="{D2F0DA19-9742-4835-9E99-3950B379609D}" type="parTrans" cxnId="{ED8B006B-746B-4EF8-8574-1E87AA8D7E0C}">
      <dgm:prSet/>
      <dgm:spPr/>
      <dgm:t>
        <a:bodyPr/>
        <a:lstStyle/>
        <a:p>
          <a:endParaRPr lang="en-US"/>
        </a:p>
      </dgm:t>
    </dgm:pt>
    <dgm:pt modelId="{C30D29BF-F6E7-407A-8330-DE405686B5DE}" type="sibTrans" cxnId="{ED8B006B-746B-4EF8-8574-1E87AA8D7E0C}">
      <dgm:prSet/>
      <dgm:spPr/>
      <dgm:t>
        <a:bodyPr/>
        <a:lstStyle/>
        <a:p>
          <a:endParaRPr lang="en-US"/>
        </a:p>
      </dgm:t>
    </dgm:pt>
    <dgm:pt modelId="{230299D1-FEF0-4BB5-B408-2570BF8E77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NZ" b="0" dirty="0"/>
            <a:t>Afghanistan mine numbers</a:t>
          </a:r>
          <a:endParaRPr lang="en-US" b="0" dirty="0"/>
        </a:p>
      </dgm:t>
    </dgm:pt>
    <dgm:pt modelId="{F26E30A0-42B1-4A54-9EB5-530BB6E7C2D6}" type="parTrans" cxnId="{AD89881F-F9C0-4600-B417-C64355DDF2D8}">
      <dgm:prSet/>
      <dgm:spPr/>
      <dgm:t>
        <a:bodyPr/>
        <a:lstStyle/>
        <a:p>
          <a:endParaRPr lang="en-US"/>
        </a:p>
      </dgm:t>
    </dgm:pt>
    <dgm:pt modelId="{AEA6B607-574F-4A48-A4BE-CD83D9C96C46}" type="sibTrans" cxnId="{AD89881F-F9C0-4600-B417-C64355DDF2D8}">
      <dgm:prSet/>
      <dgm:spPr/>
      <dgm:t>
        <a:bodyPr/>
        <a:lstStyle/>
        <a:p>
          <a:endParaRPr lang="en-US"/>
        </a:p>
      </dgm:t>
    </dgm:pt>
    <dgm:pt modelId="{21F468D8-1A6E-48C7-B518-6C553173ACFE}" type="pres">
      <dgm:prSet presAssocID="{9612AE7F-3ADF-4ED8-A520-FDF726A705F2}" presName="root" presStyleCnt="0">
        <dgm:presLayoutVars>
          <dgm:dir/>
          <dgm:resizeHandles val="exact"/>
        </dgm:presLayoutVars>
      </dgm:prSet>
      <dgm:spPr/>
    </dgm:pt>
    <dgm:pt modelId="{E60F288F-F1DB-430B-B200-A8149DDE48C3}" type="pres">
      <dgm:prSet presAssocID="{61DD1E41-C2AF-4648-8628-C6C4126E0D5D}" presName="compNode" presStyleCnt="0"/>
      <dgm:spPr/>
    </dgm:pt>
    <dgm:pt modelId="{B4B91D25-A9AE-4458-91F3-BBFB994E5CEF}" type="pres">
      <dgm:prSet presAssocID="{61DD1E41-C2AF-4648-8628-C6C4126E0D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A69F3F2D-3325-4613-B2C2-BD4452C9891D}" type="pres">
      <dgm:prSet presAssocID="{61DD1E41-C2AF-4648-8628-C6C4126E0D5D}" presName="iconSpace" presStyleCnt="0"/>
      <dgm:spPr/>
    </dgm:pt>
    <dgm:pt modelId="{8D4321E3-55EC-4F8B-B78A-54B87ECAC24A}" type="pres">
      <dgm:prSet presAssocID="{61DD1E41-C2AF-4648-8628-C6C4126E0D5D}" presName="parTx" presStyleLbl="revTx" presStyleIdx="0" presStyleCnt="6">
        <dgm:presLayoutVars>
          <dgm:chMax val="0"/>
          <dgm:chPref val="0"/>
        </dgm:presLayoutVars>
      </dgm:prSet>
      <dgm:spPr/>
    </dgm:pt>
    <dgm:pt modelId="{7D47B03D-3D49-4087-97E7-1A880BE8215F}" type="pres">
      <dgm:prSet presAssocID="{61DD1E41-C2AF-4648-8628-C6C4126E0D5D}" presName="txSpace" presStyleCnt="0"/>
      <dgm:spPr/>
    </dgm:pt>
    <dgm:pt modelId="{2CC47F2F-7B9F-47D8-84DC-346F6C03FDA3}" type="pres">
      <dgm:prSet presAssocID="{61DD1E41-C2AF-4648-8628-C6C4126E0D5D}" presName="desTx" presStyleLbl="revTx" presStyleIdx="1" presStyleCnt="6">
        <dgm:presLayoutVars/>
      </dgm:prSet>
      <dgm:spPr/>
    </dgm:pt>
    <dgm:pt modelId="{CCCA14EA-AC11-4855-BCAD-A8A142B5F1CB}" type="pres">
      <dgm:prSet presAssocID="{4D422C33-B8DB-431D-8128-69896E7C4CA8}" presName="sibTrans" presStyleCnt="0"/>
      <dgm:spPr/>
    </dgm:pt>
    <dgm:pt modelId="{CB0E7445-E410-416F-A987-FE7D2860ED6C}" type="pres">
      <dgm:prSet presAssocID="{298F87C9-C045-4619-A210-EA11BB62F18F}" presName="compNode" presStyleCnt="0"/>
      <dgm:spPr/>
    </dgm:pt>
    <dgm:pt modelId="{A8C4127E-6E88-4A9F-90C2-6A500C9E2E31}" type="pres">
      <dgm:prSet presAssocID="{298F87C9-C045-4619-A210-EA11BB62F1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 graph with solid fill"/>
        </a:ext>
      </dgm:extLst>
    </dgm:pt>
    <dgm:pt modelId="{019D6C31-CECC-4BAF-8DBA-715FFC5A70A7}" type="pres">
      <dgm:prSet presAssocID="{298F87C9-C045-4619-A210-EA11BB62F18F}" presName="iconSpace" presStyleCnt="0"/>
      <dgm:spPr/>
    </dgm:pt>
    <dgm:pt modelId="{A24CF256-21E0-4BC4-96CB-CFCA87CCD2B1}" type="pres">
      <dgm:prSet presAssocID="{298F87C9-C045-4619-A210-EA11BB62F18F}" presName="parTx" presStyleLbl="revTx" presStyleIdx="2" presStyleCnt="6">
        <dgm:presLayoutVars>
          <dgm:chMax val="0"/>
          <dgm:chPref val="0"/>
        </dgm:presLayoutVars>
      </dgm:prSet>
      <dgm:spPr/>
    </dgm:pt>
    <dgm:pt modelId="{8E4CD2B1-528A-41A7-8903-ED00A3C0A407}" type="pres">
      <dgm:prSet presAssocID="{298F87C9-C045-4619-A210-EA11BB62F18F}" presName="txSpace" presStyleCnt="0"/>
      <dgm:spPr/>
    </dgm:pt>
    <dgm:pt modelId="{144FB238-AEB3-4FB4-B1D5-850E1FB7086B}" type="pres">
      <dgm:prSet presAssocID="{298F87C9-C045-4619-A210-EA11BB62F18F}" presName="desTx" presStyleLbl="revTx" presStyleIdx="3" presStyleCnt="6">
        <dgm:presLayoutVars/>
      </dgm:prSet>
      <dgm:spPr/>
    </dgm:pt>
    <dgm:pt modelId="{7EA9D8F9-3385-4706-8F6E-3FA3BEF62AE3}" type="pres">
      <dgm:prSet presAssocID="{C30D29BF-F6E7-407A-8330-DE405686B5DE}" presName="sibTrans" presStyleCnt="0"/>
      <dgm:spPr/>
    </dgm:pt>
    <dgm:pt modelId="{AA15123D-CFDD-4814-A438-048FE946EA11}" type="pres">
      <dgm:prSet presAssocID="{230299D1-FEF0-4BB5-B408-2570BF8E77B8}" presName="compNode" presStyleCnt="0"/>
      <dgm:spPr/>
    </dgm:pt>
    <dgm:pt modelId="{3E675C18-48BA-41EE-BE2D-09C90A674417}" type="pres">
      <dgm:prSet presAssocID="{230299D1-FEF0-4BB5-B408-2570BF8E77B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graph with downward trend with solid fill"/>
        </a:ext>
      </dgm:extLst>
    </dgm:pt>
    <dgm:pt modelId="{9F7D326E-2211-4BCE-A856-E009C81BCB47}" type="pres">
      <dgm:prSet presAssocID="{230299D1-FEF0-4BB5-B408-2570BF8E77B8}" presName="iconSpace" presStyleCnt="0"/>
      <dgm:spPr/>
    </dgm:pt>
    <dgm:pt modelId="{F8289564-4912-409B-86FF-9E0B8CDBDBC0}" type="pres">
      <dgm:prSet presAssocID="{230299D1-FEF0-4BB5-B408-2570BF8E77B8}" presName="parTx" presStyleLbl="revTx" presStyleIdx="4" presStyleCnt="6" custScaleY="193862" custLinFactNeighborY="55824">
        <dgm:presLayoutVars>
          <dgm:chMax val="0"/>
          <dgm:chPref val="0"/>
        </dgm:presLayoutVars>
      </dgm:prSet>
      <dgm:spPr/>
    </dgm:pt>
    <dgm:pt modelId="{1D34187E-0814-48C5-8367-C383E3A98992}" type="pres">
      <dgm:prSet presAssocID="{230299D1-FEF0-4BB5-B408-2570BF8E77B8}" presName="txSpace" presStyleCnt="0"/>
      <dgm:spPr/>
    </dgm:pt>
    <dgm:pt modelId="{EB490834-048C-4DD0-90C6-DF6770376153}" type="pres">
      <dgm:prSet presAssocID="{230299D1-FEF0-4BB5-B408-2570BF8E77B8}" presName="desTx" presStyleLbl="revTx" presStyleIdx="5" presStyleCnt="6">
        <dgm:presLayoutVars/>
      </dgm:prSet>
      <dgm:spPr/>
    </dgm:pt>
  </dgm:ptLst>
  <dgm:cxnLst>
    <dgm:cxn modelId="{AD89881F-F9C0-4600-B417-C64355DDF2D8}" srcId="{9612AE7F-3ADF-4ED8-A520-FDF726A705F2}" destId="{230299D1-FEF0-4BB5-B408-2570BF8E77B8}" srcOrd="2" destOrd="0" parTransId="{F26E30A0-42B1-4A54-9EB5-530BB6E7C2D6}" sibTransId="{AEA6B607-574F-4A48-A4BE-CD83D9C96C46}"/>
    <dgm:cxn modelId="{6BAD463E-B6E9-4E2C-AEEA-E2BA97523C55}" type="presOf" srcId="{9612AE7F-3ADF-4ED8-A520-FDF726A705F2}" destId="{21F468D8-1A6E-48C7-B518-6C553173ACFE}" srcOrd="0" destOrd="0" presId="urn:microsoft.com/office/officeart/2018/5/layout/CenteredIconLabelDescriptionList"/>
    <dgm:cxn modelId="{ED8B006B-746B-4EF8-8574-1E87AA8D7E0C}" srcId="{9612AE7F-3ADF-4ED8-A520-FDF726A705F2}" destId="{298F87C9-C045-4619-A210-EA11BB62F18F}" srcOrd="1" destOrd="0" parTransId="{D2F0DA19-9742-4835-9E99-3950B379609D}" sibTransId="{C30D29BF-F6E7-407A-8330-DE405686B5DE}"/>
    <dgm:cxn modelId="{AB6CE96C-9BEE-4E03-9D63-AC49E0417096}" type="presOf" srcId="{230299D1-FEF0-4BB5-B408-2570BF8E77B8}" destId="{F8289564-4912-409B-86FF-9E0B8CDBDBC0}" srcOrd="0" destOrd="0" presId="urn:microsoft.com/office/officeart/2018/5/layout/CenteredIconLabelDescriptionList"/>
    <dgm:cxn modelId="{958A1A9C-00AE-4D39-995B-E950CA9C2A5A}" srcId="{9612AE7F-3ADF-4ED8-A520-FDF726A705F2}" destId="{61DD1E41-C2AF-4648-8628-C6C4126E0D5D}" srcOrd="0" destOrd="0" parTransId="{BF192627-E064-437D-885E-B285AD1783EC}" sibTransId="{4D422C33-B8DB-431D-8128-69896E7C4CA8}"/>
    <dgm:cxn modelId="{C86FBDB0-16CB-4A1A-BE69-646F98633E5B}" type="presOf" srcId="{61DD1E41-C2AF-4648-8628-C6C4126E0D5D}" destId="{8D4321E3-55EC-4F8B-B78A-54B87ECAC24A}" srcOrd="0" destOrd="0" presId="urn:microsoft.com/office/officeart/2018/5/layout/CenteredIconLabelDescriptionList"/>
    <dgm:cxn modelId="{13ADF3CC-3D1F-499B-9669-BECC241B3145}" type="presOf" srcId="{298F87C9-C045-4619-A210-EA11BB62F18F}" destId="{A24CF256-21E0-4BC4-96CB-CFCA87CCD2B1}" srcOrd="0" destOrd="0" presId="urn:microsoft.com/office/officeart/2018/5/layout/CenteredIconLabelDescriptionList"/>
    <dgm:cxn modelId="{2BCDAF5A-C0BA-4BB7-A9CB-5A05B47FF35C}" type="presParOf" srcId="{21F468D8-1A6E-48C7-B518-6C553173ACFE}" destId="{E60F288F-F1DB-430B-B200-A8149DDE48C3}" srcOrd="0" destOrd="0" presId="urn:microsoft.com/office/officeart/2018/5/layout/CenteredIconLabelDescriptionList"/>
    <dgm:cxn modelId="{428C9838-12FD-42AF-BDC4-7AE594000183}" type="presParOf" srcId="{E60F288F-F1DB-430B-B200-A8149DDE48C3}" destId="{B4B91D25-A9AE-4458-91F3-BBFB994E5CEF}" srcOrd="0" destOrd="0" presId="urn:microsoft.com/office/officeart/2018/5/layout/CenteredIconLabelDescriptionList"/>
    <dgm:cxn modelId="{F751594D-6C52-4616-AFC4-53117D072189}" type="presParOf" srcId="{E60F288F-F1DB-430B-B200-A8149DDE48C3}" destId="{A69F3F2D-3325-4613-B2C2-BD4452C9891D}" srcOrd="1" destOrd="0" presId="urn:microsoft.com/office/officeart/2018/5/layout/CenteredIconLabelDescriptionList"/>
    <dgm:cxn modelId="{406294C8-81E2-4973-886A-C1E5EC09DDFF}" type="presParOf" srcId="{E60F288F-F1DB-430B-B200-A8149DDE48C3}" destId="{8D4321E3-55EC-4F8B-B78A-54B87ECAC24A}" srcOrd="2" destOrd="0" presId="urn:microsoft.com/office/officeart/2018/5/layout/CenteredIconLabelDescriptionList"/>
    <dgm:cxn modelId="{C21074A9-7ED7-494F-A52B-03F46BC13AB8}" type="presParOf" srcId="{E60F288F-F1DB-430B-B200-A8149DDE48C3}" destId="{7D47B03D-3D49-4087-97E7-1A880BE8215F}" srcOrd="3" destOrd="0" presId="urn:microsoft.com/office/officeart/2018/5/layout/CenteredIconLabelDescriptionList"/>
    <dgm:cxn modelId="{76E58585-8679-4DCD-B753-6C1022F7754D}" type="presParOf" srcId="{E60F288F-F1DB-430B-B200-A8149DDE48C3}" destId="{2CC47F2F-7B9F-47D8-84DC-346F6C03FDA3}" srcOrd="4" destOrd="0" presId="urn:microsoft.com/office/officeart/2018/5/layout/CenteredIconLabelDescriptionList"/>
    <dgm:cxn modelId="{50DE9EAD-3D60-483F-9C83-BC696A89B012}" type="presParOf" srcId="{21F468D8-1A6E-48C7-B518-6C553173ACFE}" destId="{CCCA14EA-AC11-4855-BCAD-A8A142B5F1CB}" srcOrd="1" destOrd="0" presId="urn:microsoft.com/office/officeart/2018/5/layout/CenteredIconLabelDescriptionList"/>
    <dgm:cxn modelId="{D0F13991-B511-4DB2-8EF5-2A1C912CF2E7}" type="presParOf" srcId="{21F468D8-1A6E-48C7-B518-6C553173ACFE}" destId="{CB0E7445-E410-416F-A987-FE7D2860ED6C}" srcOrd="2" destOrd="0" presId="urn:microsoft.com/office/officeart/2018/5/layout/CenteredIconLabelDescriptionList"/>
    <dgm:cxn modelId="{8C867CF4-C127-4002-B750-C8D8A7A8A491}" type="presParOf" srcId="{CB0E7445-E410-416F-A987-FE7D2860ED6C}" destId="{A8C4127E-6E88-4A9F-90C2-6A500C9E2E31}" srcOrd="0" destOrd="0" presId="urn:microsoft.com/office/officeart/2018/5/layout/CenteredIconLabelDescriptionList"/>
    <dgm:cxn modelId="{06A18056-3BEC-4E22-BBA1-D1CE53F4EDF4}" type="presParOf" srcId="{CB0E7445-E410-416F-A987-FE7D2860ED6C}" destId="{019D6C31-CECC-4BAF-8DBA-715FFC5A70A7}" srcOrd="1" destOrd="0" presId="urn:microsoft.com/office/officeart/2018/5/layout/CenteredIconLabelDescriptionList"/>
    <dgm:cxn modelId="{0F851753-30AE-421C-83E8-024E3E87D68A}" type="presParOf" srcId="{CB0E7445-E410-416F-A987-FE7D2860ED6C}" destId="{A24CF256-21E0-4BC4-96CB-CFCA87CCD2B1}" srcOrd="2" destOrd="0" presId="urn:microsoft.com/office/officeart/2018/5/layout/CenteredIconLabelDescriptionList"/>
    <dgm:cxn modelId="{7E20970B-8CBE-423F-A5D5-E64C39E67101}" type="presParOf" srcId="{CB0E7445-E410-416F-A987-FE7D2860ED6C}" destId="{8E4CD2B1-528A-41A7-8903-ED00A3C0A407}" srcOrd="3" destOrd="0" presId="urn:microsoft.com/office/officeart/2018/5/layout/CenteredIconLabelDescriptionList"/>
    <dgm:cxn modelId="{F4C23B5A-C464-4270-83AF-228B56717D3C}" type="presParOf" srcId="{CB0E7445-E410-416F-A987-FE7D2860ED6C}" destId="{144FB238-AEB3-4FB4-B1D5-850E1FB7086B}" srcOrd="4" destOrd="0" presId="urn:microsoft.com/office/officeart/2018/5/layout/CenteredIconLabelDescriptionList"/>
    <dgm:cxn modelId="{7B5A4819-F982-4B34-9BAE-990583B2A0E4}" type="presParOf" srcId="{21F468D8-1A6E-48C7-B518-6C553173ACFE}" destId="{7EA9D8F9-3385-4706-8F6E-3FA3BEF62AE3}" srcOrd="3" destOrd="0" presId="urn:microsoft.com/office/officeart/2018/5/layout/CenteredIconLabelDescriptionList"/>
    <dgm:cxn modelId="{975FA86D-BDC0-4EC1-AC11-C1221346942F}" type="presParOf" srcId="{21F468D8-1A6E-48C7-B518-6C553173ACFE}" destId="{AA15123D-CFDD-4814-A438-048FE946EA11}" srcOrd="4" destOrd="0" presId="urn:microsoft.com/office/officeart/2018/5/layout/CenteredIconLabelDescriptionList"/>
    <dgm:cxn modelId="{EBA3FBC7-BEB3-4662-8A61-EE49B0E98BAB}" type="presParOf" srcId="{AA15123D-CFDD-4814-A438-048FE946EA11}" destId="{3E675C18-48BA-41EE-BE2D-09C90A674417}" srcOrd="0" destOrd="0" presId="urn:microsoft.com/office/officeart/2018/5/layout/CenteredIconLabelDescriptionList"/>
    <dgm:cxn modelId="{501D6682-7EB5-46BD-91DA-680C8947767A}" type="presParOf" srcId="{AA15123D-CFDD-4814-A438-048FE946EA11}" destId="{9F7D326E-2211-4BCE-A856-E009C81BCB47}" srcOrd="1" destOrd="0" presId="urn:microsoft.com/office/officeart/2018/5/layout/CenteredIconLabelDescriptionList"/>
    <dgm:cxn modelId="{40F9EA85-2F9E-434F-A4CF-A6679952CD89}" type="presParOf" srcId="{AA15123D-CFDD-4814-A438-048FE946EA11}" destId="{F8289564-4912-409B-86FF-9E0B8CDBDBC0}" srcOrd="2" destOrd="0" presId="urn:microsoft.com/office/officeart/2018/5/layout/CenteredIconLabelDescriptionList"/>
    <dgm:cxn modelId="{781C16B9-E8E0-45C7-9021-7F9F3F889EFA}" type="presParOf" srcId="{AA15123D-CFDD-4814-A438-048FE946EA11}" destId="{1D34187E-0814-48C5-8367-C383E3A98992}" srcOrd="3" destOrd="0" presId="urn:microsoft.com/office/officeart/2018/5/layout/CenteredIconLabelDescriptionList"/>
    <dgm:cxn modelId="{A941BBC0-DB1A-4145-9D6F-4A758C277575}" type="presParOf" srcId="{AA15123D-CFDD-4814-A438-048FE946EA11}" destId="{EB490834-048C-4DD0-90C6-DF677037615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91D25-A9AE-4458-91F3-BBFB994E5CEF}">
      <dsp:nvSpPr>
        <dsp:cNvPr id="0" name=""/>
        <dsp:cNvSpPr/>
      </dsp:nvSpPr>
      <dsp:spPr>
        <a:xfrm>
          <a:off x="1037849" y="1233318"/>
          <a:ext cx="1114804" cy="1114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321E3-55EC-4F8B-B78A-54B87ECAC24A}">
      <dsp:nvSpPr>
        <dsp:cNvPr id="0" name=""/>
        <dsp:cNvSpPr/>
      </dsp:nvSpPr>
      <dsp:spPr>
        <a:xfrm>
          <a:off x="2673" y="2434903"/>
          <a:ext cx="3185156" cy="47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2600" b="0" kern="1200" dirty="0"/>
            <a:t>Mine Ban Treaty</a:t>
          </a:r>
          <a:endParaRPr lang="en-US" sz="2600" b="0" kern="1200" dirty="0"/>
        </a:p>
      </dsp:txBody>
      <dsp:txXfrm>
        <a:off x="2673" y="2434903"/>
        <a:ext cx="3185156" cy="477773"/>
      </dsp:txXfrm>
    </dsp:sp>
    <dsp:sp modelId="{2CC47F2F-7B9F-47D8-84DC-346F6C03FDA3}">
      <dsp:nvSpPr>
        <dsp:cNvPr id="0" name=""/>
        <dsp:cNvSpPr/>
      </dsp:nvSpPr>
      <dsp:spPr>
        <a:xfrm>
          <a:off x="2673" y="2953040"/>
          <a:ext cx="3185156" cy="29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4127E-6E88-4A9F-90C2-6A500C9E2E31}">
      <dsp:nvSpPr>
        <dsp:cNvPr id="0" name=""/>
        <dsp:cNvSpPr/>
      </dsp:nvSpPr>
      <dsp:spPr>
        <a:xfrm>
          <a:off x="4780407" y="1233318"/>
          <a:ext cx="1114804" cy="1114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CF256-21E0-4BC4-96CB-CFCA87CCD2B1}">
      <dsp:nvSpPr>
        <dsp:cNvPr id="0" name=""/>
        <dsp:cNvSpPr/>
      </dsp:nvSpPr>
      <dsp:spPr>
        <a:xfrm>
          <a:off x="3745231" y="2434903"/>
          <a:ext cx="3185156" cy="477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2600" b="0" kern="1200" dirty="0"/>
            <a:t>Cambodian casualties</a:t>
          </a:r>
          <a:endParaRPr lang="en-US" sz="2600" b="0" kern="1200" dirty="0"/>
        </a:p>
      </dsp:txBody>
      <dsp:txXfrm>
        <a:off x="3745231" y="2434903"/>
        <a:ext cx="3185156" cy="477773"/>
      </dsp:txXfrm>
    </dsp:sp>
    <dsp:sp modelId="{144FB238-AEB3-4FB4-B1D5-850E1FB7086B}">
      <dsp:nvSpPr>
        <dsp:cNvPr id="0" name=""/>
        <dsp:cNvSpPr/>
      </dsp:nvSpPr>
      <dsp:spPr>
        <a:xfrm>
          <a:off x="3745231" y="2953040"/>
          <a:ext cx="3185156" cy="29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75C18-48BA-41EE-BE2D-09C90A674417}">
      <dsp:nvSpPr>
        <dsp:cNvPr id="0" name=""/>
        <dsp:cNvSpPr/>
      </dsp:nvSpPr>
      <dsp:spPr>
        <a:xfrm>
          <a:off x="8522966" y="1233318"/>
          <a:ext cx="1114804" cy="1114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89564-4912-409B-86FF-9E0B8CDBDBC0}">
      <dsp:nvSpPr>
        <dsp:cNvPr id="0" name=""/>
        <dsp:cNvSpPr/>
      </dsp:nvSpPr>
      <dsp:spPr>
        <a:xfrm>
          <a:off x="7487790" y="2477392"/>
          <a:ext cx="3185156" cy="92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NZ" sz="2600" b="0" kern="1200" dirty="0"/>
            <a:t>Afghanistan mine numbers</a:t>
          </a:r>
          <a:endParaRPr lang="en-US" sz="2600" b="0" kern="1200" dirty="0"/>
        </a:p>
      </dsp:txBody>
      <dsp:txXfrm>
        <a:off x="7487790" y="2477392"/>
        <a:ext cx="3185156" cy="926221"/>
      </dsp:txXfrm>
    </dsp:sp>
    <dsp:sp modelId="{EB490834-048C-4DD0-90C6-DF6770376153}">
      <dsp:nvSpPr>
        <dsp:cNvPr id="0" name=""/>
        <dsp:cNvSpPr/>
      </dsp:nvSpPr>
      <dsp:spPr>
        <a:xfrm>
          <a:off x="7487790" y="2953040"/>
          <a:ext cx="3185156" cy="298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90788" cy="3456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78024" y="1"/>
            <a:ext cx="4190788" cy="345604"/>
          </a:xfrm>
          <a:prstGeom prst="rect">
            <a:avLst/>
          </a:prstGeom>
        </p:spPr>
        <p:txBody>
          <a:bodyPr vert="horz" lIns="94622" tIns="47311" rIns="94622" bIns="47311" rtlCol="0"/>
          <a:lstStyle>
            <a:lvl1pPr algn="r">
              <a:defRPr sz="1200"/>
            </a:lvl1pPr>
          </a:lstStyle>
          <a:p>
            <a:fld id="{F42CD919-8EE0-4C2A-943A-88275EA4593A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2" tIns="47311" rIns="94622" bIns="4731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7105" y="3314928"/>
            <a:ext cx="7736840" cy="2712215"/>
          </a:xfrm>
          <a:prstGeom prst="rect">
            <a:avLst/>
          </a:prstGeom>
        </p:spPr>
        <p:txBody>
          <a:bodyPr vert="horz" lIns="94622" tIns="47311" rIns="94622" bIns="47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190788" cy="34560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78024" y="6542560"/>
            <a:ext cx="4190788" cy="345603"/>
          </a:xfrm>
          <a:prstGeom prst="rect">
            <a:avLst/>
          </a:prstGeom>
        </p:spPr>
        <p:txBody>
          <a:bodyPr vert="horz" lIns="94622" tIns="47311" rIns="94622" bIns="47311" rtlCol="0" anchor="b"/>
          <a:lstStyle>
            <a:lvl1pPr algn="r">
              <a:defRPr sz="1200"/>
            </a:lvl1pPr>
          </a:lstStyle>
          <a:p>
            <a:fld id="{0065D1FA-AA66-4952-BD9A-292A7CDCAA0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0399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E3DE1-33CF-55FC-1569-151E3D8D5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A13E4D-8EB0-DC52-7684-3AD16C2B82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4BBB65-1E9F-2225-2ABF-16973BC26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Articulated in different ways</a:t>
            </a:r>
          </a:p>
          <a:p>
            <a:r>
              <a:rPr lang="en-NZ" dirty="0"/>
              <a:t>Taken from Sisters of Mercy Aotearoa so has the value in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reo</a:t>
            </a:r>
            <a:r>
              <a:rPr lang="en-NZ" dirty="0"/>
              <a:t> first (which is the language of the indigenous people of NZ)</a:t>
            </a:r>
          </a:p>
          <a:p>
            <a:r>
              <a:rPr lang="en-NZ" dirty="0"/>
              <a:t>Don’t need to go through but already see how mercy values apply to arms control –Social justice, concern </a:t>
            </a:r>
            <a:r>
              <a:rPr lang="en-NZ" dirty="0" err="1"/>
              <a:t>fro</a:t>
            </a:r>
            <a:r>
              <a:rPr lang="en-NZ" dirty="0"/>
              <a:t> the poor and vulnerable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8B648-C7A0-2DE5-7241-705ADA41D5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5D1FA-AA66-4952-BD9A-292A7CDCAA00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674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73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448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131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206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78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59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274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994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5469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18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80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1914A1-1D01-47A4-9877-FAAE2C9D5E34}" type="datetimeFigureOut">
              <a:rPr lang="en-NZ" smtClean="0"/>
              <a:t>28/08/2025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9CF393D-02CF-423B-A544-A017B8A043DE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19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60AA-D941-2242-AFA3-7FDBF6DC22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New Issues, Same Mercy values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3B8FE-5DE4-660B-ED24-59A40046A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Applying Mercy values to today’s issues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505C0-D2E1-249C-5A80-8269CE1BC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695" y="550890"/>
            <a:ext cx="2560320" cy="256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7804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51152-67A3-80AC-7D73-4092B900B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0756-9BEF-B894-8BE4-7CEB1492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CA1D1-1EBF-D79C-844F-CD282FE9E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sz="2400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B8475-AE63-FDCB-6A6C-62912D8BD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97" y="-26212"/>
            <a:ext cx="9766846" cy="688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808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796A2-4172-1688-5629-C5E16454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88FEA-BA78-9050-223A-977CB1BC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Success stories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FC7D7F-B1A1-688A-B195-46426723F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882295"/>
              </p:ext>
            </p:extLst>
          </p:nvPr>
        </p:nvGraphicFramePr>
        <p:xfrm>
          <a:off x="640080" y="1384300"/>
          <a:ext cx="10675620" cy="448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72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91D25-A9AE-4458-91F3-BBFB994E5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4321E3-55EC-4F8B-B78A-54B87ECAC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C47F2F-7B9F-47D8-84DC-346F6C03FD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C4127E-6E88-4A9F-90C2-6A500C9E2E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4CF256-21E0-4BC4-96CB-CFCA87CCD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4FB238-AEB3-4FB4-B1D5-850E1FB70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675C18-48BA-41EE-BE2D-09C90A674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289564-4912-409B-86FF-9E0B8CDBD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490834-048C-4DD0-90C6-DF6770376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9E6E6-6174-ACD1-787A-EAF2AB5A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8DED1-7BA3-54A0-7482-F2884DF29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Resurgence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9E0F-A06C-EAAF-B5FF-FA525EF38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000" dirty="0"/>
              <a:t>Increasing strategic competition between countries</a:t>
            </a:r>
          </a:p>
          <a:p>
            <a:pPr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000" dirty="0"/>
              <a:t>Increased importance placed on nuclear weapons</a:t>
            </a:r>
          </a:p>
          <a:p>
            <a:pPr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000" dirty="0"/>
              <a:t>Landmines have been used in Ukraine</a:t>
            </a:r>
          </a:p>
          <a:p>
            <a:pPr indent="-1800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3000" dirty="0"/>
              <a:t>Rising threat from Russia been used as reason to pull out of Mine Ban Treaty</a:t>
            </a:r>
          </a:p>
          <a:p>
            <a:pPr marL="201168" lvl="1" indent="0">
              <a:buNone/>
            </a:pPr>
            <a:endParaRPr lang="en-NZ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NZ" sz="2200" dirty="0"/>
          </a:p>
          <a:p>
            <a:pPr>
              <a:buFont typeface="Arial" panose="020B0604020202020204" pitchFamily="34" charset="0"/>
              <a:buChar char="•"/>
            </a:pPr>
            <a:endParaRPr lang="en-NZ" sz="24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2835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13398-97A0-015D-E0BD-B2BF7D42C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2A1E8-9BDC-8C18-C0BD-831356AD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70429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NZ" sz="4800" i="1" dirty="0">
                <a:solidFill>
                  <a:schemeClr val="bg2">
                    <a:lumMod val="25000"/>
                  </a:schemeClr>
                </a:solidFill>
              </a:rPr>
              <a:t>“A little bit of mercy makes the work less cold and more just”</a:t>
            </a:r>
          </a:p>
          <a:p>
            <a:pPr marL="0" indent="0">
              <a:buNone/>
            </a:pPr>
            <a:r>
              <a:rPr lang="en-NZ" sz="4400" dirty="0"/>
              <a:t>						Pope Francis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24354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872B9-472E-3C91-2203-F086D867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0792-24AC-3E13-037A-2D2D2E4C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can we do?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26A85-60DD-E7BD-300A-8E3261BA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NZ" sz="3000" dirty="0"/>
              <a:t>Contact your elected officials and make sure they know these issues are important to you. 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NZ" sz="3000" dirty="0"/>
              <a:t>Find an organisation working on arms control issues in your country and join their efforts</a:t>
            </a:r>
          </a:p>
          <a:p>
            <a:pPr lvl="1"/>
            <a:r>
              <a:rPr lang="en-NZ" sz="2600" dirty="0"/>
              <a:t>The International Campaign to Abolish Nuclear weapons website</a:t>
            </a:r>
          </a:p>
          <a:p>
            <a:pPr lvl="1"/>
            <a:r>
              <a:rPr lang="en-NZ" sz="2600" dirty="0"/>
              <a:t>The International Campaign to Ban Landmines website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NZ" sz="3000" dirty="0"/>
              <a:t>Stay informed</a:t>
            </a:r>
          </a:p>
        </p:txBody>
      </p:sp>
    </p:spTree>
    <p:extLst>
      <p:ext uri="{BB962C8B-B14F-4D97-AF65-F5344CB8AC3E}">
        <p14:creationId xmlns:p14="http://schemas.microsoft.com/office/powerpoint/2010/main" val="3126202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1335-96D4-0B1A-7C74-EA4DC8905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B2D52-61AD-2D00-BFB4-6531CA72B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2490-3169-2B0D-FBED-D66FC5F9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NZ" sz="2400" dirty="0"/>
          </a:p>
          <a:p>
            <a:endParaRPr lang="en-NZ" dirty="0"/>
          </a:p>
        </p:txBody>
      </p:sp>
      <p:pic>
        <p:nvPicPr>
          <p:cNvPr id="5" name="Picture 4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B0FDB38-D50D-2087-A321-2292D8132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0" b="14420"/>
          <a:stretch>
            <a:fillRect/>
          </a:stretch>
        </p:blipFill>
        <p:spPr>
          <a:xfrm>
            <a:off x="1586629" y="1758052"/>
            <a:ext cx="9018743" cy="45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67302-2000-BC97-3B56-D010B7440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AA45-2591-3743-A18A-5E407852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Introduction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53AE3-59BE-6622-1DB5-1968A97B5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000" indent="-180000">
              <a:buFont typeface="Arial" panose="020B0604020202020204" pitchFamily="34" charset="0"/>
              <a:buChar char="•"/>
            </a:pPr>
            <a:r>
              <a:rPr lang="en-NZ" sz="2800" dirty="0"/>
              <a:t>House of Mercy founded in the 1800s </a:t>
            </a:r>
          </a:p>
          <a:p>
            <a:pPr marL="90000" indent="-180000">
              <a:buFont typeface="Arial" panose="020B0604020202020204" pitchFamily="34" charset="0"/>
              <a:buChar char="•"/>
            </a:pPr>
            <a:r>
              <a:rPr lang="en-NZ" sz="2800" dirty="0"/>
              <a:t>Some issues are the same</a:t>
            </a:r>
          </a:p>
          <a:p>
            <a:pPr marL="90000" indent="-180000">
              <a:buFont typeface="Arial" panose="020B0604020202020204" pitchFamily="34" charset="0"/>
              <a:buChar char="•"/>
            </a:pPr>
            <a:r>
              <a:rPr lang="en-NZ" sz="2800" dirty="0"/>
              <a:t>Some issues would be unimaginable </a:t>
            </a:r>
          </a:p>
          <a:p>
            <a:pPr marL="90000" indent="-180000">
              <a:buFont typeface="Arial" panose="020B0604020202020204" pitchFamily="34" charset="0"/>
              <a:buChar char="•"/>
            </a:pPr>
            <a:r>
              <a:rPr lang="en-NZ" sz="2800" dirty="0"/>
              <a:t>This project aims to show that Mercy values are relevant to modern issues</a:t>
            </a:r>
          </a:p>
          <a:p>
            <a:endParaRPr lang="en-NZ" dirty="0"/>
          </a:p>
        </p:txBody>
      </p:sp>
      <p:pic>
        <p:nvPicPr>
          <p:cNvPr id="5" name="Picture 4" descr="A black and white cross&#10;&#10;AI-generated content may be incorrect.">
            <a:extLst>
              <a:ext uri="{FF2B5EF4-FFF2-40B4-BE49-F238E27FC236}">
                <a16:creationId xmlns:a16="http://schemas.microsoft.com/office/drawing/2014/main" id="{3E490BBC-8B66-D765-9D5A-AFB34F9DE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105" y="4407666"/>
            <a:ext cx="841375" cy="1315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16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B7E137-86C6-5DE5-E31C-B21395568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3B0DA-3A5E-23D8-5666-D593EAEF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506883"/>
                </a:solidFill>
              </a:rPr>
              <a:t>Why arms control?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AB313-41DF-32AB-3BD6-D28ECFE6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NZ" sz="2800" dirty="0"/>
              <a:t>Affects poor and marginalised disproportionality</a:t>
            </a:r>
          </a:p>
          <a:p>
            <a:pPr marL="91440" lvl="1" indent="-180000">
              <a:spcBef>
                <a:spcPts val="18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NZ" sz="2800" dirty="0"/>
              <a:t>Impacts trap people in poverty</a:t>
            </a:r>
          </a:p>
          <a:p>
            <a:pPr>
              <a:buFont typeface="Arial" panose="020B0604020202020204" pitchFamily="34" charset="0"/>
              <a:buChar char="•"/>
            </a:pPr>
            <a:endParaRPr lang="en-NZ" sz="1600" dirty="0"/>
          </a:p>
          <a:p>
            <a:endParaRPr lang="en-NZ" sz="1600" dirty="0"/>
          </a:p>
        </p:txBody>
      </p:sp>
      <p:pic>
        <p:nvPicPr>
          <p:cNvPr id="5" name="Picture 4" descr="An object in a monument&#10;&#10;AI-generated content may be incorrect.">
            <a:extLst>
              <a:ext uri="{FF2B5EF4-FFF2-40B4-BE49-F238E27FC236}">
                <a16:creationId xmlns:a16="http://schemas.microsoft.com/office/drawing/2014/main" id="{D3C6262B-DBDB-D7ED-CF36-129B4D3AB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2" b="6302"/>
          <a:stretch>
            <a:fillRect/>
          </a:stretch>
        </p:blipFill>
        <p:spPr>
          <a:xfrm>
            <a:off x="3874660" y="12492"/>
            <a:ext cx="8324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0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43303-29A6-104A-B429-5B2086090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31E5-5A1A-F46C-D271-AFC9594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Mercy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9373B-6DB6-2EC6-62AF-E6CFB587E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868217"/>
          </a:xfrm>
        </p:spPr>
        <p:txBody>
          <a:bodyPr>
            <a:normAutofit/>
          </a:bodyPr>
          <a:lstStyle/>
          <a:p>
            <a:pPr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i="1" dirty="0">
                <a:solidFill>
                  <a:schemeClr val="accent1"/>
                </a:solidFill>
              </a:rPr>
              <a:t>Aroha</a:t>
            </a: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Compassion </a:t>
            </a:r>
          </a:p>
          <a:p>
            <a:pPr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i="1" dirty="0" err="1">
                <a:solidFill>
                  <a:schemeClr val="accent1"/>
                </a:solidFill>
              </a:rPr>
              <a:t>Manaakitanga</a:t>
            </a: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Hospitality </a:t>
            </a:r>
          </a:p>
          <a:p>
            <a:pPr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i="1" dirty="0" err="1">
                <a:solidFill>
                  <a:schemeClr val="accent1"/>
                </a:solidFill>
              </a:rPr>
              <a:t>Te</a:t>
            </a:r>
            <a:r>
              <a:rPr lang="en-NZ" sz="2400" i="1" dirty="0">
                <a:solidFill>
                  <a:schemeClr val="accent1"/>
                </a:solidFill>
              </a:rPr>
              <a:t> </a:t>
            </a:r>
            <a:r>
              <a:rPr lang="en-NZ" sz="2400" i="1" dirty="0" err="1">
                <a:solidFill>
                  <a:schemeClr val="accent1"/>
                </a:solidFill>
              </a:rPr>
              <a:t>Tapu</a:t>
            </a:r>
            <a:r>
              <a:rPr lang="en-NZ" sz="2400" i="1" dirty="0">
                <a:solidFill>
                  <a:schemeClr val="accent1"/>
                </a:solidFill>
              </a:rPr>
              <a:t> o </a:t>
            </a:r>
            <a:r>
              <a:rPr lang="en-NZ" sz="2400" i="1" dirty="0" err="1">
                <a:solidFill>
                  <a:schemeClr val="accent1"/>
                </a:solidFill>
              </a:rPr>
              <a:t>Te</a:t>
            </a:r>
            <a:r>
              <a:rPr lang="en-NZ" sz="2400" i="1" dirty="0">
                <a:solidFill>
                  <a:schemeClr val="accent1"/>
                </a:solidFill>
              </a:rPr>
              <a:t> </a:t>
            </a:r>
            <a:r>
              <a:rPr lang="en-NZ" sz="2400" i="1" dirty="0" err="1">
                <a:solidFill>
                  <a:schemeClr val="accent1"/>
                </a:solidFill>
              </a:rPr>
              <a:t>Tangata</a:t>
            </a: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Respect</a:t>
            </a:r>
            <a:r>
              <a:rPr lang="en-NZ" sz="2400" dirty="0"/>
              <a:t> </a:t>
            </a:r>
          </a:p>
          <a:p>
            <a:pPr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i="1" dirty="0" err="1">
                <a:solidFill>
                  <a:schemeClr val="accent1"/>
                </a:solidFill>
              </a:rPr>
              <a:t>Rato</a:t>
            </a:r>
            <a:r>
              <a:rPr lang="en-NZ" sz="2400" i="1" dirty="0">
                <a:solidFill>
                  <a:schemeClr val="accent1"/>
                </a:solidFill>
              </a:rPr>
              <a:t>/Awhina</a:t>
            </a: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Service</a:t>
            </a:r>
            <a:r>
              <a:rPr lang="en-NZ" sz="2400" dirty="0"/>
              <a:t> </a:t>
            </a:r>
          </a:p>
          <a:p>
            <a:pPr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i="1" dirty="0">
                <a:solidFill>
                  <a:schemeClr val="accent1"/>
                </a:solidFill>
              </a:rPr>
              <a:t>Tika</a:t>
            </a: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Social Justice </a:t>
            </a:r>
          </a:p>
          <a:p>
            <a:pPr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i="1" dirty="0" err="1">
                <a:solidFill>
                  <a:schemeClr val="accent1"/>
                </a:solidFill>
              </a:rPr>
              <a:t>Te</a:t>
            </a:r>
            <a:r>
              <a:rPr lang="en-NZ" sz="2400" i="1" dirty="0">
                <a:solidFill>
                  <a:schemeClr val="accent1"/>
                </a:solidFill>
              </a:rPr>
              <a:t> aroha ki </a:t>
            </a:r>
            <a:r>
              <a:rPr lang="en-NZ" sz="2400" i="1" dirty="0" err="1">
                <a:solidFill>
                  <a:schemeClr val="accent1"/>
                </a:solidFill>
              </a:rPr>
              <a:t>te</a:t>
            </a:r>
            <a:r>
              <a:rPr lang="en-NZ" sz="2400" i="1" dirty="0">
                <a:solidFill>
                  <a:schemeClr val="accent1"/>
                </a:solidFill>
              </a:rPr>
              <a:t> </a:t>
            </a:r>
            <a:r>
              <a:rPr lang="en-NZ" sz="2400" i="1" dirty="0" err="1">
                <a:solidFill>
                  <a:schemeClr val="accent1"/>
                </a:solidFill>
              </a:rPr>
              <a:t>rawakore</a:t>
            </a: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Concern for poor and vulnerable </a:t>
            </a:r>
          </a:p>
          <a:p>
            <a:pPr indent="-180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400" i="1" dirty="0" err="1">
                <a:solidFill>
                  <a:schemeClr val="accent1"/>
                </a:solidFill>
              </a:rPr>
              <a:t>Te</a:t>
            </a:r>
            <a:r>
              <a:rPr lang="en-NZ" sz="2400" i="1" dirty="0">
                <a:solidFill>
                  <a:schemeClr val="accent1"/>
                </a:solidFill>
              </a:rPr>
              <a:t> mana </a:t>
            </a:r>
            <a:r>
              <a:rPr lang="en-NZ" sz="2400" i="1" dirty="0" err="1">
                <a:solidFill>
                  <a:schemeClr val="accent1"/>
                </a:solidFill>
              </a:rPr>
              <a:t>whakahaere</a:t>
            </a:r>
            <a:r>
              <a:rPr lang="en-NZ" sz="2400" dirty="0">
                <a:solidFill>
                  <a:schemeClr val="accent1"/>
                </a:solidFill>
              </a:rPr>
              <a:t> </a:t>
            </a:r>
            <a:r>
              <a:rPr lang="en-NZ" sz="2400" dirty="0">
                <a:solidFill>
                  <a:schemeClr val="tx1"/>
                </a:solidFill>
              </a:rPr>
              <a:t>Mutual enhancement</a:t>
            </a:r>
          </a:p>
        </p:txBody>
      </p:sp>
      <p:pic>
        <p:nvPicPr>
          <p:cNvPr id="5" name="Picture 4" descr="A gold cross statue in front of fern&#10;&#10;AI-generated content may be incorrect.">
            <a:extLst>
              <a:ext uri="{FF2B5EF4-FFF2-40B4-BE49-F238E27FC236}">
                <a16:creationId xmlns:a16="http://schemas.microsoft.com/office/drawing/2014/main" id="{68D4C4DD-4B02-46C9-E24C-2709AC956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006" y="1991037"/>
            <a:ext cx="3254110" cy="2120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22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10B5B-6EE5-7273-846E-C9E1CA7C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Nuclear weapons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04ACF-50E6-96D6-6A5C-EBA509C3A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6548120" cy="4023359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NZ" sz="3600" dirty="0"/>
              <a:t>Most destructive weapon ever made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NZ" sz="3600" dirty="0"/>
              <a:t>Effects of use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Explosion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SzTx/>
              <a:buFont typeface="Calibri" pitchFamily="34" charset="0"/>
              <a:buChar char="◦"/>
              <a:tabLst/>
              <a:defRPr/>
            </a:pPr>
            <a:r>
              <a:rPr lang="en-NZ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Radiation</a:t>
            </a:r>
          </a:p>
          <a:p>
            <a:pPr marL="384048" marR="0" lvl="1" indent="-18288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4A66AC"/>
              </a:buClr>
              <a:buSzTx/>
              <a:buFont typeface="Calibri" pitchFamily="34" charset="0"/>
              <a:buChar char="◦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Fallout</a:t>
            </a:r>
          </a:p>
          <a:p>
            <a:pPr marL="0" indent="0">
              <a:buNone/>
            </a:pPr>
            <a:endParaRPr lang="en-NZ" sz="2800" dirty="0"/>
          </a:p>
        </p:txBody>
      </p:sp>
      <p:sp>
        <p:nvSpPr>
          <p:cNvPr id="6" name="Rectangle 5" descr="Radioactive">
            <a:extLst>
              <a:ext uri="{FF2B5EF4-FFF2-40B4-BE49-F238E27FC236}">
                <a16:creationId xmlns:a16="http://schemas.microsoft.com/office/drawing/2014/main" id="{3ECD2EA4-09F1-E377-FC19-215E25FB8C72}"/>
              </a:ext>
            </a:extLst>
          </p:cNvPr>
          <p:cNvSpPr/>
          <p:nvPr/>
        </p:nvSpPr>
        <p:spPr>
          <a:xfrm>
            <a:off x="7676700" y="2736400"/>
            <a:ext cx="1944000" cy="19440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127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66927-D968-0F65-C5A5-8F6672EB5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938EDA-F716-12D6-3D9C-9EB19E9BD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4"/>
          <a:stretch>
            <a:fillRect/>
          </a:stretch>
        </p:blipFill>
        <p:spPr bwMode="auto">
          <a:xfrm>
            <a:off x="438412" y="-64580"/>
            <a:ext cx="11248372" cy="6922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14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65549-4897-49B6-3003-2CD1EBBE4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BE6A-1A33-000F-8A92-7ADFD55A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Nuclear weapons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41E7B-A02D-B8BA-ABDA-4F1D5E476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NZ" sz="3200" dirty="0"/>
              <a:t>Manufacture</a:t>
            </a:r>
          </a:p>
          <a:p>
            <a:pPr lvl="1">
              <a:buClr>
                <a:srgbClr val="4A66AC"/>
              </a:buClr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Cost</a:t>
            </a:r>
          </a:p>
          <a:p>
            <a:pPr lvl="1">
              <a:buClr>
                <a:srgbClr val="4A66AC"/>
              </a:buClr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Nuclear waste</a:t>
            </a:r>
          </a:p>
          <a:p>
            <a:pPr marL="9144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NZ" sz="3200" dirty="0"/>
              <a:t>Over 2,000 tests</a:t>
            </a:r>
          </a:p>
          <a:p>
            <a:pPr lvl="1">
              <a:buClr>
                <a:srgbClr val="4A66AC"/>
              </a:buClr>
              <a:buSzPct val="100000"/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Lasting impacts</a:t>
            </a:r>
          </a:p>
          <a:p>
            <a:pPr lvl="1">
              <a:buClr>
                <a:srgbClr val="4A66AC"/>
              </a:buClr>
              <a:buSzPct val="100000"/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Comprehensive Test Ban Treaty</a:t>
            </a:r>
          </a:p>
          <a:p>
            <a:pPr marL="9144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endParaRPr lang="en-NZ" sz="28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NZ" sz="2400" dirty="0"/>
          </a:p>
          <a:p>
            <a:pPr>
              <a:buFont typeface="Arial" panose="020B0604020202020204" pitchFamily="34" charset="0"/>
              <a:buChar char="•"/>
            </a:pPr>
            <a:endParaRPr lang="en-NZ" sz="24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5464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F36FD-C8D2-200C-BD95-85BFAADA7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A7F0C-4D4D-EECB-B6E3-815B13B7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Arms control efforts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5115-C321-EF35-ADD3-22FC6D1D8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NZ" sz="3200" dirty="0"/>
              <a:t>Nuclear Non-proliferation Treaty</a:t>
            </a:r>
          </a:p>
          <a:p>
            <a:pPr lvl="1">
              <a:buClr>
                <a:srgbClr val="4A66AC"/>
              </a:buClr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Aim to stop spread of nuclear weapons</a:t>
            </a:r>
          </a:p>
          <a:p>
            <a:pPr lvl="1">
              <a:buClr>
                <a:srgbClr val="4A66AC"/>
              </a:buClr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Promote peaceful used of nuclear energy</a:t>
            </a:r>
          </a:p>
          <a:p>
            <a:pPr marL="91440" lvl="1" indent="-180000">
              <a:spcBef>
                <a:spcPts val="1200"/>
              </a:spcBef>
              <a:spcAft>
                <a:spcPts val="2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NZ" sz="3200" dirty="0"/>
              <a:t>The Treaty on the Prohibition of Nuclear Weapons</a:t>
            </a:r>
          </a:p>
          <a:p>
            <a:pPr lvl="1">
              <a:buClr>
                <a:srgbClr val="4A66AC"/>
              </a:buClr>
              <a:buSzPct val="100000"/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Effort to promote greater awareness of </a:t>
            </a: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Humanitarian impacts of nuclear weapons</a:t>
            </a:r>
          </a:p>
          <a:p>
            <a:pPr lvl="1">
              <a:buClr>
                <a:srgbClr val="4A66AC"/>
              </a:buClr>
              <a:buSzPct val="100000"/>
              <a:defRPr/>
            </a:pPr>
            <a:r>
              <a:rPr lang="en-NZ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International Campaign to Abolish Nuclear Weapons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endParaRPr lang="en-NZ" sz="28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NZ" sz="2400" dirty="0"/>
          </a:p>
          <a:p>
            <a:pPr>
              <a:buFont typeface="Arial" panose="020B0604020202020204" pitchFamily="34" charset="0"/>
              <a:buChar char="•"/>
            </a:pPr>
            <a:endParaRPr lang="en-NZ" sz="2400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6840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7EB7D-1D8A-4838-615A-41EBE0881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909B6-2177-33E7-19C6-DDD688FD5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NZ" dirty="0"/>
              <a:t>Landmines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F45C-8AED-578A-409C-6D3E0A198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indent="-180000">
              <a:buFont typeface="Arial" panose="020B0604020202020204" pitchFamily="34" charset="0"/>
              <a:buChar char="•"/>
            </a:pPr>
            <a:r>
              <a:rPr lang="en-NZ" sz="3000" dirty="0"/>
              <a:t>Indiscriminate weapons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NZ" sz="3000" dirty="0"/>
              <a:t>Remains a threat long after conflict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NZ" sz="3000" dirty="0"/>
              <a:t>Makes it difficult for a country to recover after a conflict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NZ" sz="3000" dirty="0"/>
              <a:t>In 2023, 5,757 casualties recorded</a:t>
            </a:r>
          </a:p>
          <a:p>
            <a:pPr lvl="1"/>
            <a:r>
              <a:rPr lang="en-NZ" sz="2800" dirty="0"/>
              <a:t>including over 1,400 children</a:t>
            </a:r>
          </a:p>
          <a:p>
            <a:pPr>
              <a:buFont typeface="Arial" panose="020B0604020202020204" pitchFamily="34" charset="0"/>
              <a:buChar char="•"/>
            </a:pPr>
            <a:endParaRPr lang="en-NZ" dirty="0"/>
          </a:p>
          <a:p>
            <a:endParaRPr lang="en-NZ" dirty="0"/>
          </a:p>
        </p:txBody>
      </p:sp>
      <p:pic>
        <p:nvPicPr>
          <p:cNvPr id="4" name="Picture 3" descr="Anti-personnel mine in the ground. dig mine. antipersonnel mine. mining. Demining. Minefield">
            <a:extLst>
              <a:ext uri="{FF2B5EF4-FFF2-40B4-BE49-F238E27FC236}">
                <a16:creationId xmlns:a16="http://schemas.microsoft.com/office/drawing/2014/main" id="{372EE2B0-4B29-4351-D070-AF09291BE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" r="31104" b="-2"/>
          <a:stretch>
            <a:fillRect/>
          </a:stretch>
        </p:blipFill>
        <p:spPr bwMode="auto">
          <a:xfrm>
            <a:off x="8131407" y="1845734"/>
            <a:ext cx="3135109" cy="347101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426860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2891</TotalTime>
  <Words>369</Words>
  <Application>Microsoft Office PowerPoint</Application>
  <PresentationFormat>Widescreen</PresentationFormat>
  <Paragraphs>72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Retrospect</vt:lpstr>
      <vt:lpstr>New Issues, Same Mercy values</vt:lpstr>
      <vt:lpstr>Introduction</vt:lpstr>
      <vt:lpstr>Why arms control?</vt:lpstr>
      <vt:lpstr>Mercy values</vt:lpstr>
      <vt:lpstr>Nuclear weapons</vt:lpstr>
      <vt:lpstr>PowerPoint Presentation</vt:lpstr>
      <vt:lpstr>Nuclear weapons</vt:lpstr>
      <vt:lpstr>Arms control efforts</vt:lpstr>
      <vt:lpstr>Landmines </vt:lpstr>
      <vt:lpstr>PowerPoint Presentation</vt:lpstr>
      <vt:lpstr>Success stories </vt:lpstr>
      <vt:lpstr>Resurgence </vt:lpstr>
      <vt:lpstr>PowerPoint Presentation</vt:lpstr>
      <vt:lpstr>What can we do? </vt:lpstr>
      <vt:lpstr>Acknowledgements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Judy Houlahan</dc:creator>
  <cp:lastModifiedBy>Judy Houlahan</cp:lastModifiedBy>
  <cp:revision>41</cp:revision>
  <cp:lastPrinted>2025-08-17T08:07:19Z</cp:lastPrinted>
  <dcterms:created xsi:type="dcterms:W3CDTF">2025-07-30T02:50:36Z</dcterms:created>
  <dcterms:modified xsi:type="dcterms:W3CDTF">2025-08-28T20:29:10Z</dcterms:modified>
</cp:coreProperties>
</file>