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Beth Ellen"/>
      <p:regular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gZyjEESo5myFk8yqoHXZfLi9ki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BethEllen-regular.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79e0b55d0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379e0b55d0d_0_0:notes"/>
          <p:cNvSpPr/>
          <p:nvPr>
            <p:ph idx="2" type="sldImg"/>
          </p:nvPr>
        </p:nvSpPr>
        <p:spPr>
          <a:xfrm>
            <a:off x="-1650958" y="685800"/>
            <a:ext cx="10160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p:nvPr>
            <p:ph idx="2" type="pic"/>
          </p:nvPr>
        </p:nvSpPr>
        <p:spPr>
          <a:xfrm>
            <a:off x="5183188" y="987425"/>
            <a:ext cx="6172200" cy="4873625"/>
          </a:xfrm>
          <a:prstGeom prst="rect">
            <a:avLst/>
          </a:prstGeom>
          <a:noFill/>
          <a:ln>
            <a:noFill/>
          </a:ln>
        </p:spPr>
      </p:sp>
      <p:sp>
        <p:nvSpPr>
          <p:cNvPr id="68" name="Google Shape;68;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5.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379e0b55d0d_0_0"/>
          <p:cNvSpPr txBox="1"/>
          <p:nvPr/>
        </p:nvSpPr>
        <p:spPr>
          <a:xfrm>
            <a:off x="0" y="5569389"/>
            <a:ext cx="36564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6FFFC"/>
                </a:solidFill>
                <a:latin typeface="Arial"/>
                <a:ea typeface="Arial"/>
                <a:cs typeface="Arial"/>
                <a:sym typeface="Arial"/>
              </a:rPr>
              <a:t>Fozia Gulab</a:t>
            </a:r>
            <a:endParaRPr sz="1000"/>
          </a:p>
          <a:p>
            <a:pPr indent="0" lvl="0" marL="0" marR="0" rtl="0" algn="ctr">
              <a:lnSpc>
                <a:spcPct val="140000"/>
              </a:lnSpc>
              <a:spcBef>
                <a:spcPts val="0"/>
              </a:spcBef>
              <a:spcAft>
                <a:spcPts val="0"/>
              </a:spcAft>
              <a:buNone/>
            </a:pPr>
            <a:r>
              <a:rPr b="1" i="0" lang="en-US" sz="2900" u="none" cap="none" strike="noStrike">
                <a:solidFill>
                  <a:srgbClr val="F6FFFC"/>
                </a:solidFill>
                <a:latin typeface="Arial"/>
                <a:ea typeface="Arial"/>
                <a:cs typeface="Arial"/>
                <a:sym typeface="Arial"/>
              </a:rPr>
              <a:t>Pakistan</a:t>
            </a:r>
            <a:endParaRPr sz="1000"/>
          </a:p>
        </p:txBody>
      </p:sp>
      <p:sp>
        <p:nvSpPr>
          <p:cNvPr id="89" name="Google Shape;89;g379e0b55d0d_0_0"/>
          <p:cNvSpPr txBox="1"/>
          <p:nvPr/>
        </p:nvSpPr>
        <p:spPr>
          <a:xfrm>
            <a:off x="1099100" y="1621344"/>
            <a:ext cx="99816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F6FFFC"/>
                </a:solidFill>
                <a:latin typeface="Beth Ellen"/>
                <a:ea typeface="Beth Ellen"/>
                <a:cs typeface="Beth Ellen"/>
                <a:sym typeface="Beth Ellen"/>
              </a:rPr>
              <a:t>Socithe Selected Districts of Karachi-Pakistan</a:t>
            </a:r>
            <a:endParaRPr sz="1000"/>
          </a:p>
        </p:txBody>
      </p:sp>
      <p:pic>
        <p:nvPicPr>
          <p:cNvPr id="90" name="Google Shape;90;g379e0b55d0d_0_0"/>
          <p:cNvPicPr preferRelativeResize="0"/>
          <p:nvPr/>
        </p:nvPicPr>
        <p:blipFill>
          <a:blip r:embed="rId3">
            <a:alphaModFix/>
          </a:blip>
          <a:stretch>
            <a:fillRect/>
          </a:stretch>
        </p:blipFill>
        <p:spPr>
          <a:xfrm>
            <a:off x="2345311" y="99225"/>
            <a:ext cx="6932678"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1"/>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69" name="Google Shape;169;p11"/>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70" name="Google Shape;170;p11"/>
          <p:cNvSpPr txBox="1"/>
          <p:nvPr/>
        </p:nvSpPr>
        <p:spPr>
          <a:xfrm>
            <a:off x="3379910" y="207503"/>
            <a:ext cx="20679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Analysis</a:t>
            </a:r>
            <a:endParaRPr b="1" i="0" sz="1400" u="none" cap="none" strike="noStrike">
              <a:solidFill>
                <a:srgbClr val="000000"/>
              </a:solidFill>
              <a:latin typeface="Arial"/>
              <a:ea typeface="Arial"/>
              <a:cs typeface="Arial"/>
              <a:sym typeface="Arial"/>
            </a:endParaRPr>
          </a:p>
        </p:txBody>
      </p:sp>
      <p:pic>
        <p:nvPicPr>
          <p:cNvPr id="171" name="Google Shape;171;p11"/>
          <p:cNvPicPr preferRelativeResize="0"/>
          <p:nvPr/>
        </p:nvPicPr>
        <p:blipFill rotWithShape="1">
          <a:blip r:embed="rId5">
            <a:alphaModFix/>
          </a:blip>
          <a:srcRect b="0" l="0" r="0" t="0"/>
          <a:stretch/>
        </p:blipFill>
        <p:spPr>
          <a:xfrm>
            <a:off x="1603718" y="914400"/>
            <a:ext cx="4994030" cy="5736097"/>
          </a:xfrm>
          <a:prstGeom prst="rect">
            <a:avLst/>
          </a:prstGeom>
          <a:noFill/>
          <a:ln>
            <a:noFill/>
          </a:ln>
        </p:spPr>
      </p:pic>
      <p:sp>
        <p:nvSpPr>
          <p:cNvPr id="172" name="Google Shape;172;p11"/>
          <p:cNvSpPr txBox="1"/>
          <p:nvPr/>
        </p:nvSpPr>
        <p:spPr>
          <a:xfrm>
            <a:off x="1603718" y="729734"/>
            <a:ext cx="7033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Ho1</a:t>
            </a:r>
            <a:endParaRPr b="1" i="0" sz="1400" u="none" cap="none" strike="noStrike">
              <a:solidFill>
                <a:srgbClr val="000000"/>
              </a:solidFill>
              <a:latin typeface="Arial"/>
              <a:ea typeface="Arial"/>
              <a:cs typeface="Arial"/>
              <a:sym typeface="Arial"/>
            </a:endParaRPr>
          </a:p>
        </p:txBody>
      </p:sp>
      <p:pic>
        <p:nvPicPr>
          <p:cNvPr id="173" name="Google Shape;173;p11"/>
          <p:cNvPicPr preferRelativeResize="0"/>
          <p:nvPr/>
        </p:nvPicPr>
        <p:blipFill rotWithShape="1">
          <a:blip r:embed="rId6">
            <a:alphaModFix/>
          </a:blip>
          <a:srcRect b="0" l="0" r="0" t="0"/>
          <a:stretch/>
        </p:blipFill>
        <p:spPr>
          <a:xfrm>
            <a:off x="6723698" y="684018"/>
            <a:ext cx="5292455" cy="6036818"/>
          </a:xfrm>
          <a:prstGeom prst="rect">
            <a:avLst/>
          </a:prstGeom>
          <a:noFill/>
          <a:ln>
            <a:noFill/>
          </a:ln>
        </p:spPr>
      </p:pic>
      <p:sp>
        <p:nvSpPr>
          <p:cNvPr id="174" name="Google Shape;174;p11"/>
          <p:cNvSpPr txBox="1"/>
          <p:nvPr/>
        </p:nvSpPr>
        <p:spPr>
          <a:xfrm>
            <a:off x="6744142" y="328754"/>
            <a:ext cx="6829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3"/>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81" name="Google Shape;181;p13"/>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82" name="Google Shape;182;p13"/>
          <p:cNvSpPr txBox="1"/>
          <p:nvPr/>
        </p:nvSpPr>
        <p:spPr>
          <a:xfrm>
            <a:off x="3379910" y="207503"/>
            <a:ext cx="20679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Analysis</a:t>
            </a:r>
            <a:endParaRPr b="0" i="0" sz="1400" u="none" cap="none" strike="noStrike">
              <a:solidFill>
                <a:srgbClr val="000000"/>
              </a:solidFill>
              <a:latin typeface="Arial"/>
              <a:ea typeface="Arial"/>
              <a:cs typeface="Arial"/>
              <a:sym typeface="Arial"/>
            </a:endParaRPr>
          </a:p>
        </p:txBody>
      </p:sp>
      <p:sp>
        <p:nvSpPr>
          <p:cNvPr id="183" name="Google Shape;183;p13"/>
          <p:cNvSpPr txBox="1"/>
          <p:nvPr/>
        </p:nvSpPr>
        <p:spPr>
          <a:xfrm>
            <a:off x="1839793" y="1060326"/>
            <a:ext cx="225083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Ho5</a:t>
            </a:r>
            <a:endParaRPr b="0" i="0" sz="1400" u="none" cap="none" strike="noStrike">
              <a:solidFill>
                <a:srgbClr val="000000"/>
              </a:solidFill>
              <a:latin typeface="Arial"/>
              <a:ea typeface="Arial"/>
              <a:cs typeface="Arial"/>
              <a:sym typeface="Arial"/>
            </a:endParaRPr>
          </a:p>
        </p:txBody>
      </p:sp>
      <p:sp>
        <p:nvSpPr>
          <p:cNvPr id="184" name="Google Shape;184;p13"/>
          <p:cNvSpPr txBox="1"/>
          <p:nvPr/>
        </p:nvSpPr>
        <p:spPr>
          <a:xfrm>
            <a:off x="6975962" y="1060327"/>
            <a:ext cx="71906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Ho6</a:t>
            </a:r>
            <a:endParaRPr b="0" i="0" sz="1400" u="none" cap="none" strike="noStrike">
              <a:solidFill>
                <a:srgbClr val="000000"/>
              </a:solidFill>
              <a:latin typeface="Arial"/>
              <a:ea typeface="Arial"/>
              <a:cs typeface="Arial"/>
              <a:sym typeface="Arial"/>
            </a:endParaRPr>
          </a:p>
        </p:txBody>
      </p:sp>
      <p:pic>
        <p:nvPicPr>
          <p:cNvPr id="185" name="Google Shape;185;p13"/>
          <p:cNvPicPr preferRelativeResize="0"/>
          <p:nvPr/>
        </p:nvPicPr>
        <p:blipFill rotWithShape="1">
          <a:blip r:embed="rId5">
            <a:alphaModFix/>
          </a:blip>
          <a:srcRect b="0" l="0" r="0" t="0"/>
          <a:stretch/>
        </p:blipFill>
        <p:spPr>
          <a:xfrm>
            <a:off x="1788648" y="1716258"/>
            <a:ext cx="5009710" cy="3896749"/>
          </a:xfrm>
          <a:prstGeom prst="rect">
            <a:avLst/>
          </a:prstGeom>
          <a:noFill/>
          <a:ln>
            <a:noFill/>
          </a:ln>
        </p:spPr>
      </p:pic>
      <p:pic>
        <p:nvPicPr>
          <p:cNvPr id="186" name="Google Shape;186;p13"/>
          <p:cNvPicPr preferRelativeResize="0"/>
          <p:nvPr/>
        </p:nvPicPr>
        <p:blipFill rotWithShape="1">
          <a:blip r:embed="rId6">
            <a:alphaModFix/>
          </a:blip>
          <a:srcRect b="0" l="0" r="0" t="0"/>
          <a:stretch/>
        </p:blipFill>
        <p:spPr>
          <a:xfrm>
            <a:off x="6975962" y="1716258"/>
            <a:ext cx="5040192" cy="3896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4"/>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93" name="Google Shape;193;p14"/>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94" name="Google Shape;194;p14"/>
          <p:cNvSpPr txBox="1"/>
          <p:nvPr/>
        </p:nvSpPr>
        <p:spPr>
          <a:xfrm>
            <a:off x="3379910" y="207503"/>
            <a:ext cx="20679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Analysis</a:t>
            </a:r>
            <a:endParaRPr b="0" i="0" sz="1400" u="none" cap="none" strike="noStrike">
              <a:solidFill>
                <a:srgbClr val="000000"/>
              </a:solidFill>
              <a:latin typeface="Arial"/>
              <a:ea typeface="Arial"/>
              <a:cs typeface="Arial"/>
              <a:sym typeface="Arial"/>
            </a:endParaRPr>
          </a:p>
        </p:txBody>
      </p:sp>
      <p:sp>
        <p:nvSpPr>
          <p:cNvPr id="195" name="Google Shape;195;p14"/>
          <p:cNvSpPr txBox="1"/>
          <p:nvPr/>
        </p:nvSpPr>
        <p:spPr>
          <a:xfrm>
            <a:off x="1656619" y="684018"/>
            <a:ext cx="225083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Ho7</a:t>
            </a:r>
            <a:endParaRPr b="0" i="0" sz="1400" u="none" cap="none" strike="noStrike">
              <a:solidFill>
                <a:srgbClr val="000000"/>
              </a:solidFill>
              <a:latin typeface="Arial"/>
              <a:ea typeface="Arial"/>
              <a:cs typeface="Arial"/>
              <a:sym typeface="Arial"/>
            </a:endParaRPr>
          </a:p>
        </p:txBody>
      </p:sp>
      <p:sp>
        <p:nvSpPr>
          <p:cNvPr id="196" name="Google Shape;196;p14"/>
          <p:cNvSpPr txBox="1"/>
          <p:nvPr/>
        </p:nvSpPr>
        <p:spPr>
          <a:xfrm>
            <a:off x="6513342" y="299836"/>
            <a:ext cx="225083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Ho8</a:t>
            </a:r>
            <a:endParaRPr b="0" i="0" sz="1400" u="none" cap="none" strike="noStrike">
              <a:solidFill>
                <a:srgbClr val="000000"/>
              </a:solidFill>
              <a:latin typeface="Arial"/>
              <a:ea typeface="Arial"/>
              <a:cs typeface="Arial"/>
              <a:sym typeface="Arial"/>
            </a:endParaRPr>
          </a:p>
        </p:txBody>
      </p:sp>
      <p:pic>
        <p:nvPicPr>
          <p:cNvPr id="197" name="Google Shape;197;p14"/>
          <p:cNvPicPr preferRelativeResize="0"/>
          <p:nvPr/>
        </p:nvPicPr>
        <p:blipFill rotWithShape="1">
          <a:blip r:embed="rId5">
            <a:alphaModFix/>
          </a:blip>
          <a:srcRect b="0" l="0" r="0" t="0"/>
          <a:stretch/>
        </p:blipFill>
        <p:spPr>
          <a:xfrm>
            <a:off x="1603718" y="1127284"/>
            <a:ext cx="4811150" cy="5593552"/>
          </a:xfrm>
          <a:prstGeom prst="rect">
            <a:avLst/>
          </a:prstGeom>
          <a:noFill/>
          <a:ln>
            <a:noFill/>
          </a:ln>
        </p:spPr>
      </p:pic>
      <p:pic>
        <p:nvPicPr>
          <p:cNvPr id="198" name="Google Shape;198;p14"/>
          <p:cNvPicPr preferRelativeResize="0"/>
          <p:nvPr/>
        </p:nvPicPr>
        <p:blipFill rotWithShape="1">
          <a:blip r:embed="rId6">
            <a:alphaModFix/>
          </a:blip>
          <a:srcRect b="0" l="0" r="0" t="0"/>
          <a:stretch/>
        </p:blipFill>
        <p:spPr>
          <a:xfrm>
            <a:off x="6513342" y="707859"/>
            <a:ext cx="5502812" cy="60129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7"/>
          <p:cNvSpPr txBox="1"/>
          <p:nvPr>
            <p:ph type="title"/>
          </p:nvPr>
        </p:nvSpPr>
        <p:spPr>
          <a:xfrm>
            <a:off x="838200" y="365125"/>
            <a:ext cx="10515600" cy="4508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US"/>
            </a:br>
            <a:r>
              <a:rPr b="1" lang="en-US" sz="2700">
                <a:latin typeface="Times New Roman"/>
                <a:ea typeface="Times New Roman"/>
                <a:cs typeface="Times New Roman"/>
                <a:sym typeface="Times New Roman"/>
              </a:rPr>
              <a:t>Recommendations</a:t>
            </a:r>
            <a:br>
              <a:rPr b="1" lang="en-US"/>
            </a:br>
            <a:endParaRPr/>
          </a:p>
        </p:txBody>
      </p:sp>
      <p:sp>
        <p:nvSpPr>
          <p:cNvPr id="204" name="Google Shape;204;p17"/>
          <p:cNvSpPr txBox="1"/>
          <p:nvPr>
            <p:ph idx="1" type="body"/>
          </p:nvPr>
        </p:nvSpPr>
        <p:spPr>
          <a:xfrm>
            <a:off x="337625" y="815926"/>
            <a:ext cx="11437033" cy="5676949"/>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120000"/>
              </a:lnSpc>
              <a:spcBef>
                <a:spcPts val="0"/>
              </a:spcBef>
              <a:spcAft>
                <a:spcPts val="0"/>
              </a:spcAft>
              <a:buClr>
                <a:srgbClr val="FF0000"/>
              </a:buClr>
              <a:buSzPct val="100000"/>
              <a:buNone/>
            </a:pPr>
            <a:r>
              <a:rPr b="1" lang="en-US" sz="5900">
                <a:solidFill>
                  <a:srgbClr val="FF0000"/>
                </a:solidFill>
                <a:latin typeface="Times New Roman"/>
                <a:ea typeface="Times New Roman"/>
                <a:cs typeface="Times New Roman"/>
                <a:sym typeface="Times New Roman"/>
              </a:rPr>
              <a:t>Strengthen Teacher Training Programs</a:t>
            </a:r>
            <a:br>
              <a:rPr lang="en-US" sz="5900">
                <a:latin typeface="Times New Roman"/>
                <a:ea typeface="Times New Roman"/>
                <a:cs typeface="Times New Roman"/>
                <a:sym typeface="Times New Roman"/>
              </a:rPr>
            </a:br>
            <a:r>
              <a:rPr lang="en-US" sz="5900">
                <a:latin typeface="Times New Roman"/>
                <a:ea typeface="Times New Roman"/>
                <a:cs typeface="Times New Roman"/>
                <a:sym typeface="Times New Roman"/>
              </a:rPr>
              <a:t>Both the districts scored quite low on continuous professional development programs related to social justice. This indicates to design and implement systematic professional development programs such as training workshops and seminars to prepare teachers with the knowledge and pedagogical tools necessary to foster democracy, equality, equity, diversity, and inclusion in the classrooms.</a:t>
            </a:r>
            <a:endParaRPr/>
          </a:p>
          <a:p>
            <a:pPr indent="0" lvl="0" marL="0" rtl="0" algn="l">
              <a:lnSpc>
                <a:spcPct val="120000"/>
              </a:lnSpc>
              <a:spcBef>
                <a:spcPts val="0"/>
              </a:spcBef>
              <a:spcAft>
                <a:spcPts val="0"/>
              </a:spcAft>
              <a:buClr>
                <a:schemeClr val="dk1"/>
              </a:buClr>
              <a:buSzPct val="100000"/>
              <a:buNone/>
            </a:pPr>
            <a:r>
              <a:t/>
            </a:r>
            <a:endParaRPr b="1" sz="5900">
              <a:latin typeface="Times New Roman"/>
              <a:ea typeface="Times New Roman"/>
              <a:cs typeface="Times New Roman"/>
              <a:sym typeface="Times New Roman"/>
            </a:endParaRPr>
          </a:p>
          <a:p>
            <a:pPr indent="0" lvl="0" marL="0" rtl="0" algn="l">
              <a:lnSpc>
                <a:spcPct val="120000"/>
              </a:lnSpc>
              <a:spcBef>
                <a:spcPts val="0"/>
              </a:spcBef>
              <a:spcAft>
                <a:spcPts val="0"/>
              </a:spcAft>
              <a:buClr>
                <a:srgbClr val="FF0000"/>
              </a:buClr>
              <a:buSzPct val="100000"/>
              <a:buNone/>
            </a:pPr>
            <a:r>
              <a:rPr b="1" lang="en-US" sz="5900">
                <a:solidFill>
                  <a:srgbClr val="FF0000"/>
                </a:solidFill>
                <a:latin typeface="Times New Roman"/>
                <a:ea typeface="Times New Roman"/>
                <a:cs typeface="Times New Roman"/>
                <a:sym typeface="Times New Roman"/>
              </a:rPr>
              <a:t>Embed Social Justice in School Policies</a:t>
            </a:r>
            <a:br>
              <a:rPr lang="en-US" sz="5900">
                <a:latin typeface="Times New Roman"/>
                <a:ea typeface="Times New Roman"/>
                <a:cs typeface="Times New Roman"/>
                <a:sym typeface="Times New Roman"/>
              </a:rPr>
            </a:br>
            <a:r>
              <a:rPr lang="en-US" sz="5900">
                <a:latin typeface="Times New Roman"/>
                <a:ea typeface="Times New Roman"/>
                <a:cs typeface="Times New Roman"/>
                <a:sym typeface="Times New Roman"/>
              </a:rPr>
              <a:t>Although mean scores for school policies were moderate but to further strengthen school policies in relation to social justice, policy frameworks at the school level should explicitly integrate social justice values, including nondiscrimination, inclusive pedagogies, and equitable resource allocation.</a:t>
            </a:r>
            <a:endParaRPr/>
          </a:p>
          <a:p>
            <a:pPr indent="0" lvl="0" marL="0" rtl="0" algn="l">
              <a:lnSpc>
                <a:spcPct val="120000"/>
              </a:lnSpc>
              <a:spcBef>
                <a:spcPts val="0"/>
              </a:spcBef>
              <a:spcAft>
                <a:spcPts val="0"/>
              </a:spcAft>
              <a:buClr>
                <a:schemeClr val="dk1"/>
              </a:buClr>
              <a:buSzPct val="100000"/>
              <a:buNone/>
            </a:pPr>
            <a:r>
              <a:t/>
            </a:r>
            <a:endParaRPr b="1" sz="5900">
              <a:latin typeface="Times New Roman"/>
              <a:ea typeface="Times New Roman"/>
              <a:cs typeface="Times New Roman"/>
              <a:sym typeface="Times New Roman"/>
            </a:endParaRPr>
          </a:p>
          <a:p>
            <a:pPr indent="0" lvl="0" marL="0" rtl="0" algn="l">
              <a:lnSpc>
                <a:spcPct val="120000"/>
              </a:lnSpc>
              <a:spcBef>
                <a:spcPts val="0"/>
              </a:spcBef>
              <a:spcAft>
                <a:spcPts val="0"/>
              </a:spcAft>
              <a:buClr>
                <a:srgbClr val="FF0000"/>
              </a:buClr>
              <a:buSzPct val="100000"/>
              <a:buNone/>
            </a:pPr>
            <a:r>
              <a:rPr b="1" lang="en-US" sz="5900">
                <a:solidFill>
                  <a:srgbClr val="FF0000"/>
                </a:solidFill>
                <a:latin typeface="Times New Roman"/>
                <a:ea typeface="Times New Roman"/>
                <a:cs typeface="Times New Roman"/>
                <a:sym typeface="Times New Roman"/>
              </a:rPr>
              <a:t>Curriculum Integration</a:t>
            </a:r>
            <a:br>
              <a:rPr lang="en-US" sz="5900">
                <a:latin typeface="Times New Roman"/>
                <a:ea typeface="Times New Roman"/>
                <a:cs typeface="Times New Roman"/>
                <a:sym typeface="Times New Roman"/>
              </a:rPr>
            </a:br>
            <a:r>
              <a:rPr lang="en-US" sz="5900">
                <a:latin typeface="Times New Roman"/>
                <a:ea typeface="Times New Roman"/>
                <a:cs typeface="Times New Roman"/>
                <a:sym typeface="Times New Roman"/>
              </a:rPr>
              <a:t>Curriculum content should be revised to incorporate themes of democracy, equity, equality, diversity, and justice in meaningful ways across subjects. This will provide students with consistent exposure to these values beyond isolated lessons or activities.</a:t>
            </a:r>
            <a:endParaRPr/>
          </a:p>
          <a:p>
            <a:pPr indent="0" lvl="0" marL="0" rtl="0" algn="l">
              <a:lnSpc>
                <a:spcPct val="120000"/>
              </a:lnSpc>
              <a:spcBef>
                <a:spcPts val="0"/>
              </a:spcBef>
              <a:spcAft>
                <a:spcPts val="0"/>
              </a:spcAft>
              <a:buClr>
                <a:schemeClr val="dk1"/>
              </a:buClr>
              <a:buSzPct val="100000"/>
              <a:buNone/>
            </a:pPr>
            <a:r>
              <a:t/>
            </a:r>
            <a:endParaRPr b="1" sz="5900">
              <a:latin typeface="Times New Roman"/>
              <a:ea typeface="Times New Roman"/>
              <a:cs typeface="Times New Roman"/>
              <a:sym typeface="Times New Roman"/>
            </a:endParaRPr>
          </a:p>
          <a:p>
            <a:pPr indent="0" lvl="0" marL="0" rtl="0" algn="l">
              <a:lnSpc>
                <a:spcPct val="120000"/>
              </a:lnSpc>
              <a:spcBef>
                <a:spcPts val="0"/>
              </a:spcBef>
              <a:spcAft>
                <a:spcPts val="0"/>
              </a:spcAft>
              <a:buClr>
                <a:srgbClr val="FF0000"/>
              </a:buClr>
              <a:buSzPct val="100000"/>
              <a:buNone/>
            </a:pPr>
            <a:r>
              <a:rPr b="1" lang="en-US" sz="5900">
                <a:solidFill>
                  <a:srgbClr val="FF0000"/>
                </a:solidFill>
                <a:latin typeface="Times New Roman"/>
                <a:ea typeface="Times New Roman"/>
                <a:cs typeface="Times New Roman"/>
                <a:sym typeface="Times New Roman"/>
              </a:rPr>
              <a:t>Reinforce Teacher Education Program</a:t>
            </a:r>
            <a:endParaRPr/>
          </a:p>
          <a:p>
            <a:pPr indent="0" lvl="0" marL="0" rtl="0" algn="l">
              <a:lnSpc>
                <a:spcPct val="120000"/>
              </a:lnSpc>
              <a:spcBef>
                <a:spcPts val="0"/>
              </a:spcBef>
              <a:spcAft>
                <a:spcPts val="0"/>
              </a:spcAft>
              <a:buClr>
                <a:schemeClr val="dk1"/>
              </a:buClr>
              <a:buSzPct val="100000"/>
              <a:buNone/>
            </a:pPr>
            <a:r>
              <a:rPr lang="en-US" sz="5900">
                <a:latin typeface="Times New Roman"/>
                <a:ea typeface="Times New Roman"/>
                <a:cs typeface="Times New Roman"/>
                <a:sym typeface="Times New Roman"/>
              </a:rPr>
              <a:t>Teacher education is recommended to offer a mandatory course of three credit hours on teaching about the importance and application of social justice for a peaceful society. </a:t>
            </a:r>
            <a:endParaRPr/>
          </a:p>
          <a:p>
            <a:pPr indent="-17081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8"/>
          <p:cNvSpPr txBox="1"/>
          <p:nvPr>
            <p:ph type="title"/>
          </p:nvPr>
        </p:nvSpPr>
        <p:spPr>
          <a:xfrm>
            <a:off x="838200" y="365125"/>
            <a:ext cx="10515600" cy="8165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Times New Roman"/>
              <a:buNone/>
            </a:pPr>
            <a:r>
              <a:rPr b="1" lang="en-US" sz="2800">
                <a:latin typeface="Times New Roman"/>
                <a:ea typeface="Times New Roman"/>
                <a:cs typeface="Times New Roman"/>
                <a:sym typeface="Times New Roman"/>
              </a:rPr>
              <a:t>Research Outcome for the Mercy World</a:t>
            </a:r>
            <a:endParaRPr/>
          </a:p>
        </p:txBody>
      </p:sp>
      <p:pic>
        <p:nvPicPr>
          <p:cNvPr descr="https://sdmntprwestus.oaiusercontent.com/files/00000000-2ea4-6230-85ad-80530689941f/raw?se=2025-08-24T09%3A41%3A57Z&amp;sp=r&amp;sv=2024-08-04&amp;sr=b&amp;scid=f98bb53d-f98a-5109-a1ee-df360b79e201&amp;skoid=0b778285-7b0b-4cdc-ac3b-fb93e8c3686f&amp;sktid=a48cca56-e6da-484e-a814-9c849652bcb3&amp;skt=2025-08-23T19%3A28%3A34Z&amp;ske=2025-08-24T19%3A28%3A34Z&amp;sks=b&amp;skv=2024-08-04&amp;sig=kshb7JijERYnkGthJWydE7sDjQuVbt%2BsJfPnOgQ%2BV74%3D" id="210" name="Google Shape;210;p18"/>
          <p:cNvPicPr preferRelativeResize="0"/>
          <p:nvPr/>
        </p:nvPicPr>
        <p:blipFill rotWithShape="1">
          <a:blip r:embed="rId3">
            <a:alphaModFix/>
          </a:blip>
          <a:srcRect b="0" l="0" r="0" t="0"/>
          <a:stretch/>
        </p:blipFill>
        <p:spPr>
          <a:xfrm>
            <a:off x="6550706" y="1181686"/>
            <a:ext cx="4431472" cy="5167899"/>
          </a:xfrm>
          <a:prstGeom prst="rect">
            <a:avLst/>
          </a:prstGeom>
          <a:noFill/>
          <a:ln>
            <a:noFill/>
          </a:ln>
        </p:spPr>
      </p:pic>
      <p:pic>
        <p:nvPicPr>
          <p:cNvPr descr="https://lh7-rt.googleusercontent.com/docsz/AD_4nXd_oCnaqV9MB5Oh2hUVR-ZdH7zy882rHZzqa4jdiWEusqlwxwQdMbUd38KUeyj80Cf2lj0ElFjTKqImuQA604OJu3pCNuDedhr-Q_qbvwIdPbVXo2SLD39KoD6LaQ84_BKUWwrX06zI1AauhhVRonQ?key=CaVD64iBFV2BItljq9Q14Q" id="211" name="Google Shape;211;p18"/>
          <p:cNvPicPr preferRelativeResize="0"/>
          <p:nvPr/>
        </p:nvPicPr>
        <p:blipFill rotWithShape="1">
          <a:blip r:embed="rId4">
            <a:alphaModFix/>
          </a:blip>
          <a:srcRect b="0" l="0" r="0" t="0"/>
          <a:stretch/>
        </p:blipFill>
        <p:spPr>
          <a:xfrm>
            <a:off x="1209822" y="1181686"/>
            <a:ext cx="4431474" cy="5167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838200" y="365125"/>
            <a:ext cx="10219006" cy="9572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200">
                <a:latin typeface="Times New Roman"/>
                <a:ea typeface="Times New Roman"/>
                <a:cs typeface="Times New Roman"/>
                <a:sym typeface="Times New Roman"/>
              </a:rPr>
              <a:t>Question Based Research Outcome for the Mercy World </a:t>
            </a:r>
            <a:endParaRPr sz="3200"/>
          </a:p>
        </p:txBody>
      </p:sp>
      <p:sp>
        <p:nvSpPr>
          <p:cNvPr id="217" name="Google Shape;217;p32"/>
          <p:cNvSpPr txBox="1"/>
          <p:nvPr>
            <p:ph idx="1" type="body"/>
          </p:nvPr>
        </p:nvSpPr>
        <p:spPr>
          <a:xfrm>
            <a:off x="838200" y="2039815"/>
            <a:ext cx="10515600" cy="3362179"/>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90000"/>
              </a:lnSpc>
              <a:spcBef>
                <a:spcPts val="1000"/>
              </a:spcBef>
              <a:spcAft>
                <a:spcPts val="0"/>
              </a:spcAft>
              <a:buSzPct val="69498"/>
              <a:buNone/>
            </a:pPr>
            <a:r>
              <a:rPr lang="en-US">
                <a:latin typeface="Times New Roman"/>
                <a:ea typeface="Times New Roman"/>
                <a:cs typeface="Times New Roman"/>
                <a:sym typeface="Times New Roman"/>
              </a:rPr>
              <a:t>1.   </a:t>
            </a:r>
            <a:r>
              <a:rPr lang="en-US" sz="2600">
                <a:latin typeface="Times New Roman"/>
                <a:ea typeface="Times New Roman"/>
                <a:cs typeface="Times New Roman"/>
                <a:sym typeface="Times New Roman"/>
              </a:rPr>
              <a:t>If social justice is effectively taught in schools, why do inequalities and injustices still persist in society? </a:t>
            </a:r>
            <a:endParaRPr/>
          </a:p>
          <a:p>
            <a:pPr indent="0" lvl="0" marL="114300" rtl="0" algn="l">
              <a:lnSpc>
                <a:spcPct val="90000"/>
              </a:lnSpc>
              <a:spcBef>
                <a:spcPts val="1000"/>
              </a:spcBef>
              <a:spcAft>
                <a:spcPts val="0"/>
              </a:spcAft>
              <a:buSzPct val="74844"/>
              <a:buNone/>
            </a:pPr>
            <a:r>
              <a:t/>
            </a:r>
            <a:endParaRPr sz="2600">
              <a:latin typeface="Times New Roman"/>
              <a:ea typeface="Times New Roman"/>
              <a:cs typeface="Times New Roman"/>
              <a:sym typeface="Times New Roman"/>
            </a:endParaRPr>
          </a:p>
          <a:p>
            <a:pPr indent="0" lvl="0" marL="114300" rtl="0" algn="l">
              <a:lnSpc>
                <a:spcPct val="90000"/>
              </a:lnSpc>
              <a:spcBef>
                <a:spcPts val="1000"/>
              </a:spcBef>
              <a:spcAft>
                <a:spcPts val="0"/>
              </a:spcAft>
              <a:buSzPct val="74844"/>
              <a:buNone/>
            </a:pPr>
            <a:r>
              <a:rPr lang="en-US" sz="2600">
                <a:latin typeface="Times New Roman"/>
                <a:ea typeface="Times New Roman"/>
                <a:cs typeface="Times New Roman"/>
                <a:sym typeface="Times New Roman"/>
              </a:rPr>
              <a:t>2.   How do students and teachers perceive the persistence of social inequalities and injustices in society despite the teaching of social justice in schools?</a:t>
            </a:r>
            <a:endParaRPr/>
          </a:p>
          <a:p>
            <a:pPr indent="0" lvl="0" marL="114300" rtl="0" algn="l">
              <a:lnSpc>
                <a:spcPct val="90000"/>
              </a:lnSpc>
              <a:spcBef>
                <a:spcPts val="1000"/>
              </a:spcBef>
              <a:spcAft>
                <a:spcPts val="0"/>
              </a:spcAft>
              <a:buSzPct val="74844"/>
              <a:buNone/>
            </a:pPr>
            <a:r>
              <a:t/>
            </a:r>
            <a:endParaRPr sz="2600">
              <a:latin typeface="Times New Roman"/>
              <a:ea typeface="Times New Roman"/>
              <a:cs typeface="Times New Roman"/>
              <a:sym typeface="Times New Roman"/>
            </a:endParaRPr>
          </a:p>
          <a:p>
            <a:pPr indent="0" lvl="0" marL="114300" rtl="0" algn="l">
              <a:lnSpc>
                <a:spcPct val="90000"/>
              </a:lnSpc>
              <a:spcBef>
                <a:spcPts val="1000"/>
              </a:spcBef>
              <a:spcAft>
                <a:spcPts val="0"/>
              </a:spcAft>
              <a:buSzPct val="74844"/>
              <a:buNone/>
            </a:pPr>
            <a:r>
              <a:rPr lang="en-US" sz="2600">
                <a:latin typeface="Times New Roman"/>
                <a:ea typeface="Times New Roman"/>
                <a:cs typeface="Times New Roman"/>
                <a:sym typeface="Times New Roman"/>
              </a:rPr>
              <a:t>3. Why does there persists a  gap between teaching social justice in schools and the continued presence of inequalities in society?”</a:t>
            </a:r>
            <a:endParaRPr/>
          </a:p>
          <a:p>
            <a:pPr indent="0" lvl="0" marL="114300" rtl="0" algn="l">
              <a:lnSpc>
                <a:spcPct val="90000"/>
              </a:lnSpc>
              <a:spcBef>
                <a:spcPts val="1000"/>
              </a:spcBef>
              <a:spcAft>
                <a:spcPts val="0"/>
              </a:spcAft>
              <a:buSzPct val="74844"/>
              <a:buNone/>
            </a:pPr>
            <a:r>
              <a:t/>
            </a:r>
            <a:endParaRPr sz="2600">
              <a:latin typeface="Times New Roman"/>
              <a:ea typeface="Times New Roman"/>
              <a:cs typeface="Times New Roman"/>
              <a:sym typeface="Times New Roman"/>
            </a:endParaRPr>
          </a:p>
          <a:p>
            <a:pPr indent="0" lvl="0" marL="114300" rtl="0" algn="l">
              <a:lnSpc>
                <a:spcPct val="90000"/>
              </a:lnSpc>
              <a:spcBef>
                <a:spcPts val="1000"/>
              </a:spcBef>
              <a:spcAft>
                <a:spcPts val="0"/>
              </a:spcAft>
              <a:buSzPct val="69498"/>
              <a:buNone/>
            </a:pPr>
            <a:r>
              <a:t/>
            </a:r>
            <a:endParaRPr>
              <a:latin typeface="Times New Roman"/>
              <a:ea typeface="Times New Roman"/>
              <a:cs typeface="Times New Roman"/>
              <a:sym typeface="Times New Roman"/>
            </a:endParaRPr>
          </a:p>
          <a:p>
            <a:pPr indent="0" lvl="0" marL="114300" rtl="0" algn="l">
              <a:lnSpc>
                <a:spcPct val="90000"/>
              </a:lnSpc>
              <a:spcBef>
                <a:spcPts val="1000"/>
              </a:spcBef>
              <a:spcAft>
                <a:spcPts val="0"/>
              </a:spcAft>
              <a:buSzPct val="69498"/>
              <a:buNone/>
            </a:pPr>
            <a:r>
              <a:t/>
            </a:r>
            <a:endParaRPr>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Thank You for your support in a ..." id="222" name="Google Shape;222;p33"/>
          <p:cNvPicPr preferRelativeResize="0"/>
          <p:nvPr/>
        </p:nvPicPr>
        <p:blipFill rotWithShape="1">
          <a:blip r:embed="rId3">
            <a:alphaModFix/>
          </a:blip>
          <a:srcRect b="0" l="0" r="0" t="0"/>
          <a:stretch/>
        </p:blipFill>
        <p:spPr>
          <a:xfrm>
            <a:off x="4737149" y="2291495"/>
            <a:ext cx="2914650" cy="157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
          <p:cNvPicPr preferRelativeResize="0"/>
          <p:nvPr/>
        </p:nvPicPr>
        <p:blipFill rotWithShape="1">
          <a:blip r:embed="rId3">
            <a:alphaModFix/>
          </a:blip>
          <a:srcRect b="0" l="0" r="0" t="0"/>
          <a:stretch/>
        </p:blipFill>
        <p:spPr>
          <a:xfrm>
            <a:off x="316523" y="122358"/>
            <a:ext cx="1589648" cy="1463040"/>
          </a:xfrm>
          <a:prstGeom prst="rect">
            <a:avLst/>
          </a:prstGeom>
          <a:noFill/>
          <a:ln>
            <a:noFill/>
          </a:ln>
        </p:spPr>
      </p:pic>
      <p:pic>
        <p:nvPicPr>
          <p:cNvPr id="96" name="Google Shape;96;p1"/>
          <p:cNvPicPr preferRelativeResize="0"/>
          <p:nvPr/>
        </p:nvPicPr>
        <p:blipFill rotWithShape="1">
          <a:blip r:embed="rId4">
            <a:alphaModFix/>
          </a:blip>
          <a:srcRect b="0" l="0" r="0" t="0"/>
          <a:stretch/>
        </p:blipFill>
        <p:spPr>
          <a:xfrm>
            <a:off x="2679894" y="348175"/>
            <a:ext cx="4438358" cy="6161648"/>
          </a:xfrm>
          <a:prstGeom prst="rect">
            <a:avLst/>
          </a:prstGeom>
          <a:noFill/>
          <a:ln>
            <a:noFill/>
          </a:ln>
        </p:spPr>
      </p:pic>
      <p:sp>
        <p:nvSpPr>
          <p:cNvPr id="97" name="Google Shape;97;p1"/>
          <p:cNvSpPr/>
          <p:nvPr/>
        </p:nvSpPr>
        <p:spPr>
          <a:xfrm>
            <a:off x="7705580" y="755542"/>
            <a:ext cx="3950675" cy="5346913"/>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By:</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Fozia Gulab</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Supervisor:</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Sr. Annette Schneider RSM</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Supported by:</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Mercy Emerging Leaders Fellowship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a:t>
            </a:r>
            <a:r>
              <a:rPr b="1" baseline="30000" i="0" lang="en-US" sz="2400" u="none" cap="none" strike="noStrike">
                <a:solidFill>
                  <a:schemeClr val="dk1"/>
                </a:solidFill>
                <a:latin typeface="Times New Roman"/>
                <a:ea typeface="Times New Roman"/>
                <a:cs typeface="Times New Roman"/>
                <a:sym typeface="Times New Roman"/>
              </a:rPr>
              <a:t>st</a:t>
            </a:r>
            <a:r>
              <a:rPr b="1" i="0" lang="en-US" sz="2400" u="none" cap="none" strike="noStrike">
                <a:solidFill>
                  <a:schemeClr val="dk1"/>
                </a:solidFill>
                <a:latin typeface="Times New Roman"/>
                <a:ea typeface="Times New Roman"/>
                <a:cs typeface="Times New Roman"/>
                <a:sym typeface="Times New Roman"/>
              </a:rPr>
              <a:t> September 2025</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2400"/>
              <a:buFont typeface="Arial"/>
              <a:buNone/>
            </a:pPr>
            <a:r>
              <a:rPr b="1" i="0" lang="en-US" sz="2400" u="none" cap="none" strike="noStrike">
                <a:solidFill>
                  <a:schemeClr val="lt1"/>
                </a:solidFill>
                <a:latin typeface="Times New Roman"/>
                <a:ea typeface="Times New Roman"/>
                <a:cs typeface="Times New Roman"/>
                <a:sym typeface="Times New Roman"/>
              </a:rPr>
              <a:t>Sr. :</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b="0" l="0" r="0" t="0"/>
          <a:stretch/>
        </p:blipFill>
        <p:spPr>
          <a:xfrm>
            <a:off x="511711" y="137164"/>
            <a:ext cx="1459523" cy="1463040"/>
          </a:xfrm>
          <a:prstGeom prst="rect">
            <a:avLst/>
          </a:prstGeom>
          <a:noFill/>
          <a:ln>
            <a:noFill/>
          </a:ln>
        </p:spPr>
      </p:pic>
      <p:pic>
        <p:nvPicPr>
          <p:cNvPr id="103" name="Google Shape;103;p2"/>
          <p:cNvPicPr preferRelativeResize="0"/>
          <p:nvPr/>
        </p:nvPicPr>
        <p:blipFill rotWithShape="1">
          <a:blip r:embed="rId4">
            <a:alphaModFix/>
          </a:blip>
          <a:srcRect b="0" l="0" r="0" t="0"/>
          <a:stretch/>
        </p:blipFill>
        <p:spPr>
          <a:xfrm>
            <a:off x="175845" y="1716258"/>
            <a:ext cx="2131257" cy="5004578"/>
          </a:xfrm>
          <a:prstGeom prst="rect">
            <a:avLst/>
          </a:prstGeom>
          <a:noFill/>
          <a:ln>
            <a:noFill/>
          </a:ln>
        </p:spPr>
      </p:pic>
      <p:sp>
        <p:nvSpPr>
          <p:cNvPr id="104" name="Google Shape;104;p2"/>
          <p:cNvSpPr txBox="1"/>
          <p:nvPr/>
        </p:nvSpPr>
        <p:spPr>
          <a:xfrm>
            <a:off x="2778369" y="355210"/>
            <a:ext cx="9010357" cy="61863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Background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Personal Commitment: </a:t>
            </a:r>
            <a:r>
              <a:rPr b="0" i="0" lang="en-US" sz="2400" u="none" cap="none" strike="noStrike">
                <a:solidFill>
                  <a:schemeClr val="dk1"/>
                </a:solidFill>
                <a:latin typeface="Times New Roman"/>
                <a:ea typeface="Times New Roman"/>
                <a:cs typeface="Times New Roman"/>
                <a:sym typeface="Times New Roman"/>
              </a:rPr>
              <a:t>Lifelong passion for human rights &amp; advocacy for marginalized groups.</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Impact of MELF Fellowship: </a:t>
            </a:r>
            <a:r>
              <a:rPr b="0" i="0" lang="en-US" sz="2400" u="none" cap="none" strike="noStrike">
                <a:solidFill>
                  <a:schemeClr val="dk1"/>
                </a:solidFill>
                <a:latin typeface="Times New Roman"/>
                <a:ea typeface="Times New Roman"/>
                <a:cs typeface="Times New Roman"/>
                <a:sym typeface="Times New Roman"/>
              </a:rPr>
              <a:t>Shaped understanding of social justice &amp; systemic inequality.</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 Social Justice &amp; Mercy Connection: </a:t>
            </a:r>
            <a:r>
              <a:rPr b="0" i="0" lang="en-US" sz="2400" u="none" cap="none" strike="noStrike">
                <a:solidFill>
                  <a:schemeClr val="dk1"/>
                </a:solidFill>
                <a:latin typeface="Times New Roman"/>
                <a:ea typeface="Times New Roman"/>
                <a:cs typeface="Times New Roman"/>
                <a:sym typeface="Times New Roman"/>
              </a:rPr>
              <a:t>Framework of equity paired with compassion for a fairer world.</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Education &amp; Social Justice in Pakistan: </a:t>
            </a:r>
            <a:r>
              <a:rPr b="0" i="0" lang="en-US" sz="2400" u="none" cap="none" strike="noStrike">
                <a:solidFill>
                  <a:schemeClr val="dk1"/>
                </a:solidFill>
                <a:latin typeface="Times New Roman"/>
                <a:ea typeface="Times New Roman"/>
                <a:cs typeface="Times New Roman"/>
                <a:sym typeface="Times New Roman"/>
              </a:rPr>
              <a:t>Policies emphasize equity &amp; inclusion, yet exclusion persists.</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Global &amp; National Alignment: </a:t>
            </a:r>
            <a:r>
              <a:rPr b="0" i="0" lang="en-US" sz="2400" u="none" cap="none" strike="noStrike">
                <a:solidFill>
                  <a:schemeClr val="dk1"/>
                </a:solidFill>
                <a:latin typeface="Times New Roman"/>
                <a:ea typeface="Times New Roman"/>
                <a:cs typeface="Times New Roman"/>
                <a:sym typeface="Times New Roman"/>
              </a:rPr>
              <a:t>SDG 16 strengthens Pakistan’s constitutional right to inclusive education.</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Challenges &amp; Way Forward: </a:t>
            </a:r>
            <a:r>
              <a:rPr b="0" i="0" lang="en-US" sz="2400" u="none" cap="none" strike="noStrike">
                <a:solidFill>
                  <a:schemeClr val="dk1"/>
                </a:solidFill>
                <a:latin typeface="Times New Roman"/>
                <a:ea typeface="Times New Roman"/>
                <a:cs typeface="Times New Roman"/>
                <a:sym typeface="Times New Roman"/>
              </a:rPr>
              <a:t>Integrate social justice values in classroom practices for lasting change.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3"/>
          <p:cNvPicPr preferRelativeResize="0"/>
          <p:nvPr/>
        </p:nvPicPr>
        <p:blipFill rotWithShape="1">
          <a:blip r:embed="rId3">
            <a:alphaModFix/>
          </a:blip>
          <a:srcRect b="0" l="0" r="0" t="0"/>
          <a:stretch/>
        </p:blipFill>
        <p:spPr>
          <a:xfrm>
            <a:off x="511711" y="137164"/>
            <a:ext cx="1459523" cy="1463040"/>
          </a:xfrm>
          <a:prstGeom prst="rect">
            <a:avLst/>
          </a:prstGeom>
          <a:noFill/>
          <a:ln>
            <a:noFill/>
          </a:ln>
        </p:spPr>
      </p:pic>
      <p:pic>
        <p:nvPicPr>
          <p:cNvPr id="110" name="Google Shape;110;p3"/>
          <p:cNvPicPr preferRelativeResize="0"/>
          <p:nvPr/>
        </p:nvPicPr>
        <p:blipFill rotWithShape="1">
          <a:blip r:embed="rId4">
            <a:alphaModFix/>
          </a:blip>
          <a:srcRect b="0" l="0" r="0" t="0"/>
          <a:stretch/>
        </p:blipFill>
        <p:spPr>
          <a:xfrm>
            <a:off x="175845" y="1716258"/>
            <a:ext cx="2131257" cy="5004578"/>
          </a:xfrm>
          <a:prstGeom prst="rect">
            <a:avLst/>
          </a:prstGeom>
          <a:noFill/>
          <a:ln>
            <a:noFill/>
          </a:ln>
        </p:spPr>
      </p:pic>
      <p:sp>
        <p:nvSpPr>
          <p:cNvPr id="111" name="Google Shape;111;p3"/>
          <p:cNvSpPr/>
          <p:nvPr/>
        </p:nvSpPr>
        <p:spPr>
          <a:xfrm>
            <a:off x="2757268" y="243512"/>
            <a:ext cx="9115864" cy="63709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Problem Statement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Lived Experience &amp; Observation: </a:t>
            </a:r>
            <a:r>
              <a:rPr b="0" i="0" lang="en-US" sz="2400" u="none" cap="none" strike="noStrike">
                <a:solidFill>
                  <a:schemeClr val="dk1"/>
                </a:solidFill>
                <a:latin typeface="Times New Roman"/>
                <a:ea typeface="Times New Roman"/>
                <a:cs typeface="Times New Roman"/>
                <a:sym typeface="Times New Roman"/>
              </a:rPr>
              <a:t>Schooling in Larkana revealed disconnect between democracy, diversity, equity, justice and actual practices.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Curriculum &amp; Pedagogy Gaps: </a:t>
            </a:r>
            <a:r>
              <a:rPr b="0" i="0" lang="en-US" sz="2400" u="none" cap="none" strike="noStrike">
                <a:solidFill>
                  <a:schemeClr val="dk1"/>
                </a:solidFill>
                <a:latin typeface="Times New Roman"/>
                <a:ea typeface="Times New Roman"/>
                <a:cs typeface="Times New Roman"/>
                <a:sym typeface="Times New Roman"/>
              </a:rPr>
              <a:t>Exam-focused curriculum and authoritarian teaching limited inclusivity and critical thinking.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Systemic Inequities: </a:t>
            </a:r>
            <a:r>
              <a:rPr b="0" i="0" lang="en-US" sz="2400" u="none" cap="none" strike="noStrike">
                <a:solidFill>
                  <a:schemeClr val="dk1"/>
                </a:solidFill>
                <a:latin typeface="Times New Roman"/>
                <a:ea typeface="Times New Roman"/>
                <a:cs typeface="Times New Roman"/>
                <a:sym typeface="Times New Roman"/>
              </a:rPr>
              <a:t>Education favors elites, reinforcing class divides and unequal access for marginalized groups.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chemeClr val="dk1"/>
                </a:solidFill>
                <a:latin typeface="Times New Roman"/>
                <a:ea typeface="Times New Roman"/>
                <a:cs typeface="Times New Roman"/>
                <a:sym typeface="Times New Roman"/>
              </a:rPr>
              <a:t> Governance &amp; Quality Issues: </a:t>
            </a:r>
            <a:r>
              <a:rPr b="0" i="0" lang="en-US" sz="2400" u="none" cap="none" strike="noStrike">
                <a:solidFill>
                  <a:schemeClr val="dk1"/>
                </a:solidFill>
                <a:latin typeface="Times New Roman"/>
                <a:ea typeface="Times New Roman"/>
                <a:cs typeface="Times New Roman"/>
                <a:sym typeface="Times New Roman"/>
              </a:rPr>
              <a:t>Corruption, ghost teachers/schools, favoritism, and poor facilities undermine social justice.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Need for Transformative Education: </a:t>
            </a:r>
            <a:r>
              <a:rPr b="0" i="0" lang="en-US" sz="2400" u="none" cap="none" strike="noStrike">
                <a:solidFill>
                  <a:schemeClr val="dk1"/>
                </a:solidFill>
                <a:latin typeface="Times New Roman"/>
                <a:ea typeface="Times New Roman"/>
                <a:cs typeface="Times New Roman"/>
                <a:sym typeface="Times New Roman"/>
              </a:rPr>
              <a:t>Integration of social justice values in teaching is essential for inclusive and just education</a:t>
            </a:r>
            <a:r>
              <a:rPr b="0" i="0" lang="en-US" sz="2400" u="none" cap="none" strike="noStrike">
                <a:solidFill>
                  <a:srgbClr val="3C3C3C"/>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pic>
        <p:nvPicPr>
          <p:cNvPr descr="https://www.researchgate.net/publication/347232185/figure/fig1/AS%3A973766901366785%401609175529698/Map-of-Pakistan-showing-its-provinces-and-territories.png" id="112" name="Google Shape;112;p3"/>
          <p:cNvPicPr preferRelativeResize="0"/>
          <p:nvPr/>
        </p:nvPicPr>
        <p:blipFill rotWithShape="1">
          <a:blip r:embed="rId5">
            <a:alphaModFix/>
          </a:blip>
          <a:srcRect b="0" l="0" r="0" t="0"/>
          <a:stretch/>
        </p:blipFill>
        <p:spPr>
          <a:xfrm>
            <a:off x="3024553" y="739434"/>
            <a:ext cx="499405" cy="6290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4"/>
          <p:cNvPicPr preferRelativeResize="0"/>
          <p:nvPr/>
        </p:nvPicPr>
        <p:blipFill rotWithShape="1">
          <a:blip r:embed="rId3">
            <a:alphaModFix/>
          </a:blip>
          <a:srcRect b="0" l="0" r="0" t="0"/>
          <a:stretch/>
        </p:blipFill>
        <p:spPr>
          <a:xfrm>
            <a:off x="511711" y="137164"/>
            <a:ext cx="1459523" cy="1463040"/>
          </a:xfrm>
          <a:prstGeom prst="rect">
            <a:avLst/>
          </a:prstGeom>
          <a:noFill/>
          <a:ln>
            <a:noFill/>
          </a:ln>
        </p:spPr>
      </p:pic>
      <p:pic>
        <p:nvPicPr>
          <p:cNvPr id="118" name="Google Shape;118;p4"/>
          <p:cNvPicPr preferRelativeResize="0"/>
          <p:nvPr/>
        </p:nvPicPr>
        <p:blipFill rotWithShape="1">
          <a:blip r:embed="rId4">
            <a:alphaModFix/>
          </a:blip>
          <a:srcRect b="0" l="0" r="0" t="0"/>
          <a:stretch/>
        </p:blipFill>
        <p:spPr>
          <a:xfrm>
            <a:off x="175845" y="1716258"/>
            <a:ext cx="2131257" cy="5004578"/>
          </a:xfrm>
          <a:prstGeom prst="rect">
            <a:avLst/>
          </a:prstGeom>
          <a:noFill/>
          <a:ln>
            <a:noFill/>
          </a:ln>
        </p:spPr>
      </p:pic>
      <p:sp>
        <p:nvSpPr>
          <p:cNvPr id="119" name="Google Shape;119;p4"/>
          <p:cNvSpPr/>
          <p:nvPr/>
        </p:nvSpPr>
        <p:spPr>
          <a:xfrm>
            <a:off x="2658795" y="428178"/>
            <a:ext cx="9200271"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F0000"/>
                </a:solidFill>
                <a:latin typeface="Calibri"/>
                <a:ea typeface="Calibri"/>
                <a:cs typeface="Calibri"/>
                <a:sym typeface="Calibri"/>
              </a:rPr>
              <a:t>🎯 </a:t>
            </a:r>
            <a:r>
              <a:rPr b="1" i="0" lang="en-US" sz="2400" u="none" cap="none" strike="noStrike">
                <a:solidFill>
                  <a:schemeClr val="dk1"/>
                </a:solidFill>
                <a:latin typeface="Times New Roman"/>
                <a:ea typeface="Times New Roman"/>
                <a:cs typeface="Times New Roman"/>
                <a:sym typeface="Times New Roman"/>
              </a:rPr>
              <a:t>Research Aim:</a:t>
            </a:r>
            <a:br>
              <a:rPr b="1" i="0" lang="en-US" sz="2400" u="none" cap="none" strike="noStrike">
                <a:solidFill>
                  <a:srgbClr val="0066CC"/>
                </a:solidFill>
                <a:latin typeface="Times New Roman"/>
                <a:ea typeface="Times New Roman"/>
                <a:cs typeface="Times New Roman"/>
                <a:sym typeface="Times New Roman"/>
              </a:rPr>
            </a:br>
            <a:r>
              <a:rPr b="0" i="0" lang="en-US" sz="2400" u="none" cap="none" strike="noStrike">
                <a:solidFill>
                  <a:schemeClr val="dk1"/>
                </a:solidFill>
                <a:latin typeface="Times New Roman"/>
                <a:ea typeface="Times New Roman"/>
                <a:cs typeface="Times New Roman"/>
                <a:sym typeface="Times New Roman"/>
              </a:rPr>
              <a:t>To investigate classroom norms, routines, and practices to instill social justice values in students, fostering socially aware and responsible individuals who can promote fairness and justice as future leaders and advocates.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Research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C3C3C"/>
                </a:solidFill>
                <a:latin typeface="Times New Roman"/>
                <a:ea typeface="Times New Roman"/>
                <a:cs typeface="Times New Roman"/>
                <a:sym typeface="Times New Roman"/>
              </a:rPr>
              <a:t>✔️ To examine the extent to which core social justice values (democracy, equality, justice, diversity, equity, inclusive practices,) are embedded within teachers’ </a:t>
            </a:r>
            <a:r>
              <a:rPr b="1" i="0" lang="en-US" sz="2400" u="none" cap="none" strike="noStrike">
                <a:solidFill>
                  <a:srgbClr val="FF0000"/>
                </a:solidFill>
                <a:latin typeface="Times New Roman"/>
                <a:ea typeface="Times New Roman"/>
                <a:cs typeface="Times New Roman"/>
                <a:sym typeface="Times New Roman"/>
              </a:rPr>
              <a:t>instructional approaches </a:t>
            </a:r>
            <a:r>
              <a:rPr b="0" i="0" lang="en-US" sz="2400" u="none" cap="none" strike="noStrike">
                <a:solidFill>
                  <a:srgbClr val="3C3C3C"/>
                </a:solidFill>
                <a:latin typeface="Times New Roman"/>
                <a:ea typeface="Times New Roman"/>
                <a:cs typeface="Times New Roman"/>
                <a:sym typeface="Times New Roman"/>
              </a:rPr>
              <a:t>in South and Korangi Districts of Karachi region.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C3C3C"/>
                </a:solidFill>
                <a:latin typeface="Times New Roman"/>
                <a:ea typeface="Times New Roman"/>
                <a:cs typeface="Times New Roman"/>
                <a:sym typeface="Times New Roman"/>
              </a:rPr>
              <a:t>✔️ To investigate the availability, accessibility, and relevance of </a:t>
            </a:r>
            <a:r>
              <a:rPr b="1" i="0" lang="en-US" sz="2400" u="none" cap="none" strike="noStrike">
                <a:solidFill>
                  <a:srgbClr val="FF0000"/>
                </a:solidFill>
                <a:latin typeface="Times New Roman"/>
                <a:ea typeface="Times New Roman"/>
                <a:cs typeface="Times New Roman"/>
                <a:sym typeface="Times New Roman"/>
              </a:rPr>
              <a:t>CPD</a:t>
            </a:r>
            <a:r>
              <a:rPr b="0" i="0" lang="en-US" sz="2400" u="none" cap="none" strike="noStrike">
                <a:solidFill>
                  <a:srgbClr val="FF0000"/>
                </a:solidFill>
                <a:latin typeface="Times New Roman"/>
                <a:ea typeface="Times New Roman"/>
                <a:cs typeface="Times New Roman"/>
                <a:sym typeface="Times New Roman"/>
              </a:rPr>
              <a:t> </a:t>
            </a:r>
            <a:r>
              <a:rPr b="0" i="0" lang="en-US" sz="2400" u="none" cap="none" strike="noStrike">
                <a:solidFill>
                  <a:srgbClr val="3C3C3C"/>
                </a:solidFill>
                <a:latin typeface="Times New Roman"/>
                <a:ea typeface="Times New Roman"/>
                <a:cs typeface="Times New Roman"/>
                <a:sym typeface="Times New Roman"/>
              </a:rPr>
              <a:t>opportunities for teachers in the South and Korangi districts to help integrate social justice principles in schools.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C3C3C"/>
                </a:solidFill>
                <a:latin typeface="Times New Roman"/>
                <a:ea typeface="Times New Roman"/>
                <a:cs typeface="Times New Roman"/>
                <a:sym typeface="Times New Roman"/>
              </a:rPr>
              <a:t>✔️ To analyze and compare the degree of alignment and variation in the implementation of social justice-oriented </a:t>
            </a:r>
            <a:r>
              <a:rPr b="1" i="0" lang="en-US" sz="2400" u="none" cap="none" strike="noStrike">
                <a:solidFill>
                  <a:srgbClr val="FF0000"/>
                </a:solidFill>
                <a:latin typeface="Times New Roman"/>
                <a:ea typeface="Times New Roman"/>
                <a:cs typeface="Times New Roman"/>
                <a:sym typeface="Times New Roman"/>
              </a:rPr>
              <a:t>educational policies </a:t>
            </a:r>
            <a:r>
              <a:rPr b="0" i="0" lang="en-US" sz="2400" u="none" cap="none" strike="noStrike">
                <a:solidFill>
                  <a:srgbClr val="3C3C3C"/>
                </a:solidFill>
                <a:latin typeface="Times New Roman"/>
                <a:ea typeface="Times New Roman"/>
                <a:cs typeface="Times New Roman"/>
                <a:sym typeface="Times New Roman"/>
              </a:rPr>
              <a:t>across government schools in South and Korangi Districts.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5"/>
          <p:cNvPicPr preferRelativeResize="0"/>
          <p:nvPr/>
        </p:nvPicPr>
        <p:blipFill rotWithShape="1">
          <a:blip r:embed="rId3">
            <a:alphaModFix/>
          </a:blip>
          <a:srcRect b="0" l="0" r="0" t="0"/>
          <a:stretch/>
        </p:blipFill>
        <p:spPr>
          <a:xfrm>
            <a:off x="511711" y="137164"/>
            <a:ext cx="1459523" cy="1463040"/>
          </a:xfrm>
          <a:prstGeom prst="rect">
            <a:avLst/>
          </a:prstGeom>
          <a:noFill/>
          <a:ln>
            <a:noFill/>
          </a:ln>
        </p:spPr>
      </p:pic>
      <p:pic>
        <p:nvPicPr>
          <p:cNvPr id="125" name="Google Shape;125;p5"/>
          <p:cNvPicPr preferRelativeResize="0"/>
          <p:nvPr/>
        </p:nvPicPr>
        <p:blipFill rotWithShape="1">
          <a:blip r:embed="rId4">
            <a:alphaModFix/>
          </a:blip>
          <a:srcRect b="0" l="0" r="0" t="0"/>
          <a:stretch/>
        </p:blipFill>
        <p:spPr>
          <a:xfrm>
            <a:off x="175845" y="1716258"/>
            <a:ext cx="2131257" cy="5004578"/>
          </a:xfrm>
          <a:prstGeom prst="rect">
            <a:avLst/>
          </a:prstGeom>
          <a:noFill/>
          <a:ln>
            <a:noFill/>
          </a:ln>
        </p:spPr>
      </p:pic>
      <p:sp>
        <p:nvSpPr>
          <p:cNvPr id="126" name="Google Shape;126;p5"/>
          <p:cNvSpPr/>
          <p:nvPr/>
        </p:nvSpPr>
        <p:spPr>
          <a:xfrm>
            <a:off x="2532186" y="170132"/>
            <a:ext cx="9483969" cy="344212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Research Questions (RQ) and </a:t>
            </a:r>
            <a:r>
              <a:rPr b="1" i="0" lang="en-US" sz="2200" u="none" cap="none" strike="noStrike">
                <a:solidFill>
                  <a:schemeClr val="dk1"/>
                </a:solidFill>
                <a:latin typeface="Times New Roman"/>
                <a:ea typeface="Times New Roman"/>
                <a:cs typeface="Times New Roman"/>
                <a:sym typeface="Times New Roman"/>
              </a:rPr>
              <a:t>Hypothesis</a:t>
            </a:r>
            <a:r>
              <a:rPr b="1" i="0" lang="en-US" sz="24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RQ1     To what extent do teachers in government schools of the South and Korangi Districts of Karachi incorporate social justice values into their instructional strategies?</a:t>
            </a:r>
            <a:endParaRPr b="0" i="0" sz="2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Ho1       </a:t>
            </a:r>
            <a:r>
              <a:rPr b="0" i="0" lang="en-US" sz="2400" u="none" cap="none" strike="noStrike">
                <a:solidFill>
                  <a:srgbClr val="FF0000"/>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There is no significant difference between teachers in the South and Korangi Districts in the incorporation of </a:t>
            </a:r>
            <a:r>
              <a:rPr b="1" i="0" lang="en-US" sz="2400" u="none" cap="none" strike="noStrike">
                <a:solidFill>
                  <a:srgbClr val="FF0000"/>
                </a:solidFill>
                <a:latin typeface="Times New Roman"/>
                <a:ea typeface="Times New Roman"/>
                <a:cs typeface="Times New Roman"/>
                <a:sym typeface="Times New Roman"/>
              </a:rPr>
              <a:t>“democratic values” </a:t>
            </a:r>
            <a:r>
              <a:rPr b="0" i="0" lang="en-US" sz="2400" u="none" cap="none" strike="noStrike">
                <a:solidFill>
                  <a:schemeClr val="dk1"/>
                </a:solidFill>
                <a:latin typeface="Times New Roman"/>
                <a:ea typeface="Times New Roman"/>
                <a:cs typeface="Times New Roman"/>
                <a:sym typeface="Times New Roman"/>
              </a:rPr>
              <a:t>into their instructional strategies.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Ho2-6    </a:t>
            </a:r>
            <a:r>
              <a:rPr b="0" i="0" lang="en-US" sz="2400" u="none" cap="none" strike="noStrike">
                <a:solidFill>
                  <a:srgbClr val="FF0000"/>
                </a:solidFill>
                <a:latin typeface="Times New Roman"/>
                <a:ea typeface="Times New Roman"/>
                <a:cs typeface="Times New Roman"/>
                <a:sym typeface="Times New Roman"/>
              </a:rPr>
              <a:t>      “</a:t>
            </a:r>
            <a:r>
              <a:rPr b="1" i="0" lang="en-US" sz="2400" u="none" cap="none" strike="noStrike">
                <a:solidFill>
                  <a:srgbClr val="FF0000"/>
                </a:solidFill>
                <a:latin typeface="Times New Roman"/>
                <a:ea typeface="Times New Roman"/>
                <a:cs typeface="Times New Roman"/>
                <a:sym typeface="Times New Roman"/>
              </a:rPr>
              <a:t>Diversity”</a:t>
            </a:r>
            <a:r>
              <a:rPr b="1" i="0" lang="en-US" sz="2400" u="none" cap="none" strike="noStrike">
                <a:solidFill>
                  <a:schemeClr val="dk1"/>
                </a:solidFill>
                <a:latin typeface="Times New Roman"/>
                <a:ea typeface="Times New Roman"/>
                <a:cs typeface="Times New Roman"/>
                <a:sym typeface="Times New Roman"/>
              </a:rPr>
              <a:t>,</a:t>
            </a:r>
            <a:r>
              <a:rPr b="1" i="0" lang="en-US" sz="2400" u="none" cap="none" strike="noStrike">
                <a:solidFill>
                  <a:srgbClr val="FF0000"/>
                </a:solidFill>
                <a:latin typeface="Times New Roman"/>
                <a:ea typeface="Times New Roman"/>
                <a:cs typeface="Times New Roman"/>
                <a:sym typeface="Times New Roman"/>
              </a:rPr>
              <a:t>“Equality”</a:t>
            </a:r>
            <a:r>
              <a:rPr b="1" i="0" lang="en-US" sz="2400" u="none" cap="none" strike="noStrike">
                <a:solidFill>
                  <a:schemeClr val="dk1"/>
                </a:solidFill>
                <a:latin typeface="Times New Roman"/>
                <a:ea typeface="Times New Roman"/>
                <a:cs typeface="Times New Roman"/>
                <a:sym typeface="Times New Roman"/>
              </a:rPr>
              <a:t>,</a:t>
            </a:r>
            <a:r>
              <a:rPr b="1" i="0" lang="en-US" sz="2400" u="none" cap="none" strike="noStrike">
                <a:solidFill>
                  <a:srgbClr val="FF0000"/>
                </a:solidFill>
                <a:latin typeface="Times New Roman"/>
                <a:ea typeface="Times New Roman"/>
                <a:cs typeface="Times New Roman"/>
                <a:sym typeface="Times New Roman"/>
              </a:rPr>
              <a:t>“Equity”</a:t>
            </a:r>
            <a:r>
              <a:rPr b="1" i="0" lang="en-US" sz="2400" u="none" cap="none" strike="noStrike">
                <a:solidFill>
                  <a:schemeClr val="dk1"/>
                </a:solidFill>
                <a:latin typeface="Times New Roman"/>
                <a:ea typeface="Times New Roman"/>
                <a:cs typeface="Times New Roman"/>
                <a:sym typeface="Times New Roman"/>
              </a:rPr>
              <a:t>,</a:t>
            </a:r>
            <a:r>
              <a:rPr b="1" i="0" lang="en-US" sz="2400" u="none" cap="none" strike="noStrike">
                <a:solidFill>
                  <a:srgbClr val="FF0000"/>
                </a:solidFill>
                <a:latin typeface="Times New Roman"/>
                <a:ea typeface="Times New Roman"/>
                <a:cs typeface="Times New Roman"/>
                <a:sym typeface="Times New Roman"/>
              </a:rPr>
              <a:t>“Participation in CPD”</a:t>
            </a:r>
            <a:r>
              <a:rPr b="1" i="0"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rgbClr val="FF0000"/>
                </a:solidFill>
                <a:latin typeface="Times New Roman"/>
                <a:ea typeface="Times New Roman"/>
                <a:cs typeface="Times New Roman"/>
                <a:sym typeface="Times New Roman"/>
              </a:rPr>
              <a:t>“Access to CPD”</a:t>
            </a:r>
            <a:endParaRPr b="1" i="0" sz="2400" u="none" cap="none" strike="noStrike">
              <a:solidFill>
                <a:srgbClr val="FF0000"/>
              </a:solidFill>
              <a:latin typeface="Times New Roman"/>
              <a:ea typeface="Times New Roman"/>
              <a:cs typeface="Times New Roman"/>
              <a:sym typeface="Times New Roman"/>
            </a:endParaRPr>
          </a:p>
        </p:txBody>
      </p:sp>
      <p:sp>
        <p:nvSpPr>
          <p:cNvPr id="127" name="Google Shape;127;p5"/>
          <p:cNvSpPr/>
          <p:nvPr/>
        </p:nvSpPr>
        <p:spPr>
          <a:xfrm>
            <a:off x="2644725" y="3612252"/>
            <a:ext cx="9371429"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RQ2. </a:t>
            </a:r>
            <a:r>
              <a:rPr b="1"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To what extent are continuous professional development (CPD) opportunities related to social justice values available and accessible to teachers in the South and Korangi Districts? </a:t>
            </a:r>
            <a:endParaRPr b="0" i="0" sz="2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Ho7</a:t>
            </a:r>
            <a:r>
              <a:rPr b="0" i="0" lang="en-US" sz="2400" u="none" cap="none" strike="noStrike">
                <a:solidFill>
                  <a:srgbClr val="FF0000"/>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rgbClr val="FF0000"/>
                </a:solidFill>
                <a:latin typeface="Times New Roman"/>
                <a:ea typeface="Times New Roman"/>
                <a:cs typeface="Times New Roman"/>
                <a:sym typeface="Times New Roman"/>
              </a:rPr>
              <a:t>“</a:t>
            </a:r>
            <a:r>
              <a:rPr b="1" i="0" lang="en-US" sz="2400" u="none" cap="none" strike="noStrike">
                <a:solidFill>
                  <a:srgbClr val="FF0000"/>
                </a:solidFill>
                <a:latin typeface="Times New Roman"/>
                <a:ea typeface="Times New Roman"/>
                <a:cs typeface="Times New Roman"/>
                <a:sym typeface="Times New Roman"/>
              </a:rPr>
              <a:t>Provision of CPD opportunities”</a:t>
            </a:r>
            <a:endParaRPr b="0" i="0" sz="2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RQ3.	Do schools in South and Korangi districts abide by the formally constructed social justice related policies?</a:t>
            </a:r>
            <a:endParaRPr b="0" i="0" sz="2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Ho8</a:t>
            </a:r>
            <a:r>
              <a:rPr b="0"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rgbClr val="FF0000"/>
                </a:solidFill>
                <a:latin typeface="Times New Roman"/>
                <a:ea typeface="Times New Roman"/>
                <a:cs typeface="Times New Roman"/>
                <a:sym typeface="Times New Roman"/>
              </a:rPr>
              <a:t>“I</a:t>
            </a:r>
            <a:r>
              <a:rPr b="1" i="0" lang="en-US" sz="2400" u="none" cap="none" strike="noStrike">
                <a:solidFill>
                  <a:srgbClr val="FF0000"/>
                </a:solidFill>
                <a:latin typeface="Times New Roman"/>
                <a:ea typeface="Times New Roman"/>
                <a:cs typeface="Times New Roman"/>
                <a:sym typeface="Times New Roman"/>
              </a:rPr>
              <a:t>mplementation of social justice-oriented educational policies”</a:t>
            </a:r>
            <a:r>
              <a:rPr b="0" i="0" lang="en-US" sz="2400" u="none" cap="none" strike="noStrike">
                <a:solidFill>
                  <a:schemeClr val="dk1"/>
                </a:solidFill>
                <a:latin typeface="Times New Roman"/>
                <a:ea typeface="Times New Roman"/>
                <a:cs typeface="Times New Roman"/>
                <a:sym typeface="Times New Roman"/>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8"/>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34" name="Google Shape;134;p8"/>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35" name="Google Shape;135;p8"/>
          <p:cNvSpPr txBox="1"/>
          <p:nvPr/>
        </p:nvSpPr>
        <p:spPr>
          <a:xfrm>
            <a:off x="4768948" y="334112"/>
            <a:ext cx="343251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Research Methodology</a:t>
            </a:r>
            <a:endParaRPr b="0" i="0" sz="1400" u="none" cap="none" strike="noStrike">
              <a:solidFill>
                <a:srgbClr val="000000"/>
              </a:solidFill>
              <a:latin typeface="Arial"/>
              <a:ea typeface="Arial"/>
              <a:cs typeface="Arial"/>
              <a:sym typeface="Arial"/>
            </a:endParaRPr>
          </a:p>
        </p:txBody>
      </p:sp>
      <p:pic>
        <p:nvPicPr>
          <p:cNvPr id="136" name="Google Shape;136;p8"/>
          <p:cNvPicPr preferRelativeResize="0"/>
          <p:nvPr/>
        </p:nvPicPr>
        <p:blipFill rotWithShape="1">
          <a:blip r:embed="rId5">
            <a:alphaModFix/>
          </a:blip>
          <a:srcRect b="0" l="0" r="0" t="0"/>
          <a:stretch/>
        </p:blipFill>
        <p:spPr>
          <a:xfrm>
            <a:off x="2011680" y="1111348"/>
            <a:ext cx="9509759" cy="52050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9"/>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43" name="Google Shape;143;p9"/>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44" name="Google Shape;144;p9"/>
          <p:cNvSpPr txBox="1"/>
          <p:nvPr/>
        </p:nvSpPr>
        <p:spPr>
          <a:xfrm>
            <a:off x="3995225" y="351692"/>
            <a:ext cx="382641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Demographics</a:t>
            </a:r>
            <a:endParaRPr b="0" i="0" sz="1400" u="none" cap="none" strike="noStrike">
              <a:solidFill>
                <a:srgbClr val="000000"/>
              </a:solidFill>
              <a:latin typeface="Arial"/>
              <a:ea typeface="Arial"/>
              <a:cs typeface="Arial"/>
              <a:sym typeface="Arial"/>
            </a:endParaRPr>
          </a:p>
        </p:txBody>
      </p:sp>
      <p:pic>
        <p:nvPicPr>
          <p:cNvPr id="145" name="Google Shape;145;p9"/>
          <p:cNvPicPr preferRelativeResize="0"/>
          <p:nvPr/>
        </p:nvPicPr>
        <p:blipFill rotWithShape="1">
          <a:blip r:embed="rId5">
            <a:alphaModFix/>
          </a:blip>
          <a:srcRect b="0" l="0" r="0" t="0"/>
          <a:stretch/>
        </p:blipFill>
        <p:spPr>
          <a:xfrm>
            <a:off x="1744395" y="390537"/>
            <a:ext cx="2504047" cy="2722093"/>
          </a:xfrm>
          <a:prstGeom prst="rect">
            <a:avLst/>
          </a:prstGeom>
          <a:noFill/>
          <a:ln cap="flat" cmpd="sng" w="28575">
            <a:solidFill>
              <a:schemeClr val="dk1"/>
            </a:solidFill>
            <a:prstDash val="solid"/>
            <a:round/>
            <a:headEnd len="sm" w="sm" type="none"/>
            <a:tailEnd len="sm" w="sm" type="none"/>
          </a:ln>
        </p:spPr>
      </p:pic>
      <p:pic>
        <p:nvPicPr>
          <p:cNvPr id="146" name="Google Shape;146;p9"/>
          <p:cNvPicPr preferRelativeResize="0"/>
          <p:nvPr/>
        </p:nvPicPr>
        <p:blipFill rotWithShape="1">
          <a:blip r:embed="rId6">
            <a:alphaModFix/>
          </a:blip>
          <a:srcRect b="0" l="0" r="0" t="0"/>
          <a:stretch/>
        </p:blipFill>
        <p:spPr>
          <a:xfrm>
            <a:off x="4356297" y="893304"/>
            <a:ext cx="3826412" cy="2989379"/>
          </a:xfrm>
          <a:prstGeom prst="rect">
            <a:avLst/>
          </a:prstGeom>
          <a:noFill/>
          <a:ln cap="flat" cmpd="sng" w="28575">
            <a:solidFill>
              <a:schemeClr val="dk1"/>
            </a:solidFill>
            <a:prstDash val="solid"/>
            <a:round/>
            <a:headEnd len="sm" w="sm" type="none"/>
            <a:tailEnd len="sm" w="sm" type="none"/>
          </a:ln>
        </p:spPr>
      </p:pic>
      <p:pic>
        <p:nvPicPr>
          <p:cNvPr id="147" name="Google Shape;147;p9"/>
          <p:cNvPicPr preferRelativeResize="0"/>
          <p:nvPr/>
        </p:nvPicPr>
        <p:blipFill rotWithShape="1">
          <a:blip r:embed="rId7">
            <a:alphaModFix/>
          </a:blip>
          <a:srcRect b="0" l="0" r="0" t="0"/>
          <a:stretch/>
        </p:blipFill>
        <p:spPr>
          <a:xfrm>
            <a:off x="8400757" y="351692"/>
            <a:ext cx="3474720" cy="3393680"/>
          </a:xfrm>
          <a:prstGeom prst="rect">
            <a:avLst/>
          </a:prstGeom>
          <a:noFill/>
          <a:ln cap="flat" cmpd="sng" w="28575">
            <a:solidFill>
              <a:schemeClr val="dk1"/>
            </a:solidFill>
            <a:prstDash val="solid"/>
            <a:round/>
            <a:headEnd len="sm" w="sm" type="none"/>
            <a:tailEnd len="sm" w="sm" type="none"/>
          </a:ln>
        </p:spPr>
      </p:pic>
      <p:pic>
        <p:nvPicPr>
          <p:cNvPr id="148" name="Google Shape;148;p9"/>
          <p:cNvPicPr preferRelativeResize="0"/>
          <p:nvPr/>
        </p:nvPicPr>
        <p:blipFill rotWithShape="1">
          <a:blip r:embed="rId8">
            <a:alphaModFix/>
          </a:blip>
          <a:srcRect b="0" l="0" r="0" t="0"/>
          <a:stretch/>
        </p:blipFill>
        <p:spPr>
          <a:xfrm>
            <a:off x="1856938" y="4075963"/>
            <a:ext cx="3400717" cy="2430345"/>
          </a:xfrm>
          <a:prstGeom prst="rect">
            <a:avLst/>
          </a:prstGeom>
          <a:noFill/>
          <a:ln cap="flat" cmpd="sng" w="28575">
            <a:solidFill>
              <a:schemeClr val="dk1"/>
            </a:solidFill>
            <a:prstDash val="solid"/>
            <a:round/>
            <a:headEnd len="sm" w="sm" type="none"/>
            <a:tailEnd len="sm" w="sm" type="none"/>
          </a:ln>
        </p:spPr>
      </p:pic>
      <p:pic>
        <p:nvPicPr>
          <p:cNvPr id="149" name="Google Shape;149;p9"/>
          <p:cNvPicPr preferRelativeResize="0"/>
          <p:nvPr/>
        </p:nvPicPr>
        <p:blipFill rotWithShape="1">
          <a:blip r:embed="rId9">
            <a:alphaModFix/>
          </a:blip>
          <a:srcRect b="0" l="0" r="0" t="0"/>
          <a:stretch/>
        </p:blipFill>
        <p:spPr>
          <a:xfrm>
            <a:off x="7159430" y="4063653"/>
            <a:ext cx="4400550" cy="2454964"/>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0"/>
          <p:cNvPicPr preferRelativeResize="0"/>
          <p:nvPr/>
        </p:nvPicPr>
        <p:blipFill rotWithShape="1">
          <a:blip r:embed="rId3">
            <a:alphaModFix/>
          </a:blip>
          <a:srcRect b="0" l="0" r="0" t="0"/>
          <a:stretch/>
        </p:blipFill>
        <p:spPr>
          <a:xfrm>
            <a:off x="175846" y="137164"/>
            <a:ext cx="1427872" cy="1463040"/>
          </a:xfrm>
          <a:prstGeom prst="rect">
            <a:avLst/>
          </a:prstGeom>
          <a:noFill/>
          <a:ln>
            <a:noFill/>
          </a:ln>
        </p:spPr>
      </p:pic>
      <p:pic>
        <p:nvPicPr>
          <p:cNvPr id="156" name="Google Shape;156;p10"/>
          <p:cNvPicPr preferRelativeResize="0"/>
          <p:nvPr/>
        </p:nvPicPr>
        <p:blipFill rotWithShape="1">
          <a:blip r:embed="rId4">
            <a:alphaModFix/>
          </a:blip>
          <a:srcRect b="0" l="0" r="0" t="0"/>
          <a:stretch/>
        </p:blipFill>
        <p:spPr>
          <a:xfrm>
            <a:off x="175845" y="1716258"/>
            <a:ext cx="1427873" cy="5004578"/>
          </a:xfrm>
          <a:prstGeom prst="rect">
            <a:avLst/>
          </a:prstGeom>
          <a:noFill/>
          <a:ln>
            <a:noFill/>
          </a:ln>
        </p:spPr>
      </p:pic>
      <p:sp>
        <p:nvSpPr>
          <p:cNvPr id="157" name="Google Shape;157;p10"/>
          <p:cNvSpPr txBox="1"/>
          <p:nvPr/>
        </p:nvSpPr>
        <p:spPr>
          <a:xfrm>
            <a:off x="3379910" y="207503"/>
            <a:ext cx="20679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Demographics</a:t>
            </a:r>
            <a:endParaRPr b="0" i="0" sz="1400" u="none" cap="none" strike="noStrike">
              <a:solidFill>
                <a:srgbClr val="000000"/>
              </a:solidFill>
              <a:latin typeface="Arial"/>
              <a:ea typeface="Arial"/>
              <a:cs typeface="Arial"/>
              <a:sym typeface="Arial"/>
            </a:endParaRPr>
          </a:p>
        </p:txBody>
      </p:sp>
      <p:pic>
        <p:nvPicPr>
          <p:cNvPr id="158" name="Google Shape;158;p10"/>
          <p:cNvPicPr preferRelativeResize="0"/>
          <p:nvPr/>
        </p:nvPicPr>
        <p:blipFill rotWithShape="1">
          <a:blip r:embed="rId5">
            <a:alphaModFix/>
          </a:blip>
          <a:srcRect b="0" l="0" r="0" t="0"/>
          <a:stretch/>
        </p:blipFill>
        <p:spPr>
          <a:xfrm>
            <a:off x="1818394" y="669168"/>
            <a:ext cx="5971442" cy="2936704"/>
          </a:xfrm>
          <a:prstGeom prst="rect">
            <a:avLst/>
          </a:prstGeom>
          <a:noFill/>
          <a:ln cap="flat" cmpd="sng" w="28575">
            <a:solidFill>
              <a:schemeClr val="dk1"/>
            </a:solidFill>
            <a:prstDash val="solid"/>
            <a:round/>
            <a:headEnd len="sm" w="sm" type="none"/>
            <a:tailEnd len="sm" w="sm" type="none"/>
          </a:ln>
        </p:spPr>
      </p:pic>
      <p:pic>
        <p:nvPicPr>
          <p:cNvPr id="159" name="Google Shape;159;p10"/>
          <p:cNvPicPr preferRelativeResize="0"/>
          <p:nvPr/>
        </p:nvPicPr>
        <p:blipFill rotWithShape="1">
          <a:blip r:embed="rId6">
            <a:alphaModFix/>
          </a:blip>
          <a:srcRect b="0" l="0" r="0" t="0"/>
          <a:stretch/>
        </p:blipFill>
        <p:spPr>
          <a:xfrm>
            <a:off x="7976382" y="267287"/>
            <a:ext cx="4039772" cy="3314118"/>
          </a:xfrm>
          <a:prstGeom prst="rect">
            <a:avLst/>
          </a:prstGeom>
          <a:noFill/>
          <a:ln cap="flat" cmpd="sng" w="28575">
            <a:solidFill>
              <a:schemeClr val="dk1"/>
            </a:solidFill>
            <a:prstDash val="solid"/>
            <a:round/>
            <a:headEnd len="sm" w="sm" type="none"/>
            <a:tailEnd len="sm" w="sm" type="none"/>
          </a:ln>
        </p:spPr>
      </p:pic>
      <p:pic>
        <p:nvPicPr>
          <p:cNvPr id="160" name="Google Shape;160;p10"/>
          <p:cNvPicPr preferRelativeResize="0"/>
          <p:nvPr/>
        </p:nvPicPr>
        <p:blipFill rotWithShape="1">
          <a:blip r:embed="rId7">
            <a:alphaModFix/>
          </a:blip>
          <a:srcRect b="0" l="0" r="0" t="0"/>
          <a:stretch/>
        </p:blipFill>
        <p:spPr>
          <a:xfrm>
            <a:off x="1730324" y="3764291"/>
            <a:ext cx="2932820" cy="2763118"/>
          </a:xfrm>
          <a:prstGeom prst="rect">
            <a:avLst/>
          </a:prstGeom>
          <a:noFill/>
          <a:ln cap="flat" cmpd="sng" w="28575">
            <a:solidFill>
              <a:schemeClr val="dk1"/>
            </a:solidFill>
            <a:prstDash val="solid"/>
            <a:round/>
            <a:headEnd len="sm" w="sm" type="none"/>
            <a:tailEnd len="sm" w="sm" type="none"/>
          </a:ln>
        </p:spPr>
      </p:pic>
      <p:pic>
        <p:nvPicPr>
          <p:cNvPr id="161" name="Google Shape;161;p10"/>
          <p:cNvPicPr preferRelativeResize="0"/>
          <p:nvPr/>
        </p:nvPicPr>
        <p:blipFill rotWithShape="1">
          <a:blip r:embed="rId8">
            <a:alphaModFix/>
          </a:blip>
          <a:srcRect b="0" l="0" r="0" t="0"/>
          <a:stretch/>
        </p:blipFill>
        <p:spPr>
          <a:xfrm>
            <a:off x="7983708" y="3764291"/>
            <a:ext cx="4032446" cy="2936704"/>
          </a:xfrm>
          <a:prstGeom prst="rect">
            <a:avLst/>
          </a:prstGeom>
          <a:noFill/>
          <a:ln cap="flat" cmpd="sng" w="28575">
            <a:solidFill>
              <a:schemeClr val="dk1"/>
            </a:solidFill>
            <a:prstDash val="solid"/>
            <a:round/>
            <a:headEnd len="sm" w="sm" type="none"/>
            <a:tailEnd len="sm" w="sm" type="none"/>
          </a:ln>
        </p:spPr>
      </p:pic>
      <p:pic>
        <p:nvPicPr>
          <p:cNvPr id="162" name="Google Shape;162;p10"/>
          <p:cNvPicPr preferRelativeResize="0"/>
          <p:nvPr/>
        </p:nvPicPr>
        <p:blipFill rotWithShape="1">
          <a:blip r:embed="rId9">
            <a:alphaModFix/>
          </a:blip>
          <a:srcRect b="0" l="0" r="0" t="0"/>
          <a:stretch/>
        </p:blipFill>
        <p:spPr>
          <a:xfrm>
            <a:off x="4857016" y="3764291"/>
            <a:ext cx="2932820" cy="2956545"/>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2025-08-23T02:43:09Z</dcterms:created>
  <dc:creator>Dr. Fozia Gulab</dc:creator>
</cp:coreProperties>
</file>