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9.jpg" ContentType="image/jpeg"/>
  <Override PartName="/ppt/media/image74.jpg" ContentType="image/jpeg"/>
  <Override PartName="/ppt/media/image78.jpg" ContentType="image/jpeg"/>
  <Override PartName="/ppt/media/image96.jpg" ContentType="image/jpeg"/>
  <Override PartName="/ppt/media/image99.jpg" ContentType="image/jpeg"/>
  <Override PartName="/ppt/media/image101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679" r:id="rId2"/>
    <p:sldMasterId id="2147483730" r:id="rId3"/>
  </p:sldMasterIdLst>
  <p:notesMasterIdLst>
    <p:notesMasterId r:id="rId34"/>
  </p:notesMasterIdLst>
  <p:handoutMasterIdLst>
    <p:handoutMasterId r:id="rId35"/>
  </p:handoutMasterIdLst>
  <p:sldIdLst>
    <p:sldId id="588" r:id="rId4"/>
    <p:sldId id="644" r:id="rId5"/>
    <p:sldId id="594" r:id="rId6"/>
    <p:sldId id="595" r:id="rId7"/>
    <p:sldId id="645" r:id="rId8"/>
    <p:sldId id="639" r:id="rId9"/>
    <p:sldId id="638" r:id="rId10"/>
    <p:sldId id="642" r:id="rId11"/>
    <p:sldId id="643" r:id="rId12"/>
    <p:sldId id="634" r:id="rId13"/>
    <p:sldId id="601" r:id="rId14"/>
    <p:sldId id="602" r:id="rId15"/>
    <p:sldId id="603" r:id="rId16"/>
    <p:sldId id="647" r:id="rId17"/>
    <p:sldId id="606" r:id="rId18"/>
    <p:sldId id="617" r:id="rId19"/>
    <p:sldId id="618" r:id="rId20"/>
    <p:sldId id="646" r:id="rId21"/>
    <p:sldId id="616" r:id="rId22"/>
    <p:sldId id="587" r:id="rId23"/>
    <p:sldId id="591" r:id="rId24"/>
    <p:sldId id="590" r:id="rId25"/>
    <p:sldId id="615" r:id="rId26"/>
    <p:sldId id="607" r:id="rId27"/>
    <p:sldId id="608" r:id="rId28"/>
    <p:sldId id="609" r:id="rId29"/>
    <p:sldId id="611" r:id="rId30"/>
    <p:sldId id="612" r:id="rId31"/>
    <p:sldId id="613" r:id="rId32"/>
    <p:sldId id="614" r:id="rId3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5058" userDrawn="1">
          <p15:clr>
            <a:srgbClr val="A4A3A4"/>
          </p15:clr>
        </p15:guide>
        <p15:guide id="3" orient="horz" pos="4156" userDrawn="1">
          <p15:clr>
            <a:srgbClr val="A4A3A4"/>
          </p15:clr>
        </p15:guide>
        <p15:guide id="4" pos="5790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7" pos="19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A3A5A8"/>
    <a:srgbClr val="6D6E71"/>
    <a:srgbClr val="DEDFE0"/>
    <a:srgbClr val="BFBFBF"/>
    <a:srgbClr val="ED1C24"/>
    <a:srgbClr val="6C8728"/>
    <a:srgbClr val="6D7170"/>
    <a:srgbClr val="6E695C"/>
    <a:srgbClr val="520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0" autoAdjust="0"/>
    <p:restoredTop sz="94660"/>
  </p:normalViewPr>
  <p:slideViewPr>
    <p:cSldViewPr>
      <p:cViewPr varScale="1">
        <p:scale>
          <a:sx n="151" d="100"/>
          <a:sy n="151" d="100"/>
        </p:scale>
        <p:origin x="1192" y="84"/>
      </p:cViewPr>
      <p:guideLst>
        <p:guide orient="horz" pos="663"/>
        <p:guide pos="5058"/>
        <p:guide orient="horz" pos="4156"/>
        <p:guide pos="5790"/>
        <p:guide orient="horz" pos="3884"/>
        <p:guide pos="19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551" cy="497838"/>
          </a:xfrm>
          <a:prstGeom prst="rect">
            <a:avLst/>
          </a:prstGeom>
        </p:spPr>
        <p:txBody>
          <a:bodyPr vert="horz" lIns="91313" tIns="45657" rIns="91313" bIns="45657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53" y="2"/>
            <a:ext cx="2946636" cy="497838"/>
          </a:xfrm>
          <a:prstGeom prst="rect">
            <a:avLst/>
          </a:prstGeom>
        </p:spPr>
        <p:txBody>
          <a:bodyPr vert="horz" lIns="91313" tIns="45657" rIns="91313" bIns="45657" rtlCol="0"/>
          <a:lstStyle>
            <a:lvl1pPr algn="r">
              <a:defRPr sz="1200"/>
            </a:lvl1pPr>
          </a:lstStyle>
          <a:p>
            <a:fld id="{B58A7EED-E4C4-403D-8722-C1949A256297}" type="datetimeFigureOut">
              <a:rPr lang="de-AT" smtClean="0"/>
              <a:t>01.10.2025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804"/>
            <a:ext cx="2945551" cy="497838"/>
          </a:xfrm>
          <a:prstGeom prst="rect">
            <a:avLst/>
          </a:prstGeom>
        </p:spPr>
        <p:txBody>
          <a:bodyPr vert="horz" lIns="91313" tIns="45657" rIns="91313" bIns="45657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53" y="9428804"/>
            <a:ext cx="2946636" cy="497838"/>
          </a:xfrm>
          <a:prstGeom prst="rect">
            <a:avLst/>
          </a:prstGeom>
        </p:spPr>
        <p:txBody>
          <a:bodyPr vert="horz" lIns="91313" tIns="45657" rIns="91313" bIns="45657" rtlCol="0" anchor="b"/>
          <a:lstStyle>
            <a:lvl1pPr algn="r">
              <a:defRPr sz="1200"/>
            </a:lvl1pPr>
          </a:lstStyle>
          <a:p>
            <a:fld id="{7AA929FE-467A-40AE-87B6-D8FD60372080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70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105FF-BDE8-4DFF-8B92-2DDE72C993CA}" type="datetimeFigureOut">
              <a:rPr lang="de-DE" smtClean="0"/>
              <a:t>01.10.2025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7BE38-1BAC-4F21-AA27-3D216501106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25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9156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132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6FB9C-C1AB-41B4-2913-2C569569D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251715-3AAC-3B53-EC31-0731034E3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85B7E7E-9287-0F31-100A-1E0457CDB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9C4C3D-C4CF-7A3C-1B18-A159FEDC8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5946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8472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9964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15277-DC11-0648-BF96-2B65C29BA8AA}" type="slidenum">
              <a:rPr lang="de-DE" smtClean="0">
                <a:solidFill>
                  <a:prstClr val="black"/>
                </a:solidFill>
              </a:rPr>
              <a:pPr/>
              <a:t>28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1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776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8B0CD-80E2-4AA9-848D-9569D2BA8B4E}" type="slidenum">
              <a:rPr lang="de-AT" smtClean="0"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5809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85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ohne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r Verbinder 11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5953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015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5986239"/>
            <a:ext cx="12072664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641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ohn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 userDrawn="1"/>
        </p:nvSpPr>
        <p:spPr>
          <a:xfrm>
            <a:off x="3318027" y="2923833"/>
            <a:ext cx="2670035" cy="317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 userDrawn="1"/>
        </p:nvSpPr>
        <p:spPr>
          <a:xfrm>
            <a:off x="431990" y="2923833"/>
            <a:ext cx="2670035" cy="317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 userDrawn="1"/>
        </p:nvSpPr>
        <p:spPr>
          <a:xfrm>
            <a:off x="9090100" y="2923833"/>
            <a:ext cx="2670022" cy="317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 userDrawn="1"/>
        </p:nvSpPr>
        <p:spPr>
          <a:xfrm>
            <a:off x="6204063" y="2923833"/>
            <a:ext cx="2670022" cy="317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/>
          <p:cNvSpPr txBox="1"/>
          <p:nvPr userDrawn="1"/>
        </p:nvSpPr>
        <p:spPr>
          <a:xfrm>
            <a:off x="735806" y="4914301"/>
            <a:ext cx="20751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Synonym für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Qualität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sz="1000" b="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3"/>
          <p:cNvSpPr/>
          <p:nvPr userDrawn="1"/>
        </p:nvSpPr>
        <p:spPr>
          <a:xfrm>
            <a:off x="3318027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4"/>
          <p:cNvSpPr txBox="1"/>
          <p:nvPr userDrawn="1"/>
        </p:nvSpPr>
        <p:spPr>
          <a:xfrm>
            <a:off x="3318027" y="3078061"/>
            <a:ext cx="2670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5"/>
          <p:cNvSpPr/>
          <p:nvPr userDrawn="1"/>
        </p:nvSpPr>
        <p:spPr>
          <a:xfrm>
            <a:off x="432003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7"/>
          <p:cNvSpPr/>
          <p:nvPr userDrawn="1"/>
        </p:nvSpPr>
        <p:spPr>
          <a:xfrm>
            <a:off x="6204064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8"/>
          <p:cNvSpPr txBox="1"/>
          <p:nvPr userDrawn="1"/>
        </p:nvSpPr>
        <p:spPr>
          <a:xfrm>
            <a:off x="6204064" y="3078061"/>
            <a:ext cx="2670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9"/>
          <p:cNvSpPr/>
          <p:nvPr userDrawn="1"/>
        </p:nvSpPr>
        <p:spPr>
          <a:xfrm>
            <a:off x="9090088" y="2923846"/>
            <a:ext cx="2670175" cy="573405"/>
          </a:xfrm>
          <a:custGeom>
            <a:avLst/>
            <a:gdLst/>
            <a:ahLst/>
            <a:cxnLst/>
            <a:rect l="l" t="t" r="r" b="b"/>
            <a:pathLst>
              <a:path w="2670175" h="573404">
                <a:moveTo>
                  <a:pt x="0" y="573328"/>
                </a:moveTo>
                <a:lnTo>
                  <a:pt x="2670035" y="573328"/>
                </a:lnTo>
                <a:lnTo>
                  <a:pt x="2670035" y="0"/>
                </a:lnTo>
                <a:lnTo>
                  <a:pt x="0" y="0"/>
                </a:lnTo>
                <a:lnTo>
                  <a:pt x="0" y="573328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21"/>
          <p:cNvSpPr/>
          <p:nvPr userDrawn="1"/>
        </p:nvSpPr>
        <p:spPr>
          <a:xfrm>
            <a:off x="3318030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22"/>
          <p:cNvSpPr/>
          <p:nvPr userDrawn="1"/>
        </p:nvSpPr>
        <p:spPr>
          <a:xfrm>
            <a:off x="431999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3"/>
          <p:cNvSpPr/>
          <p:nvPr userDrawn="1"/>
        </p:nvSpPr>
        <p:spPr>
          <a:xfrm>
            <a:off x="6204060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5"/>
          <p:cNvSpPr txBox="1"/>
          <p:nvPr userDrawn="1"/>
        </p:nvSpPr>
        <p:spPr>
          <a:xfrm>
            <a:off x="3318027" y="4537055"/>
            <a:ext cx="2670175" cy="6338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7175" marR="249554" algn="ctr">
              <a:lnSpc>
                <a:spcPct val="101200"/>
              </a:lnSpc>
              <a:spcBef>
                <a:spcPts val="95"/>
              </a:spcBef>
            </a:pPr>
            <a:r>
              <a:rPr lang="de-DE" sz="100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wollen weltweit die Nummer 1 im  Bereich coextrudierter und veredelter  Kunststoffplatten und -folien für  hochwertige Anwendungen sein.</a:t>
            </a:r>
          </a:p>
        </p:txBody>
      </p:sp>
      <p:sp>
        <p:nvSpPr>
          <p:cNvPr id="22" name="object 26"/>
          <p:cNvSpPr txBox="1"/>
          <p:nvPr userDrawn="1"/>
        </p:nvSpPr>
        <p:spPr>
          <a:xfrm>
            <a:off x="6203985" y="4302660"/>
            <a:ext cx="2670175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49149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42265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Innovations- und  Qualitätsführer in der Coextrusion </a:t>
            </a:r>
          </a:p>
          <a:p>
            <a:pPr marL="387350" marR="49149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42265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Umfassende Beratung unserer Kunden</a:t>
            </a:r>
          </a:p>
          <a:p>
            <a:pPr marL="387350" marR="491490" indent="-1714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42265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Nachhaltigen Umgang mit der Natur  und Ressourcen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31836" y="1151304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317880" y="1146536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203906" y="1146536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29" name="object 23"/>
          <p:cNvSpPr/>
          <p:nvPr userDrawn="1"/>
        </p:nvSpPr>
        <p:spPr>
          <a:xfrm>
            <a:off x="9090023" y="3382842"/>
            <a:ext cx="2670175" cy="279400"/>
          </a:xfrm>
          <a:custGeom>
            <a:avLst/>
            <a:gdLst/>
            <a:ahLst/>
            <a:cxnLst/>
            <a:rect l="l" t="t" r="r" b="b"/>
            <a:pathLst>
              <a:path w="2670175" h="279400">
                <a:moveTo>
                  <a:pt x="1431340" y="0"/>
                </a:moveTo>
                <a:lnTo>
                  <a:pt x="0" y="114325"/>
                </a:lnTo>
                <a:lnTo>
                  <a:pt x="1335011" y="278993"/>
                </a:lnTo>
                <a:lnTo>
                  <a:pt x="2670035" y="114325"/>
                </a:lnTo>
                <a:lnTo>
                  <a:pt x="143134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089932" y="1146536"/>
            <a:ext cx="2670179" cy="170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31" name="object 18"/>
          <p:cNvSpPr txBox="1"/>
          <p:nvPr userDrawn="1"/>
        </p:nvSpPr>
        <p:spPr>
          <a:xfrm>
            <a:off x="9064096" y="3086562"/>
            <a:ext cx="26701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platzhalter 36"/>
          <p:cNvSpPr>
            <a:spLocks noGrp="1"/>
          </p:cNvSpPr>
          <p:nvPr>
            <p:ph type="body" sz="quarter" idx="18" hasCustomPrompt="1"/>
          </p:nvPr>
        </p:nvSpPr>
        <p:spPr>
          <a:xfrm>
            <a:off x="695400" y="2996952"/>
            <a:ext cx="2115586" cy="249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1400" b="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</a:t>
            </a:r>
          </a:p>
        </p:txBody>
      </p:sp>
    </p:spTree>
    <p:extLst>
      <p:ext uri="{BB962C8B-B14F-4D97-AF65-F5344CB8AC3E}">
        <p14:creationId xmlns:p14="http://schemas.microsoft.com/office/powerpoint/2010/main" val="82356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48" y="1661882"/>
            <a:ext cx="12468040" cy="3534237"/>
            <a:chOff x="248" y="1820631"/>
            <a:chExt cx="12468040" cy="3534237"/>
          </a:xfrm>
        </p:grpSpPr>
        <p:sp>
          <p:nvSpPr>
            <p:cNvPr id="3" name="Rechteck 2"/>
            <p:cNvSpPr/>
            <p:nvPr/>
          </p:nvSpPr>
          <p:spPr>
            <a:xfrm>
              <a:off x="248" y="1820631"/>
              <a:ext cx="12191751" cy="353423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Eingekerbter Richtungspfeil 3"/>
            <p:cNvSpPr/>
            <p:nvPr/>
          </p:nvSpPr>
          <p:spPr>
            <a:xfrm>
              <a:off x="11994238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17" y="2255601"/>
              <a:ext cx="5537531" cy="2664296"/>
            </a:xfrm>
            <a:prstGeom prst="rect">
              <a:avLst/>
            </a:prstGeom>
          </p:spPr>
        </p:pic>
        <p:sp>
          <p:nvSpPr>
            <p:cNvPr id="7" name="Eingekerbter Richtungspfeil 6"/>
            <p:cNvSpPr/>
            <p:nvPr/>
          </p:nvSpPr>
          <p:spPr>
            <a:xfrm>
              <a:off x="6048224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907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-325026" y="1661882"/>
            <a:ext cx="12793314" cy="3534237"/>
            <a:chOff x="-325026" y="1820631"/>
            <a:chExt cx="12793314" cy="3534237"/>
          </a:xfrm>
        </p:grpSpPr>
        <p:sp>
          <p:nvSpPr>
            <p:cNvPr id="3" name="Rechteck 2"/>
            <p:cNvSpPr/>
            <p:nvPr/>
          </p:nvSpPr>
          <p:spPr>
            <a:xfrm>
              <a:off x="248" y="1820631"/>
              <a:ext cx="12191751" cy="353423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Eingekerbter Richtungspfeil 3"/>
            <p:cNvSpPr/>
            <p:nvPr/>
          </p:nvSpPr>
          <p:spPr>
            <a:xfrm>
              <a:off x="11994238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5" name="Richtungspfeil 4"/>
            <p:cNvSpPr/>
            <p:nvPr/>
          </p:nvSpPr>
          <p:spPr>
            <a:xfrm>
              <a:off x="-325026" y="1820631"/>
              <a:ext cx="650052" cy="3534237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17" y="2255601"/>
              <a:ext cx="5537531" cy="2664296"/>
            </a:xfrm>
            <a:prstGeom prst="rect">
              <a:avLst/>
            </a:prstGeom>
          </p:spPr>
        </p:pic>
        <p:sp>
          <p:nvSpPr>
            <p:cNvPr id="7" name="Eingekerbter Richtungspfeil 6"/>
            <p:cNvSpPr/>
            <p:nvPr/>
          </p:nvSpPr>
          <p:spPr>
            <a:xfrm>
              <a:off x="6048224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541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-325026" y="1661882"/>
            <a:ext cx="12517025" cy="3534237"/>
            <a:chOff x="-325026" y="1820631"/>
            <a:chExt cx="12517025" cy="3534237"/>
          </a:xfrm>
        </p:grpSpPr>
        <p:sp>
          <p:nvSpPr>
            <p:cNvPr id="3" name="Rechteck 2"/>
            <p:cNvSpPr/>
            <p:nvPr/>
          </p:nvSpPr>
          <p:spPr>
            <a:xfrm>
              <a:off x="248" y="1820631"/>
              <a:ext cx="12191751" cy="353423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Richtungspfeil 4"/>
            <p:cNvSpPr/>
            <p:nvPr/>
          </p:nvSpPr>
          <p:spPr>
            <a:xfrm>
              <a:off x="-325026" y="1820631"/>
              <a:ext cx="650052" cy="3534237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117" y="2255601"/>
              <a:ext cx="5537531" cy="2664296"/>
            </a:xfrm>
            <a:prstGeom prst="rect">
              <a:avLst/>
            </a:prstGeom>
          </p:spPr>
        </p:pic>
        <p:sp>
          <p:nvSpPr>
            <p:cNvPr id="7" name="Eingekerbter Richtungspfeil 6"/>
            <p:cNvSpPr/>
            <p:nvPr/>
          </p:nvSpPr>
          <p:spPr>
            <a:xfrm>
              <a:off x="6048224" y="1820631"/>
              <a:ext cx="474050" cy="3534237"/>
            </a:xfrm>
            <a:prstGeom prst="chevron">
              <a:avLst>
                <a:gd name="adj" fmla="val 403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39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4705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639024"/>
            <a:ext cx="10978515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747484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4B98E3A1-4186-406D-9C6C-0A2614AB30B6}" type="datetimeFigureOut">
              <a:rPr lang="de-DE" smtClean="0"/>
              <a:t>01.10.2025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8E2F130D-C585-4913-BF80-2E111019B6F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03016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504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5522" y="5212976"/>
            <a:ext cx="11007305" cy="985520"/>
          </a:xfrm>
          <a:prstGeom prst="rect">
            <a:avLst/>
          </a:prstGeom>
        </p:spPr>
        <p:txBody>
          <a:bodyPr lIns="0" tIns="0" rIns="0" bIns="0"/>
          <a:lstStyle>
            <a:lvl1pPr>
              <a:defRPr sz="6300" b="0" i="0">
                <a:solidFill>
                  <a:srgbClr val="DEDFE0"/>
                </a:solidFill>
                <a:latin typeface="Univers Com 45 Light"/>
                <a:cs typeface="Univers Com 45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216237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522" y="5212976"/>
            <a:ext cx="11007305" cy="98552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4B98E3A1-4186-406D-9C6C-0A2614AB30B6}" type="datetimeFigureOut">
              <a:rPr lang="de-DE" smtClean="0"/>
              <a:t>01.10.2025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/>
          <a:lstStyle/>
          <a:p>
            <a:fld id="{8E2F130D-C585-4913-BF80-2E111019B6F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199217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7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94532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6756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cxnSp>
        <p:nvCxnSpPr>
          <p:cNvPr id="4" name="Gerader Verbinder 3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167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5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052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5" y="1237781"/>
            <a:ext cx="11462737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936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052252" y="1237781"/>
            <a:ext cx="4732380" cy="485551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8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6566812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2454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52184" y="1237780"/>
            <a:ext cx="4029894" cy="23042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752184" y="3789040"/>
            <a:ext cx="4032448" cy="23042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0"/>
            <a:ext cx="7286892" cy="485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3589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388904" y="1237781"/>
            <a:ext cx="2395728" cy="23042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388904" y="3789040"/>
            <a:ext cx="2395728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16080" y="1237781"/>
            <a:ext cx="2395728" cy="2304256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816080" y="3789040"/>
            <a:ext cx="2395728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6350788" cy="4855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056728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Bilder länglich 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40016" y="3789040"/>
            <a:ext cx="5544616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789040"/>
            <a:ext cx="5547171" cy="230425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1"/>
            <a:ext cx="5630708" cy="23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5"/>
          </p:nvPr>
        </p:nvSpPr>
        <p:spPr>
          <a:xfrm>
            <a:off x="6095999" y="1237780"/>
            <a:ext cx="5688013" cy="23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1726906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 Bild länglich 1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501008"/>
            <a:ext cx="11379200" cy="2592287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2"/>
            <a:ext cx="5630708" cy="213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21837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1 Bild länglich 2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04813" y="3501008"/>
            <a:ext cx="11379200" cy="2592287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404813" y="6309320"/>
            <a:ext cx="113792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1"/>
          <p:cNvSpPr>
            <a:spLocks noGrp="1"/>
          </p:cNvSpPr>
          <p:nvPr>
            <p:ph type="body" sz="quarter" idx="10"/>
          </p:nvPr>
        </p:nvSpPr>
        <p:spPr>
          <a:xfrm>
            <a:off x="321276" y="779409"/>
            <a:ext cx="10490628" cy="377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lang="de-DE" sz="20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itelplatzhalter 1"/>
          <p:cNvSpPr>
            <a:spLocks noGrp="1"/>
          </p:cNvSpPr>
          <p:nvPr>
            <p:ph type="title"/>
          </p:nvPr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"/>
          </p:nvPr>
        </p:nvSpPr>
        <p:spPr>
          <a:xfrm>
            <a:off x="321276" y="1237782"/>
            <a:ext cx="5630708" cy="2133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5"/>
          </p:nvPr>
        </p:nvSpPr>
        <p:spPr>
          <a:xfrm>
            <a:off x="6095999" y="1237781"/>
            <a:ext cx="5688013" cy="2133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949550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 userDrawn="1"/>
        </p:nvSpPr>
        <p:spPr>
          <a:xfrm>
            <a:off x="7620" y="0"/>
            <a:ext cx="12176760" cy="4047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Bild 4" descr="recycling.tif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09056" y="3212178"/>
            <a:ext cx="11378323" cy="36458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56280" y="4572000"/>
            <a:ext cx="6828352" cy="19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2587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65225" indent="-2508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16075" indent="-24447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57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78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1276" y="-138931"/>
            <a:ext cx="9951188" cy="133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304482" y="6387991"/>
            <a:ext cx="10114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spc="-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SENOPL</a:t>
            </a:r>
            <a:r>
              <a:rPr lang="de-DE" sz="800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lang="de-DE" sz="800" spc="-8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lang="de-DE" sz="800" spc="-2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de-DE" sz="8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.COM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6871" flipH="1">
            <a:off x="1204787" y="6340378"/>
            <a:ext cx="222382" cy="48187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00" y="6411600"/>
            <a:ext cx="1436697" cy="1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0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0" r:id="rId2"/>
    <p:sldLayoutId id="2147483711" r:id="rId3"/>
    <p:sldLayoutId id="2147483707" r:id="rId4"/>
    <p:sldLayoutId id="2147483722" r:id="rId5"/>
    <p:sldLayoutId id="2147483723" r:id="rId6"/>
    <p:sldLayoutId id="2147483724" r:id="rId7"/>
    <p:sldLayoutId id="2147483685" r:id="rId8"/>
    <p:sldLayoutId id="2147483681" r:id="rId9"/>
    <p:sldLayoutId id="2147483757" r:id="rId10"/>
    <p:sldLayoutId id="2147483680" r:id="rId11"/>
    <p:sldLayoutId id="2147483727" r:id="rId12"/>
    <p:sldLayoutId id="2147483726" r:id="rId13"/>
    <p:sldLayoutId id="2147483728" r:id="rId14"/>
    <p:sldLayoutId id="2147483735" r:id="rId15"/>
    <p:sldLayoutId id="2147483736" r:id="rId16"/>
    <p:sldLayoutId id="2147483737" r:id="rId17"/>
    <p:sldLayoutId id="2147483742" r:id="rId18"/>
    <p:sldLayoutId id="2147483743" r:id="rId19"/>
    <p:sldLayoutId id="2147483755" r:id="rId20"/>
    <p:sldLayoutId id="21474837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rgbClr val="6D6E7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2587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65225" indent="-2508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16075" indent="-24447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57">
          <p15:clr>
            <a:srgbClr val="F26B43"/>
          </p15:clr>
        </p15:guide>
        <p15:guide id="3" pos="3840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1276" y="-138931"/>
            <a:ext cx="10239220" cy="1335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AT" dirty="0"/>
          </a:p>
        </p:txBody>
      </p:sp>
      <p:sp>
        <p:nvSpPr>
          <p:cNvPr id="4" name="Rechteck 3"/>
          <p:cNvSpPr/>
          <p:nvPr userDrawn="1"/>
        </p:nvSpPr>
        <p:spPr>
          <a:xfrm>
            <a:off x="304482" y="6387991"/>
            <a:ext cx="10114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spc="-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SENOPL</a:t>
            </a:r>
            <a:r>
              <a:rPr lang="de-DE" sz="800" spc="-5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</a:t>
            </a:r>
            <a:r>
              <a:rPr lang="de-DE" sz="800" spc="-8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</a:t>
            </a:r>
            <a:r>
              <a:rPr lang="de-DE" sz="800" spc="-22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</a:t>
            </a:r>
            <a:r>
              <a:rPr lang="de-DE" sz="800" spc="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.COM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6871" flipH="1">
            <a:off x="1204787" y="6340378"/>
            <a:ext cx="222382" cy="48187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00" y="6411600"/>
            <a:ext cx="1436400" cy="1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4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rgbClr val="6C872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258763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65225" indent="-2508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16075" indent="-24447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36538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57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0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9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05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jp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jpeg"/><Relationship Id="rId4" Type="http://schemas.openxmlformats.org/officeDocument/2006/relationships/image" Target="../media/image122.png"/><Relationship Id="rId9" Type="http://schemas.openxmlformats.org/officeDocument/2006/relationships/image" Target="../media/image1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1114" y="1340768"/>
            <a:ext cx="4630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Company </a:t>
            </a:r>
            <a:r>
              <a:rPr lang="de-DE" sz="2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46175201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>
                <a:solidFill>
                  <a:srgbClr val="E30613"/>
                </a:solidFill>
              </a:rPr>
              <a:t>senosan</a:t>
            </a:r>
            <a:r>
              <a:rPr lang="de-DE" baseline="30000" dirty="0">
                <a:solidFill>
                  <a:srgbClr val="E30613"/>
                </a:solidFill>
              </a:rPr>
              <a:t>®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/>
              <a:t>AM50c solar eg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5-layer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377950"/>
            <a:ext cx="4320480" cy="47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167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5468014E-A765-9949-B3A6-C3C83434C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98" t="21357" r="31689" b="16888"/>
          <a:stretch/>
        </p:blipFill>
        <p:spPr>
          <a:xfrm>
            <a:off x="3575720" y="1196752"/>
            <a:ext cx="4896544" cy="4968552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141F8D0-0D19-F8B0-B25B-2338533752D3}"/>
              </a:ext>
            </a:extLst>
          </p:cNvPr>
          <p:cNvGrpSpPr/>
          <p:nvPr/>
        </p:nvGrpSpPr>
        <p:grpSpPr>
          <a:xfrm>
            <a:off x="8721956" y="3429000"/>
            <a:ext cx="1898443" cy="910100"/>
            <a:chOff x="8741739" y="3299997"/>
            <a:chExt cx="1898443" cy="910100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2E6FACC1-5318-0341-8FF9-48B5864BFE17}"/>
                </a:ext>
              </a:extLst>
            </p:cNvPr>
            <p:cNvSpPr txBox="1"/>
            <p:nvPr/>
          </p:nvSpPr>
          <p:spPr>
            <a:xfrm>
              <a:off x="8764801" y="3579155"/>
              <a:ext cx="1875381" cy="630942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00"/>
                </a:spcBef>
              </a:pPr>
              <a:r>
                <a:rPr lang="en-US" sz="1200" spc="-4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gloss ﬁlms for the </a:t>
              </a:r>
            </a:p>
            <a:p>
              <a:pPr marL="12700">
                <a:lnSpc>
                  <a:spcPct val="100000"/>
                </a:lnSpc>
                <a:spcBef>
                  <a:spcPts val="300"/>
                </a:spcBef>
              </a:pPr>
              <a:r>
                <a:rPr lang="en-US" sz="1200" spc="-4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 industry as paint replacement.</a:t>
              </a: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81E40A8-5E14-F74E-8E26-A55268286AAD}"/>
                </a:ext>
              </a:extLst>
            </p:cNvPr>
            <p:cNvSpPr txBox="1"/>
            <p:nvPr/>
          </p:nvSpPr>
          <p:spPr>
            <a:xfrm>
              <a:off x="8741739" y="3299997"/>
              <a:ext cx="1530725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400" spc="-3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FILMS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835780" y="4589101"/>
            <a:ext cx="2489826" cy="1086516"/>
            <a:chOff x="835780" y="4589101"/>
            <a:chExt cx="2489826" cy="1086516"/>
          </a:xfrm>
        </p:grpSpPr>
        <p:sp>
          <p:nvSpPr>
            <p:cNvPr id="19" name="object 35">
              <a:extLst>
                <a:ext uri="{FF2B5EF4-FFF2-40B4-BE49-F238E27FC236}">
                  <a16:creationId xmlns:a16="http://schemas.microsoft.com/office/drawing/2014/main" id="{8E9D0412-FD58-094D-A27E-D9606E0D4E34}"/>
                </a:ext>
              </a:extLst>
            </p:cNvPr>
            <p:cNvSpPr txBox="1"/>
            <p:nvPr/>
          </p:nvSpPr>
          <p:spPr>
            <a:xfrm>
              <a:off x="841127" y="4589101"/>
              <a:ext cx="214649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400" spc="-6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 SHEETS AND FILMS</a:t>
              </a:r>
            </a:p>
          </p:txBody>
        </p:sp>
        <p:sp>
          <p:nvSpPr>
            <p:cNvPr id="23" name="object 36">
              <a:extLst>
                <a:ext uri="{FF2B5EF4-FFF2-40B4-BE49-F238E27FC236}">
                  <a16:creationId xmlns:a16="http://schemas.microsoft.com/office/drawing/2014/main" id="{A76F92FB-6807-1C41-9FCD-A6F6714B75FA}"/>
                </a:ext>
              </a:extLst>
            </p:cNvPr>
            <p:cNvSpPr txBox="1"/>
            <p:nvPr/>
          </p:nvSpPr>
          <p:spPr>
            <a:xfrm>
              <a:off x="835780" y="4817369"/>
              <a:ext cx="2489826" cy="858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2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Co-extruded and in-house colored  multilayer sheets and ﬁlms for the  suitcase industry and automotive  applications.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836193" y="1362870"/>
            <a:ext cx="2398781" cy="1099340"/>
            <a:chOff x="836193" y="1362870"/>
            <a:chExt cx="2398781" cy="1099340"/>
          </a:xfrm>
        </p:grpSpPr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D127D182-0D8D-8647-8046-56D6AE4F44B7}"/>
                </a:ext>
              </a:extLst>
            </p:cNvPr>
            <p:cNvSpPr txBox="1"/>
            <p:nvPr/>
          </p:nvSpPr>
          <p:spPr>
            <a:xfrm>
              <a:off x="836193" y="1362870"/>
              <a:ext cx="1150167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ABS/PMMA</a:t>
              </a:r>
              <a:endParaRPr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C85543E5-5FEF-2C46-ADDE-BCD3AA01197B}"/>
                </a:ext>
              </a:extLst>
            </p:cNvPr>
            <p:cNvSpPr txBox="1"/>
            <p:nvPr/>
          </p:nvSpPr>
          <p:spPr>
            <a:xfrm>
              <a:off x="836193" y="1591138"/>
              <a:ext cx="2398781" cy="87107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Co-extruded multilayer sheets  developed for high-quality  thermoformed parts used in </a:t>
              </a:r>
            </a:p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outdoor and indoor applications.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836193" y="2867943"/>
            <a:ext cx="2489835" cy="1086516"/>
            <a:chOff x="836193" y="2983250"/>
            <a:chExt cx="2489835" cy="1086516"/>
          </a:xfrm>
        </p:grpSpPr>
        <p:sp>
          <p:nvSpPr>
            <p:cNvPr id="37" name="object 21">
              <a:extLst>
                <a:ext uri="{FF2B5EF4-FFF2-40B4-BE49-F238E27FC236}">
                  <a16:creationId xmlns:a16="http://schemas.microsoft.com/office/drawing/2014/main" id="{586344B2-E0AC-524E-9072-148BD1763EA9}"/>
                </a:ext>
              </a:extLst>
            </p:cNvPr>
            <p:cNvSpPr txBox="1"/>
            <p:nvPr/>
          </p:nvSpPr>
          <p:spPr>
            <a:xfrm>
              <a:off x="836193" y="2983250"/>
              <a:ext cx="1328810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ABS+ABS/</a:t>
              </a:r>
              <a:r>
                <a:rPr sz="1400" spc="-3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spc="-8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22">
              <a:extLst>
                <a:ext uri="{FF2B5EF4-FFF2-40B4-BE49-F238E27FC236}">
                  <a16:creationId xmlns:a16="http://schemas.microsoft.com/office/drawing/2014/main" id="{E3EA9939-1D8D-7B4F-A64B-DAF41FAF70DD}"/>
                </a:ext>
              </a:extLst>
            </p:cNvPr>
            <p:cNvSpPr txBox="1"/>
            <p:nvPr/>
          </p:nvSpPr>
          <p:spPr>
            <a:xfrm>
              <a:off x="836193" y="3211518"/>
              <a:ext cx="2489835" cy="858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6700"/>
                </a:lnSpc>
                <a:spcBef>
                  <a:spcPts val="100"/>
                </a:spcBef>
              </a:pPr>
              <a:r>
                <a:rPr lang="en-US" sz="1200" spc="-2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 mono and multilayer sheets  developed to fulﬁl high demands of market  in respect of design, technology and optical  appearance.</a:t>
              </a:r>
            </a:p>
          </p:txBody>
        </p:sp>
      </p:grpSp>
      <p:sp>
        <p:nvSpPr>
          <p:cNvPr id="14" name="object 8">
            <a:extLst>
              <a:ext uri="{FF2B5EF4-FFF2-40B4-BE49-F238E27FC236}">
                <a16:creationId xmlns:a16="http://schemas.microsoft.com/office/drawing/2014/main" id="{E71CF349-4FD8-994D-A7A9-093219B40D4D}"/>
              </a:ext>
            </a:extLst>
          </p:cNvPr>
          <p:cNvSpPr txBox="1"/>
          <p:nvPr/>
        </p:nvSpPr>
        <p:spPr>
          <a:xfrm>
            <a:off x="8781245" y="4816539"/>
            <a:ext cx="236965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120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 resistant high gloss and  </a:t>
            </a:r>
            <a:r>
              <a:rPr lang="en-US" sz="1200" spc="-4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supermatt</a:t>
            </a:r>
            <a:r>
              <a:rPr lang="en-US" sz="120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ﬁlms for the furniture  industry.</a:t>
            </a:r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481E40A8-5E14-F74E-8E26-A55268286AAD}"/>
              </a:ext>
            </a:extLst>
          </p:cNvPr>
          <p:cNvSpPr txBox="1"/>
          <p:nvPr/>
        </p:nvSpPr>
        <p:spPr>
          <a:xfrm>
            <a:off x="8785225" y="4589101"/>
            <a:ext cx="15307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3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FILMS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pc="-5" dirty="0"/>
              <a:t>CO-EXTRUSION OF MULTILAYER SHEETS &amp; FILMS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B5D4B0AB-1CA1-2140-B446-DDC3E5C165AB}"/>
              </a:ext>
            </a:extLst>
          </p:cNvPr>
          <p:cNvSpPr txBox="1"/>
          <p:nvPr/>
        </p:nvSpPr>
        <p:spPr>
          <a:xfrm>
            <a:off x="8681554" y="1319139"/>
            <a:ext cx="22674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400" spc="-6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 SHEETS AND FILMS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D83A32AE-92CE-3F4C-A3B5-DD8D201B6CC1}"/>
              </a:ext>
            </a:extLst>
          </p:cNvPr>
          <p:cNvSpPr txBox="1"/>
          <p:nvPr/>
        </p:nvSpPr>
        <p:spPr>
          <a:xfrm>
            <a:off x="8686888" y="1542570"/>
            <a:ext cx="2535840" cy="44627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spcBef>
                <a:spcPts val="300"/>
              </a:spcBef>
            </a:pPr>
            <a:r>
              <a:rPr lang="en-US" sz="12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Co-extruded sheets and ﬁlms</a:t>
            </a:r>
          </a:p>
          <a:p>
            <a:pPr marL="12700">
              <a:spcBef>
                <a:spcPts val="300"/>
              </a:spcBef>
            </a:pPr>
            <a:r>
              <a:rPr lang="en-US" sz="12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of high impact polystyrene.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77EB7DB-6FCA-D4BD-5521-08AF479D6336}"/>
              </a:ext>
            </a:extLst>
          </p:cNvPr>
          <p:cNvGrpSpPr/>
          <p:nvPr/>
        </p:nvGrpSpPr>
        <p:grpSpPr>
          <a:xfrm>
            <a:off x="8584434" y="2365710"/>
            <a:ext cx="2740747" cy="686426"/>
            <a:chOff x="8584434" y="2391155"/>
            <a:chExt cx="2740747" cy="686426"/>
          </a:xfrm>
        </p:grpSpPr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C8696EC3-1DD0-73FE-4D66-2ECBC9F690CB}"/>
                </a:ext>
              </a:extLst>
            </p:cNvPr>
            <p:cNvSpPr txBox="1"/>
            <p:nvPr/>
          </p:nvSpPr>
          <p:spPr>
            <a:xfrm>
              <a:off x="8714334" y="2391155"/>
              <a:ext cx="2267464" cy="228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400" spc="-6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PMMA SHEETS</a:t>
              </a: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1CA65C15-4F59-CE54-B8AE-82688D2E08A7}"/>
                </a:ext>
              </a:extLst>
            </p:cNvPr>
            <p:cNvSpPr txBox="1"/>
            <p:nvPr/>
          </p:nvSpPr>
          <p:spPr>
            <a:xfrm>
              <a:off x="8584434" y="2631305"/>
              <a:ext cx="2740747" cy="446276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12700">
                <a:spcBef>
                  <a:spcPts val="3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Co-extruded sheets made of high </a:t>
              </a:r>
            </a:p>
            <a:p>
              <a:pPr marL="12700">
                <a:spcBef>
                  <a:spcPts val="300"/>
                </a:spcBef>
              </a:pPr>
              <a:r>
                <a:rPr lang="en-US" sz="12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impact PMMA.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74198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EC6289EF-8E0C-F146-9C85-5AD82BBCA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7" r="41807" b="23461"/>
          <a:stretch/>
        </p:blipFill>
        <p:spPr>
          <a:xfrm rot="16200000">
            <a:off x="4233972" y="-1124710"/>
            <a:ext cx="6858001" cy="91074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3068960"/>
            <a:ext cx="4314194" cy="652995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485" y="25574"/>
            <a:ext cx="9951188" cy="1335683"/>
          </a:xfrm>
        </p:spPr>
        <p:txBody>
          <a:bodyPr/>
          <a:lstStyle/>
          <a:p>
            <a:r>
              <a:rPr lang="de-DE" dirty="0"/>
              <a:t>CLASS-A-SURFACE </a:t>
            </a:r>
            <a:br>
              <a:rPr lang="de-DE" dirty="0"/>
            </a:br>
            <a:r>
              <a:rPr lang="de-DE" dirty="0"/>
              <a:t>GLOSSY AND MATT</a:t>
            </a:r>
          </a:p>
        </p:txBody>
      </p:sp>
    </p:spTree>
    <p:extLst>
      <p:ext uri="{BB962C8B-B14F-4D97-AF65-F5344CB8AC3E}">
        <p14:creationId xmlns:p14="http://schemas.microsoft.com/office/powerpoint/2010/main" val="52573947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2052B0B7-1EEB-4A45-B27A-43F3A1147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5" y="1310639"/>
            <a:ext cx="5645150" cy="4236720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67FC09F0-3577-0647-A053-66733ABF0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5944" r="1092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76FDE0B-2725-304A-82FF-5DC4BFC3065E}"/>
              </a:ext>
            </a:extLst>
          </p:cNvPr>
          <p:cNvSpPr txBox="1"/>
          <p:nvPr/>
        </p:nvSpPr>
        <p:spPr>
          <a:xfrm>
            <a:off x="4314357" y="3307556"/>
            <a:ext cx="356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0" spc="-5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SMOOTH AND EMBOSSED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696" y="2782959"/>
            <a:ext cx="332260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400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7062-CD57-DF4A-2A7E-3FE7CD81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7A503AF-8E1C-CB77-A4D0-DF2EEF13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RANGE OF POSSIBLE  APPLICATIONS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FFB4551-CB63-073D-0421-8437D2418BB0}"/>
              </a:ext>
            </a:extLst>
          </p:cNvPr>
          <p:cNvGrpSpPr/>
          <p:nvPr/>
        </p:nvGrpSpPr>
        <p:grpSpPr>
          <a:xfrm>
            <a:off x="166600" y="1330226"/>
            <a:ext cx="11858801" cy="4197549"/>
            <a:chOff x="136560" y="1556792"/>
            <a:chExt cx="11858801" cy="4197549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6DF4DC12-BBE8-4685-76EC-0F9BC24337AE}"/>
                </a:ext>
              </a:extLst>
            </p:cNvPr>
            <p:cNvGrpSpPr/>
            <p:nvPr/>
          </p:nvGrpSpPr>
          <p:grpSpPr>
            <a:xfrm>
              <a:off x="142075" y="3789040"/>
              <a:ext cx="2420018" cy="1944216"/>
              <a:chOff x="14587" y="3789040"/>
              <a:chExt cx="2420018" cy="1944216"/>
            </a:xfrm>
          </p:grpSpPr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56DEA786-D843-A78F-87D8-CE757F864914}"/>
                  </a:ext>
                </a:extLst>
              </p:cNvPr>
              <p:cNvSpPr/>
              <p:nvPr/>
            </p:nvSpPr>
            <p:spPr>
              <a:xfrm>
                <a:off x="870234" y="3789040"/>
                <a:ext cx="708725" cy="1273598"/>
              </a:xfrm>
              <a:prstGeom prst="rect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C24EFA3B-BFFE-F48F-7DD1-ACF244ABE872}"/>
                  </a:ext>
                </a:extLst>
              </p:cNvPr>
              <p:cNvSpPr txBox="1"/>
              <p:nvPr/>
            </p:nvSpPr>
            <p:spPr>
              <a:xfrm>
                <a:off x="14587" y="5210036"/>
                <a:ext cx="24200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Suitcase</a:t>
                </a:r>
              </a:p>
              <a:p>
                <a:pPr algn="ctr"/>
                <a:r>
                  <a:rPr lang="de-DE" sz="1400" b="1" cap="all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</a:t>
                </a:r>
                <a:endPara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0F8F2382-102C-00CD-9503-C938558D3E1C}"/>
                </a:ext>
              </a:extLst>
            </p:cNvPr>
            <p:cNvGrpSpPr/>
            <p:nvPr/>
          </p:nvGrpSpPr>
          <p:grpSpPr>
            <a:xfrm>
              <a:off x="136560" y="1556792"/>
              <a:ext cx="2431048" cy="1872208"/>
              <a:chOff x="9072" y="1556792"/>
              <a:chExt cx="2431048" cy="1872208"/>
            </a:xfrm>
          </p:grpSpPr>
          <p:sp>
            <p:nvSpPr>
              <p:cNvPr id="33" name="object 34">
                <a:extLst>
                  <a:ext uri="{FF2B5EF4-FFF2-40B4-BE49-F238E27FC236}">
                    <a16:creationId xmlns:a16="http://schemas.microsoft.com/office/drawing/2014/main" id="{1C3FC889-83EF-2AB4-4254-CEA386F6A042}"/>
                  </a:ext>
                </a:extLst>
              </p:cNvPr>
              <p:cNvSpPr/>
              <p:nvPr/>
            </p:nvSpPr>
            <p:spPr>
              <a:xfrm>
                <a:off x="390810" y="1556792"/>
                <a:ext cx="1667573" cy="130638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EBD9E6DA-7551-FD64-7176-BB1B868FD7C9}"/>
                  </a:ext>
                </a:extLst>
              </p:cNvPr>
              <p:cNvSpPr txBox="1"/>
              <p:nvPr/>
            </p:nvSpPr>
            <p:spPr>
              <a:xfrm>
                <a:off x="9072" y="2905780"/>
                <a:ext cx="2431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Automotive</a:t>
                </a:r>
              </a:p>
              <a:p>
                <a:pPr algn="ctr"/>
                <a:r>
                  <a:rPr lang="de-DE" sz="1400" b="1" cap="all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industry</a:t>
                </a:r>
                <a:endPara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96F0ED2-1A3A-EA9C-A425-0B1517E5B1A9}"/>
                </a:ext>
              </a:extLst>
            </p:cNvPr>
            <p:cNvGrpSpPr/>
            <p:nvPr/>
          </p:nvGrpSpPr>
          <p:grpSpPr>
            <a:xfrm>
              <a:off x="2500392" y="3933056"/>
              <a:ext cx="2425533" cy="1800200"/>
              <a:chOff x="2367655" y="3933056"/>
              <a:chExt cx="2425533" cy="1800200"/>
            </a:xfrm>
          </p:grpSpPr>
          <p:grpSp>
            <p:nvGrpSpPr>
              <p:cNvPr id="35" name="object 22">
                <a:extLst>
                  <a:ext uri="{FF2B5EF4-FFF2-40B4-BE49-F238E27FC236}">
                    <a16:creationId xmlns:a16="http://schemas.microsoft.com/office/drawing/2014/main" id="{4F53C39C-56D2-FDC1-CF11-CBA5855C6D87}"/>
                  </a:ext>
                </a:extLst>
              </p:cNvPr>
              <p:cNvGrpSpPr/>
              <p:nvPr/>
            </p:nvGrpSpPr>
            <p:grpSpPr>
              <a:xfrm>
                <a:off x="2842576" y="3933056"/>
                <a:ext cx="1608518" cy="1125003"/>
                <a:chOff x="4159414" y="3967048"/>
                <a:chExt cx="1608518" cy="1125003"/>
              </a:xfrm>
            </p:grpSpPr>
            <p:sp>
              <p:nvSpPr>
                <p:cNvPr id="36" name="object 23">
                  <a:extLst>
                    <a:ext uri="{FF2B5EF4-FFF2-40B4-BE49-F238E27FC236}">
                      <a16:creationId xmlns:a16="http://schemas.microsoft.com/office/drawing/2014/main" id="{1234F386-EF21-4DEA-525C-0B1CBF51C58B}"/>
                    </a:ext>
                  </a:extLst>
                </p:cNvPr>
                <p:cNvSpPr/>
                <p:nvPr/>
              </p:nvSpPr>
              <p:spPr>
                <a:xfrm>
                  <a:off x="4159414" y="3967048"/>
                  <a:ext cx="1608518" cy="375069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7" name="object 24">
                  <a:extLst>
                    <a:ext uri="{FF2B5EF4-FFF2-40B4-BE49-F238E27FC236}">
                      <a16:creationId xmlns:a16="http://schemas.microsoft.com/office/drawing/2014/main" id="{A00E72DC-AA84-B826-F2C8-4FB88BE4EB2B}"/>
                    </a:ext>
                  </a:extLst>
                </p:cNvPr>
                <p:cNvSpPr/>
                <p:nvPr/>
              </p:nvSpPr>
              <p:spPr>
                <a:xfrm>
                  <a:off x="4159414" y="4341332"/>
                  <a:ext cx="1608518" cy="376428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38" name="object 25">
                  <a:extLst>
                    <a:ext uri="{FF2B5EF4-FFF2-40B4-BE49-F238E27FC236}">
                      <a16:creationId xmlns:a16="http://schemas.microsoft.com/office/drawing/2014/main" id="{545ED1A4-F956-8770-530A-3841A0887B52}"/>
                    </a:ext>
                  </a:extLst>
                </p:cNvPr>
                <p:cNvSpPr/>
                <p:nvPr/>
              </p:nvSpPr>
              <p:spPr>
                <a:xfrm>
                  <a:off x="4159414" y="4716970"/>
                  <a:ext cx="1608518" cy="375081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52" name="Textfeld 51">
                <a:extLst>
                  <a:ext uri="{FF2B5EF4-FFF2-40B4-BE49-F238E27FC236}">
                    <a16:creationId xmlns:a16="http://schemas.microsoft.com/office/drawing/2014/main" id="{E2B7AA91-887F-A35D-854F-5B556998AA8C}"/>
                  </a:ext>
                </a:extLst>
              </p:cNvPr>
              <p:cNvSpPr txBox="1"/>
              <p:nvPr/>
            </p:nvSpPr>
            <p:spPr>
              <a:xfrm>
                <a:off x="2367655" y="5210036"/>
                <a:ext cx="24255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FURNITURE</a:t>
                </a:r>
              </a:p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INDUSTRY</a:t>
                </a:r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F091D65B-1E17-580F-21FC-9BDF268D0634}"/>
                </a:ext>
              </a:extLst>
            </p:cNvPr>
            <p:cNvGrpSpPr/>
            <p:nvPr/>
          </p:nvGrpSpPr>
          <p:grpSpPr>
            <a:xfrm>
              <a:off x="2496861" y="1700808"/>
              <a:ext cx="2432594" cy="1728192"/>
              <a:chOff x="2364124" y="1700808"/>
              <a:chExt cx="2432594" cy="1728192"/>
            </a:xfrm>
          </p:grpSpPr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45049FC0-6053-C2CE-6A16-64CCF5285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9855" y="1700808"/>
                <a:ext cx="1671239" cy="1106924"/>
              </a:xfrm>
              <a:prstGeom prst="rect">
                <a:avLst/>
              </a:prstGeom>
            </p:spPr>
          </p:pic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0C18239A-5AD8-5522-2830-6A4956E382B5}"/>
                  </a:ext>
                </a:extLst>
              </p:cNvPr>
              <p:cNvSpPr txBox="1"/>
              <p:nvPr/>
            </p:nvSpPr>
            <p:spPr>
              <a:xfrm>
                <a:off x="2364124" y="2905780"/>
                <a:ext cx="24325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COMMERCIAL</a:t>
                </a:r>
              </a:p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VEHICLES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D60DC3C-D10C-BE68-9A1F-79F3D37F900C}"/>
                </a:ext>
              </a:extLst>
            </p:cNvPr>
            <p:cNvGrpSpPr/>
            <p:nvPr/>
          </p:nvGrpSpPr>
          <p:grpSpPr>
            <a:xfrm>
              <a:off x="7226658" y="3738117"/>
              <a:ext cx="2425533" cy="2016224"/>
              <a:chOff x="7072025" y="3717032"/>
              <a:chExt cx="2425533" cy="2016224"/>
            </a:xfrm>
          </p:grpSpPr>
          <p:sp>
            <p:nvSpPr>
              <p:cNvPr id="39" name="object 35">
                <a:extLst>
                  <a:ext uri="{FF2B5EF4-FFF2-40B4-BE49-F238E27FC236}">
                    <a16:creationId xmlns:a16="http://schemas.microsoft.com/office/drawing/2014/main" id="{DEEB4AB6-2E6B-7A41-F099-85B210213830}"/>
                  </a:ext>
                </a:extLst>
              </p:cNvPr>
              <p:cNvSpPr/>
              <p:nvPr/>
            </p:nvSpPr>
            <p:spPr>
              <a:xfrm>
                <a:off x="7584806" y="3717032"/>
                <a:ext cx="1399971" cy="1305557"/>
              </a:xfrm>
              <a:prstGeom prst="rect">
                <a:avLst/>
              </a:prstGeom>
              <a:blipFill>
                <a:blip r:embed="rId9" cstate="print"/>
                <a:srcRect/>
                <a:stretch>
                  <a:fillRect b="-13184"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45073170-EFFD-4EAE-4296-EB52C7A6F26C}"/>
                  </a:ext>
                </a:extLst>
              </p:cNvPr>
              <p:cNvSpPr txBox="1"/>
              <p:nvPr/>
            </p:nvSpPr>
            <p:spPr>
              <a:xfrm>
                <a:off x="7072025" y="5210036"/>
                <a:ext cx="24255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refrigerator</a:t>
                </a:r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INDUSTRY</a:t>
                </a:r>
              </a:p>
            </p:txBody>
          </p:sp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4C30803D-818F-05C6-10EA-18628D00B72C}"/>
                </a:ext>
              </a:extLst>
            </p:cNvPr>
            <p:cNvGrpSpPr/>
            <p:nvPr/>
          </p:nvGrpSpPr>
          <p:grpSpPr>
            <a:xfrm>
              <a:off x="7226658" y="1844824"/>
              <a:ext cx="2425533" cy="1584176"/>
              <a:chOff x="7072025" y="1844824"/>
              <a:chExt cx="2425533" cy="1584176"/>
            </a:xfrm>
          </p:grpSpPr>
          <p:grpSp>
            <p:nvGrpSpPr>
              <p:cNvPr id="47" name="object 30">
                <a:extLst>
                  <a:ext uri="{FF2B5EF4-FFF2-40B4-BE49-F238E27FC236}">
                    <a16:creationId xmlns:a16="http://schemas.microsoft.com/office/drawing/2014/main" id="{228AD2CD-8E7C-83AA-6685-A770320A364F}"/>
                  </a:ext>
                </a:extLst>
              </p:cNvPr>
              <p:cNvGrpSpPr/>
              <p:nvPr/>
            </p:nvGrpSpPr>
            <p:grpSpPr>
              <a:xfrm>
                <a:off x="7339827" y="1844824"/>
                <a:ext cx="1889929" cy="968367"/>
                <a:chOff x="1629905" y="4117822"/>
                <a:chExt cx="1889929" cy="968367"/>
              </a:xfrm>
            </p:grpSpPr>
            <p:sp>
              <p:nvSpPr>
                <p:cNvPr id="48" name="object 31">
                  <a:extLst>
                    <a:ext uri="{FF2B5EF4-FFF2-40B4-BE49-F238E27FC236}">
                      <a16:creationId xmlns:a16="http://schemas.microsoft.com/office/drawing/2014/main" id="{1D473B02-8CF0-FE67-1B36-B097C4CFD007}"/>
                    </a:ext>
                  </a:extLst>
                </p:cNvPr>
                <p:cNvSpPr/>
                <p:nvPr/>
              </p:nvSpPr>
              <p:spPr>
                <a:xfrm>
                  <a:off x="1629905" y="4117822"/>
                  <a:ext cx="1600687" cy="751839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dirty="0"/>
                </a:p>
              </p:txBody>
            </p:sp>
            <p:sp>
              <p:nvSpPr>
                <p:cNvPr id="49" name="object 32">
                  <a:extLst>
                    <a:ext uri="{FF2B5EF4-FFF2-40B4-BE49-F238E27FC236}">
                      <a16:creationId xmlns:a16="http://schemas.microsoft.com/office/drawing/2014/main" id="{29918D8B-AECA-E31A-B081-B98CB0401F79}"/>
                    </a:ext>
                  </a:extLst>
                </p:cNvPr>
                <p:cNvSpPr/>
                <p:nvPr/>
              </p:nvSpPr>
              <p:spPr>
                <a:xfrm>
                  <a:off x="3228967" y="4505169"/>
                  <a:ext cx="290867" cy="581020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dirty="0"/>
                </a:p>
              </p:txBody>
            </p:sp>
            <p:sp>
              <p:nvSpPr>
                <p:cNvPr id="50" name="object 33">
                  <a:extLst>
                    <a:ext uri="{FF2B5EF4-FFF2-40B4-BE49-F238E27FC236}">
                      <a16:creationId xmlns:a16="http://schemas.microsoft.com/office/drawing/2014/main" id="{2449192B-8A24-9D8D-85BD-86C66C787F7E}"/>
                    </a:ext>
                  </a:extLst>
                </p:cNvPr>
                <p:cNvSpPr/>
                <p:nvPr/>
              </p:nvSpPr>
              <p:spPr>
                <a:xfrm>
                  <a:off x="1824665" y="4868038"/>
                  <a:ext cx="1405927" cy="193812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dirty="0"/>
                </a:p>
              </p:txBody>
            </p:sp>
          </p:grp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7B805605-8D2F-A364-E6B6-665DCB9C588F}"/>
                  </a:ext>
                </a:extLst>
              </p:cNvPr>
              <p:cNvSpPr txBox="1"/>
              <p:nvPr/>
            </p:nvSpPr>
            <p:spPr>
              <a:xfrm>
                <a:off x="7072025" y="2905780"/>
                <a:ext cx="24255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Caravans &amp;</a:t>
                </a:r>
              </a:p>
              <a:p>
                <a:pPr algn="ctr"/>
                <a:r>
                  <a:rPr lang="de-DE" sz="1400" b="1" cap="all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motorhomes</a:t>
                </a:r>
                <a:endPara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6C284C9-188B-456D-1717-09117F475D7A}"/>
                </a:ext>
              </a:extLst>
            </p:cNvPr>
            <p:cNvGrpSpPr/>
            <p:nvPr/>
          </p:nvGrpSpPr>
          <p:grpSpPr>
            <a:xfrm>
              <a:off x="4860368" y="4005064"/>
              <a:ext cx="2429275" cy="1728192"/>
              <a:chOff x="4719682" y="4005064"/>
              <a:chExt cx="2429275" cy="1728192"/>
            </a:xfrm>
          </p:grpSpPr>
          <p:sp>
            <p:nvSpPr>
              <p:cNvPr id="32" name="object 20">
                <a:extLst>
                  <a:ext uri="{FF2B5EF4-FFF2-40B4-BE49-F238E27FC236}">
                    <a16:creationId xmlns:a16="http://schemas.microsoft.com/office/drawing/2014/main" id="{B15CEB43-DA8B-D39C-ED10-A6CCCC520B35}"/>
                  </a:ext>
                </a:extLst>
              </p:cNvPr>
              <p:cNvSpPr/>
              <p:nvPr/>
            </p:nvSpPr>
            <p:spPr>
              <a:xfrm>
                <a:off x="5172319" y="4005064"/>
                <a:ext cx="1524000" cy="1152004"/>
              </a:xfrm>
              <a:prstGeom prst="rect">
                <a:avLst/>
              </a:prstGeom>
              <a:blipFill>
                <a:blip r:embed="rId13" cstate="print"/>
                <a:srcRect/>
                <a:stretch>
                  <a:fillRect l="-5794" r="-11526"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44120C2-6095-3C35-D84A-4D88BA3AB2EF}"/>
                  </a:ext>
                </a:extLst>
              </p:cNvPr>
              <p:cNvSpPr txBox="1"/>
              <p:nvPr/>
            </p:nvSpPr>
            <p:spPr>
              <a:xfrm>
                <a:off x="4719682" y="5210036"/>
                <a:ext cx="24292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Bath &amp;</a:t>
                </a:r>
              </a:p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Wellness</a:t>
                </a:r>
              </a:p>
            </p:txBody>
          </p:sp>
        </p:grp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E54D6546-70DE-9797-871D-3784A4393EC2}"/>
                </a:ext>
              </a:extLst>
            </p:cNvPr>
            <p:cNvGrpSpPr/>
            <p:nvPr/>
          </p:nvGrpSpPr>
          <p:grpSpPr>
            <a:xfrm>
              <a:off x="4858708" y="1772816"/>
              <a:ext cx="2432594" cy="1656184"/>
              <a:chOff x="4718022" y="1772816"/>
              <a:chExt cx="2432594" cy="1656184"/>
            </a:xfrm>
          </p:grpSpPr>
          <p:pic>
            <p:nvPicPr>
              <p:cNvPr id="7" name="Grafik 6" descr="Ein Bild, das Transport, Fahrzeug, Bus, Verkehrsmittel enthält.&#10;&#10;KI-generierte Inhalte können fehlerhaft sein.">
                <a:extLst>
                  <a:ext uri="{FF2B5EF4-FFF2-40B4-BE49-F238E27FC236}">
                    <a16:creationId xmlns:a16="http://schemas.microsoft.com/office/drawing/2014/main" id="{E7A328A4-06AC-15A3-8DB2-7D8052C7E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65257" y="1772816"/>
                <a:ext cx="1738124" cy="1158749"/>
              </a:xfrm>
              <a:prstGeom prst="rect">
                <a:avLst/>
              </a:prstGeom>
            </p:spPr>
          </p:pic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64BCFB0-2C8A-865A-D7DC-2108EB8ED9DE}"/>
                  </a:ext>
                </a:extLst>
              </p:cNvPr>
              <p:cNvSpPr txBox="1"/>
              <p:nvPr/>
            </p:nvSpPr>
            <p:spPr>
              <a:xfrm>
                <a:off x="4718022" y="2905780"/>
                <a:ext cx="24325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</a:t>
                </a:r>
              </a:p>
              <a:p>
                <a:pPr algn="ctr"/>
                <a:r>
                  <a:rPr lang="de-DE" sz="1400" b="1" cap="all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F3354EE-2E8F-7F55-FC7C-9CD046CD5C85}"/>
                </a:ext>
              </a:extLst>
            </p:cNvPr>
            <p:cNvGrpSpPr/>
            <p:nvPr/>
          </p:nvGrpSpPr>
          <p:grpSpPr>
            <a:xfrm>
              <a:off x="9731025" y="4293096"/>
              <a:ext cx="2108655" cy="1440160"/>
              <a:chOff x="9802984" y="4293096"/>
              <a:chExt cx="2108655" cy="1440160"/>
            </a:xfrm>
          </p:grpSpPr>
          <p:pic>
            <p:nvPicPr>
              <p:cNvPr id="44" name="Grafik 43">
                <a:extLst>
                  <a:ext uri="{FF2B5EF4-FFF2-40B4-BE49-F238E27FC236}">
                    <a16:creationId xmlns:a16="http://schemas.microsoft.com/office/drawing/2014/main" id="{CC287629-E663-FA05-8F5A-3E441B8981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264" b="17268"/>
              <a:stretch/>
            </p:blipFill>
            <p:spPr>
              <a:xfrm>
                <a:off x="9802984" y="4293096"/>
                <a:ext cx="2108655" cy="864096"/>
              </a:xfrm>
              <a:prstGeom prst="rect">
                <a:avLst/>
              </a:prstGeom>
            </p:spPr>
          </p:pic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ED6B9E9C-5D99-44F0-4332-4CDF4A9EBA0A}"/>
                  </a:ext>
                </a:extLst>
              </p:cNvPr>
              <p:cNvSpPr txBox="1"/>
              <p:nvPr/>
            </p:nvSpPr>
            <p:spPr>
              <a:xfrm>
                <a:off x="9849199" y="5210036"/>
                <a:ext cx="20162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</a:p>
              <a:p>
                <a:pPr algn="ctr"/>
                <a:r>
                  <a:rPr lang="de-DE" sz="1400" b="1" cap="all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</a:t>
                </a:r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82F7EC4-7CE6-F50C-5F69-2F4221BC427D}"/>
                </a:ext>
              </a:extLst>
            </p:cNvPr>
            <p:cNvSpPr txBox="1"/>
            <p:nvPr/>
          </p:nvSpPr>
          <p:spPr>
            <a:xfrm>
              <a:off x="9575343" y="2905780"/>
              <a:ext cx="2420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Roof &amp;</a:t>
              </a:r>
            </a:p>
            <a:p>
              <a:pPr algn="ctr"/>
              <a:r>
                <a:rPr lang="de-DE" sz="1400" b="1" cap="all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Rear</a:t>
              </a:r>
              <a:r>
                <a:rPr lang="de-DE" sz="1400" b="1" cap="all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cap="all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boxes</a:t>
              </a:r>
              <a:endParaRPr lang="de-DE" sz="1400" b="1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DC2ACC34-9DAA-52D5-0FFB-5F1CF2F78E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-870" r="8500" b="12618"/>
          <a:stretch>
            <a:fillRect/>
          </a:stretch>
        </p:blipFill>
        <p:spPr>
          <a:xfrm>
            <a:off x="9987467" y="1556792"/>
            <a:ext cx="1510680" cy="10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0743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4960" y="1052736"/>
            <a:ext cx="3566155" cy="2475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060064" y="3635738"/>
            <a:ext cx="4067937" cy="234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204077" y="1052736"/>
            <a:ext cx="3848036" cy="2475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236015" y="3635725"/>
            <a:ext cx="3756050" cy="2349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625850" y="5805609"/>
            <a:ext cx="632223" cy="123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279293" y="5800988"/>
            <a:ext cx="6724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Brooke</a:t>
            </a:r>
            <a:r>
              <a:rPr sz="800" b="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20373" y="3351209"/>
            <a:ext cx="4057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800" b="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sz="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ellini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32301" y="3282832"/>
            <a:ext cx="4057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800" b="0" spc="-65" dirty="0">
                <a:solidFill>
                  <a:srgbClr val="FFFFFF"/>
                </a:solidFill>
                <a:latin typeface="Univers Com 45 Light"/>
                <a:cs typeface="Univers Com 45 Light"/>
              </a:rPr>
              <a:t> </a:t>
            </a:r>
            <a:r>
              <a:rPr sz="800" b="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Kolpa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Bath &amp; </a:t>
            </a:r>
            <a:r>
              <a:rPr lang="de-DE" dirty="0" err="1"/>
              <a:t>wellness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352479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9">
            <a:extLst>
              <a:ext uri="{FF2B5EF4-FFF2-40B4-BE49-F238E27FC236}">
                <a16:creationId xmlns:a16="http://schemas.microsoft.com/office/drawing/2014/main" id="{A840C7AF-9A09-5F49-B4A7-88A3E535D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23952" r="38625" b="27970"/>
          <a:stretch/>
        </p:blipFill>
        <p:spPr>
          <a:xfrm>
            <a:off x="4262035" y="3611948"/>
            <a:ext cx="2262291" cy="241895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665299" y="3117126"/>
            <a:ext cx="16700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ED1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16280" y="3098291"/>
            <a:ext cx="33020" cy="186690"/>
          </a:xfrm>
          <a:custGeom>
            <a:avLst/>
            <a:gdLst/>
            <a:ahLst/>
            <a:cxnLst/>
            <a:rect l="l" t="t" r="r" b="b"/>
            <a:pathLst>
              <a:path w="33020" h="186689">
                <a:moveTo>
                  <a:pt x="32829" y="0"/>
                </a:moveTo>
                <a:lnTo>
                  <a:pt x="0" y="0"/>
                </a:lnTo>
                <a:lnTo>
                  <a:pt x="0" y="186118"/>
                </a:lnTo>
                <a:lnTo>
                  <a:pt x="32829" y="186118"/>
                </a:lnTo>
              </a:path>
            </a:pathLst>
          </a:custGeom>
          <a:ln w="6350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64"/>
          <p:cNvSpPr txBox="1"/>
          <p:nvPr/>
        </p:nvSpPr>
        <p:spPr>
          <a:xfrm>
            <a:off x="4551775" y="5948324"/>
            <a:ext cx="202404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Valigeria Roncato</a:t>
            </a:r>
            <a:r>
              <a:rPr sz="800" b="0" spc="-5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00" b="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007104" y="1921725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32304" y="3098294"/>
            <a:ext cx="33020" cy="186690"/>
          </a:xfrm>
          <a:custGeom>
            <a:avLst/>
            <a:gdLst/>
            <a:ahLst/>
            <a:cxnLst/>
            <a:rect l="l" t="t" r="r" b="b"/>
            <a:pathLst>
              <a:path w="33020" h="186689">
                <a:moveTo>
                  <a:pt x="0" y="186118"/>
                </a:moveTo>
                <a:lnTo>
                  <a:pt x="32829" y="186118"/>
                </a:lnTo>
                <a:lnTo>
                  <a:pt x="32829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ED1D2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6170" y="827461"/>
            <a:ext cx="3772129" cy="2667479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/>
          <a:stretch/>
        </p:blipFill>
        <p:spPr>
          <a:xfrm>
            <a:off x="9370838" y="2027560"/>
            <a:ext cx="2691580" cy="3898017"/>
          </a:xfrm>
          <a:prstGeom prst="rect">
            <a:avLst/>
          </a:prstGeom>
        </p:spPr>
      </p:pic>
      <p:sp>
        <p:nvSpPr>
          <p:cNvPr id="85" name="object 67"/>
          <p:cNvSpPr txBox="1"/>
          <p:nvPr/>
        </p:nvSpPr>
        <p:spPr>
          <a:xfrm>
            <a:off x="10560496" y="5912159"/>
            <a:ext cx="92964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</a:t>
            </a:r>
            <a:r>
              <a:rPr sz="800" b="0" spc="-6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spc="-6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S.A.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F830BA42-0369-2646-BFA3-E6AAB1FE12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8" r="29925"/>
          <a:stretch/>
        </p:blipFill>
        <p:spPr>
          <a:xfrm>
            <a:off x="1059698" y="1985404"/>
            <a:ext cx="2218473" cy="3719765"/>
          </a:xfrm>
          <a:prstGeom prst="rect">
            <a:avLst/>
          </a:prstGeom>
        </p:spPr>
      </p:pic>
      <p:sp>
        <p:nvSpPr>
          <p:cNvPr id="23" name="object 14"/>
          <p:cNvSpPr txBox="1"/>
          <p:nvPr/>
        </p:nvSpPr>
        <p:spPr>
          <a:xfrm>
            <a:off x="422473" y="969197"/>
            <a:ext cx="1436698" cy="731611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spcBef>
                <a:spcPts val="565"/>
              </a:spcBef>
            </a:pP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Roof box  </a:t>
            </a:r>
            <a:b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Cello case</a:t>
            </a:r>
            <a:b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 Suitcase</a:t>
            </a:r>
          </a:p>
        </p:txBody>
      </p:sp>
      <p:sp>
        <p:nvSpPr>
          <p:cNvPr id="24" name="Rechteck 23"/>
          <p:cNvSpPr/>
          <p:nvPr/>
        </p:nvSpPr>
        <p:spPr>
          <a:xfrm>
            <a:off x="9560672" y="2791526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420324" y="4489481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TRAVEL &amp; LEISURE</a:t>
            </a:r>
          </a:p>
        </p:txBody>
      </p:sp>
    </p:spTree>
    <p:extLst>
      <p:ext uri="{BB962C8B-B14F-4D97-AF65-F5344CB8AC3E}">
        <p14:creationId xmlns:p14="http://schemas.microsoft.com/office/powerpoint/2010/main" val="330121622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5"/>
          <a:stretch/>
        </p:blipFill>
        <p:spPr>
          <a:xfrm>
            <a:off x="3719736" y="893400"/>
            <a:ext cx="5523288" cy="30585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3" y="3375453"/>
            <a:ext cx="4217774" cy="2315427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20" y="2708920"/>
            <a:ext cx="5011944" cy="3341296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900050" y="3359976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8616280" y="1958954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472" y="968400"/>
            <a:ext cx="1939728" cy="51616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spcBef>
                <a:spcPts val="565"/>
              </a:spcBef>
            </a:pP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Pedelec  </a:t>
            </a:r>
            <a:b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endParaRPr lang="de-DE" sz="1400" spc="-7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AUTOMOtive</a:t>
            </a:r>
            <a:r>
              <a:rPr lang="de-DE" dirty="0"/>
              <a:t> INDUSTRY</a:t>
            </a:r>
          </a:p>
        </p:txBody>
      </p:sp>
    </p:spTree>
    <p:extLst>
      <p:ext uri="{BB962C8B-B14F-4D97-AF65-F5344CB8AC3E}">
        <p14:creationId xmlns:p14="http://schemas.microsoft.com/office/powerpoint/2010/main" val="3253088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9FD4A-A947-973C-A0BD-4C7A41F3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8C54B-A7B7-DB29-0597-1C8D7D4E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COMMERCIAL VEHICLES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61552E8-C263-9097-D6FA-7AF877EE3A44}"/>
              </a:ext>
            </a:extLst>
          </p:cNvPr>
          <p:cNvSpPr/>
          <p:nvPr/>
        </p:nvSpPr>
        <p:spPr>
          <a:xfrm>
            <a:off x="0" y="4086887"/>
            <a:ext cx="2926072" cy="1953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B97C72F-FDB5-3F6A-89A1-0F0110B5F05B}"/>
              </a:ext>
            </a:extLst>
          </p:cNvPr>
          <p:cNvSpPr/>
          <p:nvPr/>
        </p:nvSpPr>
        <p:spPr>
          <a:xfrm>
            <a:off x="2346968" y="4425453"/>
            <a:ext cx="2209856" cy="1470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CA69902-1EE3-46D5-9A8B-3E4EE3396D7A}"/>
              </a:ext>
            </a:extLst>
          </p:cNvPr>
          <p:cNvSpPr/>
          <p:nvPr/>
        </p:nvSpPr>
        <p:spPr>
          <a:xfrm>
            <a:off x="6003061" y="1091641"/>
            <a:ext cx="5447944" cy="2349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A4268D8-3CA5-0188-06B9-F1962424B5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32038" r="12743" b="19259"/>
          <a:stretch/>
        </p:blipFill>
        <p:spPr>
          <a:xfrm>
            <a:off x="5987989" y="3785401"/>
            <a:ext cx="5446800" cy="229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C32F788-3C27-B8DC-DF69-046A5326F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630731"/>
            <a:ext cx="3403014" cy="2253944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D2C7F797-25C8-58B5-0D9B-F9C6E8E2991D}"/>
              </a:ext>
            </a:extLst>
          </p:cNvPr>
          <p:cNvSpPr txBox="1"/>
          <p:nvPr/>
        </p:nvSpPr>
        <p:spPr>
          <a:xfrm>
            <a:off x="6096000" y="5877272"/>
            <a:ext cx="16164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AGCO/Fendt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3F561AA-23E6-5D5A-C519-D9EEEEB5AFAA}"/>
              </a:ext>
            </a:extLst>
          </p:cNvPr>
          <p:cNvSpPr/>
          <p:nvPr/>
        </p:nvSpPr>
        <p:spPr>
          <a:xfrm>
            <a:off x="2348425" y="4663354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F74E05E-95DE-F1BA-6FE2-0954D8714655}"/>
              </a:ext>
            </a:extLst>
          </p:cNvPr>
          <p:cNvSpPr/>
          <p:nvPr/>
        </p:nvSpPr>
        <p:spPr>
          <a:xfrm>
            <a:off x="4826187" y="1606979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0F893C8-C3AD-61D4-FC2D-67CBBB9C85E7}"/>
              </a:ext>
            </a:extLst>
          </p:cNvPr>
          <p:cNvSpPr/>
          <p:nvPr/>
        </p:nvSpPr>
        <p:spPr>
          <a:xfrm>
            <a:off x="11482094" y="3782087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584B8CD-0672-0F80-E33C-05CAB3720718}"/>
              </a:ext>
            </a:extLst>
          </p:cNvPr>
          <p:cNvSpPr/>
          <p:nvPr/>
        </p:nvSpPr>
        <p:spPr>
          <a:xfrm>
            <a:off x="11482094" y="1102124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CBBF0970-ADC8-A82A-F6F8-FFBC8940E079}"/>
              </a:ext>
            </a:extLst>
          </p:cNvPr>
          <p:cNvSpPr txBox="1"/>
          <p:nvPr/>
        </p:nvSpPr>
        <p:spPr>
          <a:xfrm>
            <a:off x="422472" y="968400"/>
            <a:ext cx="1924496" cy="94705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spcBef>
                <a:spcPts val="565"/>
              </a:spcBef>
            </a:pP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Tractor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Tractors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03. Commercial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04.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Harvesting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endParaRPr lang="de-DE" sz="1400" spc="-7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1375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252F59E-A2C3-9BAF-811C-472DDFC3F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3768231"/>
            <a:ext cx="3044127" cy="20294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-1015230"/>
            <a:ext cx="9951188" cy="477107"/>
          </a:xfrm>
        </p:spPr>
        <p:txBody>
          <a:bodyPr>
            <a:normAutofit/>
          </a:bodyPr>
          <a:lstStyle/>
          <a:p>
            <a:r>
              <a:rPr lang="de-DE" dirty="0"/>
              <a:t>COMMERCIAL VEHICLES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096000" y="5877272"/>
            <a:ext cx="16164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AGCO/Fendt</a:t>
            </a:r>
          </a:p>
        </p:txBody>
      </p:sp>
      <p:sp>
        <p:nvSpPr>
          <p:cNvPr id="30" name="Rechteck 29"/>
          <p:cNvSpPr/>
          <p:nvPr/>
        </p:nvSpPr>
        <p:spPr>
          <a:xfrm>
            <a:off x="2193213" y="3782087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4826187" y="1606979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1482094" y="3782087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1482094" y="1102124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422472" y="968400"/>
            <a:ext cx="3729312" cy="94705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spcBef>
                <a:spcPts val="565"/>
              </a:spcBef>
            </a:pP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</a:t>
            </a: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Bumpers</a:t>
            </a:r>
            <a:b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Exterior</a:t>
            </a: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b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Seat shells</a:t>
            </a:r>
            <a:b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 </a:t>
            </a: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Ceiling, wall paneling &amp; luggage racks</a:t>
            </a:r>
            <a:endParaRPr lang="de-DE" sz="1400" spc="-7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5C2D64-D8F3-88EC-1A63-41D67C222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39" b="86846" l="8863" r="89705">
                        <a14:foregroundMark x1="56043" y1="75570" x2="61952" y2="76376"/>
                        <a14:foregroundMark x1="82095" y1="73289" x2="86303" y2="75705"/>
                        <a14:foregroundMark x1="59893" y1="67517" x2="62220" y2="70872"/>
                        <a14:foregroundMark x1="87645" y1="66309" x2="89705" y2="68322"/>
                        <a14:foregroundMark x1="11459" y1="40671" x2="11459" y2="40671"/>
                        <a14:foregroundMark x1="23635" y1="42282" x2="23635" y2="42282"/>
                        <a14:foregroundMark x1="18263" y1="43758" x2="18263" y2="43758"/>
                        <a14:foregroundMark x1="20233" y1="38792" x2="19338" y2="42013"/>
                        <a14:foregroundMark x1="19517" y1="41074" x2="17368" y2="57315"/>
                        <a14:foregroundMark x1="30976" y1="76779" x2="37690" y2="86174"/>
                        <a14:foregroundMark x1="36526" y1="85235" x2="41808" y2="83758"/>
                        <a14:foregroundMark x1="37332" y1="85235" x2="42077" y2="86443"/>
                        <a14:foregroundMark x1="43778" y1="86846" x2="22292" y2="86040"/>
                        <a14:foregroundMark x1="22919" y1="86443" x2="11817" y2="86174"/>
                        <a14:foregroundMark x1="11549" y1="86174" x2="9669" y2="86174"/>
                        <a14:foregroundMark x1="11996" y1="85772" x2="8863" y2="85772"/>
                        <a14:foregroundMark x1="12355" y1="34497" x2="12355" y2="34497"/>
                        <a14:foregroundMark x1="12623" y1="33960" x2="12623" y2="33960"/>
                        <a14:foregroundMark x1="12981" y1="33691" x2="12981" y2="33691"/>
                        <a14:foregroundMark x1="13160" y1="33691" x2="14145" y2="33154"/>
                        <a14:foregroundMark x1="11597" y1="37068" x2="11597" y2="37068"/>
                        <a14:backgroundMark x1="28380" y1="50336" x2="28380" y2="50336"/>
                        <a14:backgroundMark x1="22292" y1="46846" x2="22292" y2="46846"/>
                        <a14:backgroundMark x1="35273" y1="46980" x2="35273" y2="46980"/>
                        <a14:backgroundMark x1="21576" y1="49664" x2="21576" y2="49664"/>
                        <a14:backgroundMark x1="8057" y1="85772" x2="8852" y2="85746"/>
                        <a14:backgroundMark x1="15846" y1="34497" x2="15846" y2="34497"/>
                        <a14:backgroundMark x1="18711" y1="35973" x2="18711" y2="35973"/>
                        <a14:backgroundMark x1="12086" y1="38121" x2="12086" y2="38121"/>
                        <a14:backgroundMark x1="91764" y1="59329" x2="91764" y2="59329"/>
                        <a14:backgroundMark x1="91137" y1="51409" x2="92659" y2="80000"/>
                        <a14:backgroundMark x1="92341" y1="70181" x2="92341" y2="70181"/>
                        <a14:backgroundMark x1="91904" y1="70181" x2="91904" y2="70181"/>
                        <a14:backgroundMark x1="91794" y1="69852" x2="92123" y2="71005"/>
                        <a14:backgroundMark x1="91794" y1="70675" x2="91794" y2="71170"/>
                        <a14:backgroundMark x1="38403" y1="46458" x2="38403" y2="46458"/>
                        <a14:backgroundMark x1="39387" y1="46787" x2="39387" y2="46787"/>
                        <a14:backgroundMark x1="39387" y1="47611" x2="39387" y2="47611"/>
                        <a14:backgroundMark x1="39168" y1="48435" x2="39168" y2="48435"/>
                        <a14:backgroundMark x1="38950" y1="49094" x2="38950" y2="49094"/>
                        <a14:backgroundMark x1="38840" y1="49588" x2="38840" y2="49588"/>
                        <a14:backgroundMark x1="11269" y1="37232" x2="11269" y2="37232"/>
                        <a14:backgroundMark x1="11379" y1="37068" x2="11379" y2="37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0" t="7383" r="5330" b="7383"/>
          <a:stretch>
            <a:fillRect/>
          </a:stretch>
        </p:blipFill>
        <p:spPr>
          <a:xfrm>
            <a:off x="2788753" y="1746532"/>
            <a:ext cx="3384376" cy="21525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FC39F5-2172-4380-98D1-A64E3A936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30924"/>
            <a:ext cx="4125771" cy="275051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C8AFBD-FD5E-8C7D-FDCC-0DC443D051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415336"/>
            <a:ext cx="4125771" cy="275051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C771CF1-2597-CE12-C216-31A27E46DA87}"/>
              </a:ext>
            </a:extLst>
          </p:cNvPr>
          <p:cNvSpPr txBox="1">
            <a:spLocks/>
          </p:cNvSpPr>
          <p:nvPr/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Passenger transport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21819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Topics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History</a:t>
            </a:r>
            <a:endParaRPr lang="de-DE" dirty="0"/>
          </a:p>
          <a:p>
            <a:r>
              <a:rPr lang="de-DE" dirty="0"/>
              <a:t>Facts &amp; </a:t>
            </a:r>
            <a:r>
              <a:rPr lang="de-DE" dirty="0" err="1"/>
              <a:t>Figures</a:t>
            </a:r>
            <a:endParaRPr lang="de-DE" dirty="0"/>
          </a:p>
          <a:p>
            <a:r>
              <a:rPr lang="de-DE" dirty="0"/>
              <a:t>Co-extrusion </a:t>
            </a:r>
            <a:r>
              <a:rPr lang="de-DE" dirty="0" err="1"/>
              <a:t>process</a:t>
            </a:r>
            <a:endParaRPr lang="de-DE" dirty="0"/>
          </a:p>
          <a:p>
            <a:r>
              <a:rPr lang="de-DE" dirty="0"/>
              <a:t>Applications </a:t>
            </a:r>
          </a:p>
          <a:p>
            <a:r>
              <a:rPr lang="de-DE" dirty="0" err="1"/>
              <a:t>Sustainability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172802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Other APPLICATIONS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37339" y="2127505"/>
            <a:ext cx="4009707" cy="2279638"/>
            <a:chOff x="1150353" y="3303104"/>
            <a:chExt cx="4009707" cy="2279638"/>
          </a:xfrm>
        </p:grpSpPr>
        <p:sp>
          <p:nvSpPr>
            <p:cNvPr id="7" name="object 2"/>
            <p:cNvSpPr/>
            <p:nvPr/>
          </p:nvSpPr>
          <p:spPr>
            <a:xfrm>
              <a:off x="1150353" y="3303104"/>
              <a:ext cx="4009694" cy="21899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8"/>
            <p:cNvSpPr/>
            <p:nvPr/>
          </p:nvSpPr>
          <p:spPr>
            <a:xfrm>
              <a:off x="1375812" y="5493093"/>
              <a:ext cx="2285966" cy="896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20"/>
            <p:cNvSpPr/>
            <p:nvPr/>
          </p:nvSpPr>
          <p:spPr>
            <a:xfrm>
              <a:off x="1278407" y="4715814"/>
              <a:ext cx="3881653" cy="7772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251" y="1052736"/>
            <a:ext cx="4281253" cy="314242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33" y="4169920"/>
            <a:ext cx="3941512" cy="196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/>
        </p:nvSpPr>
        <p:spPr>
          <a:xfrm>
            <a:off x="3712728" y="4533723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0727026" y="1551466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422472" y="968400"/>
            <a:ext cx="2168328" cy="51616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Water Craft  </a:t>
            </a:r>
            <a:b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Golfcar</a:t>
            </a:r>
          </a:p>
        </p:txBody>
      </p:sp>
    </p:spTree>
    <p:extLst>
      <p:ext uri="{BB962C8B-B14F-4D97-AF65-F5344CB8AC3E}">
        <p14:creationId xmlns:p14="http://schemas.microsoft.com/office/powerpoint/2010/main" val="221638875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refrigerator</a:t>
            </a:r>
            <a:r>
              <a:rPr lang="de-DE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INDUSTRY</a:t>
            </a:r>
          </a:p>
        </p:txBody>
      </p:sp>
      <p:sp>
        <p:nvSpPr>
          <p:cNvPr id="5" name="Rechteck 4"/>
          <p:cNvSpPr/>
          <p:nvPr/>
        </p:nvSpPr>
        <p:spPr>
          <a:xfrm>
            <a:off x="9460631" y="2996952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071875"/>
            <a:ext cx="2566769" cy="385015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39396" y="5445224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492896"/>
            <a:ext cx="3417630" cy="34176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4392" r="9648"/>
          <a:stretch/>
        </p:blipFill>
        <p:spPr>
          <a:xfrm>
            <a:off x="8328248" y="3875220"/>
            <a:ext cx="3383149" cy="235419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0920536" y="5675021"/>
            <a:ext cx="63190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700" dirty="0">
                <a:latin typeface="Arial" panose="020B0604020202020204" pitchFamily="34" charset="0"/>
                <a:cs typeface="Arial" panose="020B0604020202020204" pitchFamily="34" charset="0"/>
              </a:rPr>
              <a:t>© FRICON</a:t>
            </a:r>
          </a:p>
        </p:txBody>
      </p:sp>
      <p:sp>
        <p:nvSpPr>
          <p:cNvPr id="10" name="object 14"/>
          <p:cNvSpPr txBox="1"/>
          <p:nvPr/>
        </p:nvSpPr>
        <p:spPr>
          <a:xfrm>
            <a:off x="422472" y="968400"/>
            <a:ext cx="2168328" cy="51616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Cooling devices  </a:t>
            </a:r>
            <a:b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Inner liners</a:t>
            </a:r>
          </a:p>
        </p:txBody>
      </p:sp>
    </p:spTree>
    <p:extLst>
      <p:ext uri="{BB962C8B-B14F-4D97-AF65-F5344CB8AC3E}">
        <p14:creationId xmlns:p14="http://schemas.microsoft.com/office/powerpoint/2010/main" val="199509941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CARAVANs &amp; </a:t>
            </a:r>
            <a:r>
              <a:rPr lang="de-DE" dirty="0" err="1"/>
              <a:t>motorhomes</a:t>
            </a:r>
            <a:endParaRPr lang="de-DE" dirty="0"/>
          </a:p>
        </p:txBody>
      </p:sp>
      <p:sp>
        <p:nvSpPr>
          <p:cNvPr id="6" name="object 12"/>
          <p:cNvSpPr/>
          <p:nvPr/>
        </p:nvSpPr>
        <p:spPr>
          <a:xfrm>
            <a:off x="7815153" y="4343400"/>
            <a:ext cx="3081447" cy="2054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13"/>
          <p:cNvSpPr/>
          <p:nvPr/>
        </p:nvSpPr>
        <p:spPr>
          <a:xfrm>
            <a:off x="5791200" y="1415699"/>
            <a:ext cx="6511923" cy="2160950"/>
          </a:xfrm>
          <a:prstGeom prst="rect">
            <a:avLst/>
          </a:prstGeom>
          <a:blipFill>
            <a:blip r:embed="rId3" cstate="print"/>
            <a:srcRect/>
            <a:stretch>
              <a:fillRect t="-22253" b="1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Univers Com 45 Light" panose="020B0403020202020204" pitchFamily="34" charset="0"/>
            </a:endParaRPr>
          </a:p>
        </p:txBody>
      </p:sp>
      <p:sp>
        <p:nvSpPr>
          <p:cNvPr id="8" name="object 17"/>
          <p:cNvSpPr/>
          <p:nvPr/>
        </p:nvSpPr>
        <p:spPr>
          <a:xfrm>
            <a:off x="1143000" y="4059463"/>
            <a:ext cx="4345579" cy="1736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537073" y="1190982"/>
            <a:ext cx="4392914" cy="2385667"/>
          </a:xfrm>
          <a:prstGeom prst="rect">
            <a:avLst/>
          </a:prstGeom>
          <a:blipFill>
            <a:blip r:embed="rId5" cstate="print"/>
            <a:srcRect/>
            <a:stretch>
              <a:fillRect t="-30510" r="-26039"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718070" y="1569978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20763" y="4429060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338615" y="4589126"/>
            <a:ext cx="423834" cy="338554"/>
          </a:xfrm>
          <a:prstGeom prst="rect">
            <a:avLst/>
          </a:prstGeom>
          <a:ln w="31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AT" sz="1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de-AT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472" y="968400"/>
            <a:ext cx="2168328" cy="731611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 </a:t>
            </a:r>
            <a:r>
              <a:rPr lang="pt-BR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Caravans</a:t>
            </a:r>
            <a: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 Motor homes</a:t>
            </a:r>
            <a:b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 </a:t>
            </a:r>
            <a:r>
              <a:rPr lang="pt-BR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  <a:r>
              <a:rPr lang="pt-BR" sz="1400" spc="-7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spc="-7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</a:t>
            </a:r>
            <a:endParaRPr lang="pt-BR" sz="1400" spc="-7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1166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625850" y="5805609"/>
            <a:ext cx="632223" cy="123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6279293" y="5800988"/>
            <a:ext cx="6724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5" dirty="0">
                <a:solidFill>
                  <a:srgbClr val="FFFFFF"/>
                </a:solidFill>
                <a:latin typeface="Univers Com 45 Light"/>
                <a:cs typeface="Univers Com 45 Light"/>
              </a:rPr>
              <a:t>Brooke</a:t>
            </a:r>
            <a:r>
              <a:rPr sz="800" b="0" spc="-60" dirty="0">
                <a:solidFill>
                  <a:srgbClr val="FFFFFF"/>
                </a:solidFill>
                <a:latin typeface="Univers Com 45 Light"/>
                <a:cs typeface="Univers Com 45 Light"/>
              </a:rPr>
              <a:t> </a:t>
            </a:r>
            <a:r>
              <a:rPr sz="800" b="0" spc="-10" dirty="0">
                <a:solidFill>
                  <a:srgbClr val="FFFFFF"/>
                </a:solidFill>
                <a:latin typeface="Univers Com 45 Light"/>
                <a:cs typeface="Univers Com 45 Light"/>
              </a:rPr>
              <a:t>Reveal</a:t>
            </a:r>
            <a:endParaRPr sz="800" dirty="0">
              <a:latin typeface="Univers Com 45 Light"/>
              <a:cs typeface="Univers Com 45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20373" y="3351209"/>
            <a:ext cx="4057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FFFFFF"/>
                </a:solidFill>
                <a:latin typeface="Univers Com 45 Light"/>
                <a:cs typeface="Univers Com 45 Light"/>
              </a:rPr>
              <a:t>N</a:t>
            </a:r>
            <a:r>
              <a:rPr sz="800" b="0" spc="-20" dirty="0">
                <a:solidFill>
                  <a:srgbClr val="FFFFFF"/>
                </a:solidFill>
                <a:latin typeface="Univers Com 45 Light"/>
                <a:cs typeface="Univers Com 45 Light"/>
              </a:rPr>
              <a:t>ov</a:t>
            </a:r>
            <a:r>
              <a:rPr sz="800" b="0" dirty="0">
                <a:solidFill>
                  <a:srgbClr val="FFFFFF"/>
                </a:solidFill>
                <a:latin typeface="Univers Com 45 Light"/>
                <a:cs typeface="Univers Com 45 Light"/>
              </a:rPr>
              <a:t>ellini</a:t>
            </a:r>
            <a:endParaRPr sz="800" dirty="0">
              <a:latin typeface="Univers Com 45 Light"/>
              <a:cs typeface="Univers Com 45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32301" y="3282832"/>
            <a:ext cx="4057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spc="-10" dirty="0">
                <a:solidFill>
                  <a:srgbClr val="FFFFFF"/>
                </a:solidFill>
                <a:latin typeface="Univers Com 45 Light"/>
                <a:cs typeface="Univers Com 45 Light"/>
              </a:rPr>
              <a:t>by</a:t>
            </a:r>
            <a:r>
              <a:rPr sz="800" b="0" spc="-65" dirty="0">
                <a:solidFill>
                  <a:srgbClr val="FFFFFF"/>
                </a:solidFill>
                <a:latin typeface="Univers Com 45 Light"/>
                <a:cs typeface="Univers Com 45 Light"/>
              </a:rPr>
              <a:t> </a:t>
            </a:r>
            <a:r>
              <a:rPr sz="800" b="0" spc="-5" dirty="0">
                <a:solidFill>
                  <a:srgbClr val="FFFFFF"/>
                </a:solidFill>
                <a:latin typeface="Univers Com 45 Light"/>
                <a:cs typeface="Univers Com 45 Light"/>
              </a:rPr>
              <a:t>Kolpa</a:t>
            </a:r>
            <a:endParaRPr sz="800" dirty="0">
              <a:latin typeface="Univers Com 45 Light"/>
              <a:cs typeface="Univers Com 45 Ligh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FURNITURE INDUSTRY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1" b="10232"/>
          <a:stretch/>
        </p:blipFill>
        <p:spPr>
          <a:xfrm>
            <a:off x="5943600" y="1143000"/>
            <a:ext cx="4649792" cy="246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5501" y="1150801"/>
            <a:ext cx="4231899" cy="246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5"/>
          <p:cNvSpPr/>
          <p:nvPr/>
        </p:nvSpPr>
        <p:spPr>
          <a:xfrm>
            <a:off x="2243080" y="3704008"/>
            <a:ext cx="3956939" cy="236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00" y="3704008"/>
            <a:ext cx="3550500" cy="23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bject 15"/>
          <p:cNvSpPr txBox="1"/>
          <p:nvPr/>
        </p:nvSpPr>
        <p:spPr>
          <a:xfrm>
            <a:off x="2276873" y="5939314"/>
            <a:ext cx="74358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HAKA</a:t>
            </a:r>
            <a:r>
              <a:rPr sz="600" b="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KÜCHEN</a:t>
            </a:r>
            <a:endParaRPr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93" y="3386612"/>
            <a:ext cx="344107" cy="190502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9827150" y="3435735"/>
            <a:ext cx="7226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EWE</a:t>
            </a:r>
            <a:r>
              <a:rPr lang="de-AT" sz="600" spc="-8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Küchen</a:t>
            </a:r>
          </a:p>
        </p:txBody>
      </p:sp>
    </p:spTree>
    <p:extLst>
      <p:ext uri="{BB962C8B-B14F-4D97-AF65-F5344CB8AC3E}">
        <p14:creationId xmlns:p14="http://schemas.microsoft.com/office/powerpoint/2010/main" val="140414719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186424" cy="77117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00" y="6411600"/>
            <a:ext cx="1436400" cy="1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754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5"/>
          <p:cNvSpPr txBox="1"/>
          <p:nvPr/>
        </p:nvSpPr>
        <p:spPr>
          <a:xfrm>
            <a:off x="1828800" y="5838443"/>
            <a:ext cx="74358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HAKA</a:t>
            </a:r>
            <a:r>
              <a:rPr sz="600" b="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KÜCHEN</a:t>
            </a:r>
            <a:endParaRPr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B1C1B5B4-8BF2-9A46-91F3-39B94055D665}"/>
              </a:ext>
            </a:extLst>
          </p:cNvPr>
          <p:cNvSpPr txBox="1">
            <a:spLocks/>
          </p:cNvSpPr>
          <p:nvPr/>
        </p:nvSpPr>
        <p:spPr>
          <a:xfrm>
            <a:off x="4493840" y="1371600"/>
            <a:ext cx="5562600" cy="521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We already produce in a  </a:t>
            </a:r>
          </a:p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resource-saving way. </a:t>
            </a:r>
          </a:p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A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de-A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de-A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de-AT" sz="1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AT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3.126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 2005</a:t>
            </a:r>
            <a:endParaRPr lang="de-A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de-AT" sz="3200" b="1" dirty="0">
                <a:latin typeface="Arial" panose="020B0604020202020204" pitchFamily="34" charset="0"/>
                <a:cs typeface="Arial" panose="020B0604020202020204" pitchFamily="34" charset="0"/>
              </a:rPr>
              <a:t>332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 2024</a:t>
            </a:r>
            <a:endParaRPr lang="de-A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52" y="4343400"/>
            <a:ext cx="457200" cy="3962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"/>
          <a:stretch/>
        </p:blipFill>
        <p:spPr>
          <a:xfrm>
            <a:off x="2753818" y="787719"/>
            <a:ext cx="3281543" cy="5449593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 DO A LOT.</a:t>
            </a:r>
          </a:p>
        </p:txBody>
      </p:sp>
    </p:spTree>
    <p:extLst>
      <p:ext uri="{BB962C8B-B14F-4D97-AF65-F5344CB8AC3E}">
        <p14:creationId xmlns:p14="http://schemas.microsoft.com/office/powerpoint/2010/main" val="417660655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5205">
            <a:extLst>
              <a:ext uri="{FF2B5EF4-FFF2-40B4-BE49-F238E27FC236}">
                <a16:creationId xmlns:a16="http://schemas.microsoft.com/office/drawing/2014/main" id="{BC60E0F2-4920-AD40-9172-3E3341D5E825}"/>
              </a:ext>
            </a:extLst>
          </p:cNvPr>
          <p:cNvSpPr/>
          <p:nvPr/>
        </p:nvSpPr>
        <p:spPr>
          <a:xfrm>
            <a:off x="4535612" y="2469786"/>
            <a:ext cx="1038536" cy="106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6289" y="20593"/>
                  <a:pt x="11409" y="18067"/>
                  <a:pt x="7586" y="14347"/>
                </a:cubicBezTo>
                <a:cubicBezTo>
                  <a:pt x="3580" y="10450"/>
                  <a:pt x="928" y="5433"/>
                  <a:pt x="0" y="0"/>
                </a:cubicBezTo>
              </a:path>
            </a:pathLst>
          </a:cu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35222">
            <a:extLst>
              <a:ext uri="{FF2B5EF4-FFF2-40B4-BE49-F238E27FC236}">
                <a16:creationId xmlns:a16="http://schemas.microsoft.com/office/drawing/2014/main" id="{C874E5D8-3DE7-CD4C-A5CF-57A0D9280220}"/>
              </a:ext>
            </a:extLst>
          </p:cNvPr>
          <p:cNvSpPr/>
          <p:nvPr/>
        </p:nvSpPr>
        <p:spPr>
          <a:xfrm>
            <a:off x="4067044" y="1440967"/>
            <a:ext cx="967803" cy="967804"/>
          </a:xfrm>
          <a:prstGeom prst="ellipse">
            <a:avLst/>
          </a:prstGeom>
          <a:solidFill>
            <a:srgbClr val="5D833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6569ECD-7220-F64F-BA44-4D4AA8B88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727" y="1637256"/>
            <a:ext cx="543525" cy="543145"/>
          </a:xfrm>
          <a:custGeom>
            <a:avLst/>
            <a:gdLst>
              <a:gd name="connsiteX0" fmla="*/ 326098 w 599135"/>
              <a:gd name="connsiteY0" fmla="*/ 346651 h 598716"/>
              <a:gd name="connsiteX1" fmla="*/ 338337 w 599135"/>
              <a:gd name="connsiteY1" fmla="*/ 350977 h 598716"/>
              <a:gd name="connsiteX2" fmla="*/ 334018 w 599135"/>
              <a:gd name="connsiteY2" fmla="*/ 363235 h 598716"/>
              <a:gd name="connsiteX3" fmla="*/ 259862 w 599135"/>
              <a:gd name="connsiteY3" fmla="*/ 398564 h 598716"/>
              <a:gd name="connsiteX4" fmla="*/ 352016 w 599135"/>
              <a:gd name="connsiteY4" fmla="*/ 444709 h 598716"/>
              <a:gd name="connsiteX5" fmla="*/ 357416 w 599135"/>
              <a:gd name="connsiteY5" fmla="*/ 453001 h 598716"/>
              <a:gd name="connsiteX6" fmla="*/ 352016 w 599135"/>
              <a:gd name="connsiteY6" fmla="*/ 460932 h 598716"/>
              <a:gd name="connsiteX7" fmla="*/ 213065 w 599135"/>
              <a:gd name="connsiteY7" fmla="*/ 524382 h 598716"/>
              <a:gd name="connsiteX8" fmla="*/ 209465 w 599135"/>
              <a:gd name="connsiteY8" fmla="*/ 525103 h 598716"/>
              <a:gd name="connsiteX9" fmla="*/ 201186 w 599135"/>
              <a:gd name="connsiteY9" fmla="*/ 519695 h 598716"/>
              <a:gd name="connsiteX10" fmla="*/ 205506 w 599135"/>
              <a:gd name="connsiteY10" fmla="*/ 507798 h 598716"/>
              <a:gd name="connsiteX11" fmla="*/ 327178 w 599135"/>
              <a:gd name="connsiteY11" fmla="*/ 452280 h 598716"/>
              <a:gd name="connsiteX12" fmla="*/ 235384 w 599135"/>
              <a:gd name="connsiteY12" fmla="*/ 406135 h 598716"/>
              <a:gd name="connsiteX13" fmla="*/ 229984 w 599135"/>
              <a:gd name="connsiteY13" fmla="*/ 398204 h 598716"/>
              <a:gd name="connsiteX14" fmla="*/ 235384 w 599135"/>
              <a:gd name="connsiteY14" fmla="*/ 389912 h 598716"/>
              <a:gd name="connsiteX15" fmla="*/ 214678 w 599135"/>
              <a:gd name="connsiteY15" fmla="*/ 336013 h 598716"/>
              <a:gd name="connsiteX16" fmla="*/ 123942 w 599135"/>
              <a:gd name="connsiteY16" fmla="*/ 550069 h 598716"/>
              <a:gd name="connsiteX17" fmla="*/ 475363 w 599135"/>
              <a:gd name="connsiteY17" fmla="*/ 550069 h 598716"/>
              <a:gd name="connsiteX18" fmla="*/ 384627 w 599135"/>
              <a:gd name="connsiteY18" fmla="*/ 336013 h 598716"/>
              <a:gd name="connsiteX19" fmla="*/ 227640 w 599135"/>
              <a:gd name="connsiteY19" fmla="*/ 260824 h 598716"/>
              <a:gd name="connsiteX20" fmla="*/ 219359 w 599135"/>
              <a:gd name="connsiteY20" fmla="*/ 317665 h 598716"/>
              <a:gd name="connsiteX21" fmla="*/ 379946 w 599135"/>
              <a:gd name="connsiteY21" fmla="*/ 317665 h 598716"/>
              <a:gd name="connsiteX22" fmla="*/ 371665 w 599135"/>
              <a:gd name="connsiteY22" fmla="*/ 260824 h 598716"/>
              <a:gd name="connsiteX23" fmla="*/ 381026 w 599135"/>
              <a:gd name="connsiteY23" fmla="*/ 196787 h 598716"/>
              <a:gd name="connsiteX24" fmla="*/ 387508 w 599135"/>
              <a:gd name="connsiteY24" fmla="*/ 242836 h 598716"/>
              <a:gd name="connsiteX25" fmla="*/ 484004 w 599135"/>
              <a:gd name="connsiteY25" fmla="*/ 242836 h 598716"/>
              <a:gd name="connsiteX26" fmla="*/ 218279 w 599135"/>
              <a:gd name="connsiteY26" fmla="*/ 196787 h 598716"/>
              <a:gd name="connsiteX27" fmla="*/ 115661 w 599135"/>
              <a:gd name="connsiteY27" fmla="*/ 242836 h 598716"/>
              <a:gd name="connsiteX28" fmla="*/ 211797 w 599135"/>
              <a:gd name="connsiteY28" fmla="*/ 242836 h 598716"/>
              <a:gd name="connsiteX29" fmla="*/ 237362 w 599135"/>
              <a:gd name="connsiteY29" fmla="*/ 191031 h 598716"/>
              <a:gd name="connsiteX30" fmla="*/ 230161 w 599135"/>
              <a:gd name="connsiteY30" fmla="*/ 242836 h 598716"/>
              <a:gd name="connsiteX31" fmla="*/ 369144 w 599135"/>
              <a:gd name="connsiteY31" fmla="*/ 242836 h 598716"/>
              <a:gd name="connsiteX32" fmla="*/ 361943 w 599135"/>
              <a:gd name="connsiteY32" fmla="*/ 191031 h 598716"/>
              <a:gd name="connsiteX33" fmla="*/ 252124 w 599135"/>
              <a:gd name="connsiteY33" fmla="*/ 88140 h 598716"/>
              <a:gd name="connsiteX34" fmla="*/ 239882 w 599135"/>
              <a:gd name="connsiteY34" fmla="*/ 172683 h 598716"/>
              <a:gd name="connsiteX35" fmla="*/ 359423 w 599135"/>
              <a:gd name="connsiteY35" fmla="*/ 172683 h 598716"/>
              <a:gd name="connsiteX36" fmla="*/ 346821 w 599135"/>
              <a:gd name="connsiteY36" fmla="*/ 88140 h 598716"/>
              <a:gd name="connsiteX37" fmla="*/ 356182 w 599135"/>
              <a:gd name="connsiteY37" fmla="*/ 23024 h 598716"/>
              <a:gd name="connsiteX38" fmla="*/ 363023 w 599135"/>
              <a:gd name="connsiteY38" fmla="*/ 69793 h 598716"/>
              <a:gd name="connsiteX39" fmla="*/ 477883 w 599135"/>
              <a:gd name="connsiteY39" fmla="*/ 69793 h 598716"/>
              <a:gd name="connsiteX40" fmla="*/ 243123 w 599135"/>
              <a:gd name="connsiteY40" fmla="*/ 23024 h 598716"/>
              <a:gd name="connsiteX41" fmla="*/ 121422 w 599135"/>
              <a:gd name="connsiteY41" fmla="*/ 69793 h 598716"/>
              <a:gd name="connsiteX42" fmla="*/ 236282 w 599135"/>
              <a:gd name="connsiteY42" fmla="*/ 69793 h 598716"/>
              <a:gd name="connsiteX43" fmla="*/ 262206 w 599135"/>
              <a:gd name="connsiteY43" fmla="*/ 17988 h 598716"/>
              <a:gd name="connsiteX44" fmla="*/ 254645 w 599135"/>
              <a:gd name="connsiteY44" fmla="*/ 69793 h 598716"/>
              <a:gd name="connsiteX45" fmla="*/ 344660 w 599135"/>
              <a:gd name="connsiteY45" fmla="*/ 69793 h 598716"/>
              <a:gd name="connsiteX46" fmla="*/ 337099 w 599135"/>
              <a:gd name="connsiteY46" fmla="*/ 17988 h 598716"/>
              <a:gd name="connsiteX47" fmla="*/ 254285 w 599135"/>
              <a:gd name="connsiteY47" fmla="*/ 0 h 598716"/>
              <a:gd name="connsiteX48" fmla="*/ 345020 w 599135"/>
              <a:gd name="connsiteY48" fmla="*/ 0 h 598716"/>
              <a:gd name="connsiteX49" fmla="*/ 348261 w 599135"/>
              <a:gd name="connsiteY49" fmla="*/ 719 h 598716"/>
              <a:gd name="connsiteX50" fmla="*/ 530092 w 599135"/>
              <a:gd name="connsiteY50" fmla="*/ 70512 h 598716"/>
              <a:gd name="connsiteX51" fmla="*/ 531172 w 599135"/>
              <a:gd name="connsiteY51" fmla="*/ 71232 h 598716"/>
              <a:gd name="connsiteX52" fmla="*/ 532973 w 599135"/>
              <a:gd name="connsiteY52" fmla="*/ 72311 h 598716"/>
              <a:gd name="connsiteX53" fmla="*/ 533693 w 599135"/>
              <a:gd name="connsiteY53" fmla="*/ 73390 h 598716"/>
              <a:gd name="connsiteX54" fmla="*/ 534773 w 599135"/>
              <a:gd name="connsiteY54" fmla="*/ 74829 h 598716"/>
              <a:gd name="connsiteX55" fmla="*/ 535133 w 599135"/>
              <a:gd name="connsiteY55" fmla="*/ 76268 h 598716"/>
              <a:gd name="connsiteX56" fmla="*/ 535493 w 599135"/>
              <a:gd name="connsiteY56" fmla="*/ 78427 h 598716"/>
              <a:gd name="connsiteX57" fmla="*/ 535853 w 599135"/>
              <a:gd name="connsiteY57" fmla="*/ 78787 h 598716"/>
              <a:gd name="connsiteX58" fmla="*/ 535853 w 599135"/>
              <a:gd name="connsiteY58" fmla="*/ 129512 h 598716"/>
              <a:gd name="connsiteX59" fmla="*/ 544855 w 599135"/>
              <a:gd name="connsiteY59" fmla="*/ 129512 h 598716"/>
              <a:gd name="connsiteX60" fmla="*/ 553856 w 599135"/>
              <a:gd name="connsiteY60" fmla="*/ 138506 h 598716"/>
              <a:gd name="connsiteX61" fmla="*/ 544855 w 599135"/>
              <a:gd name="connsiteY61" fmla="*/ 147500 h 598716"/>
              <a:gd name="connsiteX62" fmla="*/ 535853 w 599135"/>
              <a:gd name="connsiteY62" fmla="*/ 147500 h 598716"/>
              <a:gd name="connsiteX63" fmla="*/ 535853 w 599135"/>
              <a:gd name="connsiteY63" fmla="*/ 153976 h 598716"/>
              <a:gd name="connsiteX64" fmla="*/ 526852 w 599135"/>
              <a:gd name="connsiteY64" fmla="*/ 162970 h 598716"/>
              <a:gd name="connsiteX65" fmla="*/ 517490 w 599135"/>
              <a:gd name="connsiteY65" fmla="*/ 153976 h 598716"/>
              <a:gd name="connsiteX66" fmla="*/ 517490 w 599135"/>
              <a:gd name="connsiteY66" fmla="*/ 147500 h 598716"/>
              <a:gd name="connsiteX67" fmla="*/ 508488 w 599135"/>
              <a:gd name="connsiteY67" fmla="*/ 147500 h 598716"/>
              <a:gd name="connsiteX68" fmla="*/ 499487 w 599135"/>
              <a:gd name="connsiteY68" fmla="*/ 138506 h 598716"/>
              <a:gd name="connsiteX69" fmla="*/ 508488 w 599135"/>
              <a:gd name="connsiteY69" fmla="*/ 129512 h 598716"/>
              <a:gd name="connsiteX70" fmla="*/ 517490 w 599135"/>
              <a:gd name="connsiteY70" fmla="*/ 129512 h 598716"/>
              <a:gd name="connsiteX71" fmla="*/ 517490 w 599135"/>
              <a:gd name="connsiteY71" fmla="*/ 88140 h 598716"/>
              <a:gd name="connsiteX72" fmla="*/ 365544 w 599135"/>
              <a:gd name="connsiteY72" fmla="*/ 88140 h 598716"/>
              <a:gd name="connsiteX73" fmla="*/ 377786 w 599135"/>
              <a:gd name="connsiteY73" fmla="*/ 175921 h 598716"/>
              <a:gd name="connsiteX74" fmla="*/ 530092 w 599135"/>
              <a:gd name="connsiteY74" fmla="*/ 243196 h 598716"/>
              <a:gd name="connsiteX75" fmla="*/ 530452 w 599135"/>
              <a:gd name="connsiteY75" fmla="*/ 243555 h 598716"/>
              <a:gd name="connsiteX76" fmla="*/ 532973 w 599135"/>
              <a:gd name="connsiteY76" fmla="*/ 245354 h 598716"/>
              <a:gd name="connsiteX77" fmla="*/ 533693 w 599135"/>
              <a:gd name="connsiteY77" fmla="*/ 245714 h 598716"/>
              <a:gd name="connsiteX78" fmla="*/ 534773 w 599135"/>
              <a:gd name="connsiteY78" fmla="*/ 247873 h 598716"/>
              <a:gd name="connsiteX79" fmla="*/ 535133 w 599135"/>
              <a:gd name="connsiteY79" fmla="*/ 248952 h 598716"/>
              <a:gd name="connsiteX80" fmla="*/ 535493 w 599135"/>
              <a:gd name="connsiteY80" fmla="*/ 251110 h 598716"/>
              <a:gd name="connsiteX81" fmla="*/ 535853 w 599135"/>
              <a:gd name="connsiteY81" fmla="*/ 251830 h 598716"/>
              <a:gd name="connsiteX82" fmla="*/ 535853 w 599135"/>
              <a:gd name="connsiteY82" fmla="*/ 302196 h 598716"/>
              <a:gd name="connsiteX83" fmla="*/ 544855 w 599135"/>
              <a:gd name="connsiteY83" fmla="*/ 302196 h 598716"/>
              <a:gd name="connsiteX84" fmla="*/ 553856 w 599135"/>
              <a:gd name="connsiteY84" fmla="*/ 311190 h 598716"/>
              <a:gd name="connsiteX85" fmla="*/ 544855 w 599135"/>
              <a:gd name="connsiteY85" fmla="*/ 320544 h 598716"/>
              <a:gd name="connsiteX86" fmla="*/ 535853 w 599135"/>
              <a:gd name="connsiteY86" fmla="*/ 320544 h 598716"/>
              <a:gd name="connsiteX87" fmla="*/ 535853 w 599135"/>
              <a:gd name="connsiteY87" fmla="*/ 326659 h 598716"/>
              <a:gd name="connsiteX88" fmla="*/ 526852 w 599135"/>
              <a:gd name="connsiteY88" fmla="*/ 336013 h 598716"/>
              <a:gd name="connsiteX89" fmla="*/ 517490 w 599135"/>
              <a:gd name="connsiteY89" fmla="*/ 326659 h 598716"/>
              <a:gd name="connsiteX90" fmla="*/ 517490 w 599135"/>
              <a:gd name="connsiteY90" fmla="*/ 320544 h 598716"/>
              <a:gd name="connsiteX91" fmla="*/ 508488 w 599135"/>
              <a:gd name="connsiteY91" fmla="*/ 320544 h 598716"/>
              <a:gd name="connsiteX92" fmla="*/ 499487 w 599135"/>
              <a:gd name="connsiteY92" fmla="*/ 311190 h 598716"/>
              <a:gd name="connsiteX93" fmla="*/ 508488 w 599135"/>
              <a:gd name="connsiteY93" fmla="*/ 302196 h 598716"/>
              <a:gd name="connsiteX94" fmla="*/ 517490 w 599135"/>
              <a:gd name="connsiteY94" fmla="*/ 302196 h 598716"/>
              <a:gd name="connsiteX95" fmla="*/ 517490 w 599135"/>
              <a:gd name="connsiteY95" fmla="*/ 260824 h 598716"/>
              <a:gd name="connsiteX96" fmla="*/ 390028 w 599135"/>
              <a:gd name="connsiteY96" fmla="*/ 260824 h 598716"/>
              <a:gd name="connsiteX97" fmla="*/ 399390 w 599135"/>
              <a:gd name="connsiteY97" fmla="*/ 324141 h 598716"/>
              <a:gd name="connsiteX98" fmla="*/ 496966 w 599135"/>
              <a:gd name="connsiteY98" fmla="*/ 554026 h 598716"/>
              <a:gd name="connsiteX99" fmla="*/ 593463 w 599135"/>
              <a:gd name="connsiteY99" fmla="*/ 581008 h 598716"/>
              <a:gd name="connsiteX100" fmla="*/ 598504 w 599135"/>
              <a:gd name="connsiteY100" fmla="*/ 592880 h 598716"/>
              <a:gd name="connsiteX101" fmla="*/ 590222 w 599135"/>
              <a:gd name="connsiteY101" fmla="*/ 598636 h 598716"/>
              <a:gd name="connsiteX102" fmla="*/ 586622 w 599135"/>
              <a:gd name="connsiteY102" fmla="*/ 598276 h 598716"/>
              <a:gd name="connsiteX103" fmla="*/ 12323 w 599135"/>
              <a:gd name="connsiteY103" fmla="*/ 598276 h 598716"/>
              <a:gd name="connsiteX104" fmla="*/ 441 w 599135"/>
              <a:gd name="connsiteY104" fmla="*/ 592880 h 598716"/>
              <a:gd name="connsiteX105" fmla="*/ 5842 w 599135"/>
              <a:gd name="connsiteY105" fmla="*/ 581008 h 598716"/>
              <a:gd name="connsiteX106" fmla="*/ 102339 w 599135"/>
              <a:gd name="connsiteY106" fmla="*/ 554026 h 598716"/>
              <a:gd name="connsiteX107" fmla="*/ 199915 w 599135"/>
              <a:gd name="connsiteY107" fmla="*/ 324501 h 598716"/>
              <a:gd name="connsiteX108" fmla="*/ 209277 w 599135"/>
              <a:gd name="connsiteY108" fmla="*/ 260824 h 598716"/>
              <a:gd name="connsiteX109" fmla="*/ 81815 w 599135"/>
              <a:gd name="connsiteY109" fmla="*/ 260824 h 598716"/>
              <a:gd name="connsiteX110" fmla="*/ 81815 w 599135"/>
              <a:gd name="connsiteY110" fmla="*/ 302196 h 598716"/>
              <a:gd name="connsiteX111" fmla="*/ 90817 w 599135"/>
              <a:gd name="connsiteY111" fmla="*/ 302196 h 598716"/>
              <a:gd name="connsiteX112" fmla="*/ 100178 w 599135"/>
              <a:gd name="connsiteY112" fmla="*/ 311190 h 598716"/>
              <a:gd name="connsiteX113" fmla="*/ 90817 w 599135"/>
              <a:gd name="connsiteY113" fmla="*/ 320544 h 598716"/>
              <a:gd name="connsiteX114" fmla="*/ 81815 w 599135"/>
              <a:gd name="connsiteY114" fmla="*/ 320544 h 598716"/>
              <a:gd name="connsiteX115" fmla="*/ 81815 w 599135"/>
              <a:gd name="connsiteY115" fmla="*/ 326659 h 598716"/>
              <a:gd name="connsiteX116" fmla="*/ 72814 w 599135"/>
              <a:gd name="connsiteY116" fmla="*/ 336013 h 598716"/>
              <a:gd name="connsiteX117" fmla="*/ 63812 w 599135"/>
              <a:gd name="connsiteY117" fmla="*/ 326659 h 598716"/>
              <a:gd name="connsiteX118" fmla="*/ 63812 w 599135"/>
              <a:gd name="connsiteY118" fmla="*/ 320544 h 598716"/>
              <a:gd name="connsiteX119" fmla="*/ 54450 w 599135"/>
              <a:gd name="connsiteY119" fmla="*/ 320544 h 598716"/>
              <a:gd name="connsiteX120" fmla="*/ 45449 w 599135"/>
              <a:gd name="connsiteY120" fmla="*/ 311190 h 598716"/>
              <a:gd name="connsiteX121" fmla="*/ 54450 w 599135"/>
              <a:gd name="connsiteY121" fmla="*/ 302196 h 598716"/>
              <a:gd name="connsiteX122" fmla="*/ 63812 w 599135"/>
              <a:gd name="connsiteY122" fmla="*/ 302196 h 598716"/>
              <a:gd name="connsiteX123" fmla="*/ 63812 w 599135"/>
              <a:gd name="connsiteY123" fmla="*/ 251830 h 598716"/>
              <a:gd name="connsiteX124" fmla="*/ 63812 w 599135"/>
              <a:gd name="connsiteY124" fmla="*/ 251110 h 598716"/>
              <a:gd name="connsiteX125" fmla="*/ 64172 w 599135"/>
              <a:gd name="connsiteY125" fmla="*/ 248952 h 598716"/>
              <a:gd name="connsiteX126" fmla="*/ 64892 w 599135"/>
              <a:gd name="connsiteY126" fmla="*/ 247873 h 598716"/>
              <a:gd name="connsiteX127" fmla="*/ 65972 w 599135"/>
              <a:gd name="connsiteY127" fmla="*/ 245714 h 598716"/>
              <a:gd name="connsiteX128" fmla="*/ 66332 w 599135"/>
              <a:gd name="connsiteY128" fmla="*/ 245354 h 598716"/>
              <a:gd name="connsiteX129" fmla="*/ 69213 w 599135"/>
              <a:gd name="connsiteY129" fmla="*/ 243555 h 598716"/>
              <a:gd name="connsiteX130" fmla="*/ 69213 w 599135"/>
              <a:gd name="connsiteY130" fmla="*/ 243196 h 598716"/>
              <a:gd name="connsiteX131" fmla="*/ 221159 w 599135"/>
              <a:gd name="connsiteY131" fmla="*/ 175921 h 598716"/>
              <a:gd name="connsiteX132" fmla="*/ 233761 w 599135"/>
              <a:gd name="connsiteY132" fmla="*/ 88140 h 598716"/>
              <a:gd name="connsiteX133" fmla="*/ 81815 w 599135"/>
              <a:gd name="connsiteY133" fmla="*/ 88140 h 598716"/>
              <a:gd name="connsiteX134" fmla="*/ 81815 w 599135"/>
              <a:gd name="connsiteY134" fmla="*/ 129512 h 598716"/>
              <a:gd name="connsiteX135" fmla="*/ 90817 w 599135"/>
              <a:gd name="connsiteY135" fmla="*/ 129512 h 598716"/>
              <a:gd name="connsiteX136" fmla="*/ 100178 w 599135"/>
              <a:gd name="connsiteY136" fmla="*/ 138506 h 598716"/>
              <a:gd name="connsiteX137" fmla="*/ 90817 w 599135"/>
              <a:gd name="connsiteY137" fmla="*/ 147500 h 598716"/>
              <a:gd name="connsiteX138" fmla="*/ 81815 w 599135"/>
              <a:gd name="connsiteY138" fmla="*/ 147500 h 598716"/>
              <a:gd name="connsiteX139" fmla="*/ 81815 w 599135"/>
              <a:gd name="connsiteY139" fmla="*/ 153976 h 598716"/>
              <a:gd name="connsiteX140" fmla="*/ 72814 w 599135"/>
              <a:gd name="connsiteY140" fmla="*/ 162970 h 598716"/>
              <a:gd name="connsiteX141" fmla="*/ 63812 w 599135"/>
              <a:gd name="connsiteY141" fmla="*/ 153976 h 598716"/>
              <a:gd name="connsiteX142" fmla="*/ 63812 w 599135"/>
              <a:gd name="connsiteY142" fmla="*/ 147500 h 598716"/>
              <a:gd name="connsiteX143" fmla="*/ 54450 w 599135"/>
              <a:gd name="connsiteY143" fmla="*/ 147500 h 598716"/>
              <a:gd name="connsiteX144" fmla="*/ 45449 w 599135"/>
              <a:gd name="connsiteY144" fmla="*/ 138506 h 598716"/>
              <a:gd name="connsiteX145" fmla="*/ 54450 w 599135"/>
              <a:gd name="connsiteY145" fmla="*/ 129512 h 598716"/>
              <a:gd name="connsiteX146" fmla="*/ 63812 w 599135"/>
              <a:gd name="connsiteY146" fmla="*/ 129512 h 598716"/>
              <a:gd name="connsiteX147" fmla="*/ 63812 w 599135"/>
              <a:gd name="connsiteY147" fmla="*/ 78787 h 598716"/>
              <a:gd name="connsiteX148" fmla="*/ 63812 w 599135"/>
              <a:gd name="connsiteY148" fmla="*/ 78427 h 598716"/>
              <a:gd name="connsiteX149" fmla="*/ 64172 w 599135"/>
              <a:gd name="connsiteY149" fmla="*/ 76268 h 598716"/>
              <a:gd name="connsiteX150" fmla="*/ 64892 w 599135"/>
              <a:gd name="connsiteY150" fmla="*/ 74829 h 598716"/>
              <a:gd name="connsiteX151" fmla="*/ 65612 w 599135"/>
              <a:gd name="connsiteY151" fmla="*/ 73390 h 598716"/>
              <a:gd name="connsiteX152" fmla="*/ 66693 w 599135"/>
              <a:gd name="connsiteY152" fmla="*/ 72311 h 598716"/>
              <a:gd name="connsiteX153" fmla="*/ 68493 w 599135"/>
              <a:gd name="connsiteY153" fmla="*/ 71232 h 598716"/>
              <a:gd name="connsiteX154" fmla="*/ 69213 w 599135"/>
              <a:gd name="connsiteY154" fmla="*/ 70512 h 598716"/>
              <a:gd name="connsiteX155" fmla="*/ 69573 w 599135"/>
              <a:gd name="connsiteY155" fmla="*/ 70512 h 598716"/>
              <a:gd name="connsiteX156" fmla="*/ 251044 w 599135"/>
              <a:gd name="connsiteY156" fmla="*/ 719 h 598716"/>
              <a:gd name="connsiteX157" fmla="*/ 254285 w 599135"/>
              <a:gd name="connsiteY157" fmla="*/ 0 h 59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99135" h="598716">
                <a:moveTo>
                  <a:pt x="326098" y="346651"/>
                </a:moveTo>
                <a:cubicBezTo>
                  <a:pt x="330778" y="344488"/>
                  <a:pt x="336177" y="346291"/>
                  <a:pt x="338337" y="350977"/>
                </a:cubicBezTo>
                <a:cubicBezTo>
                  <a:pt x="340497" y="355664"/>
                  <a:pt x="338697" y="361071"/>
                  <a:pt x="334018" y="363235"/>
                </a:cubicBezTo>
                <a:lnTo>
                  <a:pt x="259862" y="398564"/>
                </a:lnTo>
                <a:lnTo>
                  <a:pt x="352016" y="444709"/>
                </a:lnTo>
                <a:cubicBezTo>
                  <a:pt x="355256" y="446151"/>
                  <a:pt x="357416" y="449396"/>
                  <a:pt x="357416" y="453001"/>
                </a:cubicBezTo>
                <a:cubicBezTo>
                  <a:pt x="357416" y="456606"/>
                  <a:pt x="355256" y="459851"/>
                  <a:pt x="352016" y="460932"/>
                </a:cubicBezTo>
                <a:lnTo>
                  <a:pt x="213065" y="524382"/>
                </a:lnTo>
                <a:cubicBezTo>
                  <a:pt x="211985" y="525103"/>
                  <a:pt x="210905" y="525103"/>
                  <a:pt x="209465" y="525103"/>
                </a:cubicBezTo>
                <a:cubicBezTo>
                  <a:pt x="205866" y="525103"/>
                  <a:pt x="202626" y="522940"/>
                  <a:pt x="201186" y="519695"/>
                </a:cubicBezTo>
                <a:cubicBezTo>
                  <a:pt x="199026" y="515008"/>
                  <a:pt x="200826" y="509961"/>
                  <a:pt x="205506" y="507798"/>
                </a:cubicBezTo>
                <a:lnTo>
                  <a:pt x="327178" y="452280"/>
                </a:lnTo>
                <a:lnTo>
                  <a:pt x="235384" y="406135"/>
                </a:lnTo>
                <a:cubicBezTo>
                  <a:pt x="232144" y="405053"/>
                  <a:pt x="229984" y="401809"/>
                  <a:pt x="229984" y="398204"/>
                </a:cubicBezTo>
                <a:cubicBezTo>
                  <a:pt x="230344" y="394599"/>
                  <a:pt x="232504" y="391354"/>
                  <a:pt x="235384" y="389912"/>
                </a:cubicBezTo>
                <a:close/>
                <a:moveTo>
                  <a:pt x="214678" y="336013"/>
                </a:moveTo>
                <a:lnTo>
                  <a:pt x="123942" y="550069"/>
                </a:lnTo>
                <a:cubicBezTo>
                  <a:pt x="235202" y="530282"/>
                  <a:pt x="364464" y="530282"/>
                  <a:pt x="475363" y="550069"/>
                </a:cubicBezTo>
                <a:lnTo>
                  <a:pt x="384627" y="336013"/>
                </a:lnTo>
                <a:close/>
                <a:moveTo>
                  <a:pt x="227640" y="260824"/>
                </a:moveTo>
                <a:lnTo>
                  <a:pt x="219359" y="317665"/>
                </a:lnTo>
                <a:lnTo>
                  <a:pt x="379946" y="317665"/>
                </a:lnTo>
                <a:lnTo>
                  <a:pt x="371665" y="260824"/>
                </a:lnTo>
                <a:close/>
                <a:moveTo>
                  <a:pt x="381026" y="196787"/>
                </a:moveTo>
                <a:lnTo>
                  <a:pt x="387508" y="242836"/>
                </a:lnTo>
                <a:lnTo>
                  <a:pt x="484004" y="242836"/>
                </a:lnTo>
                <a:close/>
                <a:moveTo>
                  <a:pt x="218279" y="196787"/>
                </a:moveTo>
                <a:lnTo>
                  <a:pt x="115661" y="242836"/>
                </a:lnTo>
                <a:lnTo>
                  <a:pt x="211797" y="242836"/>
                </a:lnTo>
                <a:close/>
                <a:moveTo>
                  <a:pt x="237362" y="191031"/>
                </a:moveTo>
                <a:lnTo>
                  <a:pt x="230161" y="242836"/>
                </a:lnTo>
                <a:lnTo>
                  <a:pt x="369144" y="242836"/>
                </a:lnTo>
                <a:lnTo>
                  <a:pt x="361943" y="191031"/>
                </a:lnTo>
                <a:close/>
                <a:moveTo>
                  <a:pt x="252124" y="88140"/>
                </a:moveTo>
                <a:lnTo>
                  <a:pt x="239882" y="172683"/>
                </a:lnTo>
                <a:lnTo>
                  <a:pt x="359423" y="172683"/>
                </a:lnTo>
                <a:lnTo>
                  <a:pt x="346821" y="88140"/>
                </a:lnTo>
                <a:close/>
                <a:moveTo>
                  <a:pt x="356182" y="23024"/>
                </a:moveTo>
                <a:lnTo>
                  <a:pt x="363023" y="69793"/>
                </a:lnTo>
                <a:lnTo>
                  <a:pt x="477883" y="69793"/>
                </a:lnTo>
                <a:close/>
                <a:moveTo>
                  <a:pt x="243123" y="23024"/>
                </a:moveTo>
                <a:lnTo>
                  <a:pt x="121422" y="69793"/>
                </a:lnTo>
                <a:lnTo>
                  <a:pt x="236282" y="69793"/>
                </a:lnTo>
                <a:close/>
                <a:moveTo>
                  <a:pt x="262206" y="17988"/>
                </a:moveTo>
                <a:lnTo>
                  <a:pt x="254645" y="69793"/>
                </a:lnTo>
                <a:lnTo>
                  <a:pt x="344660" y="69793"/>
                </a:lnTo>
                <a:lnTo>
                  <a:pt x="337099" y="17988"/>
                </a:lnTo>
                <a:close/>
                <a:moveTo>
                  <a:pt x="254285" y="0"/>
                </a:moveTo>
                <a:lnTo>
                  <a:pt x="345020" y="0"/>
                </a:lnTo>
                <a:cubicBezTo>
                  <a:pt x="346100" y="0"/>
                  <a:pt x="347181" y="0"/>
                  <a:pt x="348261" y="719"/>
                </a:cubicBezTo>
                <a:lnTo>
                  <a:pt x="530092" y="70512"/>
                </a:lnTo>
                <a:cubicBezTo>
                  <a:pt x="530452" y="70872"/>
                  <a:pt x="530812" y="70872"/>
                  <a:pt x="531172" y="71232"/>
                </a:cubicBezTo>
                <a:cubicBezTo>
                  <a:pt x="531532" y="71592"/>
                  <a:pt x="532252" y="71592"/>
                  <a:pt x="532973" y="72311"/>
                </a:cubicBezTo>
                <a:cubicBezTo>
                  <a:pt x="532973" y="72671"/>
                  <a:pt x="533333" y="73031"/>
                  <a:pt x="533693" y="73390"/>
                </a:cubicBezTo>
                <a:cubicBezTo>
                  <a:pt x="534053" y="73750"/>
                  <a:pt x="534413" y="74470"/>
                  <a:pt x="534773" y="74829"/>
                </a:cubicBezTo>
                <a:cubicBezTo>
                  <a:pt x="535133" y="75189"/>
                  <a:pt x="535133" y="75909"/>
                  <a:pt x="535133" y="76268"/>
                </a:cubicBezTo>
                <a:cubicBezTo>
                  <a:pt x="535493" y="76988"/>
                  <a:pt x="535493" y="77348"/>
                  <a:pt x="535493" y="78427"/>
                </a:cubicBezTo>
                <a:lnTo>
                  <a:pt x="535853" y="78787"/>
                </a:lnTo>
                <a:lnTo>
                  <a:pt x="535853" y="129512"/>
                </a:lnTo>
                <a:lnTo>
                  <a:pt x="544855" y="129512"/>
                </a:lnTo>
                <a:cubicBezTo>
                  <a:pt x="549895" y="129512"/>
                  <a:pt x="553856" y="133470"/>
                  <a:pt x="553856" y="138506"/>
                </a:cubicBezTo>
                <a:cubicBezTo>
                  <a:pt x="553856" y="143543"/>
                  <a:pt x="549895" y="147500"/>
                  <a:pt x="544855" y="147500"/>
                </a:cubicBezTo>
                <a:lnTo>
                  <a:pt x="535853" y="147500"/>
                </a:lnTo>
                <a:lnTo>
                  <a:pt x="535853" y="153976"/>
                </a:lnTo>
                <a:cubicBezTo>
                  <a:pt x="535853" y="159013"/>
                  <a:pt x="531532" y="162970"/>
                  <a:pt x="526852" y="162970"/>
                </a:cubicBezTo>
                <a:cubicBezTo>
                  <a:pt x="521811" y="162970"/>
                  <a:pt x="517490" y="159013"/>
                  <a:pt x="517490" y="153976"/>
                </a:cubicBezTo>
                <a:lnTo>
                  <a:pt x="517490" y="147500"/>
                </a:lnTo>
                <a:lnTo>
                  <a:pt x="508488" y="147500"/>
                </a:lnTo>
                <a:cubicBezTo>
                  <a:pt x="503447" y="147500"/>
                  <a:pt x="499487" y="143543"/>
                  <a:pt x="499487" y="138506"/>
                </a:cubicBezTo>
                <a:cubicBezTo>
                  <a:pt x="499487" y="133470"/>
                  <a:pt x="503447" y="129512"/>
                  <a:pt x="508488" y="129512"/>
                </a:cubicBezTo>
                <a:lnTo>
                  <a:pt x="517490" y="129512"/>
                </a:lnTo>
                <a:lnTo>
                  <a:pt x="517490" y="88140"/>
                </a:lnTo>
                <a:lnTo>
                  <a:pt x="365544" y="88140"/>
                </a:lnTo>
                <a:lnTo>
                  <a:pt x="377786" y="175921"/>
                </a:lnTo>
                <a:lnTo>
                  <a:pt x="530092" y="243196"/>
                </a:lnTo>
                <a:lnTo>
                  <a:pt x="530452" y="243555"/>
                </a:lnTo>
                <a:cubicBezTo>
                  <a:pt x="531532" y="243915"/>
                  <a:pt x="532252" y="244635"/>
                  <a:pt x="532973" y="245354"/>
                </a:cubicBezTo>
                <a:cubicBezTo>
                  <a:pt x="532973" y="245354"/>
                  <a:pt x="533333" y="245714"/>
                  <a:pt x="533693" y="245714"/>
                </a:cubicBezTo>
                <a:cubicBezTo>
                  <a:pt x="534053" y="246434"/>
                  <a:pt x="534773" y="247153"/>
                  <a:pt x="534773" y="247873"/>
                </a:cubicBezTo>
                <a:cubicBezTo>
                  <a:pt x="535133" y="248592"/>
                  <a:pt x="535133" y="248592"/>
                  <a:pt x="535133" y="248952"/>
                </a:cubicBezTo>
                <a:cubicBezTo>
                  <a:pt x="535493" y="249671"/>
                  <a:pt x="535493" y="250391"/>
                  <a:pt x="535493" y="251110"/>
                </a:cubicBezTo>
                <a:cubicBezTo>
                  <a:pt x="535493" y="251470"/>
                  <a:pt x="535853" y="251470"/>
                  <a:pt x="535853" y="251830"/>
                </a:cubicBezTo>
                <a:lnTo>
                  <a:pt x="535853" y="302196"/>
                </a:lnTo>
                <a:lnTo>
                  <a:pt x="544855" y="302196"/>
                </a:lnTo>
                <a:cubicBezTo>
                  <a:pt x="549895" y="302196"/>
                  <a:pt x="553856" y="306513"/>
                  <a:pt x="553856" y="311190"/>
                </a:cubicBezTo>
                <a:cubicBezTo>
                  <a:pt x="553856" y="316226"/>
                  <a:pt x="549895" y="320544"/>
                  <a:pt x="544855" y="320544"/>
                </a:cubicBezTo>
                <a:lnTo>
                  <a:pt x="535853" y="320544"/>
                </a:lnTo>
                <a:lnTo>
                  <a:pt x="535853" y="326659"/>
                </a:lnTo>
                <a:cubicBezTo>
                  <a:pt x="535853" y="332056"/>
                  <a:pt x="531532" y="336013"/>
                  <a:pt x="526852" y="336013"/>
                </a:cubicBezTo>
                <a:cubicBezTo>
                  <a:pt x="521811" y="336013"/>
                  <a:pt x="517490" y="332056"/>
                  <a:pt x="517490" y="326659"/>
                </a:cubicBezTo>
                <a:lnTo>
                  <a:pt x="517490" y="320544"/>
                </a:lnTo>
                <a:lnTo>
                  <a:pt x="508488" y="320544"/>
                </a:lnTo>
                <a:cubicBezTo>
                  <a:pt x="503447" y="320544"/>
                  <a:pt x="499487" y="316226"/>
                  <a:pt x="499487" y="311190"/>
                </a:cubicBezTo>
                <a:cubicBezTo>
                  <a:pt x="499487" y="306513"/>
                  <a:pt x="503447" y="302196"/>
                  <a:pt x="508488" y="302196"/>
                </a:cubicBezTo>
                <a:lnTo>
                  <a:pt x="517490" y="302196"/>
                </a:lnTo>
                <a:lnTo>
                  <a:pt x="517490" y="260824"/>
                </a:lnTo>
                <a:lnTo>
                  <a:pt x="390028" y="260824"/>
                </a:lnTo>
                <a:lnTo>
                  <a:pt x="399390" y="324141"/>
                </a:lnTo>
                <a:lnTo>
                  <a:pt x="496966" y="554026"/>
                </a:lnTo>
                <a:cubicBezTo>
                  <a:pt x="531532" y="561221"/>
                  <a:pt x="564298" y="569856"/>
                  <a:pt x="593463" y="581008"/>
                </a:cubicBezTo>
                <a:cubicBezTo>
                  <a:pt x="598144" y="582807"/>
                  <a:pt x="600304" y="588203"/>
                  <a:pt x="598504" y="592880"/>
                </a:cubicBezTo>
                <a:cubicBezTo>
                  <a:pt x="597064" y="596478"/>
                  <a:pt x="593823" y="598636"/>
                  <a:pt x="590222" y="598636"/>
                </a:cubicBezTo>
                <a:cubicBezTo>
                  <a:pt x="589142" y="598636"/>
                  <a:pt x="587702" y="598636"/>
                  <a:pt x="586622" y="598276"/>
                </a:cubicBezTo>
                <a:cubicBezTo>
                  <a:pt x="428555" y="538197"/>
                  <a:pt x="170750" y="538197"/>
                  <a:pt x="12323" y="598276"/>
                </a:cubicBezTo>
                <a:cubicBezTo>
                  <a:pt x="7642" y="599715"/>
                  <a:pt x="2241" y="597557"/>
                  <a:pt x="441" y="592880"/>
                </a:cubicBezTo>
                <a:cubicBezTo>
                  <a:pt x="-999" y="588203"/>
                  <a:pt x="1161" y="582807"/>
                  <a:pt x="5842" y="581008"/>
                </a:cubicBezTo>
                <a:cubicBezTo>
                  <a:pt x="35367" y="569856"/>
                  <a:pt x="67773" y="561221"/>
                  <a:pt x="102339" y="554026"/>
                </a:cubicBezTo>
                <a:lnTo>
                  <a:pt x="199915" y="324501"/>
                </a:lnTo>
                <a:lnTo>
                  <a:pt x="209277" y="260824"/>
                </a:lnTo>
                <a:lnTo>
                  <a:pt x="81815" y="260824"/>
                </a:lnTo>
                <a:lnTo>
                  <a:pt x="81815" y="302196"/>
                </a:lnTo>
                <a:lnTo>
                  <a:pt x="90817" y="302196"/>
                </a:lnTo>
                <a:cubicBezTo>
                  <a:pt x="95858" y="302196"/>
                  <a:pt x="100178" y="306513"/>
                  <a:pt x="100178" y="311190"/>
                </a:cubicBezTo>
                <a:cubicBezTo>
                  <a:pt x="100178" y="316226"/>
                  <a:pt x="95858" y="320544"/>
                  <a:pt x="90817" y="320544"/>
                </a:cubicBezTo>
                <a:lnTo>
                  <a:pt x="81815" y="320544"/>
                </a:lnTo>
                <a:lnTo>
                  <a:pt x="81815" y="326659"/>
                </a:lnTo>
                <a:cubicBezTo>
                  <a:pt x="81815" y="332056"/>
                  <a:pt x="77854" y="336013"/>
                  <a:pt x="72814" y="336013"/>
                </a:cubicBezTo>
                <a:cubicBezTo>
                  <a:pt x="67773" y="336013"/>
                  <a:pt x="63812" y="332056"/>
                  <a:pt x="63812" y="326659"/>
                </a:cubicBezTo>
                <a:lnTo>
                  <a:pt x="63812" y="320544"/>
                </a:lnTo>
                <a:lnTo>
                  <a:pt x="54450" y="320544"/>
                </a:lnTo>
                <a:cubicBezTo>
                  <a:pt x="49770" y="320544"/>
                  <a:pt x="45449" y="316226"/>
                  <a:pt x="45449" y="311190"/>
                </a:cubicBezTo>
                <a:cubicBezTo>
                  <a:pt x="45449" y="306513"/>
                  <a:pt x="49770" y="302196"/>
                  <a:pt x="54450" y="302196"/>
                </a:cubicBezTo>
                <a:lnTo>
                  <a:pt x="63812" y="302196"/>
                </a:lnTo>
                <a:lnTo>
                  <a:pt x="63812" y="251830"/>
                </a:lnTo>
                <a:cubicBezTo>
                  <a:pt x="63812" y="251470"/>
                  <a:pt x="63812" y="251470"/>
                  <a:pt x="63812" y="251110"/>
                </a:cubicBezTo>
                <a:cubicBezTo>
                  <a:pt x="63812" y="250391"/>
                  <a:pt x="64172" y="249671"/>
                  <a:pt x="64172" y="248952"/>
                </a:cubicBezTo>
                <a:cubicBezTo>
                  <a:pt x="64172" y="248592"/>
                  <a:pt x="64532" y="248592"/>
                  <a:pt x="64892" y="247873"/>
                </a:cubicBezTo>
                <a:cubicBezTo>
                  <a:pt x="64892" y="247153"/>
                  <a:pt x="65612" y="246434"/>
                  <a:pt x="65972" y="245714"/>
                </a:cubicBezTo>
                <a:cubicBezTo>
                  <a:pt x="65972" y="245714"/>
                  <a:pt x="65972" y="245354"/>
                  <a:pt x="66332" y="245354"/>
                </a:cubicBezTo>
                <a:cubicBezTo>
                  <a:pt x="67413" y="244635"/>
                  <a:pt x="68133" y="243915"/>
                  <a:pt x="69213" y="243555"/>
                </a:cubicBezTo>
                <a:lnTo>
                  <a:pt x="69213" y="243196"/>
                </a:lnTo>
                <a:lnTo>
                  <a:pt x="221159" y="175921"/>
                </a:lnTo>
                <a:lnTo>
                  <a:pt x="233761" y="88140"/>
                </a:lnTo>
                <a:lnTo>
                  <a:pt x="81815" y="88140"/>
                </a:lnTo>
                <a:lnTo>
                  <a:pt x="81815" y="129512"/>
                </a:lnTo>
                <a:lnTo>
                  <a:pt x="90817" y="129512"/>
                </a:lnTo>
                <a:cubicBezTo>
                  <a:pt x="95858" y="129512"/>
                  <a:pt x="100178" y="133470"/>
                  <a:pt x="100178" y="138506"/>
                </a:cubicBezTo>
                <a:cubicBezTo>
                  <a:pt x="100178" y="143543"/>
                  <a:pt x="95858" y="147500"/>
                  <a:pt x="90817" y="147500"/>
                </a:cubicBezTo>
                <a:lnTo>
                  <a:pt x="81815" y="147500"/>
                </a:lnTo>
                <a:lnTo>
                  <a:pt x="81815" y="153976"/>
                </a:lnTo>
                <a:cubicBezTo>
                  <a:pt x="81815" y="159013"/>
                  <a:pt x="77854" y="162970"/>
                  <a:pt x="72814" y="162970"/>
                </a:cubicBezTo>
                <a:cubicBezTo>
                  <a:pt x="67773" y="162970"/>
                  <a:pt x="63812" y="159013"/>
                  <a:pt x="63812" y="153976"/>
                </a:cubicBezTo>
                <a:lnTo>
                  <a:pt x="63812" y="147500"/>
                </a:lnTo>
                <a:lnTo>
                  <a:pt x="54450" y="147500"/>
                </a:lnTo>
                <a:cubicBezTo>
                  <a:pt x="49770" y="147500"/>
                  <a:pt x="45449" y="143543"/>
                  <a:pt x="45449" y="138506"/>
                </a:cubicBezTo>
                <a:cubicBezTo>
                  <a:pt x="45449" y="133470"/>
                  <a:pt x="49770" y="129512"/>
                  <a:pt x="54450" y="129512"/>
                </a:cubicBezTo>
                <a:lnTo>
                  <a:pt x="63812" y="129512"/>
                </a:lnTo>
                <a:lnTo>
                  <a:pt x="63812" y="78787"/>
                </a:lnTo>
                <a:lnTo>
                  <a:pt x="63812" y="78427"/>
                </a:lnTo>
                <a:cubicBezTo>
                  <a:pt x="63812" y="77348"/>
                  <a:pt x="64172" y="76988"/>
                  <a:pt x="64172" y="76268"/>
                </a:cubicBezTo>
                <a:cubicBezTo>
                  <a:pt x="64532" y="75909"/>
                  <a:pt x="64532" y="75189"/>
                  <a:pt x="64892" y="74829"/>
                </a:cubicBezTo>
                <a:cubicBezTo>
                  <a:pt x="64892" y="74470"/>
                  <a:pt x="65252" y="73750"/>
                  <a:pt x="65612" y="73390"/>
                </a:cubicBezTo>
                <a:cubicBezTo>
                  <a:pt x="65972" y="73031"/>
                  <a:pt x="66332" y="72671"/>
                  <a:pt x="66693" y="72311"/>
                </a:cubicBezTo>
                <a:cubicBezTo>
                  <a:pt x="67413" y="71592"/>
                  <a:pt x="67773" y="71592"/>
                  <a:pt x="68493" y="71232"/>
                </a:cubicBezTo>
                <a:cubicBezTo>
                  <a:pt x="68853" y="70872"/>
                  <a:pt x="69213" y="70872"/>
                  <a:pt x="69213" y="70512"/>
                </a:cubicBezTo>
                <a:lnTo>
                  <a:pt x="69573" y="70512"/>
                </a:lnTo>
                <a:lnTo>
                  <a:pt x="251044" y="719"/>
                </a:lnTo>
                <a:cubicBezTo>
                  <a:pt x="252124" y="0"/>
                  <a:pt x="253205" y="0"/>
                  <a:pt x="2542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6D6D1BC-646F-414F-BD87-2B3E76BBE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947" y="3436048"/>
            <a:ext cx="536850" cy="544051"/>
          </a:xfrm>
          <a:custGeom>
            <a:avLst/>
            <a:gdLst>
              <a:gd name="connsiteX0" fmla="*/ 76884 w 591777"/>
              <a:gd name="connsiteY0" fmla="*/ 530225 h 599715"/>
              <a:gd name="connsiteX1" fmla="*/ 176397 w 591777"/>
              <a:gd name="connsiteY1" fmla="*/ 530225 h 599715"/>
              <a:gd name="connsiteX2" fmla="*/ 185378 w 591777"/>
              <a:gd name="connsiteY2" fmla="*/ 539563 h 599715"/>
              <a:gd name="connsiteX3" fmla="*/ 176397 w 591777"/>
              <a:gd name="connsiteY3" fmla="*/ 548902 h 599715"/>
              <a:gd name="connsiteX4" fmla="*/ 76884 w 591777"/>
              <a:gd name="connsiteY4" fmla="*/ 548902 h 599715"/>
              <a:gd name="connsiteX5" fmla="*/ 68262 w 591777"/>
              <a:gd name="connsiteY5" fmla="*/ 539563 h 599715"/>
              <a:gd name="connsiteX6" fmla="*/ 76884 w 591777"/>
              <a:gd name="connsiteY6" fmla="*/ 530225 h 599715"/>
              <a:gd name="connsiteX7" fmla="*/ 76852 w 591777"/>
              <a:gd name="connsiteY7" fmla="*/ 485775 h 599715"/>
              <a:gd name="connsiteX8" fmla="*/ 193894 w 591777"/>
              <a:gd name="connsiteY8" fmla="*/ 485775 h 599715"/>
              <a:gd name="connsiteX9" fmla="*/ 202842 w 591777"/>
              <a:gd name="connsiteY9" fmla="*/ 495487 h 599715"/>
              <a:gd name="connsiteX10" fmla="*/ 193894 w 591777"/>
              <a:gd name="connsiteY10" fmla="*/ 504452 h 599715"/>
              <a:gd name="connsiteX11" fmla="*/ 76852 w 591777"/>
              <a:gd name="connsiteY11" fmla="*/ 504452 h 599715"/>
              <a:gd name="connsiteX12" fmla="*/ 68262 w 591777"/>
              <a:gd name="connsiteY12" fmla="*/ 495487 h 599715"/>
              <a:gd name="connsiteX13" fmla="*/ 76852 w 591777"/>
              <a:gd name="connsiteY13" fmla="*/ 485775 h 599715"/>
              <a:gd name="connsiteX14" fmla="*/ 76917 w 591777"/>
              <a:gd name="connsiteY14" fmla="*/ 439737 h 599715"/>
              <a:gd name="connsiteX15" fmla="*/ 212874 w 591777"/>
              <a:gd name="connsiteY15" fmla="*/ 439737 h 599715"/>
              <a:gd name="connsiteX16" fmla="*/ 221889 w 591777"/>
              <a:gd name="connsiteY16" fmla="*/ 449075 h 599715"/>
              <a:gd name="connsiteX17" fmla="*/ 212874 w 591777"/>
              <a:gd name="connsiteY17" fmla="*/ 458414 h 599715"/>
              <a:gd name="connsiteX18" fmla="*/ 76917 w 591777"/>
              <a:gd name="connsiteY18" fmla="*/ 458414 h 599715"/>
              <a:gd name="connsiteX19" fmla="*/ 68262 w 591777"/>
              <a:gd name="connsiteY19" fmla="*/ 449075 h 599715"/>
              <a:gd name="connsiteX20" fmla="*/ 76917 w 591777"/>
              <a:gd name="connsiteY20" fmla="*/ 439737 h 599715"/>
              <a:gd name="connsiteX21" fmla="*/ 35996 w 591777"/>
              <a:gd name="connsiteY21" fmla="*/ 410976 h 599715"/>
              <a:gd name="connsiteX22" fmla="*/ 35996 w 591777"/>
              <a:gd name="connsiteY22" fmla="*/ 581706 h 599715"/>
              <a:gd name="connsiteX23" fmla="*/ 188980 w 591777"/>
              <a:gd name="connsiteY23" fmla="*/ 581706 h 599715"/>
              <a:gd name="connsiteX24" fmla="*/ 260252 w 591777"/>
              <a:gd name="connsiteY24" fmla="*/ 410976 h 599715"/>
              <a:gd name="connsiteX25" fmla="*/ 132790 w 591777"/>
              <a:gd name="connsiteY25" fmla="*/ 354432 h 599715"/>
              <a:gd name="connsiteX26" fmla="*/ 145863 w 591777"/>
              <a:gd name="connsiteY26" fmla="*/ 354432 h 599715"/>
              <a:gd name="connsiteX27" fmla="*/ 148852 w 591777"/>
              <a:gd name="connsiteY27" fmla="*/ 360542 h 599715"/>
              <a:gd name="connsiteX28" fmla="*/ 145863 w 591777"/>
              <a:gd name="connsiteY28" fmla="*/ 367012 h 599715"/>
              <a:gd name="connsiteX29" fmla="*/ 139140 w 591777"/>
              <a:gd name="connsiteY29" fmla="*/ 369528 h 599715"/>
              <a:gd name="connsiteX30" fmla="*/ 132790 w 591777"/>
              <a:gd name="connsiteY30" fmla="*/ 367012 h 599715"/>
              <a:gd name="connsiteX31" fmla="*/ 130175 w 591777"/>
              <a:gd name="connsiteY31" fmla="*/ 360542 h 599715"/>
              <a:gd name="connsiteX32" fmla="*/ 132790 w 591777"/>
              <a:gd name="connsiteY32" fmla="*/ 354432 h 599715"/>
              <a:gd name="connsiteX33" fmla="*/ 139140 w 591777"/>
              <a:gd name="connsiteY33" fmla="*/ 312737 h 599715"/>
              <a:gd name="connsiteX34" fmla="*/ 148852 w 591777"/>
              <a:gd name="connsiteY34" fmla="*/ 322075 h 599715"/>
              <a:gd name="connsiteX35" fmla="*/ 139140 w 591777"/>
              <a:gd name="connsiteY35" fmla="*/ 331413 h 599715"/>
              <a:gd name="connsiteX36" fmla="*/ 130175 w 591777"/>
              <a:gd name="connsiteY36" fmla="*/ 322075 h 599715"/>
              <a:gd name="connsiteX37" fmla="*/ 139140 w 591777"/>
              <a:gd name="connsiteY37" fmla="*/ 312737 h 599715"/>
              <a:gd name="connsiteX38" fmla="*/ 132790 w 591777"/>
              <a:gd name="connsiteY38" fmla="*/ 276347 h 599715"/>
              <a:gd name="connsiteX39" fmla="*/ 145863 w 591777"/>
              <a:gd name="connsiteY39" fmla="*/ 276347 h 599715"/>
              <a:gd name="connsiteX40" fmla="*/ 148852 w 591777"/>
              <a:gd name="connsiteY40" fmla="*/ 282941 h 599715"/>
              <a:gd name="connsiteX41" fmla="*/ 145863 w 591777"/>
              <a:gd name="connsiteY41" fmla="*/ 289169 h 599715"/>
              <a:gd name="connsiteX42" fmla="*/ 139140 w 591777"/>
              <a:gd name="connsiteY42" fmla="*/ 291733 h 599715"/>
              <a:gd name="connsiteX43" fmla="*/ 132790 w 591777"/>
              <a:gd name="connsiteY43" fmla="*/ 289169 h 599715"/>
              <a:gd name="connsiteX44" fmla="*/ 130175 w 591777"/>
              <a:gd name="connsiteY44" fmla="*/ 282941 h 599715"/>
              <a:gd name="connsiteX45" fmla="*/ 132790 w 591777"/>
              <a:gd name="connsiteY45" fmla="*/ 276347 h 599715"/>
              <a:gd name="connsiteX46" fmla="*/ 92870 w 591777"/>
              <a:gd name="connsiteY46" fmla="*/ 258616 h 599715"/>
              <a:gd name="connsiteX47" fmla="*/ 92870 w 591777"/>
              <a:gd name="connsiteY47" fmla="*/ 392967 h 599715"/>
              <a:gd name="connsiteX48" fmla="*/ 264932 w 591777"/>
              <a:gd name="connsiteY48" fmla="*/ 392967 h 599715"/>
              <a:gd name="connsiteX49" fmla="*/ 275371 w 591777"/>
              <a:gd name="connsiteY49" fmla="*/ 334976 h 599715"/>
              <a:gd name="connsiteX50" fmla="*/ 194379 w 591777"/>
              <a:gd name="connsiteY50" fmla="*/ 334976 h 599715"/>
              <a:gd name="connsiteX51" fmla="*/ 185380 w 591777"/>
              <a:gd name="connsiteY51" fmla="*/ 325971 h 599715"/>
              <a:gd name="connsiteX52" fmla="*/ 185380 w 591777"/>
              <a:gd name="connsiteY52" fmla="*/ 258616 h 599715"/>
              <a:gd name="connsiteX53" fmla="*/ 297688 w 591777"/>
              <a:gd name="connsiteY53" fmla="*/ 247810 h 599715"/>
              <a:gd name="connsiteX54" fmla="*/ 209858 w 591777"/>
              <a:gd name="connsiteY54" fmla="*/ 581706 h 599715"/>
              <a:gd name="connsiteX55" fmla="*/ 567300 w 591777"/>
              <a:gd name="connsiteY55" fmla="*/ 581706 h 599715"/>
              <a:gd name="connsiteX56" fmla="*/ 479469 w 591777"/>
              <a:gd name="connsiteY56" fmla="*/ 247810 h 599715"/>
              <a:gd name="connsiteX57" fmla="*/ 282930 w 591777"/>
              <a:gd name="connsiteY57" fmla="*/ 154521 h 599715"/>
              <a:gd name="connsiteX58" fmla="*/ 296609 w 591777"/>
              <a:gd name="connsiteY58" fmla="*/ 229800 h 599715"/>
              <a:gd name="connsiteX59" fmla="*/ 480549 w 591777"/>
              <a:gd name="connsiteY59" fmla="*/ 229800 h 599715"/>
              <a:gd name="connsiteX60" fmla="*/ 494228 w 591777"/>
              <a:gd name="connsiteY60" fmla="*/ 154521 h 599715"/>
              <a:gd name="connsiteX61" fmla="*/ 329005 w 591777"/>
              <a:gd name="connsiteY61" fmla="*/ 18009 h 599715"/>
              <a:gd name="connsiteX62" fmla="*/ 308847 w 591777"/>
              <a:gd name="connsiteY62" fmla="*/ 38540 h 599715"/>
              <a:gd name="connsiteX63" fmla="*/ 328645 w 591777"/>
              <a:gd name="connsiteY63" fmla="*/ 58711 h 599715"/>
              <a:gd name="connsiteX64" fmla="*/ 329725 w 591777"/>
              <a:gd name="connsiteY64" fmla="*/ 58711 h 599715"/>
              <a:gd name="connsiteX65" fmla="*/ 336564 w 591777"/>
              <a:gd name="connsiteY65" fmla="*/ 61592 h 599715"/>
              <a:gd name="connsiteX66" fmla="*/ 338724 w 591777"/>
              <a:gd name="connsiteY66" fmla="*/ 68796 h 599715"/>
              <a:gd name="connsiteX67" fmla="*/ 338004 w 591777"/>
              <a:gd name="connsiteY67" fmla="*/ 72758 h 599715"/>
              <a:gd name="connsiteX68" fmla="*/ 361402 w 591777"/>
              <a:gd name="connsiteY68" fmla="*/ 100493 h 599715"/>
              <a:gd name="connsiteX69" fmla="*/ 368241 w 591777"/>
              <a:gd name="connsiteY69" fmla="*/ 105175 h 599715"/>
              <a:gd name="connsiteX70" fmla="*/ 367881 w 591777"/>
              <a:gd name="connsiteY70" fmla="*/ 113459 h 599715"/>
              <a:gd name="connsiteX71" fmla="*/ 362122 w 591777"/>
              <a:gd name="connsiteY71" fmla="*/ 135071 h 599715"/>
              <a:gd name="connsiteX72" fmla="*/ 362122 w 591777"/>
              <a:gd name="connsiteY72" fmla="*/ 136511 h 599715"/>
              <a:gd name="connsiteX73" fmla="*/ 451032 w 591777"/>
              <a:gd name="connsiteY73" fmla="*/ 136511 h 599715"/>
              <a:gd name="connsiteX74" fmla="*/ 451032 w 591777"/>
              <a:gd name="connsiteY74" fmla="*/ 135071 h 599715"/>
              <a:gd name="connsiteX75" fmla="*/ 406397 w 591777"/>
              <a:gd name="connsiteY75" fmla="*/ 90767 h 599715"/>
              <a:gd name="connsiteX76" fmla="*/ 402797 w 591777"/>
              <a:gd name="connsiteY76" fmla="*/ 91128 h 599715"/>
              <a:gd name="connsiteX77" fmla="*/ 394878 w 591777"/>
              <a:gd name="connsiteY77" fmla="*/ 87886 h 599715"/>
              <a:gd name="connsiteX78" fmla="*/ 393438 w 591777"/>
              <a:gd name="connsiteY78" fmla="*/ 79602 h 599715"/>
              <a:gd name="connsiteX79" fmla="*/ 394518 w 591777"/>
              <a:gd name="connsiteY79" fmla="*/ 72758 h 599715"/>
              <a:gd name="connsiteX80" fmla="*/ 366441 w 591777"/>
              <a:gd name="connsiteY80" fmla="*/ 44303 h 599715"/>
              <a:gd name="connsiteX81" fmla="*/ 360322 w 591777"/>
              <a:gd name="connsiteY81" fmla="*/ 45384 h 599715"/>
              <a:gd name="connsiteX82" fmla="*/ 352763 w 591777"/>
              <a:gd name="connsiteY82" fmla="*/ 43583 h 599715"/>
              <a:gd name="connsiteX83" fmla="*/ 349163 w 591777"/>
              <a:gd name="connsiteY83" fmla="*/ 37099 h 599715"/>
              <a:gd name="connsiteX84" fmla="*/ 329005 w 591777"/>
              <a:gd name="connsiteY84" fmla="*/ 18009 h 599715"/>
              <a:gd name="connsiteX85" fmla="*/ 329005 w 591777"/>
              <a:gd name="connsiteY85" fmla="*/ 0 h 599715"/>
              <a:gd name="connsiteX86" fmla="*/ 365361 w 591777"/>
              <a:gd name="connsiteY86" fmla="*/ 26654 h 599715"/>
              <a:gd name="connsiteX87" fmla="*/ 412156 w 591777"/>
              <a:gd name="connsiteY87" fmla="*/ 72758 h 599715"/>
              <a:gd name="connsiteX88" fmla="*/ 412156 w 591777"/>
              <a:gd name="connsiteY88" fmla="*/ 73118 h 599715"/>
              <a:gd name="connsiteX89" fmla="*/ 468670 w 591777"/>
              <a:gd name="connsiteY89" fmla="*/ 135071 h 599715"/>
              <a:gd name="connsiteX90" fmla="*/ 468670 w 591777"/>
              <a:gd name="connsiteY90" fmla="*/ 136511 h 599715"/>
              <a:gd name="connsiteX91" fmla="*/ 506466 w 591777"/>
              <a:gd name="connsiteY91" fmla="*/ 136511 h 599715"/>
              <a:gd name="connsiteX92" fmla="*/ 514025 w 591777"/>
              <a:gd name="connsiteY92" fmla="*/ 140473 h 599715"/>
              <a:gd name="connsiteX93" fmla="*/ 514745 w 591777"/>
              <a:gd name="connsiteY93" fmla="*/ 148758 h 599715"/>
              <a:gd name="connsiteX94" fmla="*/ 590697 w 591777"/>
              <a:gd name="connsiteY94" fmla="*/ 586028 h 599715"/>
              <a:gd name="connsiteX95" fmla="*/ 590697 w 591777"/>
              <a:gd name="connsiteY95" fmla="*/ 586748 h 599715"/>
              <a:gd name="connsiteX96" fmla="*/ 591057 w 591777"/>
              <a:gd name="connsiteY96" fmla="*/ 587469 h 599715"/>
              <a:gd name="connsiteX97" fmla="*/ 591777 w 591777"/>
              <a:gd name="connsiteY97" fmla="*/ 590350 h 599715"/>
              <a:gd name="connsiteX98" fmla="*/ 591057 w 591777"/>
              <a:gd name="connsiteY98" fmla="*/ 593592 h 599715"/>
              <a:gd name="connsiteX99" fmla="*/ 590697 w 591777"/>
              <a:gd name="connsiteY99" fmla="*/ 594312 h 599715"/>
              <a:gd name="connsiteX100" fmla="*/ 590697 w 591777"/>
              <a:gd name="connsiteY100" fmla="*/ 595033 h 599715"/>
              <a:gd name="connsiteX101" fmla="*/ 589257 w 591777"/>
              <a:gd name="connsiteY101" fmla="*/ 596834 h 599715"/>
              <a:gd name="connsiteX102" fmla="*/ 586378 w 591777"/>
              <a:gd name="connsiteY102" fmla="*/ 598634 h 599715"/>
              <a:gd name="connsiteX103" fmla="*/ 586018 w 591777"/>
              <a:gd name="connsiteY103" fmla="*/ 598995 h 599715"/>
              <a:gd name="connsiteX104" fmla="*/ 582778 w 591777"/>
              <a:gd name="connsiteY104" fmla="*/ 599715 h 599715"/>
              <a:gd name="connsiteX105" fmla="*/ 202659 w 591777"/>
              <a:gd name="connsiteY105" fmla="*/ 599715 h 599715"/>
              <a:gd name="connsiteX106" fmla="*/ 194379 w 591777"/>
              <a:gd name="connsiteY106" fmla="*/ 599715 h 599715"/>
              <a:gd name="connsiteX107" fmla="*/ 26997 w 591777"/>
              <a:gd name="connsiteY107" fmla="*/ 599715 h 599715"/>
              <a:gd name="connsiteX108" fmla="*/ 8999 w 591777"/>
              <a:gd name="connsiteY108" fmla="*/ 599715 h 599715"/>
              <a:gd name="connsiteX109" fmla="*/ 0 w 591777"/>
              <a:gd name="connsiteY109" fmla="*/ 590350 h 599715"/>
              <a:gd name="connsiteX110" fmla="*/ 8999 w 591777"/>
              <a:gd name="connsiteY110" fmla="*/ 581706 h 599715"/>
              <a:gd name="connsiteX111" fmla="*/ 17998 w 591777"/>
              <a:gd name="connsiteY111" fmla="*/ 581706 h 599715"/>
              <a:gd name="connsiteX112" fmla="*/ 17998 w 591777"/>
              <a:gd name="connsiteY112" fmla="*/ 402331 h 599715"/>
              <a:gd name="connsiteX113" fmla="*/ 26997 w 591777"/>
              <a:gd name="connsiteY113" fmla="*/ 392967 h 599715"/>
              <a:gd name="connsiteX114" fmla="*/ 74872 w 591777"/>
              <a:gd name="connsiteY114" fmla="*/ 392967 h 599715"/>
              <a:gd name="connsiteX115" fmla="*/ 74872 w 591777"/>
              <a:gd name="connsiteY115" fmla="*/ 258616 h 599715"/>
              <a:gd name="connsiteX116" fmla="*/ 67313 w 591777"/>
              <a:gd name="connsiteY116" fmla="*/ 258616 h 599715"/>
              <a:gd name="connsiteX117" fmla="*/ 58314 w 591777"/>
              <a:gd name="connsiteY117" fmla="*/ 249971 h 599715"/>
              <a:gd name="connsiteX118" fmla="*/ 67313 w 591777"/>
              <a:gd name="connsiteY118" fmla="*/ 240606 h 599715"/>
              <a:gd name="connsiteX119" fmla="*/ 83511 w 591777"/>
              <a:gd name="connsiteY119" fmla="*/ 240606 h 599715"/>
              <a:gd name="connsiteX120" fmla="*/ 194379 w 591777"/>
              <a:gd name="connsiteY120" fmla="*/ 240606 h 599715"/>
              <a:gd name="connsiteX121" fmla="*/ 210578 w 591777"/>
              <a:gd name="connsiteY121" fmla="*/ 240606 h 599715"/>
              <a:gd name="connsiteX122" fmla="*/ 219577 w 591777"/>
              <a:gd name="connsiteY122" fmla="*/ 249971 h 599715"/>
              <a:gd name="connsiteX123" fmla="*/ 210578 w 591777"/>
              <a:gd name="connsiteY123" fmla="*/ 258616 h 599715"/>
              <a:gd name="connsiteX124" fmla="*/ 203378 w 591777"/>
              <a:gd name="connsiteY124" fmla="*/ 258616 h 599715"/>
              <a:gd name="connsiteX125" fmla="*/ 203378 w 591777"/>
              <a:gd name="connsiteY125" fmla="*/ 316966 h 599715"/>
              <a:gd name="connsiteX126" fmla="*/ 277171 w 591777"/>
              <a:gd name="connsiteY126" fmla="*/ 316966 h 599715"/>
              <a:gd name="connsiteX127" fmla="*/ 262052 w 591777"/>
              <a:gd name="connsiteY127" fmla="*/ 148758 h 599715"/>
              <a:gd name="connsiteX128" fmla="*/ 263132 w 591777"/>
              <a:gd name="connsiteY128" fmla="*/ 140473 h 599715"/>
              <a:gd name="connsiteX129" fmla="*/ 270331 w 591777"/>
              <a:gd name="connsiteY129" fmla="*/ 136511 h 599715"/>
              <a:gd name="connsiteX130" fmla="*/ 344483 w 591777"/>
              <a:gd name="connsiteY130" fmla="*/ 136511 h 599715"/>
              <a:gd name="connsiteX131" fmla="*/ 344123 w 591777"/>
              <a:gd name="connsiteY131" fmla="*/ 135071 h 599715"/>
              <a:gd name="connsiteX132" fmla="*/ 347723 w 591777"/>
              <a:gd name="connsiteY132" fmla="*/ 114900 h 599715"/>
              <a:gd name="connsiteX133" fmla="*/ 320006 w 591777"/>
              <a:gd name="connsiteY133" fmla="*/ 75639 h 599715"/>
              <a:gd name="connsiteX134" fmla="*/ 290849 w 591777"/>
              <a:gd name="connsiteY134" fmla="*/ 38540 h 599715"/>
              <a:gd name="connsiteX135" fmla="*/ 329005 w 591777"/>
              <a:gd name="connsiteY135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591777" h="599715">
                <a:moveTo>
                  <a:pt x="76884" y="530225"/>
                </a:moveTo>
                <a:lnTo>
                  <a:pt x="176397" y="530225"/>
                </a:lnTo>
                <a:cubicBezTo>
                  <a:pt x="181426" y="530225"/>
                  <a:pt x="185378" y="534334"/>
                  <a:pt x="185378" y="539563"/>
                </a:cubicBezTo>
                <a:cubicBezTo>
                  <a:pt x="185378" y="544793"/>
                  <a:pt x="181426" y="548902"/>
                  <a:pt x="176397" y="548902"/>
                </a:cubicBezTo>
                <a:lnTo>
                  <a:pt x="76884" y="548902"/>
                </a:lnTo>
                <a:cubicBezTo>
                  <a:pt x="72214" y="548902"/>
                  <a:pt x="68262" y="544793"/>
                  <a:pt x="68262" y="539563"/>
                </a:cubicBezTo>
                <a:cubicBezTo>
                  <a:pt x="68262" y="534334"/>
                  <a:pt x="72214" y="530225"/>
                  <a:pt x="76884" y="530225"/>
                </a:cubicBezTo>
                <a:close/>
                <a:moveTo>
                  <a:pt x="76852" y="485775"/>
                </a:moveTo>
                <a:lnTo>
                  <a:pt x="193894" y="485775"/>
                </a:lnTo>
                <a:cubicBezTo>
                  <a:pt x="198905" y="485775"/>
                  <a:pt x="202842" y="489884"/>
                  <a:pt x="202842" y="495487"/>
                </a:cubicBezTo>
                <a:cubicBezTo>
                  <a:pt x="202842" y="500343"/>
                  <a:pt x="198905" y="504452"/>
                  <a:pt x="193894" y="504452"/>
                </a:cubicBezTo>
                <a:lnTo>
                  <a:pt x="76852" y="504452"/>
                </a:lnTo>
                <a:cubicBezTo>
                  <a:pt x="72199" y="504452"/>
                  <a:pt x="68262" y="500343"/>
                  <a:pt x="68262" y="495487"/>
                </a:cubicBezTo>
                <a:cubicBezTo>
                  <a:pt x="68262" y="489884"/>
                  <a:pt x="72199" y="485775"/>
                  <a:pt x="76852" y="485775"/>
                </a:cubicBezTo>
                <a:close/>
                <a:moveTo>
                  <a:pt x="76917" y="439737"/>
                </a:moveTo>
                <a:lnTo>
                  <a:pt x="212874" y="439737"/>
                </a:lnTo>
                <a:cubicBezTo>
                  <a:pt x="217923" y="439737"/>
                  <a:pt x="221889" y="443846"/>
                  <a:pt x="221889" y="449075"/>
                </a:cubicBezTo>
                <a:cubicBezTo>
                  <a:pt x="221889" y="453931"/>
                  <a:pt x="217923" y="458414"/>
                  <a:pt x="212874" y="458414"/>
                </a:cubicBezTo>
                <a:lnTo>
                  <a:pt x="76917" y="458414"/>
                </a:lnTo>
                <a:cubicBezTo>
                  <a:pt x="72229" y="458414"/>
                  <a:pt x="68262" y="453931"/>
                  <a:pt x="68262" y="449075"/>
                </a:cubicBezTo>
                <a:cubicBezTo>
                  <a:pt x="68262" y="443846"/>
                  <a:pt x="72229" y="439737"/>
                  <a:pt x="76917" y="439737"/>
                </a:cubicBezTo>
                <a:close/>
                <a:moveTo>
                  <a:pt x="35996" y="410976"/>
                </a:moveTo>
                <a:lnTo>
                  <a:pt x="35996" y="581706"/>
                </a:lnTo>
                <a:lnTo>
                  <a:pt x="188980" y="581706"/>
                </a:lnTo>
                <a:cubicBezTo>
                  <a:pt x="224616" y="520113"/>
                  <a:pt x="246934" y="462843"/>
                  <a:pt x="260252" y="410976"/>
                </a:cubicBezTo>
                <a:close/>
                <a:moveTo>
                  <a:pt x="132790" y="354432"/>
                </a:moveTo>
                <a:cubicBezTo>
                  <a:pt x="136152" y="350837"/>
                  <a:pt x="142128" y="350837"/>
                  <a:pt x="145863" y="354432"/>
                </a:cubicBezTo>
                <a:cubicBezTo>
                  <a:pt x="147357" y="355869"/>
                  <a:pt x="148852" y="358026"/>
                  <a:pt x="148852" y="360542"/>
                </a:cubicBezTo>
                <a:cubicBezTo>
                  <a:pt x="148852" y="362699"/>
                  <a:pt x="147357" y="365215"/>
                  <a:pt x="145863" y="367012"/>
                </a:cubicBezTo>
                <a:cubicBezTo>
                  <a:pt x="143996" y="368450"/>
                  <a:pt x="141754" y="369528"/>
                  <a:pt x="139140" y="369528"/>
                </a:cubicBezTo>
                <a:cubicBezTo>
                  <a:pt x="136899" y="369528"/>
                  <a:pt x="134284" y="368450"/>
                  <a:pt x="132790" y="367012"/>
                </a:cubicBezTo>
                <a:cubicBezTo>
                  <a:pt x="130922" y="365215"/>
                  <a:pt x="130175" y="362699"/>
                  <a:pt x="130175" y="360542"/>
                </a:cubicBezTo>
                <a:cubicBezTo>
                  <a:pt x="130175" y="358026"/>
                  <a:pt x="130922" y="355510"/>
                  <a:pt x="132790" y="354432"/>
                </a:cubicBezTo>
                <a:close/>
                <a:moveTo>
                  <a:pt x="139140" y="312737"/>
                </a:moveTo>
                <a:cubicBezTo>
                  <a:pt x="144369" y="312737"/>
                  <a:pt x="148852" y="316846"/>
                  <a:pt x="148852" y="322075"/>
                </a:cubicBezTo>
                <a:cubicBezTo>
                  <a:pt x="148852" y="327304"/>
                  <a:pt x="144369" y="331413"/>
                  <a:pt x="139140" y="331413"/>
                </a:cubicBezTo>
                <a:cubicBezTo>
                  <a:pt x="133910" y="331413"/>
                  <a:pt x="130175" y="327304"/>
                  <a:pt x="130175" y="322075"/>
                </a:cubicBezTo>
                <a:cubicBezTo>
                  <a:pt x="130175" y="316846"/>
                  <a:pt x="133910" y="312737"/>
                  <a:pt x="139140" y="312737"/>
                </a:cubicBezTo>
                <a:close/>
                <a:moveTo>
                  <a:pt x="132790" y="276347"/>
                </a:moveTo>
                <a:cubicBezTo>
                  <a:pt x="136152" y="273050"/>
                  <a:pt x="142128" y="273050"/>
                  <a:pt x="145863" y="276347"/>
                </a:cubicBezTo>
                <a:cubicBezTo>
                  <a:pt x="147357" y="278179"/>
                  <a:pt x="148852" y="280377"/>
                  <a:pt x="148852" y="282941"/>
                </a:cubicBezTo>
                <a:cubicBezTo>
                  <a:pt x="148852" y="285139"/>
                  <a:pt x="147357" y="287704"/>
                  <a:pt x="145863" y="289169"/>
                </a:cubicBezTo>
                <a:cubicBezTo>
                  <a:pt x="143996" y="291001"/>
                  <a:pt x="141754" y="291733"/>
                  <a:pt x="139140" y="291733"/>
                </a:cubicBezTo>
                <a:cubicBezTo>
                  <a:pt x="136899" y="291733"/>
                  <a:pt x="134284" y="291001"/>
                  <a:pt x="132790" y="289169"/>
                </a:cubicBezTo>
                <a:cubicBezTo>
                  <a:pt x="130922" y="287704"/>
                  <a:pt x="130175" y="285139"/>
                  <a:pt x="130175" y="282941"/>
                </a:cubicBezTo>
                <a:cubicBezTo>
                  <a:pt x="130175" y="280377"/>
                  <a:pt x="130922" y="278179"/>
                  <a:pt x="132790" y="276347"/>
                </a:cubicBezTo>
                <a:close/>
                <a:moveTo>
                  <a:pt x="92870" y="258616"/>
                </a:moveTo>
                <a:lnTo>
                  <a:pt x="92870" y="392967"/>
                </a:lnTo>
                <a:lnTo>
                  <a:pt x="264932" y="392967"/>
                </a:lnTo>
                <a:cubicBezTo>
                  <a:pt x="269611" y="372796"/>
                  <a:pt x="272851" y="353346"/>
                  <a:pt x="275371" y="334976"/>
                </a:cubicBezTo>
                <a:lnTo>
                  <a:pt x="194379" y="334976"/>
                </a:lnTo>
                <a:cubicBezTo>
                  <a:pt x="189340" y="334976"/>
                  <a:pt x="185380" y="331014"/>
                  <a:pt x="185380" y="325971"/>
                </a:cubicBezTo>
                <a:lnTo>
                  <a:pt x="185380" y="258616"/>
                </a:lnTo>
                <a:close/>
                <a:moveTo>
                  <a:pt x="297688" y="247810"/>
                </a:moveTo>
                <a:cubicBezTo>
                  <a:pt x="301288" y="325971"/>
                  <a:pt x="287250" y="442673"/>
                  <a:pt x="209858" y="581706"/>
                </a:cubicBezTo>
                <a:lnTo>
                  <a:pt x="567300" y="581706"/>
                </a:lnTo>
                <a:cubicBezTo>
                  <a:pt x="489908" y="442673"/>
                  <a:pt x="475870" y="325971"/>
                  <a:pt x="479469" y="247810"/>
                </a:cubicBezTo>
                <a:close/>
                <a:moveTo>
                  <a:pt x="282930" y="154521"/>
                </a:moveTo>
                <a:cubicBezTo>
                  <a:pt x="287250" y="168568"/>
                  <a:pt x="293729" y="194502"/>
                  <a:pt x="296609" y="229800"/>
                </a:cubicBezTo>
                <a:lnTo>
                  <a:pt x="480549" y="229800"/>
                </a:lnTo>
                <a:cubicBezTo>
                  <a:pt x="483429" y="194502"/>
                  <a:pt x="489908" y="168568"/>
                  <a:pt x="494228" y="154521"/>
                </a:cubicBezTo>
                <a:close/>
                <a:moveTo>
                  <a:pt x="329005" y="18009"/>
                </a:moveTo>
                <a:cubicBezTo>
                  <a:pt x="317846" y="18009"/>
                  <a:pt x="308847" y="27014"/>
                  <a:pt x="308847" y="38540"/>
                </a:cubicBezTo>
                <a:cubicBezTo>
                  <a:pt x="308847" y="49346"/>
                  <a:pt x="317486" y="58350"/>
                  <a:pt x="328645" y="58711"/>
                </a:cubicBezTo>
                <a:cubicBezTo>
                  <a:pt x="329005" y="58711"/>
                  <a:pt x="329365" y="58711"/>
                  <a:pt x="329725" y="58711"/>
                </a:cubicBezTo>
                <a:cubicBezTo>
                  <a:pt x="332245" y="58711"/>
                  <a:pt x="334764" y="59791"/>
                  <a:pt x="336564" y="61592"/>
                </a:cubicBezTo>
                <a:cubicBezTo>
                  <a:pt x="338004" y="63393"/>
                  <a:pt x="338724" y="66275"/>
                  <a:pt x="338724" y="68796"/>
                </a:cubicBezTo>
                <a:cubicBezTo>
                  <a:pt x="338364" y="70597"/>
                  <a:pt x="338004" y="71677"/>
                  <a:pt x="338004" y="72758"/>
                </a:cubicBezTo>
                <a:cubicBezTo>
                  <a:pt x="338004" y="86445"/>
                  <a:pt x="347723" y="97971"/>
                  <a:pt x="361402" y="100493"/>
                </a:cubicBezTo>
                <a:cubicBezTo>
                  <a:pt x="364281" y="100853"/>
                  <a:pt x="366801" y="102654"/>
                  <a:pt x="368241" y="105175"/>
                </a:cubicBezTo>
                <a:cubicBezTo>
                  <a:pt x="369321" y="108056"/>
                  <a:pt x="369321" y="110938"/>
                  <a:pt x="367881" y="113459"/>
                </a:cubicBezTo>
                <a:cubicBezTo>
                  <a:pt x="364281" y="120303"/>
                  <a:pt x="362122" y="127507"/>
                  <a:pt x="362122" y="135071"/>
                </a:cubicBezTo>
                <a:cubicBezTo>
                  <a:pt x="362122" y="135791"/>
                  <a:pt x="362122" y="136151"/>
                  <a:pt x="362122" y="136511"/>
                </a:cubicBezTo>
                <a:lnTo>
                  <a:pt x="451032" y="136511"/>
                </a:lnTo>
                <a:cubicBezTo>
                  <a:pt x="451032" y="136151"/>
                  <a:pt x="451032" y="135791"/>
                  <a:pt x="451032" y="135071"/>
                </a:cubicBezTo>
                <a:cubicBezTo>
                  <a:pt x="451032" y="110578"/>
                  <a:pt x="430874" y="90767"/>
                  <a:pt x="406397" y="90767"/>
                </a:cubicBezTo>
                <a:cubicBezTo>
                  <a:pt x="404957" y="90767"/>
                  <a:pt x="403877" y="91128"/>
                  <a:pt x="402797" y="91128"/>
                </a:cubicBezTo>
                <a:cubicBezTo>
                  <a:pt x="399558" y="91128"/>
                  <a:pt x="397038" y="90047"/>
                  <a:pt x="394878" y="87886"/>
                </a:cubicBezTo>
                <a:cubicBezTo>
                  <a:pt x="393078" y="85725"/>
                  <a:pt x="392358" y="82483"/>
                  <a:pt x="393438" y="79602"/>
                </a:cubicBezTo>
                <a:cubicBezTo>
                  <a:pt x="393798" y="77080"/>
                  <a:pt x="394518" y="74919"/>
                  <a:pt x="394518" y="72758"/>
                </a:cubicBezTo>
                <a:cubicBezTo>
                  <a:pt x="394518" y="57270"/>
                  <a:pt x="381559" y="44303"/>
                  <a:pt x="366441" y="44303"/>
                </a:cubicBezTo>
                <a:cubicBezTo>
                  <a:pt x="364281" y="44303"/>
                  <a:pt x="362122" y="44663"/>
                  <a:pt x="360322" y="45384"/>
                </a:cubicBezTo>
                <a:cubicBezTo>
                  <a:pt x="357442" y="45744"/>
                  <a:pt x="354922" y="45384"/>
                  <a:pt x="352763" y="43583"/>
                </a:cubicBezTo>
                <a:cubicBezTo>
                  <a:pt x="350603" y="42142"/>
                  <a:pt x="349523" y="39621"/>
                  <a:pt x="349163" y="37099"/>
                </a:cubicBezTo>
                <a:cubicBezTo>
                  <a:pt x="348443" y="26654"/>
                  <a:pt x="339444" y="18009"/>
                  <a:pt x="329005" y="18009"/>
                </a:cubicBezTo>
                <a:close/>
                <a:moveTo>
                  <a:pt x="329005" y="0"/>
                </a:moveTo>
                <a:cubicBezTo>
                  <a:pt x="345923" y="0"/>
                  <a:pt x="360322" y="11166"/>
                  <a:pt x="365361" y="26654"/>
                </a:cubicBezTo>
                <a:cubicBezTo>
                  <a:pt x="390918" y="25573"/>
                  <a:pt x="412156" y="46824"/>
                  <a:pt x="412156" y="72758"/>
                </a:cubicBezTo>
                <a:lnTo>
                  <a:pt x="412156" y="73118"/>
                </a:lnTo>
                <a:cubicBezTo>
                  <a:pt x="443833" y="76000"/>
                  <a:pt x="468670" y="102654"/>
                  <a:pt x="468670" y="135071"/>
                </a:cubicBezTo>
                <a:cubicBezTo>
                  <a:pt x="468670" y="135791"/>
                  <a:pt x="468670" y="136151"/>
                  <a:pt x="468670" y="136511"/>
                </a:cubicBezTo>
                <a:lnTo>
                  <a:pt x="506466" y="136511"/>
                </a:lnTo>
                <a:cubicBezTo>
                  <a:pt x="509706" y="136511"/>
                  <a:pt x="512226" y="137952"/>
                  <a:pt x="514025" y="140473"/>
                </a:cubicBezTo>
                <a:cubicBezTo>
                  <a:pt x="515825" y="142995"/>
                  <a:pt x="516185" y="145876"/>
                  <a:pt x="514745" y="148758"/>
                </a:cubicBezTo>
                <a:cubicBezTo>
                  <a:pt x="514385" y="150559"/>
                  <a:pt x="444193" y="334615"/>
                  <a:pt x="590697" y="586028"/>
                </a:cubicBezTo>
                <a:cubicBezTo>
                  <a:pt x="590697" y="586388"/>
                  <a:pt x="590697" y="586388"/>
                  <a:pt x="590697" y="586748"/>
                </a:cubicBezTo>
                <a:cubicBezTo>
                  <a:pt x="590697" y="586748"/>
                  <a:pt x="591057" y="587108"/>
                  <a:pt x="591057" y="587469"/>
                </a:cubicBezTo>
                <a:cubicBezTo>
                  <a:pt x="591417" y="588189"/>
                  <a:pt x="591777" y="589630"/>
                  <a:pt x="591777" y="590350"/>
                </a:cubicBezTo>
                <a:cubicBezTo>
                  <a:pt x="591777" y="591431"/>
                  <a:pt x="591417" y="592511"/>
                  <a:pt x="591057" y="593592"/>
                </a:cubicBezTo>
                <a:cubicBezTo>
                  <a:pt x="591057" y="593952"/>
                  <a:pt x="590697" y="593952"/>
                  <a:pt x="590697" y="594312"/>
                </a:cubicBezTo>
                <a:cubicBezTo>
                  <a:pt x="590697" y="594312"/>
                  <a:pt x="590697" y="594672"/>
                  <a:pt x="590697" y="595033"/>
                </a:cubicBezTo>
                <a:cubicBezTo>
                  <a:pt x="589977" y="595393"/>
                  <a:pt x="589617" y="596113"/>
                  <a:pt x="589257" y="596834"/>
                </a:cubicBezTo>
                <a:cubicBezTo>
                  <a:pt x="588178" y="597554"/>
                  <a:pt x="587458" y="597914"/>
                  <a:pt x="586378" y="598634"/>
                </a:cubicBezTo>
                <a:cubicBezTo>
                  <a:pt x="586378" y="598634"/>
                  <a:pt x="586018" y="598634"/>
                  <a:pt x="586018" y="598995"/>
                </a:cubicBezTo>
                <a:cubicBezTo>
                  <a:pt x="584938" y="598995"/>
                  <a:pt x="583858" y="599715"/>
                  <a:pt x="582778" y="599715"/>
                </a:cubicBezTo>
                <a:lnTo>
                  <a:pt x="202659" y="599715"/>
                </a:lnTo>
                <a:lnTo>
                  <a:pt x="194379" y="599715"/>
                </a:lnTo>
                <a:lnTo>
                  <a:pt x="26997" y="599715"/>
                </a:lnTo>
                <a:lnTo>
                  <a:pt x="8999" y="599715"/>
                </a:lnTo>
                <a:cubicBezTo>
                  <a:pt x="3960" y="599715"/>
                  <a:pt x="0" y="595393"/>
                  <a:pt x="0" y="590350"/>
                </a:cubicBezTo>
                <a:cubicBezTo>
                  <a:pt x="0" y="585668"/>
                  <a:pt x="3960" y="581706"/>
                  <a:pt x="8999" y="581706"/>
                </a:cubicBezTo>
                <a:lnTo>
                  <a:pt x="17998" y="581706"/>
                </a:lnTo>
                <a:lnTo>
                  <a:pt x="17998" y="402331"/>
                </a:lnTo>
                <a:cubicBezTo>
                  <a:pt x="17998" y="397289"/>
                  <a:pt x="21958" y="392967"/>
                  <a:pt x="26997" y="392967"/>
                </a:cubicBezTo>
                <a:lnTo>
                  <a:pt x="74872" y="392967"/>
                </a:lnTo>
                <a:lnTo>
                  <a:pt x="74872" y="258616"/>
                </a:lnTo>
                <a:lnTo>
                  <a:pt x="67313" y="258616"/>
                </a:lnTo>
                <a:cubicBezTo>
                  <a:pt x="62273" y="258616"/>
                  <a:pt x="58314" y="254653"/>
                  <a:pt x="58314" y="249971"/>
                </a:cubicBezTo>
                <a:cubicBezTo>
                  <a:pt x="58314" y="244928"/>
                  <a:pt x="62273" y="240606"/>
                  <a:pt x="67313" y="240606"/>
                </a:cubicBezTo>
                <a:lnTo>
                  <a:pt x="83511" y="240606"/>
                </a:lnTo>
                <a:lnTo>
                  <a:pt x="194379" y="240606"/>
                </a:lnTo>
                <a:lnTo>
                  <a:pt x="210578" y="240606"/>
                </a:lnTo>
                <a:cubicBezTo>
                  <a:pt x="215617" y="240606"/>
                  <a:pt x="219577" y="244928"/>
                  <a:pt x="219577" y="249971"/>
                </a:cubicBezTo>
                <a:cubicBezTo>
                  <a:pt x="219577" y="254653"/>
                  <a:pt x="215617" y="258616"/>
                  <a:pt x="210578" y="258616"/>
                </a:cubicBezTo>
                <a:lnTo>
                  <a:pt x="203378" y="258616"/>
                </a:lnTo>
                <a:lnTo>
                  <a:pt x="203378" y="316966"/>
                </a:lnTo>
                <a:lnTo>
                  <a:pt x="277171" y="316966"/>
                </a:lnTo>
                <a:cubicBezTo>
                  <a:pt x="286890" y="213592"/>
                  <a:pt x="262412" y="149838"/>
                  <a:pt x="262052" y="148758"/>
                </a:cubicBezTo>
                <a:cubicBezTo>
                  <a:pt x="260972" y="145876"/>
                  <a:pt x="261332" y="142995"/>
                  <a:pt x="263132" y="140473"/>
                </a:cubicBezTo>
                <a:cubicBezTo>
                  <a:pt x="264932" y="137952"/>
                  <a:pt x="267452" y="136511"/>
                  <a:pt x="270331" y="136511"/>
                </a:cubicBezTo>
                <a:lnTo>
                  <a:pt x="344483" y="136511"/>
                </a:lnTo>
                <a:cubicBezTo>
                  <a:pt x="344483" y="136151"/>
                  <a:pt x="344123" y="135791"/>
                  <a:pt x="344123" y="135071"/>
                </a:cubicBezTo>
                <a:cubicBezTo>
                  <a:pt x="344123" y="128227"/>
                  <a:pt x="345203" y="121383"/>
                  <a:pt x="347723" y="114900"/>
                </a:cubicBezTo>
                <a:cubicBezTo>
                  <a:pt x="331885" y="108056"/>
                  <a:pt x="321086" y="92929"/>
                  <a:pt x="320006" y="75639"/>
                </a:cubicBezTo>
                <a:cubicBezTo>
                  <a:pt x="303448" y="71677"/>
                  <a:pt x="290849" y="56189"/>
                  <a:pt x="290849" y="38540"/>
                </a:cubicBezTo>
                <a:cubicBezTo>
                  <a:pt x="290849" y="17289"/>
                  <a:pt x="308127" y="0"/>
                  <a:pt x="329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1AC3F7-CC18-524C-851B-5CF6A32DDDE1}"/>
              </a:ext>
            </a:extLst>
          </p:cNvPr>
          <p:cNvSpPr txBox="1"/>
          <p:nvPr/>
        </p:nvSpPr>
        <p:spPr>
          <a:xfrm>
            <a:off x="1489150" y="1515313"/>
            <a:ext cx="231185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GREEN ELECTRICITY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79788029-D63F-114C-97DF-2C9E5E8267C4}"/>
              </a:ext>
            </a:extLst>
          </p:cNvPr>
          <p:cNvSpPr txBox="1">
            <a:spLocks/>
          </p:cNvSpPr>
          <p:nvPr/>
        </p:nvSpPr>
        <p:spPr>
          <a:xfrm>
            <a:off x="766763" y="1846085"/>
            <a:ext cx="2986498" cy="166199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obtain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100%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of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energy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need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for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production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from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green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and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sustainable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sources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  <a:b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</a:b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addition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convert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our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company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cars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from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regular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vehicles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to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electric</a:t>
            </a:r>
            <a:r>
              <a:rPr lang="de-A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vehicles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and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we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are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investing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photovoltaic</a:t>
            </a:r>
            <a:r>
              <a:rPr lang="de-AT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de-AT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systems</a:t>
            </a: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4" name="Freihandform 3"/>
          <p:cNvSpPr/>
          <p:nvPr/>
        </p:nvSpPr>
        <p:spPr>
          <a:xfrm>
            <a:off x="6096000" y="1342401"/>
            <a:ext cx="104274" cy="112295"/>
          </a:xfrm>
          <a:custGeom>
            <a:avLst/>
            <a:gdLst>
              <a:gd name="connsiteX0" fmla="*/ 0 w 104274"/>
              <a:gd name="connsiteY0" fmla="*/ 48127 h 112295"/>
              <a:gd name="connsiteX1" fmla="*/ 72190 w 104274"/>
              <a:gd name="connsiteY1" fmla="*/ 112295 h 112295"/>
              <a:gd name="connsiteX2" fmla="*/ 72190 w 104274"/>
              <a:gd name="connsiteY2" fmla="*/ 112295 h 112295"/>
              <a:gd name="connsiteX3" fmla="*/ 80211 w 104274"/>
              <a:gd name="connsiteY3" fmla="*/ 64169 h 112295"/>
              <a:gd name="connsiteX4" fmla="*/ 88232 w 104274"/>
              <a:gd name="connsiteY4" fmla="*/ 32084 h 112295"/>
              <a:gd name="connsiteX5" fmla="*/ 104274 w 104274"/>
              <a:gd name="connsiteY5" fmla="*/ 0 h 112295"/>
              <a:gd name="connsiteX6" fmla="*/ 0 w 104274"/>
              <a:gd name="connsiteY6" fmla="*/ 48127 h 1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74" h="112295">
                <a:moveTo>
                  <a:pt x="0" y="48127"/>
                </a:moveTo>
                <a:lnTo>
                  <a:pt x="72190" y="112295"/>
                </a:lnTo>
                <a:lnTo>
                  <a:pt x="72190" y="112295"/>
                </a:lnTo>
                <a:lnTo>
                  <a:pt x="80211" y="64169"/>
                </a:lnTo>
                <a:lnTo>
                  <a:pt x="88232" y="32084"/>
                </a:lnTo>
                <a:lnTo>
                  <a:pt x="104274" y="0"/>
                </a:lnTo>
                <a:lnTo>
                  <a:pt x="0" y="4812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Shape 35219">
            <a:extLst>
              <a:ext uri="{FF2B5EF4-FFF2-40B4-BE49-F238E27FC236}">
                <a16:creationId xmlns:a16="http://schemas.microsoft.com/office/drawing/2014/main" id="{A9732079-3386-9842-B3C5-B7159CB1E0DD}"/>
              </a:ext>
            </a:extLst>
          </p:cNvPr>
          <p:cNvSpPr/>
          <p:nvPr/>
        </p:nvSpPr>
        <p:spPr>
          <a:xfrm>
            <a:off x="7868147" y="3272139"/>
            <a:ext cx="967803" cy="967804"/>
          </a:xfrm>
          <a:prstGeom prst="ellipse">
            <a:avLst/>
          </a:prstGeom>
          <a:solidFill>
            <a:srgbClr val="5D833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3" name="TextBox 38">
            <a:extLst>
              <a:ext uri="{FF2B5EF4-FFF2-40B4-BE49-F238E27FC236}">
                <a16:creationId xmlns:a16="http://schemas.microsoft.com/office/drawing/2014/main" id="{CB682CF6-8E1E-004A-8C39-B94BE92040A7}"/>
              </a:ext>
            </a:extLst>
          </p:cNvPr>
          <p:cNvSpPr txBox="1"/>
          <p:nvPr/>
        </p:nvSpPr>
        <p:spPr>
          <a:xfrm>
            <a:off x="9051066" y="3272139"/>
            <a:ext cx="18678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cap="all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New Products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935F909-F1DB-0840-BC5D-410AADCA057B}"/>
              </a:ext>
            </a:extLst>
          </p:cNvPr>
          <p:cNvSpPr txBox="1">
            <a:spLocks/>
          </p:cNvSpPr>
          <p:nvPr/>
        </p:nvSpPr>
        <p:spPr>
          <a:xfrm>
            <a:off x="9104616" y="3633553"/>
            <a:ext cx="2596567" cy="969496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This year we are introducing a range of new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senosan</a:t>
            </a:r>
            <a:r>
              <a:rPr lang="en-US" sz="1400" b="1" baseline="30000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ECO-B Bioplastics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products focusing even more on sustainability.</a:t>
            </a:r>
          </a:p>
        </p:txBody>
      </p:sp>
      <p:sp>
        <p:nvSpPr>
          <p:cNvPr id="18" name="Shape 35206">
            <a:extLst>
              <a:ext uri="{FF2B5EF4-FFF2-40B4-BE49-F238E27FC236}">
                <a16:creationId xmlns:a16="http://schemas.microsoft.com/office/drawing/2014/main" id="{8A734CEB-3C29-FC49-B7CF-0D7F2EB95021}"/>
              </a:ext>
            </a:extLst>
          </p:cNvPr>
          <p:cNvSpPr/>
          <p:nvPr/>
        </p:nvSpPr>
        <p:spPr>
          <a:xfrm>
            <a:off x="6788847" y="4373946"/>
            <a:ext cx="1350534" cy="379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49" extrusionOk="0">
                <a:moveTo>
                  <a:pt x="0" y="13697"/>
                </a:moveTo>
                <a:cubicBezTo>
                  <a:pt x="3518" y="19658"/>
                  <a:pt x="7351" y="21600"/>
                  <a:pt x="11107" y="19324"/>
                </a:cubicBezTo>
                <a:cubicBezTo>
                  <a:pt x="14959" y="16990"/>
                  <a:pt x="18586" y="10310"/>
                  <a:pt x="21600" y="0"/>
                </a:cubicBezTo>
              </a:path>
            </a:pathLst>
          </a:cu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Freeform 35">
            <a:extLst>
              <a:ext uri="{FF2B5EF4-FFF2-40B4-BE49-F238E27FC236}">
                <a16:creationId xmlns:a16="http://schemas.microsoft.com/office/drawing/2014/main" id="{86D6D1BC-646F-414F-BD87-2B3E76BBE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2623" y="3433377"/>
            <a:ext cx="536850" cy="544051"/>
          </a:xfrm>
          <a:custGeom>
            <a:avLst/>
            <a:gdLst>
              <a:gd name="connsiteX0" fmla="*/ 76884 w 591777"/>
              <a:gd name="connsiteY0" fmla="*/ 530225 h 599715"/>
              <a:gd name="connsiteX1" fmla="*/ 176397 w 591777"/>
              <a:gd name="connsiteY1" fmla="*/ 530225 h 599715"/>
              <a:gd name="connsiteX2" fmla="*/ 185378 w 591777"/>
              <a:gd name="connsiteY2" fmla="*/ 539563 h 599715"/>
              <a:gd name="connsiteX3" fmla="*/ 176397 w 591777"/>
              <a:gd name="connsiteY3" fmla="*/ 548902 h 599715"/>
              <a:gd name="connsiteX4" fmla="*/ 76884 w 591777"/>
              <a:gd name="connsiteY4" fmla="*/ 548902 h 599715"/>
              <a:gd name="connsiteX5" fmla="*/ 68262 w 591777"/>
              <a:gd name="connsiteY5" fmla="*/ 539563 h 599715"/>
              <a:gd name="connsiteX6" fmla="*/ 76884 w 591777"/>
              <a:gd name="connsiteY6" fmla="*/ 530225 h 599715"/>
              <a:gd name="connsiteX7" fmla="*/ 76852 w 591777"/>
              <a:gd name="connsiteY7" fmla="*/ 485775 h 599715"/>
              <a:gd name="connsiteX8" fmla="*/ 193894 w 591777"/>
              <a:gd name="connsiteY8" fmla="*/ 485775 h 599715"/>
              <a:gd name="connsiteX9" fmla="*/ 202842 w 591777"/>
              <a:gd name="connsiteY9" fmla="*/ 495487 h 599715"/>
              <a:gd name="connsiteX10" fmla="*/ 193894 w 591777"/>
              <a:gd name="connsiteY10" fmla="*/ 504452 h 599715"/>
              <a:gd name="connsiteX11" fmla="*/ 76852 w 591777"/>
              <a:gd name="connsiteY11" fmla="*/ 504452 h 599715"/>
              <a:gd name="connsiteX12" fmla="*/ 68262 w 591777"/>
              <a:gd name="connsiteY12" fmla="*/ 495487 h 599715"/>
              <a:gd name="connsiteX13" fmla="*/ 76852 w 591777"/>
              <a:gd name="connsiteY13" fmla="*/ 485775 h 599715"/>
              <a:gd name="connsiteX14" fmla="*/ 76917 w 591777"/>
              <a:gd name="connsiteY14" fmla="*/ 439737 h 599715"/>
              <a:gd name="connsiteX15" fmla="*/ 212874 w 591777"/>
              <a:gd name="connsiteY15" fmla="*/ 439737 h 599715"/>
              <a:gd name="connsiteX16" fmla="*/ 221889 w 591777"/>
              <a:gd name="connsiteY16" fmla="*/ 449075 h 599715"/>
              <a:gd name="connsiteX17" fmla="*/ 212874 w 591777"/>
              <a:gd name="connsiteY17" fmla="*/ 458414 h 599715"/>
              <a:gd name="connsiteX18" fmla="*/ 76917 w 591777"/>
              <a:gd name="connsiteY18" fmla="*/ 458414 h 599715"/>
              <a:gd name="connsiteX19" fmla="*/ 68262 w 591777"/>
              <a:gd name="connsiteY19" fmla="*/ 449075 h 599715"/>
              <a:gd name="connsiteX20" fmla="*/ 76917 w 591777"/>
              <a:gd name="connsiteY20" fmla="*/ 439737 h 599715"/>
              <a:gd name="connsiteX21" fmla="*/ 35996 w 591777"/>
              <a:gd name="connsiteY21" fmla="*/ 410976 h 599715"/>
              <a:gd name="connsiteX22" fmla="*/ 35996 w 591777"/>
              <a:gd name="connsiteY22" fmla="*/ 581706 h 599715"/>
              <a:gd name="connsiteX23" fmla="*/ 188980 w 591777"/>
              <a:gd name="connsiteY23" fmla="*/ 581706 h 599715"/>
              <a:gd name="connsiteX24" fmla="*/ 260252 w 591777"/>
              <a:gd name="connsiteY24" fmla="*/ 410976 h 599715"/>
              <a:gd name="connsiteX25" fmla="*/ 132790 w 591777"/>
              <a:gd name="connsiteY25" fmla="*/ 354432 h 599715"/>
              <a:gd name="connsiteX26" fmla="*/ 145863 w 591777"/>
              <a:gd name="connsiteY26" fmla="*/ 354432 h 599715"/>
              <a:gd name="connsiteX27" fmla="*/ 148852 w 591777"/>
              <a:gd name="connsiteY27" fmla="*/ 360542 h 599715"/>
              <a:gd name="connsiteX28" fmla="*/ 145863 w 591777"/>
              <a:gd name="connsiteY28" fmla="*/ 367012 h 599715"/>
              <a:gd name="connsiteX29" fmla="*/ 139140 w 591777"/>
              <a:gd name="connsiteY29" fmla="*/ 369528 h 599715"/>
              <a:gd name="connsiteX30" fmla="*/ 132790 w 591777"/>
              <a:gd name="connsiteY30" fmla="*/ 367012 h 599715"/>
              <a:gd name="connsiteX31" fmla="*/ 130175 w 591777"/>
              <a:gd name="connsiteY31" fmla="*/ 360542 h 599715"/>
              <a:gd name="connsiteX32" fmla="*/ 132790 w 591777"/>
              <a:gd name="connsiteY32" fmla="*/ 354432 h 599715"/>
              <a:gd name="connsiteX33" fmla="*/ 139140 w 591777"/>
              <a:gd name="connsiteY33" fmla="*/ 312737 h 599715"/>
              <a:gd name="connsiteX34" fmla="*/ 148852 w 591777"/>
              <a:gd name="connsiteY34" fmla="*/ 322075 h 599715"/>
              <a:gd name="connsiteX35" fmla="*/ 139140 w 591777"/>
              <a:gd name="connsiteY35" fmla="*/ 331413 h 599715"/>
              <a:gd name="connsiteX36" fmla="*/ 130175 w 591777"/>
              <a:gd name="connsiteY36" fmla="*/ 322075 h 599715"/>
              <a:gd name="connsiteX37" fmla="*/ 139140 w 591777"/>
              <a:gd name="connsiteY37" fmla="*/ 312737 h 599715"/>
              <a:gd name="connsiteX38" fmla="*/ 132790 w 591777"/>
              <a:gd name="connsiteY38" fmla="*/ 276347 h 599715"/>
              <a:gd name="connsiteX39" fmla="*/ 145863 w 591777"/>
              <a:gd name="connsiteY39" fmla="*/ 276347 h 599715"/>
              <a:gd name="connsiteX40" fmla="*/ 148852 w 591777"/>
              <a:gd name="connsiteY40" fmla="*/ 282941 h 599715"/>
              <a:gd name="connsiteX41" fmla="*/ 145863 w 591777"/>
              <a:gd name="connsiteY41" fmla="*/ 289169 h 599715"/>
              <a:gd name="connsiteX42" fmla="*/ 139140 w 591777"/>
              <a:gd name="connsiteY42" fmla="*/ 291733 h 599715"/>
              <a:gd name="connsiteX43" fmla="*/ 132790 w 591777"/>
              <a:gd name="connsiteY43" fmla="*/ 289169 h 599715"/>
              <a:gd name="connsiteX44" fmla="*/ 130175 w 591777"/>
              <a:gd name="connsiteY44" fmla="*/ 282941 h 599715"/>
              <a:gd name="connsiteX45" fmla="*/ 132790 w 591777"/>
              <a:gd name="connsiteY45" fmla="*/ 276347 h 599715"/>
              <a:gd name="connsiteX46" fmla="*/ 92870 w 591777"/>
              <a:gd name="connsiteY46" fmla="*/ 258616 h 599715"/>
              <a:gd name="connsiteX47" fmla="*/ 92870 w 591777"/>
              <a:gd name="connsiteY47" fmla="*/ 392967 h 599715"/>
              <a:gd name="connsiteX48" fmla="*/ 264932 w 591777"/>
              <a:gd name="connsiteY48" fmla="*/ 392967 h 599715"/>
              <a:gd name="connsiteX49" fmla="*/ 275371 w 591777"/>
              <a:gd name="connsiteY49" fmla="*/ 334976 h 599715"/>
              <a:gd name="connsiteX50" fmla="*/ 194379 w 591777"/>
              <a:gd name="connsiteY50" fmla="*/ 334976 h 599715"/>
              <a:gd name="connsiteX51" fmla="*/ 185380 w 591777"/>
              <a:gd name="connsiteY51" fmla="*/ 325971 h 599715"/>
              <a:gd name="connsiteX52" fmla="*/ 185380 w 591777"/>
              <a:gd name="connsiteY52" fmla="*/ 258616 h 599715"/>
              <a:gd name="connsiteX53" fmla="*/ 297688 w 591777"/>
              <a:gd name="connsiteY53" fmla="*/ 247810 h 599715"/>
              <a:gd name="connsiteX54" fmla="*/ 209858 w 591777"/>
              <a:gd name="connsiteY54" fmla="*/ 581706 h 599715"/>
              <a:gd name="connsiteX55" fmla="*/ 567300 w 591777"/>
              <a:gd name="connsiteY55" fmla="*/ 581706 h 599715"/>
              <a:gd name="connsiteX56" fmla="*/ 479469 w 591777"/>
              <a:gd name="connsiteY56" fmla="*/ 247810 h 599715"/>
              <a:gd name="connsiteX57" fmla="*/ 282930 w 591777"/>
              <a:gd name="connsiteY57" fmla="*/ 154521 h 599715"/>
              <a:gd name="connsiteX58" fmla="*/ 296609 w 591777"/>
              <a:gd name="connsiteY58" fmla="*/ 229800 h 599715"/>
              <a:gd name="connsiteX59" fmla="*/ 480549 w 591777"/>
              <a:gd name="connsiteY59" fmla="*/ 229800 h 599715"/>
              <a:gd name="connsiteX60" fmla="*/ 494228 w 591777"/>
              <a:gd name="connsiteY60" fmla="*/ 154521 h 599715"/>
              <a:gd name="connsiteX61" fmla="*/ 329005 w 591777"/>
              <a:gd name="connsiteY61" fmla="*/ 18009 h 599715"/>
              <a:gd name="connsiteX62" fmla="*/ 308847 w 591777"/>
              <a:gd name="connsiteY62" fmla="*/ 38540 h 599715"/>
              <a:gd name="connsiteX63" fmla="*/ 328645 w 591777"/>
              <a:gd name="connsiteY63" fmla="*/ 58711 h 599715"/>
              <a:gd name="connsiteX64" fmla="*/ 329725 w 591777"/>
              <a:gd name="connsiteY64" fmla="*/ 58711 h 599715"/>
              <a:gd name="connsiteX65" fmla="*/ 336564 w 591777"/>
              <a:gd name="connsiteY65" fmla="*/ 61592 h 599715"/>
              <a:gd name="connsiteX66" fmla="*/ 338724 w 591777"/>
              <a:gd name="connsiteY66" fmla="*/ 68796 h 599715"/>
              <a:gd name="connsiteX67" fmla="*/ 338004 w 591777"/>
              <a:gd name="connsiteY67" fmla="*/ 72758 h 599715"/>
              <a:gd name="connsiteX68" fmla="*/ 361402 w 591777"/>
              <a:gd name="connsiteY68" fmla="*/ 100493 h 599715"/>
              <a:gd name="connsiteX69" fmla="*/ 368241 w 591777"/>
              <a:gd name="connsiteY69" fmla="*/ 105175 h 599715"/>
              <a:gd name="connsiteX70" fmla="*/ 367881 w 591777"/>
              <a:gd name="connsiteY70" fmla="*/ 113459 h 599715"/>
              <a:gd name="connsiteX71" fmla="*/ 362122 w 591777"/>
              <a:gd name="connsiteY71" fmla="*/ 135071 h 599715"/>
              <a:gd name="connsiteX72" fmla="*/ 362122 w 591777"/>
              <a:gd name="connsiteY72" fmla="*/ 136511 h 599715"/>
              <a:gd name="connsiteX73" fmla="*/ 451032 w 591777"/>
              <a:gd name="connsiteY73" fmla="*/ 136511 h 599715"/>
              <a:gd name="connsiteX74" fmla="*/ 451032 w 591777"/>
              <a:gd name="connsiteY74" fmla="*/ 135071 h 599715"/>
              <a:gd name="connsiteX75" fmla="*/ 406397 w 591777"/>
              <a:gd name="connsiteY75" fmla="*/ 90767 h 599715"/>
              <a:gd name="connsiteX76" fmla="*/ 402797 w 591777"/>
              <a:gd name="connsiteY76" fmla="*/ 91128 h 599715"/>
              <a:gd name="connsiteX77" fmla="*/ 394878 w 591777"/>
              <a:gd name="connsiteY77" fmla="*/ 87886 h 599715"/>
              <a:gd name="connsiteX78" fmla="*/ 393438 w 591777"/>
              <a:gd name="connsiteY78" fmla="*/ 79602 h 599715"/>
              <a:gd name="connsiteX79" fmla="*/ 394518 w 591777"/>
              <a:gd name="connsiteY79" fmla="*/ 72758 h 599715"/>
              <a:gd name="connsiteX80" fmla="*/ 366441 w 591777"/>
              <a:gd name="connsiteY80" fmla="*/ 44303 h 599715"/>
              <a:gd name="connsiteX81" fmla="*/ 360322 w 591777"/>
              <a:gd name="connsiteY81" fmla="*/ 45384 h 599715"/>
              <a:gd name="connsiteX82" fmla="*/ 352763 w 591777"/>
              <a:gd name="connsiteY82" fmla="*/ 43583 h 599715"/>
              <a:gd name="connsiteX83" fmla="*/ 349163 w 591777"/>
              <a:gd name="connsiteY83" fmla="*/ 37099 h 599715"/>
              <a:gd name="connsiteX84" fmla="*/ 329005 w 591777"/>
              <a:gd name="connsiteY84" fmla="*/ 18009 h 599715"/>
              <a:gd name="connsiteX85" fmla="*/ 329005 w 591777"/>
              <a:gd name="connsiteY85" fmla="*/ 0 h 599715"/>
              <a:gd name="connsiteX86" fmla="*/ 365361 w 591777"/>
              <a:gd name="connsiteY86" fmla="*/ 26654 h 599715"/>
              <a:gd name="connsiteX87" fmla="*/ 412156 w 591777"/>
              <a:gd name="connsiteY87" fmla="*/ 72758 h 599715"/>
              <a:gd name="connsiteX88" fmla="*/ 412156 w 591777"/>
              <a:gd name="connsiteY88" fmla="*/ 73118 h 599715"/>
              <a:gd name="connsiteX89" fmla="*/ 468670 w 591777"/>
              <a:gd name="connsiteY89" fmla="*/ 135071 h 599715"/>
              <a:gd name="connsiteX90" fmla="*/ 468670 w 591777"/>
              <a:gd name="connsiteY90" fmla="*/ 136511 h 599715"/>
              <a:gd name="connsiteX91" fmla="*/ 506466 w 591777"/>
              <a:gd name="connsiteY91" fmla="*/ 136511 h 599715"/>
              <a:gd name="connsiteX92" fmla="*/ 514025 w 591777"/>
              <a:gd name="connsiteY92" fmla="*/ 140473 h 599715"/>
              <a:gd name="connsiteX93" fmla="*/ 514745 w 591777"/>
              <a:gd name="connsiteY93" fmla="*/ 148758 h 599715"/>
              <a:gd name="connsiteX94" fmla="*/ 590697 w 591777"/>
              <a:gd name="connsiteY94" fmla="*/ 586028 h 599715"/>
              <a:gd name="connsiteX95" fmla="*/ 590697 w 591777"/>
              <a:gd name="connsiteY95" fmla="*/ 586748 h 599715"/>
              <a:gd name="connsiteX96" fmla="*/ 591057 w 591777"/>
              <a:gd name="connsiteY96" fmla="*/ 587469 h 599715"/>
              <a:gd name="connsiteX97" fmla="*/ 591777 w 591777"/>
              <a:gd name="connsiteY97" fmla="*/ 590350 h 599715"/>
              <a:gd name="connsiteX98" fmla="*/ 591057 w 591777"/>
              <a:gd name="connsiteY98" fmla="*/ 593592 h 599715"/>
              <a:gd name="connsiteX99" fmla="*/ 590697 w 591777"/>
              <a:gd name="connsiteY99" fmla="*/ 594312 h 599715"/>
              <a:gd name="connsiteX100" fmla="*/ 590697 w 591777"/>
              <a:gd name="connsiteY100" fmla="*/ 595033 h 599715"/>
              <a:gd name="connsiteX101" fmla="*/ 589257 w 591777"/>
              <a:gd name="connsiteY101" fmla="*/ 596834 h 599715"/>
              <a:gd name="connsiteX102" fmla="*/ 586378 w 591777"/>
              <a:gd name="connsiteY102" fmla="*/ 598634 h 599715"/>
              <a:gd name="connsiteX103" fmla="*/ 586018 w 591777"/>
              <a:gd name="connsiteY103" fmla="*/ 598995 h 599715"/>
              <a:gd name="connsiteX104" fmla="*/ 582778 w 591777"/>
              <a:gd name="connsiteY104" fmla="*/ 599715 h 599715"/>
              <a:gd name="connsiteX105" fmla="*/ 202659 w 591777"/>
              <a:gd name="connsiteY105" fmla="*/ 599715 h 599715"/>
              <a:gd name="connsiteX106" fmla="*/ 194379 w 591777"/>
              <a:gd name="connsiteY106" fmla="*/ 599715 h 599715"/>
              <a:gd name="connsiteX107" fmla="*/ 26997 w 591777"/>
              <a:gd name="connsiteY107" fmla="*/ 599715 h 599715"/>
              <a:gd name="connsiteX108" fmla="*/ 8999 w 591777"/>
              <a:gd name="connsiteY108" fmla="*/ 599715 h 599715"/>
              <a:gd name="connsiteX109" fmla="*/ 0 w 591777"/>
              <a:gd name="connsiteY109" fmla="*/ 590350 h 599715"/>
              <a:gd name="connsiteX110" fmla="*/ 8999 w 591777"/>
              <a:gd name="connsiteY110" fmla="*/ 581706 h 599715"/>
              <a:gd name="connsiteX111" fmla="*/ 17998 w 591777"/>
              <a:gd name="connsiteY111" fmla="*/ 581706 h 599715"/>
              <a:gd name="connsiteX112" fmla="*/ 17998 w 591777"/>
              <a:gd name="connsiteY112" fmla="*/ 402331 h 599715"/>
              <a:gd name="connsiteX113" fmla="*/ 26997 w 591777"/>
              <a:gd name="connsiteY113" fmla="*/ 392967 h 599715"/>
              <a:gd name="connsiteX114" fmla="*/ 74872 w 591777"/>
              <a:gd name="connsiteY114" fmla="*/ 392967 h 599715"/>
              <a:gd name="connsiteX115" fmla="*/ 74872 w 591777"/>
              <a:gd name="connsiteY115" fmla="*/ 258616 h 599715"/>
              <a:gd name="connsiteX116" fmla="*/ 67313 w 591777"/>
              <a:gd name="connsiteY116" fmla="*/ 258616 h 599715"/>
              <a:gd name="connsiteX117" fmla="*/ 58314 w 591777"/>
              <a:gd name="connsiteY117" fmla="*/ 249971 h 599715"/>
              <a:gd name="connsiteX118" fmla="*/ 67313 w 591777"/>
              <a:gd name="connsiteY118" fmla="*/ 240606 h 599715"/>
              <a:gd name="connsiteX119" fmla="*/ 83511 w 591777"/>
              <a:gd name="connsiteY119" fmla="*/ 240606 h 599715"/>
              <a:gd name="connsiteX120" fmla="*/ 194379 w 591777"/>
              <a:gd name="connsiteY120" fmla="*/ 240606 h 599715"/>
              <a:gd name="connsiteX121" fmla="*/ 210578 w 591777"/>
              <a:gd name="connsiteY121" fmla="*/ 240606 h 599715"/>
              <a:gd name="connsiteX122" fmla="*/ 219577 w 591777"/>
              <a:gd name="connsiteY122" fmla="*/ 249971 h 599715"/>
              <a:gd name="connsiteX123" fmla="*/ 210578 w 591777"/>
              <a:gd name="connsiteY123" fmla="*/ 258616 h 599715"/>
              <a:gd name="connsiteX124" fmla="*/ 203378 w 591777"/>
              <a:gd name="connsiteY124" fmla="*/ 258616 h 599715"/>
              <a:gd name="connsiteX125" fmla="*/ 203378 w 591777"/>
              <a:gd name="connsiteY125" fmla="*/ 316966 h 599715"/>
              <a:gd name="connsiteX126" fmla="*/ 277171 w 591777"/>
              <a:gd name="connsiteY126" fmla="*/ 316966 h 599715"/>
              <a:gd name="connsiteX127" fmla="*/ 262052 w 591777"/>
              <a:gd name="connsiteY127" fmla="*/ 148758 h 599715"/>
              <a:gd name="connsiteX128" fmla="*/ 263132 w 591777"/>
              <a:gd name="connsiteY128" fmla="*/ 140473 h 599715"/>
              <a:gd name="connsiteX129" fmla="*/ 270331 w 591777"/>
              <a:gd name="connsiteY129" fmla="*/ 136511 h 599715"/>
              <a:gd name="connsiteX130" fmla="*/ 344483 w 591777"/>
              <a:gd name="connsiteY130" fmla="*/ 136511 h 599715"/>
              <a:gd name="connsiteX131" fmla="*/ 344123 w 591777"/>
              <a:gd name="connsiteY131" fmla="*/ 135071 h 599715"/>
              <a:gd name="connsiteX132" fmla="*/ 347723 w 591777"/>
              <a:gd name="connsiteY132" fmla="*/ 114900 h 599715"/>
              <a:gd name="connsiteX133" fmla="*/ 320006 w 591777"/>
              <a:gd name="connsiteY133" fmla="*/ 75639 h 599715"/>
              <a:gd name="connsiteX134" fmla="*/ 290849 w 591777"/>
              <a:gd name="connsiteY134" fmla="*/ 38540 h 599715"/>
              <a:gd name="connsiteX135" fmla="*/ 329005 w 591777"/>
              <a:gd name="connsiteY135" fmla="*/ 0 h 59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591777" h="599715">
                <a:moveTo>
                  <a:pt x="76884" y="530225"/>
                </a:moveTo>
                <a:lnTo>
                  <a:pt x="176397" y="530225"/>
                </a:lnTo>
                <a:cubicBezTo>
                  <a:pt x="181426" y="530225"/>
                  <a:pt x="185378" y="534334"/>
                  <a:pt x="185378" y="539563"/>
                </a:cubicBezTo>
                <a:cubicBezTo>
                  <a:pt x="185378" y="544793"/>
                  <a:pt x="181426" y="548902"/>
                  <a:pt x="176397" y="548902"/>
                </a:cubicBezTo>
                <a:lnTo>
                  <a:pt x="76884" y="548902"/>
                </a:lnTo>
                <a:cubicBezTo>
                  <a:pt x="72214" y="548902"/>
                  <a:pt x="68262" y="544793"/>
                  <a:pt x="68262" y="539563"/>
                </a:cubicBezTo>
                <a:cubicBezTo>
                  <a:pt x="68262" y="534334"/>
                  <a:pt x="72214" y="530225"/>
                  <a:pt x="76884" y="530225"/>
                </a:cubicBezTo>
                <a:close/>
                <a:moveTo>
                  <a:pt x="76852" y="485775"/>
                </a:moveTo>
                <a:lnTo>
                  <a:pt x="193894" y="485775"/>
                </a:lnTo>
                <a:cubicBezTo>
                  <a:pt x="198905" y="485775"/>
                  <a:pt x="202842" y="489884"/>
                  <a:pt x="202842" y="495487"/>
                </a:cubicBezTo>
                <a:cubicBezTo>
                  <a:pt x="202842" y="500343"/>
                  <a:pt x="198905" y="504452"/>
                  <a:pt x="193894" y="504452"/>
                </a:cubicBezTo>
                <a:lnTo>
                  <a:pt x="76852" y="504452"/>
                </a:lnTo>
                <a:cubicBezTo>
                  <a:pt x="72199" y="504452"/>
                  <a:pt x="68262" y="500343"/>
                  <a:pt x="68262" y="495487"/>
                </a:cubicBezTo>
                <a:cubicBezTo>
                  <a:pt x="68262" y="489884"/>
                  <a:pt x="72199" y="485775"/>
                  <a:pt x="76852" y="485775"/>
                </a:cubicBezTo>
                <a:close/>
                <a:moveTo>
                  <a:pt x="76917" y="439737"/>
                </a:moveTo>
                <a:lnTo>
                  <a:pt x="212874" y="439737"/>
                </a:lnTo>
                <a:cubicBezTo>
                  <a:pt x="217923" y="439737"/>
                  <a:pt x="221889" y="443846"/>
                  <a:pt x="221889" y="449075"/>
                </a:cubicBezTo>
                <a:cubicBezTo>
                  <a:pt x="221889" y="453931"/>
                  <a:pt x="217923" y="458414"/>
                  <a:pt x="212874" y="458414"/>
                </a:cubicBezTo>
                <a:lnTo>
                  <a:pt x="76917" y="458414"/>
                </a:lnTo>
                <a:cubicBezTo>
                  <a:pt x="72229" y="458414"/>
                  <a:pt x="68262" y="453931"/>
                  <a:pt x="68262" y="449075"/>
                </a:cubicBezTo>
                <a:cubicBezTo>
                  <a:pt x="68262" y="443846"/>
                  <a:pt x="72229" y="439737"/>
                  <a:pt x="76917" y="439737"/>
                </a:cubicBezTo>
                <a:close/>
                <a:moveTo>
                  <a:pt x="35996" y="410976"/>
                </a:moveTo>
                <a:lnTo>
                  <a:pt x="35996" y="581706"/>
                </a:lnTo>
                <a:lnTo>
                  <a:pt x="188980" y="581706"/>
                </a:lnTo>
                <a:cubicBezTo>
                  <a:pt x="224616" y="520113"/>
                  <a:pt x="246934" y="462843"/>
                  <a:pt x="260252" y="410976"/>
                </a:cubicBezTo>
                <a:close/>
                <a:moveTo>
                  <a:pt x="132790" y="354432"/>
                </a:moveTo>
                <a:cubicBezTo>
                  <a:pt x="136152" y="350837"/>
                  <a:pt x="142128" y="350837"/>
                  <a:pt x="145863" y="354432"/>
                </a:cubicBezTo>
                <a:cubicBezTo>
                  <a:pt x="147357" y="355869"/>
                  <a:pt x="148852" y="358026"/>
                  <a:pt x="148852" y="360542"/>
                </a:cubicBezTo>
                <a:cubicBezTo>
                  <a:pt x="148852" y="362699"/>
                  <a:pt x="147357" y="365215"/>
                  <a:pt x="145863" y="367012"/>
                </a:cubicBezTo>
                <a:cubicBezTo>
                  <a:pt x="143996" y="368450"/>
                  <a:pt x="141754" y="369528"/>
                  <a:pt x="139140" y="369528"/>
                </a:cubicBezTo>
                <a:cubicBezTo>
                  <a:pt x="136899" y="369528"/>
                  <a:pt x="134284" y="368450"/>
                  <a:pt x="132790" y="367012"/>
                </a:cubicBezTo>
                <a:cubicBezTo>
                  <a:pt x="130922" y="365215"/>
                  <a:pt x="130175" y="362699"/>
                  <a:pt x="130175" y="360542"/>
                </a:cubicBezTo>
                <a:cubicBezTo>
                  <a:pt x="130175" y="358026"/>
                  <a:pt x="130922" y="355510"/>
                  <a:pt x="132790" y="354432"/>
                </a:cubicBezTo>
                <a:close/>
                <a:moveTo>
                  <a:pt x="139140" y="312737"/>
                </a:moveTo>
                <a:cubicBezTo>
                  <a:pt x="144369" y="312737"/>
                  <a:pt x="148852" y="316846"/>
                  <a:pt x="148852" y="322075"/>
                </a:cubicBezTo>
                <a:cubicBezTo>
                  <a:pt x="148852" y="327304"/>
                  <a:pt x="144369" y="331413"/>
                  <a:pt x="139140" y="331413"/>
                </a:cubicBezTo>
                <a:cubicBezTo>
                  <a:pt x="133910" y="331413"/>
                  <a:pt x="130175" y="327304"/>
                  <a:pt x="130175" y="322075"/>
                </a:cubicBezTo>
                <a:cubicBezTo>
                  <a:pt x="130175" y="316846"/>
                  <a:pt x="133910" y="312737"/>
                  <a:pt x="139140" y="312737"/>
                </a:cubicBezTo>
                <a:close/>
                <a:moveTo>
                  <a:pt x="132790" y="276347"/>
                </a:moveTo>
                <a:cubicBezTo>
                  <a:pt x="136152" y="273050"/>
                  <a:pt x="142128" y="273050"/>
                  <a:pt x="145863" y="276347"/>
                </a:cubicBezTo>
                <a:cubicBezTo>
                  <a:pt x="147357" y="278179"/>
                  <a:pt x="148852" y="280377"/>
                  <a:pt x="148852" y="282941"/>
                </a:cubicBezTo>
                <a:cubicBezTo>
                  <a:pt x="148852" y="285139"/>
                  <a:pt x="147357" y="287704"/>
                  <a:pt x="145863" y="289169"/>
                </a:cubicBezTo>
                <a:cubicBezTo>
                  <a:pt x="143996" y="291001"/>
                  <a:pt x="141754" y="291733"/>
                  <a:pt x="139140" y="291733"/>
                </a:cubicBezTo>
                <a:cubicBezTo>
                  <a:pt x="136899" y="291733"/>
                  <a:pt x="134284" y="291001"/>
                  <a:pt x="132790" y="289169"/>
                </a:cubicBezTo>
                <a:cubicBezTo>
                  <a:pt x="130922" y="287704"/>
                  <a:pt x="130175" y="285139"/>
                  <a:pt x="130175" y="282941"/>
                </a:cubicBezTo>
                <a:cubicBezTo>
                  <a:pt x="130175" y="280377"/>
                  <a:pt x="130922" y="278179"/>
                  <a:pt x="132790" y="276347"/>
                </a:cubicBezTo>
                <a:close/>
                <a:moveTo>
                  <a:pt x="92870" y="258616"/>
                </a:moveTo>
                <a:lnTo>
                  <a:pt x="92870" y="392967"/>
                </a:lnTo>
                <a:lnTo>
                  <a:pt x="264932" y="392967"/>
                </a:lnTo>
                <a:cubicBezTo>
                  <a:pt x="269611" y="372796"/>
                  <a:pt x="272851" y="353346"/>
                  <a:pt x="275371" y="334976"/>
                </a:cubicBezTo>
                <a:lnTo>
                  <a:pt x="194379" y="334976"/>
                </a:lnTo>
                <a:cubicBezTo>
                  <a:pt x="189340" y="334976"/>
                  <a:pt x="185380" y="331014"/>
                  <a:pt x="185380" y="325971"/>
                </a:cubicBezTo>
                <a:lnTo>
                  <a:pt x="185380" y="258616"/>
                </a:lnTo>
                <a:close/>
                <a:moveTo>
                  <a:pt x="297688" y="247810"/>
                </a:moveTo>
                <a:cubicBezTo>
                  <a:pt x="301288" y="325971"/>
                  <a:pt x="287250" y="442673"/>
                  <a:pt x="209858" y="581706"/>
                </a:cubicBezTo>
                <a:lnTo>
                  <a:pt x="567300" y="581706"/>
                </a:lnTo>
                <a:cubicBezTo>
                  <a:pt x="489908" y="442673"/>
                  <a:pt x="475870" y="325971"/>
                  <a:pt x="479469" y="247810"/>
                </a:cubicBezTo>
                <a:close/>
                <a:moveTo>
                  <a:pt x="282930" y="154521"/>
                </a:moveTo>
                <a:cubicBezTo>
                  <a:pt x="287250" y="168568"/>
                  <a:pt x="293729" y="194502"/>
                  <a:pt x="296609" y="229800"/>
                </a:cubicBezTo>
                <a:lnTo>
                  <a:pt x="480549" y="229800"/>
                </a:lnTo>
                <a:cubicBezTo>
                  <a:pt x="483429" y="194502"/>
                  <a:pt x="489908" y="168568"/>
                  <a:pt x="494228" y="154521"/>
                </a:cubicBezTo>
                <a:close/>
                <a:moveTo>
                  <a:pt x="329005" y="18009"/>
                </a:moveTo>
                <a:cubicBezTo>
                  <a:pt x="317846" y="18009"/>
                  <a:pt x="308847" y="27014"/>
                  <a:pt x="308847" y="38540"/>
                </a:cubicBezTo>
                <a:cubicBezTo>
                  <a:pt x="308847" y="49346"/>
                  <a:pt x="317486" y="58350"/>
                  <a:pt x="328645" y="58711"/>
                </a:cubicBezTo>
                <a:cubicBezTo>
                  <a:pt x="329005" y="58711"/>
                  <a:pt x="329365" y="58711"/>
                  <a:pt x="329725" y="58711"/>
                </a:cubicBezTo>
                <a:cubicBezTo>
                  <a:pt x="332245" y="58711"/>
                  <a:pt x="334764" y="59791"/>
                  <a:pt x="336564" y="61592"/>
                </a:cubicBezTo>
                <a:cubicBezTo>
                  <a:pt x="338004" y="63393"/>
                  <a:pt x="338724" y="66275"/>
                  <a:pt x="338724" y="68796"/>
                </a:cubicBezTo>
                <a:cubicBezTo>
                  <a:pt x="338364" y="70597"/>
                  <a:pt x="338004" y="71677"/>
                  <a:pt x="338004" y="72758"/>
                </a:cubicBezTo>
                <a:cubicBezTo>
                  <a:pt x="338004" y="86445"/>
                  <a:pt x="347723" y="97971"/>
                  <a:pt x="361402" y="100493"/>
                </a:cubicBezTo>
                <a:cubicBezTo>
                  <a:pt x="364281" y="100853"/>
                  <a:pt x="366801" y="102654"/>
                  <a:pt x="368241" y="105175"/>
                </a:cubicBezTo>
                <a:cubicBezTo>
                  <a:pt x="369321" y="108056"/>
                  <a:pt x="369321" y="110938"/>
                  <a:pt x="367881" y="113459"/>
                </a:cubicBezTo>
                <a:cubicBezTo>
                  <a:pt x="364281" y="120303"/>
                  <a:pt x="362122" y="127507"/>
                  <a:pt x="362122" y="135071"/>
                </a:cubicBezTo>
                <a:cubicBezTo>
                  <a:pt x="362122" y="135791"/>
                  <a:pt x="362122" y="136151"/>
                  <a:pt x="362122" y="136511"/>
                </a:cubicBezTo>
                <a:lnTo>
                  <a:pt x="451032" y="136511"/>
                </a:lnTo>
                <a:cubicBezTo>
                  <a:pt x="451032" y="136151"/>
                  <a:pt x="451032" y="135791"/>
                  <a:pt x="451032" y="135071"/>
                </a:cubicBezTo>
                <a:cubicBezTo>
                  <a:pt x="451032" y="110578"/>
                  <a:pt x="430874" y="90767"/>
                  <a:pt x="406397" y="90767"/>
                </a:cubicBezTo>
                <a:cubicBezTo>
                  <a:pt x="404957" y="90767"/>
                  <a:pt x="403877" y="91128"/>
                  <a:pt x="402797" y="91128"/>
                </a:cubicBezTo>
                <a:cubicBezTo>
                  <a:pt x="399558" y="91128"/>
                  <a:pt x="397038" y="90047"/>
                  <a:pt x="394878" y="87886"/>
                </a:cubicBezTo>
                <a:cubicBezTo>
                  <a:pt x="393078" y="85725"/>
                  <a:pt x="392358" y="82483"/>
                  <a:pt x="393438" y="79602"/>
                </a:cubicBezTo>
                <a:cubicBezTo>
                  <a:pt x="393798" y="77080"/>
                  <a:pt x="394518" y="74919"/>
                  <a:pt x="394518" y="72758"/>
                </a:cubicBezTo>
                <a:cubicBezTo>
                  <a:pt x="394518" y="57270"/>
                  <a:pt x="381559" y="44303"/>
                  <a:pt x="366441" y="44303"/>
                </a:cubicBezTo>
                <a:cubicBezTo>
                  <a:pt x="364281" y="44303"/>
                  <a:pt x="362122" y="44663"/>
                  <a:pt x="360322" y="45384"/>
                </a:cubicBezTo>
                <a:cubicBezTo>
                  <a:pt x="357442" y="45744"/>
                  <a:pt x="354922" y="45384"/>
                  <a:pt x="352763" y="43583"/>
                </a:cubicBezTo>
                <a:cubicBezTo>
                  <a:pt x="350603" y="42142"/>
                  <a:pt x="349523" y="39621"/>
                  <a:pt x="349163" y="37099"/>
                </a:cubicBezTo>
                <a:cubicBezTo>
                  <a:pt x="348443" y="26654"/>
                  <a:pt x="339444" y="18009"/>
                  <a:pt x="329005" y="18009"/>
                </a:cubicBezTo>
                <a:close/>
                <a:moveTo>
                  <a:pt x="329005" y="0"/>
                </a:moveTo>
                <a:cubicBezTo>
                  <a:pt x="345923" y="0"/>
                  <a:pt x="360322" y="11166"/>
                  <a:pt x="365361" y="26654"/>
                </a:cubicBezTo>
                <a:cubicBezTo>
                  <a:pt x="390918" y="25573"/>
                  <a:pt x="412156" y="46824"/>
                  <a:pt x="412156" y="72758"/>
                </a:cubicBezTo>
                <a:lnTo>
                  <a:pt x="412156" y="73118"/>
                </a:lnTo>
                <a:cubicBezTo>
                  <a:pt x="443833" y="76000"/>
                  <a:pt x="468670" y="102654"/>
                  <a:pt x="468670" y="135071"/>
                </a:cubicBezTo>
                <a:cubicBezTo>
                  <a:pt x="468670" y="135791"/>
                  <a:pt x="468670" y="136151"/>
                  <a:pt x="468670" y="136511"/>
                </a:cubicBezTo>
                <a:lnTo>
                  <a:pt x="506466" y="136511"/>
                </a:lnTo>
                <a:cubicBezTo>
                  <a:pt x="509706" y="136511"/>
                  <a:pt x="512226" y="137952"/>
                  <a:pt x="514025" y="140473"/>
                </a:cubicBezTo>
                <a:cubicBezTo>
                  <a:pt x="515825" y="142995"/>
                  <a:pt x="516185" y="145876"/>
                  <a:pt x="514745" y="148758"/>
                </a:cubicBezTo>
                <a:cubicBezTo>
                  <a:pt x="514385" y="150559"/>
                  <a:pt x="444193" y="334615"/>
                  <a:pt x="590697" y="586028"/>
                </a:cubicBezTo>
                <a:cubicBezTo>
                  <a:pt x="590697" y="586388"/>
                  <a:pt x="590697" y="586388"/>
                  <a:pt x="590697" y="586748"/>
                </a:cubicBezTo>
                <a:cubicBezTo>
                  <a:pt x="590697" y="586748"/>
                  <a:pt x="591057" y="587108"/>
                  <a:pt x="591057" y="587469"/>
                </a:cubicBezTo>
                <a:cubicBezTo>
                  <a:pt x="591417" y="588189"/>
                  <a:pt x="591777" y="589630"/>
                  <a:pt x="591777" y="590350"/>
                </a:cubicBezTo>
                <a:cubicBezTo>
                  <a:pt x="591777" y="591431"/>
                  <a:pt x="591417" y="592511"/>
                  <a:pt x="591057" y="593592"/>
                </a:cubicBezTo>
                <a:cubicBezTo>
                  <a:pt x="591057" y="593952"/>
                  <a:pt x="590697" y="593952"/>
                  <a:pt x="590697" y="594312"/>
                </a:cubicBezTo>
                <a:cubicBezTo>
                  <a:pt x="590697" y="594312"/>
                  <a:pt x="590697" y="594672"/>
                  <a:pt x="590697" y="595033"/>
                </a:cubicBezTo>
                <a:cubicBezTo>
                  <a:pt x="589977" y="595393"/>
                  <a:pt x="589617" y="596113"/>
                  <a:pt x="589257" y="596834"/>
                </a:cubicBezTo>
                <a:cubicBezTo>
                  <a:pt x="588178" y="597554"/>
                  <a:pt x="587458" y="597914"/>
                  <a:pt x="586378" y="598634"/>
                </a:cubicBezTo>
                <a:cubicBezTo>
                  <a:pt x="586378" y="598634"/>
                  <a:pt x="586018" y="598634"/>
                  <a:pt x="586018" y="598995"/>
                </a:cubicBezTo>
                <a:cubicBezTo>
                  <a:pt x="584938" y="598995"/>
                  <a:pt x="583858" y="599715"/>
                  <a:pt x="582778" y="599715"/>
                </a:cubicBezTo>
                <a:lnTo>
                  <a:pt x="202659" y="599715"/>
                </a:lnTo>
                <a:lnTo>
                  <a:pt x="194379" y="599715"/>
                </a:lnTo>
                <a:lnTo>
                  <a:pt x="26997" y="599715"/>
                </a:lnTo>
                <a:lnTo>
                  <a:pt x="8999" y="599715"/>
                </a:lnTo>
                <a:cubicBezTo>
                  <a:pt x="3960" y="599715"/>
                  <a:pt x="0" y="595393"/>
                  <a:pt x="0" y="590350"/>
                </a:cubicBezTo>
                <a:cubicBezTo>
                  <a:pt x="0" y="585668"/>
                  <a:pt x="3960" y="581706"/>
                  <a:pt x="8999" y="581706"/>
                </a:cubicBezTo>
                <a:lnTo>
                  <a:pt x="17998" y="581706"/>
                </a:lnTo>
                <a:lnTo>
                  <a:pt x="17998" y="402331"/>
                </a:lnTo>
                <a:cubicBezTo>
                  <a:pt x="17998" y="397289"/>
                  <a:pt x="21958" y="392967"/>
                  <a:pt x="26997" y="392967"/>
                </a:cubicBezTo>
                <a:lnTo>
                  <a:pt x="74872" y="392967"/>
                </a:lnTo>
                <a:lnTo>
                  <a:pt x="74872" y="258616"/>
                </a:lnTo>
                <a:lnTo>
                  <a:pt x="67313" y="258616"/>
                </a:lnTo>
                <a:cubicBezTo>
                  <a:pt x="62273" y="258616"/>
                  <a:pt x="58314" y="254653"/>
                  <a:pt x="58314" y="249971"/>
                </a:cubicBezTo>
                <a:cubicBezTo>
                  <a:pt x="58314" y="244928"/>
                  <a:pt x="62273" y="240606"/>
                  <a:pt x="67313" y="240606"/>
                </a:cubicBezTo>
                <a:lnTo>
                  <a:pt x="83511" y="240606"/>
                </a:lnTo>
                <a:lnTo>
                  <a:pt x="194379" y="240606"/>
                </a:lnTo>
                <a:lnTo>
                  <a:pt x="210578" y="240606"/>
                </a:lnTo>
                <a:cubicBezTo>
                  <a:pt x="215617" y="240606"/>
                  <a:pt x="219577" y="244928"/>
                  <a:pt x="219577" y="249971"/>
                </a:cubicBezTo>
                <a:cubicBezTo>
                  <a:pt x="219577" y="254653"/>
                  <a:pt x="215617" y="258616"/>
                  <a:pt x="210578" y="258616"/>
                </a:cubicBezTo>
                <a:lnTo>
                  <a:pt x="203378" y="258616"/>
                </a:lnTo>
                <a:lnTo>
                  <a:pt x="203378" y="316966"/>
                </a:lnTo>
                <a:lnTo>
                  <a:pt x="277171" y="316966"/>
                </a:lnTo>
                <a:cubicBezTo>
                  <a:pt x="286890" y="213592"/>
                  <a:pt x="262412" y="149838"/>
                  <a:pt x="262052" y="148758"/>
                </a:cubicBezTo>
                <a:cubicBezTo>
                  <a:pt x="260972" y="145876"/>
                  <a:pt x="261332" y="142995"/>
                  <a:pt x="263132" y="140473"/>
                </a:cubicBezTo>
                <a:cubicBezTo>
                  <a:pt x="264932" y="137952"/>
                  <a:pt x="267452" y="136511"/>
                  <a:pt x="270331" y="136511"/>
                </a:cubicBezTo>
                <a:lnTo>
                  <a:pt x="344483" y="136511"/>
                </a:lnTo>
                <a:cubicBezTo>
                  <a:pt x="344483" y="136151"/>
                  <a:pt x="344123" y="135791"/>
                  <a:pt x="344123" y="135071"/>
                </a:cubicBezTo>
                <a:cubicBezTo>
                  <a:pt x="344123" y="128227"/>
                  <a:pt x="345203" y="121383"/>
                  <a:pt x="347723" y="114900"/>
                </a:cubicBezTo>
                <a:cubicBezTo>
                  <a:pt x="331885" y="108056"/>
                  <a:pt x="321086" y="92929"/>
                  <a:pt x="320006" y="75639"/>
                </a:cubicBezTo>
                <a:cubicBezTo>
                  <a:pt x="303448" y="71677"/>
                  <a:pt x="290849" y="56189"/>
                  <a:pt x="290849" y="38540"/>
                </a:cubicBezTo>
                <a:cubicBezTo>
                  <a:pt x="290849" y="17289"/>
                  <a:pt x="308127" y="0"/>
                  <a:pt x="329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Shape 35207">
            <a:extLst>
              <a:ext uri="{FF2B5EF4-FFF2-40B4-BE49-F238E27FC236}">
                <a16:creationId xmlns:a16="http://schemas.microsoft.com/office/drawing/2014/main" id="{27F3FB66-84AA-AB4A-B912-5272971C3A51}"/>
              </a:ext>
            </a:extLst>
          </p:cNvPr>
          <p:cNvSpPr/>
          <p:nvPr/>
        </p:nvSpPr>
        <p:spPr>
          <a:xfrm>
            <a:off x="4168623" y="4753860"/>
            <a:ext cx="1359196" cy="29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50" extrusionOk="0">
                <a:moveTo>
                  <a:pt x="0" y="0"/>
                </a:moveTo>
                <a:cubicBezTo>
                  <a:pt x="3554" y="11756"/>
                  <a:pt x="7708" y="18800"/>
                  <a:pt x="12030" y="20401"/>
                </a:cubicBezTo>
                <a:cubicBezTo>
                  <a:pt x="15267" y="21600"/>
                  <a:pt x="18521" y="19703"/>
                  <a:pt x="21600" y="14822"/>
                </a:cubicBezTo>
              </a:path>
            </a:pathLst>
          </a:custGeom>
          <a:noFill/>
          <a:ln w="635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35225">
            <a:extLst>
              <a:ext uri="{FF2B5EF4-FFF2-40B4-BE49-F238E27FC236}">
                <a16:creationId xmlns:a16="http://schemas.microsoft.com/office/drawing/2014/main" id="{29072621-5C98-8848-A33F-7B6812E02681}"/>
              </a:ext>
            </a:extLst>
          </p:cNvPr>
          <p:cNvSpPr/>
          <p:nvPr/>
        </p:nvSpPr>
        <p:spPr>
          <a:xfrm>
            <a:off x="3295443" y="3790121"/>
            <a:ext cx="967803" cy="967805"/>
          </a:xfrm>
          <a:prstGeom prst="ellipse">
            <a:avLst/>
          </a:prstGeom>
          <a:solidFill>
            <a:srgbClr val="5D833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Freeform 34">
            <a:extLst>
              <a:ext uri="{FF2B5EF4-FFF2-40B4-BE49-F238E27FC236}">
                <a16:creationId xmlns:a16="http://schemas.microsoft.com/office/drawing/2014/main" id="{72DAF551-12D2-A84C-AD49-68C9FFE6E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587" y="4018779"/>
            <a:ext cx="543738" cy="510490"/>
          </a:xfrm>
          <a:custGeom>
            <a:avLst/>
            <a:gdLst>
              <a:gd name="connsiteX0" fmla="*/ 46037 w 599370"/>
              <a:gd name="connsiteY0" fmla="*/ 487363 h 562720"/>
              <a:gd name="connsiteX1" fmla="*/ 55196 w 599370"/>
              <a:gd name="connsiteY1" fmla="*/ 496349 h 562720"/>
              <a:gd name="connsiteX2" fmla="*/ 46037 w 599370"/>
              <a:gd name="connsiteY2" fmla="*/ 506054 h 562720"/>
              <a:gd name="connsiteX3" fmla="*/ 36512 w 599370"/>
              <a:gd name="connsiteY3" fmla="*/ 496349 h 562720"/>
              <a:gd name="connsiteX4" fmla="*/ 46037 w 599370"/>
              <a:gd name="connsiteY4" fmla="*/ 487363 h 562720"/>
              <a:gd name="connsiteX5" fmla="*/ 494793 w 599370"/>
              <a:gd name="connsiteY5" fmla="*/ 402055 h 562720"/>
              <a:gd name="connsiteX6" fmla="*/ 457396 w 599370"/>
              <a:gd name="connsiteY6" fmla="*/ 413582 h 562720"/>
              <a:gd name="connsiteX7" fmla="*/ 394109 w 599370"/>
              <a:gd name="connsiteY7" fmla="*/ 434116 h 562720"/>
              <a:gd name="connsiteX8" fmla="*/ 395907 w 599370"/>
              <a:gd name="connsiteY8" fmla="*/ 454649 h 562720"/>
              <a:gd name="connsiteX9" fmla="*/ 394468 w 599370"/>
              <a:gd name="connsiteY9" fmla="*/ 461494 h 562720"/>
              <a:gd name="connsiteX10" fmla="*/ 492276 w 599370"/>
              <a:gd name="connsiteY10" fmla="*/ 427992 h 562720"/>
              <a:gd name="connsiteX11" fmla="*/ 510615 w 599370"/>
              <a:gd name="connsiteY11" fmla="*/ 420427 h 562720"/>
              <a:gd name="connsiteX12" fmla="*/ 507019 w 599370"/>
              <a:gd name="connsiteY12" fmla="*/ 407098 h 562720"/>
              <a:gd name="connsiteX13" fmla="*/ 494793 w 599370"/>
              <a:gd name="connsiteY13" fmla="*/ 402055 h 562720"/>
              <a:gd name="connsiteX14" fmla="*/ 116507 w 599370"/>
              <a:gd name="connsiteY14" fmla="*/ 385844 h 562720"/>
              <a:gd name="connsiteX15" fmla="*/ 101044 w 599370"/>
              <a:gd name="connsiteY15" fmla="*/ 392328 h 562720"/>
              <a:gd name="connsiteX16" fmla="*/ 93853 w 599370"/>
              <a:gd name="connsiteY16" fmla="*/ 408899 h 562720"/>
              <a:gd name="connsiteX17" fmla="*/ 93133 w 599370"/>
              <a:gd name="connsiteY17" fmla="*/ 502561 h 562720"/>
              <a:gd name="connsiteX18" fmla="*/ 110394 w 599370"/>
              <a:gd name="connsiteY18" fmla="*/ 525256 h 562720"/>
              <a:gd name="connsiteX19" fmla="*/ 526437 w 599370"/>
              <a:gd name="connsiteY19" fmla="*/ 458251 h 562720"/>
              <a:gd name="connsiteX20" fmla="*/ 539742 w 599370"/>
              <a:gd name="connsiteY20" fmla="*/ 440960 h 562720"/>
              <a:gd name="connsiteX21" fmla="*/ 535787 w 599370"/>
              <a:gd name="connsiteY21" fmla="*/ 433395 h 562720"/>
              <a:gd name="connsiteX22" fmla="*/ 499468 w 599370"/>
              <a:gd name="connsiteY22" fmla="*/ 444562 h 562720"/>
              <a:gd name="connsiteX23" fmla="*/ 367859 w 599370"/>
              <a:gd name="connsiteY23" fmla="*/ 485629 h 562720"/>
              <a:gd name="connsiteX24" fmla="*/ 311403 w 599370"/>
              <a:gd name="connsiteY24" fmla="*/ 493555 h 562720"/>
              <a:gd name="connsiteX25" fmla="*/ 234811 w 599370"/>
              <a:gd name="connsiteY25" fmla="*/ 487431 h 562720"/>
              <a:gd name="connsiteX26" fmla="*/ 226900 w 599370"/>
              <a:gd name="connsiteY26" fmla="*/ 477344 h 562720"/>
              <a:gd name="connsiteX27" fmla="*/ 237328 w 599370"/>
              <a:gd name="connsiteY27" fmla="*/ 469419 h 562720"/>
              <a:gd name="connsiteX28" fmla="*/ 362465 w 599370"/>
              <a:gd name="connsiteY28" fmla="*/ 468698 h 562720"/>
              <a:gd name="connsiteX29" fmla="*/ 362825 w 599370"/>
              <a:gd name="connsiteY29" fmla="*/ 468338 h 562720"/>
              <a:gd name="connsiteX30" fmla="*/ 377568 w 599370"/>
              <a:gd name="connsiteY30" fmla="*/ 453208 h 562720"/>
              <a:gd name="connsiteX31" fmla="*/ 372174 w 599370"/>
              <a:gd name="connsiteY31" fmla="*/ 431594 h 562720"/>
              <a:gd name="connsiteX32" fmla="*/ 356712 w 599370"/>
              <a:gd name="connsiteY32" fmla="*/ 425830 h 562720"/>
              <a:gd name="connsiteX33" fmla="*/ 242722 w 599370"/>
              <a:gd name="connsiteY33" fmla="*/ 407458 h 562720"/>
              <a:gd name="connsiteX34" fmla="*/ 117226 w 599370"/>
              <a:gd name="connsiteY34" fmla="*/ 385844 h 562720"/>
              <a:gd name="connsiteX35" fmla="*/ 116507 w 599370"/>
              <a:gd name="connsiteY35" fmla="*/ 385844 h 562720"/>
              <a:gd name="connsiteX36" fmla="*/ 21575 w 599370"/>
              <a:gd name="connsiteY36" fmla="*/ 385844 h 562720"/>
              <a:gd name="connsiteX37" fmla="*/ 17979 w 599370"/>
              <a:gd name="connsiteY37" fmla="*/ 389086 h 562720"/>
              <a:gd name="connsiteX38" fmla="*/ 17979 w 599370"/>
              <a:gd name="connsiteY38" fmla="*/ 522374 h 562720"/>
              <a:gd name="connsiteX39" fmla="*/ 21575 w 599370"/>
              <a:gd name="connsiteY39" fmla="*/ 525616 h 562720"/>
              <a:gd name="connsiteX40" fmla="*/ 71558 w 599370"/>
              <a:gd name="connsiteY40" fmla="*/ 525616 h 562720"/>
              <a:gd name="connsiteX41" fmla="*/ 75154 w 599370"/>
              <a:gd name="connsiteY41" fmla="*/ 522374 h 562720"/>
              <a:gd name="connsiteX42" fmla="*/ 75154 w 599370"/>
              <a:gd name="connsiteY42" fmla="*/ 389086 h 562720"/>
              <a:gd name="connsiteX43" fmla="*/ 71558 w 599370"/>
              <a:gd name="connsiteY43" fmla="*/ 385844 h 562720"/>
              <a:gd name="connsiteX44" fmla="*/ 424674 w 599370"/>
              <a:gd name="connsiteY44" fmla="*/ 348019 h 562720"/>
              <a:gd name="connsiteX45" fmla="*/ 408852 w 599370"/>
              <a:gd name="connsiteY45" fmla="*/ 363870 h 562720"/>
              <a:gd name="connsiteX46" fmla="*/ 424674 w 599370"/>
              <a:gd name="connsiteY46" fmla="*/ 379720 h 562720"/>
              <a:gd name="connsiteX47" fmla="*/ 457396 w 599370"/>
              <a:gd name="connsiteY47" fmla="*/ 379720 h 562720"/>
              <a:gd name="connsiteX48" fmla="*/ 485085 w 599370"/>
              <a:gd name="connsiteY48" fmla="*/ 348019 h 562720"/>
              <a:gd name="connsiteX49" fmla="*/ 590616 w 599370"/>
              <a:gd name="connsiteY49" fmla="*/ 260350 h 562720"/>
              <a:gd name="connsiteX50" fmla="*/ 599348 w 599370"/>
              <a:gd name="connsiteY50" fmla="*/ 270108 h 562720"/>
              <a:gd name="connsiteX51" fmla="*/ 566241 w 599370"/>
              <a:gd name="connsiteY51" fmla="*/ 380703 h 562720"/>
              <a:gd name="connsiteX52" fmla="*/ 558237 w 599370"/>
              <a:gd name="connsiteY52" fmla="*/ 385401 h 562720"/>
              <a:gd name="connsiteX53" fmla="*/ 553508 w 599370"/>
              <a:gd name="connsiteY53" fmla="*/ 384317 h 562720"/>
              <a:gd name="connsiteX54" fmla="*/ 550234 w 599370"/>
              <a:gd name="connsiteY54" fmla="*/ 371667 h 562720"/>
              <a:gd name="connsiteX55" fmla="*/ 581157 w 599370"/>
              <a:gd name="connsiteY55" fmla="*/ 269024 h 562720"/>
              <a:gd name="connsiteX56" fmla="*/ 590616 w 599370"/>
              <a:gd name="connsiteY56" fmla="*/ 260350 h 562720"/>
              <a:gd name="connsiteX57" fmla="*/ 415324 w 599370"/>
              <a:gd name="connsiteY57" fmla="*/ 198161 h 562720"/>
              <a:gd name="connsiteX58" fmla="*/ 399862 w 599370"/>
              <a:gd name="connsiteY58" fmla="*/ 214011 h 562720"/>
              <a:gd name="connsiteX59" fmla="*/ 415324 w 599370"/>
              <a:gd name="connsiteY59" fmla="*/ 229862 h 562720"/>
              <a:gd name="connsiteX60" fmla="*/ 469982 w 599370"/>
              <a:gd name="connsiteY60" fmla="*/ 229862 h 562720"/>
              <a:gd name="connsiteX61" fmla="*/ 478972 w 599370"/>
              <a:gd name="connsiteY61" fmla="*/ 238868 h 562720"/>
              <a:gd name="connsiteX62" fmla="*/ 469982 w 599370"/>
              <a:gd name="connsiteY62" fmla="*/ 247874 h 562720"/>
              <a:gd name="connsiteX63" fmla="*/ 454160 w 599370"/>
              <a:gd name="connsiteY63" fmla="*/ 263724 h 562720"/>
              <a:gd name="connsiteX64" fmla="*/ 469982 w 599370"/>
              <a:gd name="connsiteY64" fmla="*/ 279574 h 562720"/>
              <a:gd name="connsiteX65" fmla="*/ 511694 w 599370"/>
              <a:gd name="connsiteY65" fmla="*/ 279574 h 562720"/>
              <a:gd name="connsiteX66" fmla="*/ 513492 w 599370"/>
              <a:gd name="connsiteY66" fmla="*/ 253998 h 562720"/>
              <a:gd name="connsiteX67" fmla="*/ 512773 w 599370"/>
              <a:gd name="connsiteY67" fmla="*/ 239588 h 562720"/>
              <a:gd name="connsiteX68" fmla="*/ 504143 w 599370"/>
              <a:gd name="connsiteY68" fmla="*/ 198161 h 562720"/>
              <a:gd name="connsiteX69" fmla="*/ 119841 w 599370"/>
              <a:gd name="connsiteY69" fmla="*/ 155794 h 562720"/>
              <a:gd name="connsiteX70" fmla="*/ 124852 w 599370"/>
              <a:gd name="connsiteY70" fmla="*/ 167714 h 562720"/>
              <a:gd name="connsiteX71" fmla="*/ 108386 w 599370"/>
              <a:gd name="connsiteY71" fmla="*/ 254770 h 562720"/>
              <a:gd name="connsiteX72" fmla="*/ 118409 w 599370"/>
              <a:gd name="connsiteY72" fmla="*/ 322681 h 562720"/>
              <a:gd name="connsiteX73" fmla="*/ 112323 w 599370"/>
              <a:gd name="connsiteY73" fmla="*/ 334240 h 562720"/>
              <a:gd name="connsiteX74" fmla="*/ 109817 w 599370"/>
              <a:gd name="connsiteY74" fmla="*/ 334602 h 562720"/>
              <a:gd name="connsiteX75" fmla="*/ 101226 w 599370"/>
              <a:gd name="connsiteY75" fmla="*/ 328099 h 562720"/>
              <a:gd name="connsiteX76" fmla="*/ 90487 w 599370"/>
              <a:gd name="connsiteY76" fmla="*/ 254770 h 562720"/>
              <a:gd name="connsiteX77" fmla="*/ 108028 w 599370"/>
              <a:gd name="connsiteY77" fmla="*/ 160851 h 562720"/>
              <a:gd name="connsiteX78" fmla="*/ 119841 w 599370"/>
              <a:gd name="connsiteY78" fmla="*/ 155794 h 562720"/>
              <a:gd name="connsiteX79" fmla="*/ 213595 w 599370"/>
              <a:gd name="connsiteY79" fmla="*/ 148088 h 562720"/>
              <a:gd name="connsiteX80" fmla="*/ 188065 w 599370"/>
              <a:gd name="connsiteY80" fmla="*/ 192037 h 562720"/>
              <a:gd name="connsiteX81" fmla="*/ 176917 w 599370"/>
              <a:gd name="connsiteY81" fmla="*/ 239588 h 562720"/>
              <a:gd name="connsiteX82" fmla="*/ 176198 w 599370"/>
              <a:gd name="connsiteY82" fmla="*/ 253998 h 562720"/>
              <a:gd name="connsiteX83" fmla="*/ 179435 w 599370"/>
              <a:gd name="connsiteY83" fmla="*/ 287139 h 562720"/>
              <a:gd name="connsiteX84" fmla="*/ 193818 w 599370"/>
              <a:gd name="connsiteY84" fmla="*/ 330007 h 562720"/>
              <a:gd name="connsiteX85" fmla="*/ 339811 w 599370"/>
              <a:gd name="connsiteY85" fmla="*/ 330007 h 562720"/>
              <a:gd name="connsiteX86" fmla="*/ 355633 w 599370"/>
              <a:gd name="connsiteY86" fmla="*/ 313797 h 562720"/>
              <a:gd name="connsiteX87" fmla="*/ 339811 w 599370"/>
              <a:gd name="connsiteY87" fmla="*/ 298307 h 562720"/>
              <a:gd name="connsiteX88" fmla="*/ 226181 w 599370"/>
              <a:gd name="connsiteY88" fmla="*/ 297946 h 562720"/>
              <a:gd name="connsiteX89" fmla="*/ 217551 w 599370"/>
              <a:gd name="connsiteY89" fmla="*/ 288940 h 562720"/>
              <a:gd name="connsiteX90" fmla="*/ 226181 w 599370"/>
              <a:gd name="connsiteY90" fmla="*/ 279574 h 562720"/>
              <a:gd name="connsiteX91" fmla="*/ 242362 w 599370"/>
              <a:gd name="connsiteY91" fmla="*/ 263724 h 562720"/>
              <a:gd name="connsiteX92" fmla="*/ 226181 w 599370"/>
              <a:gd name="connsiteY92" fmla="*/ 247874 h 562720"/>
              <a:gd name="connsiteX93" fmla="*/ 217551 w 599370"/>
              <a:gd name="connsiteY93" fmla="*/ 238868 h 562720"/>
              <a:gd name="connsiteX94" fmla="*/ 226181 w 599370"/>
              <a:gd name="connsiteY94" fmla="*/ 229862 h 562720"/>
              <a:gd name="connsiteX95" fmla="*/ 298818 w 599370"/>
              <a:gd name="connsiteY95" fmla="*/ 229862 h 562720"/>
              <a:gd name="connsiteX96" fmla="*/ 314640 w 599370"/>
              <a:gd name="connsiteY96" fmla="*/ 213651 h 562720"/>
              <a:gd name="connsiteX97" fmla="*/ 298818 w 599370"/>
              <a:gd name="connsiteY97" fmla="*/ 197801 h 562720"/>
              <a:gd name="connsiteX98" fmla="*/ 262499 w 599370"/>
              <a:gd name="connsiteY98" fmla="*/ 197801 h 562720"/>
              <a:gd name="connsiteX99" fmla="*/ 253510 w 599370"/>
              <a:gd name="connsiteY99" fmla="*/ 188795 h 562720"/>
              <a:gd name="connsiteX100" fmla="*/ 262499 w 599370"/>
              <a:gd name="connsiteY100" fmla="*/ 179789 h 562720"/>
              <a:gd name="connsiteX101" fmla="*/ 278681 w 599370"/>
              <a:gd name="connsiteY101" fmla="*/ 163938 h 562720"/>
              <a:gd name="connsiteX102" fmla="*/ 262499 w 599370"/>
              <a:gd name="connsiteY102" fmla="*/ 148088 h 562720"/>
              <a:gd name="connsiteX103" fmla="*/ 162014 w 599370"/>
              <a:gd name="connsiteY103" fmla="*/ 91815 h 562720"/>
              <a:gd name="connsiteX104" fmla="*/ 163452 w 599370"/>
              <a:gd name="connsiteY104" fmla="*/ 104931 h 562720"/>
              <a:gd name="connsiteX105" fmla="*/ 146199 w 599370"/>
              <a:gd name="connsiteY105" fmla="*/ 128613 h 562720"/>
              <a:gd name="connsiteX106" fmla="*/ 138651 w 599370"/>
              <a:gd name="connsiteY106" fmla="*/ 132985 h 562720"/>
              <a:gd name="connsiteX107" fmla="*/ 133619 w 599370"/>
              <a:gd name="connsiteY107" fmla="*/ 131528 h 562720"/>
              <a:gd name="connsiteX108" fmla="*/ 131103 w 599370"/>
              <a:gd name="connsiteY108" fmla="*/ 119140 h 562720"/>
              <a:gd name="connsiteX109" fmla="*/ 149434 w 599370"/>
              <a:gd name="connsiteY109" fmla="*/ 93272 h 562720"/>
              <a:gd name="connsiteX110" fmla="*/ 162014 w 599370"/>
              <a:gd name="connsiteY110" fmla="*/ 91815 h 562720"/>
              <a:gd name="connsiteX111" fmla="*/ 344845 w 599370"/>
              <a:gd name="connsiteY111" fmla="*/ 84687 h 562720"/>
              <a:gd name="connsiteX112" fmla="*/ 230496 w 599370"/>
              <a:gd name="connsiteY112" fmla="*/ 129716 h 562720"/>
              <a:gd name="connsiteX113" fmla="*/ 262499 w 599370"/>
              <a:gd name="connsiteY113" fmla="*/ 129716 h 562720"/>
              <a:gd name="connsiteX114" fmla="*/ 296660 w 599370"/>
              <a:gd name="connsiteY114" fmla="*/ 163938 h 562720"/>
              <a:gd name="connsiteX115" fmla="*/ 292705 w 599370"/>
              <a:gd name="connsiteY115" fmla="*/ 179789 h 562720"/>
              <a:gd name="connsiteX116" fmla="*/ 298818 w 599370"/>
              <a:gd name="connsiteY116" fmla="*/ 179789 h 562720"/>
              <a:gd name="connsiteX117" fmla="*/ 332979 w 599370"/>
              <a:gd name="connsiteY117" fmla="*/ 213651 h 562720"/>
              <a:gd name="connsiteX118" fmla="*/ 298818 w 599370"/>
              <a:gd name="connsiteY118" fmla="*/ 247874 h 562720"/>
              <a:gd name="connsiteX119" fmla="*/ 256386 w 599370"/>
              <a:gd name="connsiteY119" fmla="*/ 247874 h 562720"/>
              <a:gd name="connsiteX120" fmla="*/ 260701 w 599370"/>
              <a:gd name="connsiteY120" fmla="*/ 263724 h 562720"/>
              <a:gd name="connsiteX121" fmla="*/ 256386 w 599370"/>
              <a:gd name="connsiteY121" fmla="*/ 279574 h 562720"/>
              <a:gd name="connsiteX122" fmla="*/ 339811 w 599370"/>
              <a:gd name="connsiteY122" fmla="*/ 279935 h 562720"/>
              <a:gd name="connsiteX123" fmla="*/ 373972 w 599370"/>
              <a:gd name="connsiteY123" fmla="*/ 313797 h 562720"/>
              <a:gd name="connsiteX124" fmla="*/ 339811 w 599370"/>
              <a:gd name="connsiteY124" fmla="*/ 348019 h 562720"/>
              <a:gd name="connsiteX125" fmla="*/ 204606 w 599370"/>
              <a:gd name="connsiteY125" fmla="*/ 348019 h 562720"/>
              <a:gd name="connsiteX126" fmla="*/ 238767 w 599370"/>
              <a:gd name="connsiteY126" fmla="*/ 384763 h 562720"/>
              <a:gd name="connsiteX127" fmla="*/ 251712 w 599370"/>
              <a:gd name="connsiteY127" fmla="*/ 391968 h 562720"/>
              <a:gd name="connsiteX128" fmla="*/ 356352 w 599370"/>
              <a:gd name="connsiteY128" fmla="*/ 407458 h 562720"/>
              <a:gd name="connsiteX129" fmla="*/ 384040 w 599370"/>
              <a:gd name="connsiteY129" fmla="*/ 417905 h 562720"/>
              <a:gd name="connsiteX130" fmla="*/ 396266 w 599370"/>
              <a:gd name="connsiteY130" fmla="*/ 414663 h 562720"/>
              <a:gd name="connsiteX131" fmla="*/ 432944 w 599370"/>
              <a:gd name="connsiteY131" fmla="*/ 398092 h 562720"/>
              <a:gd name="connsiteX132" fmla="*/ 424674 w 599370"/>
              <a:gd name="connsiteY132" fmla="*/ 398092 h 562720"/>
              <a:gd name="connsiteX133" fmla="*/ 390513 w 599370"/>
              <a:gd name="connsiteY133" fmla="*/ 363870 h 562720"/>
              <a:gd name="connsiteX134" fmla="*/ 424674 w 599370"/>
              <a:gd name="connsiteY134" fmla="*/ 330007 h 562720"/>
              <a:gd name="connsiteX135" fmla="*/ 495872 w 599370"/>
              <a:gd name="connsiteY135" fmla="*/ 330007 h 562720"/>
              <a:gd name="connsiteX136" fmla="*/ 507739 w 599370"/>
              <a:gd name="connsiteY136" fmla="*/ 297946 h 562720"/>
              <a:gd name="connsiteX137" fmla="*/ 469982 w 599370"/>
              <a:gd name="connsiteY137" fmla="*/ 297946 h 562720"/>
              <a:gd name="connsiteX138" fmla="*/ 436181 w 599370"/>
              <a:gd name="connsiteY138" fmla="*/ 263724 h 562720"/>
              <a:gd name="connsiteX139" fmla="*/ 439776 w 599370"/>
              <a:gd name="connsiteY139" fmla="*/ 247874 h 562720"/>
              <a:gd name="connsiteX140" fmla="*/ 415324 w 599370"/>
              <a:gd name="connsiteY140" fmla="*/ 247874 h 562720"/>
              <a:gd name="connsiteX141" fmla="*/ 381523 w 599370"/>
              <a:gd name="connsiteY141" fmla="*/ 214011 h 562720"/>
              <a:gd name="connsiteX142" fmla="*/ 415324 w 599370"/>
              <a:gd name="connsiteY142" fmla="*/ 179789 h 562720"/>
              <a:gd name="connsiteX143" fmla="*/ 496591 w 599370"/>
              <a:gd name="connsiteY143" fmla="*/ 179789 h 562720"/>
              <a:gd name="connsiteX144" fmla="*/ 344845 w 599370"/>
              <a:gd name="connsiteY144" fmla="*/ 84687 h 562720"/>
              <a:gd name="connsiteX145" fmla="*/ 508455 w 599370"/>
              <a:gd name="connsiteY145" fmla="*/ 71879 h 562720"/>
              <a:gd name="connsiteX146" fmla="*/ 521525 w 599370"/>
              <a:gd name="connsiteY146" fmla="*/ 71879 h 562720"/>
              <a:gd name="connsiteX147" fmla="*/ 597398 w 599370"/>
              <a:gd name="connsiteY147" fmla="*/ 224464 h 562720"/>
              <a:gd name="connsiteX148" fmla="*/ 589411 w 599370"/>
              <a:gd name="connsiteY148" fmla="*/ 234588 h 562720"/>
              <a:gd name="connsiteX149" fmla="*/ 588685 w 599370"/>
              <a:gd name="connsiteY149" fmla="*/ 234588 h 562720"/>
              <a:gd name="connsiteX150" fmla="*/ 579246 w 599370"/>
              <a:gd name="connsiteY150" fmla="*/ 226633 h 562720"/>
              <a:gd name="connsiteX151" fmla="*/ 508818 w 599370"/>
              <a:gd name="connsiteY151" fmla="*/ 84534 h 562720"/>
              <a:gd name="connsiteX152" fmla="*/ 508455 w 599370"/>
              <a:gd name="connsiteY152" fmla="*/ 71879 h 562720"/>
              <a:gd name="connsiteX153" fmla="*/ 344845 w 599370"/>
              <a:gd name="connsiteY153" fmla="*/ 66675 h 562720"/>
              <a:gd name="connsiteX154" fmla="*/ 518886 w 599370"/>
              <a:gd name="connsiteY154" fmla="*/ 185553 h 562720"/>
              <a:gd name="connsiteX155" fmla="*/ 531112 w 599370"/>
              <a:gd name="connsiteY155" fmla="*/ 238147 h 562720"/>
              <a:gd name="connsiteX156" fmla="*/ 531471 w 599370"/>
              <a:gd name="connsiteY156" fmla="*/ 253998 h 562720"/>
              <a:gd name="connsiteX157" fmla="*/ 527876 w 599370"/>
              <a:gd name="connsiteY157" fmla="*/ 290742 h 562720"/>
              <a:gd name="connsiteX158" fmla="*/ 509177 w 599370"/>
              <a:gd name="connsiteY158" fmla="*/ 343336 h 562720"/>
              <a:gd name="connsiteX159" fmla="*/ 475376 w 599370"/>
              <a:gd name="connsiteY159" fmla="*/ 387645 h 562720"/>
              <a:gd name="connsiteX160" fmla="*/ 494793 w 599370"/>
              <a:gd name="connsiteY160" fmla="*/ 384043 h 562720"/>
              <a:gd name="connsiteX161" fmla="*/ 521043 w 599370"/>
              <a:gd name="connsiteY161" fmla="*/ 395570 h 562720"/>
              <a:gd name="connsiteX162" fmla="*/ 528595 w 599370"/>
              <a:gd name="connsiteY162" fmla="*/ 415383 h 562720"/>
              <a:gd name="connsiteX163" fmla="*/ 547293 w 599370"/>
              <a:gd name="connsiteY163" fmla="*/ 419706 h 562720"/>
              <a:gd name="connsiteX164" fmla="*/ 557721 w 599370"/>
              <a:gd name="connsiteY164" fmla="*/ 441681 h 562720"/>
              <a:gd name="connsiteX165" fmla="*/ 537225 w 599370"/>
              <a:gd name="connsiteY165" fmla="*/ 473021 h 562720"/>
              <a:gd name="connsiteX166" fmla="*/ 259982 w 599370"/>
              <a:gd name="connsiteY166" fmla="*/ 562720 h 562720"/>
              <a:gd name="connsiteX167" fmla="*/ 105719 w 599370"/>
              <a:gd name="connsiteY167" fmla="*/ 542907 h 562720"/>
              <a:gd name="connsiteX168" fmla="*/ 89538 w 599370"/>
              <a:gd name="connsiteY168" fmla="*/ 533901 h 562720"/>
              <a:gd name="connsiteX169" fmla="*/ 71558 w 599370"/>
              <a:gd name="connsiteY169" fmla="*/ 543988 h 562720"/>
              <a:gd name="connsiteX170" fmla="*/ 21575 w 599370"/>
              <a:gd name="connsiteY170" fmla="*/ 543988 h 562720"/>
              <a:gd name="connsiteX171" fmla="*/ 0 w 599370"/>
              <a:gd name="connsiteY171" fmla="*/ 522374 h 562720"/>
              <a:gd name="connsiteX172" fmla="*/ 0 w 599370"/>
              <a:gd name="connsiteY172" fmla="*/ 389086 h 562720"/>
              <a:gd name="connsiteX173" fmla="*/ 21575 w 599370"/>
              <a:gd name="connsiteY173" fmla="*/ 367472 h 562720"/>
              <a:gd name="connsiteX174" fmla="*/ 71558 w 599370"/>
              <a:gd name="connsiteY174" fmla="*/ 367472 h 562720"/>
              <a:gd name="connsiteX175" fmla="*/ 90257 w 599370"/>
              <a:gd name="connsiteY175" fmla="*/ 377559 h 562720"/>
              <a:gd name="connsiteX176" fmla="*/ 117945 w 599370"/>
              <a:gd name="connsiteY176" fmla="*/ 367472 h 562720"/>
              <a:gd name="connsiteX177" fmla="*/ 202089 w 599370"/>
              <a:gd name="connsiteY177" fmla="*/ 374316 h 562720"/>
              <a:gd name="connsiteX178" fmla="*/ 180513 w 599370"/>
              <a:gd name="connsiteY178" fmla="*/ 343336 h 562720"/>
              <a:gd name="connsiteX179" fmla="*/ 161815 w 599370"/>
              <a:gd name="connsiteY179" fmla="*/ 290742 h 562720"/>
              <a:gd name="connsiteX180" fmla="*/ 157859 w 599370"/>
              <a:gd name="connsiteY180" fmla="*/ 253998 h 562720"/>
              <a:gd name="connsiteX181" fmla="*/ 158938 w 599370"/>
              <a:gd name="connsiteY181" fmla="*/ 238147 h 562720"/>
              <a:gd name="connsiteX182" fmla="*/ 170804 w 599370"/>
              <a:gd name="connsiteY182" fmla="*/ 185553 h 562720"/>
              <a:gd name="connsiteX183" fmla="*/ 202448 w 599370"/>
              <a:gd name="connsiteY183" fmla="*/ 132958 h 562720"/>
              <a:gd name="connsiteX184" fmla="*/ 344845 w 599370"/>
              <a:gd name="connsiteY184" fmla="*/ 66675 h 562720"/>
              <a:gd name="connsiteX185" fmla="*/ 344977 w 599370"/>
              <a:gd name="connsiteY185" fmla="*/ 0 h 562720"/>
              <a:gd name="connsiteX186" fmla="*/ 484772 w 599370"/>
              <a:gd name="connsiteY186" fmla="*/ 41412 h 562720"/>
              <a:gd name="connsiteX187" fmla="*/ 487655 w 599370"/>
              <a:gd name="connsiteY187" fmla="*/ 53907 h 562720"/>
              <a:gd name="connsiteX188" fmla="*/ 475044 w 599370"/>
              <a:gd name="connsiteY188" fmla="*/ 56406 h 562720"/>
              <a:gd name="connsiteX189" fmla="*/ 344977 w 599370"/>
              <a:gd name="connsiteY189" fmla="*/ 17850 h 562720"/>
              <a:gd name="connsiteX190" fmla="*/ 193653 w 599370"/>
              <a:gd name="connsiteY190" fmla="*/ 72114 h 562720"/>
              <a:gd name="connsiteX191" fmla="*/ 188249 w 599370"/>
              <a:gd name="connsiteY191" fmla="*/ 74256 h 562720"/>
              <a:gd name="connsiteX192" fmla="*/ 181043 w 599370"/>
              <a:gd name="connsiteY192" fmla="*/ 71043 h 562720"/>
              <a:gd name="connsiteX193" fmla="*/ 182124 w 599370"/>
              <a:gd name="connsiteY193" fmla="*/ 58191 h 562720"/>
              <a:gd name="connsiteX194" fmla="*/ 344977 w 599370"/>
              <a:gd name="connsiteY194" fmla="*/ 0 h 5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99370" h="562720">
                <a:moveTo>
                  <a:pt x="46037" y="487363"/>
                </a:moveTo>
                <a:cubicBezTo>
                  <a:pt x="51166" y="487363"/>
                  <a:pt x="55196" y="491317"/>
                  <a:pt x="55196" y="496349"/>
                </a:cubicBezTo>
                <a:cubicBezTo>
                  <a:pt x="55196" y="501741"/>
                  <a:pt x="51166" y="506054"/>
                  <a:pt x="46037" y="506054"/>
                </a:cubicBezTo>
                <a:cubicBezTo>
                  <a:pt x="40542" y="506054"/>
                  <a:pt x="36512" y="501741"/>
                  <a:pt x="36512" y="496349"/>
                </a:cubicBezTo>
                <a:cubicBezTo>
                  <a:pt x="36512" y="491317"/>
                  <a:pt x="40542" y="487363"/>
                  <a:pt x="46037" y="487363"/>
                </a:cubicBezTo>
                <a:close/>
                <a:moveTo>
                  <a:pt x="494793" y="402055"/>
                </a:moveTo>
                <a:cubicBezTo>
                  <a:pt x="486163" y="402055"/>
                  <a:pt x="473218" y="407098"/>
                  <a:pt x="457396" y="413582"/>
                </a:cubicBezTo>
                <a:cubicBezTo>
                  <a:pt x="440496" y="420066"/>
                  <a:pt x="419639" y="427992"/>
                  <a:pt x="394109" y="434116"/>
                </a:cubicBezTo>
                <a:cubicBezTo>
                  <a:pt x="395547" y="440240"/>
                  <a:pt x="396266" y="447084"/>
                  <a:pt x="395907" y="454649"/>
                </a:cubicBezTo>
                <a:cubicBezTo>
                  <a:pt x="395547" y="456450"/>
                  <a:pt x="395547" y="458972"/>
                  <a:pt x="394468" y="461494"/>
                </a:cubicBezTo>
                <a:cubicBezTo>
                  <a:pt x="438698" y="450686"/>
                  <a:pt x="470341" y="436997"/>
                  <a:pt x="492276" y="427992"/>
                </a:cubicBezTo>
                <a:cubicBezTo>
                  <a:pt x="499109" y="425110"/>
                  <a:pt x="505222" y="422588"/>
                  <a:pt x="510615" y="420427"/>
                </a:cubicBezTo>
                <a:cubicBezTo>
                  <a:pt x="510975" y="415383"/>
                  <a:pt x="509537" y="410700"/>
                  <a:pt x="507019" y="407098"/>
                </a:cubicBezTo>
                <a:cubicBezTo>
                  <a:pt x="504143" y="403856"/>
                  <a:pt x="500187" y="402055"/>
                  <a:pt x="494793" y="402055"/>
                </a:cubicBezTo>
                <a:close/>
                <a:moveTo>
                  <a:pt x="116507" y="385844"/>
                </a:moveTo>
                <a:cubicBezTo>
                  <a:pt x="110753" y="385844"/>
                  <a:pt x="105000" y="388005"/>
                  <a:pt x="101044" y="392328"/>
                </a:cubicBezTo>
                <a:cubicBezTo>
                  <a:pt x="96370" y="396651"/>
                  <a:pt x="93853" y="402415"/>
                  <a:pt x="93853" y="408899"/>
                </a:cubicBezTo>
                <a:lnTo>
                  <a:pt x="93133" y="502561"/>
                </a:lnTo>
                <a:cubicBezTo>
                  <a:pt x="93133" y="513008"/>
                  <a:pt x="100325" y="522374"/>
                  <a:pt x="110394" y="525256"/>
                </a:cubicBezTo>
                <a:cubicBezTo>
                  <a:pt x="184828" y="544709"/>
                  <a:pt x="374331" y="577490"/>
                  <a:pt x="526437" y="458251"/>
                </a:cubicBezTo>
                <a:cubicBezTo>
                  <a:pt x="530752" y="455009"/>
                  <a:pt x="539382" y="447084"/>
                  <a:pt x="539742" y="440960"/>
                </a:cubicBezTo>
                <a:cubicBezTo>
                  <a:pt x="539742" y="439879"/>
                  <a:pt x="539742" y="437358"/>
                  <a:pt x="535787" y="433395"/>
                </a:cubicBezTo>
                <a:cubicBezTo>
                  <a:pt x="532191" y="430873"/>
                  <a:pt x="515650" y="437718"/>
                  <a:pt x="499468" y="444562"/>
                </a:cubicBezTo>
                <a:cubicBezTo>
                  <a:pt x="471780" y="456450"/>
                  <a:pt x="429708" y="473742"/>
                  <a:pt x="367859" y="485629"/>
                </a:cubicBezTo>
                <a:cubicBezTo>
                  <a:pt x="354194" y="491033"/>
                  <a:pt x="335496" y="493555"/>
                  <a:pt x="311403" y="493555"/>
                </a:cubicBezTo>
                <a:cubicBezTo>
                  <a:pt x="289828" y="493555"/>
                  <a:pt x="264297" y="491394"/>
                  <a:pt x="234811" y="487431"/>
                </a:cubicBezTo>
                <a:cubicBezTo>
                  <a:pt x="229777" y="487070"/>
                  <a:pt x="226181" y="482027"/>
                  <a:pt x="226900" y="477344"/>
                </a:cubicBezTo>
                <a:cubicBezTo>
                  <a:pt x="227979" y="472301"/>
                  <a:pt x="232294" y="469058"/>
                  <a:pt x="237328" y="469419"/>
                </a:cubicBezTo>
                <a:cubicBezTo>
                  <a:pt x="312123" y="479866"/>
                  <a:pt x="346643" y="474462"/>
                  <a:pt x="362465" y="468698"/>
                </a:cubicBezTo>
                <a:cubicBezTo>
                  <a:pt x="362465" y="468338"/>
                  <a:pt x="362825" y="468338"/>
                  <a:pt x="362825" y="468338"/>
                </a:cubicBezTo>
                <a:cubicBezTo>
                  <a:pt x="377208" y="462574"/>
                  <a:pt x="377568" y="455369"/>
                  <a:pt x="377568" y="453208"/>
                </a:cubicBezTo>
                <a:cubicBezTo>
                  <a:pt x="378287" y="443482"/>
                  <a:pt x="376489" y="436277"/>
                  <a:pt x="372174" y="431594"/>
                </a:cubicBezTo>
                <a:cubicBezTo>
                  <a:pt x="366061" y="425470"/>
                  <a:pt x="356712" y="425830"/>
                  <a:pt x="356712" y="425830"/>
                </a:cubicBezTo>
                <a:cubicBezTo>
                  <a:pt x="274725" y="426551"/>
                  <a:pt x="259623" y="417545"/>
                  <a:pt x="242722" y="407458"/>
                </a:cubicBezTo>
                <a:cubicBezTo>
                  <a:pt x="227260" y="398452"/>
                  <a:pt x="210000" y="388005"/>
                  <a:pt x="117226" y="385844"/>
                </a:cubicBezTo>
                <a:cubicBezTo>
                  <a:pt x="117226" y="385844"/>
                  <a:pt x="116866" y="385844"/>
                  <a:pt x="116507" y="385844"/>
                </a:cubicBezTo>
                <a:close/>
                <a:moveTo>
                  <a:pt x="21575" y="385844"/>
                </a:moveTo>
                <a:cubicBezTo>
                  <a:pt x="19418" y="385844"/>
                  <a:pt x="17979" y="387285"/>
                  <a:pt x="17979" y="389086"/>
                </a:cubicBezTo>
                <a:lnTo>
                  <a:pt x="17979" y="522374"/>
                </a:lnTo>
                <a:cubicBezTo>
                  <a:pt x="17979" y="524175"/>
                  <a:pt x="19418" y="525616"/>
                  <a:pt x="21575" y="525616"/>
                </a:cubicBezTo>
                <a:lnTo>
                  <a:pt x="71558" y="525616"/>
                </a:lnTo>
                <a:cubicBezTo>
                  <a:pt x="73716" y="525616"/>
                  <a:pt x="75154" y="524175"/>
                  <a:pt x="75154" y="522374"/>
                </a:cubicBezTo>
                <a:lnTo>
                  <a:pt x="75154" y="389086"/>
                </a:lnTo>
                <a:cubicBezTo>
                  <a:pt x="75154" y="387285"/>
                  <a:pt x="73716" y="385844"/>
                  <a:pt x="71558" y="385844"/>
                </a:cubicBezTo>
                <a:close/>
                <a:moveTo>
                  <a:pt x="424674" y="348019"/>
                </a:moveTo>
                <a:cubicBezTo>
                  <a:pt x="415684" y="348019"/>
                  <a:pt x="408852" y="355224"/>
                  <a:pt x="408852" y="363870"/>
                </a:cubicBezTo>
                <a:cubicBezTo>
                  <a:pt x="408852" y="372875"/>
                  <a:pt x="415684" y="379720"/>
                  <a:pt x="424674" y="379720"/>
                </a:cubicBezTo>
                <a:lnTo>
                  <a:pt x="457396" y="379720"/>
                </a:lnTo>
                <a:cubicBezTo>
                  <a:pt x="467824" y="370354"/>
                  <a:pt x="477174" y="359907"/>
                  <a:pt x="485085" y="348019"/>
                </a:cubicBezTo>
                <a:close/>
                <a:moveTo>
                  <a:pt x="590616" y="260350"/>
                </a:moveTo>
                <a:cubicBezTo>
                  <a:pt x="595709" y="260711"/>
                  <a:pt x="599711" y="265048"/>
                  <a:pt x="599348" y="270108"/>
                </a:cubicBezTo>
                <a:cubicBezTo>
                  <a:pt x="596801" y="309503"/>
                  <a:pt x="585887" y="346729"/>
                  <a:pt x="566241" y="380703"/>
                </a:cubicBezTo>
                <a:cubicBezTo>
                  <a:pt x="564422" y="383594"/>
                  <a:pt x="561512" y="385401"/>
                  <a:pt x="558237" y="385401"/>
                </a:cubicBezTo>
                <a:cubicBezTo>
                  <a:pt x="556782" y="385401"/>
                  <a:pt x="555327" y="385040"/>
                  <a:pt x="553508" y="384317"/>
                </a:cubicBezTo>
                <a:cubicBezTo>
                  <a:pt x="549142" y="381787"/>
                  <a:pt x="547687" y="376004"/>
                  <a:pt x="550234" y="371667"/>
                </a:cubicBezTo>
                <a:cubicBezTo>
                  <a:pt x="568424" y="339862"/>
                  <a:pt x="578611" y="305527"/>
                  <a:pt x="581157" y="269024"/>
                </a:cubicBezTo>
                <a:cubicBezTo>
                  <a:pt x="581157" y="263964"/>
                  <a:pt x="585523" y="260350"/>
                  <a:pt x="590616" y="260350"/>
                </a:cubicBezTo>
                <a:close/>
                <a:moveTo>
                  <a:pt x="415324" y="198161"/>
                </a:moveTo>
                <a:cubicBezTo>
                  <a:pt x="406694" y="198161"/>
                  <a:pt x="399862" y="205005"/>
                  <a:pt x="399862" y="214011"/>
                </a:cubicBezTo>
                <a:cubicBezTo>
                  <a:pt x="399862" y="222657"/>
                  <a:pt x="406694" y="229862"/>
                  <a:pt x="415324" y="229862"/>
                </a:cubicBezTo>
                <a:lnTo>
                  <a:pt x="469982" y="229862"/>
                </a:lnTo>
                <a:cubicBezTo>
                  <a:pt x="475016" y="229862"/>
                  <a:pt x="478972" y="233824"/>
                  <a:pt x="478972" y="238868"/>
                </a:cubicBezTo>
                <a:cubicBezTo>
                  <a:pt x="478972" y="243911"/>
                  <a:pt x="475016" y="247874"/>
                  <a:pt x="469982" y="247874"/>
                </a:cubicBezTo>
                <a:cubicBezTo>
                  <a:pt x="461352" y="247874"/>
                  <a:pt x="454160" y="255078"/>
                  <a:pt x="454160" y="263724"/>
                </a:cubicBezTo>
                <a:cubicBezTo>
                  <a:pt x="454160" y="272730"/>
                  <a:pt x="461352" y="279574"/>
                  <a:pt x="469982" y="279574"/>
                </a:cubicBezTo>
                <a:lnTo>
                  <a:pt x="511694" y="279574"/>
                </a:lnTo>
                <a:cubicBezTo>
                  <a:pt x="512773" y="271289"/>
                  <a:pt x="513492" y="262643"/>
                  <a:pt x="513492" y="253998"/>
                </a:cubicBezTo>
                <a:cubicBezTo>
                  <a:pt x="513492" y="248954"/>
                  <a:pt x="513132" y="244271"/>
                  <a:pt x="512773" y="239588"/>
                </a:cubicBezTo>
                <a:cubicBezTo>
                  <a:pt x="511694" y="225179"/>
                  <a:pt x="508817" y="211490"/>
                  <a:pt x="504143" y="198161"/>
                </a:cubicBezTo>
                <a:close/>
                <a:moveTo>
                  <a:pt x="119841" y="155794"/>
                </a:moveTo>
                <a:cubicBezTo>
                  <a:pt x="124494" y="157600"/>
                  <a:pt x="126642" y="163018"/>
                  <a:pt x="124852" y="167714"/>
                </a:cubicBezTo>
                <a:cubicBezTo>
                  <a:pt x="114113" y="195168"/>
                  <a:pt x="108386" y="224788"/>
                  <a:pt x="108386" y="254770"/>
                </a:cubicBezTo>
                <a:cubicBezTo>
                  <a:pt x="108386" y="277889"/>
                  <a:pt x="111965" y="301007"/>
                  <a:pt x="118409" y="322681"/>
                </a:cubicBezTo>
                <a:cubicBezTo>
                  <a:pt x="119841" y="327738"/>
                  <a:pt x="116977" y="332795"/>
                  <a:pt x="112323" y="334240"/>
                </a:cubicBezTo>
                <a:cubicBezTo>
                  <a:pt x="111607" y="334602"/>
                  <a:pt x="110533" y="334602"/>
                  <a:pt x="109817" y="334602"/>
                </a:cubicBezTo>
                <a:cubicBezTo>
                  <a:pt x="105880" y="334602"/>
                  <a:pt x="102300" y="332073"/>
                  <a:pt x="101226" y="328099"/>
                </a:cubicBezTo>
                <a:cubicBezTo>
                  <a:pt x="94067" y="304258"/>
                  <a:pt x="90487" y="279695"/>
                  <a:pt x="90487" y="254770"/>
                </a:cubicBezTo>
                <a:cubicBezTo>
                  <a:pt x="90487" y="222621"/>
                  <a:pt x="96215" y="190833"/>
                  <a:pt x="108028" y="160851"/>
                </a:cubicBezTo>
                <a:cubicBezTo>
                  <a:pt x="109817" y="156155"/>
                  <a:pt x="115187" y="153988"/>
                  <a:pt x="119841" y="155794"/>
                </a:cubicBezTo>
                <a:close/>
                <a:moveTo>
                  <a:pt x="213595" y="148088"/>
                </a:moveTo>
                <a:cubicBezTo>
                  <a:pt x="202808" y="161057"/>
                  <a:pt x="194178" y="176187"/>
                  <a:pt x="188065" y="192037"/>
                </a:cubicBezTo>
                <a:cubicBezTo>
                  <a:pt x="181952" y="207527"/>
                  <a:pt x="177996" y="223377"/>
                  <a:pt x="176917" y="239588"/>
                </a:cubicBezTo>
                <a:cubicBezTo>
                  <a:pt x="176558" y="244271"/>
                  <a:pt x="176198" y="248954"/>
                  <a:pt x="176198" y="253998"/>
                </a:cubicBezTo>
                <a:cubicBezTo>
                  <a:pt x="176198" y="264805"/>
                  <a:pt x="177277" y="275972"/>
                  <a:pt x="179435" y="287139"/>
                </a:cubicBezTo>
                <a:cubicBezTo>
                  <a:pt x="182311" y="302269"/>
                  <a:pt x="187346" y="316679"/>
                  <a:pt x="193818" y="330007"/>
                </a:cubicBezTo>
                <a:lnTo>
                  <a:pt x="339811" y="330007"/>
                </a:lnTo>
                <a:cubicBezTo>
                  <a:pt x="348801" y="330007"/>
                  <a:pt x="355633" y="322803"/>
                  <a:pt x="355633" y="313797"/>
                </a:cubicBezTo>
                <a:cubicBezTo>
                  <a:pt x="355633" y="305151"/>
                  <a:pt x="348801" y="298307"/>
                  <a:pt x="339811" y="298307"/>
                </a:cubicBezTo>
                <a:lnTo>
                  <a:pt x="226181" y="297946"/>
                </a:lnTo>
                <a:cubicBezTo>
                  <a:pt x="221506" y="297946"/>
                  <a:pt x="217551" y="293984"/>
                  <a:pt x="217551" y="288940"/>
                </a:cubicBezTo>
                <a:cubicBezTo>
                  <a:pt x="217551" y="283897"/>
                  <a:pt x="221506" y="279574"/>
                  <a:pt x="226181" y="279574"/>
                </a:cubicBezTo>
                <a:cubicBezTo>
                  <a:pt x="235171" y="279574"/>
                  <a:pt x="242362" y="272730"/>
                  <a:pt x="242362" y="263724"/>
                </a:cubicBezTo>
                <a:cubicBezTo>
                  <a:pt x="242362" y="255078"/>
                  <a:pt x="235171" y="247874"/>
                  <a:pt x="226181" y="247874"/>
                </a:cubicBezTo>
                <a:cubicBezTo>
                  <a:pt x="221506" y="247874"/>
                  <a:pt x="217551" y="243911"/>
                  <a:pt x="217551" y="238868"/>
                </a:cubicBezTo>
                <a:cubicBezTo>
                  <a:pt x="217551" y="233824"/>
                  <a:pt x="221506" y="229862"/>
                  <a:pt x="226181" y="229862"/>
                </a:cubicBezTo>
                <a:lnTo>
                  <a:pt x="298818" y="229862"/>
                </a:lnTo>
                <a:cubicBezTo>
                  <a:pt x="307808" y="229862"/>
                  <a:pt x="314640" y="222657"/>
                  <a:pt x="314640" y="213651"/>
                </a:cubicBezTo>
                <a:cubicBezTo>
                  <a:pt x="314640" y="205005"/>
                  <a:pt x="307808" y="197801"/>
                  <a:pt x="298818" y="197801"/>
                </a:cubicBezTo>
                <a:lnTo>
                  <a:pt x="262499" y="197801"/>
                </a:lnTo>
                <a:cubicBezTo>
                  <a:pt x="257825" y="197801"/>
                  <a:pt x="253510" y="193838"/>
                  <a:pt x="253510" y="188795"/>
                </a:cubicBezTo>
                <a:cubicBezTo>
                  <a:pt x="253510" y="183751"/>
                  <a:pt x="257825" y="179789"/>
                  <a:pt x="262499" y="179789"/>
                </a:cubicBezTo>
                <a:cubicBezTo>
                  <a:pt x="271489" y="179789"/>
                  <a:pt x="278681" y="172584"/>
                  <a:pt x="278681" y="163938"/>
                </a:cubicBezTo>
                <a:cubicBezTo>
                  <a:pt x="278681" y="155293"/>
                  <a:pt x="271489" y="148088"/>
                  <a:pt x="262499" y="148088"/>
                </a:cubicBezTo>
                <a:close/>
                <a:moveTo>
                  <a:pt x="162014" y="91815"/>
                </a:moveTo>
                <a:cubicBezTo>
                  <a:pt x="165968" y="95458"/>
                  <a:pt x="166328" y="101287"/>
                  <a:pt x="163452" y="104931"/>
                </a:cubicBezTo>
                <a:cubicBezTo>
                  <a:pt x="156982" y="112582"/>
                  <a:pt x="151591" y="120598"/>
                  <a:pt x="146199" y="128613"/>
                </a:cubicBezTo>
                <a:cubicBezTo>
                  <a:pt x="144762" y="131528"/>
                  <a:pt x="141886" y="132985"/>
                  <a:pt x="138651" y="132985"/>
                </a:cubicBezTo>
                <a:cubicBezTo>
                  <a:pt x="137213" y="132985"/>
                  <a:pt x="135416" y="132621"/>
                  <a:pt x="133619" y="131528"/>
                </a:cubicBezTo>
                <a:cubicBezTo>
                  <a:pt x="129665" y="128613"/>
                  <a:pt x="128587" y="123148"/>
                  <a:pt x="131103" y="119140"/>
                </a:cubicBezTo>
                <a:cubicBezTo>
                  <a:pt x="136854" y="110032"/>
                  <a:pt x="142605" y="101652"/>
                  <a:pt x="149434" y="93272"/>
                </a:cubicBezTo>
                <a:cubicBezTo>
                  <a:pt x="152669" y="89264"/>
                  <a:pt x="158061" y="88900"/>
                  <a:pt x="162014" y="91815"/>
                </a:cubicBezTo>
                <a:close/>
                <a:moveTo>
                  <a:pt x="344845" y="84687"/>
                </a:moveTo>
                <a:cubicBezTo>
                  <a:pt x="302414" y="84687"/>
                  <a:pt x="261421" y="100897"/>
                  <a:pt x="230496" y="129716"/>
                </a:cubicBezTo>
                <a:lnTo>
                  <a:pt x="262499" y="129716"/>
                </a:lnTo>
                <a:cubicBezTo>
                  <a:pt x="281558" y="129716"/>
                  <a:pt x="296660" y="144846"/>
                  <a:pt x="296660" y="163938"/>
                </a:cubicBezTo>
                <a:cubicBezTo>
                  <a:pt x="296660" y="169702"/>
                  <a:pt x="295222" y="175106"/>
                  <a:pt x="292705" y="179789"/>
                </a:cubicBezTo>
                <a:lnTo>
                  <a:pt x="298818" y="179789"/>
                </a:lnTo>
                <a:cubicBezTo>
                  <a:pt x="317876" y="179789"/>
                  <a:pt x="332979" y="195279"/>
                  <a:pt x="332979" y="213651"/>
                </a:cubicBezTo>
                <a:cubicBezTo>
                  <a:pt x="332979" y="232383"/>
                  <a:pt x="317876" y="247874"/>
                  <a:pt x="298818" y="247874"/>
                </a:cubicBezTo>
                <a:lnTo>
                  <a:pt x="256386" y="247874"/>
                </a:lnTo>
                <a:cubicBezTo>
                  <a:pt x="258904" y="252557"/>
                  <a:pt x="260701" y="258320"/>
                  <a:pt x="260701" y="263724"/>
                </a:cubicBezTo>
                <a:cubicBezTo>
                  <a:pt x="260701" y="269488"/>
                  <a:pt x="258904" y="275251"/>
                  <a:pt x="256386" y="279574"/>
                </a:cubicBezTo>
                <a:lnTo>
                  <a:pt x="339811" y="279935"/>
                </a:lnTo>
                <a:cubicBezTo>
                  <a:pt x="358869" y="279935"/>
                  <a:pt x="373972" y="295064"/>
                  <a:pt x="373972" y="313797"/>
                </a:cubicBezTo>
                <a:cubicBezTo>
                  <a:pt x="373972" y="332889"/>
                  <a:pt x="358869" y="348019"/>
                  <a:pt x="339811" y="348019"/>
                </a:cubicBezTo>
                <a:lnTo>
                  <a:pt x="204606" y="348019"/>
                </a:lnTo>
                <a:cubicBezTo>
                  <a:pt x="213955" y="362068"/>
                  <a:pt x="225462" y="374316"/>
                  <a:pt x="238767" y="384763"/>
                </a:cubicBezTo>
                <a:cubicBezTo>
                  <a:pt x="243441" y="386925"/>
                  <a:pt x="247756" y="389446"/>
                  <a:pt x="251712" y="391968"/>
                </a:cubicBezTo>
                <a:cubicBezTo>
                  <a:pt x="266455" y="400614"/>
                  <a:pt x="279400" y="408179"/>
                  <a:pt x="356352" y="407458"/>
                </a:cubicBezTo>
                <a:cubicBezTo>
                  <a:pt x="357431" y="407458"/>
                  <a:pt x="372533" y="407098"/>
                  <a:pt x="384040" y="417905"/>
                </a:cubicBezTo>
                <a:cubicBezTo>
                  <a:pt x="388355" y="416824"/>
                  <a:pt x="392311" y="415744"/>
                  <a:pt x="396266" y="414663"/>
                </a:cubicBezTo>
                <a:cubicBezTo>
                  <a:pt x="408852" y="410700"/>
                  <a:pt x="421437" y="405297"/>
                  <a:pt x="432944" y="398092"/>
                </a:cubicBezTo>
                <a:lnTo>
                  <a:pt x="424674" y="398092"/>
                </a:lnTo>
                <a:cubicBezTo>
                  <a:pt x="405975" y="398092"/>
                  <a:pt x="390513" y="382602"/>
                  <a:pt x="390513" y="363870"/>
                </a:cubicBezTo>
                <a:cubicBezTo>
                  <a:pt x="390513" y="345137"/>
                  <a:pt x="405975" y="330007"/>
                  <a:pt x="424674" y="330007"/>
                </a:cubicBezTo>
                <a:lnTo>
                  <a:pt x="495872" y="330007"/>
                </a:lnTo>
                <a:cubicBezTo>
                  <a:pt x="500906" y="319921"/>
                  <a:pt x="504862" y="309114"/>
                  <a:pt x="507739" y="297946"/>
                </a:cubicBezTo>
                <a:lnTo>
                  <a:pt x="469982" y="297946"/>
                </a:lnTo>
                <a:cubicBezTo>
                  <a:pt x="451283" y="297946"/>
                  <a:pt x="436181" y="282816"/>
                  <a:pt x="436181" y="263724"/>
                </a:cubicBezTo>
                <a:cubicBezTo>
                  <a:pt x="436181" y="258320"/>
                  <a:pt x="437259" y="252557"/>
                  <a:pt x="439776" y="247874"/>
                </a:cubicBezTo>
                <a:lnTo>
                  <a:pt x="415324" y="247874"/>
                </a:lnTo>
                <a:cubicBezTo>
                  <a:pt x="396626" y="247874"/>
                  <a:pt x="381523" y="232744"/>
                  <a:pt x="381523" y="214011"/>
                </a:cubicBezTo>
                <a:cubicBezTo>
                  <a:pt x="381523" y="195279"/>
                  <a:pt x="396626" y="179789"/>
                  <a:pt x="415324" y="179789"/>
                </a:cubicBezTo>
                <a:lnTo>
                  <a:pt x="496591" y="179789"/>
                </a:lnTo>
                <a:cubicBezTo>
                  <a:pt x="468184" y="121791"/>
                  <a:pt x="409931" y="84687"/>
                  <a:pt x="344845" y="84687"/>
                </a:cubicBezTo>
                <a:close/>
                <a:moveTo>
                  <a:pt x="508455" y="71879"/>
                </a:moveTo>
                <a:cubicBezTo>
                  <a:pt x="512086" y="68263"/>
                  <a:pt x="517894" y="68263"/>
                  <a:pt x="521525" y="71879"/>
                </a:cubicBezTo>
                <a:cubicBezTo>
                  <a:pt x="563636" y="112375"/>
                  <a:pt x="590500" y="166612"/>
                  <a:pt x="597398" y="224464"/>
                </a:cubicBezTo>
                <a:cubicBezTo>
                  <a:pt x="598124" y="229526"/>
                  <a:pt x="594494" y="233865"/>
                  <a:pt x="589411" y="234588"/>
                </a:cubicBezTo>
                <a:cubicBezTo>
                  <a:pt x="589048" y="234588"/>
                  <a:pt x="588685" y="234588"/>
                  <a:pt x="588685" y="234588"/>
                </a:cubicBezTo>
                <a:cubicBezTo>
                  <a:pt x="583603" y="234588"/>
                  <a:pt x="579973" y="231334"/>
                  <a:pt x="579246" y="226633"/>
                </a:cubicBezTo>
                <a:cubicBezTo>
                  <a:pt x="573075" y="173120"/>
                  <a:pt x="547663" y="122499"/>
                  <a:pt x="508818" y="84534"/>
                </a:cubicBezTo>
                <a:cubicBezTo>
                  <a:pt x="505188" y="81280"/>
                  <a:pt x="504825" y="75494"/>
                  <a:pt x="508455" y="71879"/>
                </a:cubicBezTo>
                <a:close/>
                <a:moveTo>
                  <a:pt x="344845" y="66675"/>
                </a:moveTo>
                <a:cubicBezTo>
                  <a:pt x="422157" y="66675"/>
                  <a:pt x="490478" y="113505"/>
                  <a:pt x="518886" y="185553"/>
                </a:cubicBezTo>
                <a:cubicBezTo>
                  <a:pt x="525358" y="202484"/>
                  <a:pt x="529314" y="220135"/>
                  <a:pt x="531112" y="238147"/>
                </a:cubicBezTo>
                <a:cubicBezTo>
                  <a:pt x="531471" y="243190"/>
                  <a:pt x="531471" y="248234"/>
                  <a:pt x="531471" y="253998"/>
                </a:cubicBezTo>
                <a:cubicBezTo>
                  <a:pt x="531471" y="266246"/>
                  <a:pt x="530752" y="278494"/>
                  <a:pt x="527876" y="290742"/>
                </a:cubicBezTo>
                <a:cubicBezTo>
                  <a:pt x="524280" y="309114"/>
                  <a:pt x="517807" y="326765"/>
                  <a:pt x="509177" y="343336"/>
                </a:cubicBezTo>
                <a:cubicBezTo>
                  <a:pt x="500187" y="359907"/>
                  <a:pt x="488680" y="374316"/>
                  <a:pt x="475376" y="387645"/>
                </a:cubicBezTo>
                <a:cubicBezTo>
                  <a:pt x="482567" y="385484"/>
                  <a:pt x="488680" y="384043"/>
                  <a:pt x="494793" y="384043"/>
                </a:cubicBezTo>
                <a:cubicBezTo>
                  <a:pt x="505222" y="383683"/>
                  <a:pt x="514930" y="388005"/>
                  <a:pt x="521043" y="395570"/>
                </a:cubicBezTo>
                <a:cubicBezTo>
                  <a:pt x="525718" y="400974"/>
                  <a:pt x="527876" y="407818"/>
                  <a:pt x="528595" y="415383"/>
                </a:cubicBezTo>
                <a:cubicBezTo>
                  <a:pt x="535787" y="414303"/>
                  <a:pt x="542259" y="415383"/>
                  <a:pt x="547293" y="419706"/>
                </a:cubicBezTo>
                <a:cubicBezTo>
                  <a:pt x="556643" y="427631"/>
                  <a:pt x="558441" y="436277"/>
                  <a:pt x="557721" y="441681"/>
                </a:cubicBezTo>
                <a:cubicBezTo>
                  <a:pt x="557002" y="458612"/>
                  <a:pt x="539023" y="471580"/>
                  <a:pt x="537225" y="473021"/>
                </a:cubicBezTo>
                <a:cubicBezTo>
                  <a:pt x="447328" y="543268"/>
                  <a:pt x="345564" y="562720"/>
                  <a:pt x="259982" y="562720"/>
                </a:cubicBezTo>
                <a:cubicBezTo>
                  <a:pt x="194897" y="562720"/>
                  <a:pt x="139161" y="551193"/>
                  <a:pt x="105719" y="542907"/>
                </a:cubicBezTo>
                <a:cubicBezTo>
                  <a:pt x="99966" y="541106"/>
                  <a:pt x="94212" y="538224"/>
                  <a:pt x="89538" y="533901"/>
                </a:cubicBezTo>
                <a:cubicBezTo>
                  <a:pt x="85942" y="540025"/>
                  <a:pt x="79469" y="543988"/>
                  <a:pt x="71558" y="543988"/>
                </a:cubicBezTo>
                <a:lnTo>
                  <a:pt x="21575" y="543988"/>
                </a:lnTo>
                <a:cubicBezTo>
                  <a:pt x="9709" y="543988"/>
                  <a:pt x="0" y="534262"/>
                  <a:pt x="0" y="522374"/>
                </a:cubicBezTo>
                <a:lnTo>
                  <a:pt x="0" y="389086"/>
                </a:lnTo>
                <a:cubicBezTo>
                  <a:pt x="0" y="377198"/>
                  <a:pt x="9709" y="367472"/>
                  <a:pt x="21575" y="367472"/>
                </a:cubicBezTo>
                <a:lnTo>
                  <a:pt x="71558" y="367472"/>
                </a:lnTo>
                <a:cubicBezTo>
                  <a:pt x="79469" y="367472"/>
                  <a:pt x="86301" y="371795"/>
                  <a:pt x="90257" y="377559"/>
                </a:cubicBezTo>
                <a:cubicBezTo>
                  <a:pt x="97808" y="371074"/>
                  <a:pt x="107517" y="367472"/>
                  <a:pt x="117945" y="367472"/>
                </a:cubicBezTo>
                <a:cubicBezTo>
                  <a:pt x="156781" y="368553"/>
                  <a:pt x="183390" y="371074"/>
                  <a:pt x="202089" y="374316"/>
                </a:cubicBezTo>
                <a:cubicBezTo>
                  <a:pt x="193818" y="364590"/>
                  <a:pt x="186626" y="354503"/>
                  <a:pt x="180513" y="343336"/>
                </a:cubicBezTo>
                <a:cubicBezTo>
                  <a:pt x="171524" y="326765"/>
                  <a:pt x="165411" y="309114"/>
                  <a:pt x="161815" y="290742"/>
                </a:cubicBezTo>
                <a:cubicBezTo>
                  <a:pt x="159298" y="278494"/>
                  <a:pt x="157859" y="266246"/>
                  <a:pt x="157859" y="253998"/>
                </a:cubicBezTo>
                <a:cubicBezTo>
                  <a:pt x="157859" y="248234"/>
                  <a:pt x="158219" y="242830"/>
                  <a:pt x="158938" y="238147"/>
                </a:cubicBezTo>
                <a:cubicBezTo>
                  <a:pt x="160017" y="220135"/>
                  <a:pt x="164332" y="202484"/>
                  <a:pt x="170804" y="185553"/>
                </a:cubicBezTo>
                <a:cubicBezTo>
                  <a:pt x="178356" y="166460"/>
                  <a:pt x="189143" y="148448"/>
                  <a:pt x="202448" y="132958"/>
                </a:cubicBezTo>
                <a:cubicBezTo>
                  <a:pt x="238047" y="90811"/>
                  <a:pt x="289828" y="66675"/>
                  <a:pt x="344845" y="66675"/>
                </a:cubicBezTo>
                <a:close/>
                <a:moveTo>
                  <a:pt x="344977" y="0"/>
                </a:moveTo>
                <a:cubicBezTo>
                  <a:pt x="395059" y="0"/>
                  <a:pt x="443699" y="14280"/>
                  <a:pt x="484772" y="41412"/>
                </a:cubicBezTo>
                <a:cubicBezTo>
                  <a:pt x="489096" y="44268"/>
                  <a:pt x="490177" y="49980"/>
                  <a:pt x="487655" y="53907"/>
                </a:cubicBezTo>
                <a:cubicBezTo>
                  <a:pt x="484772" y="58191"/>
                  <a:pt x="479368" y="59262"/>
                  <a:pt x="475044" y="56406"/>
                </a:cubicBezTo>
                <a:cubicBezTo>
                  <a:pt x="436493" y="31416"/>
                  <a:pt x="391456" y="17850"/>
                  <a:pt x="344977" y="17850"/>
                </a:cubicBezTo>
                <a:cubicBezTo>
                  <a:pt x="289852" y="17850"/>
                  <a:pt x="236168" y="37128"/>
                  <a:pt x="193653" y="72114"/>
                </a:cubicBezTo>
                <a:cubicBezTo>
                  <a:pt x="192212" y="73542"/>
                  <a:pt x="190050" y="74256"/>
                  <a:pt x="188249" y="74256"/>
                </a:cubicBezTo>
                <a:cubicBezTo>
                  <a:pt x="185366" y="74256"/>
                  <a:pt x="182844" y="73185"/>
                  <a:pt x="181043" y="71043"/>
                </a:cubicBezTo>
                <a:cubicBezTo>
                  <a:pt x="177800" y="67116"/>
                  <a:pt x="178160" y="61404"/>
                  <a:pt x="182124" y="58191"/>
                </a:cubicBezTo>
                <a:cubicBezTo>
                  <a:pt x="227881" y="20706"/>
                  <a:pt x="285529" y="0"/>
                  <a:pt x="34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TextBox 41">
            <a:extLst>
              <a:ext uri="{FF2B5EF4-FFF2-40B4-BE49-F238E27FC236}">
                <a16:creationId xmlns:a16="http://schemas.microsoft.com/office/drawing/2014/main" id="{F74A94BC-B292-A644-9CE9-FA30FCAC812E}"/>
              </a:ext>
            </a:extLst>
          </p:cNvPr>
          <p:cNvSpPr txBox="1"/>
          <p:nvPr/>
        </p:nvSpPr>
        <p:spPr>
          <a:xfrm>
            <a:off x="1671247" y="3943938"/>
            <a:ext cx="158408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de-AT" sz="1600" b="1" dirty="0"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SENOCIRCLE </a:t>
            </a:r>
            <a:endParaRPr lang="en-US" sz="1600" b="1" dirty="0"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56C0E17-4784-C947-8C7B-26C9C29BD849}"/>
              </a:ext>
            </a:extLst>
          </p:cNvPr>
          <p:cNvSpPr txBox="1">
            <a:spLocks/>
          </p:cNvSpPr>
          <p:nvPr/>
        </p:nvSpPr>
        <p:spPr>
          <a:xfrm>
            <a:off x="910983" y="4274023"/>
            <a:ext cx="2236853" cy="1661993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75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The recycling concept developed by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SENOPLAST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ensures that almost all production and processing wastes can be reused in manufacturing processes.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220">
            <a:off x="5442490" y="916035"/>
            <a:ext cx="2513450" cy="54462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WE DO EVEN MORE.</a:t>
            </a:r>
          </a:p>
        </p:txBody>
      </p:sp>
    </p:spTree>
    <p:extLst>
      <p:ext uri="{BB962C8B-B14F-4D97-AF65-F5344CB8AC3E}">
        <p14:creationId xmlns:p14="http://schemas.microsoft.com/office/powerpoint/2010/main" val="416049754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5"/>
          <p:cNvSpPr txBox="1"/>
          <p:nvPr/>
        </p:nvSpPr>
        <p:spPr>
          <a:xfrm>
            <a:off x="1828800" y="5838443"/>
            <a:ext cx="74358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HAKA</a:t>
            </a:r>
            <a:r>
              <a:rPr sz="600" b="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KÜCHEN</a:t>
            </a:r>
            <a:endParaRPr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04800" y="1111036"/>
            <a:ext cx="5715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E31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senosan</a:t>
            </a:r>
            <a:r>
              <a:rPr lang="de-DE" sz="2400" baseline="30000" dirty="0">
                <a:solidFill>
                  <a:srgbClr val="E31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de-DE" sz="2400" dirty="0">
                <a:solidFill>
                  <a:srgbClr val="E318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ECO-B Bioplastics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buClr>
                <a:srgbClr val="5D8330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PS / HIPS</a:t>
            </a:r>
          </a:p>
          <a:p>
            <a:pPr marL="357188" indent="-357188">
              <a:buClr>
                <a:srgbClr val="5D8330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  <a:p>
            <a:pPr marL="357188" indent="-357188">
              <a:buClr>
                <a:srgbClr val="5D8330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ABS</a:t>
            </a:r>
          </a:p>
          <a:p>
            <a:pPr marL="357188" indent="-357188">
              <a:buClr>
                <a:srgbClr val="5D8330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ASA</a:t>
            </a:r>
          </a:p>
          <a:p>
            <a:pPr marL="357188" indent="-357188">
              <a:buClr>
                <a:srgbClr val="5D8330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PMMA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4" y="4464252"/>
            <a:ext cx="2592288" cy="15555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5698">
            <a:off x="8390804" y="1305074"/>
            <a:ext cx="2382507" cy="516255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STEP TO CLIMATE NEUTRALITY</a:t>
            </a:r>
          </a:p>
        </p:txBody>
      </p:sp>
    </p:spTree>
    <p:extLst>
      <p:ext uri="{BB962C8B-B14F-4D97-AF65-F5344CB8AC3E}">
        <p14:creationId xmlns:p14="http://schemas.microsoft.com/office/powerpoint/2010/main" val="102858001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912C064-3A59-B74A-8ADF-5EBA219C066E}"/>
              </a:ext>
            </a:extLst>
          </p:cNvPr>
          <p:cNvSpPr/>
          <p:nvPr/>
        </p:nvSpPr>
        <p:spPr>
          <a:xfrm>
            <a:off x="-5198" y="2679699"/>
            <a:ext cx="12192000" cy="3263901"/>
          </a:xfrm>
          <a:prstGeom prst="rect">
            <a:avLst/>
          </a:prstGeom>
          <a:solidFill>
            <a:schemeClr val="bg1">
              <a:lumMod val="5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6EF859D-62BE-3749-AD40-7DB0897E1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" y="24135"/>
            <a:ext cx="12471468" cy="133568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RENEWABLE FEEDSTOCK AS A REPLACEMENT FOR FOSSIL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FEEDSTOCK </a:t>
            </a:r>
            <a:r>
              <a:rPr lang="en-US" dirty="0">
                <a:solidFill>
                  <a:srgbClr val="FF0000"/>
                </a:solidFill>
              </a:rPr>
              <a:t>senosan</a:t>
            </a:r>
            <a:r>
              <a:rPr lang="en-US" baseline="30000" dirty="0">
                <a:solidFill>
                  <a:srgbClr val="FF0000"/>
                </a:solidFill>
              </a:rPr>
              <a:t>®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BIOPLASTICS: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3A27B3A6-12F8-5044-9F33-0864126E9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92016" y="3276916"/>
            <a:ext cx="1370482" cy="200472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FEA93BE1-11F8-AE49-AA0C-6FFEAC9A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62" y="3488523"/>
            <a:ext cx="880702" cy="1261546"/>
          </a:xfrm>
          <a:prstGeom prst="rect">
            <a:avLst/>
          </a:prstGeom>
          <a:ln>
            <a:noFill/>
          </a:ln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3FF2024E-B1D8-8A4C-9129-D539A10D6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83"/>
          <a:stretch/>
        </p:blipFill>
        <p:spPr>
          <a:xfrm>
            <a:off x="4045682" y="3813342"/>
            <a:ext cx="1057713" cy="83502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B11E318-D2C1-314B-889A-859CBD07B1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57" r="-226"/>
          <a:stretch/>
        </p:blipFill>
        <p:spPr>
          <a:xfrm>
            <a:off x="5468230" y="4756887"/>
            <a:ext cx="880702" cy="651931"/>
          </a:xfrm>
          <a:prstGeom prst="rect">
            <a:avLst/>
          </a:prstGeom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3BA1EB6C-5B4C-5949-9B11-B3446B948E1A}"/>
              </a:ext>
            </a:extLst>
          </p:cNvPr>
          <p:cNvSpPr/>
          <p:nvPr/>
        </p:nvSpPr>
        <p:spPr>
          <a:xfrm>
            <a:off x="7042046" y="3422773"/>
            <a:ext cx="14221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Sheets and 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films</a:t>
            </a:r>
            <a:endParaRPr lang="de-DE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 / ASA / PS / PC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293CB84D-AED8-2247-BCEF-7253170736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58368" y="4099961"/>
            <a:ext cx="1459107" cy="601963"/>
          </a:xfrm>
          <a:prstGeom prst="rect">
            <a:avLst/>
          </a:prstGeom>
        </p:spPr>
      </p:pic>
      <p:pic>
        <p:nvPicPr>
          <p:cNvPr id="64" name="Grafik 63" descr="Ein Bild, das drinnen, dunkel enthält.&#10;&#10;Automatisch generierte Beschreibung">
            <a:extLst>
              <a:ext uri="{FF2B5EF4-FFF2-40B4-BE49-F238E27FC236}">
                <a16:creationId xmlns:a16="http://schemas.microsoft.com/office/drawing/2014/main" id="{A579B560-0AD7-3A47-BA46-512BC1133E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999" t="-4268" r="9837" b="4268"/>
          <a:stretch/>
        </p:blipFill>
        <p:spPr>
          <a:xfrm>
            <a:off x="10684964" y="4348173"/>
            <a:ext cx="837962" cy="422147"/>
          </a:xfrm>
          <a:prstGeom prst="rect">
            <a:avLst/>
          </a:prstGeom>
        </p:spPr>
      </p:pic>
      <p:pic>
        <p:nvPicPr>
          <p:cNvPr id="66" name="Grafik 65" descr="Ein Bild, das dunkel, Tisch enthält.&#10;&#10;Automatisch generierte Beschreibung">
            <a:extLst>
              <a:ext uri="{FF2B5EF4-FFF2-40B4-BE49-F238E27FC236}">
                <a16:creationId xmlns:a16="http://schemas.microsoft.com/office/drawing/2014/main" id="{9B1A2249-725C-D04A-9BAD-84CCF1DAE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40413">
            <a:off x="10806448" y="3750948"/>
            <a:ext cx="705656" cy="60959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D296FBA5-D0FC-D94C-8EF1-BDE30148928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553519" y="3767024"/>
            <a:ext cx="465805" cy="928133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9DC3F2FE-6E45-9D4A-95E5-98261F78191B}"/>
              </a:ext>
            </a:extLst>
          </p:cNvPr>
          <p:cNvSpPr/>
          <p:nvPr/>
        </p:nvSpPr>
        <p:spPr>
          <a:xfrm>
            <a:off x="312873" y="2888354"/>
            <a:ext cx="93487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and </a:t>
            </a:r>
          </a:p>
          <a:p>
            <a:r>
              <a:rPr lang="en-US" sz="105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waste,</a:t>
            </a:r>
          </a:p>
          <a:p>
            <a:r>
              <a:rPr lang="en-US" sz="105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oil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9EFB0D15-A906-1E49-B19D-65161D42701F}"/>
              </a:ext>
            </a:extLst>
          </p:cNvPr>
          <p:cNvSpPr/>
          <p:nvPr/>
        </p:nvSpPr>
        <p:spPr>
          <a:xfrm>
            <a:off x="310268" y="5132170"/>
            <a:ext cx="10550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Fossil 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</a:p>
          <a:p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</a:t>
            </a: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A04209F7-A1FA-3147-B2B9-84576A2E8FD3}"/>
              </a:ext>
            </a:extLst>
          </p:cNvPr>
          <p:cNvSpPr/>
          <p:nvPr/>
        </p:nvSpPr>
        <p:spPr>
          <a:xfrm>
            <a:off x="2840516" y="2868385"/>
            <a:ext cx="8755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Bio-naphta/</a:t>
            </a:r>
          </a:p>
          <a:p>
            <a:r>
              <a:rPr lang="de-DE" sz="105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Biogas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E0505FD8-2A36-8247-B97B-0D56EB053DDB}"/>
              </a:ext>
            </a:extLst>
          </p:cNvPr>
          <p:cNvSpPr/>
          <p:nvPr/>
        </p:nvSpPr>
        <p:spPr>
          <a:xfrm>
            <a:off x="2905890" y="5130946"/>
            <a:ext cx="8531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Naphta/</a:t>
            </a:r>
          </a:p>
          <a:p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F72BCDC1-77B2-6D4E-9141-B0ED91E6C8F4}"/>
              </a:ext>
            </a:extLst>
          </p:cNvPr>
          <p:cNvSpPr/>
          <p:nvPr/>
        </p:nvSpPr>
        <p:spPr>
          <a:xfrm>
            <a:off x="4045682" y="2888354"/>
            <a:ext cx="12506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endParaRPr lang="de-DE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04DF70BC-CDA8-5746-84AD-76CCE9582E70}"/>
              </a:ext>
            </a:extLst>
          </p:cNvPr>
          <p:cNvSpPr/>
          <p:nvPr/>
        </p:nvSpPr>
        <p:spPr>
          <a:xfrm>
            <a:off x="5516845" y="2847350"/>
            <a:ext cx="1324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attributed</a:t>
            </a:r>
            <a:b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styrenic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monomers</a:t>
            </a:r>
            <a:endParaRPr lang="de-DE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534E89EC-ACDB-DE40-AF63-AD5B6F5F65B0}"/>
              </a:ext>
            </a:extLst>
          </p:cNvPr>
          <p:cNvSpPr/>
          <p:nvPr/>
        </p:nvSpPr>
        <p:spPr>
          <a:xfrm>
            <a:off x="5516845" y="5461404"/>
            <a:ext cx="14216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attributed</a:t>
            </a:r>
            <a:endParaRPr lang="de-DE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styrenic</a:t>
            </a:r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polymers</a:t>
            </a:r>
            <a:endParaRPr lang="de-DE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7B5023E2-2BE6-AE45-A1DE-7C522EB1A07B}"/>
              </a:ext>
            </a:extLst>
          </p:cNvPr>
          <p:cNvSpPr/>
          <p:nvPr/>
        </p:nvSpPr>
        <p:spPr>
          <a:xfrm>
            <a:off x="10802324" y="2873721"/>
            <a:ext cx="11496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Producer / OEM</a:t>
            </a:r>
          </a:p>
        </p:txBody>
      </p:sp>
      <p:pic>
        <p:nvPicPr>
          <p:cNvPr id="84" name="Grafik 83">
            <a:extLst>
              <a:ext uri="{FF2B5EF4-FFF2-40B4-BE49-F238E27FC236}">
                <a16:creationId xmlns:a16="http://schemas.microsoft.com/office/drawing/2014/main" id="{E0B4099B-992C-0B44-A136-36137DB13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109793" y="3924176"/>
            <a:ext cx="1092882" cy="562731"/>
          </a:xfrm>
          <a:prstGeom prst="rect">
            <a:avLst/>
          </a:prstGeom>
        </p:spPr>
      </p:pic>
      <p:sp>
        <p:nvSpPr>
          <p:cNvPr id="86" name="Rechteck 85">
            <a:extLst>
              <a:ext uri="{FF2B5EF4-FFF2-40B4-BE49-F238E27FC236}">
                <a16:creationId xmlns:a16="http://schemas.microsoft.com/office/drawing/2014/main" id="{E3D73C6D-DE5C-AE47-983D-38363CD4AFD1}"/>
              </a:ext>
            </a:extLst>
          </p:cNvPr>
          <p:cNvSpPr/>
          <p:nvPr/>
        </p:nvSpPr>
        <p:spPr>
          <a:xfrm>
            <a:off x="9277854" y="2854260"/>
            <a:ext cx="103906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Thermoformer</a:t>
            </a:r>
          </a:p>
        </p:txBody>
      </p:sp>
      <p:cxnSp>
        <p:nvCxnSpPr>
          <p:cNvPr id="96" name="Gerade Verbindung 95">
            <a:extLst>
              <a:ext uri="{FF2B5EF4-FFF2-40B4-BE49-F238E27FC236}">
                <a16:creationId xmlns:a16="http://schemas.microsoft.com/office/drawing/2014/main" id="{B07A0E30-F72B-654E-86BD-5C28341C419A}"/>
              </a:ext>
            </a:extLst>
          </p:cNvPr>
          <p:cNvCxnSpPr>
            <a:cxnSpLocks/>
          </p:cNvCxnSpPr>
          <p:nvPr/>
        </p:nvCxnSpPr>
        <p:spPr>
          <a:xfrm>
            <a:off x="4334376" y="2110856"/>
            <a:ext cx="0" cy="437108"/>
          </a:xfrm>
          <a:prstGeom prst="line">
            <a:avLst/>
          </a:prstGeom>
          <a:ln w="12700">
            <a:solidFill>
              <a:srgbClr val="9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>
            <a:extLst>
              <a:ext uri="{FF2B5EF4-FFF2-40B4-BE49-F238E27FC236}">
                <a16:creationId xmlns:a16="http://schemas.microsoft.com/office/drawing/2014/main" id="{25B9619D-F4B3-B843-8B6D-519C18AB5948}"/>
              </a:ext>
            </a:extLst>
          </p:cNvPr>
          <p:cNvCxnSpPr>
            <a:cxnSpLocks/>
          </p:cNvCxnSpPr>
          <p:nvPr/>
        </p:nvCxnSpPr>
        <p:spPr>
          <a:xfrm>
            <a:off x="7692367" y="2134591"/>
            <a:ext cx="0" cy="413373"/>
          </a:xfrm>
          <a:prstGeom prst="line">
            <a:avLst/>
          </a:prstGeom>
          <a:ln w="12700">
            <a:solidFill>
              <a:srgbClr val="9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>
            <a:extLst>
              <a:ext uri="{FF2B5EF4-FFF2-40B4-BE49-F238E27FC236}">
                <a16:creationId xmlns:a16="http://schemas.microsoft.com/office/drawing/2014/main" id="{C80727C2-48FD-A247-8024-E9A3CE503790}"/>
              </a:ext>
            </a:extLst>
          </p:cNvPr>
          <p:cNvCxnSpPr>
            <a:cxnSpLocks/>
          </p:cNvCxnSpPr>
          <p:nvPr/>
        </p:nvCxnSpPr>
        <p:spPr>
          <a:xfrm>
            <a:off x="9797388" y="2092250"/>
            <a:ext cx="0" cy="455714"/>
          </a:xfrm>
          <a:prstGeom prst="line">
            <a:avLst/>
          </a:prstGeom>
          <a:ln w="12700">
            <a:solidFill>
              <a:srgbClr val="9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>
            <a:extLst>
              <a:ext uri="{FF2B5EF4-FFF2-40B4-BE49-F238E27FC236}">
                <a16:creationId xmlns:a16="http://schemas.microsoft.com/office/drawing/2014/main" id="{B95F725A-2415-894B-BD13-C59670376263}"/>
              </a:ext>
            </a:extLst>
          </p:cNvPr>
          <p:cNvCxnSpPr>
            <a:cxnSpLocks/>
          </p:cNvCxnSpPr>
          <p:nvPr/>
        </p:nvCxnSpPr>
        <p:spPr>
          <a:xfrm>
            <a:off x="1971067" y="2110856"/>
            <a:ext cx="0" cy="437108"/>
          </a:xfrm>
          <a:prstGeom prst="line">
            <a:avLst/>
          </a:prstGeom>
          <a:ln w="12700">
            <a:solidFill>
              <a:srgbClr val="9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9150" r="6256" b="60679"/>
          <a:stretch/>
        </p:blipFill>
        <p:spPr>
          <a:xfrm rot="18351833">
            <a:off x="6519600" y="4683656"/>
            <a:ext cx="506265" cy="389878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9150" r="6256" b="60679"/>
          <a:stretch/>
        </p:blipFill>
        <p:spPr>
          <a:xfrm rot="21162311">
            <a:off x="8534816" y="3982737"/>
            <a:ext cx="506265" cy="389878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9150" r="6256" b="60679"/>
          <a:stretch/>
        </p:blipFill>
        <p:spPr>
          <a:xfrm rot="21162311">
            <a:off x="10364624" y="4038342"/>
            <a:ext cx="461973" cy="389878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9150" r="6256" b="60679"/>
          <a:stretch/>
        </p:blipFill>
        <p:spPr>
          <a:xfrm rot="21162311">
            <a:off x="3606376" y="3759366"/>
            <a:ext cx="410143" cy="389878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3" t="9150" r="6256" b="60679"/>
          <a:stretch/>
        </p:blipFill>
        <p:spPr>
          <a:xfrm rot="4445247">
            <a:off x="5819496" y="4261033"/>
            <a:ext cx="278188" cy="389878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5086826" y="3497149"/>
            <a:ext cx="1150391" cy="960509"/>
            <a:chOff x="5086826" y="3695153"/>
            <a:chExt cx="1150391" cy="960509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2A4D688A-A59B-A644-841F-17199332B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7970"/>
            <a:stretch/>
          </p:blipFill>
          <p:spPr>
            <a:xfrm>
              <a:off x="5604932" y="3695153"/>
              <a:ext cx="632285" cy="960509"/>
            </a:xfrm>
            <a:prstGeom prst="rect">
              <a:avLst/>
            </a:prstGeom>
          </p:spPr>
        </p:pic>
        <p:pic>
          <p:nvPicPr>
            <p:cNvPr id="58" name="Grafik 5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3" t="9150" r="6256" b="60679"/>
            <a:stretch/>
          </p:blipFill>
          <p:spPr>
            <a:xfrm rot="21162311">
              <a:off x="5086826" y="3906158"/>
              <a:ext cx="506265" cy="389878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1037905" y="3496903"/>
            <a:ext cx="1272343" cy="1417279"/>
            <a:chOff x="1037905" y="3694907"/>
            <a:chExt cx="1272343" cy="1417279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5C504B2-4BEC-A64A-A67A-60811DD5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5213"/>
            <a:stretch/>
          </p:blipFill>
          <p:spPr>
            <a:xfrm>
              <a:off x="1540933" y="3694907"/>
              <a:ext cx="769315" cy="1417279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33"/>
            <a:stretch/>
          </p:blipFill>
          <p:spPr>
            <a:xfrm>
              <a:off x="1037905" y="4653976"/>
              <a:ext cx="402303" cy="345897"/>
            </a:xfrm>
            <a:prstGeom prst="rect">
              <a:avLst/>
            </a:prstGeom>
          </p:spPr>
        </p:pic>
        <p:pic>
          <p:nvPicPr>
            <p:cNvPr id="63" name="Grafik 6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63" t="9150" r="6256" b="60679"/>
            <a:stretch/>
          </p:blipFill>
          <p:spPr>
            <a:xfrm>
              <a:off x="1224347" y="3828526"/>
              <a:ext cx="287820" cy="389878"/>
            </a:xfrm>
            <a:prstGeom prst="rect">
              <a:avLst/>
            </a:prstGeom>
          </p:spPr>
        </p:pic>
      </p:grp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3"/>
          <a:stretch/>
        </p:blipFill>
        <p:spPr>
          <a:xfrm>
            <a:off x="3608308" y="4302858"/>
            <a:ext cx="380070" cy="326781"/>
          </a:xfrm>
          <a:prstGeom prst="rect">
            <a:avLst/>
          </a:prstGeom>
        </p:spPr>
      </p:pic>
      <p:cxnSp>
        <p:nvCxnSpPr>
          <p:cNvPr id="49" name="Gerade Verbindung 103">
            <a:extLst>
              <a:ext uri="{FF2B5EF4-FFF2-40B4-BE49-F238E27FC236}">
                <a16:creationId xmlns:a16="http://schemas.microsoft.com/office/drawing/2014/main" id="{C80727C2-48FD-A247-8024-E9A3CE503790}"/>
              </a:ext>
            </a:extLst>
          </p:cNvPr>
          <p:cNvCxnSpPr>
            <a:cxnSpLocks/>
          </p:cNvCxnSpPr>
          <p:nvPr/>
        </p:nvCxnSpPr>
        <p:spPr>
          <a:xfrm>
            <a:off x="11364589" y="2091063"/>
            <a:ext cx="0" cy="455714"/>
          </a:xfrm>
          <a:prstGeom prst="line">
            <a:avLst/>
          </a:prstGeom>
          <a:ln w="12700">
            <a:solidFill>
              <a:srgbClr val="9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76" y="1496239"/>
            <a:ext cx="1024246" cy="614617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70" y="1468658"/>
            <a:ext cx="1024246" cy="614617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88" y="1477633"/>
            <a:ext cx="1024246" cy="614617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11" y="1453705"/>
            <a:ext cx="1024246" cy="614617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862" y="1457816"/>
            <a:ext cx="1024246" cy="614617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DE4CA0D8-79D3-0846-BAEB-E6D40A6F8CD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470" t="39054" r="6941" b="43316"/>
          <a:stretch/>
        </p:blipFill>
        <p:spPr>
          <a:xfrm>
            <a:off x="7036260" y="2937222"/>
            <a:ext cx="1459107" cy="214994"/>
          </a:xfrm>
          <a:prstGeom prst="rect">
            <a:avLst/>
          </a:prstGeom>
          <a:effectLst>
            <a:outerShdw blurRad="236928" sx="86000" sy="86000" algn="ctr" rotWithShape="0">
              <a:schemeClr val="bg1">
                <a:alpha val="97000"/>
              </a:schemeClr>
            </a:outerShdw>
          </a:effec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F1D8EDFA-60AE-4543-9160-BD8AA30A672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8470" t="42135" r="23214" b="45643"/>
          <a:stretch/>
        </p:blipFill>
        <p:spPr>
          <a:xfrm>
            <a:off x="7082731" y="3284984"/>
            <a:ext cx="1060517" cy="1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1764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/>
          <p:cNvGrpSpPr/>
          <p:nvPr/>
        </p:nvGrpSpPr>
        <p:grpSpPr>
          <a:xfrm>
            <a:off x="7995378" y="1052512"/>
            <a:ext cx="1004342" cy="676239"/>
            <a:chOff x="4300854" y="1052512"/>
            <a:chExt cx="1004342" cy="676239"/>
          </a:xfrm>
        </p:grpSpPr>
        <p:sp>
          <p:nvSpPr>
            <p:cNvPr id="46" name="Eingekerbter Pfeil nach rechts 45"/>
            <p:cNvSpPr/>
            <p:nvPr/>
          </p:nvSpPr>
          <p:spPr>
            <a:xfrm>
              <a:off x="4540900" y="1052736"/>
              <a:ext cx="764296" cy="676015"/>
            </a:xfrm>
            <a:prstGeom prst="notchedRightArrow">
              <a:avLst>
                <a:gd name="adj1" fmla="val 100000"/>
                <a:gd name="adj2" fmla="val 0"/>
              </a:avLst>
            </a:prstGeom>
            <a:solidFill>
              <a:srgbClr val="A3A5A8"/>
            </a:solidFill>
            <a:ln>
              <a:noFill/>
            </a:ln>
            <a:effectLst>
              <a:innerShdw blurRad="63500" dist="38100">
                <a:prstClr val="black">
                  <a:alpha val="3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ingekerbter Richtungspfeil 46"/>
            <p:cNvSpPr/>
            <p:nvPr/>
          </p:nvSpPr>
          <p:spPr>
            <a:xfrm>
              <a:off x="4300854" y="1052512"/>
              <a:ext cx="346175" cy="668871"/>
            </a:xfrm>
            <a:prstGeom prst="chevron">
              <a:avLst>
                <a:gd name="adj" fmla="val 3280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300854" y="1052512"/>
            <a:ext cx="1004342" cy="676239"/>
            <a:chOff x="4300854" y="1052512"/>
            <a:chExt cx="1004342" cy="676239"/>
          </a:xfrm>
        </p:grpSpPr>
        <p:sp>
          <p:nvSpPr>
            <p:cNvPr id="42" name="Eingekerbter Pfeil nach rechts 41"/>
            <p:cNvSpPr/>
            <p:nvPr/>
          </p:nvSpPr>
          <p:spPr>
            <a:xfrm>
              <a:off x="4540900" y="1052736"/>
              <a:ext cx="764296" cy="676015"/>
            </a:xfrm>
            <a:prstGeom prst="notchedRightArrow">
              <a:avLst>
                <a:gd name="adj1" fmla="val 100000"/>
                <a:gd name="adj2" fmla="val 0"/>
              </a:avLst>
            </a:prstGeom>
            <a:solidFill>
              <a:srgbClr val="A3A5A8"/>
            </a:solidFill>
            <a:ln>
              <a:noFill/>
            </a:ln>
            <a:effectLst>
              <a:innerShdw blurRad="63500" dist="38100">
                <a:prstClr val="black">
                  <a:alpha val="3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ingekerbter Richtungspfeil 4"/>
            <p:cNvSpPr/>
            <p:nvPr/>
          </p:nvSpPr>
          <p:spPr>
            <a:xfrm>
              <a:off x="4300854" y="1052512"/>
              <a:ext cx="346175" cy="668871"/>
            </a:xfrm>
            <a:prstGeom prst="chevron">
              <a:avLst>
                <a:gd name="adj" fmla="val 3280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QUALITY AWARDS &amp; CERTIFICATIONS</a:t>
            </a:r>
          </a:p>
        </p:txBody>
      </p:sp>
      <p:sp>
        <p:nvSpPr>
          <p:cNvPr id="88" name="Rechteck 87"/>
          <p:cNvSpPr/>
          <p:nvPr/>
        </p:nvSpPr>
        <p:spPr>
          <a:xfrm>
            <a:off x="8984074" y="1059656"/>
            <a:ext cx="2798067" cy="51437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5298608" y="1057275"/>
            <a:ext cx="2797200" cy="5146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381810" y="2450422"/>
            <a:ext cx="4516970" cy="4029724"/>
            <a:chOff x="219819" y="2322629"/>
            <a:chExt cx="4516970" cy="4029724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776" y="4702254"/>
              <a:ext cx="1237575" cy="1650099"/>
            </a:xfrm>
            <a:prstGeom prst="rect">
              <a:avLst/>
            </a:prstGeom>
          </p:spPr>
        </p:pic>
        <p:grpSp>
          <p:nvGrpSpPr>
            <p:cNvPr id="22" name="Gruppieren 21"/>
            <p:cNvGrpSpPr/>
            <p:nvPr/>
          </p:nvGrpSpPr>
          <p:grpSpPr>
            <a:xfrm>
              <a:off x="219819" y="2322629"/>
              <a:ext cx="4516970" cy="3735595"/>
              <a:chOff x="219819" y="2322629"/>
              <a:chExt cx="4516970" cy="3735595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8612" y="3916438"/>
                <a:ext cx="739208" cy="554754"/>
              </a:xfrm>
              <a:prstGeom prst="rect">
                <a:avLst/>
              </a:prstGeom>
            </p:spPr>
          </p:pic>
          <p:pic>
            <p:nvPicPr>
              <p:cNvPr id="24" name="Grafik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578" y="2322629"/>
                <a:ext cx="1578211" cy="1743982"/>
              </a:xfrm>
              <a:prstGeom prst="rect">
                <a:avLst/>
              </a:prstGeom>
            </p:spPr>
          </p:pic>
          <p:pic>
            <p:nvPicPr>
              <p:cNvPr id="25" name="object 2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9001" y="5209589"/>
                <a:ext cx="887031" cy="848635"/>
              </a:xfrm>
              <a:prstGeom prst="rect">
                <a:avLst/>
              </a:prstGeom>
            </p:spPr>
          </p:pic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819" y="3151891"/>
                <a:ext cx="1714035" cy="1188601"/>
              </a:xfrm>
              <a:prstGeom prst="rect">
                <a:avLst/>
              </a:prstGeom>
            </p:spPr>
          </p:pic>
          <p:pic>
            <p:nvPicPr>
              <p:cNvPr id="27" name="object 2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58559" y="4410804"/>
                <a:ext cx="488973" cy="665722"/>
              </a:xfrm>
              <a:prstGeom prst="rect">
                <a:avLst/>
              </a:prstGeom>
            </p:spPr>
          </p:pic>
          <p:pic>
            <p:nvPicPr>
              <p:cNvPr id="28" name="object 2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20893" y="4802404"/>
                <a:ext cx="1053990" cy="829762"/>
              </a:xfrm>
              <a:prstGeom prst="rect">
                <a:avLst/>
              </a:prstGeom>
            </p:spPr>
          </p:pic>
        </p:grpSp>
      </p:grpSp>
      <p:pic>
        <p:nvPicPr>
          <p:cNvPr id="29" name="Grafik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6" y="1067010"/>
            <a:ext cx="3188259" cy="2125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0402" y="3511971"/>
            <a:ext cx="1293520" cy="1285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FC5409-CF31-4EF1-B2AA-81AEB4DF1B32}"/>
              </a:ext>
            </a:extLst>
          </p:cNvPr>
          <p:cNvSpPr txBox="1"/>
          <p:nvPr/>
        </p:nvSpPr>
        <p:spPr>
          <a:xfrm>
            <a:off x="5375494" y="1155740"/>
            <a:ext cx="2606557" cy="3744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110"/>
              </a:lnSpc>
            </a:pPr>
            <a:r>
              <a:rPr lang="en-US" sz="12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 Austrian National coat of Arms Award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4F2EA-E536-411E-92D1-DA115ECF50D3}"/>
              </a:ext>
            </a:extLst>
          </p:cNvPr>
          <p:cNvSpPr txBox="1"/>
          <p:nvPr/>
        </p:nvSpPr>
        <p:spPr>
          <a:xfrm>
            <a:off x="5375494" y="1599869"/>
            <a:ext cx="2899605" cy="5313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Award “Recognized for </a:t>
            </a:r>
            <a:br>
              <a:rPr lang="en-US" sz="1200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Excellence” 5* (EFQM)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698613-EC75-4F3A-BCB4-F7D68AE1FFD1}"/>
              </a:ext>
            </a:extLst>
          </p:cNvPr>
          <p:cNvSpPr txBox="1"/>
          <p:nvPr/>
        </p:nvSpPr>
        <p:spPr>
          <a:xfrm>
            <a:off x="5375494" y="2200901"/>
            <a:ext cx="3677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Austria’s best family business </a:t>
            </a:r>
            <a:br>
              <a:rPr lang="en-US" sz="1200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price for Salzburg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F8EEAC-B125-4480-B4CC-70D67C6F6B02}"/>
              </a:ext>
            </a:extLst>
          </p:cNvPr>
          <p:cNvSpPr txBox="1"/>
          <p:nvPr/>
        </p:nvSpPr>
        <p:spPr>
          <a:xfrm>
            <a:off x="5375494" y="3448233"/>
            <a:ext cx="2899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Most innovative Company Salzburg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E0419-E5AA-421A-88A7-630B769AD2B0}"/>
              </a:ext>
            </a:extLst>
          </p:cNvPr>
          <p:cNvSpPr txBox="1"/>
          <p:nvPr/>
        </p:nvSpPr>
        <p:spPr>
          <a:xfrm>
            <a:off x="5375494" y="3979566"/>
            <a:ext cx="2899605" cy="5313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Export award – </a:t>
            </a:r>
            <a:b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 in the category Industry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A6FC5409-CF31-4EF1-B2AA-81AEB4DF1B32}"/>
              </a:ext>
            </a:extLst>
          </p:cNvPr>
          <p:cNvSpPr txBox="1"/>
          <p:nvPr/>
        </p:nvSpPr>
        <p:spPr>
          <a:xfrm>
            <a:off x="5375494" y="4580598"/>
            <a:ext cx="3353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Nomination – </a:t>
            </a:r>
          </a:p>
          <a:p>
            <a: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Austrian State Prize for Innovation 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C84F2EA-E536-411E-92D1-DA115ECF50D3}"/>
              </a:ext>
            </a:extLst>
          </p:cNvPr>
          <p:cNvSpPr txBox="1"/>
          <p:nvPr/>
        </p:nvSpPr>
        <p:spPr>
          <a:xfrm>
            <a:off x="5375494" y="5111931"/>
            <a:ext cx="28996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Energy Globe Award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69698613-EC75-4F3A-BCB4-F7D68AE1FFD1}"/>
              </a:ext>
            </a:extLst>
          </p:cNvPr>
          <p:cNvSpPr txBox="1"/>
          <p:nvPr/>
        </p:nvSpPr>
        <p:spPr>
          <a:xfrm>
            <a:off x="5375494" y="5458598"/>
            <a:ext cx="367711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AT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Wikarus Award </a:t>
            </a:r>
          </a:p>
        </p:txBody>
      </p:sp>
      <p:sp>
        <p:nvSpPr>
          <p:cNvPr id="60" name="TextBox 11">
            <a:extLst>
              <a:ext uri="{FF2B5EF4-FFF2-40B4-BE49-F238E27FC236}">
                <a16:creationId xmlns:a16="http://schemas.microsoft.com/office/drawing/2014/main" id="{FDF8EEAC-B125-4480-B4CC-70D67C6F6B02}"/>
              </a:ext>
            </a:extLst>
          </p:cNvPr>
          <p:cNvSpPr txBox="1"/>
          <p:nvPr/>
        </p:nvSpPr>
        <p:spPr>
          <a:xfrm>
            <a:off x="9048328" y="2513188"/>
            <a:ext cx="2899605" cy="3744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75"/>
              </a:lnSpc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2007 EMAS – environmental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12">
            <a:extLst>
              <a:ext uri="{FF2B5EF4-FFF2-40B4-BE49-F238E27FC236}">
                <a16:creationId xmlns:a16="http://schemas.microsoft.com/office/drawing/2014/main" id="{B2AE0419-E5AA-421A-88A7-630B769AD2B0}"/>
              </a:ext>
            </a:extLst>
          </p:cNvPr>
          <p:cNvSpPr txBox="1"/>
          <p:nvPr/>
        </p:nvSpPr>
        <p:spPr>
          <a:xfrm>
            <a:off x="9048328" y="3028030"/>
            <a:ext cx="2899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2012 Quality Austria Award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20 years ISO certification </a:t>
            </a:r>
          </a:p>
        </p:txBody>
      </p:sp>
      <p:sp>
        <p:nvSpPr>
          <p:cNvPr id="62" name="TextBox 10">
            <a:extLst>
              <a:ext uri="{FF2B5EF4-FFF2-40B4-BE49-F238E27FC236}">
                <a16:creationId xmlns:a16="http://schemas.microsoft.com/office/drawing/2014/main" id="{69698613-EC75-4F3A-BCB4-F7D68AE1FFD1}"/>
              </a:ext>
            </a:extLst>
          </p:cNvPr>
          <p:cNvSpPr txBox="1"/>
          <p:nvPr/>
        </p:nvSpPr>
        <p:spPr>
          <a:xfrm>
            <a:off x="9048328" y="1911142"/>
            <a:ext cx="3677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Certified to ISO 14001 – </a:t>
            </a:r>
          </a:p>
          <a:p>
            <a:r>
              <a:rPr lang="en-US" sz="1200" spc="-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management</a:t>
            </a: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A6FC5409-CF31-4EF1-B2AA-81AEB4DF1B32}"/>
              </a:ext>
            </a:extLst>
          </p:cNvPr>
          <p:cNvSpPr txBox="1"/>
          <p:nvPr/>
        </p:nvSpPr>
        <p:spPr>
          <a:xfrm>
            <a:off x="5375494" y="2732234"/>
            <a:ext cx="335326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2018 Award of the prize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“environmental leaf Salzburg” for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special environmental commitment</a:t>
            </a:r>
          </a:p>
        </p:txBody>
      </p:sp>
      <p:sp>
        <p:nvSpPr>
          <p:cNvPr id="64" name="TextBox 9">
            <a:extLst>
              <a:ext uri="{FF2B5EF4-FFF2-40B4-BE49-F238E27FC236}">
                <a16:creationId xmlns:a16="http://schemas.microsoft.com/office/drawing/2014/main" id="{4C84F2EA-E536-411E-92D1-DA115ECF50D3}"/>
              </a:ext>
            </a:extLst>
          </p:cNvPr>
          <p:cNvSpPr txBox="1"/>
          <p:nvPr/>
        </p:nvSpPr>
        <p:spPr>
          <a:xfrm>
            <a:off x="9048328" y="1537364"/>
            <a:ext cx="2899605" cy="2333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75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1997 Certified to ISO 9001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4C84F2EA-E536-411E-92D1-DA115ECF50D3}"/>
              </a:ext>
            </a:extLst>
          </p:cNvPr>
          <p:cNvSpPr txBox="1"/>
          <p:nvPr/>
        </p:nvSpPr>
        <p:spPr>
          <a:xfrm>
            <a:off x="9048328" y="3630076"/>
            <a:ext cx="2899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2019 Awarded with seal of quality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sustainability by Kurier</a:t>
            </a:r>
          </a:p>
        </p:txBody>
      </p:sp>
      <p:sp>
        <p:nvSpPr>
          <p:cNvPr id="66" name="TextBox 8">
            <a:extLst>
              <a:ext uri="{FF2B5EF4-FFF2-40B4-BE49-F238E27FC236}">
                <a16:creationId xmlns:a16="http://schemas.microsoft.com/office/drawing/2014/main" id="{A6FC5409-CF31-4EF1-B2AA-81AEB4DF1B32}"/>
              </a:ext>
            </a:extLst>
          </p:cNvPr>
          <p:cNvSpPr txBox="1"/>
          <p:nvPr/>
        </p:nvSpPr>
        <p:spPr>
          <a:xfrm>
            <a:off x="9048328" y="1158007"/>
            <a:ext cx="2899605" cy="2389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11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1992 Certified to ISO 9002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69698613-EC75-4F3A-BCB4-F7D68AE1FFD1}"/>
              </a:ext>
            </a:extLst>
          </p:cNvPr>
          <p:cNvSpPr txBox="1"/>
          <p:nvPr/>
        </p:nvSpPr>
        <p:spPr>
          <a:xfrm>
            <a:off x="9048328" y="4232121"/>
            <a:ext cx="367711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2022  ISCC PLUS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243" y="1109526"/>
            <a:ext cx="584405" cy="591282"/>
          </a:xfrm>
          <a:prstGeom prst="rect">
            <a:avLst/>
          </a:prstGeom>
        </p:spPr>
      </p:pic>
      <p:pic>
        <p:nvPicPr>
          <p:cNvPr id="87" name="Grafik 8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9"/>
          <a:stretch/>
        </p:blipFill>
        <p:spPr>
          <a:xfrm>
            <a:off x="4604088" y="1124451"/>
            <a:ext cx="696911" cy="524992"/>
          </a:xfrm>
          <a:prstGeom prst="rect">
            <a:avLst/>
          </a:prstGeom>
        </p:spPr>
      </p:pic>
      <p:sp>
        <p:nvSpPr>
          <p:cNvPr id="48" name="TextBox 10">
            <a:extLst>
              <a:ext uri="{FF2B5EF4-FFF2-40B4-BE49-F238E27FC236}">
                <a16:creationId xmlns:a16="http://schemas.microsoft.com/office/drawing/2014/main" id="{69698613-EC75-4F3A-BCB4-F7D68AE1FFD1}"/>
              </a:ext>
            </a:extLst>
          </p:cNvPr>
          <p:cNvSpPr txBox="1"/>
          <p:nvPr/>
        </p:nvSpPr>
        <p:spPr>
          <a:xfrm>
            <a:off x="5375494" y="5805264"/>
            <a:ext cx="3677112" cy="3744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075"/>
              </a:lnSpc>
            </a:pPr>
            <a:r>
              <a:rPr lang="de-AT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Award </a:t>
            </a:r>
            <a:r>
              <a:rPr lang="de-AT" sz="1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AT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prize</a:t>
            </a:r>
            <a:r>
              <a:rPr lang="de-AT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br>
              <a:rPr lang="de-AT" sz="1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5881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6"/>
          <p:cNvSpPr txBox="1"/>
          <p:nvPr/>
        </p:nvSpPr>
        <p:spPr>
          <a:xfrm>
            <a:off x="8096870" y="2514600"/>
            <a:ext cx="3828430" cy="22801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Commited to give you </a:t>
            </a:r>
            <a:br>
              <a:rPr lang="en-US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excellent service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de-DE" sz="1400" b="1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50,000 tons of high quality </a:t>
            </a:r>
            <a:r>
              <a:rPr lang="en-US" sz="1400" b="1" dirty="0">
                <a:solidFill>
                  <a:srgbClr val="E30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senosan</a:t>
            </a:r>
            <a:r>
              <a:rPr lang="en-US" sz="1400" b="1" baseline="30000" dirty="0">
                <a:solidFill>
                  <a:srgbClr val="E30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 b="1" dirty="0">
                <a:solidFill>
                  <a:srgbClr val="E306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plastic sheets and films per year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main employers in the region 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quality, innovation and protective technologies</a:t>
            </a:r>
          </a:p>
        </p:txBody>
      </p:sp>
      <p:pic>
        <p:nvPicPr>
          <p:cNvPr id="2" name="Grafik 1" descr="Ein Bild, das draußen, Baum, Himmel, Luftfotografie enthält.&#10;&#10;KI-generierte Inhalte können fehlerhaft sein.">
            <a:extLst>
              <a:ext uri="{FF2B5EF4-FFF2-40B4-BE49-F238E27FC236}">
                <a16:creationId xmlns:a16="http://schemas.microsoft.com/office/drawing/2014/main" id="{01BB1248-E2DD-4EB6-E821-FE019AF08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7039" b="7987"/>
          <a:stretch>
            <a:fillRect/>
          </a:stretch>
        </p:blipFill>
        <p:spPr>
          <a:xfrm>
            <a:off x="-381000" y="0"/>
            <a:ext cx="8153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0216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ECBB2F3-F414-49D6-F77B-EC2C058D0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 b="44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6738C3F5-37F1-C215-C39C-ED523DEACFA8}"/>
              </a:ext>
            </a:extLst>
          </p:cNvPr>
          <p:cNvSpPr txBox="1">
            <a:spLocks/>
          </p:cNvSpPr>
          <p:nvPr/>
        </p:nvSpPr>
        <p:spPr>
          <a:xfrm>
            <a:off x="488261" y="2400514"/>
            <a:ext cx="11215478" cy="2056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3740150" algn="l"/>
                <a:tab pos="7956550" algn="l"/>
              </a:tabLst>
            </a:pPr>
            <a:r>
              <a:rPr lang="en-US" sz="5400" dirty="0">
                <a:solidFill>
                  <a:schemeClr val="bg1"/>
                </a:solidFill>
              </a:rPr>
              <a:t>we rethink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surfaces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3740150" algn="l"/>
                <a:tab pos="7956550" algn="l"/>
              </a:tabLst>
            </a:pPr>
            <a:r>
              <a:rPr lang="en-US" b="0" dirty="0">
                <a:solidFill>
                  <a:schemeClr val="bg1"/>
                </a:solidFill>
              </a:rPr>
              <a:t>Multilayer sheets for design, functionality and durability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7FE849-B2C0-79B2-F573-36139E877DED}"/>
              </a:ext>
            </a:extLst>
          </p:cNvPr>
          <p:cNvSpPr txBox="1"/>
          <p:nvPr/>
        </p:nvSpPr>
        <p:spPr>
          <a:xfrm>
            <a:off x="11052472" y="6224692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10/2025</a:t>
            </a:r>
            <a:endParaRPr lang="de-A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C4B3777D-5E74-C60E-7AA4-FB89C01BE551}"/>
              </a:ext>
            </a:extLst>
          </p:cNvPr>
          <p:cNvSpPr txBox="1"/>
          <p:nvPr/>
        </p:nvSpPr>
        <p:spPr>
          <a:xfrm>
            <a:off x="8207267" y="6410394"/>
            <a:ext cx="367711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A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de-AT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</a:t>
            </a:r>
            <a:endParaRPr lang="de-A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2913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2944">
            <a:extLst>
              <a:ext uri="{FF2B5EF4-FFF2-40B4-BE49-F238E27FC236}">
                <a16:creationId xmlns:a16="http://schemas.microsoft.com/office/drawing/2014/main" id="{F4E407A9-3F51-D341-B339-2CDBCB191EB8}"/>
              </a:ext>
            </a:extLst>
          </p:cNvPr>
          <p:cNvSpPr/>
          <p:nvPr/>
        </p:nvSpPr>
        <p:spPr>
          <a:xfrm>
            <a:off x="5466788" y="3735299"/>
            <a:ext cx="6723625" cy="0"/>
          </a:xfrm>
          <a:prstGeom prst="line">
            <a:avLst/>
          </a:prstGeom>
          <a:noFill/>
          <a:ln w="38100" cap="flat">
            <a:solidFill>
              <a:srgbClr val="E3181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2945">
            <a:extLst>
              <a:ext uri="{FF2B5EF4-FFF2-40B4-BE49-F238E27FC236}">
                <a16:creationId xmlns:a16="http://schemas.microsoft.com/office/drawing/2014/main" id="{A9872835-C16E-B54F-9C21-F277A7F2FA8E}"/>
              </a:ext>
            </a:extLst>
          </p:cNvPr>
          <p:cNvSpPr/>
          <p:nvPr/>
        </p:nvSpPr>
        <p:spPr>
          <a:xfrm>
            <a:off x="1588" y="3735299"/>
            <a:ext cx="5469780" cy="0"/>
          </a:xfrm>
          <a:prstGeom prst="line">
            <a:avLst/>
          </a:prstGeom>
          <a:noFill/>
          <a:ln w="38100" cap="flat">
            <a:solidFill>
              <a:srgbClr val="E3181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2946">
            <a:extLst>
              <a:ext uri="{FF2B5EF4-FFF2-40B4-BE49-F238E27FC236}">
                <a16:creationId xmlns:a16="http://schemas.microsoft.com/office/drawing/2014/main" id="{0D978C74-AD1B-4040-9BF9-AA0FE59003D9}"/>
              </a:ext>
            </a:extLst>
          </p:cNvPr>
          <p:cNvSpPr/>
          <p:nvPr/>
        </p:nvSpPr>
        <p:spPr>
          <a:xfrm>
            <a:off x="457200" y="3638480"/>
            <a:ext cx="193638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2947">
            <a:extLst>
              <a:ext uri="{FF2B5EF4-FFF2-40B4-BE49-F238E27FC236}">
                <a16:creationId xmlns:a16="http://schemas.microsoft.com/office/drawing/2014/main" id="{EFD77B65-C517-F84D-A274-A4CA6455065B}"/>
              </a:ext>
            </a:extLst>
          </p:cNvPr>
          <p:cNvSpPr/>
          <p:nvPr/>
        </p:nvSpPr>
        <p:spPr>
          <a:xfrm>
            <a:off x="10321961" y="3637931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2948">
            <a:extLst>
              <a:ext uri="{FF2B5EF4-FFF2-40B4-BE49-F238E27FC236}">
                <a16:creationId xmlns:a16="http://schemas.microsoft.com/office/drawing/2014/main" id="{61B59B9A-47E2-1E4F-BE61-DC688A6F620D}"/>
              </a:ext>
            </a:extLst>
          </p:cNvPr>
          <p:cNvSpPr/>
          <p:nvPr/>
        </p:nvSpPr>
        <p:spPr>
          <a:xfrm>
            <a:off x="1939961" y="3638480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2949">
            <a:extLst>
              <a:ext uri="{FF2B5EF4-FFF2-40B4-BE49-F238E27FC236}">
                <a16:creationId xmlns:a16="http://schemas.microsoft.com/office/drawing/2014/main" id="{9DD5B0FD-FE52-8E48-8506-C55B966D4601}"/>
              </a:ext>
            </a:extLst>
          </p:cNvPr>
          <p:cNvSpPr/>
          <p:nvPr/>
        </p:nvSpPr>
        <p:spPr>
          <a:xfrm>
            <a:off x="4678304" y="3638480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2953">
            <a:extLst>
              <a:ext uri="{FF2B5EF4-FFF2-40B4-BE49-F238E27FC236}">
                <a16:creationId xmlns:a16="http://schemas.microsoft.com/office/drawing/2014/main" id="{D901C6C4-AC5D-7A46-AFC0-C53D6CADE328}"/>
              </a:ext>
            </a:extLst>
          </p:cNvPr>
          <p:cNvSpPr/>
          <p:nvPr/>
        </p:nvSpPr>
        <p:spPr>
          <a:xfrm>
            <a:off x="9331361" y="3645624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2955">
            <a:extLst>
              <a:ext uri="{FF2B5EF4-FFF2-40B4-BE49-F238E27FC236}">
                <a16:creationId xmlns:a16="http://schemas.microsoft.com/office/drawing/2014/main" id="{D4F229FD-688C-0444-AB64-0C97A290A07E}"/>
              </a:ext>
            </a:extLst>
          </p:cNvPr>
          <p:cNvSpPr/>
          <p:nvPr/>
        </p:nvSpPr>
        <p:spPr>
          <a:xfrm>
            <a:off x="6400800" y="3625033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2958">
            <a:extLst>
              <a:ext uri="{FF2B5EF4-FFF2-40B4-BE49-F238E27FC236}">
                <a16:creationId xmlns:a16="http://schemas.microsoft.com/office/drawing/2014/main" id="{8CF9D818-5972-5445-A4FC-4D13F17E98B5}"/>
              </a:ext>
            </a:extLst>
          </p:cNvPr>
          <p:cNvSpPr/>
          <p:nvPr/>
        </p:nvSpPr>
        <p:spPr>
          <a:xfrm flipV="1">
            <a:off x="4089147" y="3977226"/>
            <a:ext cx="5560" cy="72053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4749124" y="2316967"/>
            <a:ext cx="1543" cy="117020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2970">
            <a:extLst>
              <a:ext uri="{FF2B5EF4-FFF2-40B4-BE49-F238E27FC236}">
                <a16:creationId xmlns:a16="http://schemas.microsoft.com/office/drawing/2014/main" id="{588A46D4-C1A2-1740-8852-FDE6008B26F3}"/>
              </a:ext>
            </a:extLst>
          </p:cNvPr>
          <p:cNvSpPr/>
          <p:nvPr/>
        </p:nvSpPr>
        <p:spPr>
          <a:xfrm flipH="1" flipV="1">
            <a:off x="2020280" y="2716559"/>
            <a:ext cx="13141" cy="822465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4D0F6E-F8B8-DB42-9F82-B65E1803BB1E}"/>
              </a:ext>
            </a:extLst>
          </p:cNvPr>
          <p:cNvSpPr txBox="1"/>
          <p:nvPr/>
        </p:nvSpPr>
        <p:spPr>
          <a:xfrm>
            <a:off x="320621" y="3874199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1956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5509B1-1E76-B74B-88B2-E2ABDCF0ACEF}"/>
              </a:ext>
            </a:extLst>
          </p:cNvPr>
          <p:cNvSpPr txBox="1"/>
          <p:nvPr/>
        </p:nvSpPr>
        <p:spPr>
          <a:xfrm>
            <a:off x="1850746" y="385565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1978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B13FD7-4367-5C43-B363-ED08DC5DC119}"/>
              </a:ext>
            </a:extLst>
          </p:cNvPr>
          <p:cNvSpPr txBox="1"/>
          <p:nvPr/>
        </p:nvSpPr>
        <p:spPr>
          <a:xfrm>
            <a:off x="3867705" y="3364818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1998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E3EE9A-8E30-CF46-992B-4FA64BB1875D}"/>
              </a:ext>
            </a:extLst>
          </p:cNvPr>
          <p:cNvSpPr txBox="1"/>
          <p:nvPr/>
        </p:nvSpPr>
        <p:spPr>
          <a:xfrm>
            <a:off x="4567143" y="385956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3FF785-DDF6-0747-A885-14BE3391C8FA}"/>
              </a:ext>
            </a:extLst>
          </p:cNvPr>
          <p:cNvSpPr txBox="1"/>
          <p:nvPr/>
        </p:nvSpPr>
        <p:spPr>
          <a:xfrm>
            <a:off x="5400605" y="3376569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DF8172-D692-F64B-ABAA-1EBCFE6EEC9D}"/>
              </a:ext>
            </a:extLst>
          </p:cNvPr>
          <p:cNvSpPr txBox="1"/>
          <p:nvPr/>
        </p:nvSpPr>
        <p:spPr>
          <a:xfrm>
            <a:off x="6248400" y="385956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766042-9A98-524D-8048-F089A77876B3}"/>
              </a:ext>
            </a:extLst>
          </p:cNvPr>
          <p:cNvSpPr txBox="1"/>
          <p:nvPr/>
        </p:nvSpPr>
        <p:spPr>
          <a:xfrm>
            <a:off x="8044401" y="3385115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4D9099-368E-5C41-94BF-C9124ECD9FC7}"/>
              </a:ext>
            </a:extLst>
          </p:cNvPr>
          <p:cNvSpPr txBox="1"/>
          <p:nvPr/>
        </p:nvSpPr>
        <p:spPr>
          <a:xfrm>
            <a:off x="9210605" y="3874199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704EA4D0-C2C5-A44D-8358-1C0727AE09AC}"/>
              </a:ext>
            </a:extLst>
          </p:cNvPr>
          <p:cNvSpPr txBox="1">
            <a:spLocks/>
          </p:cNvSpPr>
          <p:nvPr/>
        </p:nvSpPr>
        <p:spPr>
          <a:xfrm>
            <a:off x="3652743" y="5062073"/>
            <a:ext cx="1973326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of Senco R&amp;D, 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in-house company for 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and development</a:t>
            </a: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id="{38787FEB-EE51-964A-BE23-14E71325D014}"/>
              </a:ext>
            </a:extLst>
          </p:cNvPr>
          <p:cNvSpPr txBox="1">
            <a:spLocks/>
          </p:cNvSpPr>
          <p:nvPr/>
        </p:nvSpPr>
        <p:spPr>
          <a:xfrm>
            <a:off x="220256" y="2843758"/>
            <a:ext cx="1590667" cy="4744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 was founded in  Kaprun, Austria by Wilhelm Klepsch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D30F843F-CE2A-9A4B-81EF-3AB472A65440}"/>
              </a:ext>
            </a:extLst>
          </p:cNvPr>
          <p:cNvSpPr txBox="1">
            <a:spLocks/>
          </p:cNvSpPr>
          <p:nvPr/>
        </p:nvSpPr>
        <p:spPr>
          <a:xfrm>
            <a:off x="5462762" y="5220991"/>
            <a:ext cx="2766838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production and sales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9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senotop</a:t>
            </a: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products for the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industry under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cleanroom conditions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674A9BF7-8F82-F34D-B26B-2D73E9D272DF}"/>
              </a:ext>
            </a:extLst>
          </p:cNvPr>
          <p:cNvSpPr txBox="1">
            <a:spLocks/>
          </p:cNvSpPr>
          <p:nvPr/>
        </p:nvSpPr>
        <p:spPr>
          <a:xfrm>
            <a:off x="7952073" y="4500947"/>
            <a:ext cx="1572927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Günter Klepsch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takes over management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SENOPLAST as CEO</a:t>
            </a: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840472D8-DD69-1E47-A061-E3B710116AEC}"/>
              </a:ext>
            </a:extLst>
          </p:cNvPr>
          <p:cNvSpPr txBox="1">
            <a:spLocks/>
          </p:cNvSpPr>
          <p:nvPr/>
        </p:nvSpPr>
        <p:spPr>
          <a:xfrm>
            <a:off x="3834257" y="1848102"/>
            <a:ext cx="1590667" cy="3359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de-AT" sz="9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</a:t>
            </a:r>
            <a:r>
              <a:rPr lang="de-AT" sz="90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S.A.</a:t>
            </a:r>
            <a:r>
              <a:rPr lang="de-A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C.V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de-AT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de-AT" sz="900" spc="-3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Querétaro, </a:t>
            </a:r>
            <a:r>
              <a:rPr lang="de-AT" sz="9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  <a:endParaRPr lang="de-A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406A2874-7523-7B40-AF3A-206D6E449E70}"/>
              </a:ext>
            </a:extLst>
          </p:cNvPr>
          <p:cNvSpPr txBox="1">
            <a:spLocks/>
          </p:cNvSpPr>
          <p:nvPr/>
        </p:nvSpPr>
        <p:spPr>
          <a:xfrm>
            <a:off x="6029333" y="1403871"/>
            <a:ext cx="1722851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SENOSAN GmbH –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created to focus especially on the furniture industry</a:t>
            </a: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5CBC6CB5-9040-304B-A1AE-33EB69946E64}"/>
              </a:ext>
            </a:extLst>
          </p:cNvPr>
          <p:cNvSpPr txBox="1">
            <a:spLocks/>
          </p:cNvSpPr>
          <p:nvPr/>
        </p:nvSpPr>
        <p:spPr>
          <a:xfrm>
            <a:off x="8388736" y="1878360"/>
            <a:ext cx="1745864" cy="46166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Founding of SENOPLAST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Material (Suzhou) Co. Ltd. </a:t>
            </a:r>
          </a:p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Suzhou/Wujiang, China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38787FEB-EE51-964A-BE23-14E71325D014}"/>
              </a:ext>
            </a:extLst>
          </p:cNvPr>
          <p:cNvSpPr txBox="1">
            <a:spLocks/>
          </p:cNvSpPr>
          <p:nvPr/>
        </p:nvSpPr>
        <p:spPr>
          <a:xfrm>
            <a:off x="1316737" y="2234431"/>
            <a:ext cx="1578863" cy="4744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0"/>
              </a:spcBef>
            </a:pPr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 was moved to  Piesendorf, Austria, where the headquarters are today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943" y="4811719"/>
            <a:ext cx="1008000" cy="23261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22" b="-12872"/>
          <a:stretch/>
        </p:blipFill>
        <p:spPr>
          <a:xfrm>
            <a:off x="3858549" y="1693941"/>
            <a:ext cx="1421555" cy="141577"/>
          </a:xfrm>
          <a:prstGeom prst="rect">
            <a:avLst/>
          </a:prstGeom>
        </p:spPr>
      </p:pic>
      <p:sp>
        <p:nvSpPr>
          <p:cNvPr id="48" name="object 41"/>
          <p:cNvSpPr/>
          <p:nvPr/>
        </p:nvSpPr>
        <p:spPr>
          <a:xfrm>
            <a:off x="6096000" y="1268760"/>
            <a:ext cx="966201" cy="10063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22" b="-12872"/>
          <a:stretch/>
        </p:blipFill>
        <p:spPr>
          <a:xfrm>
            <a:off x="8408245" y="1725960"/>
            <a:ext cx="1421555" cy="141577"/>
          </a:xfrm>
          <a:prstGeom prst="rect">
            <a:avLst/>
          </a:prstGeom>
        </p:spPr>
      </p:pic>
      <p:sp>
        <p:nvSpPr>
          <p:cNvPr id="51" name="TextBox 65">
            <a:extLst>
              <a:ext uri="{FF2B5EF4-FFF2-40B4-BE49-F238E27FC236}">
                <a16:creationId xmlns:a16="http://schemas.microsoft.com/office/drawing/2014/main" id="{204D9099-368E-5C41-94BF-C9124ECD9FC7}"/>
              </a:ext>
            </a:extLst>
          </p:cNvPr>
          <p:cNvSpPr txBox="1"/>
          <p:nvPr/>
        </p:nvSpPr>
        <p:spPr>
          <a:xfrm>
            <a:off x="10181095" y="3379690"/>
            <a:ext cx="466795" cy="2462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000" b="1" dirty="0">
                <a:solidFill>
                  <a:srgbClr val="E31815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" name="Rechteck 2"/>
          <p:cNvSpPr/>
          <p:nvPr/>
        </p:nvSpPr>
        <p:spPr>
          <a:xfrm>
            <a:off x="9829800" y="3961985"/>
            <a:ext cx="21755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defTabSz="1087636"/>
            <a:r>
              <a:rPr lang="en-US" sz="9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Today, SENOPLAST is a globally  active corporation with a strong  commitment to its community in  Piesendorf, Austria. The company  employs 810 people worldwide.</a:t>
            </a:r>
          </a:p>
        </p:txBody>
      </p:sp>
      <p:sp>
        <p:nvSpPr>
          <p:cNvPr id="53" name="object 12"/>
          <p:cNvSpPr/>
          <p:nvPr/>
        </p:nvSpPr>
        <p:spPr>
          <a:xfrm>
            <a:off x="849442" y="3372487"/>
            <a:ext cx="859197" cy="115760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2948">
            <a:extLst>
              <a:ext uri="{FF2B5EF4-FFF2-40B4-BE49-F238E27FC236}">
                <a16:creationId xmlns:a16="http://schemas.microsoft.com/office/drawing/2014/main" id="{61B59B9A-47E2-1E4F-BE61-DC688A6F620D}"/>
              </a:ext>
            </a:extLst>
          </p:cNvPr>
          <p:cNvSpPr/>
          <p:nvPr/>
        </p:nvSpPr>
        <p:spPr>
          <a:xfrm>
            <a:off x="3992504" y="3638479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5637257" y="3961985"/>
            <a:ext cx="1543" cy="117020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6475457" y="1894560"/>
            <a:ext cx="1543" cy="158400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hape 2949">
            <a:extLst>
              <a:ext uri="{FF2B5EF4-FFF2-40B4-BE49-F238E27FC236}">
                <a16:creationId xmlns:a16="http://schemas.microsoft.com/office/drawing/2014/main" id="{9DD5B0FD-FE52-8E48-8506-C55B966D4601}"/>
              </a:ext>
            </a:extLst>
          </p:cNvPr>
          <p:cNvSpPr/>
          <p:nvPr/>
        </p:nvSpPr>
        <p:spPr>
          <a:xfrm>
            <a:off x="5521361" y="3638479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Shape 2949">
            <a:extLst>
              <a:ext uri="{FF2B5EF4-FFF2-40B4-BE49-F238E27FC236}">
                <a16:creationId xmlns:a16="http://schemas.microsoft.com/office/drawing/2014/main" id="{9DD5B0FD-FE52-8E48-8506-C55B966D4601}"/>
              </a:ext>
            </a:extLst>
          </p:cNvPr>
          <p:cNvSpPr/>
          <p:nvPr/>
        </p:nvSpPr>
        <p:spPr>
          <a:xfrm>
            <a:off x="8153400" y="3637931"/>
            <a:ext cx="193639" cy="193639"/>
          </a:xfrm>
          <a:prstGeom prst="ellipse">
            <a:avLst/>
          </a:prstGeom>
          <a:solidFill>
            <a:srgbClr val="E3181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Shape 2958">
            <a:extLst>
              <a:ext uri="{FF2B5EF4-FFF2-40B4-BE49-F238E27FC236}">
                <a16:creationId xmlns:a16="http://schemas.microsoft.com/office/drawing/2014/main" id="{8CF9D818-5972-5445-A4FC-4D13F17E98B5}"/>
              </a:ext>
            </a:extLst>
          </p:cNvPr>
          <p:cNvSpPr/>
          <p:nvPr/>
        </p:nvSpPr>
        <p:spPr>
          <a:xfrm flipV="1">
            <a:off x="8277798" y="3935760"/>
            <a:ext cx="0" cy="49202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Shape 2967">
            <a:extLst>
              <a:ext uri="{FF2B5EF4-FFF2-40B4-BE49-F238E27FC236}">
                <a16:creationId xmlns:a16="http://schemas.microsoft.com/office/drawing/2014/main" id="{A5B824AD-BBC1-5E43-A9A1-3641A8518AB3}"/>
              </a:ext>
            </a:extLst>
          </p:cNvPr>
          <p:cNvSpPr/>
          <p:nvPr/>
        </p:nvSpPr>
        <p:spPr>
          <a:xfrm flipH="1" flipV="1">
            <a:off x="9372600" y="2371452"/>
            <a:ext cx="1543" cy="117020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305">
            <a:off x="2327508" y="2905523"/>
            <a:ext cx="1380864" cy="97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 TRUE SUCCESS STORY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4"/>
          <a:stretch/>
        </p:blipFill>
        <p:spPr>
          <a:xfrm rot="430681">
            <a:off x="6954698" y="3173060"/>
            <a:ext cx="794566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50126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DB7D4AC-0EA1-0D6E-427A-EF4A1D5DA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713" y="836712"/>
            <a:ext cx="10626533" cy="51127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67EDE9C-8D02-7C08-9BED-396CB5A65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8" b="7285"/>
          <a:stretch>
            <a:fillRect/>
          </a:stretch>
        </p:blipFill>
        <p:spPr>
          <a:xfrm>
            <a:off x="4028849" y="4221088"/>
            <a:ext cx="4134302" cy="1938886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45182FE6-2A66-1410-FDFE-73A6BD0A7DAB}"/>
              </a:ext>
            </a:extLst>
          </p:cNvPr>
          <p:cNvSpPr/>
          <p:nvPr/>
        </p:nvSpPr>
        <p:spPr>
          <a:xfrm>
            <a:off x="3575720" y="3068960"/>
            <a:ext cx="72008" cy="72008"/>
          </a:xfrm>
          <a:prstGeom prst="ellipse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421AF83-E867-9814-4369-4B01D8A13584}"/>
              </a:ext>
            </a:extLst>
          </p:cNvPr>
          <p:cNvSpPr/>
          <p:nvPr/>
        </p:nvSpPr>
        <p:spPr>
          <a:xfrm>
            <a:off x="6816080" y="2060848"/>
            <a:ext cx="72008" cy="72008"/>
          </a:xfrm>
          <a:prstGeom prst="ellipse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8E30B5C-1A97-47DF-C870-BB7C8B38EE02}"/>
              </a:ext>
            </a:extLst>
          </p:cNvPr>
          <p:cNvSpPr/>
          <p:nvPr/>
        </p:nvSpPr>
        <p:spPr>
          <a:xfrm>
            <a:off x="9696400" y="2636912"/>
            <a:ext cx="72008" cy="72008"/>
          </a:xfrm>
          <a:prstGeom prst="ellipse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bject 24">
            <a:extLst>
              <a:ext uri="{FF2B5EF4-FFF2-40B4-BE49-F238E27FC236}">
                <a16:creationId xmlns:a16="http://schemas.microsoft.com/office/drawing/2014/main" id="{E20249DE-8E90-2143-B99F-ADE58C0730F0}"/>
              </a:ext>
            </a:extLst>
          </p:cNvPr>
          <p:cNvSpPr txBox="1"/>
          <p:nvPr/>
        </p:nvSpPr>
        <p:spPr>
          <a:xfrm>
            <a:off x="407988" y="2132856"/>
            <a:ext cx="4315997" cy="173444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565"/>
              </a:spcBef>
            </a:pPr>
            <a:r>
              <a:rPr lang="de-DE" sz="2800" b="1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2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sites</a:t>
            </a:r>
            <a:b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r>
              <a:rPr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b="0" spc="-1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</a:t>
            </a:r>
            <a:r>
              <a:rPr lang="de-DE" sz="14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4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0" spc="5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endParaRPr lang="de-DE" sz="1400" b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">
              <a:lnSpc>
                <a:spcPct val="100000"/>
              </a:lnSpc>
              <a:spcBef>
                <a:spcPts val="56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4320">
              <a:spcBef>
                <a:spcPts val="260"/>
              </a:spcBef>
            </a:pPr>
            <a:r>
              <a:rPr lang="de-DE" sz="2800" b="1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spc="-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0" spc="-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  <a:r>
              <a:rPr lang="de-DE" sz="14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de-DE" sz="14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representatives</a:t>
            </a: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274320">
              <a:spcBef>
                <a:spcPts val="260"/>
              </a:spcBef>
            </a:pP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de-DE" sz="14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endParaRPr lang="de-DE" sz="14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EC04DFD9-294A-89EF-2AC9-1F3FBCDCB7D1}"/>
              </a:ext>
            </a:extLst>
          </p:cNvPr>
          <p:cNvSpPr txBox="1">
            <a:spLocks/>
          </p:cNvSpPr>
          <p:nvPr/>
        </p:nvSpPr>
        <p:spPr>
          <a:xfrm>
            <a:off x="321276" y="287597"/>
            <a:ext cx="9951188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INTERNATIONAL GROUP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67525A-C72E-ABEE-3083-BAFF3A4175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528" r="365" b="-308"/>
          <a:stretch/>
        </p:blipFill>
        <p:spPr>
          <a:xfrm>
            <a:off x="407988" y="4221304"/>
            <a:ext cx="3375256" cy="1944000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4" name="object 27">
            <a:extLst>
              <a:ext uri="{FF2B5EF4-FFF2-40B4-BE49-F238E27FC236}">
                <a16:creationId xmlns:a16="http://schemas.microsoft.com/office/drawing/2014/main" id="{CE21C590-FDAB-45BC-0610-A5EB0F9AA74F}"/>
              </a:ext>
            </a:extLst>
          </p:cNvPr>
          <p:cNvSpPr/>
          <p:nvPr/>
        </p:nvSpPr>
        <p:spPr>
          <a:xfrm>
            <a:off x="8408756" y="4221304"/>
            <a:ext cx="3375876" cy="1944000"/>
          </a:xfrm>
          <a:prstGeom prst="rect">
            <a:avLst/>
          </a:prstGeom>
          <a:blipFill>
            <a:blip r:embed="rId5" cstate="print"/>
            <a:srcRect/>
            <a:stretch>
              <a:fillRect l="-158" t="-276" r="-2135" b="-745"/>
            </a:stretch>
          </a:blipFill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2F8EBF9-321B-7972-3313-74D63D24B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62" y="3907275"/>
            <a:ext cx="701804" cy="637023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BDDFCA6-1E5E-C5AD-8D54-45FD22E80A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50" y="3907275"/>
            <a:ext cx="700124" cy="637023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84D8278-B46A-E662-50EA-6A085816F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357" y="3907276"/>
            <a:ext cx="701804" cy="637022"/>
          </a:xfrm>
          <a:prstGeom prst="rect">
            <a:avLst/>
          </a:prstGeom>
          <a:ln>
            <a:noFill/>
          </a:ln>
          <a:effectLst>
            <a:outerShdw blurRad="292100" dist="63500" dir="27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669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1 -0.30973 L 5E-6 0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548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3 -0.36899 L 5E-6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84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-0.20139 L -4.58333E-6 0.000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100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-0.34421 L 8.33333E-7 0.000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7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72 -0.26203 L 5E-6 7.40741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130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43518 L 0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Brand &amp; Values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335360" y="2280309"/>
            <a:ext cx="3132000" cy="3326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>
                <a:solidFill>
                  <a:srgbClr val="E30613"/>
                </a:solidFill>
              </a:rPr>
              <a:t>VISION</a:t>
            </a:r>
            <a:endParaRPr lang="de-DE" sz="2000" b="1" dirty="0">
              <a:solidFill>
                <a:srgbClr val="E30613"/>
              </a:solidFill>
            </a:endParaRPr>
          </a:p>
          <a:p>
            <a:pPr marL="0" indent="0">
              <a:buNone/>
            </a:pPr>
            <a:r>
              <a:rPr lang="en-US" sz="1400" spc="5" dirty="0">
                <a:solidFill>
                  <a:srgbClr val="6D6E71"/>
                </a:solidFill>
              </a:rPr>
              <a:t>We strive to be the global number one for co-extruded and refined plastic sheets and films in the area of high-quality applications.</a:t>
            </a:r>
            <a:endParaRPr lang="de-DE" sz="1400" spc="5" dirty="0">
              <a:solidFill>
                <a:srgbClr val="6D6E7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60" y="1096476"/>
            <a:ext cx="1398600" cy="10594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993" y="980728"/>
            <a:ext cx="1398600" cy="11469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089" y="956775"/>
            <a:ext cx="1126650" cy="1146960"/>
          </a:xfrm>
          <a:prstGeom prst="rect">
            <a:avLst/>
          </a:prstGeom>
        </p:spPr>
      </p:pic>
      <p:sp>
        <p:nvSpPr>
          <p:cNvPr id="11" name="Textplatzhalter 7"/>
          <p:cNvSpPr>
            <a:spLocks noGrp="1"/>
          </p:cNvSpPr>
          <p:nvPr>
            <p:ph type="body" idx="1"/>
          </p:nvPr>
        </p:nvSpPr>
        <p:spPr>
          <a:xfrm>
            <a:off x="4057031" y="2280309"/>
            <a:ext cx="3974524" cy="4023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/>
              <a:t>MISSION</a:t>
            </a:r>
            <a:endParaRPr lang="de-DE" sz="2000" b="1" dirty="0"/>
          </a:p>
          <a:p>
            <a:pPr marL="0" indent="0">
              <a:buNone/>
            </a:pPr>
            <a:r>
              <a:rPr lang="en-US" sz="1400" spc="5" dirty="0" err="1">
                <a:solidFill>
                  <a:srgbClr val="6D6E71"/>
                </a:solidFill>
              </a:rPr>
              <a:t>Senoplast</a:t>
            </a:r>
            <a:r>
              <a:rPr lang="en-US" sz="1400" spc="5" dirty="0">
                <a:solidFill>
                  <a:srgbClr val="6D6E71"/>
                </a:solidFill>
              </a:rPr>
              <a:t> is the leader of innovation and quality in the co-extrusion of plastic sheets and films. We support our customers with comprehensive know how on everything from selecting to processing our products. As a family enterprise we emphasize respect, fairness and </a:t>
            </a:r>
            <a:r>
              <a:rPr lang="en-US" sz="1400" spc="5" dirty="0" err="1">
                <a:solidFill>
                  <a:srgbClr val="6D6E71"/>
                </a:solidFill>
              </a:rPr>
              <a:t>longterm</a:t>
            </a:r>
            <a:r>
              <a:rPr lang="en-US" sz="1400" spc="5" dirty="0">
                <a:solidFill>
                  <a:srgbClr val="6D6E71"/>
                </a:solidFill>
              </a:rPr>
              <a:t> relationships with all our business partners and employees. We are committed to a sustainable use of resources, to dealing with nature in a respectful way and to gentle production processes.</a:t>
            </a:r>
            <a:endParaRPr lang="de-DE" sz="1400" spc="5" dirty="0">
              <a:solidFill>
                <a:srgbClr val="6D6E71"/>
              </a:solidFill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idx="1"/>
          </p:nvPr>
        </p:nvSpPr>
        <p:spPr>
          <a:xfrm>
            <a:off x="8621226" y="2280308"/>
            <a:ext cx="3384376" cy="34529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cap="all" dirty="0">
                <a:solidFill>
                  <a:srgbClr val="6D6E71"/>
                </a:solidFill>
              </a:rPr>
              <a:t>Values</a:t>
            </a:r>
            <a:endParaRPr lang="de-DE" sz="9600" b="1" cap="all" dirty="0">
              <a:solidFill>
                <a:srgbClr val="6D6E7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spc="5" dirty="0">
                <a:solidFill>
                  <a:srgbClr val="6D6E71"/>
                </a:solidFill>
              </a:rPr>
              <a:t>Assume responsibility and achieve common goals</a:t>
            </a:r>
          </a:p>
          <a:p>
            <a:pPr>
              <a:lnSpc>
                <a:spcPct val="110000"/>
              </a:lnSpc>
            </a:pPr>
            <a:r>
              <a:rPr lang="de-DE" sz="1400" spc="5" dirty="0" err="1">
                <a:solidFill>
                  <a:srgbClr val="6D6E71"/>
                </a:solidFill>
              </a:rPr>
              <a:t>Respect</a:t>
            </a:r>
            <a:r>
              <a:rPr lang="de-DE" sz="1400" spc="5" dirty="0">
                <a:solidFill>
                  <a:srgbClr val="6D6E71"/>
                </a:solidFill>
              </a:rPr>
              <a:t>, </a:t>
            </a:r>
            <a:r>
              <a:rPr lang="de-DE" sz="1400" spc="5" dirty="0" err="1">
                <a:solidFill>
                  <a:srgbClr val="6D6E71"/>
                </a:solidFill>
              </a:rPr>
              <a:t>trust</a:t>
            </a:r>
            <a:r>
              <a:rPr lang="de-DE" sz="1400" spc="5" dirty="0">
                <a:solidFill>
                  <a:srgbClr val="6D6E71"/>
                </a:solidFill>
              </a:rPr>
              <a:t> and </a:t>
            </a:r>
            <a:r>
              <a:rPr lang="de-DE" sz="1400" spc="5" dirty="0" err="1">
                <a:solidFill>
                  <a:srgbClr val="6D6E71"/>
                </a:solidFill>
              </a:rPr>
              <a:t>honesty</a:t>
            </a:r>
            <a:endParaRPr lang="de-DE" sz="1400" spc="5" dirty="0">
              <a:solidFill>
                <a:srgbClr val="6D6E71"/>
              </a:solidFill>
            </a:endParaRPr>
          </a:p>
          <a:p>
            <a:pPr>
              <a:lnSpc>
                <a:spcPct val="110000"/>
              </a:lnSpc>
            </a:pPr>
            <a:r>
              <a:rPr lang="de-DE" sz="1400" spc="5" dirty="0">
                <a:solidFill>
                  <a:srgbClr val="6D6E71"/>
                </a:solidFill>
              </a:rPr>
              <a:t>Fairness and </a:t>
            </a:r>
            <a:r>
              <a:rPr lang="de-DE" sz="1400" spc="5" dirty="0" err="1">
                <a:solidFill>
                  <a:srgbClr val="6D6E71"/>
                </a:solidFill>
              </a:rPr>
              <a:t>acceptance</a:t>
            </a:r>
            <a:endParaRPr lang="de-DE" sz="1400" spc="5" dirty="0">
              <a:solidFill>
                <a:srgbClr val="6D6E7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400" spc="5" dirty="0">
                <a:solidFill>
                  <a:srgbClr val="6D6E71"/>
                </a:solidFill>
              </a:rPr>
              <a:t>Considerate and friendly cooperation without fear</a:t>
            </a:r>
          </a:p>
          <a:p>
            <a:pPr>
              <a:lnSpc>
                <a:spcPct val="110000"/>
              </a:lnSpc>
            </a:pPr>
            <a:r>
              <a:rPr lang="de-DE" sz="1400" spc="5" dirty="0">
                <a:solidFill>
                  <a:srgbClr val="6D6E71"/>
                </a:solidFill>
              </a:rPr>
              <a:t>Recognition and </a:t>
            </a:r>
            <a:r>
              <a:rPr lang="de-DE" sz="1400" spc="5" dirty="0" err="1">
                <a:solidFill>
                  <a:srgbClr val="6D6E71"/>
                </a:solidFill>
              </a:rPr>
              <a:t>appreciation</a:t>
            </a:r>
            <a:endParaRPr lang="de-DE" sz="1400" spc="5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0281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4"/>
          <p:cNvSpPr/>
          <p:nvPr/>
        </p:nvSpPr>
        <p:spPr>
          <a:xfrm>
            <a:off x="9090100" y="2923833"/>
            <a:ext cx="2670022" cy="317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5"/>
          <p:cNvSpPr/>
          <p:nvPr/>
        </p:nvSpPr>
        <p:spPr>
          <a:xfrm>
            <a:off x="6204063" y="2923833"/>
            <a:ext cx="2670022" cy="317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2"/>
          <p:cNvSpPr/>
          <p:nvPr/>
        </p:nvSpPr>
        <p:spPr>
          <a:xfrm>
            <a:off x="3318027" y="2923833"/>
            <a:ext cx="2670035" cy="317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1836" y="1052844"/>
            <a:ext cx="2670164" cy="158406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" b="-50261"/>
            </a:stretch>
          </a:blipFill>
          <a:effectLst>
            <a:innerShdw blurRad="177800">
              <a:prstClr val="black">
                <a:alpha val="83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"/>
          <p:cNvSpPr/>
          <p:nvPr/>
        </p:nvSpPr>
        <p:spPr>
          <a:xfrm>
            <a:off x="431990" y="2923833"/>
            <a:ext cx="2670035" cy="317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" r="7669" b="35239"/>
          <a:stretch/>
        </p:blipFill>
        <p:spPr>
          <a:xfrm>
            <a:off x="6203400" y="1051600"/>
            <a:ext cx="2670685" cy="1566996"/>
          </a:xfrm>
          <a:prstGeom prst="rect">
            <a:avLst/>
          </a:prstGeom>
          <a:effectLst>
            <a:innerShdw blurRad="177800">
              <a:prstClr val="black">
                <a:alpha val="83000"/>
              </a:prstClr>
            </a:innerShdw>
          </a:effectLst>
        </p:spPr>
      </p:pic>
      <p:sp>
        <p:nvSpPr>
          <p:cNvPr id="5" name="object 5"/>
          <p:cNvSpPr/>
          <p:nvPr/>
        </p:nvSpPr>
        <p:spPr>
          <a:xfrm>
            <a:off x="9089283" y="1052513"/>
            <a:ext cx="2670839" cy="1566083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53080"/>
            </a:stretch>
          </a:blipFill>
          <a:effectLst>
            <a:innerShdw blurRad="177800">
              <a:prstClr val="black">
                <a:alpha val="83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17849" y="1051600"/>
            <a:ext cx="2670196" cy="158531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 b="-50302"/>
            </a:stretch>
          </a:blipFill>
          <a:effectLst>
            <a:innerShdw blurRad="177800">
              <a:prstClr val="black">
                <a:alpha val="83000"/>
              </a:prstClr>
            </a:innerShdw>
          </a:effectLst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284" y="308123"/>
            <a:ext cx="120394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</a:t>
            </a:r>
            <a:r>
              <a:rPr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/>
              <a:t>THE NETWORK FOR PLASTICS TECHNOLOGY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87315" y="3889300"/>
            <a:ext cx="2331085" cy="984885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 Spezialmaschinen</a:t>
            </a:r>
            <a:r>
              <a:rPr sz="1000" b="0" spc="-1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GmbH,  Piesendorf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de-DE" sz="1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endParaRPr lang="de-DE" sz="4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endParaRPr lang="de-DE" sz="9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57175" indent="-89535">
              <a:lnSpc>
                <a:spcPct val="100000"/>
              </a:lnSpc>
              <a:buChar char="·"/>
              <a:tabLst>
                <a:tab pos="294005" algn="l"/>
              </a:tabLst>
            </a:pPr>
            <a:endParaRPr lang="de-DE" sz="1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57703" y="3465815"/>
            <a:ext cx="1995909" cy="2482830"/>
            <a:chOff x="-2737312" y="-2196921"/>
            <a:chExt cx="1981337" cy="2482830"/>
          </a:xfrm>
        </p:grpSpPr>
        <p:sp>
          <p:nvSpPr>
            <p:cNvPr id="19" name="object 19"/>
            <p:cNvSpPr txBox="1"/>
            <p:nvPr/>
          </p:nvSpPr>
          <p:spPr>
            <a:xfrm>
              <a:off x="-2737312" y="-2196921"/>
              <a:ext cx="1981337" cy="15901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 Klepsch &amp; Co.</a:t>
              </a:r>
              <a:r>
                <a:rPr sz="1000" b="0" spc="-1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GmbH, </a:t>
              </a:r>
              <a:br>
                <a:rPr lang="de-DE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Piesendorf</a:t>
              </a: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de-DE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spc="-1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de</a:t>
              </a:r>
              <a:r>
                <a:rPr sz="1000" b="0" spc="-9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spc="-3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C.V.,</a:t>
              </a:r>
              <a:br>
                <a:rPr lang="de-DE" sz="1000" b="0" spc="-3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Querétaro</a:t>
              </a: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(MEX)</a:t>
              </a:r>
              <a:endParaRPr lang="de-DE" sz="1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 New Material (Suzhou) </a:t>
              </a:r>
              <a:b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Co. Ltd., Suzhou/Wujiang (CN)</a:t>
              </a:r>
              <a:endParaRPr lang="de-A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5080" indent="-89535"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Senosan</a:t>
              </a: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GmbH</a:t>
              </a:r>
              <a:r>
                <a:rPr lang="de-DE"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br>
                <a:rPr lang="de-DE"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Piesendorf</a:t>
              </a:r>
              <a:r>
                <a:rPr lang="de-AT" sz="1000" spc="-7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  <a:p>
              <a:pPr marL="102235" indent="-89535">
                <a:buFontTx/>
                <a:buChar char="·"/>
                <a:tabLst>
                  <a:tab pos="102870" algn="l"/>
                </a:tabLst>
              </a:pPr>
              <a:endParaRPr lang="de-A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-2718222" y="-842374"/>
              <a:ext cx="139379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000" spc="-5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 OFFICE</a:t>
              </a:r>
              <a:r>
                <a:rPr sz="1000" b="0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-2737135" y="-663069"/>
              <a:ext cx="807085" cy="9489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235" indent="-89535">
                <a:lnSpc>
                  <a:spcPct val="100000"/>
                </a:lnSpc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marR="11430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 Netherlands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Germany</a:t>
              </a:r>
              <a:endParaRPr lang="de-DE"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spcBef>
                  <a:spcPts val="100"/>
                </a:spcBef>
                <a:buFontTx/>
                <a:buChar char="·"/>
                <a:tabLst>
                  <a:tab pos="102870" algn="l"/>
                </a:tabLst>
              </a:pPr>
              <a:r>
                <a:rPr lang="de-AT" sz="10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  <a:endPara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-1654488" y="-662434"/>
              <a:ext cx="854075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2235" indent="-89535">
                <a:lnSpc>
                  <a:spcPct val="100000"/>
                </a:lnSpc>
                <a:spcBef>
                  <a:spcPts val="100"/>
                </a:spcBef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sz="1000" b="0" spc="-7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Zealand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Poland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Sweden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02235" indent="-89535">
                <a:lnSpc>
                  <a:spcPct val="100000"/>
                </a:lnSpc>
                <a:buChar char="·"/>
                <a:tabLst>
                  <a:tab pos="102870" algn="l"/>
                </a:tabLst>
              </a:pPr>
              <a:r>
                <a:rPr sz="1000" b="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31999" y="2618596"/>
            <a:ext cx="2670179" cy="738396"/>
            <a:chOff x="431999" y="2762612"/>
            <a:chExt cx="2670179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39" name="object 15"/>
            <p:cNvSpPr/>
            <p:nvPr/>
          </p:nvSpPr>
          <p:spPr>
            <a:xfrm>
              <a:off x="432003" y="2762612"/>
              <a:ext cx="2670175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22"/>
            <p:cNvSpPr/>
            <p:nvPr/>
          </p:nvSpPr>
          <p:spPr>
            <a:xfrm>
              <a:off x="431999" y="3221608"/>
              <a:ext cx="2670175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6D6E71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383930" y="3740542"/>
            <a:ext cx="2448374" cy="1744067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910" marR="719455" indent="-89535">
              <a:lnSpc>
                <a:spcPct val="100000"/>
              </a:lnSpc>
              <a:spcBef>
                <a:spcPts val="5"/>
              </a:spcBef>
              <a:buChar char="·"/>
              <a:tabLst>
                <a:tab pos="169545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Senova</a:t>
            </a:r>
            <a:r>
              <a:rPr sz="825" b="0" spc="-7" baseline="35353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sz="1000" b="0" spc="-1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Kunststoffe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GmbH</a:t>
            </a:r>
            <a:br>
              <a:rPr lang="de-DE" sz="1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Co. KG, Uttendorf</a:t>
            </a:r>
            <a:r>
              <a:rPr sz="1000" b="0" spc="-4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910" marR="62230" indent="-89535">
              <a:lnSpc>
                <a:spcPct val="100000"/>
              </a:lnSpc>
              <a:buChar char="·"/>
              <a:tabLst>
                <a:tab pos="16954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Seletec Plastic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sz="1000" b="0" spc="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GmbH &amp; Co.</a:t>
            </a:r>
            <a:br>
              <a:rPr lang="de-DE" sz="1000" spc="-6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000" b="0" spc="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KG, </a:t>
            </a:r>
            <a:r>
              <a:rPr sz="1000" b="0" spc="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Uttendorf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spc="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6D6E71"/>
              </a:buClr>
              <a:buFont typeface="Univers Com 45 Light"/>
              <a:buChar char="·"/>
            </a:pPr>
            <a:endParaRPr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035">
              <a:lnSpc>
                <a:spcPct val="100000"/>
              </a:lnSpc>
            </a:pPr>
            <a:r>
              <a:rPr lang="de-DE" sz="1000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OFFICE</a:t>
            </a:r>
            <a:r>
              <a:rPr sz="1000" b="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lnSpc>
                <a:spcPct val="100000"/>
              </a:lnSpc>
              <a:spcBef>
                <a:spcPts val="284"/>
              </a:spcBef>
              <a:buChar char="·"/>
              <a:tabLst>
                <a:tab pos="243840" algn="l"/>
                <a:tab pos="1146175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lnSpc>
                <a:spcPct val="100000"/>
              </a:lnSpc>
              <a:buChar char="·"/>
              <a:tabLst>
                <a:tab pos="243840" algn="l"/>
                <a:tab pos="1146175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lang="de-DE" sz="1000" b="0" spc="-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buFontTx/>
              <a:buChar char="·"/>
              <a:tabLst>
                <a:tab pos="243840" algn="l"/>
                <a:tab pos="1146175" algn="l"/>
              </a:tabLst>
            </a:pPr>
            <a:r>
              <a:rPr lang="de-DE" sz="1000" spc="-5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endParaRPr lang="de-DE" sz="1000" spc="-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3204" lvl="1" indent="-90170">
              <a:lnSpc>
                <a:spcPct val="100000"/>
              </a:lnSpc>
              <a:buChar char="·"/>
              <a:tabLst>
                <a:tab pos="243840" algn="l"/>
                <a:tab pos="1146175" algn="l"/>
              </a:tabLst>
            </a:pPr>
            <a:endParaRPr sz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77083" y="3596913"/>
            <a:ext cx="2495550" cy="2031325"/>
          </a:xfrm>
          <a:prstGeom prst="rect">
            <a:avLst/>
          </a:prstGeom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</a:t>
            </a:r>
            <a:r>
              <a:rPr lang="de-DE"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>
              <a:lnSpc>
                <a:spcPct val="100000"/>
              </a:lnSpc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Plastics,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Kaprun</a:t>
            </a:r>
            <a:r>
              <a:rPr sz="1000" b="0" spc="-2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Zell 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by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Klepsch, 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Kaprun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Engineering Plastics</a:t>
            </a: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r>
              <a:rPr lang="de-DE"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sz="1000" b="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Tecnoplast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 Angelo Srl., Ischia</a:t>
            </a:r>
            <a:r>
              <a:rPr sz="1000" b="0" spc="-4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</a:t>
            </a:r>
            <a:endParaRPr lang="de-DE" sz="1000" b="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r>
              <a:rPr lang="de-DE" sz="100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Experta</a:t>
            </a:r>
            <a:r>
              <a:rPr lang="de-DE" sz="1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(FR)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6D6E71"/>
              </a:buClr>
              <a:buFont typeface="Univers Com 45 Light"/>
              <a:buChar char="·"/>
            </a:pPr>
            <a:endParaRPr sz="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290">
              <a:lnSpc>
                <a:spcPct val="100000"/>
              </a:lnSpc>
              <a:spcBef>
                <a:spcPts val="5"/>
              </a:spcBef>
            </a:pPr>
            <a:r>
              <a:rPr lang="de-DE" sz="1000" spc="-5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OFFICE</a:t>
            </a:r>
            <a:r>
              <a:rPr sz="1000" b="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spcBef>
                <a:spcPts val="280"/>
              </a:spcBef>
              <a:buChar char="·"/>
              <a:tabLst>
                <a:tab pos="252095" algn="l"/>
                <a:tab pos="1207770" algn="l"/>
              </a:tabLst>
            </a:pPr>
            <a:r>
              <a:rPr sz="1000" b="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	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  <a:tab pos="1207770" algn="l"/>
              </a:tabLst>
            </a:pPr>
            <a:r>
              <a:rPr sz="1000" b="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endParaRPr lang="de-DE" sz="1000" b="0" spc="-1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buFontTx/>
              <a:buChar char="·"/>
              <a:tabLst>
                <a:tab pos="252095" algn="l"/>
              </a:tabLst>
            </a:pPr>
            <a:r>
              <a:rPr lang="de-DE" sz="1000" b="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	</a:t>
            </a: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endParaRPr lang="de-DE" sz="1000" spc="-1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1460" indent="-90170">
              <a:lnSpc>
                <a:spcPct val="100000"/>
              </a:lnSpc>
              <a:buChar char="·"/>
              <a:tabLst>
                <a:tab pos="252095" algn="l"/>
              </a:tabLst>
            </a:pPr>
            <a:endParaRPr sz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317849" y="2618596"/>
            <a:ext cx="2670357" cy="738396"/>
            <a:chOff x="3317849" y="2762612"/>
            <a:chExt cx="2670357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38" name="object 13"/>
            <p:cNvSpPr/>
            <p:nvPr/>
          </p:nvSpPr>
          <p:spPr>
            <a:xfrm>
              <a:off x="3317849" y="2762612"/>
              <a:ext cx="2670353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21"/>
            <p:cNvSpPr/>
            <p:nvPr/>
          </p:nvSpPr>
          <p:spPr>
            <a:xfrm>
              <a:off x="3317850" y="3221608"/>
              <a:ext cx="2670356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204060" y="2618596"/>
            <a:ext cx="2670025" cy="738396"/>
            <a:chOff x="6204060" y="2762612"/>
            <a:chExt cx="2670179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40" name="object 17"/>
            <p:cNvSpPr/>
            <p:nvPr/>
          </p:nvSpPr>
          <p:spPr>
            <a:xfrm>
              <a:off x="6204064" y="2762612"/>
              <a:ext cx="2670175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23"/>
            <p:cNvSpPr/>
            <p:nvPr/>
          </p:nvSpPr>
          <p:spPr>
            <a:xfrm>
              <a:off x="6204060" y="3221608"/>
              <a:ext cx="2670175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089284" y="2618596"/>
            <a:ext cx="2670982" cy="738396"/>
            <a:chOff x="9090088" y="2762612"/>
            <a:chExt cx="2670177" cy="738396"/>
          </a:xfrm>
          <a:effectLst>
            <a:outerShdw blurRad="431800" dist="38100" dir="5400000" algn="t" rotWithShape="0">
              <a:prstClr val="black">
                <a:alpha val="22000"/>
              </a:prstClr>
            </a:outerShdw>
          </a:effectLst>
        </p:grpSpPr>
        <p:sp>
          <p:nvSpPr>
            <p:cNvPr id="41" name="object 19"/>
            <p:cNvSpPr/>
            <p:nvPr/>
          </p:nvSpPr>
          <p:spPr>
            <a:xfrm>
              <a:off x="9090088" y="2762612"/>
              <a:ext cx="2670175" cy="573405"/>
            </a:xfrm>
            <a:custGeom>
              <a:avLst/>
              <a:gdLst/>
              <a:ahLst/>
              <a:cxnLst/>
              <a:rect l="l" t="t" r="r" b="b"/>
              <a:pathLst>
                <a:path w="2670175" h="573404">
                  <a:moveTo>
                    <a:pt x="0" y="573328"/>
                  </a:moveTo>
                  <a:lnTo>
                    <a:pt x="2670035" y="573328"/>
                  </a:lnTo>
                  <a:lnTo>
                    <a:pt x="2670035" y="0"/>
                  </a:lnTo>
                  <a:lnTo>
                    <a:pt x="0" y="0"/>
                  </a:lnTo>
                  <a:lnTo>
                    <a:pt x="0" y="573328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24"/>
            <p:cNvSpPr/>
            <p:nvPr/>
          </p:nvSpPr>
          <p:spPr>
            <a:xfrm>
              <a:off x="9090090" y="3221608"/>
              <a:ext cx="2670175" cy="279400"/>
            </a:xfrm>
            <a:custGeom>
              <a:avLst/>
              <a:gdLst/>
              <a:ahLst/>
              <a:cxnLst/>
              <a:rect l="l" t="t" r="r" b="b"/>
              <a:pathLst>
                <a:path w="2670175" h="279400">
                  <a:moveTo>
                    <a:pt x="1431340" y="0"/>
                  </a:moveTo>
                  <a:lnTo>
                    <a:pt x="0" y="114325"/>
                  </a:lnTo>
                  <a:lnTo>
                    <a:pt x="1335011" y="278993"/>
                  </a:lnTo>
                  <a:lnTo>
                    <a:pt x="2670035" y="114325"/>
                  </a:lnTo>
                  <a:lnTo>
                    <a:pt x="1431340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Grafik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37362" r="25083" b="49722"/>
          <a:stretch>
            <a:fillRect/>
          </a:stretch>
        </p:blipFill>
        <p:spPr>
          <a:xfrm>
            <a:off x="3897944" y="2815290"/>
            <a:ext cx="1506224" cy="238068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69" y="3022526"/>
            <a:ext cx="1074207" cy="189377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4" b="35227"/>
          <a:stretch/>
        </p:blipFill>
        <p:spPr>
          <a:xfrm>
            <a:off x="1241338" y="3045797"/>
            <a:ext cx="1051500" cy="142834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A6A3CFDB-4FC7-7865-FD31-75D32899D4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12" y="2750886"/>
            <a:ext cx="1021921" cy="136089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47234BB4-9F13-59C4-63EC-21B99463EF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86" y="2748936"/>
            <a:ext cx="1782004" cy="139988"/>
          </a:xfrm>
          <a:prstGeom prst="rect">
            <a:avLst/>
          </a:prstGeom>
          <a:effectLst>
            <a:outerShdw blurRad="88900" algn="ctr" rotWithShape="0">
              <a:prstClr val="black">
                <a:alpha val="10000"/>
              </a:prstClr>
            </a:outerShdw>
          </a:effectLst>
        </p:spPr>
      </p:pic>
      <p:pic>
        <p:nvPicPr>
          <p:cNvPr id="78" name="Grafik 77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A03044DC-F4E8-95D4-4051-AC80391C04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66" y="2808436"/>
            <a:ext cx="1105019" cy="2517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F4A31A-D3D1-45DC-899E-C96A256F2C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4" y="399506"/>
            <a:ext cx="3254444" cy="227812"/>
          </a:xfrm>
          <a:prstGeom prst="rect">
            <a:avLst/>
          </a:prstGeom>
        </p:spPr>
      </p:pic>
      <p:sp>
        <p:nvSpPr>
          <p:cNvPr id="8" name="object 28">
            <a:extLst>
              <a:ext uri="{FF2B5EF4-FFF2-40B4-BE49-F238E27FC236}">
                <a16:creationId xmlns:a16="http://schemas.microsoft.com/office/drawing/2014/main" id="{946C6EF3-BE3B-D1FF-C4C1-452E944BDD6D}"/>
              </a:ext>
            </a:extLst>
          </p:cNvPr>
          <p:cNvSpPr txBox="1"/>
          <p:nvPr/>
        </p:nvSpPr>
        <p:spPr>
          <a:xfrm>
            <a:off x="10359954" y="4972066"/>
            <a:ext cx="86035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indent="-89535">
              <a:lnSpc>
                <a:spcPct val="100000"/>
              </a:lnSpc>
              <a:spcBef>
                <a:spcPts val="100"/>
              </a:spcBef>
              <a:buChar char="·"/>
              <a:tabLst>
                <a:tab pos="102870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235" indent="-89535">
              <a:lnSpc>
                <a:spcPct val="100000"/>
              </a:lnSpc>
              <a:buChar char="·"/>
              <a:tabLst>
                <a:tab pos="102870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</a:t>
            </a:r>
          </a:p>
          <a:p>
            <a:pPr marL="102235" indent="-89535">
              <a:lnSpc>
                <a:spcPct val="100000"/>
              </a:lnSpc>
              <a:buChar char="·"/>
              <a:tabLst>
                <a:tab pos="102870" algn="l"/>
              </a:tabLst>
            </a:pPr>
            <a:r>
              <a:rPr lang="de-DE" sz="1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8114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FACTS &amp; FIGURES 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1343472" y="1249710"/>
            <a:ext cx="10513168" cy="4305021"/>
            <a:chOff x="1272084" y="1249710"/>
            <a:chExt cx="10513168" cy="4305021"/>
          </a:xfrm>
        </p:grpSpPr>
        <p:sp>
          <p:nvSpPr>
            <p:cNvPr id="4" name="object 25"/>
            <p:cNvSpPr/>
            <p:nvPr/>
          </p:nvSpPr>
          <p:spPr>
            <a:xfrm>
              <a:off x="1272084" y="1379148"/>
              <a:ext cx="1284034" cy="849659"/>
            </a:xfrm>
            <a:custGeom>
              <a:avLst/>
              <a:gdLst/>
              <a:ahLst/>
              <a:cxnLst/>
              <a:rect l="l" t="t" r="r" b="b"/>
              <a:pathLst>
                <a:path w="504190" h="354330">
                  <a:moveTo>
                    <a:pt x="146011" y="264718"/>
                  </a:moveTo>
                  <a:lnTo>
                    <a:pt x="128594" y="268234"/>
                  </a:lnTo>
                  <a:lnTo>
                    <a:pt x="114373" y="277822"/>
                  </a:lnTo>
                  <a:lnTo>
                    <a:pt x="104785" y="292043"/>
                  </a:lnTo>
                  <a:lnTo>
                    <a:pt x="101269" y="309460"/>
                  </a:lnTo>
                  <a:lnTo>
                    <a:pt x="104785" y="326880"/>
                  </a:lnTo>
                  <a:lnTo>
                    <a:pt x="114373" y="341106"/>
                  </a:lnTo>
                  <a:lnTo>
                    <a:pt x="128594" y="350698"/>
                  </a:lnTo>
                  <a:lnTo>
                    <a:pt x="146011" y="354215"/>
                  </a:lnTo>
                  <a:lnTo>
                    <a:pt x="163431" y="350698"/>
                  </a:lnTo>
                  <a:lnTo>
                    <a:pt x="177657" y="341106"/>
                  </a:lnTo>
                  <a:lnTo>
                    <a:pt x="183906" y="331838"/>
                  </a:lnTo>
                  <a:lnTo>
                    <a:pt x="146011" y="331838"/>
                  </a:lnTo>
                  <a:lnTo>
                    <a:pt x="137302" y="330079"/>
                  </a:lnTo>
                  <a:lnTo>
                    <a:pt x="130189" y="325283"/>
                  </a:lnTo>
                  <a:lnTo>
                    <a:pt x="125393" y="318170"/>
                  </a:lnTo>
                  <a:lnTo>
                    <a:pt x="123634" y="309460"/>
                  </a:lnTo>
                  <a:lnTo>
                    <a:pt x="125393" y="300753"/>
                  </a:lnTo>
                  <a:lnTo>
                    <a:pt x="130189" y="293644"/>
                  </a:lnTo>
                  <a:lnTo>
                    <a:pt x="137302" y="288852"/>
                  </a:lnTo>
                  <a:lnTo>
                    <a:pt x="146011" y="287096"/>
                  </a:lnTo>
                  <a:lnTo>
                    <a:pt x="183912" y="287096"/>
                  </a:lnTo>
                  <a:lnTo>
                    <a:pt x="177657" y="277822"/>
                  </a:lnTo>
                  <a:lnTo>
                    <a:pt x="163431" y="268234"/>
                  </a:lnTo>
                  <a:lnTo>
                    <a:pt x="146011" y="264718"/>
                  </a:lnTo>
                  <a:close/>
                </a:path>
                <a:path w="504190" h="354330">
                  <a:moveTo>
                    <a:pt x="380149" y="264718"/>
                  </a:moveTo>
                  <a:lnTo>
                    <a:pt x="362729" y="268234"/>
                  </a:lnTo>
                  <a:lnTo>
                    <a:pt x="348503" y="277822"/>
                  </a:lnTo>
                  <a:lnTo>
                    <a:pt x="338911" y="292043"/>
                  </a:lnTo>
                  <a:lnTo>
                    <a:pt x="335394" y="309460"/>
                  </a:lnTo>
                  <a:lnTo>
                    <a:pt x="338911" y="326880"/>
                  </a:lnTo>
                  <a:lnTo>
                    <a:pt x="348503" y="341106"/>
                  </a:lnTo>
                  <a:lnTo>
                    <a:pt x="362729" y="350698"/>
                  </a:lnTo>
                  <a:lnTo>
                    <a:pt x="380149" y="354215"/>
                  </a:lnTo>
                  <a:lnTo>
                    <a:pt x="397566" y="350698"/>
                  </a:lnTo>
                  <a:lnTo>
                    <a:pt x="411787" y="341106"/>
                  </a:lnTo>
                  <a:lnTo>
                    <a:pt x="418034" y="331838"/>
                  </a:lnTo>
                  <a:lnTo>
                    <a:pt x="380149" y="331838"/>
                  </a:lnTo>
                  <a:lnTo>
                    <a:pt x="371439" y="330079"/>
                  </a:lnTo>
                  <a:lnTo>
                    <a:pt x="364326" y="325283"/>
                  </a:lnTo>
                  <a:lnTo>
                    <a:pt x="359530" y="318170"/>
                  </a:lnTo>
                  <a:lnTo>
                    <a:pt x="357771" y="309460"/>
                  </a:lnTo>
                  <a:lnTo>
                    <a:pt x="359530" y="300753"/>
                  </a:lnTo>
                  <a:lnTo>
                    <a:pt x="364326" y="293644"/>
                  </a:lnTo>
                  <a:lnTo>
                    <a:pt x="371439" y="288852"/>
                  </a:lnTo>
                  <a:lnTo>
                    <a:pt x="380149" y="287096"/>
                  </a:lnTo>
                  <a:lnTo>
                    <a:pt x="418040" y="287096"/>
                  </a:lnTo>
                  <a:lnTo>
                    <a:pt x="411787" y="277822"/>
                  </a:lnTo>
                  <a:lnTo>
                    <a:pt x="397566" y="268234"/>
                  </a:lnTo>
                  <a:lnTo>
                    <a:pt x="380149" y="264718"/>
                  </a:lnTo>
                  <a:close/>
                </a:path>
                <a:path w="504190" h="354330">
                  <a:moveTo>
                    <a:pt x="183912" y="287096"/>
                  </a:moveTo>
                  <a:lnTo>
                    <a:pt x="146011" y="287096"/>
                  </a:lnTo>
                  <a:lnTo>
                    <a:pt x="154721" y="288852"/>
                  </a:lnTo>
                  <a:lnTo>
                    <a:pt x="161834" y="293644"/>
                  </a:lnTo>
                  <a:lnTo>
                    <a:pt x="166630" y="300753"/>
                  </a:lnTo>
                  <a:lnTo>
                    <a:pt x="168389" y="309460"/>
                  </a:lnTo>
                  <a:lnTo>
                    <a:pt x="166630" y="318170"/>
                  </a:lnTo>
                  <a:lnTo>
                    <a:pt x="161834" y="325283"/>
                  </a:lnTo>
                  <a:lnTo>
                    <a:pt x="154721" y="330079"/>
                  </a:lnTo>
                  <a:lnTo>
                    <a:pt x="146011" y="331838"/>
                  </a:lnTo>
                  <a:lnTo>
                    <a:pt x="183906" y="331838"/>
                  </a:lnTo>
                  <a:lnTo>
                    <a:pt x="187249" y="326880"/>
                  </a:lnTo>
                  <a:lnTo>
                    <a:pt x="190766" y="309460"/>
                  </a:lnTo>
                  <a:lnTo>
                    <a:pt x="187249" y="292043"/>
                  </a:lnTo>
                  <a:lnTo>
                    <a:pt x="183912" y="287096"/>
                  </a:lnTo>
                  <a:close/>
                </a:path>
                <a:path w="504190" h="354330">
                  <a:moveTo>
                    <a:pt x="418040" y="287096"/>
                  </a:moveTo>
                  <a:lnTo>
                    <a:pt x="380149" y="287096"/>
                  </a:lnTo>
                  <a:lnTo>
                    <a:pt x="388858" y="288852"/>
                  </a:lnTo>
                  <a:lnTo>
                    <a:pt x="395971" y="293644"/>
                  </a:lnTo>
                  <a:lnTo>
                    <a:pt x="400767" y="300753"/>
                  </a:lnTo>
                  <a:lnTo>
                    <a:pt x="402526" y="309460"/>
                  </a:lnTo>
                  <a:lnTo>
                    <a:pt x="400767" y="318170"/>
                  </a:lnTo>
                  <a:lnTo>
                    <a:pt x="395971" y="325283"/>
                  </a:lnTo>
                  <a:lnTo>
                    <a:pt x="388858" y="330079"/>
                  </a:lnTo>
                  <a:lnTo>
                    <a:pt x="380149" y="331838"/>
                  </a:lnTo>
                  <a:lnTo>
                    <a:pt x="418034" y="331838"/>
                  </a:lnTo>
                  <a:lnTo>
                    <a:pt x="421375" y="326880"/>
                  </a:lnTo>
                  <a:lnTo>
                    <a:pt x="424891" y="309460"/>
                  </a:lnTo>
                  <a:lnTo>
                    <a:pt x="421375" y="292043"/>
                  </a:lnTo>
                  <a:lnTo>
                    <a:pt x="418040" y="287096"/>
                  </a:lnTo>
                  <a:close/>
                </a:path>
                <a:path w="504190" h="354330">
                  <a:moveTo>
                    <a:pt x="107467" y="264718"/>
                  </a:moveTo>
                  <a:lnTo>
                    <a:pt x="3225" y="264718"/>
                  </a:lnTo>
                  <a:lnTo>
                    <a:pt x="0" y="267931"/>
                  </a:lnTo>
                  <a:lnTo>
                    <a:pt x="0" y="297700"/>
                  </a:lnTo>
                  <a:lnTo>
                    <a:pt x="3225" y="300913"/>
                  </a:lnTo>
                  <a:lnTo>
                    <a:pt x="87566" y="300913"/>
                  </a:lnTo>
                  <a:lnTo>
                    <a:pt x="90084" y="290459"/>
                  </a:lnTo>
                  <a:lnTo>
                    <a:pt x="94359" y="280820"/>
                  </a:lnTo>
                  <a:lnTo>
                    <a:pt x="100212" y="272179"/>
                  </a:lnTo>
                  <a:lnTo>
                    <a:pt x="107467" y="264718"/>
                  </a:lnTo>
                  <a:close/>
                </a:path>
                <a:path w="504190" h="354330">
                  <a:moveTo>
                    <a:pt x="378002" y="44615"/>
                  </a:moveTo>
                  <a:lnTo>
                    <a:pt x="302171" y="44615"/>
                  </a:lnTo>
                  <a:lnTo>
                    <a:pt x="295732" y="51066"/>
                  </a:lnTo>
                  <a:lnTo>
                    <a:pt x="295732" y="264718"/>
                  </a:lnTo>
                  <a:lnTo>
                    <a:pt x="184556" y="264718"/>
                  </a:lnTo>
                  <a:lnTo>
                    <a:pt x="191818" y="272181"/>
                  </a:lnTo>
                  <a:lnTo>
                    <a:pt x="197670" y="280820"/>
                  </a:lnTo>
                  <a:lnTo>
                    <a:pt x="201946" y="290464"/>
                  </a:lnTo>
                  <a:lnTo>
                    <a:pt x="204457" y="300913"/>
                  </a:lnTo>
                  <a:lnTo>
                    <a:pt x="321703" y="300913"/>
                  </a:lnTo>
                  <a:lnTo>
                    <a:pt x="328417" y="280965"/>
                  </a:lnTo>
                  <a:lnTo>
                    <a:pt x="341361" y="264910"/>
                  </a:lnTo>
                  <a:lnTo>
                    <a:pt x="359085" y="254216"/>
                  </a:lnTo>
                  <a:lnTo>
                    <a:pt x="380149" y="250329"/>
                  </a:lnTo>
                  <a:lnTo>
                    <a:pt x="479310" y="250329"/>
                  </a:lnTo>
                  <a:lnTo>
                    <a:pt x="479310" y="166979"/>
                  </a:lnTo>
                  <a:lnTo>
                    <a:pt x="478674" y="158448"/>
                  </a:lnTo>
                  <a:lnTo>
                    <a:pt x="476792" y="150148"/>
                  </a:lnTo>
                  <a:lnTo>
                    <a:pt x="475870" y="147777"/>
                  </a:lnTo>
                  <a:lnTo>
                    <a:pt x="331597" y="147777"/>
                  </a:lnTo>
                  <a:lnTo>
                    <a:pt x="328383" y="144564"/>
                  </a:lnTo>
                  <a:lnTo>
                    <a:pt x="328383" y="86880"/>
                  </a:lnTo>
                  <a:lnTo>
                    <a:pt x="331597" y="83667"/>
                  </a:lnTo>
                  <a:lnTo>
                    <a:pt x="434943" y="83667"/>
                  </a:lnTo>
                  <a:lnTo>
                    <a:pt x="425691" y="69964"/>
                  </a:lnTo>
                  <a:lnTo>
                    <a:pt x="416418" y="59316"/>
                  </a:lnTo>
                  <a:lnTo>
                    <a:pt x="405009" y="51346"/>
                  </a:lnTo>
                  <a:lnTo>
                    <a:pt x="392019" y="46347"/>
                  </a:lnTo>
                  <a:lnTo>
                    <a:pt x="378002" y="44615"/>
                  </a:lnTo>
                  <a:close/>
                </a:path>
                <a:path w="504190" h="354330">
                  <a:moveTo>
                    <a:pt x="479310" y="250329"/>
                  </a:moveTo>
                  <a:lnTo>
                    <a:pt x="380149" y="250329"/>
                  </a:lnTo>
                  <a:lnTo>
                    <a:pt x="401224" y="254218"/>
                  </a:lnTo>
                  <a:lnTo>
                    <a:pt x="418948" y="264915"/>
                  </a:lnTo>
                  <a:lnTo>
                    <a:pt x="431882" y="280965"/>
                  </a:lnTo>
                  <a:lnTo>
                    <a:pt x="438594" y="300913"/>
                  </a:lnTo>
                  <a:lnTo>
                    <a:pt x="500786" y="300913"/>
                  </a:lnTo>
                  <a:lnTo>
                    <a:pt x="504012" y="297700"/>
                  </a:lnTo>
                  <a:lnTo>
                    <a:pt x="504012" y="267931"/>
                  </a:lnTo>
                  <a:lnTo>
                    <a:pt x="500786" y="264718"/>
                  </a:lnTo>
                  <a:lnTo>
                    <a:pt x="479310" y="264718"/>
                  </a:lnTo>
                  <a:lnTo>
                    <a:pt x="479310" y="250329"/>
                  </a:lnTo>
                  <a:close/>
                </a:path>
                <a:path w="504190" h="354330">
                  <a:moveTo>
                    <a:pt x="253593" y="0"/>
                  </a:moveTo>
                  <a:lnTo>
                    <a:pt x="39268" y="0"/>
                  </a:lnTo>
                  <a:lnTo>
                    <a:pt x="30871" y="1694"/>
                  </a:lnTo>
                  <a:lnTo>
                    <a:pt x="24012" y="6315"/>
                  </a:lnTo>
                  <a:lnTo>
                    <a:pt x="19387" y="13169"/>
                  </a:lnTo>
                  <a:lnTo>
                    <a:pt x="17691" y="21564"/>
                  </a:lnTo>
                  <a:lnTo>
                    <a:pt x="17691" y="239979"/>
                  </a:lnTo>
                  <a:lnTo>
                    <a:pt x="20904" y="243192"/>
                  </a:lnTo>
                  <a:lnTo>
                    <a:pt x="271945" y="243192"/>
                  </a:lnTo>
                  <a:lnTo>
                    <a:pt x="275158" y="239979"/>
                  </a:lnTo>
                  <a:lnTo>
                    <a:pt x="275158" y="21564"/>
                  </a:lnTo>
                  <a:lnTo>
                    <a:pt x="273463" y="13169"/>
                  </a:lnTo>
                  <a:lnTo>
                    <a:pt x="268843" y="6315"/>
                  </a:lnTo>
                  <a:lnTo>
                    <a:pt x="261988" y="1694"/>
                  </a:lnTo>
                  <a:lnTo>
                    <a:pt x="253593" y="0"/>
                  </a:lnTo>
                  <a:close/>
                </a:path>
                <a:path w="504190" h="354330">
                  <a:moveTo>
                    <a:pt x="434943" y="83667"/>
                  </a:moveTo>
                  <a:lnTo>
                    <a:pt x="392506" y="83667"/>
                  </a:lnTo>
                  <a:lnTo>
                    <a:pt x="394703" y="84797"/>
                  </a:lnTo>
                  <a:lnTo>
                    <a:pt x="434403" y="141211"/>
                  </a:lnTo>
                  <a:lnTo>
                    <a:pt x="430987" y="147777"/>
                  </a:lnTo>
                  <a:lnTo>
                    <a:pt x="475870" y="147777"/>
                  </a:lnTo>
                  <a:lnTo>
                    <a:pt x="473706" y="142215"/>
                  </a:lnTo>
                  <a:lnTo>
                    <a:pt x="469455" y="134785"/>
                  </a:lnTo>
                  <a:lnTo>
                    <a:pt x="434943" y="83667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hteck 4"/>
            <p:cNvSpPr/>
            <p:nvPr/>
          </p:nvSpPr>
          <p:spPr>
            <a:xfrm>
              <a:off x="2880320" y="1249710"/>
              <a:ext cx="2928268" cy="1159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320" lvl="0">
                <a:spcBef>
                  <a:spcPts val="415"/>
                </a:spcBef>
              </a:pP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90% </a:t>
              </a:r>
              <a:r>
                <a:rPr lang="de-DE" sz="1600" b="1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Export rate</a:t>
              </a:r>
            </a:p>
            <a:p>
              <a:pPr lvl="0">
                <a:spcBef>
                  <a:spcPts val="390"/>
                </a:spcBef>
              </a:pPr>
              <a:r>
                <a:rPr lang="en-US" sz="1400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deliver to more than </a:t>
              </a:r>
              <a:br>
                <a:rPr lang="en-US" sz="1400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countries </a:t>
              </a:r>
              <a:r>
                <a:rPr lang="en-US" sz="1400" spc="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</a:p>
            <a:p>
              <a:endParaRPr lang="de-AT" dirty="0"/>
            </a:p>
          </p:txBody>
        </p:sp>
        <p:sp>
          <p:nvSpPr>
            <p:cNvPr id="6" name="object 19"/>
            <p:cNvSpPr/>
            <p:nvPr/>
          </p:nvSpPr>
          <p:spPr>
            <a:xfrm>
              <a:off x="6513380" y="1383491"/>
              <a:ext cx="1012552" cy="850311"/>
            </a:xfrm>
            <a:custGeom>
              <a:avLst/>
              <a:gdLst/>
              <a:ahLst/>
              <a:cxnLst/>
              <a:rect l="l" t="t" r="r" b="b"/>
              <a:pathLst>
                <a:path w="504189" h="427355">
                  <a:moveTo>
                    <a:pt x="287045" y="230708"/>
                  </a:moveTo>
                  <a:lnTo>
                    <a:pt x="224345" y="230708"/>
                  </a:lnTo>
                  <a:lnTo>
                    <a:pt x="187540" y="238210"/>
                  </a:lnTo>
                  <a:lnTo>
                    <a:pt x="157449" y="258654"/>
                  </a:lnTo>
                  <a:lnTo>
                    <a:pt x="137143" y="288947"/>
                  </a:lnTo>
                  <a:lnTo>
                    <a:pt x="129692" y="325996"/>
                  </a:lnTo>
                  <a:lnTo>
                    <a:pt x="129692" y="403237"/>
                  </a:lnTo>
                  <a:lnTo>
                    <a:pt x="171277" y="415969"/>
                  </a:lnTo>
                  <a:lnTo>
                    <a:pt x="235727" y="425913"/>
                  </a:lnTo>
                  <a:lnTo>
                    <a:pt x="263867" y="426974"/>
                  </a:lnTo>
                  <a:lnTo>
                    <a:pt x="310416" y="423838"/>
                  </a:lnTo>
                  <a:lnTo>
                    <a:pt x="345193" y="416842"/>
                  </a:lnTo>
                  <a:lnTo>
                    <a:pt x="367400" y="409603"/>
                  </a:lnTo>
                  <a:lnTo>
                    <a:pt x="376237" y="405739"/>
                  </a:lnTo>
                  <a:lnTo>
                    <a:pt x="381152" y="403237"/>
                  </a:lnTo>
                  <a:lnTo>
                    <a:pt x="381673" y="403237"/>
                  </a:lnTo>
                  <a:lnTo>
                    <a:pt x="381673" y="325996"/>
                  </a:lnTo>
                  <a:lnTo>
                    <a:pt x="374236" y="288947"/>
                  </a:lnTo>
                  <a:lnTo>
                    <a:pt x="353937" y="258654"/>
                  </a:lnTo>
                  <a:lnTo>
                    <a:pt x="323849" y="238210"/>
                  </a:lnTo>
                  <a:lnTo>
                    <a:pt x="287045" y="230708"/>
                  </a:lnTo>
                  <a:close/>
                </a:path>
                <a:path w="504189" h="427355">
                  <a:moveTo>
                    <a:pt x="409346" y="153911"/>
                  </a:moveTo>
                  <a:lnTo>
                    <a:pt x="347116" y="153911"/>
                  </a:lnTo>
                  <a:lnTo>
                    <a:pt x="344805" y="172173"/>
                  </a:lnTo>
                  <a:lnTo>
                    <a:pt x="339113" y="189150"/>
                  </a:lnTo>
                  <a:lnTo>
                    <a:pt x="330391" y="204474"/>
                  </a:lnTo>
                  <a:lnTo>
                    <a:pt x="318985" y="217779"/>
                  </a:lnTo>
                  <a:lnTo>
                    <a:pt x="351116" y="233368"/>
                  </a:lnTo>
                  <a:lnTo>
                    <a:pt x="376558" y="257968"/>
                  </a:lnTo>
                  <a:lnTo>
                    <a:pt x="393298" y="289560"/>
                  </a:lnTo>
                  <a:lnTo>
                    <a:pt x="399305" y="325996"/>
                  </a:lnTo>
                  <a:lnTo>
                    <a:pt x="399326" y="349910"/>
                  </a:lnTo>
                  <a:lnTo>
                    <a:pt x="440423" y="345841"/>
                  </a:lnTo>
                  <a:lnTo>
                    <a:pt x="471095" y="339015"/>
                  </a:lnTo>
                  <a:lnTo>
                    <a:pt x="490682" y="332392"/>
                  </a:lnTo>
                  <a:lnTo>
                    <a:pt x="498525" y="328930"/>
                  </a:lnTo>
                  <a:lnTo>
                    <a:pt x="503440" y="326402"/>
                  </a:lnTo>
                  <a:lnTo>
                    <a:pt x="503999" y="326402"/>
                  </a:lnTo>
                  <a:lnTo>
                    <a:pt x="503999" y="249161"/>
                  </a:lnTo>
                  <a:lnTo>
                    <a:pt x="496546" y="212118"/>
                  </a:lnTo>
                  <a:lnTo>
                    <a:pt x="476237" y="181838"/>
                  </a:lnTo>
                  <a:lnTo>
                    <a:pt x="446145" y="161407"/>
                  </a:lnTo>
                  <a:lnTo>
                    <a:pt x="409346" y="153911"/>
                  </a:lnTo>
                  <a:close/>
                </a:path>
                <a:path w="504189" h="427355">
                  <a:moveTo>
                    <a:pt x="159689" y="153911"/>
                  </a:moveTo>
                  <a:lnTo>
                    <a:pt x="94653" y="153911"/>
                  </a:lnTo>
                  <a:lnTo>
                    <a:pt x="57832" y="161407"/>
                  </a:lnTo>
                  <a:lnTo>
                    <a:pt x="27743" y="181838"/>
                  </a:lnTo>
                  <a:lnTo>
                    <a:pt x="7445" y="212118"/>
                  </a:lnTo>
                  <a:lnTo>
                    <a:pt x="0" y="249161"/>
                  </a:lnTo>
                  <a:lnTo>
                    <a:pt x="0" y="326402"/>
                  </a:lnTo>
                  <a:lnTo>
                    <a:pt x="62120" y="343379"/>
                  </a:lnTo>
                  <a:lnTo>
                    <a:pt x="112064" y="349427"/>
                  </a:lnTo>
                  <a:lnTo>
                    <a:pt x="112085" y="325996"/>
                  </a:lnTo>
                  <a:lnTo>
                    <a:pt x="118090" y="289560"/>
                  </a:lnTo>
                  <a:lnTo>
                    <a:pt x="134827" y="257968"/>
                  </a:lnTo>
                  <a:lnTo>
                    <a:pt x="160269" y="233368"/>
                  </a:lnTo>
                  <a:lnTo>
                    <a:pt x="192405" y="217779"/>
                  </a:lnTo>
                  <a:lnTo>
                    <a:pt x="181059" y="204537"/>
                  </a:lnTo>
                  <a:lnTo>
                    <a:pt x="172361" y="189296"/>
                  </a:lnTo>
                  <a:lnTo>
                    <a:pt x="166658" y="172413"/>
                  </a:lnTo>
                  <a:lnTo>
                    <a:pt x="164299" y="154241"/>
                  </a:lnTo>
                  <a:lnTo>
                    <a:pt x="161988" y="154089"/>
                  </a:lnTo>
                  <a:lnTo>
                    <a:pt x="159689" y="153911"/>
                  </a:lnTo>
                  <a:close/>
                </a:path>
                <a:path w="504189" h="427355">
                  <a:moveTo>
                    <a:pt x="255689" y="76835"/>
                  </a:moveTo>
                  <a:lnTo>
                    <a:pt x="226925" y="82680"/>
                  </a:lnTo>
                  <a:lnTo>
                    <a:pt x="203430" y="98623"/>
                  </a:lnTo>
                  <a:lnTo>
                    <a:pt x="187585" y="122274"/>
                  </a:lnTo>
                  <a:lnTo>
                    <a:pt x="181775" y="151244"/>
                  </a:lnTo>
                  <a:lnTo>
                    <a:pt x="187585" y="180201"/>
                  </a:lnTo>
                  <a:lnTo>
                    <a:pt x="203430" y="203849"/>
                  </a:lnTo>
                  <a:lnTo>
                    <a:pt x="226925" y="219793"/>
                  </a:lnTo>
                  <a:lnTo>
                    <a:pt x="255689" y="225640"/>
                  </a:lnTo>
                  <a:lnTo>
                    <a:pt x="284476" y="219793"/>
                  </a:lnTo>
                  <a:lnTo>
                    <a:pt x="307973" y="203846"/>
                  </a:lnTo>
                  <a:lnTo>
                    <a:pt x="323810" y="180190"/>
                  </a:lnTo>
                  <a:lnTo>
                    <a:pt x="329615" y="151218"/>
                  </a:lnTo>
                  <a:lnTo>
                    <a:pt x="323810" y="122263"/>
                  </a:lnTo>
                  <a:lnTo>
                    <a:pt x="307973" y="98620"/>
                  </a:lnTo>
                  <a:lnTo>
                    <a:pt x="284476" y="82679"/>
                  </a:lnTo>
                  <a:lnTo>
                    <a:pt x="255689" y="76835"/>
                  </a:lnTo>
                  <a:close/>
                </a:path>
                <a:path w="504189" h="427355">
                  <a:moveTo>
                    <a:pt x="125996" y="0"/>
                  </a:moveTo>
                  <a:lnTo>
                    <a:pt x="97232" y="5848"/>
                  </a:lnTo>
                  <a:lnTo>
                    <a:pt x="73737" y="21797"/>
                  </a:lnTo>
                  <a:lnTo>
                    <a:pt x="57893" y="45450"/>
                  </a:lnTo>
                  <a:lnTo>
                    <a:pt x="52082" y="74409"/>
                  </a:lnTo>
                  <a:lnTo>
                    <a:pt x="57893" y="103375"/>
                  </a:lnTo>
                  <a:lnTo>
                    <a:pt x="73737" y="127031"/>
                  </a:lnTo>
                  <a:lnTo>
                    <a:pt x="97232" y="142982"/>
                  </a:lnTo>
                  <a:lnTo>
                    <a:pt x="125996" y="148831"/>
                  </a:lnTo>
                  <a:lnTo>
                    <a:pt x="136640" y="148051"/>
                  </a:lnTo>
                  <a:lnTo>
                    <a:pt x="146807" y="145794"/>
                  </a:lnTo>
                  <a:lnTo>
                    <a:pt x="156395" y="142182"/>
                  </a:lnTo>
                  <a:lnTo>
                    <a:pt x="165303" y="137337"/>
                  </a:lnTo>
                  <a:lnTo>
                    <a:pt x="169668" y="120114"/>
                  </a:lnTo>
                  <a:lnTo>
                    <a:pt x="177085" y="104352"/>
                  </a:lnTo>
                  <a:lnTo>
                    <a:pt x="187213" y="90396"/>
                  </a:lnTo>
                  <a:lnTo>
                    <a:pt x="199707" y="78587"/>
                  </a:lnTo>
                  <a:lnTo>
                    <a:pt x="199812" y="76835"/>
                  </a:lnTo>
                  <a:lnTo>
                    <a:pt x="199923" y="74409"/>
                  </a:lnTo>
                  <a:lnTo>
                    <a:pt x="194106" y="45439"/>
                  </a:lnTo>
                  <a:lnTo>
                    <a:pt x="178257" y="21788"/>
                  </a:lnTo>
                  <a:lnTo>
                    <a:pt x="154755" y="5845"/>
                  </a:lnTo>
                  <a:lnTo>
                    <a:pt x="125996" y="0"/>
                  </a:lnTo>
                  <a:close/>
                </a:path>
                <a:path w="504189" h="427355">
                  <a:moveTo>
                    <a:pt x="377990" y="0"/>
                  </a:moveTo>
                  <a:lnTo>
                    <a:pt x="349470" y="5743"/>
                  </a:lnTo>
                  <a:lnTo>
                    <a:pt x="326118" y="21421"/>
                  </a:lnTo>
                  <a:lnTo>
                    <a:pt x="310236" y="44705"/>
                  </a:lnTo>
                  <a:lnTo>
                    <a:pt x="304126" y="73266"/>
                  </a:lnTo>
                  <a:lnTo>
                    <a:pt x="320200" y="86116"/>
                  </a:lnTo>
                  <a:lnTo>
                    <a:pt x="333062" y="102204"/>
                  </a:lnTo>
                  <a:lnTo>
                    <a:pt x="342112" y="120952"/>
                  </a:lnTo>
                  <a:lnTo>
                    <a:pt x="346748" y="141782"/>
                  </a:lnTo>
                  <a:lnTo>
                    <a:pt x="354065" y="144760"/>
                  </a:lnTo>
                  <a:lnTo>
                    <a:pt x="361740" y="146965"/>
                  </a:lnTo>
                  <a:lnTo>
                    <a:pt x="369729" y="148335"/>
                  </a:lnTo>
                  <a:lnTo>
                    <a:pt x="377990" y="148805"/>
                  </a:lnTo>
                  <a:lnTo>
                    <a:pt x="406759" y="142960"/>
                  </a:lnTo>
                  <a:lnTo>
                    <a:pt x="430253" y="127019"/>
                  </a:lnTo>
                  <a:lnTo>
                    <a:pt x="446095" y="103371"/>
                  </a:lnTo>
                  <a:lnTo>
                    <a:pt x="451904" y="74409"/>
                  </a:lnTo>
                  <a:lnTo>
                    <a:pt x="446095" y="45439"/>
                  </a:lnTo>
                  <a:lnTo>
                    <a:pt x="430253" y="21788"/>
                  </a:lnTo>
                  <a:lnTo>
                    <a:pt x="406759" y="5845"/>
                  </a:lnTo>
                  <a:lnTo>
                    <a:pt x="37799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2880320" y="2104400"/>
              <a:ext cx="351123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Sales</a:t>
              </a: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offices</a:t>
              </a: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representatives</a:t>
              </a: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  <a:endPara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2021" y="3929452"/>
              <a:ext cx="815270" cy="850857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7" b="7343"/>
            <a:stretch/>
          </p:blipFill>
          <p:spPr>
            <a:xfrm>
              <a:off x="1272085" y="3929452"/>
              <a:ext cx="1312542" cy="837363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2880320" y="3831300"/>
              <a:ext cx="6096000" cy="6155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60"/>
                </a:spcBef>
              </a:pP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€ 280 Mio. </a:t>
              </a:r>
              <a:b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Senoplast</a:t>
              </a:r>
              <a:r>
                <a:rPr lang="de-DE" sz="1400" spc="-9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 </a:t>
              </a:r>
              <a:r>
                <a:rPr lang="de-DE" sz="1400" spc="-1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  <a:r>
                <a:rPr lang="de-DE" sz="14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(2024)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880320" y="4381037"/>
              <a:ext cx="6096000" cy="6155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2700">
                <a:spcBef>
                  <a:spcPts val="1260"/>
                </a:spcBef>
              </a:pP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€ 350 Mio. </a:t>
              </a:r>
              <a:b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Klepsch Group </a:t>
              </a:r>
              <a:r>
                <a:rPr lang="de-DE" sz="1400" spc="-1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worldwide</a:t>
              </a:r>
              <a:r>
                <a:rPr lang="de-DE" sz="1400" spc="-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spc="-1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(2024)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46"/>
            <p:cNvSpPr txBox="1"/>
            <p:nvPr/>
          </p:nvSpPr>
          <p:spPr>
            <a:xfrm>
              <a:off x="7935738" y="3815152"/>
              <a:ext cx="3849514" cy="1739579"/>
            </a:xfrm>
            <a:prstGeom prst="rect">
              <a:avLst/>
            </a:prstGeom>
          </p:spPr>
          <p:txBody>
            <a:bodyPr vert="horz" wrap="square" lIns="0" tIns="173355" rIns="0" bIns="0" rtlCol="0">
              <a:spAutoFit/>
            </a:bodyPr>
            <a:lstStyle/>
            <a:p>
              <a:pPr marL="12700">
                <a:lnSpc>
                  <a:spcPts val="1540"/>
                </a:lnSpc>
                <a:spcBef>
                  <a:spcPts val="100"/>
                </a:spcBef>
              </a:pPr>
              <a:r>
                <a:rPr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</a:t>
              </a:r>
              <a:r>
                <a:rPr lang="de-DE"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sz="2000" b="1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0 000</a:t>
              </a:r>
              <a:r>
                <a:rPr sz="2000" b="1" spc="-21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b="1" spc="-1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tons</a:t>
              </a:r>
              <a:endParaRPr lang="de-DE" sz="1600" b="1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700">
                <a:lnSpc>
                  <a:spcPts val="1540"/>
                </a:lnSpc>
                <a:spcBef>
                  <a:spcPts val="100"/>
                </a:spcBef>
              </a:pPr>
              <a:r>
                <a:rPr lang="en-US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US" sz="1400" spc="-5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senosan</a:t>
              </a:r>
              <a:r>
                <a:rPr lang="en-US" sz="1400" spc="-5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400" spc="-5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products are sold per year</a:t>
              </a:r>
            </a:p>
            <a:p>
              <a:pPr marL="12700">
                <a:lnSpc>
                  <a:spcPts val="1540"/>
                </a:lnSpc>
                <a:spcBef>
                  <a:spcPts val="100"/>
                </a:spcBef>
              </a:pPr>
              <a:b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Co-extrusion of the following raw materials:</a:t>
              </a:r>
              <a:br>
                <a:rPr lang="de-DE" sz="1400" spc="-5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asa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pmma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|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AT" sz="1400" cap="all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various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combinations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b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tpo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tpu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performance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1400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plastics</a:t>
              </a:r>
              <a:r>
                <a:rPr lang="de-AT" sz="1400" spc="-50" dirty="0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e.g. </a:t>
              </a:r>
              <a:r>
                <a:rPr lang="de-AT" sz="1400" cap="all" spc="-50" dirty="0" err="1">
                  <a:solidFill>
                    <a:srgbClr val="6D6E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lcp</a:t>
              </a:r>
              <a:endParaRPr lang="de-AT" sz="1400" cap="all" spc="-5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hteck 17"/>
          <p:cNvSpPr/>
          <p:nvPr/>
        </p:nvSpPr>
        <p:spPr>
          <a:xfrm>
            <a:off x="7924035" y="1283887"/>
            <a:ext cx="2297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spc="-10" dirty="0" err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br>
              <a:rPr lang="de-DE" sz="20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Senoplast</a:t>
            </a:r>
            <a:r>
              <a:rPr lang="de-DE" sz="1400" spc="-9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  <a:p>
            <a:r>
              <a:rPr lang="de-DE" sz="20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1025</a:t>
            </a:r>
            <a:r>
              <a:rPr lang="de-DE" sz="2000" b="1" spc="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spc="-1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Klepsch</a:t>
            </a:r>
            <a:r>
              <a:rPr lang="de-DE" sz="1400" spc="-6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spc="-15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    </a:t>
            </a:r>
            <a:endParaRPr lang="de-DE" sz="2000" spc="-5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471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noplast Coextrusion EN 1080p60 5Mb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944597"/>
            <a:ext cx="10225136" cy="5327022"/>
          </a:xfrm>
          <a:prstGeom prst="rect">
            <a:avLst/>
          </a:prstGeom>
        </p:spPr>
      </p:pic>
      <p:sp>
        <p:nvSpPr>
          <p:cNvPr id="10" name="Titel 32"/>
          <p:cNvSpPr txBox="1">
            <a:spLocks/>
          </p:cNvSpPr>
          <p:nvPr/>
        </p:nvSpPr>
        <p:spPr>
          <a:xfrm>
            <a:off x="335359" y="454860"/>
            <a:ext cx="11448653" cy="477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rgbClr val="6D6E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65" dirty="0"/>
              <a:t>TECHNOLOGY LEADER IN THE FIELD OF CO-EXTRUSION </a:t>
            </a:r>
            <a:br>
              <a:rPr lang="en-US" spc="-65" dirty="0"/>
            </a:br>
            <a:r>
              <a:rPr lang="en-US" spc="-65" dirty="0"/>
              <a:t>OF PLASTIC SHEETS &amp; FILMS</a:t>
            </a:r>
          </a:p>
        </p:txBody>
      </p:sp>
    </p:spTree>
    <p:extLst>
      <p:ext uri="{BB962C8B-B14F-4D97-AF65-F5344CB8AC3E}">
        <p14:creationId xmlns:p14="http://schemas.microsoft.com/office/powerpoint/2010/main" val="331534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rt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2.xml><?xml version="1.0" encoding="utf-8"?>
<a:theme xmlns:a="http://schemas.openxmlformats.org/drawingml/2006/main" name="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3.xml><?xml version="1.0" encoding="utf-8"?>
<a:theme xmlns:a="http://schemas.openxmlformats.org/drawingml/2006/main" name="1_Design Umwe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C7DD8B2-FBAE-41BC-81DC-BC3AFBA0AAAD}" vid="{CEE2147B-A12A-4251-AF55-380C524E66D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Senoplast_Vorlage_2019</Template>
  <TotalTime>0</TotalTime>
  <Words>1321</Words>
  <Application>Microsoft Office PowerPoint</Application>
  <PresentationFormat>Breitbild</PresentationFormat>
  <Paragraphs>289</Paragraphs>
  <Slides>30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Arial</vt:lpstr>
      <vt:lpstr>Calibri</vt:lpstr>
      <vt:lpstr>Lato Light</vt:lpstr>
      <vt:lpstr>Symbol</vt:lpstr>
      <vt:lpstr>Univers Com 45 Light</vt:lpstr>
      <vt:lpstr>Wingdings</vt:lpstr>
      <vt:lpstr>Startfolie</vt:lpstr>
      <vt:lpstr>Design 1</vt:lpstr>
      <vt:lpstr>1_Design Umwelt</vt:lpstr>
      <vt:lpstr>PowerPoint-Präsentation</vt:lpstr>
      <vt:lpstr>Topics</vt:lpstr>
      <vt:lpstr>PowerPoint-Präsentation</vt:lpstr>
      <vt:lpstr>A TRUE SUCCESS STORY</vt:lpstr>
      <vt:lpstr>PowerPoint-Präsentation</vt:lpstr>
      <vt:lpstr>Brand &amp; Values</vt:lpstr>
      <vt:lpstr>                                        – THE NETWORK FOR PLASTICS TECHNOLOGY</vt:lpstr>
      <vt:lpstr>FACTS &amp; FIGURES </vt:lpstr>
      <vt:lpstr>PowerPoint-Präsentation</vt:lpstr>
      <vt:lpstr>5-layer structure</vt:lpstr>
      <vt:lpstr>CO-EXTRUSION OF MULTILAYER SHEETS &amp; FILMS</vt:lpstr>
      <vt:lpstr>CLASS-A-SURFACE  GLOSSY AND MATT</vt:lpstr>
      <vt:lpstr>PowerPoint-Präsentation</vt:lpstr>
      <vt:lpstr>WIDE RANGE OF POSSIBLE  APPLICATIONS</vt:lpstr>
      <vt:lpstr>Bath &amp; wellness</vt:lpstr>
      <vt:lpstr>TRAVEL &amp; LEISURE</vt:lpstr>
      <vt:lpstr>AUTOMOtive INDUSTRY</vt:lpstr>
      <vt:lpstr>COMMERCIAL VEHICLES</vt:lpstr>
      <vt:lpstr>COMMERCIAL VEHICLES</vt:lpstr>
      <vt:lpstr>Other APPLICATIONS</vt:lpstr>
      <vt:lpstr>refrigerator INDUSTRY</vt:lpstr>
      <vt:lpstr>CARAVANs &amp; motorhomes</vt:lpstr>
      <vt:lpstr>FURNITURE INDUSTRY</vt:lpstr>
      <vt:lpstr>PowerPoint-Präsentation</vt:lpstr>
      <vt:lpstr>WE DO A LOT.</vt:lpstr>
      <vt:lpstr>AND WE DO EVEN MORE.</vt:lpstr>
      <vt:lpstr>THE NEXT STEP TO CLIMATE NEUTRALITY</vt:lpstr>
      <vt:lpstr>RENEWABLE FEEDSTOCK AS A REPLACEMENT FOR FOSSIL FEEDSTOCK senosan® BIOPLASTICS:</vt:lpstr>
      <vt:lpstr>QUALITY AWARDS &amp; CERTIFICATIONS</vt:lpstr>
      <vt:lpstr>PowerPoint-Präsentation</vt:lpstr>
    </vt:vector>
  </TitlesOfParts>
  <Company>Senoplast Klepsch &amp; Co.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Praktikant_Marketing</dc:creator>
  <cp:lastModifiedBy>KLUG Alexandra</cp:lastModifiedBy>
  <cp:revision>216</cp:revision>
  <cp:lastPrinted>2019-05-15T10:24:33Z</cp:lastPrinted>
  <dcterms:created xsi:type="dcterms:W3CDTF">2023-03-15T13:30:22Z</dcterms:created>
  <dcterms:modified xsi:type="dcterms:W3CDTF">2025-10-01T10:33:47Z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2017-02-09T00:00:00Z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2017-02-20T00:00:00Z</vt:filetime>
  </property>
</Properties>
</file>