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57" r:id="rId11"/>
    <p:sldId id="265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 descr="1 首屏kv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8946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内容占位符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7305" y="-23495"/>
            <a:ext cx="12235815" cy="68834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75126" y="5022243"/>
            <a:ext cx="68400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UBTECH" panose="00000500000000000000" charset="0"/>
              </a:rPr>
              <a:t>Dream 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UBTECH" panose="00000500000000000000" charset="0"/>
              </a:rPr>
              <a:t>w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UBTECH" panose="00000500000000000000" charset="0"/>
              </a:rPr>
              <a:t>ith Robot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UBTECH" panose="00000500000000000000" charset="0"/>
              </a:rPr>
              <a:t>s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UBTECH" panose="00000500000000000000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 descr="2 本体详情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 descr="3 搬运空间(2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85725" y="0"/>
            <a:ext cx="12277725" cy="69068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73775" y="1974215"/>
            <a:ext cx="5768975" cy="1325880"/>
          </a:xfrm>
        </p:spPr>
        <p:txBody>
          <a:bodyPr/>
          <a:p>
            <a:r>
              <a:rPr lang="en-US" altLang="zh-CN" sz="2800">
                <a:solidFill>
                  <a:srgbClr val="333333"/>
                </a:solidFill>
                <a:latin typeface="UBTECH Bold" panose="00000800000000000000" charset="0"/>
                <a:cs typeface="UBTECH Bold" panose="00000800000000000000" charset="0"/>
              </a:rPr>
              <a:t>Human-like Dynamic Balancing</a:t>
            </a:r>
            <a:br>
              <a:rPr lang="en-US" altLang="zh-CN" sz="2800">
                <a:solidFill>
                  <a:srgbClr val="333333"/>
                </a:solidFill>
                <a:latin typeface="UBTECH Bold" panose="00000800000000000000" charset="0"/>
                <a:cs typeface="UBTECH Bold" panose="00000800000000000000" charset="0"/>
              </a:rPr>
            </a:br>
            <a:r>
              <a:rPr lang="en-US" altLang="zh-CN" sz="2800">
                <a:solidFill>
                  <a:srgbClr val="333333"/>
                </a:solidFill>
                <a:latin typeface="UBTECH Bold" panose="00000800000000000000" charset="0"/>
                <a:cs typeface="UBTECH Bold" panose="00000800000000000000" charset="0"/>
              </a:rPr>
              <a:t>Full Spatial Range Handling</a:t>
            </a:r>
            <a:endParaRPr lang="en-US" altLang="zh-CN" sz="2800">
              <a:solidFill>
                <a:srgbClr val="333333"/>
              </a:solidFill>
              <a:latin typeface="UBTECH Bold" panose="00000800000000000000" charset="0"/>
              <a:cs typeface="UBTECH Bold" panose="00000800000000000000" charset="0"/>
            </a:endParaRP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6073775" y="3014345"/>
            <a:ext cx="553085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1400">
                <a:solidFill>
                  <a:srgbClr val="333333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Normal" panose="020B0400000000000000" charset="-122"/>
                <a:sym typeface="+mn-ea"/>
              </a:rPr>
              <a:t>Featuring symmetrical body design with bidirectional bending function, Cruzr S2 can rotate </a:t>
            </a:r>
            <a:r>
              <a:rPr lang="en-US" altLang="zh-CN" sz="1400">
                <a:solidFill>
                  <a:srgbClr val="333333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Normal" panose="020B0400000000000000" charset="-122"/>
                <a:sym typeface="+mn-ea"/>
              </a:rPr>
              <a:t>±</a:t>
            </a:r>
            <a:r>
              <a:rPr lang="en-US" altLang="zh-CN" sz="1400">
                <a:solidFill>
                  <a:srgbClr val="333333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Normal" panose="020B0400000000000000" charset="-122"/>
                <a:sym typeface="+mn-ea"/>
              </a:rPr>
              <a:t>170</a:t>
            </a:r>
            <a:r>
              <a:rPr lang="en-US" altLang="zh-CN" sz="1400">
                <a:solidFill>
                  <a:srgbClr val="333333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Normal" panose="020B0400000000000000" charset="-122"/>
                <a:sym typeface="+mn-ea"/>
              </a:rPr>
              <a:t>°</a:t>
            </a:r>
            <a:r>
              <a:rPr lang="en-US" altLang="zh-CN" sz="1400">
                <a:solidFill>
                  <a:srgbClr val="333333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Normal" panose="020B0400000000000000" charset="-122"/>
                <a:sym typeface="+mn-ea"/>
              </a:rPr>
              <a:t> angle within 0.8m passages. Its 0-40cm lifting range design enables Cruzr S2 to handle 15kg payload across 0-1.8m workspace.</a:t>
            </a:r>
            <a:endParaRPr lang="en-US" altLang="zh-CN" sz="1400">
              <a:solidFill>
                <a:srgbClr val="333333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Normal" panose="020B04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 descr="4 灵巧操作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443230" y="-29210"/>
            <a:ext cx="113665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800">
                <a:solidFill>
                  <a:srgbClr val="333333"/>
                </a:solidFill>
                <a:latin typeface="UBTECH Bold" panose="00000800000000000000" charset="0"/>
                <a:cs typeface="UBTECH Bold" panose="00000800000000000000" charset="0"/>
              </a:rPr>
              <a:t>Dexterous Manipulation and Precise Operation</a:t>
            </a:r>
            <a:endParaRPr lang="en-US" altLang="zh-CN" sz="2800">
              <a:solidFill>
                <a:srgbClr val="333333"/>
              </a:solidFill>
              <a:latin typeface="UBTECH Bold" panose="00000800000000000000" charset="0"/>
              <a:cs typeface="UBTECH Bold" panose="00000800000000000000" charset="0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1590040" y="680085"/>
            <a:ext cx="907288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1400">
                <a:solidFill>
                  <a:srgbClr val="333333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Normal" panose="020B0400000000000000" charset="-122"/>
                <a:sym typeface="+mn-ea"/>
              </a:rPr>
              <a:t>Powered by sim-to-real embodied intelligent data system, Cruzr S2 integrates gen-4  industrial</a:t>
            </a:r>
            <a:endParaRPr lang="en-US" altLang="zh-CN" sz="1400">
              <a:solidFill>
                <a:srgbClr val="333333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Normal" panose="020B0400000000000000" charset="-122"/>
              <a:sym typeface="+mn-ea"/>
            </a:endParaRPr>
          </a:p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1400">
                <a:solidFill>
                  <a:srgbClr val="333333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Normal" panose="020B0400000000000000" charset="-122"/>
                <a:sym typeface="+mn-ea"/>
              </a:rPr>
              <a:t>dexterous hands, achieving sub-millimeter manipulation in sorting, component assembly,</a:t>
            </a:r>
            <a:endParaRPr lang="en-US" altLang="zh-CN" sz="1400">
              <a:solidFill>
                <a:srgbClr val="333333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Normal" panose="020B0400000000000000" charset="-122"/>
              <a:sym typeface="+mn-ea"/>
            </a:endParaRPr>
          </a:p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1400">
                <a:solidFill>
                  <a:srgbClr val="333333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Normal" panose="020B0400000000000000" charset="-122"/>
                <a:sym typeface="+mn-ea"/>
              </a:rPr>
              <a:t>and other multi-scenario grasping operations.</a:t>
            </a:r>
            <a:endParaRPr lang="en-US" altLang="zh-CN" sz="1400">
              <a:solidFill>
                <a:srgbClr val="333333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Normal" panose="020B04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双目视觉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443230" y="-38100"/>
            <a:ext cx="113665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800">
                <a:solidFill>
                  <a:schemeClr val="bg1"/>
                </a:solidFill>
                <a:latin typeface="UBTECH Bold" panose="00000800000000000000" charset="0"/>
                <a:cs typeface="UBTECH Bold" panose="00000800000000000000" charset="0"/>
              </a:rPr>
              <a:t>"Human-eye" Binocular Stereo Vision Perception</a:t>
            </a:r>
            <a:endParaRPr lang="en-US" altLang="zh-CN" sz="2800">
              <a:solidFill>
                <a:schemeClr val="bg1"/>
              </a:solidFill>
              <a:latin typeface="UBTECH Bold" panose="00000800000000000000" charset="0"/>
              <a:cs typeface="UBTECH Bold" panose="00000800000000000000" charset="0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932815" y="701675"/>
            <a:ext cx="1043813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14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Normal" panose="020B0400000000000000" charset="-122"/>
                <a:sym typeface="+mn-ea"/>
              </a:rPr>
              <a:t>The pure RGB binocular stereo vision solution is built in Cruzr S2's head. The self-developed passive binocular vision system employs deep learning-based stereo depth estimation algorithms to generate high-precision, left-aligned dense depth maps in real-time. This enables Cruzr S2 to achieve "human-eye" stereoscopic perception capabilities.</a:t>
            </a:r>
            <a:endParaRPr lang="en-US" altLang="zh-CN" sz="14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Normal" panose="020B04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 descr="6 可靠运控系统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425450" y="1974215"/>
            <a:ext cx="648208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>
                <a:solidFill>
                  <a:srgbClr val="333333"/>
                </a:solidFill>
                <a:latin typeface="UBTECH Bold" panose="00000800000000000000" charset="0"/>
                <a:cs typeface="UBTECH Bold" panose="00000800000000000000" charset="0"/>
              </a:rPr>
              <a:t>Complex Terrain Adaptability</a:t>
            </a:r>
            <a:endParaRPr lang="en-US" altLang="zh-CN" sz="2800">
              <a:solidFill>
                <a:srgbClr val="333333"/>
              </a:solidFill>
              <a:latin typeface="UBTECH Bold" panose="00000800000000000000" charset="0"/>
              <a:cs typeface="UBTECH Bold" panose="00000800000000000000" charset="0"/>
            </a:endParaRPr>
          </a:p>
          <a:p>
            <a:r>
              <a:rPr lang="en-US" altLang="zh-CN" sz="2800">
                <a:solidFill>
                  <a:srgbClr val="333333"/>
                </a:solidFill>
                <a:latin typeface="UBTECH Bold" panose="00000800000000000000" charset="0"/>
                <a:cs typeface="UBTECH Bold" panose="00000800000000000000" charset="0"/>
              </a:rPr>
              <a:t>Human-Robot Collabration Safety</a:t>
            </a:r>
            <a:endParaRPr lang="en-US" altLang="zh-CN" sz="2800">
              <a:solidFill>
                <a:srgbClr val="333333"/>
              </a:solidFill>
              <a:latin typeface="UBTECH Bold" panose="00000800000000000000" charset="0"/>
              <a:cs typeface="UBTECH Bold" panose="00000800000000000000" charset="0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425450" y="2891155"/>
            <a:ext cx="5908675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1400">
                <a:solidFill>
                  <a:srgbClr val="333333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Normal" panose="020B0400000000000000" charset="-122"/>
                <a:sym typeface="+mn-ea"/>
              </a:rPr>
              <a:t>With build-in learning-based motion control technology, Cruzr S2 is able to move with the speed of 2m/s and achieve self-balanced ability in complex terrain, ensuring human-robot collabration safety.</a:t>
            </a:r>
            <a:endParaRPr lang="en-US" altLang="zh-CN" sz="1400">
              <a:solidFill>
                <a:srgbClr val="333333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Normal" panose="020B04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 descr="7 RUA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443230" y="105410"/>
            <a:ext cx="113665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800">
                <a:solidFill>
                  <a:srgbClr val="333333"/>
                </a:solidFill>
                <a:latin typeface="UBTECH Bold" panose="00000800000000000000" charset="0"/>
                <a:cs typeface="UBTECH Bold" panose="00000800000000000000" charset="0"/>
              </a:rPr>
              <a:t>UBTECH's Self-developed Co-Agent</a:t>
            </a:r>
            <a:endParaRPr lang="en-US" altLang="zh-CN" sz="2800">
              <a:solidFill>
                <a:srgbClr val="333333"/>
              </a:solidFill>
              <a:latin typeface="UBTECH Bold" panose="00000800000000000000" charset="0"/>
              <a:cs typeface="UBTECH Bold" panose="00000800000000000000" charset="0"/>
            </a:endParaRPr>
          </a:p>
          <a:p>
            <a:pPr algn="ctr"/>
            <a:r>
              <a:rPr lang="en-US" altLang="zh-CN" sz="2800">
                <a:solidFill>
                  <a:srgbClr val="333333"/>
                </a:solidFill>
                <a:latin typeface="UBTECH Bold" panose="00000800000000000000" charset="0"/>
                <a:cs typeface="UBTECH Bold" panose="00000800000000000000" charset="0"/>
              </a:rPr>
              <a:t>The World's First Industrial Agent for Humanoid Robot</a:t>
            </a:r>
            <a:endParaRPr lang="en-US" altLang="zh-CN" sz="2800">
              <a:solidFill>
                <a:srgbClr val="333333"/>
              </a:solidFill>
              <a:latin typeface="UBTECH Bold" panose="00000800000000000000" charset="0"/>
              <a:cs typeface="UBTECH Bold" panose="00000800000000000000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8 应用场景-EN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443230" y="-151130"/>
            <a:ext cx="113665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800">
                <a:solidFill>
                  <a:srgbClr val="333333"/>
                </a:solidFill>
                <a:latin typeface="UBTECH Bold" panose="00000800000000000000" charset="0"/>
                <a:cs typeface="UBTECH Bold" panose="00000800000000000000" charset="0"/>
              </a:rPr>
              <a:t>Application Scenarios</a:t>
            </a:r>
            <a:endParaRPr lang="en-US" altLang="zh-CN" sz="2800">
              <a:solidFill>
                <a:srgbClr val="333333"/>
              </a:solidFill>
              <a:latin typeface="UBTECH Bold" panose="00000800000000000000" charset="0"/>
              <a:cs typeface="UBTECH Bold" panose="00000800000000000000" charset="0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929005" y="257810"/>
            <a:ext cx="10549255" cy="1325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solidFill>
                  <a:srgbClr val="333333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Normal" panose="020B0400000000000000" charset="-122"/>
              </a:rPr>
              <a:t>Meets multi-scenario operational demands, improves enterprise efficiency and acheives high-quality industrial development.</a:t>
            </a:r>
            <a:endParaRPr lang="en-US" altLang="zh-CN" sz="1400">
              <a:solidFill>
                <a:srgbClr val="333333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Normal" panose="020B0400000000000000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 descr="9参数"/>
          <p:cNvPicPr>
            <a:picLocks noChangeAspect="1"/>
          </p:cNvPicPr>
          <p:nvPr>
            <p:ph idx="1"/>
          </p:nvPr>
        </p:nvPicPr>
        <p:blipFill>
          <a:blip r:embed="rId1"/>
          <a:srcRect t="9466" b="3205"/>
          <a:stretch>
            <a:fillRect/>
          </a:stretch>
        </p:blipFill>
        <p:spPr>
          <a:xfrm>
            <a:off x="635" y="92075"/>
            <a:ext cx="12191365" cy="67659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1438</Words>
  <Application>WPS 演示</Application>
  <PresentationFormat>宽屏</PresentationFormat>
  <Paragraphs>28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UBTECH Bold</vt:lpstr>
      <vt:lpstr>思源黑体 CN Regular</vt:lpstr>
      <vt:lpstr>思源黑体 CN Normal</vt:lpstr>
      <vt:lpstr>微软雅黑</vt:lpstr>
      <vt:lpstr>UBTECH</vt:lpstr>
      <vt:lpstr>Calibri</vt:lpstr>
      <vt:lpstr>Arial Unicode MS</vt:lpstr>
      <vt:lpstr>WPS</vt:lpstr>
      <vt:lpstr>PowerPoint 演示文稿</vt:lpstr>
      <vt:lpstr>PowerPoint 演示文稿</vt:lpstr>
      <vt:lpstr>Human-like Dynamic Balancing Full Spatial Range Handling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7</cp:lastModifiedBy>
  <cp:revision>12</cp:revision>
  <dcterms:created xsi:type="dcterms:W3CDTF">2023-08-09T12:44:00Z</dcterms:created>
  <dcterms:modified xsi:type="dcterms:W3CDTF">2025-08-28T07:45:12Z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28D44326A9154F8589F480EDCFC38053_13</vt:lpwstr>
  </property>
</Properties>
</file>