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3" r:id="rId1"/>
  </p:sldMasterIdLst>
  <p:notesMasterIdLst>
    <p:notesMasterId r:id="rId34"/>
  </p:notesMasterIdLst>
  <p:sldIdLst>
    <p:sldId id="381" r:id="rId2"/>
    <p:sldId id="395" r:id="rId3"/>
    <p:sldId id="388" r:id="rId4"/>
    <p:sldId id="389" r:id="rId5"/>
    <p:sldId id="390" r:id="rId6"/>
    <p:sldId id="280" r:id="rId7"/>
    <p:sldId id="282" r:id="rId8"/>
    <p:sldId id="2181" r:id="rId9"/>
    <p:sldId id="2182" r:id="rId10"/>
    <p:sldId id="290" r:id="rId11"/>
    <p:sldId id="291" r:id="rId12"/>
    <p:sldId id="382" r:id="rId13"/>
    <p:sldId id="294" r:id="rId14"/>
    <p:sldId id="297" r:id="rId15"/>
    <p:sldId id="303" r:id="rId16"/>
    <p:sldId id="308" r:id="rId17"/>
    <p:sldId id="293" r:id="rId18"/>
    <p:sldId id="317" r:id="rId19"/>
    <p:sldId id="2183" r:id="rId20"/>
    <p:sldId id="310" r:id="rId21"/>
    <p:sldId id="311" r:id="rId22"/>
    <p:sldId id="312" r:id="rId23"/>
    <p:sldId id="313" r:id="rId24"/>
    <p:sldId id="314" r:id="rId25"/>
    <p:sldId id="318" r:id="rId26"/>
    <p:sldId id="258" r:id="rId27"/>
    <p:sldId id="386" r:id="rId28"/>
    <p:sldId id="284" r:id="rId29"/>
    <p:sldId id="383" r:id="rId30"/>
    <p:sldId id="259" r:id="rId31"/>
    <p:sldId id="2178" r:id="rId32"/>
    <p:sldId id="394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GUIDE (Delete once finished)" id="{0686DC97-37FB-B840-AF76-0F89BC4412B5}">
          <p14:sldIdLst>
            <p14:sldId id="381"/>
            <p14:sldId id="395"/>
            <p14:sldId id="388"/>
            <p14:sldId id="389"/>
            <p14:sldId id="390"/>
            <p14:sldId id="280"/>
            <p14:sldId id="282"/>
            <p14:sldId id="2181"/>
            <p14:sldId id="2182"/>
            <p14:sldId id="290"/>
            <p14:sldId id="291"/>
            <p14:sldId id="382"/>
            <p14:sldId id="294"/>
            <p14:sldId id="297"/>
            <p14:sldId id="303"/>
            <p14:sldId id="308"/>
            <p14:sldId id="293"/>
            <p14:sldId id="317"/>
            <p14:sldId id="2183"/>
            <p14:sldId id="310"/>
            <p14:sldId id="311"/>
            <p14:sldId id="312"/>
            <p14:sldId id="313"/>
            <p14:sldId id="314"/>
            <p14:sldId id="318"/>
            <p14:sldId id="258"/>
            <p14:sldId id="386"/>
            <p14:sldId id="284"/>
            <p14:sldId id="383"/>
            <p14:sldId id="259"/>
            <p14:sldId id="2178"/>
            <p14:sldId id="39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FF"/>
    <a:srgbClr val="D552B2"/>
    <a:srgbClr val="97338B"/>
    <a:srgbClr val="A2B1C7"/>
    <a:srgbClr val="3F558D"/>
    <a:srgbClr val="7F466F"/>
    <a:srgbClr val="4A859C"/>
    <a:srgbClr val="50B3BA"/>
    <a:srgbClr val="4686B5"/>
    <a:srgbClr val="3687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14EA8B6-FDFB-0E5D-F7F8-4E4F2F2E34E4}" v="4" dt="2026-10-05T20:51:22.53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4179"/>
    <p:restoredTop sz="94673"/>
  </p:normalViewPr>
  <p:slideViewPr>
    <p:cSldViewPr snapToGrid="0" snapToObjects="1" showGuides="1">
      <p:cViewPr varScale="1">
        <p:scale>
          <a:sx n="70" d="100"/>
          <a:sy n="70" d="100"/>
        </p:scale>
        <p:origin x="568" y="52"/>
      </p:cViewPr>
      <p:guideLst>
        <p:guide orient="horz" pos="2160"/>
        <p:guide pos="3840"/>
      </p:guideLst>
    </p:cSldViewPr>
  </p:slideViewPr>
  <p:notesTextViewPr>
    <p:cViewPr>
      <p:scale>
        <a:sx n="50" d="100"/>
        <a:sy n="50" d="100"/>
      </p:scale>
      <p:origin x="0" y="0"/>
    </p:cViewPr>
  </p:notesTextViewPr>
  <p:sorterViewPr>
    <p:cViewPr varScale="1">
      <p:scale>
        <a:sx n="100" d="100"/>
        <a:sy n="100" d="100"/>
      </p:scale>
      <p:origin x="0" y="-18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5/10/relationships/revisionInfo" Target="revisionInfo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E26608-84D0-B64F-B9BD-5CA63811869E}" type="datetimeFigureOut">
              <a:rPr lang="en-US" smtClean="0"/>
              <a:t>10/5/2026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901C3B-C12B-8F49-94F4-8CDB797BD78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92481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7839A9-232B-4648-A013-A2FB489D8D8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73272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7839A9-232B-4648-A013-A2FB489D8D87}" type="slidenum">
              <a:rPr lang="en-GB" smtClean="0"/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33365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7839A9-232B-4648-A013-A2FB489D8D87}" type="slidenum">
              <a:rPr lang="en-GB" smtClean="0"/>
              <a:t>12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394420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F78C5-0803-8743-A795-6EFC2BAA104A}" type="datetimeFigureOut">
              <a:rPr lang="en-US" smtClean="0"/>
              <a:t>10/5/2026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74F5A-FDE6-D84B-BA23-8843A688CB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45446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F78C5-0803-8743-A795-6EFC2BAA104A}" type="datetimeFigureOut">
              <a:rPr lang="en-US" smtClean="0"/>
              <a:t>10/5/2026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74F5A-FDE6-D84B-BA23-8843A688CB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15009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F78C5-0803-8743-A795-6EFC2BAA104A}" type="datetimeFigureOut">
              <a:rPr lang="en-US" smtClean="0"/>
              <a:t>10/5/2026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74F5A-FDE6-D84B-BA23-8843A688CB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94060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F78C5-0803-8743-A795-6EFC2BAA104A}" type="datetimeFigureOut">
              <a:rPr lang="en-US" smtClean="0"/>
              <a:t>10/5/2026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74F5A-FDE6-D84B-BA23-8843A688CB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94163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F78C5-0803-8743-A795-6EFC2BAA104A}" type="datetimeFigureOut">
              <a:rPr lang="en-US" smtClean="0"/>
              <a:t>10/5/2026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74F5A-FDE6-D84B-BA23-8843A688CB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8622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F78C5-0803-8743-A795-6EFC2BAA104A}" type="datetimeFigureOut">
              <a:rPr lang="en-US" smtClean="0"/>
              <a:t>10/5/2026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74F5A-FDE6-D84B-BA23-8843A688CB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01945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F78C5-0803-8743-A795-6EFC2BAA104A}" type="datetimeFigureOut">
              <a:rPr lang="en-US" smtClean="0"/>
              <a:t>10/5/2026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74F5A-FDE6-D84B-BA23-8843A688CB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0551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F78C5-0803-8743-A795-6EFC2BAA104A}" type="datetimeFigureOut">
              <a:rPr lang="en-US" smtClean="0"/>
              <a:t>10/5/2026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74F5A-FDE6-D84B-BA23-8843A688CB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6898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F78C5-0803-8743-A795-6EFC2BAA104A}" type="datetimeFigureOut">
              <a:rPr lang="en-US" smtClean="0"/>
              <a:t>10/5/2026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74F5A-FDE6-D84B-BA23-8843A688CB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40114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F78C5-0803-8743-A795-6EFC2BAA104A}" type="datetimeFigureOut">
              <a:rPr lang="en-US" smtClean="0"/>
              <a:t>10/5/2026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74F5A-FDE6-D84B-BA23-8843A688CB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96476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F78C5-0803-8743-A795-6EFC2BAA104A}" type="datetimeFigureOut">
              <a:rPr lang="en-US" smtClean="0"/>
              <a:t>10/5/2026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74F5A-FDE6-D84B-BA23-8843A688CB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00930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FEA01A8-2206-B549-BF02-C9947A34852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954588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57BCB85-EF7F-054D-B4D9-3A57B6129B4F}"/>
              </a:ext>
            </a:extLst>
          </p:cNvPr>
          <p:cNvSpPr/>
          <p:nvPr userDrawn="1"/>
        </p:nvSpPr>
        <p:spPr>
          <a:xfrm>
            <a:off x="4449170" y="2197290"/>
            <a:ext cx="2647666" cy="25794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Action Button: Custom 5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4D39CFBC-1DD9-6243-83B5-82B42274A403}"/>
              </a:ext>
            </a:extLst>
          </p:cNvPr>
          <p:cNvSpPr/>
          <p:nvPr userDrawn="1"/>
        </p:nvSpPr>
        <p:spPr>
          <a:xfrm>
            <a:off x="4278573" y="2790967"/>
            <a:ext cx="341194" cy="1392072"/>
          </a:xfrm>
          <a:prstGeom prst="actionButtonBlank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900" b="1" spc="300" dirty="0">
                <a:solidFill>
                  <a:schemeClr val="bg1"/>
                </a:solidFill>
              </a:rPr>
              <a:t>ABOUT ME</a:t>
            </a:r>
          </a:p>
        </p:txBody>
      </p:sp>
    </p:spTree>
    <p:extLst>
      <p:ext uri="{BB962C8B-B14F-4D97-AF65-F5344CB8AC3E}">
        <p14:creationId xmlns:p14="http://schemas.microsoft.com/office/powerpoint/2010/main" val="30147491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12933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6275FC-E9AD-E748-A1E6-71CF6AC031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3496" y="2494225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GB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CC8C9C2-30D5-9E4C-9926-8AF2C77149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86F524C-8C34-E645-8AA6-4E12F102B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19F9FB-E5D3-0242-8FFC-C090738D10D5}" type="datetimeFigureOut">
              <a:rPr lang="en-GB" smtClean="0"/>
              <a:t>05/10/2026</a:t>
            </a:fld>
            <a:endParaRPr lang="en-GB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4E97508-7348-8C42-822E-46308616B8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E93BB92-9F5A-9E42-B813-91C8EFE3A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3E1C5-2C34-BC45-B505-F2ACD58BBDED}" type="slidenum">
              <a:rPr lang="en-GB" smtClean="0"/>
              <a:t>‹#›</a:t>
            </a:fld>
            <a:endParaRPr lang="en-GB" dirty="0"/>
          </a:p>
        </p:txBody>
      </p:sp>
      <p:grpSp>
        <p:nvGrpSpPr>
          <p:cNvPr id="8" name="Group 3">
            <a:extLst>
              <a:ext uri="{FF2B5EF4-FFF2-40B4-BE49-F238E27FC236}">
                <a16:creationId xmlns:a16="http://schemas.microsoft.com/office/drawing/2014/main" id="{F31B6020-5E1B-DC4A-AFD3-0A1ADAECBE9E}"/>
              </a:ext>
            </a:extLst>
          </p:cNvPr>
          <p:cNvGrpSpPr/>
          <p:nvPr userDrawn="1"/>
        </p:nvGrpSpPr>
        <p:grpSpPr>
          <a:xfrm>
            <a:off x="-156210" y="623886"/>
            <a:ext cx="5448300" cy="5600701"/>
            <a:chOff x="0" y="0"/>
            <a:chExt cx="11327623" cy="11405351"/>
          </a:xfrm>
        </p:grpSpPr>
        <p:pic>
          <p:nvPicPr>
            <p:cNvPr id="9" name="Picture 4">
              <a:extLst>
                <a:ext uri="{FF2B5EF4-FFF2-40B4-BE49-F238E27FC236}">
                  <a16:creationId xmlns:a16="http://schemas.microsoft.com/office/drawing/2014/main" id="{8CAC0237-91D0-6940-9A38-1A7DD12D695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alphaModFix amt="8999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/>
            </a:stretch>
          </p:blipFill>
          <p:spPr>
            <a:xfrm rot="-8428099">
              <a:off x="1631959" y="1513097"/>
              <a:ext cx="7575300" cy="7850052"/>
            </a:xfrm>
            <a:prstGeom prst="rect">
              <a:avLst/>
            </a:prstGeom>
          </p:spPr>
        </p:pic>
        <p:pic>
          <p:nvPicPr>
            <p:cNvPr id="10" name="Picture 5">
              <a:extLst>
                <a:ext uri="{FF2B5EF4-FFF2-40B4-BE49-F238E27FC236}">
                  <a16:creationId xmlns:a16="http://schemas.microsoft.com/office/drawing/2014/main" id="{8F084DA6-8426-8F48-979A-D08F1023A14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alphaModFix amt="8999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/>
            </a:stretch>
          </p:blipFill>
          <p:spPr>
            <a:xfrm rot="-8428099">
              <a:off x="2120364" y="2042202"/>
              <a:ext cx="7575300" cy="7850052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1BE7BF4-6A02-8B42-945D-A66E6C366D86}"/>
              </a:ext>
            </a:extLst>
          </p:cNvPr>
          <p:cNvGrpSpPr/>
          <p:nvPr userDrawn="1"/>
        </p:nvGrpSpPr>
        <p:grpSpPr>
          <a:xfrm rot="1556170">
            <a:off x="11160766" y="5545030"/>
            <a:ext cx="733784" cy="658498"/>
            <a:chOff x="0" y="0"/>
            <a:chExt cx="6350000" cy="5698490"/>
          </a:xfrm>
        </p:grpSpPr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3415B461-DEBE-E34C-B6A5-0C908E16F45A}"/>
                </a:ext>
              </a:extLst>
            </p:cNvPr>
            <p:cNvSpPr/>
            <p:nvPr/>
          </p:nvSpPr>
          <p:spPr>
            <a:xfrm>
              <a:off x="0" y="850900"/>
              <a:ext cx="3175000" cy="4847590"/>
            </a:xfrm>
            <a:custGeom>
              <a:avLst/>
              <a:gdLst/>
              <a:ahLst/>
              <a:cxnLst/>
              <a:rect l="l" t="t" r="r" b="b"/>
              <a:pathLst>
                <a:path w="3175000" h="4847590">
                  <a:moveTo>
                    <a:pt x="0" y="0"/>
                  </a:moveTo>
                  <a:lnTo>
                    <a:pt x="0" y="3700780"/>
                  </a:lnTo>
                  <a:lnTo>
                    <a:pt x="3175000" y="4847590"/>
                  </a:lnTo>
                  <a:lnTo>
                    <a:pt x="3175000" y="0"/>
                  </a:lnTo>
                  <a:close/>
                </a:path>
              </a:pathLst>
            </a:custGeom>
            <a:solidFill>
              <a:srgbClr val="9AA7B2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10EC9CBF-6E92-8C40-A632-98C823460C3E}"/>
                </a:ext>
              </a:extLst>
            </p:cNvPr>
            <p:cNvSpPr/>
            <p:nvPr/>
          </p:nvSpPr>
          <p:spPr>
            <a:xfrm>
              <a:off x="3175000" y="850900"/>
              <a:ext cx="3175000" cy="4847590"/>
            </a:xfrm>
            <a:custGeom>
              <a:avLst/>
              <a:gdLst/>
              <a:ahLst/>
              <a:cxnLst/>
              <a:rect l="l" t="t" r="r" b="b"/>
              <a:pathLst>
                <a:path w="3175000" h="4847590">
                  <a:moveTo>
                    <a:pt x="0" y="0"/>
                  </a:moveTo>
                  <a:lnTo>
                    <a:pt x="0" y="4847590"/>
                  </a:lnTo>
                  <a:lnTo>
                    <a:pt x="3175000" y="3700780"/>
                  </a:lnTo>
                  <a:lnTo>
                    <a:pt x="3175000" y="0"/>
                  </a:lnTo>
                  <a:close/>
                </a:path>
              </a:pathLst>
            </a:custGeom>
            <a:solidFill>
              <a:srgbClr val="C8D0D8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47C449E9-D493-A24B-9DB4-7A3E548A2C9D}"/>
                </a:ext>
              </a:extLst>
            </p:cNvPr>
            <p:cNvSpPr/>
            <p:nvPr/>
          </p:nvSpPr>
          <p:spPr>
            <a:xfrm>
              <a:off x="0" y="0"/>
              <a:ext cx="6350000" cy="1701800"/>
            </a:xfrm>
            <a:custGeom>
              <a:avLst/>
              <a:gdLst/>
              <a:ahLst/>
              <a:cxnLst/>
              <a:rect l="l" t="t" r="r" b="b"/>
              <a:pathLst>
                <a:path w="6350000" h="1701800">
                  <a:moveTo>
                    <a:pt x="3175000" y="0"/>
                  </a:moveTo>
                  <a:lnTo>
                    <a:pt x="0" y="850900"/>
                  </a:lnTo>
                  <a:lnTo>
                    <a:pt x="3175000" y="1701800"/>
                  </a:lnTo>
                  <a:lnTo>
                    <a:pt x="6350000" y="850900"/>
                  </a:lnTo>
                  <a:close/>
                </a:path>
              </a:pathLst>
            </a:custGeom>
            <a:solidFill>
              <a:srgbClr val="E6E2E2"/>
            </a:solidFill>
          </p:spPr>
          <p:txBody>
            <a:bodyPr/>
            <a:lstStyle/>
            <a:p>
              <a:endParaRPr lang="en-GB"/>
            </a:p>
          </p:txBody>
        </p:sp>
      </p:grpSp>
      <p:cxnSp>
        <p:nvCxnSpPr>
          <p:cNvPr id="16" name="Gerade Verbindung 15">
            <a:extLst>
              <a:ext uri="{FF2B5EF4-FFF2-40B4-BE49-F238E27FC236}">
                <a16:creationId xmlns:a16="http://schemas.microsoft.com/office/drawing/2014/main" id="{E3A57EE2-8D51-A74E-BA37-ADE0C9AF7647}"/>
              </a:ext>
            </a:extLst>
          </p:cNvPr>
          <p:cNvCxnSpPr>
            <a:cxnSpLocks/>
          </p:cNvCxnSpPr>
          <p:nvPr userDrawn="1"/>
        </p:nvCxnSpPr>
        <p:spPr>
          <a:xfrm>
            <a:off x="11978640" y="2891790"/>
            <a:ext cx="0" cy="3966210"/>
          </a:xfrm>
          <a:prstGeom prst="line">
            <a:avLst/>
          </a:prstGeom>
          <a:ln w="28575" cap="rnd">
            <a:prstDash val="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16">
            <a:extLst>
              <a:ext uri="{FF2B5EF4-FFF2-40B4-BE49-F238E27FC236}">
                <a16:creationId xmlns:a16="http://schemas.microsoft.com/office/drawing/2014/main" id="{F45EAFF2-E44A-9C45-BCEB-9D2451FB6ECD}"/>
              </a:ext>
            </a:extLst>
          </p:cNvPr>
          <p:cNvCxnSpPr/>
          <p:nvPr userDrawn="1"/>
        </p:nvCxnSpPr>
        <p:spPr>
          <a:xfrm>
            <a:off x="0" y="216535"/>
            <a:ext cx="5006340" cy="0"/>
          </a:xfrm>
          <a:prstGeom prst="line">
            <a:avLst/>
          </a:prstGeom>
          <a:ln w="28575" cap="rnd">
            <a:prstDash val="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81312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8B8D2D-C1ED-3714-3784-AEB6B7ED0E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37A6B-4F1F-AD42-B584-17B07ACD43E6}" type="datetime1">
              <a:rPr lang="en-US" smtClean="0"/>
              <a:t>10/5/2026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1145B0-E940-1F84-98C6-741ADF4313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B57C383-549A-DC50-7018-BC0D0F312FC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5EEAA4-4B72-6AA6-DEB0-E9B387187D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73720" y="6356350"/>
            <a:ext cx="496747" cy="365125"/>
          </a:xfrm>
          <a:prstGeom prst="rect">
            <a:avLst/>
          </a:prstGeom>
        </p:spPr>
        <p:txBody>
          <a:bodyPr/>
          <a:lstStyle>
            <a:lvl1pPr>
              <a:defRPr b="1" i="0">
                <a:solidFill>
                  <a:schemeClr val="bg1"/>
                </a:solidFill>
                <a:latin typeface="STC Bold" pitchFamily="2" charset="-78"/>
                <a:cs typeface="STC Bold" pitchFamily="2" charset="-78"/>
              </a:defRPr>
            </a:lvl1pPr>
          </a:lstStyle>
          <a:p>
            <a:fld id="{C6CA1A2C-B024-7946-923D-418A3E3C81A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8889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1F78C5-0803-8743-A795-6EFC2BAA104A}" type="datetimeFigureOut">
              <a:rPr lang="en-US" smtClean="0"/>
              <a:t>10/5/2026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E74F5A-FDE6-D84B-BA23-8843A688CB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238114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  <p:sldLayoutId id="2147483678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16.svg"/><Relationship Id="rId7" Type="http://schemas.openxmlformats.org/officeDocument/2006/relationships/image" Target="../media/image2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5" Type="http://schemas.openxmlformats.org/officeDocument/2006/relationships/image" Target="../media/image18.svg"/><Relationship Id="rId4" Type="http://schemas.openxmlformats.org/officeDocument/2006/relationships/image" Target="../media/image17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13" Type="http://schemas.openxmlformats.org/officeDocument/2006/relationships/image" Target="../media/image32.svg"/><Relationship Id="rId3" Type="http://schemas.openxmlformats.org/officeDocument/2006/relationships/image" Target="../media/image22.svg"/><Relationship Id="rId7" Type="http://schemas.openxmlformats.org/officeDocument/2006/relationships/image" Target="../media/image26.svg"/><Relationship Id="rId12" Type="http://schemas.openxmlformats.org/officeDocument/2006/relationships/image" Target="../media/image3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svg"/><Relationship Id="rId11" Type="http://schemas.openxmlformats.org/officeDocument/2006/relationships/image" Target="../media/image30.svg"/><Relationship Id="rId5" Type="http://schemas.openxmlformats.org/officeDocument/2006/relationships/image" Target="../media/image24.svg"/><Relationship Id="rId10" Type="http://schemas.openxmlformats.org/officeDocument/2006/relationships/image" Target="../media/image29.svg"/><Relationship Id="rId4" Type="http://schemas.openxmlformats.org/officeDocument/2006/relationships/image" Target="../media/image23.svg"/><Relationship Id="rId9" Type="http://schemas.openxmlformats.org/officeDocument/2006/relationships/image" Target="../media/image28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13" Type="http://schemas.openxmlformats.org/officeDocument/2006/relationships/image" Target="../media/image32.svg"/><Relationship Id="rId3" Type="http://schemas.openxmlformats.org/officeDocument/2006/relationships/image" Target="../media/image22.svg"/><Relationship Id="rId7" Type="http://schemas.openxmlformats.org/officeDocument/2006/relationships/image" Target="../media/image26.svg"/><Relationship Id="rId12" Type="http://schemas.openxmlformats.org/officeDocument/2006/relationships/image" Target="../media/image31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svg"/><Relationship Id="rId11" Type="http://schemas.openxmlformats.org/officeDocument/2006/relationships/image" Target="../media/image30.svg"/><Relationship Id="rId5" Type="http://schemas.openxmlformats.org/officeDocument/2006/relationships/image" Target="../media/image24.svg"/><Relationship Id="rId10" Type="http://schemas.openxmlformats.org/officeDocument/2006/relationships/image" Target="../media/image29.svg"/><Relationship Id="rId4" Type="http://schemas.openxmlformats.org/officeDocument/2006/relationships/image" Target="../media/image23.svg"/><Relationship Id="rId9" Type="http://schemas.openxmlformats.org/officeDocument/2006/relationships/image" Target="../media/image28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2" Type="http://schemas.openxmlformats.org/officeDocument/2006/relationships/image" Target="../media/image33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svg"/><Relationship Id="rId5" Type="http://schemas.openxmlformats.org/officeDocument/2006/relationships/image" Target="../media/image36.svg"/><Relationship Id="rId4" Type="http://schemas.openxmlformats.org/officeDocument/2006/relationships/image" Target="../media/image35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svg"/><Relationship Id="rId2" Type="http://schemas.openxmlformats.org/officeDocument/2006/relationships/image" Target="../media/image16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svg"/><Relationship Id="rId5" Type="http://schemas.openxmlformats.org/officeDocument/2006/relationships/image" Target="../media/image40.svg"/><Relationship Id="rId4" Type="http://schemas.openxmlformats.org/officeDocument/2006/relationships/image" Target="../media/image39.sv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sv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44.sv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sv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DBDC08A-2942-5048-AA4F-DCE12F75F4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3265598">
            <a:off x="4293234" y="-679651"/>
            <a:ext cx="6210435" cy="821730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7B2E5FF-E8E9-B740-B8D9-770B7ACC6DED}"/>
              </a:ext>
            </a:extLst>
          </p:cNvPr>
          <p:cNvSpPr/>
          <p:nvPr/>
        </p:nvSpPr>
        <p:spPr>
          <a:xfrm>
            <a:off x="1" y="2029969"/>
            <a:ext cx="6280566" cy="202990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B2A8290-EAFE-BE44-B2AD-BABD02C23F47}"/>
              </a:ext>
            </a:extLst>
          </p:cNvPr>
          <p:cNvSpPr/>
          <p:nvPr/>
        </p:nvSpPr>
        <p:spPr>
          <a:xfrm>
            <a:off x="1" y="2302828"/>
            <a:ext cx="6280566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dirty="0">
                <a:ln w="0"/>
                <a:solidFill>
                  <a:schemeClr val="accent1"/>
                </a:solidFill>
                <a:latin typeface="+mj-lt"/>
              </a:rPr>
              <a:t>Introduction to Design Thinking </a:t>
            </a:r>
          </a:p>
          <a:p>
            <a:pPr algn="ctr"/>
            <a:r>
              <a:rPr lang="en-US" sz="3600" dirty="0">
                <a:ln w="0"/>
                <a:solidFill>
                  <a:schemeClr val="accent1"/>
                </a:solidFill>
                <a:latin typeface="+mj-lt"/>
              </a:rPr>
              <a:t>Fall in love with the customer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494BB90-D978-2249-865B-5767B18E839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615" y="422030"/>
            <a:ext cx="1238532" cy="68188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5DBD359-704B-7E4F-931D-EA0988B9056A}"/>
              </a:ext>
            </a:extLst>
          </p:cNvPr>
          <p:cNvSpPr txBox="1"/>
          <p:nvPr/>
        </p:nvSpPr>
        <p:spPr>
          <a:xfrm>
            <a:off x="1950114" y="3829044"/>
            <a:ext cx="2000589" cy="230832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00" spc="400" dirty="0"/>
              <a:t>September 2026</a:t>
            </a:r>
          </a:p>
        </p:txBody>
      </p:sp>
    </p:spTree>
    <p:extLst>
      <p:ext uri="{BB962C8B-B14F-4D97-AF65-F5344CB8AC3E}">
        <p14:creationId xmlns:p14="http://schemas.microsoft.com/office/powerpoint/2010/main" val="4171769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156EF83-343B-4CB2-84AA-0EEF8CE9B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A1A2C-B024-7946-923D-418A3E3C81A6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20CB2C4-916E-1090-842D-AF052A148FD0}"/>
              </a:ext>
            </a:extLst>
          </p:cNvPr>
          <p:cNvSpPr txBox="1"/>
          <p:nvPr/>
        </p:nvSpPr>
        <p:spPr>
          <a:xfrm>
            <a:off x="761231" y="2341118"/>
            <a:ext cx="6376170" cy="26001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GB" sz="2800" b="1" dirty="0">
                <a:solidFill>
                  <a:schemeClr val="bg1"/>
                </a:solidFill>
                <a:latin typeface="+mj-lt"/>
                <a:cs typeface="STC Bold"/>
              </a:rPr>
              <a:t>Professor of Strategy, Marketing and </a:t>
            </a:r>
            <a:r>
              <a:rPr lang="en-US" sz="2800" b="1" dirty="0">
                <a:solidFill>
                  <a:schemeClr val="bg1"/>
                </a:solidFill>
                <a:latin typeface="+mj-lt"/>
                <a:cs typeface="STC Bold"/>
              </a:rPr>
              <a:t>Entrepreneurship</a:t>
            </a:r>
            <a:endParaRPr lang="en-AE" sz="2800" b="1" dirty="0">
              <a:solidFill>
                <a:schemeClr val="bg1"/>
              </a:solidFill>
              <a:latin typeface="+mj-lt"/>
              <a:cs typeface="STC Bold" pitchFamily="2" charset="-78"/>
            </a:endParaRPr>
          </a:p>
          <a:p>
            <a:pPr>
              <a:lnSpc>
                <a:spcPct val="150000"/>
              </a:lnSpc>
            </a:pPr>
            <a:r>
              <a:rPr lang="en-AE" sz="2800" b="1" dirty="0">
                <a:solidFill>
                  <a:schemeClr val="bg1"/>
                </a:solidFill>
                <a:latin typeface="+mj-lt"/>
                <a:cs typeface="STC Bold" pitchFamily="2" charset="-78"/>
              </a:rPr>
              <a:t>Business Transformation Strategist</a:t>
            </a:r>
          </a:p>
          <a:p>
            <a:pPr>
              <a:lnSpc>
                <a:spcPct val="150000"/>
              </a:lnSpc>
            </a:pPr>
            <a:r>
              <a:rPr lang="en-AE" sz="2800" b="1" dirty="0">
                <a:solidFill>
                  <a:schemeClr val="bg1"/>
                </a:solidFill>
                <a:latin typeface="+mj-lt"/>
                <a:cs typeface="STC Bold" pitchFamily="2" charset="-78"/>
              </a:rPr>
              <a:t>Innovation Leader, Marketing Expert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F2269D1-FEC8-7CA7-B07D-3B4AADA4CDEA}"/>
              </a:ext>
            </a:extLst>
          </p:cNvPr>
          <p:cNvSpPr txBox="1"/>
          <p:nvPr/>
        </p:nvSpPr>
        <p:spPr>
          <a:xfrm>
            <a:off x="761231" y="5464087"/>
            <a:ext cx="3332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E" b="1" dirty="0">
                <a:solidFill>
                  <a:schemeClr val="bg1"/>
                </a:solidFill>
                <a:latin typeface="+mj-lt"/>
                <a:cs typeface="STC Bold" pitchFamily="2" charset="-78"/>
              </a:rPr>
              <a:t>LinkedIn: Liliana Caimacan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FEEC6C7-FAEE-499E-B8FE-FAFA55B05E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7160" y="522931"/>
            <a:ext cx="3888946" cy="5833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3126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1514033-C5A6-BA4B-834D-3649925F56C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-51224" y="-638212"/>
            <a:ext cx="12254546" cy="816899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0E55814-EF39-5140-B87A-AB6EFBE740E7}"/>
              </a:ext>
            </a:extLst>
          </p:cNvPr>
          <p:cNvSpPr txBox="1"/>
          <p:nvPr/>
        </p:nvSpPr>
        <p:spPr>
          <a:xfrm>
            <a:off x="1775012" y="3034401"/>
            <a:ext cx="8641976" cy="1272222"/>
          </a:xfrm>
          <a:prstGeom prst="rect">
            <a:avLst/>
          </a:prstGeom>
          <a:noFill/>
        </p:spPr>
        <p:txBody>
          <a:bodyPr wrap="square" rtlCol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TODAY’S WORLD IS COMPLEX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89AFDF4-BC82-4C42-A889-97511C2BDA7D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2668" y="397967"/>
            <a:ext cx="1238532" cy="681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7238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>
            <a:extLst>
              <a:ext uri="{FF2B5EF4-FFF2-40B4-BE49-F238E27FC236}">
                <a16:creationId xmlns:a16="http://schemas.microsoft.com/office/drawing/2014/main" id="{ABC555E7-45E6-8341-EFE9-954CD0C1C7B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r="-1" b="67349"/>
          <a:stretch/>
        </p:blipFill>
        <p:spPr>
          <a:xfrm rot="5400000">
            <a:off x="-161382" y="-80974"/>
            <a:ext cx="1513659" cy="1190897"/>
          </a:xfrm>
          <a:prstGeom prst="rect">
            <a:avLst/>
          </a:prstGeom>
        </p:spPr>
      </p:pic>
      <p:sp>
        <p:nvSpPr>
          <p:cNvPr id="3" name="TextBox 7">
            <a:extLst>
              <a:ext uri="{FF2B5EF4-FFF2-40B4-BE49-F238E27FC236}">
                <a16:creationId xmlns:a16="http://schemas.microsoft.com/office/drawing/2014/main" id="{5413EE3F-1424-DE6F-BC66-47F88554683F}"/>
              </a:ext>
            </a:extLst>
          </p:cNvPr>
          <p:cNvSpPr txBox="1"/>
          <p:nvPr/>
        </p:nvSpPr>
        <p:spPr>
          <a:xfrm>
            <a:off x="1190896" y="0"/>
            <a:ext cx="9144000" cy="14494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+mn-ea"/>
                <a:cs typeface="+mn-cs"/>
              </a:rPr>
              <a:t>New trends are shaping the future in the face of uncertainty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65C091B3-2638-F5B2-B3D2-7F7157AC7A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0896" y="1697445"/>
            <a:ext cx="2597332" cy="1731555"/>
          </a:xfrm>
          <a:prstGeom prst="rect">
            <a:avLst/>
          </a:prstGeom>
        </p:spPr>
      </p:pic>
      <p:pic>
        <p:nvPicPr>
          <p:cNvPr id="5" name="Picture 8">
            <a:extLst>
              <a:ext uri="{FF2B5EF4-FFF2-40B4-BE49-F238E27FC236}">
                <a16:creationId xmlns:a16="http://schemas.microsoft.com/office/drawing/2014/main" id="{5342C142-E68C-493F-B90E-F4DEA4DCC44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t="1" r="-1" b="38160"/>
          <a:stretch/>
        </p:blipFill>
        <p:spPr>
          <a:xfrm rot="5400000" flipH="1" flipV="1">
            <a:off x="10307411" y="-311119"/>
            <a:ext cx="1513659" cy="2255520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666DCEBC-BCC3-E383-D2B6-A841945C883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797334" y="1697662"/>
            <a:ext cx="2597332" cy="1731121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2E68018B-CCFE-4D2E-888D-4E9CA8233A7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2922" t="23656" r="3955" b="13186"/>
          <a:stretch/>
        </p:blipFill>
        <p:spPr>
          <a:xfrm>
            <a:off x="8403773" y="1693522"/>
            <a:ext cx="2597332" cy="1754120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A53F45E0-5253-8D8E-B9D2-24FAF8CB21C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192160" y="4294777"/>
            <a:ext cx="2594804" cy="1731555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0BAF6240-FBB0-5730-8441-ACF8DB34F8DF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49" t="24462" r="-49" b="25699"/>
          <a:stretch/>
        </p:blipFill>
        <p:spPr>
          <a:xfrm>
            <a:off x="4797334" y="4294776"/>
            <a:ext cx="2597331" cy="1725963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24F9E99C-A154-5D61-EBC2-F88EA1DE4A94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8408400" y="4298700"/>
            <a:ext cx="2591440" cy="1731555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0A5A836D-91D6-8DE6-CF24-BBEF9B5BBA93}"/>
              </a:ext>
            </a:extLst>
          </p:cNvPr>
          <p:cNvSpPr txBox="1"/>
          <p:nvPr/>
        </p:nvSpPr>
        <p:spPr>
          <a:xfrm>
            <a:off x="1011433" y="3554111"/>
            <a:ext cx="29562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Pervasive </a:t>
            </a:r>
            <a:r>
              <a:rPr kumimoji="0" lang="de-DE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impact</a:t>
            </a:r>
            <a:r>
              <a:rPr kumimoji="0" 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of </a:t>
            </a:r>
            <a:r>
              <a:rPr kumimoji="0" lang="de-DE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digitization</a:t>
            </a:r>
            <a:endParaRPr kumimoji="0" lang="de-DE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9E839949-3C32-BF18-7D78-630A36A5764B}"/>
              </a:ext>
            </a:extLst>
          </p:cNvPr>
          <p:cNvSpPr txBox="1"/>
          <p:nvPr/>
        </p:nvSpPr>
        <p:spPr>
          <a:xfrm>
            <a:off x="4865540" y="3554111"/>
            <a:ext cx="24609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Reduced</a:t>
            </a:r>
            <a:r>
              <a:rPr kumimoji="0" 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de-DE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barriers</a:t>
            </a:r>
            <a:r>
              <a:rPr kumimoji="0" 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de-DE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to</a:t>
            </a:r>
            <a:r>
              <a:rPr kumimoji="0" 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de-DE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entry</a:t>
            </a:r>
            <a:endParaRPr kumimoji="0" lang="de-DE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C1402FF5-2F90-A7A1-580F-30EB4C6D1E16}"/>
              </a:ext>
            </a:extLst>
          </p:cNvPr>
          <p:cNvSpPr txBox="1"/>
          <p:nvPr/>
        </p:nvSpPr>
        <p:spPr>
          <a:xfrm>
            <a:off x="8717043" y="3550553"/>
            <a:ext cx="19707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Hyper-segmentation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4D6E02A9-C3DE-AA3F-D790-D4EB4A4148D6}"/>
              </a:ext>
            </a:extLst>
          </p:cNvPr>
          <p:cNvSpPr txBox="1"/>
          <p:nvPr/>
        </p:nvSpPr>
        <p:spPr>
          <a:xfrm>
            <a:off x="1334443" y="6144695"/>
            <a:ext cx="23102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Intense</a:t>
            </a:r>
            <a:r>
              <a:rPr kumimoji="0" 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de-DE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cost</a:t>
            </a:r>
            <a:r>
              <a:rPr kumimoji="0" 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de-DE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competition</a:t>
            </a:r>
            <a:endParaRPr kumimoji="0" lang="de-DE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AC888841-BC4B-EE56-1643-EA0FDC1571F5}"/>
              </a:ext>
            </a:extLst>
          </p:cNvPr>
          <p:cNvSpPr txBox="1"/>
          <p:nvPr/>
        </p:nvSpPr>
        <p:spPr>
          <a:xfrm>
            <a:off x="4718064" y="6151444"/>
            <a:ext cx="27558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Inequality</a:t>
            </a:r>
            <a:r>
              <a:rPr kumimoji="0" 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de-DE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amid</a:t>
            </a:r>
            <a:r>
              <a:rPr kumimoji="0" 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kumimoji="0" lang="de-DE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globalisation</a:t>
            </a:r>
            <a:endParaRPr kumimoji="0" lang="de-DE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C9491AA4-9699-1532-2BF2-8DEAE2EDA8D2}"/>
              </a:ext>
            </a:extLst>
          </p:cNvPr>
          <p:cNvSpPr txBox="1"/>
          <p:nvPr/>
        </p:nvSpPr>
        <p:spPr>
          <a:xfrm>
            <a:off x="8294814" y="6158193"/>
            <a:ext cx="28152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Environment front and </a:t>
            </a:r>
            <a:r>
              <a:rPr kumimoji="0" lang="de-DE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centre</a:t>
            </a:r>
            <a:endParaRPr kumimoji="0" lang="de-DE" sz="1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22181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EB96EEC-7C25-F248-8BAB-ECE76D5330C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56423" y="2190288"/>
            <a:ext cx="10279153" cy="424916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DCBFF64-3269-F64A-80CD-1AA50E45E5AD}"/>
              </a:ext>
            </a:extLst>
          </p:cNvPr>
          <p:cNvSpPr/>
          <p:nvPr/>
        </p:nvSpPr>
        <p:spPr>
          <a:xfrm>
            <a:off x="-1" y="262712"/>
            <a:ext cx="9939647" cy="15660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BB36023-9106-E942-B4E0-0BA503D34C19}"/>
              </a:ext>
            </a:extLst>
          </p:cNvPr>
          <p:cNvSpPr txBox="1"/>
          <p:nvPr/>
        </p:nvSpPr>
        <p:spPr>
          <a:xfrm>
            <a:off x="956423" y="418545"/>
            <a:ext cx="91141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Global Environment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1763A20-AAA4-4A49-A10B-FD642255E85C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65354" y="422030"/>
            <a:ext cx="1238532" cy="681888"/>
          </a:xfrm>
          <a:prstGeom prst="rect">
            <a:avLst/>
          </a:prstGeom>
        </p:spPr>
      </p:pic>
      <p:sp>
        <p:nvSpPr>
          <p:cNvPr id="2" name="TextBox 7">
            <a:extLst>
              <a:ext uri="{FF2B5EF4-FFF2-40B4-BE49-F238E27FC236}">
                <a16:creationId xmlns:a16="http://schemas.microsoft.com/office/drawing/2014/main" id="{3D48E79E-C3AE-FC4D-733A-D186D3125707}"/>
              </a:ext>
            </a:extLst>
          </p:cNvPr>
          <p:cNvSpPr txBox="1"/>
          <p:nvPr/>
        </p:nvSpPr>
        <p:spPr>
          <a:xfrm>
            <a:off x="956423" y="1258694"/>
            <a:ext cx="1027915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+mn-ea"/>
                <a:cs typeface="+mn-cs"/>
              </a:rPr>
              <a:t>The current uncertain framework leads to more &amp; more empowered humans' takeover responsibility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4" name="Picture 8">
            <a:extLst>
              <a:ext uri="{FF2B5EF4-FFF2-40B4-BE49-F238E27FC236}">
                <a16:creationId xmlns:a16="http://schemas.microsoft.com/office/drawing/2014/main" id="{5663785D-D52C-83EE-CABA-762A91A6ACE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50000"/>
          </a:blip>
          <a:srcRect r="-1" b="67349"/>
          <a:stretch/>
        </p:blipFill>
        <p:spPr>
          <a:xfrm rot="5400000">
            <a:off x="-161382" y="-80974"/>
            <a:ext cx="1513659" cy="1190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5791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69F659-2F6A-AD45-A0BA-0E742E57B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5630" y="1441938"/>
            <a:ext cx="7959969" cy="3974124"/>
          </a:xfrm>
        </p:spPr>
        <p:txBody>
          <a:bodyPr>
            <a:normAutofit/>
          </a:bodyPr>
          <a:lstStyle/>
          <a:p>
            <a:r>
              <a:rPr lang="en-GB" sz="5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What is Design Thinking?</a:t>
            </a:r>
            <a:br>
              <a:rPr lang="en-GB" sz="5400" dirty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br>
              <a:rPr lang="en-GB" sz="5400" dirty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en-GB" sz="5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Why Shall we Apply it? </a:t>
            </a:r>
          </a:p>
        </p:txBody>
      </p:sp>
    </p:spTree>
    <p:extLst>
      <p:ext uri="{BB962C8B-B14F-4D97-AF65-F5344CB8AC3E}">
        <p14:creationId xmlns:p14="http://schemas.microsoft.com/office/powerpoint/2010/main" val="266629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>
            <a:extLst>
              <a:ext uri="{FF2B5EF4-FFF2-40B4-BE49-F238E27FC236}">
                <a16:creationId xmlns:a16="http://schemas.microsoft.com/office/drawing/2014/main" id="{20314B0A-96A6-FB48-9788-5B957331AF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3496" y="2494225"/>
            <a:ext cx="3055949" cy="1600200"/>
          </a:xfrm>
        </p:spPr>
        <p:txBody>
          <a:bodyPr anchor="ctr">
            <a:normAutofit fontScale="90000"/>
          </a:bodyPr>
          <a:lstStyle/>
          <a:p>
            <a:r>
              <a:rPr lang="en-GB" sz="4400" b="1" dirty="0">
                <a:solidFill>
                  <a:schemeClr val="bg1"/>
                </a:solidFill>
              </a:rPr>
              <a:t>What is Design Thinking?</a:t>
            </a:r>
          </a:p>
        </p:txBody>
      </p:sp>
      <p:sp>
        <p:nvSpPr>
          <p:cNvPr id="9" name="Inhaltsplatzhalter 8">
            <a:extLst>
              <a:ext uri="{FF2B5EF4-FFF2-40B4-BE49-F238E27FC236}">
                <a16:creationId xmlns:a16="http://schemas.microsoft.com/office/drawing/2014/main" id="{F4FFF4B7-16CA-E846-922D-AAE11EED3A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2800" b="1" dirty="0">
                <a:solidFill>
                  <a:schemeClr val="bg1"/>
                </a:solidFill>
                <a:latin typeface="+mj-lt"/>
              </a:rPr>
              <a:t>Design Thinking</a:t>
            </a:r>
          </a:p>
          <a:p>
            <a:pPr marL="0" indent="0">
              <a:buNone/>
            </a:pPr>
            <a:r>
              <a:rPr lang="en-US" sz="2400" spc="140" dirty="0">
                <a:solidFill>
                  <a:schemeClr val="bg1"/>
                </a:solidFill>
                <a:latin typeface="+mj-lt"/>
              </a:rPr>
              <a:t>An iterative 5-step process that leads to effective development of solutions that will help us solve the customer pain points</a:t>
            </a:r>
          </a:p>
          <a:p>
            <a:pPr marL="0" indent="0">
              <a:buNone/>
            </a:pPr>
            <a:endParaRPr lang="en-US" sz="2400" spc="140" dirty="0">
              <a:solidFill>
                <a:schemeClr val="bg1"/>
              </a:solidFill>
              <a:latin typeface="+mj-lt"/>
            </a:endParaRPr>
          </a:p>
          <a:p>
            <a:pPr marL="0" indent="0">
              <a:buNone/>
            </a:pPr>
            <a:endParaRPr lang="en-US" sz="2400" spc="140" dirty="0">
              <a:solidFill>
                <a:schemeClr val="bg1"/>
              </a:solidFill>
              <a:latin typeface="+mj-lt"/>
            </a:endParaRPr>
          </a:p>
          <a:p>
            <a:pPr marL="0" indent="0">
              <a:buNone/>
            </a:pPr>
            <a:r>
              <a:rPr lang="en-US" sz="2800" b="1" spc="160" dirty="0">
                <a:solidFill>
                  <a:schemeClr val="bg1"/>
                </a:solidFill>
                <a:latin typeface="+mj-lt"/>
              </a:rPr>
              <a:t>Human-Centered Design</a:t>
            </a:r>
          </a:p>
          <a:p>
            <a:pPr marL="0" indent="0">
              <a:buNone/>
            </a:pPr>
            <a:r>
              <a:rPr lang="en-US" sz="2400" spc="140" dirty="0">
                <a:solidFill>
                  <a:schemeClr val="bg1"/>
                </a:solidFill>
                <a:latin typeface="+mj-lt"/>
              </a:rPr>
              <a:t>A mindset that creates a positive, long-term impact for the users of the solution.</a:t>
            </a:r>
          </a:p>
          <a:p>
            <a:pPr marL="0" indent="0">
              <a:buNone/>
            </a:pPr>
            <a:endParaRPr lang="en-GB" sz="28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11961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B973210-D96D-7345-BD46-DFCA51A36D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0952" y="2624137"/>
            <a:ext cx="3932237" cy="1600200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How the design thinking journey works…</a:t>
            </a:r>
          </a:p>
        </p:txBody>
      </p:sp>
      <p:sp>
        <p:nvSpPr>
          <p:cNvPr id="5" name="Abgerundetes Rechteck 4">
            <a:extLst>
              <a:ext uri="{FF2B5EF4-FFF2-40B4-BE49-F238E27FC236}">
                <a16:creationId xmlns:a16="http://schemas.microsoft.com/office/drawing/2014/main" id="{6840EA7F-9D7D-134B-A8EB-8FCB0E26A2CC}"/>
              </a:ext>
            </a:extLst>
          </p:cNvPr>
          <p:cNvSpPr/>
          <p:nvPr/>
        </p:nvSpPr>
        <p:spPr>
          <a:xfrm>
            <a:off x="6083705" y="1595437"/>
            <a:ext cx="5097293" cy="3657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FFFFFF"/>
                </a:solidFill>
                <a:latin typeface="Franklin Gothic Book" panose="020B0503020102020204"/>
              </a:rPr>
              <a:t>Design thinking is a human-centred &amp; collaborative approach to problem-solving that is creative, iterative &amp; practical.</a:t>
            </a:r>
          </a:p>
          <a:p>
            <a:pPr algn="ctr"/>
            <a:endParaRPr lang="en-GB" sz="2400" dirty="0">
              <a:solidFill>
                <a:srgbClr val="FFFFFF"/>
              </a:solidFill>
              <a:latin typeface="Franklin Gothic Book" panose="020B0503020102020204"/>
            </a:endParaRPr>
          </a:p>
          <a:p>
            <a:pPr algn="ctr"/>
            <a:r>
              <a:rPr lang="en-GB" sz="2000" dirty="0">
                <a:solidFill>
                  <a:srgbClr val="FFFFFF"/>
                </a:solidFill>
                <a:latin typeface="Franklin Gothic Book" panose="020B0503020102020204"/>
              </a:rPr>
              <a:t>- Tim Brown, 2008</a:t>
            </a:r>
          </a:p>
        </p:txBody>
      </p:sp>
    </p:spTree>
    <p:extLst>
      <p:ext uri="{BB962C8B-B14F-4D97-AF65-F5344CB8AC3E}">
        <p14:creationId xmlns:p14="http://schemas.microsoft.com/office/powerpoint/2010/main" val="16447720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>
            <a:extLst>
              <a:ext uri="{FF2B5EF4-FFF2-40B4-BE49-F238E27FC236}">
                <a16:creationId xmlns:a16="http://schemas.microsoft.com/office/drawing/2014/main" id="{20314B0A-96A6-FB48-9788-5B957331A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GB" dirty="0">
                <a:solidFill>
                  <a:schemeClr val="bg1"/>
                </a:solidFill>
              </a:rPr>
              <a:t>What is Design Thinking?</a:t>
            </a:r>
          </a:p>
        </p:txBody>
      </p:sp>
      <p:sp>
        <p:nvSpPr>
          <p:cNvPr id="9" name="Inhaltsplatzhalter 8">
            <a:extLst>
              <a:ext uri="{FF2B5EF4-FFF2-40B4-BE49-F238E27FC236}">
                <a16:creationId xmlns:a16="http://schemas.microsoft.com/office/drawing/2014/main" id="{F4FFF4B7-16CA-E846-922D-AAE11EED3A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sz="2800" b="1" dirty="0">
                <a:solidFill>
                  <a:schemeClr val="bg1"/>
                </a:solidFill>
              </a:rPr>
              <a:t>Design Thinking</a:t>
            </a:r>
          </a:p>
          <a:p>
            <a:pPr marL="0" indent="0">
              <a:buNone/>
            </a:pPr>
            <a:endParaRPr lang="en-GB" sz="28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2400" b="1" spc="140" dirty="0">
                <a:solidFill>
                  <a:schemeClr val="bg1"/>
                </a:solidFill>
              </a:rPr>
              <a:t>An iterative 5-step process </a:t>
            </a:r>
            <a:r>
              <a:rPr lang="en-US" sz="2400" spc="140" dirty="0">
                <a:solidFill>
                  <a:schemeClr val="bg1"/>
                </a:solidFill>
              </a:rPr>
              <a:t>that leads to the effective development of products/solutions that will be adopted by the desired end beneficiary.</a:t>
            </a:r>
          </a:p>
          <a:p>
            <a:pPr marL="0" indent="0">
              <a:buNone/>
            </a:pPr>
            <a:endParaRPr lang="en-US" sz="2400" spc="14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2400" spc="14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2800" b="1" spc="160" dirty="0">
                <a:solidFill>
                  <a:schemeClr val="bg1"/>
                </a:solidFill>
              </a:rPr>
              <a:t>Human-Centered Design</a:t>
            </a:r>
          </a:p>
          <a:p>
            <a:pPr marL="0" indent="0">
              <a:buNone/>
            </a:pPr>
            <a:r>
              <a:rPr lang="en-US" sz="2400" b="1" spc="140" dirty="0">
                <a:solidFill>
                  <a:schemeClr val="bg1"/>
                </a:solidFill>
              </a:rPr>
              <a:t>A mindset and tool to be applied alongside Design Thinking </a:t>
            </a:r>
            <a:r>
              <a:rPr lang="en-US" sz="2400" spc="140" dirty="0">
                <a:solidFill>
                  <a:schemeClr val="bg1"/>
                </a:solidFill>
              </a:rPr>
              <a:t>that creates a positive, long-term impact for the users of the solution.</a:t>
            </a:r>
          </a:p>
          <a:p>
            <a:pPr marL="0" indent="0">
              <a:buNone/>
            </a:pPr>
            <a:endParaRPr lang="en-GB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54257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/>
          </p:cNvPicPr>
          <p:nvPr/>
        </p:nvPicPr>
        <p:blipFill>
          <a:blip>
            <a:alphaModFix amt="8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4397171">
            <a:off x="2633928" y="5315190"/>
            <a:ext cx="3787650" cy="3925026"/>
          </a:xfrm>
          <a:prstGeom prst="rect">
            <a:avLst/>
          </a:prstGeom>
        </p:spPr>
      </p:pic>
      <p:grpSp>
        <p:nvGrpSpPr>
          <p:cNvPr id="16" name="Gruppieren 15">
            <a:extLst>
              <a:ext uri="{FF2B5EF4-FFF2-40B4-BE49-F238E27FC236}">
                <a16:creationId xmlns:a16="http://schemas.microsoft.com/office/drawing/2014/main" id="{DB687FCB-6C2A-E449-84FE-1E48DF45A15F}"/>
              </a:ext>
            </a:extLst>
          </p:cNvPr>
          <p:cNvGrpSpPr/>
          <p:nvPr/>
        </p:nvGrpSpPr>
        <p:grpSpPr>
          <a:xfrm>
            <a:off x="936700" y="1557565"/>
            <a:ext cx="10318601" cy="4090592"/>
            <a:chOff x="917244" y="1544594"/>
            <a:chExt cx="10318601" cy="4090592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2988904" y="1544594"/>
              <a:ext cx="1992755" cy="2132326"/>
            </a:xfrm>
            <a:prstGeom prst="rect">
              <a:avLst/>
            </a:prstGeom>
          </p:spPr>
        </p:pic>
        <p:pic>
          <p:nvPicPr>
            <p:cNvPr id="6" name="Picture 6"/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7171350" y="1544594"/>
              <a:ext cx="1992755" cy="2132326"/>
            </a:xfrm>
            <a:prstGeom prst="rect">
              <a:avLst/>
            </a:prstGeom>
          </p:spPr>
        </p:pic>
        <p:pic>
          <p:nvPicPr>
            <p:cNvPr id="7" name="Picture 7"/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>
              <a:off x="9243090" y="3429000"/>
              <a:ext cx="1992755" cy="2132326"/>
            </a:xfrm>
            <a:prstGeom prst="rect">
              <a:avLst/>
            </a:prstGeom>
          </p:spPr>
        </p:pic>
        <p:pic>
          <p:nvPicPr>
            <p:cNvPr id="8" name="Picture 8"/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5126277" y="3502860"/>
              <a:ext cx="1992755" cy="2132326"/>
            </a:xfrm>
            <a:prstGeom prst="rect">
              <a:avLst/>
            </a:prstGeom>
          </p:spPr>
        </p:pic>
        <p:pic>
          <p:nvPicPr>
            <p:cNvPr id="9" name="Picture 9"/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>
              <a:fillRect/>
            </a:stretch>
          </p:blipFill>
          <p:spPr>
            <a:xfrm>
              <a:off x="917244" y="3429000"/>
              <a:ext cx="1992755" cy="2132326"/>
            </a:xfrm>
            <a:prstGeom prst="rect">
              <a:avLst/>
            </a:prstGeom>
          </p:spPr>
        </p:pic>
        <p:sp>
          <p:nvSpPr>
            <p:cNvPr id="10" name="TextBox 10"/>
            <p:cNvSpPr txBox="1"/>
            <p:nvPr/>
          </p:nvSpPr>
          <p:spPr>
            <a:xfrm>
              <a:off x="928352" y="4233129"/>
              <a:ext cx="1981647" cy="44493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3772"/>
                </a:lnSpc>
              </a:pPr>
              <a:r>
                <a:rPr lang="en-US" sz="2695" b="1" dirty="0">
                  <a:solidFill>
                    <a:srgbClr val="FFFFFF"/>
                  </a:solidFill>
                  <a:latin typeface="+mj-lt"/>
                </a:rPr>
                <a:t>Empathies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3462264" y="2354786"/>
              <a:ext cx="1046033" cy="4449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72"/>
                </a:lnSpc>
              </a:pPr>
              <a:r>
                <a:rPr lang="en-US" sz="2695" b="1">
                  <a:solidFill>
                    <a:srgbClr val="FFFFFF"/>
                  </a:solidFill>
                  <a:latin typeface="+mj-lt"/>
                </a:rPr>
                <a:t>Define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5622505" y="4313053"/>
              <a:ext cx="1000299" cy="4449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72"/>
                </a:lnSpc>
              </a:pPr>
              <a:r>
                <a:rPr lang="en-US" sz="2695" b="1">
                  <a:solidFill>
                    <a:srgbClr val="FFFFFF"/>
                  </a:solidFill>
                  <a:latin typeface="+mj-lt"/>
                </a:rPr>
                <a:t>Ideate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380291" y="2354786"/>
              <a:ext cx="1574873" cy="4449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72"/>
                </a:lnSpc>
              </a:pPr>
              <a:r>
                <a:rPr lang="en-US" sz="2695" b="1">
                  <a:solidFill>
                    <a:srgbClr val="FFFFFF"/>
                  </a:solidFill>
                  <a:latin typeface="+mj-lt"/>
                </a:rPr>
                <a:t>Prototype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9906753" y="4313053"/>
              <a:ext cx="665427" cy="4449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72"/>
                </a:lnSpc>
              </a:pPr>
              <a:r>
                <a:rPr lang="en-US" sz="2695" b="1">
                  <a:solidFill>
                    <a:srgbClr val="FFFFFF"/>
                  </a:solidFill>
                  <a:latin typeface="+mj-lt"/>
                </a:rPr>
                <a:t>Test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685800" y="350732"/>
            <a:ext cx="9646920" cy="5890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024"/>
              </a:lnSpc>
            </a:pPr>
            <a:r>
              <a:rPr lang="en-US" sz="3667" b="1" spc="110" dirty="0">
                <a:solidFill>
                  <a:schemeClr val="bg1"/>
                </a:solidFill>
                <a:latin typeface="+mj-lt"/>
              </a:rPr>
              <a:t>Design Thinking – 5-step process</a:t>
            </a:r>
          </a:p>
        </p:txBody>
      </p:sp>
      <p:cxnSp>
        <p:nvCxnSpPr>
          <p:cNvPr id="18" name="Gerade Verbindung 17">
            <a:extLst>
              <a:ext uri="{FF2B5EF4-FFF2-40B4-BE49-F238E27FC236}">
                <a16:creationId xmlns:a16="http://schemas.microsoft.com/office/drawing/2014/main" id="{71594869-0A70-1A4B-B308-A8D5F92B46AC}"/>
              </a:ext>
            </a:extLst>
          </p:cNvPr>
          <p:cNvCxnSpPr/>
          <p:nvPr/>
        </p:nvCxnSpPr>
        <p:spPr>
          <a:xfrm>
            <a:off x="1" y="1267118"/>
            <a:ext cx="6142109" cy="0"/>
          </a:xfrm>
          <a:prstGeom prst="line">
            <a:avLst/>
          </a:prstGeom>
          <a:ln w="31750" cap="rnd">
            <a:prstDash val="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685800" y="350732"/>
            <a:ext cx="8831424" cy="6412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024"/>
              </a:lnSpc>
            </a:pPr>
            <a:r>
              <a:rPr lang="en-US" sz="4400" b="1" spc="110" dirty="0">
                <a:solidFill>
                  <a:schemeClr val="bg1"/>
                </a:solidFill>
                <a:latin typeface="+mj-lt"/>
              </a:rPr>
              <a:t>Design Thinking – 5 steps process </a:t>
            </a:r>
          </a:p>
        </p:txBody>
      </p:sp>
      <p:pic>
        <p:nvPicPr>
          <p:cNvPr id="41" name="Picture 4">
            <a:extLst>
              <a:ext uri="{FF2B5EF4-FFF2-40B4-BE49-F238E27FC236}">
                <a16:creationId xmlns:a16="http://schemas.microsoft.com/office/drawing/2014/main" id="{1843D846-66A8-5641-848E-360164811F5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3008360" y="1429302"/>
            <a:ext cx="1992755" cy="2132326"/>
          </a:xfrm>
          <a:prstGeom prst="rect">
            <a:avLst/>
          </a:prstGeom>
        </p:spPr>
      </p:pic>
      <p:pic>
        <p:nvPicPr>
          <p:cNvPr id="42" name="Picture 11">
            <a:extLst>
              <a:ext uri="{FF2B5EF4-FFF2-40B4-BE49-F238E27FC236}">
                <a16:creationId xmlns:a16="http://schemas.microsoft.com/office/drawing/2014/main" id="{E11BD253-2892-8044-87E3-A8CBC6DED04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7190806" y="1429302"/>
            <a:ext cx="1992755" cy="2132326"/>
          </a:xfrm>
          <a:prstGeom prst="rect">
            <a:avLst/>
          </a:prstGeom>
        </p:spPr>
      </p:pic>
      <p:pic>
        <p:nvPicPr>
          <p:cNvPr id="43" name="Picture 12">
            <a:extLst>
              <a:ext uri="{FF2B5EF4-FFF2-40B4-BE49-F238E27FC236}">
                <a16:creationId xmlns:a16="http://schemas.microsoft.com/office/drawing/2014/main" id="{0F71EEC0-D1B3-7944-9ADF-81148DAC54C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9262546" y="3313709"/>
            <a:ext cx="1992755" cy="2132326"/>
          </a:xfrm>
          <a:prstGeom prst="rect">
            <a:avLst/>
          </a:prstGeom>
        </p:spPr>
      </p:pic>
      <p:pic>
        <p:nvPicPr>
          <p:cNvPr id="44" name="Picture 13">
            <a:extLst>
              <a:ext uri="{FF2B5EF4-FFF2-40B4-BE49-F238E27FC236}">
                <a16:creationId xmlns:a16="http://schemas.microsoft.com/office/drawing/2014/main" id="{D1FC9B85-63E0-4741-B1AF-80ABF0744A1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5145733" y="3387569"/>
            <a:ext cx="1992755" cy="2132326"/>
          </a:xfrm>
          <a:prstGeom prst="rect">
            <a:avLst/>
          </a:prstGeom>
        </p:spPr>
      </p:pic>
      <p:pic>
        <p:nvPicPr>
          <p:cNvPr id="45" name="Picture 14">
            <a:extLst>
              <a:ext uri="{FF2B5EF4-FFF2-40B4-BE49-F238E27FC236}">
                <a16:creationId xmlns:a16="http://schemas.microsoft.com/office/drawing/2014/main" id="{4E80DD2B-C8E1-5D49-851D-83029868BCB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936700" y="3313709"/>
            <a:ext cx="1992755" cy="2132326"/>
          </a:xfrm>
          <a:prstGeom prst="rect">
            <a:avLst/>
          </a:prstGeom>
        </p:spPr>
      </p:pic>
      <p:grpSp>
        <p:nvGrpSpPr>
          <p:cNvPr id="46" name="Group 15">
            <a:extLst>
              <a:ext uri="{FF2B5EF4-FFF2-40B4-BE49-F238E27FC236}">
                <a16:creationId xmlns:a16="http://schemas.microsoft.com/office/drawing/2014/main" id="{9B7956D5-1731-4D49-B983-423BBF5AD33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1481405" y="3561628"/>
            <a:ext cx="903345" cy="973525"/>
            <a:chOff x="0" y="0"/>
            <a:chExt cx="1806690" cy="1947050"/>
          </a:xfrm>
        </p:grpSpPr>
        <p:pic>
          <p:nvPicPr>
            <p:cNvPr id="47" name="Picture 16">
              <a:extLst>
                <a:ext uri="{FF2B5EF4-FFF2-40B4-BE49-F238E27FC236}">
                  <a16:creationId xmlns:a16="http://schemas.microsoft.com/office/drawing/2014/main" id="{ECEFF654-42F3-5D44-A3D4-9515A2D02490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>
              <a:fillRect/>
            </a:stretch>
          </p:blipFill>
          <p:spPr>
            <a:xfrm>
              <a:off x="0" y="494419"/>
              <a:ext cx="1341703" cy="1452631"/>
            </a:xfrm>
            <a:prstGeom prst="rect">
              <a:avLst/>
            </a:prstGeom>
          </p:spPr>
        </p:pic>
        <p:pic>
          <p:nvPicPr>
            <p:cNvPr id="48" name="Picture 17">
              <a:extLst>
                <a:ext uri="{FF2B5EF4-FFF2-40B4-BE49-F238E27FC236}">
                  <a16:creationId xmlns:a16="http://schemas.microsoft.com/office/drawing/2014/main" id="{D6934FE6-F69C-1E43-A71F-8ADB59E8DB4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>
              <a:fillRect/>
            </a:stretch>
          </p:blipFill>
          <p:spPr>
            <a:xfrm>
              <a:off x="670852" y="0"/>
              <a:ext cx="1135838" cy="1142068"/>
            </a:xfrm>
            <a:prstGeom prst="rect">
              <a:avLst/>
            </a:prstGeom>
          </p:spPr>
        </p:pic>
      </p:grpSp>
      <p:pic>
        <p:nvPicPr>
          <p:cNvPr id="49" name="Picture 18">
            <a:extLst>
              <a:ext uri="{FF2B5EF4-FFF2-40B4-BE49-F238E27FC236}">
                <a16:creationId xmlns:a16="http://schemas.microsoft.com/office/drawing/2014/main" id="{D4BE4B52-C5C5-524D-BC63-98D8E6AE176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3613341" y="1831550"/>
            <a:ext cx="782792" cy="750057"/>
          </a:xfrm>
          <a:prstGeom prst="rect">
            <a:avLst/>
          </a:prstGeom>
        </p:spPr>
      </p:pic>
      <p:pic>
        <p:nvPicPr>
          <p:cNvPr id="50" name="Picture 19">
            <a:extLst>
              <a:ext uri="{FF2B5EF4-FFF2-40B4-BE49-F238E27FC236}">
                <a16:creationId xmlns:a16="http://schemas.microsoft.com/office/drawing/2014/main" id="{F1ACFE95-4EE7-2845-90E9-A7D5286A42C8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5700835" y="3783645"/>
            <a:ext cx="883176" cy="825368"/>
          </a:xfrm>
          <a:prstGeom prst="rect">
            <a:avLst/>
          </a:prstGeom>
        </p:spPr>
      </p:pic>
      <p:pic>
        <p:nvPicPr>
          <p:cNvPr id="51" name="Picture 20">
            <a:extLst>
              <a:ext uri="{FF2B5EF4-FFF2-40B4-BE49-F238E27FC236}">
                <a16:creationId xmlns:a16="http://schemas.microsoft.com/office/drawing/2014/main" id="{056024C9-D66E-D242-B116-CC067F9C2BB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7677391" y="1886435"/>
            <a:ext cx="1019587" cy="695173"/>
          </a:xfrm>
          <a:prstGeom prst="rect">
            <a:avLst/>
          </a:prstGeom>
        </p:spPr>
      </p:pic>
      <p:pic>
        <p:nvPicPr>
          <p:cNvPr id="52" name="Picture 21">
            <a:extLst>
              <a:ext uri="{FF2B5EF4-FFF2-40B4-BE49-F238E27FC236}">
                <a16:creationId xmlns:a16="http://schemas.microsoft.com/office/drawing/2014/main" id="{E30C25D4-128A-0F46-8C52-403B957746E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9936714" y="3738681"/>
            <a:ext cx="644419" cy="796472"/>
          </a:xfrm>
          <a:prstGeom prst="rect">
            <a:avLst/>
          </a:prstGeom>
        </p:spPr>
      </p:pic>
      <p:sp>
        <p:nvSpPr>
          <p:cNvPr id="53" name="TextBox 22">
            <a:extLst>
              <a:ext uri="{FF2B5EF4-FFF2-40B4-BE49-F238E27FC236}">
                <a16:creationId xmlns:a16="http://schemas.microsoft.com/office/drawing/2014/main" id="{613F1511-4EAE-B140-971A-118CB9BD4B87}"/>
              </a:ext>
            </a:extLst>
          </p:cNvPr>
          <p:cNvSpPr txBox="1"/>
          <p:nvPr/>
        </p:nvSpPr>
        <p:spPr>
          <a:xfrm>
            <a:off x="1092425" y="4572169"/>
            <a:ext cx="1681305" cy="444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72"/>
              </a:lnSpc>
            </a:pPr>
            <a:r>
              <a:rPr lang="en-US" sz="2695" dirty="0">
                <a:solidFill>
                  <a:srgbClr val="FFFFFF"/>
                </a:solidFill>
                <a:latin typeface="+mj-lt"/>
              </a:rPr>
              <a:t>Empathize</a:t>
            </a:r>
          </a:p>
        </p:txBody>
      </p:sp>
      <p:sp>
        <p:nvSpPr>
          <p:cNvPr id="54" name="TextBox 23">
            <a:extLst>
              <a:ext uri="{FF2B5EF4-FFF2-40B4-BE49-F238E27FC236}">
                <a16:creationId xmlns:a16="http://schemas.microsoft.com/office/drawing/2014/main" id="{2E0DDC9D-32A4-2E42-8566-A74AAE61D778}"/>
              </a:ext>
            </a:extLst>
          </p:cNvPr>
          <p:cNvSpPr txBox="1"/>
          <p:nvPr/>
        </p:nvSpPr>
        <p:spPr>
          <a:xfrm>
            <a:off x="3481720" y="2649835"/>
            <a:ext cx="1046033" cy="444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72"/>
              </a:lnSpc>
            </a:pPr>
            <a:r>
              <a:rPr lang="en-US" sz="2695" dirty="0">
                <a:solidFill>
                  <a:srgbClr val="FFFFFF"/>
                </a:solidFill>
                <a:latin typeface="+mj-lt"/>
              </a:rPr>
              <a:t>Define</a:t>
            </a:r>
          </a:p>
        </p:txBody>
      </p:sp>
      <p:sp>
        <p:nvSpPr>
          <p:cNvPr id="55" name="TextBox 24">
            <a:extLst>
              <a:ext uri="{FF2B5EF4-FFF2-40B4-BE49-F238E27FC236}">
                <a16:creationId xmlns:a16="http://schemas.microsoft.com/office/drawing/2014/main" id="{1E0D8598-A804-6046-8B91-032BA9988358}"/>
              </a:ext>
            </a:extLst>
          </p:cNvPr>
          <p:cNvSpPr txBox="1"/>
          <p:nvPr/>
        </p:nvSpPr>
        <p:spPr>
          <a:xfrm>
            <a:off x="5642275" y="4646029"/>
            <a:ext cx="1000299" cy="4546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72"/>
              </a:lnSpc>
            </a:pPr>
            <a:r>
              <a:rPr lang="en-US" sz="2695" dirty="0">
                <a:solidFill>
                  <a:srgbClr val="FFFFFF"/>
                </a:solidFill>
                <a:latin typeface="+mj-lt"/>
              </a:rPr>
              <a:t>Ideate</a:t>
            </a:r>
          </a:p>
        </p:txBody>
      </p:sp>
      <p:sp>
        <p:nvSpPr>
          <p:cNvPr id="56" name="TextBox 25">
            <a:extLst>
              <a:ext uri="{FF2B5EF4-FFF2-40B4-BE49-F238E27FC236}">
                <a16:creationId xmlns:a16="http://schemas.microsoft.com/office/drawing/2014/main" id="{A803799A-EE09-864A-93EE-1C88B41C3853}"/>
              </a:ext>
            </a:extLst>
          </p:cNvPr>
          <p:cNvSpPr txBox="1"/>
          <p:nvPr/>
        </p:nvSpPr>
        <p:spPr>
          <a:xfrm>
            <a:off x="7399747" y="2649835"/>
            <a:ext cx="1574873" cy="4546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72"/>
              </a:lnSpc>
            </a:pPr>
            <a:r>
              <a:rPr lang="en-US" sz="2695" dirty="0">
                <a:solidFill>
                  <a:srgbClr val="FFFFFF"/>
                </a:solidFill>
                <a:latin typeface="+mj-lt"/>
              </a:rPr>
              <a:t>Prototype</a:t>
            </a:r>
          </a:p>
        </p:txBody>
      </p:sp>
      <p:sp>
        <p:nvSpPr>
          <p:cNvPr id="57" name="TextBox 26">
            <a:extLst>
              <a:ext uri="{FF2B5EF4-FFF2-40B4-BE49-F238E27FC236}">
                <a16:creationId xmlns:a16="http://schemas.microsoft.com/office/drawing/2014/main" id="{832CB433-0473-F74E-891B-A0E2B764FC81}"/>
              </a:ext>
            </a:extLst>
          </p:cNvPr>
          <p:cNvSpPr txBox="1"/>
          <p:nvPr/>
        </p:nvSpPr>
        <p:spPr>
          <a:xfrm>
            <a:off x="9926209" y="4572169"/>
            <a:ext cx="665427" cy="4546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72"/>
              </a:lnSpc>
            </a:pPr>
            <a:r>
              <a:rPr lang="en-US" sz="2695" dirty="0">
                <a:solidFill>
                  <a:srgbClr val="FFFFFF"/>
                </a:solidFill>
                <a:latin typeface="+mj-lt"/>
              </a:rPr>
              <a:t>Test</a:t>
            </a:r>
          </a:p>
        </p:txBody>
      </p:sp>
      <p:sp>
        <p:nvSpPr>
          <p:cNvPr id="58" name="TextBox 28">
            <a:extLst>
              <a:ext uri="{FF2B5EF4-FFF2-40B4-BE49-F238E27FC236}">
                <a16:creationId xmlns:a16="http://schemas.microsoft.com/office/drawing/2014/main" id="{EE294CA7-65F7-7D42-B37F-DF5492C077C4}"/>
              </a:ext>
            </a:extLst>
          </p:cNvPr>
          <p:cNvSpPr txBox="1"/>
          <p:nvPr/>
        </p:nvSpPr>
        <p:spPr>
          <a:xfrm>
            <a:off x="919260" y="5706731"/>
            <a:ext cx="2027635" cy="8611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33"/>
              </a:lnSpc>
            </a:pPr>
            <a:r>
              <a:rPr lang="en-US" sz="1667" dirty="0">
                <a:solidFill>
                  <a:srgbClr val="000000"/>
                </a:solidFill>
                <a:latin typeface="+mj-lt"/>
              </a:rPr>
              <a:t>Develop a deep understanding of the </a:t>
            </a:r>
            <a:r>
              <a:rPr lang="en-US" sz="1667" b="1" dirty="0">
                <a:solidFill>
                  <a:srgbClr val="000000"/>
                </a:solidFill>
                <a:latin typeface="+mj-lt"/>
              </a:rPr>
              <a:t>CUSTOMER</a:t>
            </a:r>
          </a:p>
        </p:txBody>
      </p:sp>
      <p:sp>
        <p:nvSpPr>
          <p:cNvPr id="59" name="TextBox 29">
            <a:extLst>
              <a:ext uri="{FF2B5EF4-FFF2-40B4-BE49-F238E27FC236}">
                <a16:creationId xmlns:a16="http://schemas.microsoft.com/office/drawing/2014/main" id="{7ECF14BF-3531-2B4B-AB10-1C094C45E322}"/>
              </a:ext>
            </a:extLst>
          </p:cNvPr>
          <p:cNvSpPr txBox="1"/>
          <p:nvPr/>
        </p:nvSpPr>
        <p:spPr>
          <a:xfrm>
            <a:off x="2990920" y="3924788"/>
            <a:ext cx="2027635" cy="8611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33"/>
              </a:lnSpc>
            </a:pPr>
            <a:r>
              <a:rPr lang="en-US" sz="1667" dirty="0">
                <a:solidFill>
                  <a:srgbClr val="000000"/>
                </a:solidFill>
                <a:latin typeface="+mj-lt"/>
              </a:rPr>
              <a:t>Articulate the </a:t>
            </a:r>
            <a:r>
              <a:rPr lang="en-US" sz="1667" b="1" dirty="0">
                <a:solidFill>
                  <a:srgbClr val="000000"/>
                </a:solidFill>
                <a:latin typeface="+mj-lt"/>
              </a:rPr>
              <a:t>CHALLENGE</a:t>
            </a:r>
            <a:r>
              <a:rPr lang="en-US" sz="1667" dirty="0">
                <a:solidFill>
                  <a:srgbClr val="000000"/>
                </a:solidFill>
                <a:latin typeface="+mj-lt"/>
              </a:rPr>
              <a:t> you want to solve</a:t>
            </a:r>
          </a:p>
        </p:txBody>
      </p:sp>
      <p:sp>
        <p:nvSpPr>
          <p:cNvPr id="60" name="TextBox 30">
            <a:extLst>
              <a:ext uri="{FF2B5EF4-FFF2-40B4-BE49-F238E27FC236}">
                <a16:creationId xmlns:a16="http://schemas.microsoft.com/office/drawing/2014/main" id="{15BD5F10-47AC-D949-B915-329625B8B630}"/>
              </a:ext>
            </a:extLst>
          </p:cNvPr>
          <p:cNvSpPr txBox="1"/>
          <p:nvPr/>
        </p:nvSpPr>
        <p:spPr>
          <a:xfrm>
            <a:off x="5110853" y="5627845"/>
            <a:ext cx="2027635" cy="8611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33"/>
              </a:lnSpc>
            </a:pPr>
            <a:r>
              <a:rPr lang="en-US" sz="1667" b="1" dirty="0">
                <a:solidFill>
                  <a:srgbClr val="000000"/>
                </a:solidFill>
                <a:latin typeface="+mj-lt"/>
              </a:rPr>
              <a:t>BRAINSTORM</a:t>
            </a:r>
            <a:r>
              <a:rPr lang="en-US" sz="1667" dirty="0">
                <a:solidFill>
                  <a:srgbClr val="000000"/>
                </a:solidFill>
                <a:latin typeface="+mj-lt"/>
              </a:rPr>
              <a:t> relevant and engaging  solutions</a:t>
            </a:r>
          </a:p>
        </p:txBody>
      </p:sp>
      <p:sp>
        <p:nvSpPr>
          <p:cNvPr id="61" name="TextBox 31">
            <a:extLst>
              <a:ext uri="{FF2B5EF4-FFF2-40B4-BE49-F238E27FC236}">
                <a16:creationId xmlns:a16="http://schemas.microsoft.com/office/drawing/2014/main" id="{C09BBD98-277F-FB4E-AAD3-F91C3A18A667}"/>
              </a:ext>
            </a:extLst>
          </p:cNvPr>
          <p:cNvSpPr txBox="1"/>
          <p:nvPr/>
        </p:nvSpPr>
        <p:spPr>
          <a:xfrm>
            <a:off x="7183558" y="3706548"/>
            <a:ext cx="2027635" cy="8611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33"/>
              </a:lnSpc>
            </a:pPr>
            <a:r>
              <a:rPr lang="en-US" sz="1667" dirty="0">
                <a:solidFill>
                  <a:srgbClr val="000000"/>
                </a:solidFill>
                <a:latin typeface="+mj-lt"/>
              </a:rPr>
              <a:t>Design a </a:t>
            </a:r>
            <a:r>
              <a:rPr lang="en-US" sz="1667" b="1" dirty="0">
                <a:solidFill>
                  <a:srgbClr val="000000"/>
                </a:solidFill>
                <a:latin typeface="+mj-lt"/>
              </a:rPr>
              <a:t>PROTOTYPE</a:t>
            </a:r>
            <a:r>
              <a:rPr lang="en-US" sz="1667" dirty="0">
                <a:solidFill>
                  <a:srgbClr val="000000"/>
                </a:solidFill>
                <a:latin typeface="+mj-lt"/>
              </a:rPr>
              <a:t> to test your solution</a:t>
            </a:r>
          </a:p>
        </p:txBody>
      </p:sp>
      <p:sp>
        <p:nvSpPr>
          <p:cNvPr id="62" name="TextBox 32">
            <a:extLst>
              <a:ext uri="{FF2B5EF4-FFF2-40B4-BE49-F238E27FC236}">
                <a16:creationId xmlns:a16="http://schemas.microsoft.com/office/drawing/2014/main" id="{B2FFCD7A-74FD-6249-93D8-0ED124386C8E}"/>
              </a:ext>
            </a:extLst>
          </p:cNvPr>
          <p:cNvSpPr txBox="1"/>
          <p:nvPr/>
        </p:nvSpPr>
        <p:spPr>
          <a:xfrm>
            <a:off x="9245105" y="5481795"/>
            <a:ext cx="2530128" cy="8611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333"/>
              </a:lnSpc>
            </a:pPr>
            <a:r>
              <a:rPr lang="en-US" sz="1667" dirty="0">
                <a:solidFill>
                  <a:srgbClr val="000000"/>
                </a:solidFill>
                <a:latin typeface="+mj-lt"/>
              </a:rPr>
              <a:t>Engage a continuous short-cycle </a:t>
            </a:r>
            <a:r>
              <a:rPr lang="en-US" sz="1667" b="1" dirty="0">
                <a:solidFill>
                  <a:srgbClr val="000000"/>
                </a:solidFill>
                <a:latin typeface="+mj-lt"/>
              </a:rPr>
              <a:t>VALIDATION</a:t>
            </a:r>
            <a:r>
              <a:rPr lang="en-US" sz="1667" dirty="0">
                <a:solidFill>
                  <a:srgbClr val="000000"/>
                </a:solidFill>
                <a:latin typeface="+mj-lt"/>
              </a:rPr>
              <a:t> process to improve your design</a:t>
            </a:r>
          </a:p>
        </p:txBody>
      </p:sp>
    </p:spTree>
    <p:extLst>
      <p:ext uri="{BB962C8B-B14F-4D97-AF65-F5344CB8AC3E}">
        <p14:creationId xmlns:p14="http://schemas.microsoft.com/office/powerpoint/2010/main" val="3560997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685799" y="350732"/>
            <a:ext cx="10305661" cy="6412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024"/>
              </a:lnSpc>
            </a:pPr>
            <a:r>
              <a:rPr lang="en-US" sz="4400" b="1" spc="110" dirty="0">
                <a:solidFill>
                  <a:schemeClr val="bg1"/>
                </a:solidFill>
                <a:latin typeface="+mj-lt"/>
              </a:rPr>
              <a:t>Design Thinking – an iterative process</a:t>
            </a:r>
          </a:p>
        </p:txBody>
      </p:sp>
      <p:pic>
        <p:nvPicPr>
          <p:cNvPr id="41" name="Picture 4">
            <a:extLst>
              <a:ext uri="{FF2B5EF4-FFF2-40B4-BE49-F238E27FC236}">
                <a16:creationId xmlns:a16="http://schemas.microsoft.com/office/drawing/2014/main" id="{1843D846-66A8-5641-848E-360164811F5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2868401" y="1892785"/>
            <a:ext cx="1992755" cy="2132326"/>
          </a:xfrm>
          <a:prstGeom prst="rect">
            <a:avLst/>
          </a:prstGeom>
        </p:spPr>
      </p:pic>
      <p:pic>
        <p:nvPicPr>
          <p:cNvPr id="42" name="Picture 11">
            <a:extLst>
              <a:ext uri="{FF2B5EF4-FFF2-40B4-BE49-F238E27FC236}">
                <a16:creationId xmlns:a16="http://schemas.microsoft.com/office/drawing/2014/main" id="{E11BD253-2892-8044-87E3-A8CBC6DED04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7050847" y="1892785"/>
            <a:ext cx="1992755" cy="2132326"/>
          </a:xfrm>
          <a:prstGeom prst="rect">
            <a:avLst/>
          </a:prstGeom>
        </p:spPr>
      </p:pic>
      <p:pic>
        <p:nvPicPr>
          <p:cNvPr id="43" name="Picture 12">
            <a:extLst>
              <a:ext uri="{FF2B5EF4-FFF2-40B4-BE49-F238E27FC236}">
                <a16:creationId xmlns:a16="http://schemas.microsoft.com/office/drawing/2014/main" id="{0F71EEC0-D1B3-7944-9ADF-81148DAC54C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9122587" y="3777192"/>
            <a:ext cx="1992755" cy="2132326"/>
          </a:xfrm>
          <a:prstGeom prst="rect">
            <a:avLst/>
          </a:prstGeom>
        </p:spPr>
      </p:pic>
      <p:pic>
        <p:nvPicPr>
          <p:cNvPr id="44" name="Picture 13">
            <a:extLst>
              <a:ext uri="{FF2B5EF4-FFF2-40B4-BE49-F238E27FC236}">
                <a16:creationId xmlns:a16="http://schemas.microsoft.com/office/drawing/2014/main" id="{D1FC9B85-63E0-4741-B1AF-80ABF0744A1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5005774" y="3851052"/>
            <a:ext cx="1992755" cy="2132326"/>
          </a:xfrm>
          <a:prstGeom prst="rect">
            <a:avLst/>
          </a:prstGeom>
        </p:spPr>
      </p:pic>
      <p:pic>
        <p:nvPicPr>
          <p:cNvPr id="45" name="Picture 14">
            <a:extLst>
              <a:ext uri="{FF2B5EF4-FFF2-40B4-BE49-F238E27FC236}">
                <a16:creationId xmlns:a16="http://schemas.microsoft.com/office/drawing/2014/main" id="{4E80DD2B-C8E1-5D49-851D-83029868BCB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796741" y="3777192"/>
            <a:ext cx="1992755" cy="2132326"/>
          </a:xfrm>
          <a:prstGeom prst="rect">
            <a:avLst/>
          </a:prstGeom>
        </p:spPr>
      </p:pic>
      <p:grpSp>
        <p:nvGrpSpPr>
          <p:cNvPr id="46" name="Group 15">
            <a:extLst>
              <a:ext uri="{FF2B5EF4-FFF2-40B4-BE49-F238E27FC236}">
                <a16:creationId xmlns:a16="http://schemas.microsoft.com/office/drawing/2014/main" id="{9B7956D5-1731-4D49-B983-423BBF5AD33F}"/>
              </a:ext>
            </a:extLst>
          </p:cNvPr>
          <p:cNvGrpSpPr/>
          <p:nvPr/>
        </p:nvGrpSpPr>
        <p:grpSpPr>
          <a:xfrm>
            <a:off x="1341446" y="4025111"/>
            <a:ext cx="903345" cy="973525"/>
            <a:chOff x="0" y="0"/>
            <a:chExt cx="1806690" cy="1947050"/>
          </a:xfrm>
        </p:grpSpPr>
        <p:pic>
          <p:nvPicPr>
            <p:cNvPr id="47" name="Picture 16">
              <a:extLst>
                <a:ext uri="{FF2B5EF4-FFF2-40B4-BE49-F238E27FC236}">
                  <a16:creationId xmlns:a16="http://schemas.microsoft.com/office/drawing/2014/main" id="{ECEFF654-42F3-5D44-A3D4-9515A2D0249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>
              <a:fillRect/>
            </a:stretch>
          </p:blipFill>
          <p:spPr>
            <a:xfrm>
              <a:off x="0" y="494419"/>
              <a:ext cx="1341703" cy="1452631"/>
            </a:xfrm>
            <a:prstGeom prst="rect">
              <a:avLst/>
            </a:prstGeom>
          </p:spPr>
        </p:pic>
        <p:pic>
          <p:nvPicPr>
            <p:cNvPr id="48" name="Picture 17">
              <a:extLst>
                <a:ext uri="{FF2B5EF4-FFF2-40B4-BE49-F238E27FC236}">
                  <a16:creationId xmlns:a16="http://schemas.microsoft.com/office/drawing/2014/main" id="{D6934FE6-F69C-1E43-A71F-8ADB59E8DB4E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>
              <a:fillRect/>
            </a:stretch>
          </p:blipFill>
          <p:spPr>
            <a:xfrm>
              <a:off x="670852" y="0"/>
              <a:ext cx="1135838" cy="1142068"/>
            </a:xfrm>
            <a:prstGeom prst="rect">
              <a:avLst/>
            </a:prstGeom>
          </p:spPr>
        </p:pic>
      </p:grpSp>
      <p:pic>
        <p:nvPicPr>
          <p:cNvPr id="49" name="Picture 18">
            <a:extLst>
              <a:ext uri="{FF2B5EF4-FFF2-40B4-BE49-F238E27FC236}">
                <a16:creationId xmlns:a16="http://schemas.microsoft.com/office/drawing/2014/main" id="{D4BE4B52-C5C5-524D-BC63-98D8E6AE176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3473382" y="2295033"/>
            <a:ext cx="782792" cy="750057"/>
          </a:xfrm>
          <a:prstGeom prst="rect">
            <a:avLst/>
          </a:prstGeom>
        </p:spPr>
      </p:pic>
      <p:pic>
        <p:nvPicPr>
          <p:cNvPr id="50" name="Picture 19">
            <a:extLst>
              <a:ext uri="{FF2B5EF4-FFF2-40B4-BE49-F238E27FC236}">
                <a16:creationId xmlns:a16="http://schemas.microsoft.com/office/drawing/2014/main" id="{F1ACFE95-4EE7-2845-90E9-A7D5286A42C8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5560876" y="4247128"/>
            <a:ext cx="883176" cy="825368"/>
          </a:xfrm>
          <a:prstGeom prst="rect">
            <a:avLst/>
          </a:prstGeom>
        </p:spPr>
      </p:pic>
      <p:pic>
        <p:nvPicPr>
          <p:cNvPr id="51" name="Picture 20">
            <a:extLst>
              <a:ext uri="{FF2B5EF4-FFF2-40B4-BE49-F238E27FC236}">
                <a16:creationId xmlns:a16="http://schemas.microsoft.com/office/drawing/2014/main" id="{056024C9-D66E-D242-B116-CC067F9C2BB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7537432" y="2349918"/>
            <a:ext cx="1019587" cy="695173"/>
          </a:xfrm>
          <a:prstGeom prst="rect">
            <a:avLst/>
          </a:prstGeom>
        </p:spPr>
      </p:pic>
      <p:pic>
        <p:nvPicPr>
          <p:cNvPr id="52" name="Picture 21">
            <a:extLst>
              <a:ext uri="{FF2B5EF4-FFF2-40B4-BE49-F238E27FC236}">
                <a16:creationId xmlns:a16="http://schemas.microsoft.com/office/drawing/2014/main" id="{E30C25D4-128A-0F46-8C52-403B957746E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9796755" y="4202164"/>
            <a:ext cx="644419" cy="796472"/>
          </a:xfrm>
          <a:prstGeom prst="rect">
            <a:avLst/>
          </a:prstGeom>
        </p:spPr>
      </p:pic>
      <p:sp>
        <p:nvSpPr>
          <p:cNvPr id="53" name="TextBox 22">
            <a:extLst>
              <a:ext uri="{FF2B5EF4-FFF2-40B4-BE49-F238E27FC236}">
                <a16:creationId xmlns:a16="http://schemas.microsoft.com/office/drawing/2014/main" id="{613F1511-4EAE-B140-971A-118CB9BD4B87}"/>
              </a:ext>
            </a:extLst>
          </p:cNvPr>
          <p:cNvSpPr txBox="1"/>
          <p:nvPr/>
        </p:nvSpPr>
        <p:spPr>
          <a:xfrm>
            <a:off x="952466" y="5035652"/>
            <a:ext cx="1681305" cy="444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72"/>
              </a:lnSpc>
            </a:pPr>
            <a:r>
              <a:rPr lang="en-US" sz="2695" dirty="0">
                <a:solidFill>
                  <a:srgbClr val="FFFFFF"/>
                </a:solidFill>
                <a:latin typeface="+mj-lt"/>
              </a:rPr>
              <a:t>Empathies</a:t>
            </a:r>
          </a:p>
        </p:txBody>
      </p:sp>
      <p:sp>
        <p:nvSpPr>
          <p:cNvPr id="54" name="TextBox 23">
            <a:extLst>
              <a:ext uri="{FF2B5EF4-FFF2-40B4-BE49-F238E27FC236}">
                <a16:creationId xmlns:a16="http://schemas.microsoft.com/office/drawing/2014/main" id="{2E0DDC9D-32A4-2E42-8566-A74AAE61D778}"/>
              </a:ext>
            </a:extLst>
          </p:cNvPr>
          <p:cNvSpPr txBox="1"/>
          <p:nvPr/>
        </p:nvSpPr>
        <p:spPr>
          <a:xfrm>
            <a:off x="3341761" y="3113318"/>
            <a:ext cx="1046033" cy="444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72"/>
              </a:lnSpc>
            </a:pPr>
            <a:r>
              <a:rPr lang="en-US" sz="2695" dirty="0">
                <a:solidFill>
                  <a:srgbClr val="FFFFFF"/>
                </a:solidFill>
                <a:latin typeface="+mj-lt"/>
              </a:rPr>
              <a:t>Define</a:t>
            </a:r>
          </a:p>
        </p:txBody>
      </p:sp>
      <p:sp>
        <p:nvSpPr>
          <p:cNvPr id="55" name="TextBox 24">
            <a:extLst>
              <a:ext uri="{FF2B5EF4-FFF2-40B4-BE49-F238E27FC236}">
                <a16:creationId xmlns:a16="http://schemas.microsoft.com/office/drawing/2014/main" id="{1E0D8598-A804-6046-8B91-032BA9988358}"/>
              </a:ext>
            </a:extLst>
          </p:cNvPr>
          <p:cNvSpPr txBox="1"/>
          <p:nvPr/>
        </p:nvSpPr>
        <p:spPr>
          <a:xfrm>
            <a:off x="5502316" y="5109512"/>
            <a:ext cx="1000299" cy="4546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72"/>
              </a:lnSpc>
            </a:pPr>
            <a:r>
              <a:rPr lang="en-US" sz="2695" dirty="0">
                <a:solidFill>
                  <a:srgbClr val="FFFFFF"/>
                </a:solidFill>
                <a:latin typeface="+mj-lt"/>
              </a:rPr>
              <a:t>Ideate</a:t>
            </a:r>
          </a:p>
        </p:txBody>
      </p:sp>
      <p:sp>
        <p:nvSpPr>
          <p:cNvPr id="56" name="TextBox 25">
            <a:extLst>
              <a:ext uri="{FF2B5EF4-FFF2-40B4-BE49-F238E27FC236}">
                <a16:creationId xmlns:a16="http://schemas.microsoft.com/office/drawing/2014/main" id="{A803799A-EE09-864A-93EE-1C88B41C3853}"/>
              </a:ext>
            </a:extLst>
          </p:cNvPr>
          <p:cNvSpPr txBox="1"/>
          <p:nvPr/>
        </p:nvSpPr>
        <p:spPr>
          <a:xfrm>
            <a:off x="7259788" y="3113318"/>
            <a:ext cx="1574873" cy="4546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72"/>
              </a:lnSpc>
            </a:pPr>
            <a:r>
              <a:rPr lang="en-US" sz="2695" dirty="0">
                <a:solidFill>
                  <a:srgbClr val="FFFFFF"/>
                </a:solidFill>
                <a:latin typeface="+mj-lt"/>
              </a:rPr>
              <a:t>Prototype</a:t>
            </a:r>
          </a:p>
        </p:txBody>
      </p:sp>
      <p:sp>
        <p:nvSpPr>
          <p:cNvPr id="57" name="TextBox 26">
            <a:extLst>
              <a:ext uri="{FF2B5EF4-FFF2-40B4-BE49-F238E27FC236}">
                <a16:creationId xmlns:a16="http://schemas.microsoft.com/office/drawing/2014/main" id="{832CB433-0473-F74E-891B-A0E2B764FC81}"/>
              </a:ext>
            </a:extLst>
          </p:cNvPr>
          <p:cNvSpPr txBox="1"/>
          <p:nvPr/>
        </p:nvSpPr>
        <p:spPr>
          <a:xfrm>
            <a:off x="9786250" y="5035652"/>
            <a:ext cx="665427" cy="4546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72"/>
              </a:lnSpc>
            </a:pPr>
            <a:r>
              <a:rPr lang="en-US" sz="2695" dirty="0">
                <a:solidFill>
                  <a:srgbClr val="FFFFFF"/>
                </a:solidFill>
                <a:latin typeface="+mj-lt"/>
              </a:rPr>
              <a:t>Test</a:t>
            </a:r>
          </a:p>
        </p:txBody>
      </p:sp>
      <p:cxnSp>
        <p:nvCxnSpPr>
          <p:cNvPr id="6" name="Connector: Curved 5">
            <a:extLst>
              <a:ext uri="{FF2B5EF4-FFF2-40B4-BE49-F238E27FC236}">
                <a16:creationId xmlns:a16="http://schemas.microsoft.com/office/drawing/2014/main" id="{465B7514-F53B-4E69-98E4-644807620957}"/>
              </a:ext>
            </a:extLst>
          </p:cNvPr>
          <p:cNvCxnSpPr>
            <a:stCxn id="45" idx="0"/>
          </p:cNvCxnSpPr>
          <p:nvPr/>
        </p:nvCxnSpPr>
        <p:spPr>
          <a:xfrm rot="5400000" flipH="1" flipV="1">
            <a:off x="1835567" y="2744358"/>
            <a:ext cx="990387" cy="1075282"/>
          </a:xfrm>
          <a:prstGeom prst="curved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or: Curved 7">
            <a:extLst>
              <a:ext uri="{FF2B5EF4-FFF2-40B4-BE49-F238E27FC236}">
                <a16:creationId xmlns:a16="http://schemas.microsoft.com/office/drawing/2014/main" id="{0848749D-FFD8-4C33-B430-92436A7C7761}"/>
              </a:ext>
            </a:extLst>
          </p:cNvPr>
          <p:cNvCxnSpPr>
            <a:stCxn id="41" idx="3"/>
            <a:endCxn id="44" idx="0"/>
          </p:cNvCxnSpPr>
          <p:nvPr/>
        </p:nvCxnSpPr>
        <p:spPr>
          <a:xfrm>
            <a:off x="4861156" y="2958948"/>
            <a:ext cx="1140996" cy="892104"/>
          </a:xfrm>
          <a:prstGeom prst="curved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or: Curved 9">
            <a:extLst>
              <a:ext uri="{FF2B5EF4-FFF2-40B4-BE49-F238E27FC236}">
                <a16:creationId xmlns:a16="http://schemas.microsoft.com/office/drawing/2014/main" id="{708C51BD-5BE5-46F5-A957-4E63570A316A}"/>
              </a:ext>
            </a:extLst>
          </p:cNvPr>
          <p:cNvCxnSpPr>
            <a:stCxn id="44" idx="0"/>
            <a:endCxn id="42" idx="1"/>
          </p:cNvCxnSpPr>
          <p:nvPr/>
        </p:nvCxnSpPr>
        <p:spPr>
          <a:xfrm rot="5400000" flipH="1" flipV="1">
            <a:off x="6080447" y="2880653"/>
            <a:ext cx="892104" cy="1048695"/>
          </a:xfrm>
          <a:prstGeom prst="curved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or: Curved 11">
            <a:extLst>
              <a:ext uri="{FF2B5EF4-FFF2-40B4-BE49-F238E27FC236}">
                <a16:creationId xmlns:a16="http://schemas.microsoft.com/office/drawing/2014/main" id="{4101FEB4-C469-4419-9E7E-45C0093BDBDA}"/>
              </a:ext>
            </a:extLst>
          </p:cNvPr>
          <p:cNvCxnSpPr>
            <a:stCxn id="42" idx="3"/>
            <a:endCxn id="43" idx="0"/>
          </p:cNvCxnSpPr>
          <p:nvPr/>
        </p:nvCxnSpPr>
        <p:spPr>
          <a:xfrm>
            <a:off x="9043602" y="2958948"/>
            <a:ext cx="1075363" cy="818244"/>
          </a:xfrm>
          <a:prstGeom prst="curved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or: Curved 13">
            <a:extLst>
              <a:ext uri="{FF2B5EF4-FFF2-40B4-BE49-F238E27FC236}">
                <a16:creationId xmlns:a16="http://schemas.microsoft.com/office/drawing/2014/main" id="{79C731E6-501B-4276-AE4F-962639A18B2B}"/>
              </a:ext>
            </a:extLst>
          </p:cNvPr>
          <p:cNvCxnSpPr>
            <a:stCxn id="44" idx="1"/>
            <a:endCxn id="45" idx="2"/>
          </p:cNvCxnSpPr>
          <p:nvPr/>
        </p:nvCxnSpPr>
        <p:spPr>
          <a:xfrm rot="10800000" flipV="1">
            <a:off x="1793120" y="4917214"/>
            <a:ext cx="3212655" cy="992303"/>
          </a:xfrm>
          <a:prstGeom prst="curvedConnector4">
            <a:avLst>
              <a:gd name="adj1" fmla="val 34493"/>
              <a:gd name="adj2" fmla="val 130481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or: Curved 16">
            <a:extLst>
              <a:ext uri="{FF2B5EF4-FFF2-40B4-BE49-F238E27FC236}">
                <a16:creationId xmlns:a16="http://schemas.microsoft.com/office/drawing/2014/main" id="{934B7B0B-1589-4356-AB7A-391B688D220E}"/>
              </a:ext>
            </a:extLst>
          </p:cNvPr>
          <p:cNvCxnSpPr>
            <a:stCxn id="44" idx="1"/>
            <a:endCxn id="41" idx="2"/>
          </p:cNvCxnSpPr>
          <p:nvPr/>
        </p:nvCxnSpPr>
        <p:spPr>
          <a:xfrm rot="10800000">
            <a:off x="3864780" y="4025111"/>
            <a:ext cx="1140995" cy="892104"/>
          </a:xfrm>
          <a:prstGeom prst="curved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or: Curved 18">
            <a:extLst>
              <a:ext uri="{FF2B5EF4-FFF2-40B4-BE49-F238E27FC236}">
                <a16:creationId xmlns:a16="http://schemas.microsoft.com/office/drawing/2014/main" id="{FB514734-75C2-47C4-BB16-E43345055777}"/>
              </a:ext>
            </a:extLst>
          </p:cNvPr>
          <p:cNvCxnSpPr>
            <a:stCxn id="41" idx="2"/>
            <a:endCxn id="45" idx="3"/>
          </p:cNvCxnSpPr>
          <p:nvPr/>
        </p:nvCxnSpPr>
        <p:spPr>
          <a:xfrm rot="5400000">
            <a:off x="2918016" y="3896592"/>
            <a:ext cx="818244" cy="1075283"/>
          </a:xfrm>
          <a:prstGeom prst="curved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or: Curved 22">
            <a:extLst>
              <a:ext uri="{FF2B5EF4-FFF2-40B4-BE49-F238E27FC236}">
                <a16:creationId xmlns:a16="http://schemas.microsoft.com/office/drawing/2014/main" id="{F4B1114D-4274-43CF-BAAF-7836CED9F9E7}"/>
              </a:ext>
            </a:extLst>
          </p:cNvPr>
          <p:cNvCxnSpPr>
            <a:stCxn id="42" idx="2"/>
            <a:endCxn id="44" idx="3"/>
          </p:cNvCxnSpPr>
          <p:nvPr/>
        </p:nvCxnSpPr>
        <p:spPr>
          <a:xfrm rot="5400000">
            <a:off x="7076825" y="3946815"/>
            <a:ext cx="892104" cy="1048696"/>
          </a:xfrm>
          <a:prstGeom prst="curved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or: Curved 24">
            <a:extLst>
              <a:ext uri="{FF2B5EF4-FFF2-40B4-BE49-F238E27FC236}">
                <a16:creationId xmlns:a16="http://schemas.microsoft.com/office/drawing/2014/main" id="{0D563159-D6EB-41D2-AC97-7715E57DC4D6}"/>
              </a:ext>
            </a:extLst>
          </p:cNvPr>
          <p:cNvCxnSpPr>
            <a:stCxn id="43" idx="1"/>
            <a:endCxn id="44" idx="3"/>
          </p:cNvCxnSpPr>
          <p:nvPr/>
        </p:nvCxnSpPr>
        <p:spPr>
          <a:xfrm rot="10800000" flipV="1">
            <a:off x="6998529" y="4843355"/>
            <a:ext cx="2124058" cy="73860"/>
          </a:xfrm>
          <a:prstGeom prst="curved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or: Curved 27">
            <a:extLst>
              <a:ext uri="{FF2B5EF4-FFF2-40B4-BE49-F238E27FC236}">
                <a16:creationId xmlns:a16="http://schemas.microsoft.com/office/drawing/2014/main" id="{AFADB572-4EEA-4B76-8016-FEBDEF744724}"/>
              </a:ext>
            </a:extLst>
          </p:cNvPr>
          <p:cNvCxnSpPr>
            <a:stCxn id="43" idx="1"/>
            <a:endCxn id="41" idx="2"/>
          </p:cNvCxnSpPr>
          <p:nvPr/>
        </p:nvCxnSpPr>
        <p:spPr>
          <a:xfrm rot="10800000">
            <a:off x="3864779" y="4025111"/>
            <a:ext cx="5257808" cy="818244"/>
          </a:xfrm>
          <a:prstGeom prst="curved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or: Curved 29">
            <a:extLst>
              <a:ext uri="{FF2B5EF4-FFF2-40B4-BE49-F238E27FC236}">
                <a16:creationId xmlns:a16="http://schemas.microsoft.com/office/drawing/2014/main" id="{4B5DDAD9-1C5D-48F6-82FD-4E63DFA95E3D}"/>
              </a:ext>
            </a:extLst>
          </p:cNvPr>
          <p:cNvCxnSpPr>
            <a:stCxn id="43" idx="2"/>
            <a:endCxn id="45" idx="2"/>
          </p:cNvCxnSpPr>
          <p:nvPr/>
        </p:nvCxnSpPr>
        <p:spPr>
          <a:xfrm rot="5400000">
            <a:off x="5956042" y="1746595"/>
            <a:ext cx="12700" cy="8325846"/>
          </a:xfrm>
          <a:prstGeom prst="curvedConnector3">
            <a:avLst>
              <a:gd name="adj1" fmla="val 180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or: Curved 31">
            <a:extLst>
              <a:ext uri="{FF2B5EF4-FFF2-40B4-BE49-F238E27FC236}">
                <a16:creationId xmlns:a16="http://schemas.microsoft.com/office/drawing/2014/main" id="{0C6B6DE1-D14E-4EA0-BD5A-EFA3D31D2A85}"/>
              </a:ext>
            </a:extLst>
          </p:cNvPr>
          <p:cNvCxnSpPr>
            <a:stCxn id="42" idx="0"/>
            <a:endCxn id="41" idx="0"/>
          </p:cNvCxnSpPr>
          <p:nvPr/>
        </p:nvCxnSpPr>
        <p:spPr>
          <a:xfrm rot="16200000" flipV="1">
            <a:off x="5956002" y="-198438"/>
            <a:ext cx="12700" cy="4182446"/>
          </a:xfrm>
          <a:prstGeom prst="curvedConnector3">
            <a:avLst>
              <a:gd name="adj1" fmla="val 180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or: Curved 33">
            <a:extLst>
              <a:ext uri="{FF2B5EF4-FFF2-40B4-BE49-F238E27FC236}">
                <a16:creationId xmlns:a16="http://schemas.microsoft.com/office/drawing/2014/main" id="{6AAFA0E3-EB34-41DC-8347-B8A8BE2A579F}"/>
              </a:ext>
            </a:extLst>
          </p:cNvPr>
          <p:cNvCxnSpPr>
            <a:stCxn id="42" idx="0"/>
            <a:endCxn id="45" idx="0"/>
          </p:cNvCxnSpPr>
          <p:nvPr/>
        </p:nvCxnSpPr>
        <p:spPr>
          <a:xfrm rot="16200000" flipH="1" flipV="1">
            <a:off x="3977968" y="-292065"/>
            <a:ext cx="1884407" cy="6254106"/>
          </a:xfrm>
          <a:prstGeom prst="curvedConnector3">
            <a:avLst>
              <a:gd name="adj1" fmla="val -12131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or: Curved 35">
            <a:extLst>
              <a:ext uri="{FF2B5EF4-FFF2-40B4-BE49-F238E27FC236}">
                <a16:creationId xmlns:a16="http://schemas.microsoft.com/office/drawing/2014/main" id="{EA229D53-F952-4767-B218-0884387363A5}"/>
              </a:ext>
            </a:extLst>
          </p:cNvPr>
          <p:cNvCxnSpPr>
            <a:stCxn id="43" idx="0"/>
            <a:endCxn id="45" idx="0"/>
          </p:cNvCxnSpPr>
          <p:nvPr/>
        </p:nvCxnSpPr>
        <p:spPr>
          <a:xfrm rot="16200000" flipV="1">
            <a:off x="5956042" y="-385731"/>
            <a:ext cx="12700" cy="8325846"/>
          </a:xfrm>
          <a:prstGeom prst="curvedConnector3">
            <a:avLst>
              <a:gd name="adj1" fmla="val 180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or: Curved 37">
            <a:extLst>
              <a:ext uri="{FF2B5EF4-FFF2-40B4-BE49-F238E27FC236}">
                <a16:creationId xmlns:a16="http://schemas.microsoft.com/office/drawing/2014/main" id="{B64131B0-3713-471C-B694-2495CA9CA9BD}"/>
              </a:ext>
            </a:extLst>
          </p:cNvPr>
          <p:cNvCxnSpPr>
            <a:stCxn id="43" idx="0"/>
            <a:endCxn id="41" idx="0"/>
          </p:cNvCxnSpPr>
          <p:nvPr/>
        </p:nvCxnSpPr>
        <p:spPr>
          <a:xfrm rot="16200000" flipV="1">
            <a:off x="6049669" y="-292104"/>
            <a:ext cx="1884407" cy="6254186"/>
          </a:xfrm>
          <a:prstGeom prst="curvedConnector3">
            <a:avLst>
              <a:gd name="adj1" fmla="val 112131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or: Curved 39">
            <a:extLst>
              <a:ext uri="{FF2B5EF4-FFF2-40B4-BE49-F238E27FC236}">
                <a16:creationId xmlns:a16="http://schemas.microsoft.com/office/drawing/2014/main" id="{A81697EE-2EA3-4C84-9CEB-932B30265F03}"/>
              </a:ext>
            </a:extLst>
          </p:cNvPr>
          <p:cNvCxnSpPr>
            <a:stCxn id="42" idx="0"/>
            <a:endCxn id="44" idx="0"/>
          </p:cNvCxnSpPr>
          <p:nvPr/>
        </p:nvCxnSpPr>
        <p:spPr>
          <a:xfrm rot="16200000" flipH="1" flipV="1">
            <a:off x="6045555" y="1849381"/>
            <a:ext cx="1958267" cy="2045073"/>
          </a:xfrm>
          <a:prstGeom prst="curvedConnector3">
            <a:avLst>
              <a:gd name="adj1" fmla="val -11674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Connector: Curved 63">
            <a:extLst>
              <a:ext uri="{FF2B5EF4-FFF2-40B4-BE49-F238E27FC236}">
                <a16:creationId xmlns:a16="http://schemas.microsoft.com/office/drawing/2014/main" id="{8E25571F-7C6C-44B3-98F5-D94410DDEAE5}"/>
              </a:ext>
            </a:extLst>
          </p:cNvPr>
          <p:cNvCxnSpPr>
            <a:stCxn id="43" idx="2"/>
            <a:endCxn id="44" idx="2"/>
          </p:cNvCxnSpPr>
          <p:nvPr/>
        </p:nvCxnSpPr>
        <p:spPr>
          <a:xfrm rot="5400000">
            <a:off x="8023629" y="3888042"/>
            <a:ext cx="73860" cy="4116813"/>
          </a:xfrm>
          <a:prstGeom prst="curvedConnector3">
            <a:avLst>
              <a:gd name="adj1" fmla="val 409504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Picture 4">
            <a:extLst>
              <a:ext uri="{FF2B5EF4-FFF2-40B4-BE49-F238E27FC236}">
                <a16:creationId xmlns:a16="http://schemas.microsoft.com/office/drawing/2014/main" id="{89C07DF8-3075-42D4-8BAF-3774FA6BB1F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2868402" y="1892785"/>
            <a:ext cx="1992755" cy="2132326"/>
          </a:xfrm>
          <a:prstGeom prst="rect">
            <a:avLst/>
          </a:prstGeom>
        </p:spPr>
      </p:pic>
      <p:pic>
        <p:nvPicPr>
          <p:cNvPr id="39" name="Picture 11">
            <a:extLst>
              <a:ext uri="{FF2B5EF4-FFF2-40B4-BE49-F238E27FC236}">
                <a16:creationId xmlns:a16="http://schemas.microsoft.com/office/drawing/2014/main" id="{517F7622-AEB0-4DE0-9B95-1C2C2616AFC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7050848" y="1892785"/>
            <a:ext cx="1992755" cy="2132326"/>
          </a:xfrm>
          <a:prstGeom prst="rect">
            <a:avLst/>
          </a:prstGeom>
        </p:spPr>
      </p:pic>
      <p:pic>
        <p:nvPicPr>
          <p:cNvPr id="58" name="Picture 12">
            <a:extLst>
              <a:ext uri="{FF2B5EF4-FFF2-40B4-BE49-F238E27FC236}">
                <a16:creationId xmlns:a16="http://schemas.microsoft.com/office/drawing/2014/main" id="{0B3C98FD-E79F-4A40-99A5-BB9F2C2BD46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9122588" y="3777192"/>
            <a:ext cx="1992755" cy="2132326"/>
          </a:xfrm>
          <a:prstGeom prst="rect">
            <a:avLst/>
          </a:prstGeom>
        </p:spPr>
      </p:pic>
      <p:pic>
        <p:nvPicPr>
          <p:cNvPr id="59" name="Picture 13">
            <a:extLst>
              <a:ext uri="{FF2B5EF4-FFF2-40B4-BE49-F238E27FC236}">
                <a16:creationId xmlns:a16="http://schemas.microsoft.com/office/drawing/2014/main" id="{BD286CCE-8048-4E2C-80BB-C093BE132DF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5005775" y="3851052"/>
            <a:ext cx="1992755" cy="2132326"/>
          </a:xfrm>
          <a:prstGeom prst="rect">
            <a:avLst/>
          </a:prstGeom>
        </p:spPr>
      </p:pic>
      <p:pic>
        <p:nvPicPr>
          <p:cNvPr id="60" name="Picture 14">
            <a:extLst>
              <a:ext uri="{FF2B5EF4-FFF2-40B4-BE49-F238E27FC236}">
                <a16:creationId xmlns:a16="http://schemas.microsoft.com/office/drawing/2014/main" id="{EBD760CE-01C5-4B44-BE33-6F12453F7F1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796742" y="3777192"/>
            <a:ext cx="1992755" cy="2132326"/>
          </a:xfrm>
          <a:prstGeom prst="rect">
            <a:avLst/>
          </a:prstGeom>
        </p:spPr>
      </p:pic>
      <p:grpSp>
        <p:nvGrpSpPr>
          <p:cNvPr id="61" name="Group 15">
            <a:extLst>
              <a:ext uri="{FF2B5EF4-FFF2-40B4-BE49-F238E27FC236}">
                <a16:creationId xmlns:a16="http://schemas.microsoft.com/office/drawing/2014/main" id="{112D4289-8920-40DC-92DA-812F4E0191A6}"/>
              </a:ext>
            </a:extLst>
          </p:cNvPr>
          <p:cNvGrpSpPr/>
          <p:nvPr/>
        </p:nvGrpSpPr>
        <p:grpSpPr>
          <a:xfrm>
            <a:off x="1341447" y="4025111"/>
            <a:ext cx="903345" cy="973525"/>
            <a:chOff x="0" y="0"/>
            <a:chExt cx="1806690" cy="1947050"/>
          </a:xfrm>
        </p:grpSpPr>
        <p:pic>
          <p:nvPicPr>
            <p:cNvPr id="62" name="Picture 16">
              <a:extLst>
                <a:ext uri="{FF2B5EF4-FFF2-40B4-BE49-F238E27FC236}">
                  <a16:creationId xmlns:a16="http://schemas.microsoft.com/office/drawing/2014/main" id="{13BFA4B7-42B1-472D-89D3-35BBE11DF5F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>
              <a:fillRect/>
            </a:stretch>
          </p:blipFill>
          <p:spPr>
            <a:xfrm>
              <a:off x="0" y="494419"/>
              <a:ext cx="1341703" cy="1452631"/>
            </a:xfrm>
            <a:prstGeom prst="rect">
              <a:avLst/>
            </a:prstGeom>
          </p:spPr>
        </p:pic>
        <p:pic>
          <p:nvPicPr>
            <p:cNvPr id="63" name="Picture 17">
              <a:extLst>
                <a:ext uri="{FF2B5EF4-FFF2-40B4-BE49-F238E27FC236}">
                  <a16:creationId xmlns:a16="http://schemas.microsoft.com/office/drawing/2014/main" id="{C1B8890E-9A45-4B7F-AC20-C01354C9889B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>
              <a:fillRect/>
            </a:stretch>
          </p:blipFill>
          <p:spPr>
            <a:xfrm>
              <a:off x="670852" y="0"/>
              <a:ext cx="1135838" cy="1142068"/>
            </a:xfrm>
            <a:prstGeom prst="rect">
              <a:avLst/>
            </a:prstGeom>
          </p:spPr>
        </p:pic>
      </p:grpSp>
      <p:pic>
        <p:nvPicPr>
          <p:cNvPr id="65" name="Picture 18">
            <a:extLst>
              <a:ext uri="{FF2B5EF4-FFF2-40B4-BE49-F238E27FC236}">
                <a16:creationId xmlns:a16="http://schemas.microsoft.com/office/drawing/2014/main" id="{CC90C923-2DC2-4D8E-AC5B-61FB4BACF66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3473383" y="2295033"/>
            <a:ext cx="782792" cy="750057"/>
          </a:xfrm>
          <a:prstGeom prst="rect">
            <a:avLst/>
          </a:prstGeom>
        </p:spPr>
      </p:pic>
      <p:pic>
        <p:nvPicPr>
          <p:cNvPr id="66" name="Picture 19">
            <a:extLst>
              <a:ext uri="{FF2B5EF4-FFF2-40B4-BE49-F238E27FC236}">
                <a16:creationId xmlns:a16="http://schemas.microsoft.com/office/drawing/2014/main" id="{DA2867A4-34F4-47FE-A8FA-5CBE7C88723C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5560877" y="4247128"/>
            <a:ext cx="883176" cy="825368"/>
          </a:xfrm>
          <a:prstGeom prst="rect">
            <a:avLst/>
          </a:prstGeom>
        </p:spPr>
      </p:pic>
      <p:pic>
        <p:nvPicPr>
          <p:cNvPr id="67" name="Picture 20">
            <a:extLst>
              <a:ext uri="{FF2B5EF4-FFF2-40B4-BE49-F238E27FC236}">
                <a16:creationId xmlns:a16="http://schemas.microsoft.com/office/drawing/2014/main" id="{595144CC-13C4-43D3-BEA1-C5AA4568EE7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7537433" y="2349918"/>
            <a:ext cx="1019587" cy="695173"/>
          </a:xfrm>
          <a:prstGeom prst="rect">
            <a:avLst/>
          </a:prstGeom>
        </p:spPr>
      </p:pic>
      <p:pic>
        <p:nvPicPr>
          <p:cNvPr id="68" name="Picture 21">
            <a:extLst>
              <a:ext uri="{FF2B5EF4-FFF2-40B4-BE49-F238E27FC236}">
                <a16:creationId xmlns:a16="http://schemas.microsoft.com/office/drawing/2014/main" id="{D7050409-CD87-4C35-89E8-88DFFB58AAD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9796756" y="4202164"/>
            <a:ext cx="644419" cy="796472"/>
          </a:xfrm>
          <a:prstGeom prst="rect">
            <a:avLst/>
          </a:prstGeom>
        </p:spPr>
      </p:pic>
      <p:sp>
        <p:nvSpPr>
          <p:cNvPr id="69" name="TextBox 22">
            <a:extLst>
              <a:ext uri="{FF2B5EF4-FFF2-40B4-BE49-F238E27FC236}">
                <a16:creationId xmlns:a16="http://schemas.microsoft.com/office/drawing/2014/main" id="{D2D4E83E-BFF5-4C8B-9D6C-E7DB42186857}"/>
              </a:ext>
            </a:extLst>
          </p:cNvPr>
          <p:cNvSpPr txBox="1"/>
          <p:nvPr/>
        </p:nvSpPr>
        <p:spPr>
          <a:xfrm>
            <a:off x="952467" y="5035652"/>
            <a:ext cx="1681305" cy="444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72"/>
              </a:lnSpc>
            </a:pPr>
            <a:r>
              <a:rPr lang="en-US" sz="2695" dirty="0">
                <a:solidFill>
                  <a:srgbClr val="FFFFFF"/>
                </a:solidFill>
                <a:latin typeface="+mj-lt"/>
              </a:rPr>
              <a:t>Empathies</a:t>
            </a:r>
          </a:p>
        </p:txBody>
      </p:sp>
      <p:sp>
        <p:nvSpPr>
          <p:cNvPr id="70" name="TextBox 23">
            <a:extLst>
              <a:ext uri="{FF2B5EF4-FFF2-40B4-BE49-F238E27FC236}">
                <a16:creationId xmlns:a16="http://schemas.microsoft.com/office/drawing/2014/main" id="{2E249193-ADCD-489A-8DBC-3A3F72AAF610}"/>
              </a:ext>
            </a:extLst>
          </p:cNvPr>
          <p:cNvSpPr txBox="1"/>
          <p:nvPr/>
        </p:nvSpPr>
        <p:spPr>
          <a:xfrm>
            <a:off x="3341762" y="3113318"/>
            <a:ext cx="1046033" cy="444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72"/>
              </a:lnSpc>
            </a:pPr>
            <a:r>
              <a:rPr lang="en-US" sz="2695" dirty="0">
                <a:solidFill>
                  <a:srgbClr val="FFFFFF"/>
                </a:solidFill>
                <a:latin typeface="+mj-lt"/>
              </a:rPr>
              <a:t>Define</a:t>
            </a:r>
          </a:p>
        </p:txBody>
      </p:sp>
      <p:sp>
        <p:nvSpPr>
          <p:cNvPr id="71" name="TextBox 24">
            <a:extLst>
              <a:ext uri="{FF2B5EF4-FFF2-40B4-BE49-F238E27FC236}">
                <a16:creationId xmlns:a16="http://schemas.microsoft.com/office/drawing/2014/main" id="{55B5C187-CD47-4E1B-B00C-FFE26820F990}"/>
              </a:ext>
            </a:extLst>
          </p:cNvPr>
          <p:cNvSpPr txBox="1"/>
          <p:nvPr/>
        </p:nvSpPr>
        <p:spPr>
          <a:xfrm>
            <a:off x="5502317" y="5109512"/>
            <a:ext cx="1000299" cy="4546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72"/>
              </a:lnSpc>
            </a:pPr>
            <a:r>
              <a:rPr lang="en-US" sz="2695" dirty="0">
                <a:solidFill>
                  <a:srgbClr val="FFFFFF"/>
                </a:solidFill>
                <a:latin typeface="+mj-lt"/>
              </a:rPr>
              <a:t>Ideate</a:t>
            </a:r>
          </a:p>
        </p:txBody>
      </p:sp>
      <p:sp>
        <p:nvSpPr>
          <p:cNvPr id="72" name="TextBox 25">
            <a:extLst>
              <a:ext uri="{FF2B5EF4-FFF2-40B4-BE49-F238E27FC236}">
                <a16:creationId xmlns:a16="http://schemas.microsoft.com/office/drawing/2014/main" id="{A7D640E8-4ED1-478D-84DC-489565255013}"/>
              </a:ext>
            </a:extLst>
          </p:cNvPr>
          <p:cNvSpPr txBox="1"/>
          <p:nvPr/>
        </p:nvSpPr>
        <p:spPr>
          <a:xfrm>
            <a:off x="7259789" y="3113318"/>
            <a:ext cx="1574873" cy="4546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72"/>
              </a:lnSpc>
            </a:pPr>
            <a:r>
              <a:rPr lang="en-US" sz="2695" dirty="0">
                <a:solidFill>
                  <a:srgbClr val="FFFFFF"/>
                </a:solidFill>
                <a:latin typeface="+mj-lt"/>
              </a:rPr>
              <a:t>Prototype</a:t>
            </a:r>
          </a:p>
        </p:txBody>
      </p:sp>
      <p:sp>
        <p:nvSpPr>
          <p:cNvPr id="73" name="TextBox 26">
            <a:extLst>
              <a:ext uri="{FF2B5EF4-FFF2-40B4-BE49-F238E27FC236}">
                <a16:creationId xmlns:a16="http://schemas.microsoft.com/office/drawing/2014/main" id="{2D1E49F3-4338-4005-80DD-A5AD510BD656}"/>
              </a:ext>
            </a:extLst>
          </p:cNvPr>
          <p:cNvSpPr txBox="1"/>
          <p:nvPr/>
        </p:nvSpPr>
        <p:spPr>
          <a:xfrm>
            <a:off x="9786251" y="5035652"/>
            <a:ext cx="665427" cy="4546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72"/>
              </a:lnSpc>
            </a:pPr>
            <a:r>
              <a:rPr lang="en-US" sz="2695" dirty="0">
                <a:solidFill>
                  <a:srgbClr val="FFFFFF"/>
                </a:solidFill>
                <a:latin typeface="+mj-lt"/>
              </a:rPr>
              <a:t>Test</a:t>
            </a:r>
          </a:p>
        </p:txBody>
      </p:sp>
      <p:cxnSp>
        <p:nvCxnSpPr>
          <p:cNvPr id="74" name="Connector: Curved 73">
            <a:extLst>
              <a:ext uri="{FF2B5EF4-FFF2-40B4-BE49-F238E27FC236}">
                <a16:creationId xmlns:a16="http://schemas.microsoft.com/office/drawing/2014/main" id="{6542C22C-BF9F-4B32-9CDD-0CD043B01600}"/>
              </a:ext>
            </a:extLst>
          </p:cNvPr>
          <p:cNvCxnSpPr>
            <a:stCxn id="60" idx="0"/>
          </p:cNvCxnSpPr>
          <p:nvPr/>
        </p:nvCxnSpPr>
        <p:spPr>
          <a:xfrm rot="5400000" flipH="1" flipV="1">
            <a:off x="1835568" y="2744358"/>
            <a:ext cx="990387" cy="1075282"/>
          </a:xfrm>
          <a:prstGeom prst="curved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Connector: Curved 74">
            <a:extLst>
              <a:ext uri="{FF2B5EF4-FFF2-40B4-BE49-F238E27FC236}">
                <a16:creationId xmlns:a16="http://schemas.microsoft.com/office/drawing/2014/main" id="{98FF88E3-7E12-445A-9206-B712B7012AFE}"/>
              </a:ext>
            </a:extLst>
          </p:cNvPr>
          <p:cNvCxnSpPr>
            <a:stCxn id="37" idx="3"/>
            <a:endCxn id="59" idx="0"/>
          </p:cNvCxnSpPr>
          <p:nvPr/>
        </p:nvCxnSpPr>
        <p:spPr>
          <a:xfrm>
            <a:off x="4861157" y="2958948"/>
            <a:ext cx="1140996" cy="892104"/>
          </a:xfrm>
          <a:prstGeom prst="curved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Connector: Curved 75">
            <a:extLst>
              <a:ext uri="{FF2B5EF4-FFF2-40B4-BE49-F238E27FC236}">
                <a16:creationId xmlns:a16="http://schemas.microsoft.com/office/drawing/2014/main" id="{38FE960C-BD3B-4AAC-AD53-0BF6EC5BC835}"/>
              </a:ext>
            </a:extLst>
          </p:cNvPr>
          <p:cNvCxnSpPr>
            <a:stCxn id="59" idx="0"/>
            <a:endCxn id="39" idx="1"/>
          </p:cNvCxnSpPr>
          <p:nvPr/>
        </p:nvCxnSpPr>
        <p:spPr>
          <a:xfrm rot="5400000" flipH="1" flipV="1">
            <a:off x="6080448" y="2880653"/>
            <a:ext cx="892104" cy="1048695"/>
          </a:xfrm>
          <a:prstGeom prst="curved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Connector: Curved 76">
            <a:extLst>
              <a:ext uri="{FF2B5EF4-FFF2-40B4-BE49-F238E27FC236}">
                <a16:creationId xmlns:a16="http://schemas.microsoft.com/office/drawing/2014/main" id="{3C37094D-1D9F-4B2F-8943-E64EC5D7E1C6}"/>
              </a:ext>
            </a:extLst>
          </p:cNvPr>
          <p:cNvCxnSpPr>
            <a:stCxn id="39" idx="3"/>
            <a:endCxn id="58" idx="0"/>
          </p:cNvCxnSpPr>
          <p:nvPr/>
        </p:nvCxnSpPr>
        <p:spPr>
          <a:xfrm>
            <a:off x="9043603" y="2958948"/>
            <a:ext cx="1075363" cy="818244"/>
          </a:xfrm>
          <a:prstGeom prst="curved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Connector: Curved 77">
            <a:extLst>
              <a:ext uri="{FF2B5EF4-FFF2-40B4-BE49-F238E27FC236}">
                <a16:creationId xmlns:a16="http://schemas.microsoft.com/office/drawing/2014/main" id="{28BC1555-4306-4DD0-A5BE-F7B540FD5F1C}"/>
              </a:ext>
            </a:extLst>
          </p:cNvPr>
          <p:cNvCxnSpPr>
            <a:stCxn id="59" idx="1"/>
            <a:endCxn id="60" idx="2"/>
          </p:cNvCxnSpPr>
          <p:nvPr/>
        </p:nvCxnSpPr>
        <p:spPr>
          <a:xfrm rot="10800000" flipV="1">
            <a:off x="1793121" y="4917214"/>
            <a:ext cx="3212655" cy="992303"/>
          </a:xfrm>
          <a:prstGeom prst="curvedConnector4">
            <a:avLst>
              <a:gd name="adj1" fmla="val 34493"/>
              <a:gd name="adj2" fmla="val 130481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Connector: Curved 78">
            <a:extLst>
              <a:ext uri="{FF2B5EF4-FFF2-40B4-BE49-F238E27FC236}">
                <a16:creationId xmlns:a16="http://schemas.microsoft.com/office/drawing/2014/main" id="{B95C60F5-1BFF-4D32-85E8-4445860B88BE}"/>
              </a:ext>
            </a:extLst>
          </p:cNvPr>
          <p:cNvCxnSpPr>
            <a:stCxn id="59" idx="1"/>
            <a:endCxn id="37" idx="2"/>
          </p:cNvCxnSpPr>
          <p:nvPr/>
        </p:nvCxnSpPr>
        <p:spPr>
          <a:xfrm rot="10800000">
            <a:off x="3864781" y="4025111"/>
            <a:ext cx="1140995" cy="892104"/>
          </a:xfrm>
          <a:prstGeom prst="curved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Connector: Curved 79">
            <a:extLst>
              <a:ext uri="{FF2B5EF4-FFF2-40B4-BE49-F238E27FC236}">
                <a16:creationId xmlns:a16="http://schemas.microsoft.com/office/drawing/2014/main" id="{44CC5C52-8DD8-4686-AB4A-95656430FDC0}"/>
              </a:ext>
            </a:extLst>
          </p:cNvPr>
          <p:cNvCxnSpPr>
            <a:stCxn id="37" idx="2"/>
            <a:endCxn id="60" idx="3"/>
          </p:cNvCxnSpPr>
          <p:nvPr/>
        </p:nvCxnSpPr>
        <p:spPr>
          <a:xfrm rot="5400000">
            <a:off x="2918017" y="3896592"/>
            <a:ext cx="818244" cy="1075283"/>
          </a:xfrm>
          <a:prstGeom prst="curved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Connector: Curved 80">
            <a:extLst>
              <a:ext uri="{FF2B5EF4-FFF2-40B4-BE49-F238E27FC236}">
                <a16:creationId xmlns:a16="http://schemas.microsoft.com/office/drawing/2014/main" id="{38B05DDE-CD7E-4C18-920E-2C8C5515C347}"/>
              </a:ext>
            </a:extLst>
          </p:cNvPr>
          <p:cNvCxnSpPr>
            <a:stCxn id="39" idx="2"/>
            <a:endCxn id="59" idx="3"/>
          </p:cNvCxnSpPr>
          <p:nvPr/>
        </p:nvCxnSpPr>
        <p:spPr>
          <a:xfrm rot="5400000">
            <a:off x="7076826" y="3946815"/>
            <a:ext cx="892104" cy="1048696"/>
          </a:xfrm>
          <a:prstGeom prst="curved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Connector: Curved 81">
            <a:extLst>
              <a:ext uri="{FF2B5EF4-FFF2-40B4-BE49-F238E27FC236}">
                <a16:creationId xmlns:a16="http://schemas.microsoft.com/office/drawing/2014/main" id="{1E3FEB8D-6D49-405F-9EA6-7157F7C264C5}"/>
              </a:ext>
            </a:extLst>
          </p:cNvPr>
          <p:cNvCxnSpPr>
            <a:stCxn id="58" idx="1"/>
            <a:endCxn id="59" idx="3"/>
          </p:cNvCxnSpPr>
          <p:nvPr/>
        </p:nvCxnSpPr>
        <p:spPr>
          <a:xfrm rot="10800000" flipV="1">
            <a:off x="6998530" y="4843355"/>
            <a:ext cx="2124058" cy="73860"/>
          </a:xfrm>
          <a:prstGeom prst="curved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Connector: Curved 82">
            <a:extLst>
              <a:ext uri="{FF2B5EF4-FFF2-40B4-BE49-F238E27FC236}">
                <a16:creationId xmlns:a16="http://schemas.microsoft.com/office/drawing/2014/main" id="{923FE0E3-DD55-4214-A3D7-97243351F025}"/>
              </a:ext>
            </a:extLst>
          </p:cNvPr>
          <p:cNvCxnSpPr>
            <a:stCxn id="58" idx="1"/>
            <a:endCxn id="37" idx="2"/>
          </p:cNvCxnSpPr>
          <p:nvPr/>
        </p:nvCxnSpPr>
        <p:spPr>
          <a:xfrm rot="10800000">
            <a:off x="3864780" y="4025111"/>
            <a:ext cx="5257808" cy="818244"/>
          </a:xfrm>
          <a:prstGeom prst="curved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Connector: Curved 83">
            <a:extLst>
              <a:ext uri="{FF2B5EF4-FFF2-40B4-BE49-F238E27FC236}">
                <a16:creationId xmlns:a16="http://schemas.microsoft.com/office/drawing/2014/main" id="{4BA8A825-BFA2-4A46-9A33-E4B6ACEA91F0}"/>
              </a:ext>
            </a:extLst>
          </p:cNvPr>
          <p:cNvCxnSpPr>
            <a:stCxn id="58" idx="2"/>
            <a:endCxn id="60" idx="2"/>
          </p:cNvCxnSpPr>
          <p:nvPr/>
        </p:nvCxnSpPr>
        <p:spPr>
          <a:xfrm rot="5400000">
            <a:off x="5956043" y="1746595"/>
            <a:ext cx="12700" cy="8325846"/>
          </a:xfrm>
          <a:prstGeom prst="curvedConnector3">
            <a:avLst>
              <a:gd name="adj1" fmla="val 180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Connector: Curved 84">
            <a:extLst>
              <a:ext uri="{FF2B5EF4-FFF2-40B4-BE49-F238E27FC236}">
                <a16:creationId xmlns:a16="http://schemas.microsoft.com/office/drawing/2014/main" id="{FBA4DB16-236F-4ACD-9FB3-92553272D692}"/>
              </a:ext>
            </a:extLst>
          </p:cNvPr>
          <p:cNvCxnSpPr>
            <a:stCxn id="39" idx="0"/>
            <a:endCxn id="37" idx="0"/>
          </p:cNvCxnSpPr>
          <p:nvPr/>
        </p:nvCxnSpPr>
        <p:spPr>
          <a:xfrm rot="16200000" flipV="1">
            <a:off x="5956003" y="-198438"/>
            <a:ext cx="12700" cy="4182446"/>
          </a:xfrm>
          <a:prstGeom prst="curvedConnector3">
            <a:avLst>
              <a:gd name="adj1" fmla="val 180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Connector: Curved 85">
            <a:extLst>
              <a:ext uri="{FF2B5EF4-FFF2-40B4-BE49-F238E27FC236}">
                <a16:creationId xmlns:a16="http://schemas.microsoft.com/office/drawing/2014/main" id="{E29C6B6D-2B41-4BC4-A920-05910BD22E1E}"/>
              </a:ext>
            </a:extLst>
          </p:cNvPr>
          <p:cNvCxnSpPr>
            <a:stCxn id="39" idx="0"/>
            <a:endCxn id="60" idx="0"/>
          </p:cNvCxnSpPr>
          <p:nvPr/>
        </p:nvCxnSpPr>
        <p:spPr>
          <a:xfrm rot="16200000" flipH="1" flipV="1">
            <a:off x="3977969" y="-292065"/>
            <a:ext cx="1884407" cy="6254106"/>
          </a:xfrm>
          <a:prstGeom prst="curvedConnector3">
            <a:avLst>
              <a:gd name="adj1" fmla="val -12131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Connector: Curved 86">
            <a:extLst>
              <a:ext uri="{FF2B5EF4-FFF2-40B4-BE49-F238E27FC236}">
                <a16:creationId xmlns:a16="http://schemas.microsoft.com/office/drawing/2014/main" id="{AF6D6EF6-F7A9-4C50-944F-040B06747BA1}"/>
              </a:ext>
            </a:extLst>
          </p:cNvPr>
          <p:cNvCxnSpPr>
            <a:stCxn id="58" idx="0"/>
            <a:endCxn id="60" idx="0"/>
          </p:cNvCxnSpPr>
          <p:nvPr/>
        </p:nvCxnSpPr>
        <p:spPr>
          <a:xfrm rot="16200000" flipV="1">
            <a:off x="5956043" y="-385731"/>
            <a:ext cx="12700" cy="8325846"/>
          </a:xfrm>
          <a:prstGeom prst="curvedConnector3">
            <a:avLst>
              <a:gd name="adj1" fmla="val 180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Connector: Curved 87">
            <a:extLst>
              <a:ext uri="{FF2B5EF4-FFF2-40B4-BE49-F238E27FC236}">
                <a16:creationId xmlns:a16="http://schemas.microsoft.com/office/drawing/2014/main" id="{98FAE42B-82D0-41E1-A75F-4179DEC185DC}"/>
              </a:ext>
            </a:extLst>
          </p:cNvPr>
          <p:cNvCxnSpPr>
            <a:cxnSpLocks/>
            <a:stCxn id="58" idx="0"/>
            <a:endCxn id="37" idx="0"/>
          </p:cNvCxnSpPr>
          <p:nvPr/>
        </p:nvCxnSpPr>
        <p:spPr>
          <a:xfrm rot="16200000" flipV="1">
            <a:off x="6049670" y="-292104"/>
            <a:ext cx="1884407" cy="6254186"/>
          </a:xfrm>
          <a:prstGeom prst="curvedConnector3">
            <a:avLst>
              <a:gd name="adj1" fmla="val 112131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Connector: Curved 88">
            <a:extLst>
              <a:ext uri="{FF2B5EF4-FFF2-40B4-BE49-F238E27FC236}">
                <a16:creationId xmlns:a16="http://schemas.microsoft.com/office/drawing/2014/main" id="{3A612005-8907-4777-A298-8DEE0E345794}"/>
              </a:ext>
            </a:extLst>
          </p:cNvPr>
          <p:cNvCxnSpPr>
            <a:stCxn id="39" idx="0"/>
            <a:endCxn id="59" idx="0"/>
          </p:cNvCxnSpPr>
          <p:nvPr/>
        </p:nvCxnSpPr>
        <p:spPr>
          <a:xfrm rot="16200000" flipH="1" flipV="1">
            <a:off x="6045556" y="1849381"/>
            <a:ext cx="1958267" cy="2045073"/>
          </a:xfrm>
          <a:prstGeom prst="curvedConnector3">
            <a:avLst>
              <a:gd name="adj1" fmla="val -11674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Connector: Curved 89">
            <a:extLst>
              <a:ext uri="{FF2B5EF4-FFF2-40B4-BE49-F238E27FC236}">
                <a16:creationId xmlns:a16="http://schemas.microsoft.com/office/drawing/2014/main" id="{C38100FF-FF62-4F6B-AF13-275C5AB14C48}"/>
              </a:ext>
            </a:extLst>
          </p:cNvPr>
          <p:cNvCxnSpPr>
            <a:stCxn id="58" idx="2"/>
            <a:endCxn id="59" idx="2"/>
          </p:cNvCxnSpPr>
          <p:nvPr/>
        </p:nvCxnSpPr>
        <p:spPr>
          <a:xfrm rot="5400000">
            <a:off x="8023630" y="3888042"/>
            <a:ext cx="73860" cy="4116813"/>
          </a:xfrm>
          <a:prstGeom prst="curvedConnector3">
            <a:avLst>
              <a:gd name="adj1" fmla="val 409504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67475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>
            <a:alphaModFix amt="8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 rot="-8428099">
            <a:off x="-498391" y="4534560"/>
            <a:ext cx="3787650" cy="3925026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>
            <a:alphaModFix amt="8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 rot="-9435347">
            <a:off x="7792872" y="-2239818"/>
            <a:ext cx="3787650" cy="3925026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>
            <a:alphaModFix amt="8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 rot="-8428099">
            <a:off x="-371391" y="4725810"/>
            <a:ext cx="3787650" cy="3925026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>
            <a:alphaModFix amt="8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 rot="-9435347">
            <a:off x="8286937" y="-1985556"/>
            <a:ext cx="3787650" cy="3925026"/>
          </a:xfrm>
          <a:prstGeom prst="rect">
            <a:avLst/>
          </a:prstGeom>
        </p:spPr>
      </p:pic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5389423" y="2215182"/>
            <a:ext cx="4068369" cy="4068369"/>
            <a:chOff x="0" y="0"/>
            <a:chExt cx="6355080" cy="635508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55080" cy="6355080"/>
            </a:xfrm>
            <a:custGeom>
              <a:avLst/>
              <a:gdLst/>
              <a:ahLst/>
              <a:cxnLst/>
              <a:rect l="l" t="t" r="r" b="b"/>
              <a:pathLst>
                <a:path w="6355080" h="6355080">
                  <a:moveTo>
                    <a:pt x="3177540" y="6355080"/>
                  </a:moveTo>
                  <a:cubicBezTo>
                    <a:pt x="2329180" y="6355080"/>
                    <a:pt x="1530350" y="6024880"/>
                    <a:pt x="930910" y="5424170"/>
                  </a:cubicBezTo>
                  <a:cubicBezTo>
                    <a:pt x="330200" y="4824730"/>
                    <a:pt x="0" y="4025900"/>
                    <a:pt x="0" y="3177540"/>
                  </a:cubicBezTo>
                  <a:cubicBezTo>
                    <a:pt x="0" y="2329180"/>
                    <a:pt x="330200" y="1530350"/>
                    <a:pt x="930910" y="930910"/>
                  </a:cubicBezTo>
                  <a:cubicBezTo>
                    <a:pt x="1530350" y="330200"/>
                    <a:pt x="2329180" y="0"/>
                    <a:pt x="3177540" y="0"/>
                  </a:cubicBezTo>
                  <a:cubicBezTo>
                    <a:pt x="4025900" y="0"/>
                    <a:pt x="4824730" y="330200"/>
                    <a:pt x="5424170" y="930910"/>
                  </a:cubicBezTo>
                  <a:cubicBezTo>
                    <a:pt x="6024880" y="1531620"/>
                    <a:pt x="6355080" y="2329180"/>
                    <a:pt x="6355080" y="3177540"/>
                  </a:cubicBezTo>
                  <a:cubicBezTo>
                    <a:pt x="6355080" y="4025900"/>
                    <a:pt x="6024880" y="4824730"/>
                    <a:pt x="5424170" y="5424170"/>
                  </a:cubicBezTo>
                  <a:cubicBezTo>
                    <a:pt x="4824730" y="6024880"/>
                    <a:pt x="4025900" y="6355080"/>
                    <a:pt x="3177540" y="6355080"/>
                  </a:cubicBezTo>
                  <a:close/>
                  <a:moveTo>
                    <a:pt x="3177540" y="190500"/>
                  </a:moveTo>
                  <a:cubicBezTo>
                    <a:pt x="2379980" y="190500"/>
                    <a:pt x="1629410" y="501650"/>
                    <a:pt x="1065530" y="1065530"/>
                  </a:cubicBezTo>
                  <a:cubicBezTo>
                    <a:pt x="501650" y="1629410"/>
                    <a:pt x="190500" y="2379980"/>
                    <a:pt x="190500" y="3177540"/>
                  </a:cubicBezTo>
                  <a:cubicBezTo>
                    <a:pt x="190500" y="3975100"/>
                    <a:pt x="501650" y="4725670"/>
                    <a:pt x="1065530" y="5289550"/>
                  </a:cubicBezTo>
                  <a:cubicBezTo>
                    <a:pt x="1629410" y="5853430"/>
                    <a:pt x="2379980" y="6164580"/>
                    <a:pt x="3177540" y="6164580"/>
                  </a:cubicBezTo>
                  <a:cubicBezTo>
                    <a:pt x="3975100" y="6164580"/>
                    <a:pt x="4725670" y="5853430"/>
                    <a:pt x="5289550" y="5289550"/>
                  </a:cubicBezTo>
                  <a:cubicBezTo>
                    <a:pt x="5853430" y="4725670"/>
                    <a:pt x="6164580" y="3975100"/>
                    <a:pt x="6164580" y="3177540"/>
                  </a:cubicBezTo>
                  <a:cubicBezTo>
                    <a:pt x="6164580" y="2379980"/>
                    <a:pt x="5853430" y="1629410"/>
                    <a:pt x="5289550" y="1065530"/>
                  </a:cubicBezTo>
                  <a:cubicBezTo>
                    <a:pt x="4725670" y="501650"/>
                    <a:pt x="3975100" y="190500"/>
                    <a:pt x="3177540" y="190500"/>
                  </a:cubicBezTo>
                  <a:close/>
                </a:path>
              </a:pathLst>
            </a:custGeom>
            <a:solidFill>
              <a:srgbClr val="C65171"/>
            </a:solidFill>
          </p:spPr>
          <p:txBody>
            <a:bodyPr/>
            <a:lstStyle/>
            <a:p>
              <a:endParaRPr lang="en-GB">
                <a:solidFill>
                  <a:schemeClr val="bg1"/>
                </a:solidFill>
                <a:latin typeface="+mj-lt"/>
              </a:endParaRP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685802" y="2141432"/>
            <a:ext cx="4782483" cy="1845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023"/>
              </a:lnSpc>
            </a:pPr>
            <a:r>
              <a:rPr lang="en-US" sz="3667" spc="110" dirty="0">
                <a:solidFill>
                  <a:schemeClr val="bg1"/>
                </a:solidFill>
                <a:latin typeface="+mj-lt"/>
              </a:rPr>
              <a:t>Design Thinking </a:t>
            </a:r>
          </a:p>
          <a:p>
            <a:pPr>
              <a:lnSpc>
                <a:spcPts val="5024"/>
              </a:lnSpc>
            </a:pPr>
            <a:r>
              <a:rPr lang="en-US" sz="2800" spc="110" dirty="0">
                <a:solidFill>
                  <a:schemeClr val="bg1"/>
                </a:solidFill>
                <a:latin typeface="+mj-lt"/>
              </a:rPr>
              <a:t>- a process for creative problem solving</a:t>
            </a:r>
          </a:p>
        </p:txBody>
      </p:sp>
      <p:grpSp>
        <p:nvGrpSpPr>
          <p:cNvPr id="10" name="Group 10"/>
          <p:cNvGrpSpPr>
            <a:grpSpLocks noChangeAspect="1"/>
          </p:cNvGrpSpPr>
          <p:nvPr/>
        </p:nvGrpSpPr>
        <p:grpSpPr>
          <a:xfrm>
            <a:off x="7423608" y="2215182"/>
            <a:ext cx="4068369" cy="4068369"/>
            <a:chOff x="0" y="0"/>
            <a:chExt cx="6355080" cy="63550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355080" cy="6355080"/>
            </a:xfrm>
            <a:custGeom>
              <a:avLst/>
              <a:gdLst/>
              <a:ahLst/>
              <a:cxnLst/>
              <a:rect l="l" t="t" r="r" b="b"/>
              <a:pathLst>
                <a:path w="6355080" h="6355080">
                  <a:moveTo>
                    <a:pt x="3177540" y="6355080"/>
                  </a:moveTo>
                  <a:cubicBezTo>
                    <a:pt x="2329180" y="6355080"/>
                    <a:pt x="1530350" y="6024880"/>
                    <a:pt x="930910" y="5424170"/>
                  </a:cubicBezTo>
                  <a:cubicBezTo>
                    <a:pt x="330200" y="4824730"/>
                    <a:pt x="0" y="4025900"/>
                    <a:pt x="0" y="3177540"/>
                  </a:cubicBezTo>
                  <a:cubicBezTo>
                    <a:pt x="0" y="2329180"/>
                    <a:pt x="330200" y="1530350"/>
                    <a:pt x="930910" y="930910"/>
                  </a:cubicBezTo>
                  <a:cubicBezTo>
                    <a:pt x="1530350" y="330200"/>
                    <a:pt x="2329180" y="0"/>
                    <a:pt x="3177540" y="0"/>
                  </a:cubicBezTo>
                  <a:cubicBezTo>
                    <a:pt x="4025900" y="0"/>
                    <a:pt x="4824730" y="330200"/>
                    <a:pt x="5424170" y="930910"/>
                  </a:cubicBezTo>
                  <a:cubicBezTo>
                    <a:pt x="6024880" y="1531620"/>
                    <a:pt x="6355080" y="2329180"/>
                    <a:pt x="6355080" y="3177540"/>
                  </a:cubicBezTo>
                  <a:cubicBezTo>
                    <a:pt x="6355080" y="4025900"/>
                    <a:pt x="6024880" y="4824730"/>
                    <a:pt x="5424170" y="5424170"/>
                  </a:cubicBezTo>
                  <a:cubicBezTo>
                    <a:pt x="4824730" y="6024880"/>
                    <a:pt x="4025900" y="6355080"/>
                    <a:pt x="3177540" y="6355080"/>
                  </a:cubicBezTo>
                  <a:close/>
                  <a:moveTo>
                    <a:pt x="3177540" y="190500"/>
                  </a:moveTo>
                  <a:cubicBezTo>
                    <a:pt x="2379980" y="190500"/>
                    <a:pt x="1629410" y="501650"/>
                    <a:pt x="1065530" y="1065530"/>
                  </a:cubicBezTo>
                  <a:cubicBezTo>
                    <a:pt x="501650" y="1629410"/>
                    <a:pt x="190500" y="2379980"/>
                    <a:pt x="190500" y="3177540"/>
                  </a:cubicBezTo>
                  <a:cubicBezTo>
                    <a:pt x="190500" y="3975100"/>
                    <a:pt x="501650" y="4725670"/>
                    <a:pt x="1065530" y="5289550"/>
                  </a:cubicBezTo>
                  <a:cubicBezTo>
                    <a:pt x="1629410" y="5853430"/>
                    <a:pt x="2379980" y="6164580"/>
                    <a:pt x="3177540" y="6164580"/>
                  </a:cubicBezTo>
                  <a:cubicBezTo>
                    <a:pt x="3975100" y="6164580"/>
                    <a:pt x="4725670" y="5853430"/>
                    <a:pt x="5289550" y="5289550"/>
                  </a:cubicBezTo>
                  <a:cubicBezTo>
                    <a:pt x="5853430" y="4725670"/>
                    <a:pt x="6164580" y="3975100"/>
                    <a:pt x="6164580" y="3177540"/>
                  </a:cubicBezTo>
                  <a:cubicBezTo>
                    <a:pt x="6164580" y="2379980"/>
                    <a:pt x="5853430" y="1629410"/>
                    <a:pt x="5289550" y="1065530"/>
                  </a:cubicBezTo>
                  <a:cubicBezTo>
                    <a:pt x="4725670" y="501650"/>
                    <a:pt x="3975100" y="190500"/>
                    <a:pt x="3177540" y="190500"/>
                  </a:cubicBezTo>
                  <a:close/>
                </a:path>
              </a:pathLst>
            </a:custGeom>
            <a:solidFill>
              <a:srgbClr val="C65171"/>
            </a:solidFill>
          </p:spPr>
          <p:txBody>
            <a:bodyPr/>
            <a:lstStyle/>
            <a:p>
              <a:endParaRPr lang="en-GB">
                <a:solidFill>
                  <a:schemeClr val="bg1"/>
                </a:solidFill>
                <a:latin typeface="+mj-lt"/>
              </a:endParaRPr>
            </a:p>
          </p:txBody>
        </p:sp>
      </p:grpSp>
      <p:grpSp>
        <p:nvGrpSpPr>
          <p:cNvPr id="12" name="Group 12"/>
          <p:cNvGrpSpPr>
            <a:grpSpLocks noChangeAspect="1"/>
          </p:cNvGrpSpPr>
          <p:nvPr/>
        </p:nvGrpSpPr>
        <p:grpSpPr>
          <a:xfrm>
            <a:off x="6409590" y="574451"/>
            <a:ext cx="4068369" cy="4068369"/>
            <a:chOff x="0" y="0"/>
            <a:chExt cx="6355080" cy="635508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355080" cy="6355080"/>
            </a:xfrm>
            <a:custGeom>
              <a:avLst/>
              <a:gdLst/>
              <a:ahLst/>
              <a:cxnLst/>
              <a:rect l="l" t="t" r="r" b="b"/>
              <a:pathLst>
                <a:path w="6355080" h="6355080">
                  <a:moveTo>
                    <a:pt x="3177540" y="6355080"/>
                  </a:moveTo>
                  <a:cubicBezTo>
                    <a:pt x="2329180" y="6355080"/>
                    <a:pt x="1530350" y="6024880"/>
                    <a:pt x="930910" y="5424170"/>
                  </a:cubicBezTo>
                  <a:cubicBezTo>
                    <a:pt x="330200" y="4824730"/>
                    <a:pt x="0" y="4025900"/>
                    <a:pt x="0" y="3177540"/>
                  </a:cubicBezTo>
                  <a:cubicBezTo>
                    <a:pt x="0" y="2329180"/>
                    <a:pt x="330200" y="1530350"/>
                    <a:pt x="930910" y="930910"/>
                  </a:cubicBezTo>
                  <a:cubicBezTo>
                    <a:pt x="1530350" y="330200"/>
                    <a:pt x="2329180" y="0"/>
                    <a:pt x="3177540" y="0"/>
                  </a:cubicBezTo>
                  <a:cubicBezTo>
                    <a:pt x="4025900" y="0"/>
                    <a:pt x="4824730" y="330200"/>
                    <a:pt x="5424170" y="930910"/>
                  </a:cubicBezTo>
                  <a:cubicBezTo>
                    <a:pt x="6024880" y="1531620"/>
                    <a:pt x="6355080" y="2329180"/>
                    <a:pt x="6355080" y="3177540"/>
                  </a:cubicBezTo>
                  <a:cubicBezTo>
                    <a:pt x="6355080" y="4025900"/>
                    <a:pt x="6024880" y="4824730"/>
                    <a:pt x="5424170" y="5424170"/>
                  </a:cubicBezTo>
                  <a:cubicBezTo>
                    <a:pt x="4824730" y="6024880"/>
                    <a:pt x="4025900" y="6355080"/>
                    <a:pt x="3177540" y="6355080"/>
                  </a:cubicBezTo>
                  <a:close/>
                  <a:moveTo>
                    <a:pt x="3177540" y="190500"/>
                  </a:moveTo>
                  <a:cubicBezTo>
                    <a:pt x="2379980" y="190500"/>
                    <a:pt x="1629410" y="501650"/>
                    <a:pt x="1065530" y="1065530"/>
                  </a:cubicBezTo>
                  <a:cubicBezTo>
                    <a:pt x="501650" y="1629410"/>
                    <a:pt x="190500" y="2379980"/>
                    <a:pt x="190500" y="3177540"/>
                  </a:cubicBezTo>
                  <a:cubicBezTo>
                    <a:pt x="190500" y="3975100"/>
                    <a:pt x="501650" y="4725670"/>
                    <a:pt x="1065530" y="5289550"/>
                  </a:cubicBezTo>
                  <a:cubicBezTo>
                    <a:pt x="1629410" y="5853430"/>
                    <a:pt x="2379980" y="6164580"/>
                    <a:pt x="3177540" y="6164580"/>
                  </a:cubicBezTo>
                  <a:cubicBezTo>
                    <a:pt x="3975100" y="6164580"/>
                    <a:pt x="4725670" y="5853430"/>
                    <a:pt x="5289550" y="5289550"/>
                  </a:cubicBezTo>
                  <a:cubicBezTo>
                    <a:pt x="5853430" y="4725670"/>
                    <a:pt x="6164580" y="3975100"/>
                    <a:pt x="6164580" y="3177540"/>
                  </a:cubicBezTo>
                  <a:cubicBezTo>
                    <a:pt x="6164580" y="2379980"/>
                    <a:pt x="5853430" y="1629410"/>
                    <a:pt x="5289550" y="1065530"/>
                  </a:cubicBezTo>
                  <a:cubicBezTo>
                    <a:pt x="4725670" y="501650"/>
                    <a:pt x="3975100" y="190500"/>
                    <a:pt x="3177540" y="190500"/>
                  </a:cubicBezTo>
                  <a:close/>
                </a:path>
              </a:pathLst>
            </a:custGeom>
            <a:solidFill>
              <a:srgbClr val="C65171"/>
            </a:solidFill>
          </p:spPr>
          <p:txBody>
            <a:bodyPr/>
            <a:lstStyle/>
            <a:p>
              <a:endParaRPr lang="en-GB">
                <a:solidFill>
                  <a:schemeClr val="bg1"/>
                </a:solidFill>
                <a:latin typeface="+mj-lt"/>
              </a:endParaRPr>
            </a:p>
          </p:txBody>
        </p:sp>
      </p:grpSp>
      <p:pic>
        <p:nvPicPr>
          <p:cNvPr id="14" name="Picture 14"/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8786882" y="1101378"/>
            <a:ext cx="559902" cy="1040055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7930953" y="2949748"/>
            <a:ext cx="1025640" cy="958507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9386031" y="4600776"/>
            <a:ext cx="1157541" cy="1130181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6313825" y="4821870"/>
            <a:ext cx="1094473" cy="921347"/>
          </a:xfrm>
          <a:prstGeom prst="rect">
            <a:avLst/>
          </a:prstGeom>
        </p:spPr>
      </p:pic>
      <p:sp>
        <p:nvSpPr>
          <p:cNvPr id="18" name="TextBox 18"/>
          <p:cNvSpPr txBox="1"/>
          <p:nvPr/>
        </p:nvSpPr>
        <p:spPr>
          <a:xfrm>
            <a:off x="7113399" y="1216701"/>
            <a:ext cx="794947" cy="3746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173"/>
              </a:lnSpc>
            </a:pPr>
            <a:r>
              <a:rPr lang="en-US" sz="2267" dirty="0">
                <a:solidFill>
                  <a:schemeClr val="bg1"/>
                </a:solidFill>
                <a:latin typeface="+mj-lt"/>
              </a:rPr>
              <a:t>Users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023756" y="1632552"/>
            <a:ext cx="1420019" cy="3746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73"/>
              </a:lnSpc>
            </a:pPr>
            <a:r>
              <a:rPr lang="en-US" sz="2267" dirty="0">
                <a:solidFill>
                  <a:schemeClr val="bg1"/>
                </a:solidFill>
                <a:latin typeface="+mj-lt"/>
              </a:rPr>
              <a:t>Desirability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637412" y="3929924"/>
            <a:ext cx="1573901" cy="3746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173"/>
              </a:lnSpc>
            </a:pPr>
            <a:r>
              <a:rPr lang="en-US" sz="2267" b="1" dirty="0">
                <a:solidFill>
                  <a:schemeClr val="bg1"/>
                </a:solidFill>
                <a:latin typeface="+mj-lt"/>
              </a:rPr>
              <a:t>Innovation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5531054" y="3876504"/>
            <a:ext cx="1470223" cy="3746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73"/>
              </a:lnSpc>
            </a:pPr>
            <a:r>
              <a:rPr lang="en-US" sz="2267">
                <a:solidFill>
                  <a:schemeClr val="bg1"/>
                </a:solidFill>
                <a:latin typeface="+mj-lt"/>
              </a:rPr>
              <a:t>Technology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035379" y="4283042"/>
            <a:ext cx="1265436" cy="3746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73"/>
              </a:lnSpc>
            </a:pPr>
            <a:r>
              <a:rPr lang="en-US" sz="2267" dirty="0">
                <a:solidFill>
                  <a:schemeClr val="bg1"/>
                </a:solidFill>
                <a:latin typeface="+mj-lt"/>
              </a:rPr>
              <a:t>Possibility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0140466" y="3732331"/>
            <a:ext cx="1053890" cy="3746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173"/>
              </a:lnSpc>
            </a:pPr>
            <a:r>
              <a:rPr lang="en-US" sz="2267" dirty="0">
                <a:solidFill>
                  <a:schemeClr val="bg1"/>
                </a:solidFill>
                <a:latin typeface="+mj-lt"/>
              </a:rPr>
              <a:t>Market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0146962" y="4119259"/>
            <a:ext cx="978793" cy="7863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73"/>
              </a:lnSpc>
            </a:pPr>
            <a:r>
              <a:rPr lang="en-US" sz="2267" dirty="0">
                <a:solidFill>
                  <a:schemeClr val="bg1"/>
                </a:solidFill>
                <a:latin typeface="+mj-lt"/>
              </a:rPr>
              <a:t>Viability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>
            <a:alphaModFix amt="6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 rot="-8925001">
            <a:off x="-262856" y="4150755"/>
            <a:ext cx="3787650" cy="3925026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818107" y="413515"/>
            <a:ext cx="9277952" cy="637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464"/>
              </a:lnSpc>
            </a:pPr>
            <a:r>
              <a:rPr lang="en-US" sz="3667" b="1" spc="110" dirty="0">
                <a:solidFill>
                  <a:schemeClr val="bg1"/>
                </a:solidFill>
                <a:latin typeface="+mj-lt"/>
              </a:rPr>
              <a:t>The 4 Principles of Design Thinking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>
            <a:alphaModFix amt="8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 rot="-5625186">
            <a:off x="9485375" y="-1962513"/>
            <a:ext cx="3787650" cy="3925026"/>
          </a:xfrm>
          <a:prstGeom prst="rect">
            <a:avLst/>
          </a:prstGeom>
        </p:spPr>
      </p:pic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818108" y="2147422"/>
            <a:ext cx="997313" cy="976617"/>
            <a:chOff x="-72390" y="7620"/>
            <a:chExt cx="6487160" cy="6352540"/>
          </a:xfrm>
        </p:grpSpPr>
        <p:sp>
          <p:nvSpPr>
            <p:cNvPr id="7" name="Freeform 7"/>
            <p:cNvSpPr/>
            <p:nvPr/>
          </p:nvSpPr>
          <p:spPr>
            <a:xfrm>
              <a:off x="-72390" y="7620"/>
              <a:ext cx="6487160" cy="6352540"/>
            </a:xfrm>
            <a:custGeom>
              <a:avLst/>
              <a:gdLst/>
              <a:ahLst/>
              <a:cxnLst/>
              <a:rect l="l" t="t" r="r" b="b"/>
              <a:pathLst>
                <a:path w="6487160" h="6352540">
                  <a:moveTo>
                    <a:pt x="6322060" y="3176270"/>
                  </a:moveTo>
                  <a:cubicBezTo>
                    <a:pt x="6322060" y="2844800"/>
                    <a:pt x="6487160" y="2493010"/>
                    <a:pt x="6385560" y="2194560"/>
                  </a:cubicBezTo>
                  <a:cubicBezTo>
                    <a:pt x="6281420" y="1884680"/>
                    <a:pt x="5928360" y="1694180"/>
                    <a:pt x="5734050" y="1436370"/>
                  </a:cubicBezTo>
                  <a:cubicBezTo>
                    <a:pt x="5537200" y="1176020"/>
                    <a:pt x="5455920" y="796290"/>
                    <a:pt x="5185410" y="607060"/>
                  </a:cubicBezTo>
                  <a:cubicBezTo>
                    <a:pt x="4917440" y="420370"/>
                    <a:pt x="4517390" y="462280"/>
                    <a:pt x="4196080" y="360680"/>
                  </a:cubicBezTo>
                  <a:cubicBezTo>
                    <a:pt x="3884930" y="264160"/>
                    <a:pt x="3589020" y="0"/>
                    <a:pt x="3244850" y="0"/>
                  </a:cubicBezTo>
                  <a:cubicBezTo>
                    <a:pt x="2900680" y="0"/>
                    <a:pt x="2603500" y="262890"/>
                    <a:pt x="2293620" y="360680"/>
                  </a:cubicBezTo>
                  <a:cubicBezTo>
                    <a:pt x="1972310" y="461010"/>
                    <a:pt x="1570990" y="419100"/>
                    <a:pt x="1303020" y="607060"/>
                  </a:cubicBezTo>
                  <a:cubicBezTo>
                    <a:pt x="1032510" y="796290"/>
                    <a:pt x="951230" y="1176020"/>
                    <a:pt x="754380" y="1436370"/>
                  </a:cubicBezTo>
                  <a:cubicBezTo>
                    <a:pt x="558800" y="1694180"/>
                    <a:pt x="207010" y="1884680"/>
                    <a:pt x="101600" y="2194560"/>
                  </a:cubicBezTo>
                  <a:cubicBezTo>
                    <a:pt x="1270" y="2493010"/>
                    <a:pt x="165100" y="2844800"/>
                    <a:pt x="165100" y="3176270"/>
                  </a:cubicBezTo>
                  <a:cubicBezTo>
                    <a:pt x="165100" y="3507740"/>
                    <a:pt x="0" y="3859530"/>
                    <a:pt x="101600" y="4157980"/>
                  </a:cubicBezTo>
                  <a:cubicBezTo>
                    <a:pt x="205740" y="4467860"/>
                    <a:pt x="558800" y="4658360"/>
                    <a:pt x="753110" y="4916170"/>
                  </a:cubicBezTo>
                  <a:cubicBezTo>
                    <a:pt x="949960" y="5176520"/>
                    <a:pt x="1031240" y="5556250"/>
                    <a:pt x="1301750" y="5745480"/>
                  </a:cubicBezTo>
                  <a:cubicBezTo>
                    <a:pt x="1569720" y="5933440"/>
                    <a:pt x="1969770" y="5891530"/>
                    <a:pt x="2292350" y="5991860"/>
                  </a:cubicBezTo>
                  <a:cubicBezTo>
                    <a:pt x="2603500" y="6088380"/>
                    <a:pt x="2899410" y="6352540"/>
                    <a:pt x="3243580" y="6352540"/>
                  </a:cubicBezTo>
                  <a:cubicBezTo>
                    <a:pt x="3587750" y="6352540"/>
                    <a:pt x="3884930" y="6089650"/>
                    <a:pt x="4194810" y="5991860"/>
                  </a:cubicBezTo>
                  <a:cubicBezTo>
                    <a:pt x="4516120" y="5891530"/>
                    <a:pt x="4917440" y="5933440"/>
                    <a:pt x="5185410" y="5745480"/>
                  </a:cubicBezTo>
                  <a:cubicBezTo>
                    <a:pt x="5455920" y="5556250"/>
                    <a:pt x="5537200" y="5176520"/>
                    <a:pt x="5734050" y="4916170"/>
                  </a:cubicBezTo>
                  <a:cubicBezTo>
                    <a:pt x="5929630" y="4658360"/>
                    <a:pt x="6281420" y="4467860"/>
                    <a:pt x="6385560" y="4157980"/>
                  </a:cubicBezTo>
                  <a:cubicBezTo>
                    <a:pt x="6487160" y="3858260"/>
                    <a:pt x="6322060" y="3506470"/>
                    <a:pt x="6322060" y="3176270"/>
                  </a:cubicBezTo>
                  <a:close/>
                </a:path>
              </a:pathLst>
            </a:custGeom>
            <a:solidFill>
              <a:srgbClr val="C65171"/>
            </a:solidFill>
          </p:spPr>
          <p:txBody>
            <a:bodyPr/>
            <a:lstStyle/>
            <a:p>
              <a:endParaRPr lang="en-GB">
                <a:solidFill>
                  <a:schemeClr val="bg1"/>
                </a:solidFill>
                <a:latin typeface="+mj-lt"/>
              </a:endParaRPr>
            </a:p>
          </p:txBody>
        </p:sp>
      </p:grpSp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6186884" y="2147422"/>
            <a:ext cx="997313" cy="976617"/>
            <a:chOff x="-72390" y="7620"/>
            <a:chExt cx="6487160" cy="6352540"/>
          </a:xfrm>
        </p:grpSpPr>
        <p:sp>
          <p:nvSpPr>
            <p:cNvPr id="9" name="Freeform 9"/>
            <p:cNvSpPr/>
            <p:nvPr/>
          </p:nvSpPr>
          <p:spPr>
            <a:xfrm>
              <a:off x="-72390" y="7620"/>
              <a:ext cx="6487160" cy="6352540"/>
            </a:xfrm>
            <a:custGeom>
              <a:avLst/>
              <a:gdLst/>
              <a:ahLst/>
              <a:cxnLst/>
              <a:rect l="l" t="t" r="r" b="b"/>
              <a:pathLst>
                <a:path w="6487160" h="6352540">
                  <a:moveTo>
                    <a:pt x="6322060" y="3176270"/>
                  </a:moveTo>
                  <a:cubicBezTo>
                    <a:pt x="6322060" y="2844800"/>
                    <a:pt x="6487160" y="2493010"/>
                    <a:pt x="6385560" y="2194560"/>
                  </a:cubicBezTo>
                  <a:cubicBezTo>
                    <a:pt x="6281420" y="1884680"/>
                    <a:pt x="5928360" y="1694180"/>
                    <a:pt x="5734050" y="1436370"/>
                  </a:cubicBezTo>
                  <a:cubicBezTo>
                    <a:pt x="5537200" y="1176020"/>
                    <a:pt x="5455920" y="796290"/>
                    <a:pt x="5185410" y="607060"/>
                  </a:cubicBezTo>
                  <a:cubicBezTo>
                    <a:pt x="4917440" y="420370"/>
                    <a:pt x="4517390" y="462280"/>
                    <a:pt x="4196080" y="360680"/>
                  </a:cubicBezTo>
                  <a:cubicBezTo>
                    <a:pt x="3884930" y="264160"/>
                    <a:pt x="3589020" y="0"/>
                    <a:pt x="3244850" y="0"/>
                  </a:cubicBezTo>
                  <a:cubicBezTo>
                    <a:pt x="2900680" y="0"/>
                    <a:pt x="2603500" y="262890"/>
                    <a:pt x="2293620" y="360680"/>
                  </a:cubicBezTo>
                  <a:cubicBezTo>
                    <a:pt x="1972310" y="461010"/>
                    <a:pt x="1570990" y="419100"/>
                    <a:pt x="1303020" y="607060"/>
                  </a:cubicBezTo>
                  <a:cubicBezTo>
                    <a:pt x="1032510" y="796290"/>
                    <a:pt x="951230" y="1176020"/>
                    <a:pt x="754380" y="1436370"/>
                  </a:cubicBezTo>
                  <a:cubicBezTo>
                    <a:pt x="558800" y="1694180"/>
                    <a:pt x="207010" y="1884680"/>
                    <a:pt x="101600" y="2194560"/>
                  </a:cubicBezTo>
                  <a:cubicBezTo>
                    <a:pt x="1270" y="2493010"/>
                    <a:pt x="165100" y="2844800"/>
                    <a:pt x="165100" y="3176270"/>
                  </a:cubicBezTo>
                  <a:cubicBezTo>
                    <a:pt x="165100" y="3507740"/>
                    <a:pt x="0" y="3859530"/>
                    <a:pt x="101600" y="4157980"/>
                  </a:cubicBezTo>
                  <a:cubicBezTo>
                    <a:pt x="205740" y="4467860"/>
                    <a:pt x="558800" y="4658360"/>
                    <a:pt x="753110" y="4916170"/>
                  </a:cubicBezTo>
                  <a:cubicBezTo>
                    <a:pt x="949960" y="5176520"/>
                    <a:pt x="1031240" y="5556250"/>
                    <a:pt x="1301750" y="5745480"/>
                  </a:cubicBezTo>
                  <a:cubicBezTo>
                    <a:pt x="1569720" y="5933440"/>
                    <a:pt x="1969770" y="5891530"/>
                    <a:pt x="2292350" y="5991860"/>
                  </a:cubicBezTo>
                  <a:cubicBezTo>
                    <a:pt x="2603500" y="6088380"/>
                    <a:pt x="2899410" y="6352540"/>
                    <a:pt x="3243580" y="6352540"/>
                  </a:cubicBezTo>
                  <a:cubicBezTo>
                    <a:pt x="3587750" y="6352540"/>
                    <a:pt x="3884930" y="6089650"/>
                    <a:pt x="4194810" y="5991860"/>
                  </a:cubicBezTo>
                  <a:cubicBezTo>
                    <a:pt x="4516120" y="5891530"/>
                    <a:pt x="4917440" y="5933440"/>
                    <a:pt x="5185410" y="5745480"/>
                  </a:cubicBezTo>
                  <a:cubicBezTo>
                    <a:pt x="5455920" y="5556250"/>
                    <a:pt x="5537200" y="5176520"/>
                    <a:pt x="5734050" y="4916170"/>
                  </a:cubicBezTo>
                  <a:cubicBezTo>
                    <a:pt x="5929630" y="4658360"/>
                    <a:pt x="6281420" y="4467860"/>
                    <a:pt x="6385560" y="4157980"/>
                  </a:cubicBezTo>
                  <a:cubicBezTo>
                    <a:pt x="6487160" y="3858260"/>
                    <a:pt x="6322060" y="3506470"/>
                    <a:pt x="6322060" y="3176270"/>
                  </a:cubicBezTo>
                  <a:close/>
                </a:path>
              </a:pathLst>
            </a:custGeom>
            <a:solidFill>
              <a:srgbClr val="D495A6"/>
            </a:solidFill>
          </p:spPr>
          <p:txBody>
            <a:bodyPr/>
            <a:lstStyle/>
            <a:p>
              <a:endParaRPr lang="en-GB">
                <a:solidFill>
                  <a:schemeClr val="bg1"/>
                </a:solidFill>
                <a:latin typeface="+mj-lt"/>
              </a:endParaRPr>
            </a:p>
          </p:txBody>
        </p:sp>
      </p:grpSp>
      <p:grpSp>
        <p:nvGrpSpPr>
          <p:cNvPr id="10" name="Group 10"/>
          <p:cNvGrpSpPr>
            <a:grpSpLocks noChangeAspect="1"/>
          </p:cNvGrpSpPr>
          <p:nvPr/>
        </p:nvGrpSpPr>
        <p:grpSpPr>
          <a:xfrm>
            <a:off x="818108" y="4395461"/>
            <a:ext cx="997313" cy="976617"/>
            <a:chOff x="-72390" y="7620"/>
            <a:chExt cx="6487160" cy="6352540"/>
          </a:xfrm>
        </p:grpSpPr>
        <p:sp>
          <p:nvSpPr>
            <p:cNvPr id="11" name="Freeform 11"/>
            <p:cNvSpPr/>
            <p:nvPr/>
          </p:nvSpPr>
          <p:spPr>
            <a:xfrm>
              <a:off x="-72390" y="7620"/>
              <a:ext cx="6487160" cy="6352540"/>
            </a:xfrm>
            <a:custGeom>
              <a:avLst/>
              <a:gdLst/>
              <a:ahLst/>
              <a:cxnLst/>
              <a:rect l="l" t="t" r="r" b="b"/>
              <a:pathLst>
                <a:path w="6487160" h="6352540">
                  <a:moveTo>
                    <a:pt x="6322060" y="3176270"/>
                  </a:moveTo>
                  <a:cubicBezTo>
                    <a:pt x="6322060" y="2844800"/>
                    <a:pt x="6487160" y="2493010"/>
                    <a:pt x="6385560" y="2194560"/>
                  </a:cubicBezTo>
                  <a:cubicBezTo>
                    <a:pt x="6281420" y="1884680"/>
                    <a:pt x="5928360" y="1694180"/>
                    <a:pt x="5734050" y="1436370"/>
                  </a:cubicBezTo>
                  <a:cubicBezTo>
                    <a:pt x="5537200" y="1176020"/>
                    <a:pt x="5455920" y="796290"/>
                    <a:pt x="5185410" y="607060"/>
                  </a:cubicBezTo>
                  <a:cubicBezTo>
                    <a:pt x="4917440" y="420370"/>
                    <a:pt x="4517390" y="462280"/>
                    <a:pt x="4196080" y="360680"/>
                  </a:cubicBezTo>
                  <a:cubicBezTo>
                    <a:pt x="3884930" y="264160"/>
                    <a:pt x="3589020" y="0"/>
                    <a:pt x="3244850" y="0"/>
                  </a:cubicBezTo>
                  <a:cubicBezTo>
                    <a:pt x="2900680" y="0"/>
                    <a:pt x="2603500" y="262890"/>
                    <a:pt x="2293620" y="360680"/>
                  </a:cubicBezTo>
                  <a:cubicBezTo>
                    <a:pt x="1972310" y="461010"/>
                    <a:pt x="1570990" y="419100"/>
                    <a:pt x="1303020" y="607060"/>
                  </a:cubicBezTo>
                  <a:cubicBezTo>
                    <a:pt x="1032510" y="796290"/>
                    <a:pt x="951230" y="1176020"/>
                    <a:pt x="754380" y="1436370"/>
                  </a:cubicBezTo>
                  <a:cubicBezTo>
                    <a:pt x="558800" y="1694180"/>
                    <a:pt x="207010" y="1884680"/>
                    <a:pt x="101600" y="2194560"/>
                  </a:cubicBezTo>
                  <a:cubicBezTo>
                    <a:pt x="1270" y="2493010"/>
                    <a:pt x="165100" y="2844800"/>
                    <a:pt x="165100" y="3176270"/>
                  </a:cubicBezTo>
                  <a:cubicBezTo>
                    <a:pt x="165100" y="3507740"/>
                    <a:pt x="0" y="3859530"/>
                    <a:pt x="101600" y="4157980"/>
                  </a:cubicBezTo>
                  <a:cubicBezTo>
                    <a:pt x="205740" y="4467860"/>
                    <a:pt x="558800" y="4658360"/>
                    <a:pt x="753110" y="4916170"/>
                  </a:cubicBezTo>
                  <a:cubicBezTo>
                    <a:pt x="949960" y="5176520"/>
                    <a:pt x="1031240" y="5556250"/>
                    <a:pt x="1301750" y="5745480"/>
                  </a:cubicBezTo>
                  <a:cubicBezTo>
                    <a:pt x="1569720" y="5933440"/>
                    <a:pt x="1969770" y="5891530"/>
                    <a:pt x="2292350" y="5991860"/>
                  </a:cubicBezTo>
                  <a:cubicBezTo>
                    <a:pt x="2603500" y="6088380"/>
                    <a:pt x="2899410" y="6352540"/>
                    <a:pt x="3243580" y="6352540"/>
                  </a:cubicBezTo>
                  <a:cubicBezTo>
                    <a:pt x="3587750" y="6352540"/>
                    <a:pt x="3884930" y="6089650"/>
                    <a:pt x="4194810" y="5991860"/>
                  </a:cubicBezTo>
                  <a:cubicBezTo>
                    <a:pt x="4516120" y="5891530"/>
                    <a:pt x="4917440" y="5933440"/>
                    <a:pt x="5185410" y="5745480"/>
                  </a:cubicBezTo>
                  <a:cubicBezTo>
                    <a:pt x="5455920" y="5556250"/>
                    <a:pt x="5537200" y="5176520"/>
                    <a:pt x="5734050" y="4916170"/>
                  </a:cubicBezTo>
                  <a:cubicBezTo>
                    <a:pt x="5929630" y="4658360"/>
                    <a:pt x="6281420" y="4467860"/>
                    <a:pt x="6385560" y="4157980"/>
                  </a:cubicBezTo>
                  <a:cubicBezTo>
                    <a:pt x="6487160" y="3858260"/>
                    <a:pt x="6322060" y="3506470"/>
                    <a:pt x="6322060" y="3176270"/>
                  </a:cubicBezTo>
                  <a:close/>
                </a:path>
              </a:pathLst>
            </a:custGeom>
            <a:solidFill>
              <a:srgbClr val="BD95A0"/>
            </a:solidFill>
          </p:spPr>
          <p:txBody>
            <a:bodyPr/>
            <a:lstStyle/>
            <a:p>
              <a:endParaRPr lang="en-GB">
                <a:solidFill>
                  <a:schemeClr val="bg1"/>
                </a:solidFill>
                <a:latin typeface="+mj-lt"/>
              </a:endParaRPr>
            </a:p>
          </p:txBody>
        </p:sp>
      </p:grpSp>
      <p:grpSp>
        <p:nvGrpSpPr>
          <p:cNvPr id="12" name="Group 12"/>
          <p:cNvGrpSpPr>
            <a:grpSpLocks noChangeAspect="1"/>
          </p:cNvGrpSpPr>
          <p:nvPr/>
        </p:nvGrpSpPr>
        <p:grpSpPr>
          <a:xfrm>
            <a:off x="6186884" y="4395461"/>
            <a:ext cx="997313" cy="976617"/>
            <a:chOff x="-72390" y="7620"/>
            <a:chExt cx="6487160" cy="6352540"/>
          </a:xfrm>
        </p:grpSpPr>
        <p:sp>
          <p:nvSpPr>
            <p:cNvPr id="13" name="Freeform 13"/>
            <p:cNvSpPr/>
            <p:nvPr/>
          </p:nvSpPr>
          <p:spPr>
            <a:xfrm>
              <a:off x="-72390" y="7620"/>
              <a:ext cx="6487160" cy="6352540"/>
            </a:xfrm>
            <a:custGeom>
              <a:avLst/>
              <a:gdLst/>
              <a:ahLst/>
              <a:cxnLst/>
              <a:rect l="l" t="t" r="r" b="b"/>
              <a:pathLst>
                <a:path w="6487160" h="6352540">
                  <a:moveTo>
                    <a:pt x="6322060" y="3176270"/>
                  </a:moveTo>
                  <a:cubicBezTo>
                    <a:pt x="6322060" y="2844800"/>
                    <a:pt x="6487160" y="2493010"/>
                    <a:pt x="6385560" y="2194560"/>
                  </a:cubicBezTo>
                  <a:cubicBezTo>
                    <a:pt x="6281420" y="1884680"/>
                    <a:pt x="5928360" y="1694180"/>
                    <a:pt x="5734050" y="1436370"/>
                  </a:cubicBezTo>
                  <a:cubicBezTo>
                    <a:pt x="5537200" y="1176020"/>
                    <a:pt x="5455920" y="796290"/>
                    <a:pt x="5185410" y="607060"/>
                  </a:cubicBezTo>
                  <a:cubicBezTo>
                    <a:pt x="4917440" y="420370"/>
                    <a:pt x="4517390" y="462280"/>
                    <a:pt x="4196080" y="360680"/>
                  </a:cubicBezTo>
                  <a:cubicBezTo>
                    <a:pt x="3884930" y="264160"/>
                    <a:pt x="3589020" y="0"/>
                    <a:pt x="3244850" y="0"/>
                  </a:cubicBezTo>
                  <a:cubicBezTo>
                    <a:pt x="2900680" y="0"/>
                    <a:pt x="2603500" y="262890"/>
                    <a:pt x="2293620" y="360680"/>
                  </a:cubicBezTo>
                  <a:cubicBezTo>
                    <a:pt x="1972310" y="461010"/>
                    <a:pt x="1570990" y="419100"/>
                    <a:pt x="1303020" y="607060"/>
                  </a:cubicBezTo>
                  <a:cubicBezTo>
                    <a:pt x="1032510" y="796290"/>
                    <a:pt x="951230" y="1176020"/>
                    <a:pt x="754380" y="1436370"/>
                  </a:cubicBezTo>
                  <a:cubicBezTo>
                    <a:pt x="558800" y="1694180"/>
                    <a:pt x="207010" y="1884680"/>
                    <a:pt x="101600" y="2194560"/>
                  </a:cubicBezTo>
                  <a:cubicBezTo>
                    <a:pt x="1270" y="2493010"/>
                    <a:pt x="165100" y="2844800"/>
                    <a:pt x="165100" y="3176270"/>
                  </a:cubicBezTo>
                  <a:cubicBezTo>
                    <a:pt x="165100" y="3507740"/>
                    <a:pt x="0" y="3859530"/>
                    <a:pt x="101600" y="4157980"/>
                  </a:cubicBezTo>
                  <a:cubicBezTo>
                    <a:pt x="205740" y="4467860"/>
                    <a:pt x="558800" y="4658360"/>
                    <a:pt x="753110" y="4916170"/>
                  </a:cubicBezTo>
                  <a:cubicBezTo>
                    <a:pt x="949960" y="5176520"/>
                    <a:pt x="1031240" y="5556250"/>
                    <a:pt x="1301750" y="5745480"/>
                  </a:cubicBezTo>
                  <a:cubicBezTo>
                    <a:pt x="1569720" y="5933440"/>
                    <a:pt x="1969770" y="5891530"/>
                    <a:pt x="2292350" y="5991860"/>
                  </a:cubicBezTo>
                  <a:cubicBezTo>
                    <a:pt x="2603500" y="6088380"/>
                    <a:pt x="2899410" y="6352540"/>
                    <a:pt x="3243580" y="6352540"/>
                  </a:cubicBezTo>
                  <a:cubicBezTo>
                    <a:pt x="3587750" y="6352540"/>
                    <a:pt x="3884930" y="6089650"/>
                    <a:pt x="4194810" y="5991860"/>
                  </a:cubicBezTo>
                  <a:cubicBezTo>
                    <a:pt x="4516120" y="5891530"/>
                    <a:pt x="4917440" y="5933440"/>
                    <a:pt x="5185410" y="5745480"/>
                  </a:cubicBezTo>
                  <a:cubicBezTo>
                    <a:pt x="5455920" y="5556250"/>
                    <a:pt x="5537200" y="5176520"/>
                    <a:pt x="5734050" y="4916170"/>
                  </a:cubicBezTo>
                  <a:cubicBezTo>
                    <a:pt x="5929630" y="4658360"/>
                    <a:pt x="6281420" y="4467860"/>
                    <a:pt x="6385560" y="4157980"/>
                  </a:cubicBezTo>
                  <a:cubicBezTo>
                    <a:pt x="6487160" y="3858260"/>
                    <a:pt x="6322060" y="3506470"/>
                    <a:pt x="6322060" y="3176270"/>
                  </a:cubicBezTo>
                  <a:close/>
                </a:path>
              </a:pathLst>
            </a:custGeom>
            <a:solidFill>
              <a:srgbClr val="FF9A9E"/>
            </a:solidFill>
          </p:spPr>
          <p:txBody>
            <a:bodyPr/>
            <a:lstStyle/>
            <a:p>
              <a:endParaRPr lang="en-GB">
                <a:solidFill>
                  <a:schemeClr val="bg1"/>
                </a:solidFill>
                <a:latin typeface="+mj-lt"/>
              </a:endParaRPr>
            </a:p>
          </p:txBody>
        </p:sp>
      </p:grpSp>
      <p:pic>
        <p:nvPicPr>
          <p:cNvPr id="14" name="Picture 14"/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038057" y="2567725"/>
            <a:ext cx="585697" cy="609324"/>
          </a:xfrm>
          <a:prstGeom prst="rect">
            <a:avLst/>
          </a:prstGeom>
        </p:spPr>
      </p:pic>
      <p:grpSp>
        <p:nvGrpSpPr>
          <p:cNvPr id="15" name="Group 15"/>
          <p:cNvGrpSpPr/>
          <p:nvPr/>
        </p:nvGrpSpPr>
        <p:grpSpPr>
          <a:xfrm>
            <a:off x="2098047" y="3889342"/>
            <a:ext cx="3912378" cy="1950988"/>
            <a:chOff x="0" y="-76200"/>
            <a:chExt cx="7824756" cy="3901973"/>
          </a:xfrm>
        </p:grpSpPr>
        <p:sp>
          <p:nvSpPr>
            <p:cNvPr id="16" name="TextBox 16"/>
            <p:cNvSpPr txBox="1"/>
            <p:nvPr/>
          </p:nvSpPr>
          <p:spPr>
            <a:xfrm>
              <a:off x="0" y="1881780"/>
              <a:ext cx="7824756" cy="19439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613"/>
                </a:lnSpc>
              </a:pPr>
              <a:r>
                <a:rPr lang="en-US" sz="1867" spc="93" dirty="0">
                  <a:solidFill>
                    <a:schemeClr val="bg1"/>
                  </a:solidFill>
                  <a:latin typeface="+mj-lt"/>
                </a:rPr>
                <a:t>While technology and social circumstances may change, basic human needs remain unchanged.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76200"/>
              <a:ext cx="7805392" cy="151951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085"/>
                </a:lnSpc>
              </a:pPr>
              <a:r>
                <a:rPr lang="en-US" sz="2173" spc="347" dirty="0">
                  <a:solidFill>
                    <a:schemeClr val="bg1"/>
                  </a:solidFill>
                  <a:latin typeface="+mj-lt"/>
                </a:rPr>
                <a:t>ALL DESIGN IS REDESIGN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7466822" y="3889342"/>
            <a:ext cx="3912378" cy="1950988"/>
            <a:chOff x="0" y="-76200"/>
            <a:chExt cx="7824756" cy="3901974"/>
          </a:xfrm>
        </p:grpSpPr>
        <p:sp>
          <p:nvSpPr>
            <p:cNvPr id="19" name="TextBox 19"/>
            <p:cNvSpPr txBox="1"/>
            <p:nvPr/>
          </p:nvSpPr>
          <p:spPr>
            <a:xfrm>
              <a:off x="0" y="1881781"/>
              <a:ext cx="7824756" cy="19439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613"/>
                </a:lnSpc>
              </a:pPr>
              <a:r>
                <a:rPr lang="en-US" sz="1867" spc="93">
                  <a:solidFill>
                    <a:schemeClr val="bg1"/>
                  </a:solidFill>
                  <a:latin typeface="+mj-lt"/>
                </a:rPr>
                <a:t>Prototypes help to make ideas tangible, enabling designers to communicate them effectively.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76200"/>
              <a:ext cx="7805392" cy="15220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085"/>
                </a:lnSpc>
              </a:pPr>
              <a:r>
                <a:rPr lang="en-US" sz="2173" spc="347" dirty="0">
                  <a:solidFill>
                    <a:schemeClr val="bg1"/>
                  </a:solidFill>
                  <a:latin typeface="+mj-lt"/>
                </a:rPr>
                <a:t>THE TANGIBILITY RULE</a:t>
              </a:r>
            </a:p>
          </p:txBody>
        </p:sp>
      </p:grpSp>
      <p:pic>
        <p:nvPicPr>
          <p:cNvPr id="21" name="Picture 21"/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6423968" y="2391753"/>
            <a:ext cx="523145" cy="487952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074425" y="4910199"/>
            <a:ext cx="512961" cy="464229"/>
          </a:xfrm>
          <a:prstGeom prst="rect">
            <a:avLst/>
          </a:prstGeom>
        </p:spPr>
      </p:pic>
      <p:pic>
        <p:nvPicPr>
          <p:cNvPr id="23" name="Picture 23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6423968" y="4702581"/>
            <a:ext cx="523145" cy="406151"/>
          </a:xfrm>
          <a:prstGeom prst="rect">
            <a:avLst/>
          </a:prstGeom>
        </p:spPr>
      </p:pic>
      <p:grpSp>
        <p:nvGrpSpPr>
          <p:cNvPr id="24" name="Group 24"/>
          <p:cNvGrpSpPr/>
          <p:nvPr/>
        </p:nvGrpSpPr>
        <p:grpSpPr>
          <a:xfrm>
            <a:off x="2098046" y="2000454"/>
            <a:ext cx="3785116" cy="1229464"/>
            <a:chOff x="0" y="-76200"/>
            <a:chExt cx="7570231" cy="2458926"/>
          </a:xfrm>
        </p:grpSpPr>
        <p:sp>
          <p:nvSpPr>
            <p:cNvPr id="25" name="TextBox 25"/>
            <p:cNvSpPr txBox="1"/>
            <p:nvPr/>
          </p:nvSpPr>
          <p:spPr>
            <a:xfrm>
              <a:off x="0" y="1105581"/>
              <a:ext cx="7570231" cy="12771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613"/>
                </a:lnSpc>
              </a:pPr>
              <a:r>
                <a:rPr lang="en-US" sz="1867" spc="93">
                  <a:solidFill>
                    <a:schemeClr val="bg1"/>
                  </a:solidFill>
                  <a:latin typeface="+mj-lt"/>
                </a:rPr>
                <a:t>All design activity is social in nature.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76200"/>
              <a:ext cx="7551495" cy="72442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085"/>
                </a:lnSpc>
              </a:pPr>
              <a:r>
                <a:rPr lang="en-US" sz="2173" spc="347" dirty="0">
                  <a:solidFill>
                    <a:schemeClr val="bg1"/>
                  </a:solidFill>
                  <a:latin typeface="+mj-lt"/>
                </a:rPr>
                <a:t>THE HUMAN RULE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7466822" y="1835355"/>
            <a:ext cx="3912378" cy="1562888"/>
            <a:chOff x="0" y="-76200"/>
            <a:chExt cx="7824756" cy="3125776"/>
          </a:xfrm>
        </p:grpSpPr>
        <p:sp>
          <p:nvSpPr>
            <p:cNvPr id="28" name="TextBox 28"/>
            <p:cNvSpPr txBox="1"/>
            <p:nvPr/>
          </p:nvSpPr>
          <p:spPr>
            <a:xfrm>
              <a:off x="0" y="1105582"/>
              <a:ext cx="7824756" cy="194399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613"/>
                </a:lnSpc>
              </a:pPr>
              <a:r>
                <a:rPr lang="en-US" sz="1867" spc="93">
                  <a:solidFill>
                    <a:schemeClr val="bg1"/>
                  </a:solidFill>
                  <a:latin typeface="+mj-lt"/>
                </a:rPr>
                <a:t>Ambiguity is inevitable - experiment at the limits of your knowledge.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-76200"/>
              <a:ext cx="7805392" cy="7244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085"/>
                </a:lnSpc>
              </a:pPr>
              <a:r>
                <a:rPr lang="en-US" sz="2173" spc="347">
                  <a:solidFill>
                    <a:schemeClr val="bg1"/>
                  </a:solidFill>
                  <a:latin typeface="+mj-lt"/>
                </a:rPr>
                <a:t>THE AMBIGUITY RULE</a:t>
              </a:r>
            </a:p>
          </p:txBody>
        </p:sp>
      </p:grpSp>
      <p:cxnSp>
        <p:nvCxnSpPr>
          <p:cNvPr id="30" name="Gerade Verbindung 29">
            <a:extLst>
              <a:ext uri="{FF2B5EF4-FFF2-40B4-BE49-F238E27FC236}">
                <a16:creationId xmlns:a16="http://schemas.microsoft.com/office/drawing/2014/main" id="{C1AE3C08-9CF3-F64A-ABDD-7C0484C76A54}"/>
              </a:ext>
            </a:extLst>
          </p:cNvPr>
          <p:cNvCxnSpPr>
            <a:cxnSpLocks/>
          </p:cNvCxnSpPr>
          <p:nvPr/>
        </p:nvCxnSpPr>
        <p:spPr>
          <a:xfrm>
            <a:off x="0" y="1267118"/>
            <a:ext cx="8331800" cy="0"/>
          </a:xfrm>
          <a:prstGeom prst="line">
            <a:avLst/>
          </a:prstGeom>
          <a:ln w="31750" cap="rnd">
            <a:prstDash val="dash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C2D8A378-0A1B-904C-AAA4-72E15EB7A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8400"/>
            <a:ext cx="10515600" cy="1325563"/>
          </a:xfrm>
        </p:spPr>
        <p:txBody>
          <a:bodyPr>
            <a:normAutofit/>
          </a:bodyPr>
          <a:lstStyle/>
          <a:p>
            <a:r>
              <a:rPr lang="en-GB" sz="4000" b="1" dirty="0">
                <a:solidFill>
                  <a:schemeClr val="bg1"/>
                </a:solidFill>
              </a:rPr>
              <a:t>Why study design thinking?</a:t>
            </a:r>
          </a:p>
        </p:txBody>
      </p:sp>
      <p:sp>
        <p:nvSpPr>
          <p:cNvPr id="5" name="Abgerundetes Rechteck 4">
            <a:extLst>
              <a:ext uri="{FF2B5EF4-FFF2-40B4-BE49-F238E27FC236}">
                <a16:creationId xmlns:a16="http://schemas.microsoft.com/office/drawing/2014/main" id="{BE75F48C-746F-EE41-9D46-FF770A8F600E}"/>
              </a:ext>
            </a:extLst>
          </p:cNvPr>
          <p:cNvSpPr/>
          <p:nvPr/>
        </p:nvSpPr>
        <p:spPr>
          <a:xfrm>
            <a:off x="4786045" y="1690688"/>
            <a:ext cx="2619911" cy="4186130"/>
          </a:xfrm>
          <a:prstGeom prst="round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GB" sz="3600" b="1" dirty="0">
              <a:solidFill>
                <a:schemeClr val="bg1"/>
              </a:solidFill>
            </a:endParaRPr>
          </a:p>
          <a:p>
            <a:pPr algn="ctr"/>
            <a:r>
              <a:rPr lang="en-GB" sz="3600" b="1" dirty="0">
                <a:solidFill>
                  <a:schemeClr val="bg1"/>
                </a:solidFill>
              </a:rPr>
              <a:t>83%</a:t>
            </a:r>
          </a:p>
          <a:p>
            <a:pPr algn="ctr"/>
            <a:endParaRPr lang="en-GB" sz="2000" dirty="0">
              <a:solidFill>
                <a:schemeClr val="bg1"/>
              </a:solidFill>
            </a:endParaRPr>
          </a:p>
          <a:p>
            <a:pPr algn="ctr"/>
            <a:r>
              <a:rPr lang="en-GB" sz="2000" dirty="0">
                <a:solidFill>
                  <a:schemeClr val="bg1"/>
                </a:solidFill>
              </a:rPr>
              <a:t>of design-led companies have seen market share increases at twice the average.</a:t>
            </a:r>
          </a:p>
          <a:p>
            <a:pPr algn="ctr"/>
            <a:endParaRPr lang="en-GB" sz="2000" dirty="0">
              <a:solidFill>
                <a:schemeClr val="bg1"/>
              </a:solidFill>
            </a:endParaRPr>
          </a:p>
          <a:p>
            <a:pPr algn="ctr"/>
            <a:r>
              <a:rPr lang="en-GB" sz="1400" dirty="0">
                <a:solidFill>
                  <a:schemeClr val="bg1"/>
                </a:solidFill>
              </a:rPr>
              <a:t>Source: UK Design Council</a:t>
            </a:r>
          </a:p>
        </p:txBody>
      </p:sp>
      <p:sp>
        <p:nvSpPr>
          <p:cNvPr id="6" name="Abgerundetes Rechteck 5">
            <a:extLst>
              <a:ext uri="{FF2B5EF4-FFF2-40B4-BE49-F238E27FC236}">
                <a16:creationId xmlns:a16="http://schemas.microsoft.com/office/drawing/2014/main" id="{63ECF8DD-A81C-DE4A-A69F-9D59CD78FCA3}"/>
              </a:ext>
            </a:extLst>
          </p:cNvPr>
          <p:cNvSpPr/>
          <p:nvPr/>
        </p:nvSpPr>
        <p:spPr>
          <a:xfrm>
            <a:off x="1502168" y="1690688"/>
            <a:ext cx="2619911" cy="4186130"/>
          </a:xfrm>
          <a:prstGeom prst="round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GB" sz="3600" b="1" dirty="0">
              <a:solidFill>
                <a:schemeClr val="bg1"/>
              </a:solidFill>
            </a:endParaRPr>
          </a:p>
          <a:p>
            <a:pPr algn="ctr"/>
            <a:r>
              <a:rPr lang="en-GB" sz="3600" b="1" dirty="0">
                <a:solidFill>
                  <a:schemeClr val="bg1"/>
                </a:solidFill>
              </a:rPr>
              <a:t>228%</a:t>
            </a:r>
          </a:p>
          <a:p>
            <a:pPr algn="ctr"/>
            <a:endParaRPr lang="en-GB" sz="2000" dirty="0">
              <a:solidFill>
                <a:schemeClr val="bg1"/>
              </a:solidFill>
            </a:endParaRPr>
          </a:p>
          <a:p>
            <a:pPr algn="ctr"/>
            <a:r>
              <a:rPr lang="en-GB" sz="2000" dirty="0">
                <a:solidFill>
                  <a:schemeClr val="bg1"/>
                </a:solidFill>
              </a:rPr>
              <a:t>stock performance of design-driven companies over the S&amp;P.</a:t>
            </a:r>
          </a:p>
          <a:p>
            <a:pPr algn="ctr"/>
            <a:endParaRPr lang="en-GB" sz="2000" dirty="0">
              <a:solidFill>
                <a:schemeClr val="bg1"/>
              </a:solidFill>
            </a:endParaRPr>
          </a:p>
          <a:p>
            <a:pPr algn="ctr"/>
            <a:endParaRPr lang="en-GB" sz="2000" dirty="0">
              <a:solidFill>
                <a:schemeClr val="bg1"/>
              </a:solidFill>
            </a:endParaRPr>
          </a:p>
          <a:p>
            <a:pPr algn="ctr"/>
            <a:r>
              <a:rPr lang="en-GB" sz="1400" dirty="0">
                <a:solidFill>
                  <a:schemeClr val="bg1"/>
                </a:solidFill>
              </a:rPr>
              <a:t>Source: Harvard Business Review</a:t>
            </a:r>
          </a:p>
        </p:txBody>
      </p:sp>
      <p:sp>
        <p:nvSpPr>
          <p:cNvPr id="7" name="Abgerundetes Rechteck 6">
            <a:extLst>
              <a:ext uri="{FF2B5EF4-FFF2-40B4-BE49-F238E27FC236}">
                <a16:creationId xmlns:a16="http://schemas.microsoft.com/office/drawing/2014/main" id="{CAFE8E33-7FC0-F041-90B1-522EB9DA118F}"/>
              </a:ext>
            </a:extLst>
          </p:cNvPr>
          <p:cNvSpPr/>
          <p:nvPr/>
        </p:nvSpPr>
        <p:spPr>
          <a:xfrm>
            <a:off x="8069923" y="1690688"/>
            <a:ext cx="2619911" cy="4186130"/>
          </a:xfrm>
          <a:prstGeom prst="round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GB" sz="3200" b="1" dirty="0">
              <a:solidFill>
                <a:schemeClr val="bg1"/>
              </a:solidFill>
            </a:endParaRPr>
          </a:p>
          <a:p>
            <a:pPr algn="ctr"/>
            <a:r>
              <a:rPr lang="en-GB" sz="3600" b="1" dirty="0">
                <a:solidFill>
                  <a:schemeClr val="bg1"/>
                </a:solidFill>
              </a:rPr>
              <a:t>50%</a:t>
            </a:r>
          </a:p>
          <a:p>
            <a:pPr algn="ctr"/>
            <a:endParaRPr lang="en-GB" sz="2000" dirty="0">
              <a:solidFill>
                <a:schemeClr val="bg1"/>
              </a:solidFill>
            </a:endParaRPr>
          </a:p>
          <a:p>
            <a:pPr algn="ctr"/>
            <a:r>
              <a:rPr lang="en-GB" dirty="0">
                <a:solidFill>
                  <a:schemeClr val="bg1"/>
                </a:solidFill>
              </a:rPr>
              <a:t>of design-led companies report a relatively more loyal customer base.</a:t>
            </a:r>
          </a:p>
          <a:p>
            <a:pPr algn="ctr"/>
            <a:endParaRPr lang="en-GB" dirty="0">
              <a:solidFill>
                <a:schemeClr val="bg1"/>
              </a:solidFill>
            </a:endParaRPr>
          </a:p>
          <a:p>
            <a:pPr algn="ctr"/>
            <a:endParaRPr lang="en-GB" sz="1200" dirty="0">
              <a:solidFill>
                <a:schemeClr val="bg1"/>
              </a:solidFill>
            </a:endParaRPr>
          </a:p>
          <a:p>
            <a:pPr algn="ctr"/>
            <a:endParaRPr lang="en-GB" sz="1200" dirty="0">
              <a:solidFill>
                <a:schemeClr val="bg1"/>
              </a:solidFill>
            </a:endParaRPr>
          </a:p>
          <a:p>
            <a:pPr algn="ctr"/>
            <a:r>
              <a:rPr lang="en-GB" sz="1400" dirty="0">
                <a:solidFill>
                  <a:schemeClr val="bg1"/>
                </a:solidFill>
              </a:rPr>
              <a:t>Source: Adobe</a:t>
            </a:r>
          </a:p>
        </p:txBody>
      </p:sp>
    </p:spTree>
    <p:extLst>
      <p:ext uri="{BB962C8B-B14F-4D97-AF65-F5344CB8AC3E}">
        <p14:creationId xmlns:p14="http://schemas.microsoft.com/office/powerpoint/2010/main" val="266334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3">
            <a:extLst>
              <a:ext uri="{FF2B5EF4-FFF2-40B4-BE49-F238E27FC236}">
                <a16:creationId xmlns:a16="http://schemas.microsoft.com/office/drawing/2014/main" id="{C3CA7AEF-2BE7-D142-802C-B0FD8C570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2337" y="934890"/>
            <a:ext cx="2959924" cy="829460"/>
          </a:xfrm>
          <a:prstGeom prst="rect">
            <a:avLst/>
          </a:prstGeom>
        </p:spPr>
      </p:pic>
      <p:sp>
        <p:nvSpPr>
          <p:cNvPr id="5" name="TextBox 113">
            <a:extLst>
              <a:ext uri="{FF2B5EF4-FFF2-40B4-BE49-F238E27FC236}">
                <a16:creationId xmlns:a16="http://schemas.microsoft.com/office/drawing/2014/main" id="{1BBD2AF0-F8F7-EB47-8CCC-CA33896CB84B}"/>
              </a:ext>
            </a:extLst>
          </p:cNvPr>
          <p:cNvSpPr txBox="1"/>
          <p:nvPr/>
        </p:nvSpPr>
        <p:spPr>
          <a:xfrm>
            <a:off x="872336" y="2225798"/>
            <a:ext cx="4614064" cy="39388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3200" b="1" spc="-60" dirty="0">
                <a:solidFill>
                  <a:srgbClr val="000000"/>
                </a:solidFill>
                <a:latin typeface="+mj-lt"/>
                <a:ea typeface="Open Sans" panose="020B0604020202020204" charset="0"/>
                <a:cs typeface="Open Sans" panose="020B0604020202020204" charset="0"/>
              </a:rPr>
              <a:t>Citrus</a:t>
            </a:r>
            <a:r>
              <a:rPr lang="en-US" altLang="zh-CN" sz="3200" b="1" spc="-150" dirty="0">
                <a:solidFill>
                  <a:srgbClr val="000000"/>
                </a:solidFill>
                <a:latin typeface="+mj-lt"/>
                <a:ea typeface="Open Sans" panose="020B0604020202020204" charset="0"/>
                <a:cs typeface="Open Sans" panose="020B0604020202020204" charset="0"/>
              </a:rPr>
              <a:t> </a:t>
            </a:r>
            <a:r>
              <a:rPr lang="en-US" altLang="zh-CN" sz="3200" b="1" spc="-68" dirty="0">
                <a:solidFill>
                  <a:srgbClr val="000000"/>
                </a:solidFill>
                <a:latin typeface="+mj-lt"/>
                <a:ea typeface="Open Sans" panose="020B0604020202020204" charset="0"/>
                <a:cs typeface="Open Sans" panose="020B0604020202020204" charset="0"/>
              </a:rPr>
              <a:t>squeezer</a:t>
            </a:r>
          </a:p>
          <a:p>
            <a:pPr indent="266784"/>
            <a:endParaRPr lang="en-US" altLang="zh-CN" sz="1200" dirty="0">
              <a:solidFill>
                <a:srgbClr val="6D6D73"/>
              </a:solidFill>
              <a:latin typeface="+mj-lt"/>
              <a:ea typeface="Open Sans" panose="020B0604020202020204" charset="0"/>
              <a:cs typeface="Open Sans" panose="020B0604020202020204" charset="0"/>
            </a:endParaRPr>
          </a:p>
          <a:p>
            <a:pPr indent="266784"/>
            <a:r>
              <a:rPr lang="en-US" altLang="zh-CN" sz="1400" dirty="0">
                <a:solidFill>
                  <a:srgbClr val="6D6D73"/>
                </a:solidFill>
                <a:latin typeface="+mj-lt"/>
                <a:ea typeface="Open Sans" panose="020B0604020202020204" charset="0"/>
                <a:cs typeface="Open Sans" panose="020B0604020202020204" charset="0"/>
              </a:rPr>
              <a:t>•</a:t>
            </a:r>
            <a:r>
              <a:rPr lang="en-US" altLang="zh-CN" sz="1400" spc="127" dirty="0">
                <a:solidFill>
                  <a:srgbClr val="6D6D73"/>
                </a:solidFill>
                <a:latin typeface="+mj-lt"/>
                <a:ea typeface="Open Sans" panose="020B0604020202020204" charset="0"/>
                <a:cs typeface="Open Sans" panose="020B0604020202020204" charset="0"/>
              </a:rPr>
              <a:t>  </a:t>
            </a:r>
            <a:r>
              <a:rPr lang="en-US" altLang="zh-CN" sz="1600" dirty="0">
                <a:solidFill>
                  <a:srgbClr val="000000"/>
                </a:solidFill>
                <a:latin typeface="+mj-lt"/>
                <a:ea typeface="Open Sans" panose="020B0604020202020204" charset="0"/>
                <a:cs typeface="Open Sans" panose="020B0604020202020204" charset="0"/>
              </a:rPr>
              <a:t>Diameter</a:t>
            </a:r>
            <a:r>
              <a:rPr lang="en-US" altLang="zh-CN" sz="1600" spc="150" dirty="0">
                <a:solidFill>
                  <a:srgbClr val="000000"/>
                </a:solidFill>
                <a:latin typeface="+mj-lt"/>
                <a:ea typeface="Open Sans" panose="020B0604020202020204" charset="0"/>
                <a:cs typeface="Open Sans" panose="020B0604020202020204" charset="0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+mj-lt"/>
                <a:ea typeface="Open Sans" panose="020B0604020202020204" charset="0"/>
                <a:cs typeface="Open Sans" panose="020B0604020202020204" charset="0"/>
              </a:rPr>
              <a:t>(cm):</a:t>
            </a:r>
            <a:r>
              <a:rPr lang="en-US" altLang="zh-CN" sz="1600" spc="156" dirty="0">
                <a:solidFill>
                  <a:srgbClr val="000000"/>
                </a:solidFill>
                <a:latin typeface="+mj-lt"/>
                <a:ea typeface="Open Sans" panose="020B0604020202020204" charset="0"/>
                <a:cs typeface="Open Sans" panose="020B0604020202020204" charset="0"/>
              </a:rPr>
              <a:t>  </a:t>
            </a:r>
            <a:r>
              <a:rPr lang="en-US" altLang="zh-CN" sz="1600" b="1" dirty="0">
                <a:solidFill>
                  <a:srgbClr val="000000"/>
                </a:solidFill>
                <a:latin typeface="+mj-lt"/>
                <a:ea typeface="Open Sans" panose="020B0604020202020204" charset="0"/>
                <a:cs typeface="Open Sans" panose="020B0604020202020204" charset="0"/>
              </a:rPr>
              <a:t>14.00</a:t>
            </a:r>
          </a:p>
          <a:p>
            <a:pPr>
              <a:lnSpc>
                <a:spcPts val="2228"/>
              </a:lnSpc>
            </a:pPr>
            <a:endParaRPr lang="en-US" dirty="0">
              <a:latin typeface="+mj-lt"/>
              <a:ea typeface="Open Sans" panose="020B0604020202020204" charset="0"/>
              <a:cs typeface="Open Sans" panose="020B0604020202020204" charset="0"/>
            </a:endParaRPr>
          </a:p>
          <a:p>
            <a:pPr indent="266784"/>
            <a:r>
              <a:rPr lang="en-US" altLang="zh-CN" sz="1400" dirty="0">
                <a:solidFill>
                  <a:srgbClr val="6D6D73"/>
                </a:solidFill>
                <a:latin typeface="+mj-lt"/>
                <a:ea typeface="Open Sans" panose="020B0604020202020204" charset="0"/>
                <a:cs typeface="Open Sans" panose="020B0604020202020204" charset="0"/>
              </a:rPr>
              <a:t>•</a:t>
            </a:r>
            <a:r>
              <a:rPr lang="en-US" altLang="zh-CN" sz="1400" spc="113" dirty="0">
                <a:solidFill>
                  <a:srgbClr val="6D6D73"/>
                </a:solidFill>
                <a:latin typeface="+mj-lt"/>
                <a:ea typeface="Open Sans" panose="020B0604020202020204" charset="0"/>
                <a:cs typeface="Open Sans" panose="020B0604020202020204" charset="0"/>
              </a:rPr>
              <a:t>  </a:t>
            </a:r>
            <a:r>
              <a:rPr lang="en-US" altLang="zh-CN" sz="1600" dirty="0">
                <a:solidFill>
                  <a:srgbClr val="000000"/>
                </a:solidFill>
                <a:latin typeface="+mj-lt"/>
                <a:ea typeface="Open Sans" panose="020B0604020202020204" charset="0"/>
                <a:cs typeface="Open Sans" panose="020B0604020202020204" charset="0"/>
              </a:rPr>
              <a:t>Height</a:t>
            </a:r>
            <a:r>
              <a:rPr lang="en-US" altLang="zh-CN" sz="1600" spc="156" dirty="0">
                <a:solidFill>
                  <a:srgbClr val="000000"/>
                </a:solidFill>
                <a:latin typeface="+mj-lt"/>
                <a:ea typeface="Open Sans" panose="020B0604020202020204" charset="0"/>
                <a:cs typeface="Open Sans" panose="020B0604020202020204" charset="0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+mj-lt"/>
                <a:ea typeface="Open Sans" panose="020B0604020202020204" charset="0"/>
                <a:cs typeface="Open Sans" panose="020B0604020202020204" charset="0"/>
              </a:rPr>
              <a:t>(cm):</a:t>
            </a:r>
            <a:r>
              <a:rPr lang="en-US" altLang="zh-CN" sz="1600" spc="141" dirty="0">
                <a:solidFill>
                  <a:srgbClr val="000000"/>
                </a:solidFill>
                <a:latin typeface="+mj-lt"/>
                <a:ea typeface="Open Sans" panose="020B0604020202020204" charset="0"/>
                <a:cs typeface="Open Sans" panose="020B0604020202020204" charset="0"/>
              </a:rPr>
              <a:t>  </a:t>
            </a:r>
            <a:r>
              <a:rPr lang="en-US" altLang="zh-CN" sz="1600" b="1" dirty="0">
                <a:solidFill>
                  <a:srgbClr val="000000"/>
                </a:solidFill>
                <a:latin typeface="+mj-lt"/>
                <a:ea typeface="Open Sans" panose="020B0604020202020204" charset="0"/>
                <a:cs typeface="Open Sans" panose="020B0604020202020204" charset="0"/>
              </a:rPr>
              <a:t>29.00</a:t>
            </a:r>
          </a:p>
          <a:p>
            <a:pPr>
              <a:lnSpc>
                <a:spcPts val="2190"/>
              </a:lnSpc>
            </a:pPr>
            <a:endParaRPr lang="en-US" dirty="0">
              <a:latin typeface="+mj-lt"/>
              <a:ea typeface="Open Sans" panose="020B0604020202020204" charset="0"/>
              <a:cs typeface="Open Sans" panose="020B0604020202020204" charset="0"/>
            </a:endParaRPr>
          </a:p>
          <a:p>
            <a:pPr indent="266784"/>
            <a:r>
              <a:rPr lang="en-US" altLang="zh-CN" sz="1400" dirty="0">
                <a:solidFill>
                  <a:srgbClr val="6D6D73"/>
                </a:solidFill>
                <a:latin typeface="+mj-lt"/>
                <a:ea typeface="Open Sans" panose="020B0604020202020204" charset="0"/>
                <a:cs typeface="Open Sans" panose="020B0604020202020204" charset="0"/>
              </a:rPr>
              <a:t>•</a:t>
            </a:r>
            <a:r>
              <a:rPr lang="en-US" altLang="zh-CN" sz="1400" spc="141" dirty="0">
                <a:solidFill>
                  <a:srgbClr val="6D6D73"/>
                </a:solidFill>
                <a:latin typeface="+mj-lt"/>
                <a:ea typeface="Open Sans" panose="020B0604020202020204" charset="0"/>
                <a:cs typeface="Open Sans" panose="020B0604020202020204" charset="0"/>
              </a:rPr>
              <a:t>  </a:t>
            </a:r>
            <a:r>
              <a:rPr lang="en-US" altLang="zh-CN" sz="1600" dirty="0">
                <a:solidFill>
                  <a:srgbClr val="000000"/>
                </a:solidFill>
                <a:latin typeface="+mj-lt"/>
                <a:ea typeface="Open Sans" panose="020B0604020202020204" charset="0"/>
                <a:cs typeface="Open Sans" panose="020B0604020202020204" charset="0"/>
              </a:rPr>
              <a:t>Price</a:t>
            </a:r>
            <a:r>
              <a:rPr lang="en-US" altLang="zh-CN" sz="1600" spc="171" dirty="0">
                <a:solidFill>
                  <a:srgbClr val="000000"/>
                </a:solidFill>
                <a:latin typeface="+mj-lt"/>
                <a:ea typeface="Open Sans" panose="020B0604020202020204" charset="0"/>
                <a:cs typeface="Open Sans" panose="020B0604020202020204" charset="0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+mj-lt"/>
                <a:ea typeface="Open Sans" panose="020B0604020202020204" charset="0"/>
                <a:cs typeface="Open Sans" panose="020B0604020202020204" charset="0"/>
              </a:rPr>
              <a:t>($):</a:t>
            </a:r>
            <a:r>
              <a:rPr lang="en-US" altLang="zh-CN" sz="1600" spc="171" dirty="0">
                <a:solidFill>
                  <a:srgbClr val="000000"/>
                </a:solidFill>
                <a:latin typeface="+mj-lt"/>
                <a:ea typeface="Open Sans" panose="020B0604020202020204" charset="0"/>
                <a:cs typeface="Open Sans" panose="020B0604020202020204" charset="0"/>
              </a:rPr>
              <a:t> </a:t>
            </a:r>
            <a:r>
              <a:rPr lang="en-US" altLang="zh-CN" sz="1600" b="1" dirty="0">
                <a:solidFill>
                  <a:srgbClr val="000000"/>
                </a:solidFill>
                <a:latin typeface="+mj-lt"/>
                <a:ea typeface="Open Sans" panose="020B0604020202020204" charset="0"/>
                <a:cs typeface="Open Sans" panose="020B0604020202020204" charset="0"/>
              </a:rPr>
              <a:t>105.00</a:t>
            </a:r>
          </a:p>
          <a:p>
            <a:pPr>
              <a:lnSpc>
                <a:spcPts val="2271"/>
              </a:lnSpc>
            </a:pPr>
            <a:endParaRPr lang="en-US" dirty="0">
              <a:latin typeface="+mj-lt"/>
              <a:ea typeface="Open Sans" panose="020B0604020202020204" charset="0"/>
              <a:cs typeface="Open Sans" panose="020B0604020202020204" charset="0"/>
            </a:endParaRPr>
          </a:p>
          <a:p>
            <a:pPr marL="541104" indent="-274320" hangingPunct="0">
              <a:lnSpc>
                <a:spcPct val="95833"/>
              </a:lnSpc>
            </a:pPr>
            <a:r>
              <a:rPr lang="en-US" altLang="zh-CN" sz="1400" dirty="0">
                <a:solidFill>
                  <a:srgbClr val="6D6D73"/>
                </a:solidFill>
                <a:latin typeface="+mj-lt"/>
                <a:ea typeface="Open Sans" panose="020B0604020202020204" charset="0"/>
                <a:cs typeface="Open Sans" panose="020B0604020202020204" charset="0"/>
              </a:rPr>
              <a:t>•</a:t>
            </a:r>
            <a:r>
              <a:rPr lang="en-US" altLang="zh-CN" sz="1400" spc="103" dirty="0">
                <a:solidFill>
                  <a:srgbClr val="6D6D73"/>
                </a:solidFill>
                <a:latin typeface="+mj-lt"/>
                <a:ea typeface="Open Sans" panose="020B0604020202020204" charset="0"/>
                <a:cs typeface="Open Sans" panose="020B0604020202020204" charset="0"/>
              </a:rPr>
              <a:t>  </a:t>
            </a:r>
            <a:r>
              <a:rPr lang="en-US" altLang="zh-CN" sz="1600" dirty="0">
                <a:solidFill>
                  <a:srgbClr val="000000"/>
                </a:solidFill>
                <a:latin typeface="+mj-lt"/>
                <a:ea typeface="Open Sans" panose="020B0604020202020204" charset="0"/>
                <a:cs typeface="Open Sans" panose="020B0604020202020204" charset="0"/>
              </a:rPr>
              <a:t>Designer:</a:t>
            </a:r>
            <a:r>
              <a:rPr lang="en-US" altLang="zh-CN" sz="1600" spc="141" dirty="0">
                <a:solidFill>
                  <a:srgbClr val="000000"/>
                </a:solidFill>
                <a:latin typeface="+mj-lt"/>
                <a:ea typeface="Open Sans" panose="020B0604020202020204" charset="0"/>
                <a:cs typeface="Open Sans" panose="020B0604020202020204" charset="0"/>
              </a:rPr>
              <a:t> </a:t>
            </a:r>
            <a:r>
              <a:rPr lang="en-US" altLang="zh-CN" sz="1600" b="1" dirty="0">
                <a:solidFill>
                  <a:srgbClr val="000000"/>
                </a:solidFill>
                <a:latin typeface="+mj-lt"/>
                <a:ea typeface="Open Sans" panose="020B0604020202020204" charset="0"/>
                <a:cs typeface="Open Sans" panose="020B0604020202020204" charset="0"/>
              </a:rPr>
              <a:t>Philippe</a:t>
            </a:r>
            <a:r>
              <a:rPr lang="en-US" altLang="zh-CN" sz="1600" b="1" spc="127" dirty="0">
                <a:solidFill>
                  <a:srgbClr val="000000"/>
                </a:solidFill>
                <a:latin typeface="+mj-lt"/>
                <a:ea typeface="Open Sans" panose="020B0604020202020204" charset="0"/>
                <a:cs typeface="Open Sans" panose="020B0604020202020204" charset="0"/>
              </a:rPr>
              <a:t> </a:t>
            </a:r>
            <a:r>
              <a:rPr lang="en-US" altLang="zh-CN" sz="1600" b="1" dirty="0">
                <a:solidFill>
                  <a:srgbClr val="000000"/>
                </a:solidFill>
                <a:latin typeface="+mj-lt"/>
                <a:ea typeface="Open Sans" panose="020B0604020202020204" charset="0"/>
                <a:cs typeface="Open Sans" panose="020B0604020202020204" charset="0"/>
              </a:rPr>
              <a:t>Starck</a:t>
            </a:r>
            <a:r>
              <a:rPr lang="en-US" altLang="zh-CN" sz="1600" b="1" spc="134" dirty="0">
                <a:solidFill>
                  <a:srgbClr val="000000"/>
                </a:solidFill>
                <a:latin typeface="+mj-lt"/>
                <a:ea typeface="Open Sans" panose="020B0604020202020204" charset="0"/>
                <a:cs typeface="Open Sans" panose="020B0604020202020204" charset="0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+mj-lt"/>
                <a:ea typeface="Open Sans" panose="020B0604020202020204" charset="0"/>
                <a:cs typeface="Open Sans" panose="020B0604020202020204" charset="0"/>
              </a:rPr>
              <a:t>(„Alessi</a:t>
            </a:r>
            <a:r>
              <a:rPr lang="en-US" altLang="zh-CN" sz="1600" spc="134" dirty="0">
                <a:solidFill>
                  <a:srgbClr val="000000"/>
                </a:solidFill>
                <a:latin typeface="+mj-lt"/>
                <a:ea typeface="Open Sans" panose="020B0604020202020204" charset="0"/>
                <a:cs typeface="Open Sans" panose="020B0604020202020204" charset="0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+mj-lt"/>
                <a:ea typeface="Open Sans" panose="020B0604020202020204" charset="0"/>
                <a:cs typeface="Open Sans" panose="020B0604020202020204" charset="0"/>
              </a:rPr>
              <a:t>is</a:t>
            </a:r>
            <a:r>
              <a:rPr lang="en-US" altLang="zh-CN" sz="1600" spc="134" dirty="0">
                <a:solidFill>
                  <a:srgbClr val="000000"/>
                </a:solidFill>
                <a:latin typeface="+mj-lt"/>
                <a:ea typeface="Open Sans" panose="020B0604020202020204" charset="0"/>
                <a:cs typeface="Open Sans" panose="020B0604020202020204" charset="0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+mj-lt"/>
                <a:ea typeface="Open Sans" panose="020B0604020202020204" charset="0"/>
                <a:cs typeface="Open Sans" panose="020B0604020202020204" charset="0"/>
              </a:rPr>
              <a:t>a merchant</a:t>
            </a:r>
            <a:r>
              <a:rPr lang="en-US" altLang="zh-CN" sz="1600" spc="103" dirty="0">
                <a:solidFill>
                  <a:srgbClr val="000000"/>
                </a:solidFill>
                <a:latin typeface="+mj-lt"/>
                <a:ea typeface="Open Sans" panose="020B0604020202020204" charset="0"/>
                <a:cs typeface="Open Sans" panose="020B0604020202020204" charset="0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+mj-lt"/>
                <a:ea typeface="Open Sans" panose="020B0604020202020204" charset="0"/>
                <a:cs typeface="Open Sans" panose="020B0604020202020204" charset="0"/>
              </a:rPr>
              <a:t>of</a:t>
            </a:r>
            <a:r>
              <a:rPr lang="en-US" altLang="zh-CN" sz="1600" spc="103" dirty="0">
                <a:solidFill>
                  <a:srgbClr val="000000"/>
                </a:solidFill>
                <a:latin typeface="+mj-lt"/>
                <a:ea typeface="Open Sans" panose="020B0604020202020204" charset="0"/>
                <a:cs typeface="Open Sans" panose="020B0604020202020204" charset="0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+mj-lt"/>
                <a:ea typeface="Open Sans" panose="020B0604020202020204" charset="0"/>
                <a:cs typeface="Open Sans" panose="020B0604020202020204" charset="0"/>
              </a:rPr>
              <a:t>happiness”</a:t>
            </a:r>
            <a:r>
              <a:rPr lang="en-US" altLang="zh-CN" sz="1600" spc="103" dirty="0">
                <a:solidFill>
                  <a:srgbClr val="000000"/>
                </a:solidFill>
                <a:latin typeface="+mj-lt"/>
                <a:ea typeface="Open Sans" panose="020B0604020202020204" charset="0"/>
                <a:cs typeface="Open Sans" panose="020B0604020202020204" charset="0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+mj-lt"/>
                <a:ea typeface="Open Sans" panose="020B0604020202020204" charset="0"/>
                <a:cs typeface="Open Sans" panose="020B0604020202020204" charset="0"/>
              </a:rPr>
              <a:t>+</a:t>
            </a:r>
            <a:r>
              <a:rPr lang="en-US" altLang="zh-CN" sz="1600" spc="113" dirty="0">
                <a:solidFill>
                  <a:srgbClr val="000000"/>
                </a:solidFill>
                <a:latin typeface="+mj-lt"/>
                <a:ea typeface="Open Sans" panose="020B0604020202020204" charset="0"/>
                <a:cs typeface="Open Sans" panose="020B0604020202020204" charset="0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+mj-lt"/>
                <a:ea typeface="Open Sans" panose="020B0604020202020204" charset="0"/>
                <a:cs typeface="Open Sans" panose="020B0604020202020204" charset="0"/>
              </a:rPr>
              <a:t>„</a:t>
            </a:r>
            <a:r>
              <a:rPr lang="en-US" altLang="zh-CN" sz="2000" dirty="0">
                <a:solidFill>
                  <a:schemeClr val="accent1"/>
                </a:solidFill>
                <a:latin typeface="+mj-lt"/>
                <a:ea typeface="Open Sans" panose="020B0604020202020204" charset="0"/>
                <a:cs typeface="Open Sans" panose="020B0604020202020204" charset="0"/>
              </a:rPr>
              <a:t>My</a:t>
            </a:r>
            <a:r>
              <a:rPr lang="en-US" altLang="zh-CN" sz="2000" spc="127" dirty="0">
                <a:solidFill>
                  <a:schemeClr val="accent1"/>
                </a:solidFill>
                <a:latin typeface="+mj-lt"/>
                <a:ea typeface="Open Sans" panose="020B0604020202020204" charset="0"/>
                <a:cs typeface="Open Sans" panose="020B0604020202020204" charset="0"/>
              </a:rPr>
              <a:t> </a:t>
            </a:r>
            <a:r>
              <a:rPr lang="en-US" altLang="zh-CN" sz="2000" dirty="0">
                <a:solidFill>
                  <a:schemeClr val="accent1"/>
                </a:solidFill>
                <a:latin typeface="+mj-lt"/>
                <a:ea typeface="Open Sans" panose="020B0604020202020204" charset="0"/>
                <a:cs typeface="Open Sans" panose="020B0604020202020204" charset="0"/>
              </a:rPr>
              <a:t>juicer is</a:t>
            </a:r>
            <a:r>
              <a:rPr lang="en-US" altLang="zh-CN" sz="2000" spc="83" dirty="0">
                <a:solidFill>
                  <a:schemeClr val="accent1"/>
                </a:solidFill>
                <a:latin typeface="+mj-lt"/>
                <a:ea typeface="Open Sans" panose="020B0604020202020204" charset="0"/>
                <a:cs typeface="Open Sans" panose="020B0604020202020204" charset="0"/>
              </a:rPr>
              <a:t> </a:t>
            </a:r>
            <a:r>
              <a:rPr lang="en-US" altLang="zh-CN" sz="2000" dirty="0">
                <a:solidFill>
                  <a:schemeClr val="accent1"/>
                </a:solidFill>
                <a:latin typeface="+mj-lt"/>
                <a:ea typeface="Open Sans" panose="020B0604020202020204" charset="0"/>
                <a:cs typeface="Open Sans" panose="020B0604020202020204" charset="0"/>
              </a:rPr>
              <a:t>not</a:t>
            </a:r>
            <a:r>
              <a:rPr lang="en-US" altLang="zh-CN" sz="2000" spc="83" dirty="0">
                <a:solidFill>
                  <a:schemeClr val="accent1"/>
                </a:solidFill>
                <a:latin typeface="+mj-lt"/>
                <a:ea typeface="Open Sans" panose="020B0604020202020204" charset="0"/>
                <a:cs typeface="Open Sans" panose="020B0604020202020204" charset="0"/>
              </a:rPr>
              <a:t> </a:t>
            </a:r>
            <a:r>
              <a:rPr lang="en-US" altLang="zh-CN" sz="2000" dirty="0">
                <a:solidFill>
                  <a:schemeClr val="accent1"/>
                </a:solidFill>
                <a:latin typeface="+mj-lt"/>
                <a:ea typeface="Open Sans" panose="020B0604020202020204" charset="0"/>
                <a:cs typeface="Open Sans" panose="020B0604020202020204" charset="0"/>
              </a:rPr>
              <a:t>meant</a:t>
            </a:r>
            <a:r>
              <a:rPr lang="en-US" altLang="zh-CN" sz="2000" spc="83" dirty="0">
                <a:solidFill>
                  <a:schemeClr val="accent1"/>
                </a:solidFill>
                <a:latin typeface="+mj-lt"/>
                <a:ea typeface="Open Sans" panose="020B0604020202020204" charset="0"/>
                <a:cs typeface="Open Sans" panose="020B0604020202020204" charset="0"/>
              </a:rPr>
              <a:t> </a:t>
            </a:r>
            <a:r>
              <a:rPr lang="en-US" altLang="zh-CN" sz="2000" dirty="0">
                <a:solidFill>
                  <a:schemeClr val="accent1"/>
                </a:solidFill>
                <a:latin typeface="+mj-lt"/>
                <a:ea typeface="Open Sans" panose="020B0604020202020204" charset="0"/>
                <a:cs typeface="Open Sans" panose="020B0604020202020204" charset="0"/>
              </a:rPr>
              <a:t>for</a:t>
            </a:r>
            <a:r>
              <a:rPr lang="en-US" altLang="zh-CN" sz="2000" spc="83" dirty="0">
                <a:solidFill>
                  <a:schemeClr val="accent1"/>
                </a:solidFill>
                <a:latin typeface="+mj-lt"/>
                <a:ea typeface="Open Sans" panose="020B0604020202020204" charset="0"/>
                <a:cs typeface="Open Sans" panose="020B0604020202020204" charset="0"/>
              </a:rPr>
              <a:t> </a:t>
            </a:r>
            <a:r>
              <a:rPr lang="en-US" altLang="zh-CN" sz="2000" dirty="0">
                <a:solidFill>
                  <a:schemeClr val="accent1"/>
                </a:solidFill>
                <a:latin typeface="+mj-lt"/>
                <a:ea typeface="Open Sans" panose="020B0604020202020204" charset="0"/>
                <a:cs typeface="Open Sans" panose="020B0604020202020204" charset="0"/>
              </a:rPr>
              <a:t>squeezing lemons.</a:t>
            </a:r>
            <a:r>
              <a:rPr lang="en-US" altLang="zh-CN" sz="2000" spc="60" dirty="0">
                <a:solidFill>
                  <a:schemeClr val="accent1"/>
                </a:solidFill>
                <a:latin typeface="+mj-lt"/>
                <a:ea typeface="Open Sans" panose="020B0604020202020204" charset="0"/>
                <a:cs typeface="Open Sans" panose="020B0604020202020204" charset="0"/>
              </a:rPr>
              <a:t> </a:t>
            </a:r>
            <a:r>
              <a:rPr lang="en-US" altLang="zh-CN" sz="2000" dirty="0">
                <a:solidFill>
                  <a:schemeClr val="accent1"/>
                </a:solidFill>
                <a:latin typeface="+mj-lt"/>
                <a:ea typeface="Open Sans" panose="020B0604020202020204" charset="0"/>
                <a:cs typeface="Open Sans" panose="020B0604020202020204" charset="0"/>
              </a:rPr>
              <a:t>It</a:t>
            </a:r>
            <a:r>
              <a:rPr lang="en-US" altLang="zh-CN" sz="2000" spc="66" dirty="0">
                <a:solidFill>
                  <a:schemeClr val="accent1"/>
                </a:solidFill>
                <a:latin typeface="+mj-lt"/>
                <a:ea typeface="Open Sans" panose="020B0604020202020204" charset="0"/>
                <a:cs typeface="Open Sans" panose="020B0604020202020204" charset="0"/>
              </a:rPr>
              <a:t> </a:t>
            </a:r>
            <a:r>
              <a:rPr lang="en-US" altLang="zh-CN" sz="2000" dirty="0">
                <a:solidFill>
                  <a:schemeClr val="accent1"/>
                </a:solidFill>
                <a:latin typeface="+mj-lt"/>
                <a:ea typeface="Open Sans" panose="020B0604020202020204" charset="0"/>
                <a:cs typeface="Open Sans" panose="020B0604020202020204" charset="0"/>
              </a:rPr>
              <a:t>is</a:t>
            </a:r>
            <a:r>
              <a:rPr lang="en-US" altLang="zh-CN" sz="2000" spc="66" dirty="0">
                <a:solidFill>
                  <a:schemeClr val="accent1"/>
                </a:solidFill>
                <a:latin typeface="+mj-lt"/>
                <a:ea typeface="Open Sans" panose="020B0604020202020204" charset="0"/>
                <a:cs typeface="Open Sans" panose="020B0604020202020204" charset="0"/>
              </a:rPr>
              <a:t> </a:t>
            </a:r>
            <a:r>
              <a:rPr lang="en-US" altLang="zh-CN" sz="2000" dirty="0">
                <a:solidFill>
                  <a:schemeClr val="accent1"/>
                </a:solidFill>
                <a:latin typeface="+mj-lt"/>
                <a:ea typeface="Open Sans" panose="020B0604020202020204" charset="0"/>
                <a:cs typeface="Open Sans" panose="020B0604020202020204" charset="0"/>
              </a:rPr>
              <a:t>meant</a:t>
            </a:r>
            <a:r>
              <a:rPr lang="en-US" altLang="zh-CN" sz="2000" spc="60" dirty="0">
                <a:solidFill>
                  <a:schemeClr val="accent1"/>
                </a:solidFill>
                <a:latin typeface="+mj-lt"/>
                <a:ea typeface="Open Sans" panose="020B0604020202020204" charset="0"/>
                <a:cs typeface="Open Sans" panose="020B0604020202020204" charset="0"/>
              </a:rPr>
              <a:t> </a:t>
            </a:r>
            <a:r>
              <a:rPr lang="en-US" altLang="zh-CN" sz="2000" dirty="0">
                <a:solidFill>
                  <a:schemeClr val="accent1"/>
                </a:solidFill>
                <a:latin typeface="+mj-lt"/>
                <a:ea typeface="Open Sans" panose="020B0604020202020204" charset="0"/>
                <a:cs typeface="Open Sans" panose="020B0604020202020204" charset="0"/>
              </a:rPr>
              <a:t>to</a:t>
            </a:r>
            <a:r>
              <a:rPr lang="en-US" altLang="zh-CN" sz="2000" spc="66" dirty="0">
                <a:solidFill>
                  <a:schemeClr val="accent1"/>
                </a:solidFill>
                <a:latin typeface="+mj-lt"/>
                <a:ea typeface="Open Sans" panose="020B0604020202020204" charset="0"/>
                <a:cs typeface="Open Sans" panose="020B0604020202020204" charset="0"/>
              </a:rPr>
              <a:t> </a:t>
            </a:r>
            <a:r>
              <a:rPr lang="en-US" altLang="zh-CN" sz="2000" dirty="0">
                <a:solidFill>
                  <a:schemeClr val="accent1"/>
                </a:solidFill>
                <a:latin typeface="+mj-lt"/>
                <a:ea typeface="Open Sans" panose="020B0604020202020204" charset="0"/>
                <a:cs typeface="Open Sans" panose="020B0604020202020204" charset="0"/>
              </a:rPr>
              <a:t>start </a:t>
            </a:r>
            <a:r>
              <a:rPr lang="en-US" altLang="zh-CN" sz="2000" spc="8" dirty="0">
                <a:solidFill>
                  <a:schemeClr val="accent1"/>
                </a:solidFill>
                <a:latin typeface="+mj-lt"/>
                <a:ea typeface="Open Sans" panose="020B0604020202020204" charset="0"/>
                <a:cs typeface="Open Sans" panose="020B0604020202020204" charset="0"/>
              </a:rPr>
              <a:t>conversations</a:t>
            </a:r>
            <a:r>
              <a:rPr lang="en-US" altLang="zh-CN" sz="2000" spc="-120" dirty="0">
                <a:solidFill>
                  <a:schemeClr val="accent1"/>
                </a:solidFill>
                <a:latin typeface="+mj-lt"/>
                <a:ea typeface="Open Sans" panose="020B0604020202020204" charset="0"/>
                <a:cs typeface="Open Sans" panose="020B0604020202020204" charset="0"/>
              </a:rPr>
              <a:t> </a:t>
            </a:r>
            <a:r>
              <a:rPr lang="en-US" altLang="zh-CN" sz="1600" spc="38" dirty="0">
                <a:solidFill>
                  <a:srgbClr val="000000"/>
                </a:solidFill>
                <a:latin typeface="+mj-lt"/>
                <a:ea typeface="Open Sans" panose="020B0604020202020204" charset="0"/>
                <a:cs typeface="Open Sans" panose="020B0604020202020204" charset="0"/>
              </a:rPr>
              <a:t>”)</a:t>
            </a:r>
          </a:p>
          <a:p>
            <a:pPr>
              <a:lnSpc>
                <a:spcPts val="2288"/>
              </a:lnSpc>
            </a:pPr>
            <a:endParaRPr lang="en-US" dirty="0">
              <a:latin typeface="+mj-lt"/>
              <a:ea typeface="Open Sans" panose="020B0604020202020204" charset="0"/>
              <a:cs typeface="Open Sans" panose="020B0604020202020204" charset="0"/>
            </a:endParaRPr>
          </a:p>
          <a:p>
            <a:pPr indent="266784"/>
            <a:r>
              <a:rPr lang="en-US" altLang="zh-CN" sz="1400" dirty="0">
                <a:solidFill>
                  <a:srgbClr val="6D6D73"/>
                </a:solidFill>
                <a:latin typeface="+mj-lt"/>
                <a:ea typeface="Open Sans" panose="020B0604020202020204" charset="0"/>
                <a:cs typeface="Open Sans" panose="020B0604020202020204" charset="0"/>
              </a:rPr>
              <a:t>•</a:t>
            </a:r>
            <a:r>
              <a:rPr lang="en-US" altLang="zh-CN" sz="1400" spc="103" dirty="0">
                <a:solidFill>
                  <a:srgbClr val="6D6D73"/>
                </a:solidFill>
                <a:latin typeface="+mj-lt"/>
                <a:ea typeface="Open Sans" panose="020B0604020202020204" charset="0"/>
                <a:cs typeface="Open Sans" panose="020B0604020202020204" charset="0"/>
              </a:rPr>
              <a:t>  </a:t>
            </a:r>
            <a:r>
              <a:rPr lang="en-US" altLang="zh-CN" sz="1600" dirty="0">
                <a:solidFill>
                  <a:srgbClr val="000000"/>
                </a:solidFill>
                <a:latin typeface="+mj-lt"/>
                <a:ea typeface="Open Sans" panose="020B0604020202020204" charset="0"/>
                <a:cs typeface="Open Sans" panose="020B0604020202020204" charset="0"/>
              </a:rPr>
              <a:t>A</a:t>
            </a:r>
            <a:r>
              <a:rPr lang="en-US" altLang="zh-CN" sz="1600" spc="141" dirty="0">
                <a:solidFill>
                  <a:srgbClr val="000000"/>
                </a:solidFill>
                <a:latin typeface="+mj-lt"/>
                <a:ea typeface="Open Sans" panose="020B0604020202020204" charset="0"/>
                <a:cs typeface="Open Sans" panose="020B0604020202020204" charset="0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+mj-lt"/>
                <a:ea typeface="Open Sans" panose="020B0604020202020204" charset="0"/>
                <a:cs typeface="Open Sans" panose="020B0604020202020204" charset="0"/>
              </a:rPr>
              <a:t>25-YEAR-OLD</a:t>
            </a:r>
            <a:r>
              <a:rPr lang="en-US" altLang="zh-CN" sz="1600" spc="134" dirty="0">
                <a:solidFill>
                  <a:srgbClr val="000000"/>
                </a:solidFill>
                <a:latin typeface="+mj-lt"/>
                <a:ea typeface="Open Sans" panose="020B0604020202020204" charset="0"/>
                <a:cs typeface="Open Sans" panose="020B0604020202020204" charset="0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+mj-lt"/>
                <a:ea typeface="Open Sans" panose="020B0604020202020204" charset="0"/>
                <a:cs typeface="Open Sans" panose="020B0604020202020204" charset="0"/>
              </a:rPr>
              <a:t>ICON</a:t>
            </a:r>
          </a:p>
        </p:txBody>
      </p:sp>
      <p:pic>
        <p:nvPicPr>
          <p:cNvPr id="6" name="Picture 112">
            <a:extLst>
              <a:ext uri="{FF2B5EF4-FFF2-40B4-BE49-F238E27FC236}">
                <a16:creationId xmlns:a16="http://schemas.microsoft.com/office/drawing/2014/main" id="{D1E001D6-5A85-0E4D-A8AC-1C5FBD4C923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811"/>
          <a:stretch/>
        </p:blipFill>
        <p:spPr>
          <a:xfrm>
            <a:off x="5785807" y="819209"/>
            <a:ext cx="5147868" cy="5219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209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68F1EF50-B962-A448-A411-DDEB49F59A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722429" cy="1325563"/>
          </a:xfrm>
        </p:spPr>
        <p:txBody>
          <a:bodyPr/>
          <a:lstStyle/>
          <a:p>
            <a:r>
              <a:rPr lang="en-US" b="1" spc="110" dirty="0">
                <a:solidFill>
                  <a:schemeClr val="bg1"/>
                </a:solidFill>
              </a:rPr>
              <a:t>Why engage in Human-Centered Design?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2A5C5773-00EE-2E4E-85ED-5527CF9A3D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2820" y="1731704"/>
            <a:ext cx="11298395" cy="4351338"/>
          </a:xfrm>
        </p:spPr>
        <p:txBody>
          <a:bodyPr>
            <a:normAutofit/>
          </a:bodyPr>
          <a:lstStyle/>
          <a:p>
            <a:pPr marL="755651" lvl="1" indent="-377825">
              <a:lnSpc>
                <a:spcPct val="150000"/>
              </a:lnSpc>
              <a:buFont typeface="Arial"/>
              <a:buChar char="•"/>
            </a:pPr>
            <a:r>
              <a:rPr lang="en-US" sz="2800" spc="175" dirty="0">
                <a:solidFill>
                  <a:schemeClr val="bg1"/>
                </a:solidFill>
                <a:latin typeface="+mj-lt"/>
              </a:rPr>
              <a:t>It can help organizations connect better with people they serve</a:t>
            </a:r>
          </a:p>
          <a:p>
            <a:pPr marL="755651" lvl="1" indent="-377825">
              <a:lnSpc>
                <a:spcPct val="150000"/>
              </a:lnSpc>
              <a:buFont typeface="Arial"/>
              <a:buChar char="•"/>
            </a:pPr>
            <a:r>
              <a:rPr lang="en-US" sz="2800" spc="175" dirty="0">
                <a:solidFill>
                  <a:schemeClr val="bg1"/>
                </a:solidFill>
                <a:latin typeface="+mj-lt"/>
              </a:rPr>
              <a:t>It can transform data into actionable ideas</a:t>
            </a:r>
          </a:p>
          <a:p>
            <a:pPr marL="755651" lvl="1" indent="-377825">
              <a:lnSpc>
                <a:spcPct val="150000"/>
              </a:lnSpc>
              <a:buFont typeface="Arial"/>
              <a:buChar char="•"/>
            </a:pPr>
            <a:r>
              <a:rPr lang="en-US" sz="2800" spc="175" dirty="0">
                <a:solidFill>
                  <a:schemeClr val="bg1"/>
                </a:solidFill>
                <a:latin typeface="+mj-lt"/>
              </a:rPr>
              <a:t>It can help identify new opportunities</a:t>
            </a:r>
          </a:p>
          <a:p>
            <a:pPr marL="755650" lvl="1" indent="-377825">
              <a:lnSpc>
                <a:spcPct val="150000"/>
              </a:lnSpc>
              <a:buFont typeface="Arial"/>
              <a:buChar char="•"/>
            </a:pPr>
            <a:r>
              <a:rPr lang="en-US" sz="2800" spc="175" dirty="0">
                <a:solidFill>
                  <a:schemeClr val="bg1"/>
                </a:solidFill>
                <a:latin typeface="+mj-lt"/>
              </a:rPr>
              <a:t>It can help to increase the speed and effectiveness of creating new solutions</a:t>
            </a:r>
          </a:p>
          <a:p>
            <a:pPr marL="755650" lvl="1" indent="-377825">
              <a:lnSpc>
                <a:spcPct val="150000"/>
              </a:lnSpc>
              <a:buFont typeface="Arial"/>
              <a:buChar char="•"/>
            </a:pPr>
            <a:r>
              <a:rPr lang="en-US" sz="2800" spc="175" dirty="0">
                <a:solidFill>
                  <a:schemeClr val="bg1"/>
                </a:solidFill>
                <a:latin typeface="+mj-lt"/>
              </a:rPr>
              <a:t>It can bring happy customers, who will stay loyal</a:t>
            </a:r>
          </a:p>
        </p:txBody>
      </p:sp>
    </p:spTree>
    <p:extLst>
      <p:ext uri="{BB962C8B-B14F-4D97-AF65-F5344CB8AC3E}">
        <p14:creationId xmlns:p14="http://schemas.microsoft.com/office/powerpoint/2010/main" val="777111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2927294" y="3414954"/>
            <a:ext cx="6592437" cy="17140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850"/>
              </a:lnSpc>
            </a:pPr>
            <a:r>
              <a:rPr lang="en-US" sz="5000" spc="150" dirty="0">
                <a:solidFill>
                  <a:schemeClr val="bg1"/>
                </a:solidFill>
                <a:latin typeface="Open Sans Bold"/>
              </a:rPr>
              <a:t>Design Thinking Frameworks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>
            <a:alphaModFix amt="10999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 rot="-8533769">
            <a:off x="2723014" y="-1953103"/>
            <a:ext cx="3344702" cy="3466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3227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>
            <a:extLst>
              <a:ext uri="{FF2B5EF4-FFF2-40B4-BE49-F238E27FC236}">
                <a16:creationId xmlns:a16="http://schemas.microsoft.com/office/drawing/2014/main" id="{31814048-C4BE-6844-AC2E-08D52B1B8B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5200" y="3068910"/>
            <a:ext cx="1752600" cy="1634067"/>
          </a:xfrm>
          <a:prstGeom prst="rect">
            <a:avLst/>
          </a:prstGeom>
        </p:spPr>
      </p:pic>
      <p:pic>
        <p:nvPicPr>
          <p:cNvPr id="26" name="Picture 25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9EA60E89-2546-C246-B60F-03C91C3E0E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061" y="3079178"/>
            <a:ext cx="1845733" cy="1634067"/>
          </a:xfrm>
          <a:prstGeom prst="rect">
            <a:avLst/>
          </a:prstGeom>
        </p:spPr>
      </p:pic>
      <p:pic>
        <p:nvPicPr>
          <p:cNvPr id="24" name="Picture 23" descr="A picture containing text&#10;&#10;Description automatically generated">
            <a:extLst>
              <a:ext uri="{FF2B5EF4-FFF2-40B4-BE49-F238E27FC236}">
                <a16:creationId xmlns:a16="http://schemas.microsoft.com/office/drawing/2014/main" id="{D8341799-10E6-D045-8DCD-94C63FDB6E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7115" y="3063938"/>
            <a:ext cx="2142067" cy="1634067"/>
          </a:xfrm>
          <a:prstGeom prst="rect">
            <a:avLst/>
          </a:prstGeom>
        </p:spPr>
      </p:pic>
      <p:pic>
        <p:nvPicPr>
          <p:cNvPr id="21" name="Picture 20" descr="A group of people on a stage&#10;&#10;Description automatically generated with low confidence">
            <a:extLst>
              <a:ext uri="{FF2B5EF4-FFF2-40B4-BE49-F238E27FC236}">
                <a16:creationId xmlns:a16="http://schemas.microsoft.com/office/drawing/2014/main" id="{4E4FA943-81C6-274C-9164-9409B96084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6129" y="3063938"/>
            <a:ext cx="2015067" cy="1634067"/>
          </a:xfrm>
          <a:prstGeom prst="rect">
            <a:avLst/>
          </a:prstGeom>
        </p:spPr>
      </p:pic>
      <p:pic>
        <p:nvPicPr>
          <p:cNvPr id="19" name="Picture 18" descr="Diagram&#10;&#10;Description automatically generated with medium confidence">
            <a:extLst>
              <a:ext uri="{FF2B5EF4-FFF2-40B4-BE49-F238E27FC236}">
                <a16:creationId xmlns:a16="http://schemas.microsoft.com/office/drawing/2014/main" id="{682081A9-0570-224E-9E18-AC3EE6E56AE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305" y="3063938"/>
            <a:ext cx="1913467" cy="1634067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651819" y="202458"/>
            <a:ext cx="10907442" cy="17814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667" spc="25" dirty="0">
                <a:solidFill>
                  <a:schemeClr val="bg1"/>
                </a:solidFill>
                <a:latin typeface="Open Sans" panose="020B0604020202020204"/>
              </a:rPr>
              <a:t>Use </a:t>
            </a:r>
            <a:r>
              <a:rPr lang="en-US" sz="2667" b="1" spc="25" dirty="0">
                <a:solidFill>
                  <a:schemeClr val="bg1"/>
                </a:solidFill>
                <a:latin typeface="Open Sans" panose="020B0604020202020204"/>
              </a:rPr>
              <a:t>Double Diamond Design Thinking Framework </a:t>
            </a:r>
            <a:r>
              <a:rPr lang="en-US" sz="2667" spc="25" dirty="0">
                <a:solidFill>
                  <a:schemeClr val="bg1"/>
                </a:solidFill>
                <a:latin typeface="Open Sans" panose="020B0604020202020204"/>
              </a:rPr>
              <a:t>to transform </a:t>
            </a:r>
            <a:r>
              <a:rPr lang="en-US" sz="2667" b="1" spc="25" dirty="0">
                <a:solidFill>
                  <a:schemeClr val="bg1"/>
                </a:solidFill>
                <a:latin typeface="Open Sans" panose="020B0604020202020204"/>
              </a:rPr>
              <a:t>Value Opportunities </a:t>
            </a:r>
            <a:r>
              <a:rPr lang="en-US" sz="2667" spc="25" dirty="0">
                <a:solidFill>
                  <a:schemeClr val="bg1"/>
                </a:solidFill>
                <a:latin typeface="Open Sans" panose="020B0604020202020204"/>
              </a:rPr>
              <a:t>into </a:t>
            </a:r>
            <a:r>
              <a:rPr lang="en-US" sz="2667" b="1" spc="25" dirty="0">
                <a:solidFill>
                  <a:schemeClr val="bg1"/>
                </a:solidFill>
                <a:latin typeface="Open Sans" panose="020B0604020202020204"/>
              </a:rPr>
              <a:t>Disruptive Solutions</a:t>
            </a:r>
            <a:r>
              <a:rPr lang="en-US" sz="2667" spc="25" dirty="0">
                <a:solidFill>
                  <a:schemeClr val="bg1"/>
                </a:solidFill>
                <a:latin typeface="Open Sans" panose="020B0604020202020204"/>
              </a:rPr>
              <a:t> through </a:t>
            </a:r>
          </a:p>
          <a:p>
            <a:pPr algn="ctr">
              <a:lnSpc>
                <a:spcPct val="150000"/>
              </a:lnSpc>
            </a:pPr>
            <a:r>
              <a:rPr lang="en-US" sz="2667" b="1" spc="25" dirty="0">
                <a:solidFill>
                  <a:schemeClr val="bg1"/>
                </a:solidFill>
                <a:latin typeface="Open Sans" panose="020B0604020202020204"/>
              </a:rPr>
              <a:t>Mindset Change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14075" y="4990252"/>
            <a:ext cx="1548023" cy="1079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</a:pPr>
            <a:r>
              <a:rPr lang="en-US" sz="1333" b="1" spc="35" dirty="0">
                <a:solidFill>
                  <a:srgbClr val="000000"/>
                </a:solidFill>
                <a:latin typeface="Open Sans" panose="020B0604020202020204"/>
              </a:rPr>
              <a:t>Market Conditions</a:t>
            </a:r>
          </a:p>
          <a:p>
            <a:pPr algn="ctr">
              <a:lnSpc>
                <a:spcPts val="1680"/>
              </a:lnSpc>
            </a:pPr>
            <a:endParaRPr lang="en-US" sz="1333" b="1" spc="35" dirty="0">
              <a:solidFill>
                <a:srgbClr val="000000"/>
              </a:solidFill>
              <a:latin typeface="Open Sans" panose="020B0604020202020204"/>
            </a:endParaRPr>
          </a:p>
          <a:p>
            <a:pPr algn="ctr">
              <a:lnSpc>
                <a:spcPts val="1680"/>
              </a:lnSpc>
            </a:pPr>
            <a:r>
              <a:rPr lang="en-US" sz="1333" b="1" spc="35" dirty="0">
                <a:solidFill>
                  <a:srgbClr val="000000"/>
                </a:solidFill>
                <a:latin typeface="Open Sans" panose="020B0604020202020204"/>
              </a:rPr>
              <a:t>Behavioral Trends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876012" y="4990251"/>
            <a:ext cx="1551407" cy="8616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</a:pPr>
            <a:r>
              <a:rPr lang="en-US" sz="1333" b="1" spc="35">
                <a:solidFill>
                  <a:srgbClr val="000000"/>
                </a:solidFill>
                <a:latin typeface="Open Sans" panose="020B0604020202020204"/>
              </a:rPr>
              <a:t>Concept Testing &amp; Prototyping</a:t>
            </a:r>
          </a:p>
          <a:p>
            <a:pPr algn="ctr">
              <a:lnSpc>
                <a:spcPts val="1680"/>
              </a:lnSpc>
            </a:pPr>
            <a:endParaRPr lang="en-US" sz="1333" b="1" spc="35">
              <a:solidFill>
                <a:srgbClr val="000000"/>
              </a:solidFill>
              <a:latin typeface="Open Sans" panose="020B0604020202020204"/>
            </a:endParaRPr>
          </a:p>
          <a:p>
            <a:pPr algn="ctr">
              <a:lnSpc>
                <a:spcPts val="1680"/>
              </a:lnSpc>
            </a:pPr>
            <a:r>
              <a:rPr lang="en-US" sz="1333" b="1" spc="35">
                <a:solidFill>
                  <a:srgbClr val="000000"/>
                </a:solidFill>
                <a:latin typeface="Open Sans" panose="020B0604020202020204"/>
              </a:rPr>
              <a:t>Re-engineering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138946" y="4990252"/>
            <a:ext cx="1643905" cy="8616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</a:pPr>
            <a:r>
              <a:rPr lang="en-US" sz="1333" b="1" spc="35">
                <a:solidFill>
                  <a:srgbClr val="000000"/>
                </a:solidFill>
                <a:latin typeface="Open Sans" panose="020B0604020202020204"/>
              </a:rPr>
              <a:t>Demand Spaces</a:t>
            </a:r>
          </a:p>
          <a:p>
            <a:pPr algn="ctr">
              <a:lnSpc>
                <a:spcPts val="1680"/>
              </a:lnSpc>
            </a:pPr>
            <a:endParaRPr lang="en-US" sz="1333" b="1" spc="35">
              <a:solidFill>
                <a:srgbClr val="000000"/>
              </a:solidFill>
              <a:latin typeface="Open Sans" panose="020B0604020202020204"/>
            </a:endParaRPr>
          </a:p>
          <a:p>
            <a:pPr algn="ctr">
              <a:lnSpc>
                <a:spcPts val="1680"/>
              </a:lnSpc>
            </a:pPr>
            <a:r>
              <a:rPr lang="en-US" sz="1333" b="1" spc="35">
                <a:solidFill>
                  <a:srgbClr val="000000"/>
                </a:solidFill>
                <a:latin typeface="Open Sans" panose="020B0604020202020204"/>
              </a:rPr>
              <a:t>Consumer Segments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356407" y="4990251"/>
            <a:ext cx="2001567" cy="8616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</a:pPr>
            <a:r>
              <a:rPr lang="en-US" sz="1333" b="1" spc="35">
                <a:solidFill>
                  <a:srgbClr val="000000"/>
                </a:solidFill>
                <a:latin typeface="Open Sans" panose="020B0604020202020204"/>
              </a:rPr>
              <a:t>Consumer Understanding</a:t>
            </a:r>
          </a:p>
          <a:p>
            <a:pPr algn="ctr">
              <a:lnSpc>
                <a:spcPts val="1680"/>
              </a:lnSpc>
            </a:pPr>
            <a:endParaRPr lang="en-US" sz="1333" b="1" spc="35">
              <a:solidFill>
                <a:srgbClr val="000000"/>
              </a:solidFill>
              <a:latin typeface="Open Sans" panose="020B0604020202020204"/>
            </a:endParaRPr>
          </a:p>
          <a:p>
            <a:pPr algn="ctr">
              <a:lnSpc>
                <a:spcPts val="1680"/>
              </a:lnSpc>
            </a:pPr>
            <a:r>
              <a:rPr lang="en-US" sz="1333" b="1" spc="35">
                <a:solidFill>
                  <a:srgbClr val="000000"/>
                </a:solidFill>
                <a:latin typeface="Open Sans" panose="020B0604020202020204"/>
              </a:rPr>
              <a:t>Empathy Mapping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325988" y="3922019"/>
            <a:ext cx="327309" cy="240495"/>
            <a:chOff x="0" y="0"/>
            <a:chExt cx="654618" cy="480990"/>
          </a:xfrm>
        </p:grpSpPr>
        <p:grpSp>
          <p:nvGrpSpPr>
            <p:cNvPr id="8" name="Group 8"/>
            <p:cNvGrpSpPr/>
            <p:nvPr/>
          </p:nvGrpSpPr>
          <p:grpSpPr>
            <a:xfrm>
              <a:off x="0" y="160330"/>
              <a:ext cx="452486" cy="320660"/>
              <a:chOff x="0" y="0"/>
              <a:chExt cx="806450" cy="57150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255270"/>
                <a:ext cx="806450" cy="69850"/>
              </a:xfrm>
              <a:custGeom>
                <a:avLst/>
                <a:gdLst/>
                <a:ahLst/>
                <a:cxnLst/>
                <a:rect l="l" t="t" r="r" b="b"/>
                <a:pathLst>
                  <a:path w="806450" h="69850">
                    <a:moveTo>
                      <a:pt x="515620" y="0"/>
                    </a:moveTo>
                    <a:lnTo>
                      <a:pt x="0" y="0"/>
                    </a:lnTo>
                    <a:lnTo>
                      <a:pt x="0" y="69850"/>
                    </a:lnTo>
                    <a:lnTo>
                      <a:pt x="806450" y="69850"/>
                    </a:lnTo>
                    <a:lnTo>
                      <a:pt x="806450" y="0"/>
                    </a:lnTo>
                    <a:close/>
                  </a:path>
                </a:pathLst>
              </a:custGeom>
              <a:solidFill>
                <a:srgbClr val="6F00C6"/>
              </a:solidFill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>
              <a:off x="8877" y="0"/>
              <a:ext cx="645741" cy="320660"/>
              <a:chOff x="0" y="0"/>
              <a:chExt cx="1150881" cy="5715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255270"/>
                <a:ext cx="1150881" cy="69850"/>
              </a:xfrm>
              <a:custGeom>
                <a:avLst/>
                <a:gdLst/>
                <a:ahLst/>
                <a:cxnLst/>
                <a:rect l="l" t="t" r="r" b="b"/>
                <a:pathLst>
                  <a:path w="1150881" h="69850">
                    <a:moveTo>
                      <a:pt x="860051" y="0"/>
                    </a:moveTo>
                    <a:lnTo>
                      <a:pt x="0" y="0"/>
                    </a:lnTo>
                    <a:lnTo>
                      <a:pt x="0" y="69850"/>
                    </a:lnTo>
                    <a:lnTo>
                      <a:pt x="1150881" y="69850"/>
                    </a:lnTo>
                    <a:lnTo>
                      <a:pt x="1150881" y="0"/>
                    </a:lnTo>
                    <a:close/>
                  </a:path>
                </a:pathLst>
              </a:custGeom>
              <a:solidFill>
                <a:srgbClr val="008EEF"/>
              </a:solidFill>
            </p:spPr>
            <p:txBody>
              <a:bodyPr/>
              <a:lstStyle/>
              <a:p>
                <a:endParaRPr lang="en-GB"/>
              </a:p>
            </p:txBody>
          </p:sp>
        </p:grpSp>
      </p:grpSp>
      <p:sp>
        <p:nvSpPr>
          <p:cNvPr id="12" name="TextBox 12"/>
          <p:cNvSpPr txBox="1"/>
          <p:nvPr/>
        </p:nvSpPr>
        <p:spPr>
          <a:xfrm>
            <a:off x="9765823" y="4990252"/>
            <a:ext cx="2001567" cy="4256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</a:pPr>
            <a:r>
              <a:rPr lang="en-US" sz="1333" b="1" spc="35" dirty="0">
                <a:solidFill>
                  <a:srgbClr val="000000"/>
                </a:solidFill>
                <a:latin typeface="Open Sans" panose="020B0604020202020204"/>
              </a:rPr>
              <a:t>Solution </a:t>
            </a:r>
          </a:p>
          <a:p>
            <a:pPr algn="ctr">
              <a:lnSpc>
                <a:spcPts val="1680"/>
              </a:lnSpc>
            </a:pPr>
            <a:r>
              <a:rPr lang="en-US" sz="1333" b="1" spc="35" dirty="0">
                <a:solidFill>
                  <a:srgbClr val="000000"/>
                </a:solidFill>
                <a:latin typeface="Open Sans" panose="020B0604020202020204"/>
              </a:rPr>
              <a:t>Development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917569" y="420458"/>
            <a:ext cx="7670800" cy="13985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3200" b="1" spc="25" dirty="0">
                <a:solidFill>
                  <a:schemeClr val="bg1"/>
                </a:solidFill>
                <a:latin typeface="Open Sans"/>
              </a:rPr>
              <a:t>Design Thinking DOUBLE DIAMOND Framework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8EE35D6-3880-46D3-8D2F-E08D06CB8D1D}"/>
              </a:ext>
            </a:extLst>
          </p:cNvPr>
          <p:cNvSpPr txBox="1"/>
          <p:nvPr/>
        </p:nvSpPr>
        <p:spPr>
          <a:xfrm>
            <a:off x="1047558" y="2867475"/>
            <a:ext cx="34419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46"/>
            <a:r>
              <a:rPr lang="en-DE" sz="2400" dirty="0">
                <a:solidFill>
                  <a:schemeClr val="bg1"/>
                </a:solidFill>
                <a:latin typeface="Open Sans"/>
              </a:rPr>
              <a:t>Doing the </a:t>
            </a:r>
            <a:r>
              <a:rPr lang="en-DE" sz="2400" b="1" dirty="0">
                <a:solidFill>
                  <a:schemeClr val="bg1"/>
                </a:solidFill>
                <a:latin typeface="Open Sans"/>
              </a:rPr>
              <a:t>right things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BD00E7A-C655-4DD8-9ECA-1984FC35FECF}"/>
              </a:ext>
            </a:extLst>
          </p:cNvPr>
          <p:cNvSpPr txBox="1"/>
          <p:nvPr/>
        </p:nvSpPr>
        <p:spPr>
          <a:xfrm>
            <a:off x="7738632" y="2796962"/>
            <a:ext cx="28905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46"/>
            <a:r>
              <a:rPr lang="en-DE" sz="2400" dirty="0">
                <a:solidFill>
                  <a:schemeClr val="bg1"/>
                </a:solidFill>
                <a:latin typeface="Open Sans"/>
              </a:rPr>
              <a:t>Doing</a:t>
            </a:r>
            <a:r>
              <a:rPr lang="en-DE" sz="2400" b="1" dirty="0">
                <a:solidFill>
                  <a:schemeClr val="bg1"/>
                </a:solidFill>
                <a:latin typeface="Open Sans"/>
              </a:rPr>
              <a:t> things right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B2BC6C19-F227-4B34-9F0A-BE33F9769A1E}"/>
              </a:ext>
            </a:extLst>
          </p:cNvPr>
          <p:cNvCxnSpPr/>
          <p:nvPr/>
        </p:nvCxnSpPr>
        <p:spPr>
          <a:xfrm>
            <a:off x="4953741" y="3098307"/>
            <a:ext cx="2343705" cy="0"/>
          </a:xfrm>
          <a:prstGeom prst="straightConnector1">
            <a:avLst/>
          </a:prstGeom>
          <a:ln w="571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13487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TextBox 76">
            <a:extLst>
              <a:ext uri="{FF2B5EF4-FFF2-40B4-BE49-F238E27FC236}">
                <a16:creationId xmlns:a16="http://schemas.microsoft.com/office/drawing/2014/main" id="{5DE373C1-7954-3F42-BBE5-95752B4AFE17}"/>
              </a:ext>
            </a:extLst>
          </p:cNvPr>
          <p:cNvSpPr txBox="1"/>
          <p:nvPr/>
        </p:nvSpPr>
        <p:spPr>
          <a:xfrm>
            <a:off x="739631" y="667620"/>
            <a:ext cx="9364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46"/>
            <a:r>
              <a:rPr lang="en-DE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Discover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E359F751-AEB7-3B4D-A2B4-6C0A93BA337E}"/>
              </a:ext>
            </a:extLst>
          </p:cNvPr>
          <p:cNvSpPr txBox="1"/>
          <p:nvPr/>
        </p:nvSpPr>
        <p:spPr>
          <a:xfrm>
            <a:off x="3365478" y="697011"/>
            <a:ext cx="7521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46"/>
            <a:r>
              <a:rPr lang="en-DE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Define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D30F0B9A-1050-F741-ABF9-ED7A4A586636}"/>
              </a:ext>
            </a:extLst>
          </p:cNvPr>
          <p:cNvSpPr txBox="1"/>
          <p:nvPr/>
        </p:nvSpPr>
        <p:spPr>
          <a:xfrm>
            <a:off x="6081827" y="712516"/>
            <a:ext cx="9252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46"/>
            <a:r>
              <a:rPr lang="en-DE" sz="1400" dirty="0">
                <a:solidFill>
                  <a:prstClr val="white">
                    <a:lumMod val="65000"/>
                  </a:prstClr>
                </a:solidFill>
                <a:latin typeface="Century Gothic" panose="020B0502020202020204" pitchFamily="34" charset="0"/>
              </a:rPr>
              <a:t>Develop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0EBCE5D4-21D9-3A47-8252-B19AAE211F35}"/>
              </a:ext>
            </a:extLst>
          </p:cNvPr>
          <p:cNvSpPr txBox="1"/>
          <p:nvPr/>
        </p:nvSpPr>
        <p:spPr>
          <a:xfrm>
            <a:off x="8791214" y="712515"/>
            <a:ext cx="7761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46"/>
            <a:r>
              <a:rPr lang="en-DE" sz="1400" dirty="0">
                <a:solidFill>
                  <a:prstClr val="white">
                    <a:lumMod val="65000"/>
                  </a:prstClr>
                </a:solidFill>
                <a:latin typeface="Century Gothic" panose="020B0502020202020204" pitchFamily="34" charset="0"/>
              </a:rPr>
              <a:t>Deliver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54E44B70-AFE9-124A-99C8-AE614E4D49EA}"/>
              </a:ext>
            </a:extLst>
          </p:cNvPr>
          <p:cNvSpPr txBox="1"/>
          <p:nvPr/>
        </p:nvSpPr>
        <p:spPr>
          <a:xfrm>
            <a:off x="724732" y="897066"/>
            <a:ext cx="98135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46"/>
            <a:r>
              <a:rPr lang="en-DE" sz="800" dirty="0">
                <a:solidFill>
                  <a:schemeClr val="bg1"/>
                </a:solidFill>
                <a:latin typeface="Century Gothic" panose="020B0502020202020204" pitchFamily="34" charset="0"/>
              </a:rPr>
              <a:t>Research Phase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FC041EBF-B327-3F48-9161-6A0C58BBDABB}"/>
              </a:ext>
            </a:extLst>
          </p:cNvPr>
          <p:cNvSpPr txBox="1"/>
          <p:nvPr/>
        </p:nvSpPr>
        <p:spPr>
          <a:xfrm>
            <a:off x="3410133" y="891774"/>
            <a:ext cx="94929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46"/>
            <a:r>
              <a:rPr lang="en-DE" sz="800" dirty="0">
                <a:solidFill>
                  <a:schemeClr val="bg1"/>
                </a:solidFill>
                <a:latin typeface="Century Gothic" panose="020B0502020202020204" pitchFamily="34" charset="0"/>
              </a:rPr>
              <a:t>Synthesis Phase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1EB5910F-5257-DB49-AD45-5D45023A38BB}"/>
              </a:ext>
            </a:extLst>
          </p:cNvPr>
          <p:cNvSpPr txBox="1"/>
          <p:nvPr/>
        </p:nvSpPr>
        <p:spPr>
          <a:xfrm>
            <a:off x="6123704" y="891774"/>
            <a:ext cx="93166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46"/>
            <a:r>
              <a:rPr lang="en-DE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Ideation Phase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F9E06E46-AA6A-114F-A5AC-FB6EE450A741}"/>
              </a:ext>
            </a:extLst>
          </p:cNvPr>
          <p:cNvSpPr txBox="1"/>
          <p:nvPr/>
        </p:nvSpPr>
        <p:spPr>
          <a:xfrm>
            <a:off x="8823645" y="897066"/>
            <a:ext cx="130997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46"/>
            <a:r>
              <a:rPr lang="en-DE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Implementation Phase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6BE5BBEA-6309-1D46-B534-136FB5D1CA36}"/>
              </a:ext>
            </a:extLst>
          </p:cNvPr>
          <p:cNvSpPr txBox="1"/>
          <p:nvPr/>
        </p:nvSpPr>
        <p:spPr>
          <a:xfrm>
            <a:off x="441257" y="3366114"/>
            <a:ext cx="3177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46"/>
            <a:r>
              <a:rPr lang="en-DE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A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C80E624E-803D-B04C-BDFC-E5AC9EFA04FC}"/>
              </a:ext>
            </a:extLst>
          </p:cNvPr>
          <p:cNvSpPr txBox="1"/>
          <p:nvPr/>
        </p:nvSpPr>
        <p:spPr>
          <a:xfrm>
            <a:off x="11499160" y="3653764"/>
            <a:ext cx="2872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46"/>
            <a:r>
              <a:rPr lang="en-DE" sz="1400" dirty="0">
                <a:solidFill>
                  <a:prstClr val="white">
                    <a:lumMod val="65000"/>
                  </a:prstClr>
                </a:solidFill>
                <a:latin typeface="Century Gothic" panose="020B0502020202020204" pitchFamily="34" charset="0"/>
              </a:rPr>
              <a:t>B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82909F54-6173-5E40-9B78-1031B400BD8C}"/>
              </a:ext>
            </a:extLst>
          </p:cNvPr>
          <p:cNvSpPr txBox="1"/>
          <p:nvPr/>
        </p:nvSpPr>
        <p:spPr>
          <a:xfrm>
            <a:off x="-51200" y="3977921"/>
            <a:ext cx="11817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defTabSz="914446"/>
            <a:r>
              <a:rPr lang="en-DE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Don’t know</a:t>
            </a:r>
            <a:br>
              <a:rPr lang="en-DE" sz="1400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en-DE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Could be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4B017C22-E555-B24E-91EE-C81640FEFD91}"/>
              </a:ext>
            </a:extLst>
          </p:cNvPr>
          <p:cNvSpPr txBox="1"/>
          <p:nvPr/>
        </p:nvSpPr>
        <p:spPr>
          <a:xfrm>
            <a:off x="11187567" y="2870721"/>
            <a:ext cx="10567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46"/>
            <a:r>
              <a:rPr lang="en-DE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Do know</a:t>
            </a:r>
          </a:p>
          <a:p>
            <a:pPr defTabSz="914446"/>
            <a:r>
              <a:rPr lang="en-DE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Should be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302E1751-E817-A04D-89F0-E3645E95906F}"/>
              </a:ext>
            </a:extLst>
          </p:cNvPr>
          <p:cNvSpPr txBox="1"/>
          <p:nvPr/>
        </p:nvSpPr>
        <p:spPr>
          <a:xfrm rot="18922315">
            <a:off x="1469574" y="2045046"/>
            <a:ext cx="10086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defTabSz="914446"/>
            <a:r>
              <a:rPr lang="en-DE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Diverging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8AC98DFB-D37A-6540-8600-E7C1C76AB26F}"/>
              </a:ext>
            </a:extLst>
          </p:cNvPr>
          <p:cNvSpPr txBox="1"/>
          <p:nvPr/>
        </p:nvSpPr>
        <p:spPr>
          <a:xfrm rot="18922315">
            <a:off x="6812564" y="2045402"/>
            <a:ext cx="10086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defTabSz="914446"/>
            <a:r>
              <a:rPr lang="en-DE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Diverging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BC9AC14D-9258-A94F-9334-0DAE2DF6A89F}"/>
              </a:ext>
            </a:extLst>
          </p:cNvPr>
          <p:cNvSpPr txBox="1"/>
          <p:nvPr/>
        </p:nvSpPr>
        <p:spPr>
          <a:xfrm rot="2676151">
            <a:off x="4251402" y="2045135"/>
            <a:ext cx="12121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defTabSz="914446"/>
            <a:r>
              <a:rPr lang="en-DE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Converging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592CE99B-4ADC-E54A-9C0E-E097ACA640AE}"/>
              </a:ext>
            </a:extLst>
          </p:cNvPr>
          <p:cNvSpPr txBox="1"/>
          <p:nvPr/>
        </p:nvSpPr>
        <p:spPr>
          <a:xfrm rot="2676151">
            <a:off x="9601756" y="2045135"/>
            <a:ext cx="12121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defTabSz="914446"/>
            <a:r>
              <a:rPr lang="en-DE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Converging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B1E255FE-BA29-D247-9D38-5A1A9B439620}"/>
              </a:ext>
            </a:extLst>
          </p:cNvPr>
          <p:cNvSpPr txBox="1"/>
          <p:nvPr/>
        </p:nvSpPr>
        <p:spPr>
          <a:xfrm>
            <a:off x="724730" y="6297550"/>
            <a:ext cx="7377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46"/>
            <a:r>
              <a:rPr lang="en-DE" sz="800" dirty="0">
                <a:solidFill>
                  <a:schemeClr val="bg1"/>
                </a:solidFill>
                <a:latin typeface="Century Gothic" panose="020B0502020202020204" pitchFamily="34" charset="0"/>
              </a:rPr>
              <a:t>Question,</a:t>
            </a:r>
          </a:p>
          <a:p>
            <a:pPr defTabSz="914446"/>
            <a:r>
              <a:rPr lang="en-DE" sz="800" dirty="0">
                <a:solidFill>
                  <a:schemeClr val="bg1"/>
                </a:solidFill>
                <a:latin typeface="Century Gothic" panose="020B0502020202020204" pitchFamily="34" charset="0"/>
              </a:rPr>
              <a:t>Challenge,</a:t>
            </a:r>
          </a:p>
          <a:p>
            <a:pPr defTabSz="914446"/>
            <a:r>
              <a:rPr lang="en-DE" sz="800" dirty="0">
                <a:solidFill>
                  <a:schemeClr val="bg1"/>
                </a:solidFill>
                <a:latin typeface="Century Gothic" panose="020B0502020202020204" pitchFamily="34" charset="0"/>
              </a:rPr>
              <a:t>Client Brief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9BA1AA70-8E00-FE4C-AFAD-DA0E2DC19413}"/>
              </a:ext>
            </a:extLst>
          </p:cNvPr>
          <p:cNvSpPr txBox="1"/>
          <p:nvPr/>
        </p:nvSpPr>
        <p:spPr>
          <a:xfrm>
            <a:off x="3412668" y="6297551"/>
            <a:ext cx="8146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46"/>
            <a:r>
              <a:rPr lang="en-DE" sz="800" dirty="0">
                <a:solidFill>
                  <a:schemeClr val="bg1"/>
                </a:solidFill>
                <a:latin typeface="Century Gothic" panose="020B0502020202020204" pitchFamily="34" charset="0"/>
              </a:rPr>
              <a:t>Unstructured</a:t>
            </a:r>
          </a:p>
          <a:p>
            <a:pPr defTabSz="914446"/>
            <a:r>
              <a:rPr lang="en-DE" sz="800" dirty="0">
                <a:solidFill>
                  <a:schemeClr val="bg1"/>
                </a:solidFill>
                <a:latin typeface="Century Gothic" panose="020B0502020202020204" pitchFamily="34" charset="0"/>
              </a:rPr>
              <a:t>Research</a:t>
            </a:r>
            <a:br>
              <a:rPr lang="en-DE" sz="800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en-DE" sz="800" dirty="0">
                <a:solidFill>
                  <a:schemeClr val="bg1"/>
                </a:solidFill>
                <a:latin typeface="Century Gothic" panose="020B0502020202020204" pitchFamily="34" charset="0"/>
              </a:rPr>
              <a:t>Findings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70C8B8F4-65F1-8E46-AC17-5FB1DA4196F3}"/>
              </a:ext>
            </a:extLst>
          </p:cNvPr>
          <p:cNvSpPr txBox="1"/>
          <p:nvPr/>
        </p:nvSpPr>
        <p:spPr>
          <a:xfrm>
            <a:off x="6094961" y="6297841"/>
            <a:ext cx="9557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46"/>
            <a:r>
              <a:rPr lang="en-DE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Final Brief,</a:t>
            </a:r>
          </a:p>
          <a:p>
            <a:pPr defTabSz="914446"/>
            <a:r>
              <a:rPr lang="en-DE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HMW-Question,</a:t>
            </a:r>
          </a:p>
          <a:p>
            <a:pPr defTabSz="914446"/>
            <a:r>
              <a:rPr lang="en-DE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Strategy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A1AC882B-389B-8B47-BF37-8EBF0BB215F8}"/>
              </a:ext>
            </a:extLst>
          </p:cNvPr>
          <p:cNvSpPr txBox="1"/>
          <p:nvPr/>
        </p:nvSpPr>
        <p:spPr>
          <a:xfrm>
            <a:off x="8780837" y="6297549"/>
            <a:ext cx="12586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46"/>
            <a:r>
              <a:rPr lang="en-DE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First Ideas and visions,</a:t>
            </a:r>
          </a:p>
          <a:p>
            <a:pPr defTabSz="914446"/>
            <a:r>
              <a:rPr lang="en-DE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Potential solutions,</a:t>
            </a:r>
          </a:p>
          <a:p>
            <a:pPr defTabSz="914446"/>
            <a:r>
              <a:rPr lang="en-DE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Hypothetical answers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29FD2EE3-8225-1845-8305-99EFA620DAA1}"/>
              </a:ext>
            </a:extLst>
          </p:cNvPr>
          <p:cNvSpPr txBox="1"/>
          <p:nvPr/>
        </p:nvSpPr>
        <p:spPr>
          <a:xfrm>
            <a:off x="11468711" y="6297549"/>
            <a:ext cx="6142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46"/>
            <a:r>
              <a:rPr lang="en-DE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Answers,</a:t>
            </a:r>
          </a:p>
          <a:p>
            <a:pPr defTabSz="914446"/>
            <a:r>
              <a:rPr lang="en-DE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Product,</a:t>
            </a:r>
          </a:p>
          <a:p>
            <a:pPr defTabSz="914446"/>
            <a:r>
              <a:rPr lang="en-DE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Solution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93806D8F-FD37-334F-BCC2-670F579C23E3}"/>
              </a:ext>
            </a:extLst>
          </p:cNvPr>
          <p:cNvSpPr txBox="1"/>
          <p:nvPr/>
        </p:nvSpPr>
        <p:spPr>
          <a:xfrm>
            <a:off x="993847" y="3538348"/>
            <a:ext cx="85311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46"/>
            <a:r>
              <a:rPr lang="en-DE" sz="900" dirty="0">
                <a:solidFill>
                  <a:schemeClr val="bg1"/>
                </a:solidFill>
                <a:latin typeface="Century Gothic" panose="020B0502020202020204" pitchFamily="34" charset="0"/>
              </a:rPr>
              <a:t>Rip the brief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837F11AF-F7C3-0945-8BE7-7F1E00143E05}"/>
              </a:ext>
            </a:extLst>
          </p:cNvPr>
          <p:cNvSpPr txBox="1"/>
          <p:nvPr/>
        </p:nvSpPr>
        <p:spPr>
          <a:xfrm>
            <a:off x="2046198" y="3470979"/>
            <a:ext cx="12811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46"/>
            <a:r>
              <a:rPr lang="en-DE" sz="900" dirty="0">
                <a:solidFill>
                  <a:schemeClr val="bg1"/>
                </a:solidFill>
                <a:latin typeface="Century Gothic" panose="020B0502020202020204" pitchFamily="34" charset="0"/>
              </a:rPr>
              <a:t>Define research </a:t>
            </a:r>
            <a:br>
              <a:rPr lang="en-DE" sz="900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en-DE" sz="900" dirty="0">
                <a:solidFill>
                  <a:schemeClr val="bg1"/>
                </a:solidFill>
                <a:latin typeface="Century Gothic" panose="020B0502020202020204" pitchFamily="34" charset="0"/>
              </a:rPr>
              <a:t>areas and methods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BFF61949-E250-B64E-931A-BC6963AD641B}"/>
              </a:ext>
            </a:extLst>
          </p:cNvPr>
          <p:cNvSpPr txBox="1"/>
          <p:nvPr/>
        </p:nvSpPr>
        <p:spPr>
          <a:xfrm>
            <a:off x="2462470" y="2057076"/>
            <a:ext cx="688009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46"/>
            <a:r>
              <a:rPr lang="en-DE" sz="900" dirty="0">
                <a:solidFill>
                  <a:schemeClr val="bg1"/>
                </a:solidFill>
                <a:latin typeface="Century Gothic" panose="020B0502020202020204" pitchFamily="34" charset="0"/>
              </a:rPr>
              <a:t>Conduct</a:t>
            </a:r>
            <a:br>
              <a:rPr lang="en-DE" sz="900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en-DE" sz="900" dirty="0">
                <a:solidFill>
                  <a:schemeClr val="bg1"/>
                </a:solidFill>
                <a:latin typeface="Century Gothic" panose="020B0502020202020204" pitchFamily="34" charset="0"/>
              </a:rPr>
              <a:t>Primary</a:t>
            </a:r>
            <a:br>
              <a:rPr lang="en-DE" sz="900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en-DE" sz="900" dirty="0">
                <a:solidFill>
                  <a:schemeClr val="bg1"/>
                </a:solidFill>
                <a:latin typeface="Century Gothic" panose="020B0502020202020204" pitchFamily="34" charset="0"/>
              </a:rPr>
              <a:t>Resarch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2C5150E6-9A0B-FB4B-9668-2BDBE79CDA54}"/>
              </a:ext>
            </a:extLst>
          </p:cNvPr>
          <p:cNvSpPr txBox="1"/>
          <p:nvPr/>
        </p:nvSpPr>
        <p:spPr>
          <a:xfrm>
            <a:off x="2407580" y="4742468"/>
            <a:ext cx="793808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46"/>
            <a:r>
              <a:rPr lang="en-DE" sz="900" dirty="0">
                <a:solidFill>
                  <a:schemeClr val="bg1"/>
                </a:solidFill>
                <a:latin typeface="Century Gothic" panose="020B0502020202020204" pitchFamily="34" charset="0"/>
              </a:rPr>
              <a:t>Conduct</a:t>
            </a:r>
            <a:br>
              <a:rPr lang="en-DE" sz="900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en-DE" sz="900" dirty="0">
                <a:solidFill>
                  <a:schemeClr val="bg1"/>
                </a:solidFill>
                <a:latin typeface="Century Gothic" panose="020B0502020202020204" pitchFamily="34" charset="0"/>
              </a:rPr>
              <a:t>Secondary</a:t>
            </a:r>
            <a:br>
              <a:rPr lang="en-DE" sz="900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en-DE" sz="900" dirty="0">
                <a:solidFill>
                  <a:schemeClr val="bg1"/>
                </a:solidFill>
                <a:latin typeface="Century Gothic" panose="020B0502020202020204" pitchFamily="34" charset="0"/>
              </a:rPr>
              <a:t>Resarch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DEB72A39-B9AC-B648-8BD4-AC7E76D3BE5C}"/>
              </a:ext>
            </a:extLst>
          </p:cNvPr>
          <p:cNvSpPr txBox="1"/>
          <p:nvPr/>
        </p:nvSpPr>
        <p:spPr>
          <a:xfrm>
            <a:off x="7683489" y="2057074"/>
            <a:ext cx="1021433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46"/>
            <a:r>
              <a:rPr lang="en-DE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Set ideas,</a:t>
            </a:r>
          </a:p>
          <a:p>
            <a:pPr algn="ctr" defTabSz="914446"/>
            <a:r>
              <a:rPr lang="en-GB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a</a:t>
            </a:r>
            <a:r>
              <a:rPr lang="en-DE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 Design Vision</a:t>
            </a:r>
            <a:br>
              <a:rPr lang="en-DE" sz="900" dirty="0">
                <a:solidFill>
                  <a:prstClr val="black"/>
                </a:solidFill>
                <a:latin typeface="Century Gothic" panose="020B0502020202020204" pitchFamily="34" charset="0"/>
              </a:rPr>
            </a:br>
            <a:r>
              <a:rPr lang="en-DE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&amp; Hypotheses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B3956DB2-AB54-4847-9034-B340630F346C}"/>
              </a:ext>
            </a:extLst>
          </p:cNvPr>
          <p:cNvSpPr txBox="1"/>
          <p:nvPr/>
        </p:nvSpPr>
        <p:spPr>
          <a:xfrm>
            <a:off x="7680867" y="4749969"/>
            <a:ext cx="1021433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46"/>
            <a:r>
              <a:rPr lang="en-DE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Set ideas,</a:t>
            </a:r>
          </a:p>
          <a:p>
            <a:pPr algn="ctr" defTabSz="914446"/>
            <a:r>
              <a:rPr lang="en-GB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a</a:t>
            </a:r>
            <a:r>
              <a:rPr lang="en-DE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 Design Vision</a:t>
            </a:r>
            <a:br>
              <a:rPr lang="en-DE" sz="900" dirty="0">
                <a:solidFill>
                  <a:prstClr val="black"/>
                </a:solidFill>
                <a:latin typeface="Century Gothic" panose="020B0502020202020204" pitchFamily="34" charset="0"/>
              </a:rPr>
            </a:br>
            <a:r>
              <a:rPr lang="en-DE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&amp; Hypotheses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4A7F2606-48CA-7B4C-8E68-D97D0819605B}"/>
              </a:ext>
            </a:extLst>
          </p:cNvPr>
          <p:cNvSpPr txBox="1"/>
          <p:nvPr/>
        </p:nvSpPr>
        <p:spPr>
          <a:xfrm>
            <a:off x="6571581" y="3545608"/>
            <a:ext cx="55656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46"/>
            <a:r>
              <a:rPr lang="en-DE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Ideate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C968C6A3-9891-3748-9C91-3ACFE40B9011}"/>
              </a:ext>
            </a:extLst>
          </p:cNvPr>
          <p:cNvSpPr txBox="1"/>
          <p:nvPr/>
        </p:nvSpPr>
        <p:spPr>
          <a:xfrm>
            <a:off x="7486043" y="3548328"/>
            <a:ext cx="118654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46"/>
            <a:r>
              <a:rPr lang="en-DE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Evaluate 1st ideas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EB0C76AE-8289-1240-AECF-E365C7AA9FA3}"/>
              </a:ext>
            </a:extLst>
          </p:cNvPr>
          <p:cNvSpPr txBox="1"/>
          <p:nvPr/>
        </p:nvSpPr>
        <p:spPr>
          <a:xfrm rot="16200000">
            <a:off x="2956778" y="3545607"/>
            <a:ext cx="147829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46"/>
            <a:r>
              <a:rPr lang="en-DE" sz="900" dirty="0">
                <a:solidFill>
                  <a:schemeClr val="bg1"/>
                </a:solidFill>
                <a:latin typeface="Century Gothic" panose="020B0502020202020204" pitchFamily="34" charset="0"/>
              </a:rPr>
              <a:t>Build Themes &amp; Clusters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1250160A-4DD7-664A-95C2-D37969D7C532}"/>
              </a:ext>
            </a:extLst>
          </p:cNvPr>
          <p:cNvSpPr txBox="1"/>
          <p:nvPr/>
        </p:nvSpPr>
        <p:spPr>
          <a:xfrm rot="16200000">
            <a:off x="3786621" y="3545607"/>
            <a:ext cx="83869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46"/>
            <a:r>
              <a:rPr lang="en-DE" sz="900" dirty="0">
                <a:solidFill>
                  <a:schemeClr val="bg1"/>
                </a:solidFill>
                <a:latin typeface="Century Gothic" panose="020B0502020202020204" pitchFamily="34" charset="0"/>
              </a:rPr>
              <a:t>Find Insights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7A85C595-832B-C84E-BFB6-8828AEFBD38B}"/>
              </a:ext>
            </a:extLst>
          </p:cNvPr>
          <p:cNvSpPr txBox="1"/>
          <p:nvPr/>
        </p:nvSpPr>
        <p:spPr>
          <a:xfrm rot="16200000">
            <a:off x="3904342" y="3530579"/>
            <a:ext cx="170110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46"/>
            <a:r>
              <a:rPr lang="en-DE" sz="900" dirty="0">
                <a:solidFill>
                  <a:schemeClr val="bg1"/>
                </a:solidFill>
                <a:latin typeface="Century Gothic" panose="020B0502020202020204" pitchFamily="34" charset="0"/>
              </a:rPr>
              <a:t>Deduce Opportunity Areas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454F330E-877D-A84E-B331-3660FB9283AD}"/>
              </a:ext>
            </a:extLst>
          </p:cNvPr>
          <p:cNvSpPr txBox="1"/>
          <p:nvPr/>
        </p:nvSpPr>
        <p:spPr>
          <a:xfrm rot="16200000">
            <a:off x="4587534" y="3530579"/>
            <a:ext cx="136287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46"/>
            <a:r>
              <a:rPr lang="en-DE" sz="900" dirty="0">
                <a:solidFill>
                  <a:schemeClr val="bg1"/>
                </a:solidFill>
                <a:latin typeface="Century Gothic" panose="020B0502020202020204" pitchFamily="34" charset="0"/>
              </a:rPr>
              <a:t>Form HMW Questions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26BBF7D3-C4C4-6E4F-AAEC-4A3192E3EDBE}"/>
              </a:ext>
            </a:extLst>
          </p:cNvPr>
          <p:cNvSpPr txBox="1"/>
          <p:nvPr/>
        </p:nvSpPr>
        <p:spPr>
          <a:xfrm rot="16200000">
            <a:off x="8284214" y="3545607"/>
            <a:ext cx="159210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46"/>
            <a:r>
              <a:rPr lang="en-DE" sz="900" dirty="0">
                <a:solidFill>
                  <a:prstClr val="white">
                    <a:lumMod val="65000"/>
                  </a:prstClr>
                </a:solidFill>
                <a:latin typeface="Century Gothic" panose="020B0502020202020204" pitchFamily="34" charset="0"/>
              </a:rPr>
              <a:t>Prorotype, Test &amp; Analyse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96B1ED23-EC7D-A34A-8FCA-FE7E09F02424}"/>
              </a:ext>
            </a:extLst>
          </p:cNvPr>
          <p:cNvSpPr txBox="1"/>
          <p:nvPr/>
        </p:nvSpPr>
        <p:spPr>
          <a:xfrm rot="16200000">
            <a:off x="8842345" y="3545607"/>
            <a:ext cx="149592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46"/>
            <a:r>
              <a:rPr lang="en-DE" sz="900" dirty="0">
                <a:solidFill>
                  <a:prstClr val="white">
                    <a:lumMod val="65000"/>
                  </a:prstClr>
                </a:solidFill>
                <a:latin typeface="Century Gothic" panose="020B0502020202020204" pitchFamily="34" charset="0"/>
              </a:rPr>
              <a:t>Learn, Iterate &amp; Repeat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A67025AF-284D-4F44-9386-0463C4172453}"/>
              </a:ext>
            </a:extLst>
          </p:cNvPr>
          <p:cNvSpPr txBox="1"/>
          <p:nvPr/>
        </p:nvSpPr>
        <p:spPr>
          <a:xfrm rot="16200000">
            <a:off x="9417725" y="3530579"/>
            <a:ext cx="144302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46"/>
            <a:r>
              <a:rPr lang="en-DE" sz="900" dirty="0">
                <a:solidFill>
                  <a:prstClr val="white">
                    <a:lumMod val="65000"/>
                  </a:prstClr>
                </a:solidFill>
                <a:latin typeface="Century Gothic" panose="020B0502020202020204" pitchFamily="34" charset="0"/>
              </a:rPr>
              <a:t>Build, Iterate &amp; Repeat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A3C3720E-B9A1-904F-BA9F-CA622045ED21}"/>
              </a:ext>
            </a:extLst>
          </p:cNvPr>
          <p:cNvSpPr txBox="1"/>
          <p:nvPr/>
        </p:nvSpPr>
        <p:spPr>
          <a:xfrm rot="16200000">
            <a:off x="10159428" y="3530577"/>
            <a:ext cx="98777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46"/>
            <a:r>
              <a:rPr lang="en-DE" sz="900" dirty="0">
                <a:solidFill>
                  <a:prstClr val="white">
                    <a:lumMod val="65000"/>
                  </a:prstClr>
                </a:solidFill>
                <a:latin typeface="Century Gothic" panose="020B0502020202020204" pitchFamily="34" charset="0"/>
              </a:rPr>
              <a:t>Release &amp; Out</a:t>
            </a: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61E5A4DE-F322-5140-9772-F201D013E557}"/>
              </a:ext>
            </a:extLst>
          </p:cNvPr>
          <p:cNvGrpSpPr/>
          <p:nvPr/>
        </p:nvGrpSpPr>
        <p:grpSpPr>
          <a:xfrm>
            <a:off x="551704" y="827694"/>
            <a:ext cx="11088589" cy="5636609"/>
            <a:chOff x="551702" y="827691"/>
            <a:chExt cx="11088589" cy="5636609"/>
          </a:xfrm>
        </p:grpSpPr>
        <p:sp>
          <p:nvSpPr>
            <p:cNvPr id="33" name="Diamond 32">
              <a:extLst>
                <a:ext uri="{FF2B5EF4-FFF2-40B4-BE49-F238E27FC236}">
                  <a16:creationId xmlns:a16="http://schemas.microsoft.com/office/drawing/2014/main" id="{1292436F-C741-F24C-9415-6C0C8A8C8929}"/>
                </a:ext>
              </a:extLst>
            </p:cNvPr>
            <p:cNvSpPr/>
            <p:nvPr/>
          </p:nvSpPr>
          <p:spPr>
            <a:xfrm>
              <a:off x="6095997" y="972207"/>
              <a:ext cx="5370786" cy="5370786"/>
            </a:xfrm>
            <a:prstGeom prst="diamond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46"/>
              <a:endParaRPr lang="en-DE">
                <a:solidFill>
                  <a:prstClr val="white"/>
                </a:solidFill>
                <a:latin typeface="Century Gothic" panose="020B0502020202020204" pitchFamily="34" charset="0"/>
              </a:endParaRPr>
            </a:p>
          </p:txBody>
        </p: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85B633EB-9FB5-3645-8229-23D804A78C9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781390" y="827691"/>
              <a:ext cx="1" cy="563660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Diamond 34">
              <a:extLst>
                <a:ext uri="{FF2B5EF4-FFF2-40B4-BE49-F238E27FC236}">
                  <a16:creationId xmlns:a16="http://schemas.microsoft.com/office/drawing/2014/main" id="{98923395-7FD5-C843-BE60-2F5543DE8EAC}"/>
                </a:ext>
              </a:extLst>
            </p:cNvPr>
            <p:cNvSpPr/>
            <p:nvPr/>
          </p:nvSpPr>
          <p:spPr>
            <a:xfrm>
              <a:off x="6095999" y="2314904"/>
              <a:ext cx="2685392" cy="2685392"/>
            </a:xfrm>
            <a:prstGeom prst="diamond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46"/>
              <a:endParaRPr lang="en-DE">
                <a:solidFill>
                  <a:prstClr val="white"/>
                </a:solidFill>
                <a:latin typeface="Century Gothic" panose="020B0502020202020204" pitchFamily="34" charset="0"/>
              </a:endParaRPr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389CAD35-DB75-9D4F-AC0E-8C6E56F04F24}"/>
                </a:ext>
              </a:extLst>
            </p:cNvPr>
            <p:cNvCxnSpPr>
              <a:endCxn id="35" idx="0"/>
            </p:cNvCxnSpPr>
            <p:nvPr/>
          </p:nvCxnSpPr>
          <p:spPr>
            <a:xfrm flipV="1">
              <a:off x="7438695" y="2314904"/>
              <a:ext cx="0" cy="268539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0B15AF19-8822-F541-881C-4A03E1C9924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389492" y="2573605"/>
              <a:ext cx="0" cy="216032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EC6B7226-3C8F-024A-90E9-C57117500AF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45343" y="2042094"/>
              <a:ext cx="0" cy="324428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1AE87873-06AE-DB42-B170-1085E72E95A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330719" y="1514502"/>
              <a:ext cx="0" cy="428304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21380D3D-8381-6640-99F4-269B3EDD303D}"/>
                </a:ext>
              </a:extLst>
            </p:cNvPr>
            <p:cNvCxnSpPr>
              <a:cxnSpLocks/>
              <a:stCxn id="33" idx="3"/>
            </p:cNvCxnSpPr>
            <p:nvPr/>
          </p:nvCxnSpPr>
          <p:spPr>
            <a:xfrm>
              <a:off x="11466783" y="3657600"/>
              <a:ext cx="17350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Diamond 45">
              <a:extLst>
                <a:ext uri="{FF2B5EF4-FFF2-40B4-BE49-F238E27FC236}">
                  <a16:creationId xmlns:a16="http://schemas.microsoft.com/office/drawing/2014/main" id="{397E049A-966F-4243-AE37-58B357C7C97B}"/>
                </a:ext>
              </a:extLst>
            </p:cNvPr>
            <p:cNvSpPr/>
            <p:nvPr/>
          </p:nvSpPr>
          <p:spPr>
            <a:xfrm>
              <a:off x="725210" y="972207"/>
              <a:ext cx="5370786" cy="5370786"/>
            </a:xfrm>
            <a:prstGeom prst="diamond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46"/>
              <a:endParaRPr lang="en-DE">
                <a:solidFill>
                  <a:prstClr val="white"/>
                </a:solidFill>
                <a:latin typeface="Century Gothic" panose="020B0502020202020204" pitchFamily="34" charset="0"/>
              </a:endParaRPr>
            </a:p>
          </p:txBody>
        </p: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BF7F5F0C-13AA-2247-8A87-01D7819DFC2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410603" y="827691"/>
              <a:ext cx="1" cy="563660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Diamond 47">
              <a:extLst>
                <a:ext uri="{FF2B5EF4-FFF2-40B4-BE49-F238E27FC236}">
                  <a16:creationId xmlns:a16="http://schemas.microsoft.com/office/drawing/2014/main" id="{1BAB5C1D-6D5D-AE47-B955-95CEF5DE8B61}"/>
                </a:ext>
              </a:extLst>
            </p:cNvPr>
            <p:cNvSpPr/>
            <p:nvPr/>
          </p:nvSpPr>
          <p:spPr>
            <a:xfrm>
              <a:off x="725212" y="2314904"/>
              <a:ext cx="2685392" cy="2685392"/>
            </a:xfrm>
            <a:prstGeom prst="diamond">
              <a:avLst/>
            </a:prstGeom>
            <a:noFill/>
            <a:ln w="63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46"/>
              <a:endParaRPr lang="en-DE">
                <a:solidFill>
                  <a:prstClr val="white"/>
                </a:solidFill>
                <a:latin typeface="Century Gothic" panose="020B0502020202020204" pitchFamily="34" charset="0"/>
              </a:endParaRPr>
            </a:p>
          </p:txBody>
        </p: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3E20CE2A-C366-964F-8A46-7A781B03DCBA}"/>
                </a:ext>
              </a:extLst>
            </p:cNvPr>
            <p:cNvCxnSpPr>
              <a:endCxn id="48" idx="0"/>
            </p:cNvCxnSpPr>
            <p:nvPr/>
          </p:nvCxnSpPr>
          <p:spPr>
            <a:xfrm flipV="1">
              <a:off x="2067908" y="2314904"/>
              <a:ext cx="0" cy="2685392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6C53F771-9DD1-C841-8116-55BF9CCF48E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018705" y="2573605"/>
              <a:ext cx="0" cy="216032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5FED832C-B1B9-9443-A05A-6631C845707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474556" y="2042094"/>
              <a:ext cx="0" cy="324428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3522E5C4-D5B5-8A42-A87A-71B73F43918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959932" y="1514502"/>
              <a:ext cx="0" cy="428304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5873B438-6555-F246-9F12-F59E24FD330E}"/>
                </a:ext>
              </a:extLst>
            </p:cNvPr>
            <p:cNvCxnSpPr>
              <a:cxnSpLocks/>
            </p:cNvCxnSpPr>
            <p:nvPr/>
          </p:nvCxnSpPr>
          <p:spPr>
            <a:xfrm>
              <a:off x="551702" y="3657600"/>
              <a:ext cx="17350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43834CAF-B291-F541-BB28-23AF9ED9F231}"/>
                </a:ext>
              </a:extLst>
            </p:cNvPr>
            <p:cNvSpPr/>
            <p:nvPr/>
          </p:nvSpPr>
          <p:spPr>
            <a:xfrm>
              <a:off x="8781387" y="2548674"/>
              <a:ext cx="2210181" cy="2210181"/>
            </a:xfrm>
            <a:prstGeom prst="ellipse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46"/>
              <a:endParaRPr lang="en-DE" dirty="0">
                <a:solidFill>
                  <a:prstClr val="white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6" name="Triangle 55">
              <a:extLst>
                <a:ext uri="{FF2B5EF4-FFF2-40B4-BE49-F238E27FC236}">
                  <a16:creationId xmlns:a16="http://schemas.microsoft.com/office/drawing/2014/main" id="{5D17D460-CE5A-F844-9A2D-99934046C656}"/>
                </a:ext>
              </a:extLst>
            </p:cNvPr>
            <p:cNvSpPr/>
            <p:nvPr/>
          </p:nvSpPr>
          <p:spPr>
            <a:xfrm rot="155687">
              <a:off x="10317102" y="4548582"/>
              <a:ext cx="144780" cy="124810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46"/>
              <a:endParaRPr lang="en-DE" dirty="0">
                <a:solidFill>
                  <a:prstClr val="white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7" name="Triangle 56">
              <a:extLst>
                <a:ext uri="{FF2B5EF4-FFF2-40B4-BE49-F238E27FC236}">
                  <a16:creationId xmlns:a16="http://schemas.microsoft.com/office/drawing/2014/main" id="{23A6079D-3A77-4742-B352-75C0D4FBB8D9}"/>
                </a:ext>
              </a:extLst>
            </p:cNvPr>
            <p:cNvSpPr/>
            <p:nvPr/>
          </p:nvSpPr>
          <p:spPr>
            <a:xfrm rot="17941119">
              <a:off x="9237897" y="2633852"/>
              <a:ext cx="144780" cy="124810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46"/>
              <a:endParaRPr lang="en-DE" dirty="0">
                <a:solidFill>
                  <a:prstClr val="white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115" name="Rectangle 114">
            <a:extLst>
              <a:ext uri="{FF2B5EF4-FFF2-40B4-BE49-F238E27FC236}">
                <a16:creationId xmlns:a16="http://schemas.microsoft.com/office/drawing/2014/main" id="{15542826-49B1-8E41-A630-E2AECC338723}"/>
              </a:ext>
            </a:extLst>
          </p:cNvPr>
          <p:cNvSpPr/>
          <p:nvPr/>
        </p:nvSpPr>
        <p:spPr>
          <a:xfrm>
            <a:off x="3432187" y="2541"/>
            <a:ext cx="8720472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 sz="1200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F7A38C48-9022-AD41-9BA4-7EBF5E64D921}"/>
              </a:ext>
            </a:extLst>
          </p:cNvPr>
          <p:cNvSpPr txBox="1"/>
          <p:nvPr/>
        </p:nvSpPr>
        <p:spPr>
          <a:xfrm>
            <a:off x="2301988" y="393699"/>
            <a:ext cx="25298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46"/>
            <a:r>
              <a:rPr lang="en-DE" b="1" dirty="0">
                <a:solidFill>
                  <a:schemeClr val="bg1"/>
                </a:solidFill>
                <a:latin typeface="Century Gothic" panose="020B0502020202020204" pitchFamily="34" charset="0"/>
              </a:rPr>
              <a:t>Doing the right things</a:t>
            </a:r>
          </a:p>
        </p:txBody>
      </p:sp>
    </p:spTree>
    <p:extLst>
      <p:ext uri="{BB962C8B-B14F-4D97-AF65-F5344CB8AC3E}">
        <p14:creationId xmlns:p14="http://schemas.microsoft.com/office/powerpoint/2010/main" val="3687655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>
            <a:extLst>
              <a:ext uri="{FF2B5EF4-FFF2-40B4-BE49-F238E27FC236}">
                <a16:creationId xmlns:a16="http://schemas.microsoft.com/office/drawing/2014/main" id="{AC56B3E5-5CB6-4846-B331-0E6C8A100577}"/>
              </a:ext>
            </a:extLst>
          </p:cNvPr>
          <p:cNvGrpSpPr/>
          <p:nvPr/>
        </p:nvGrpSpPr>
        <p:grpSpPr>
          <a:xfrm>
            <a:off x="725291" y="1"/>
            <a:ext cx="10741420" cy="6860540"/>
            <a:chOff x="725290" y="0"/>
            <a:chExt cx="10741420" cy="6860540"/>
          </a:xfrm>
        </p:grpSpPr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67BE172A-6A11-FD4C-82FF-F3B814F0BC4A}"/>
                </a:ext>
              </a:extLst>
            </p:cNvPr>
            <p:cNvCxnSpPr>
              <a:cxnSpLocks/>
            </p:cNvCxnSpPr>
            <p:nvPr/>
          </p:nvCxnSpPr>
          <p:spPr>
            <a:xfrm>
              <a:off x="725290" y="0"/>
              <a:ext cx="0" cy="68580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A62B1AAE-9D63-1E42-A92B-AAED2FFE7280}"/>
                </a:ext>
              </a:extLst>
            </p:cNvPr>
            <p:cNvCxnSpPr>
              <a:cxnSpLocks/>
            </p:cNvCxnSpPr>
            <p:nvPr/>
          </p:nvCxnSpPr>
          <p:spPr>
            <a:xfrm>
              <a:off x="2067908" y="0"/>
              <a:ext cx="0" cy="68580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96C44F38-D30A-0B45-8A8A-5DB25AB217E2}"/>
                </a:ext>
              </a:extLst>
            </p:cNvPr>
            <p:cNvCxnSpPr>
              <a:cxnSpLocks/>
            </p:cNvCxnSpPr>
            <p:nvPr/>
          </p:nvCxnSpPr>
          <p:spPr>
            <a:xfrm>
              <a:off x="3410603" y="0"/>
              <a:ext cx="0" cy="68580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E4169A84-64CF-D94D-9EB0-880662D8DDFD}"/>
                </a:ext>
              </a:extLst>
            </p:cNvPr>
            <p:cNvCxnSpPr>
              <a:cxnSpLocks/>
            </p:cNvCxnSpPr>
            <p:nvPr/>
          </p:nvCxnSpPr>
          <p:spPr>
            <a:xfrm>
              <a:off x="4753783" y="0"/>
              <a:ext cx="0" cy="68580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4C9B570D-810F-794C-9AC8-D892631A8A26}"/>
                </a:ext>
              </a:extLst>
            </p:cNvPr>
            <p:cNvCxnSpPr>
              <a:cxnSpLocks/>
            </p:cNvCxnSpPr>
            <p:nvPr/>
          </p:nvCxnSpPr>
          <p:spPr>
            <a:xfrm>
              <a:off x="6096478" y="0"/>
              <a:ext cx="0" cy="68580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0836061-AF3C-8545-8607-513A9E3B099A}"/>
                </a:ext>
              </a:extLst>
            </p:cNvPr>
            <p:cNvCxnSpPr>
              <a:cxnSpLocks/>
            </p:cNvCxnSpPr>
            <p:nvPr/>
          </p:nvCxnSpPr>
          <p:spPr>
            <a:xfrm>
              <a:off x="7439098" y="0"/>
              <a:ext cx="0" cy="68580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8FBC5BF0-F35F-F949-90B1-4717B59663A3}"/>
                </a:ext>
              </a:extLst>
            </p:cNvPr>
            <p:cNvCxnSpPr>
              <a:cxnSpLocks/>
            </p:cNvCxnSpPr>
            <p:nvPr/>
          </p:nvCxnSpPr>
          <p:spPr>
            <a:xfrm>
              <a:off x="8781793" y="0"/>
              <a:ext cx="0" cy="68580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54A8E4D7-8E43-074D-812F-7E1211AB06AF}"/>
                </a:ext>
              </a:extLst>
            </p:cNvPr>
            <p:cNvCxnSpPr>
              <a:cxnSpLocks/>
            </p:cNvCxnSpPr>
            <p:nvPr/>
          </p:nvCxnSpPr>
          <p:spPr>
            <a:xfrm>
              <a:off x="10124015" y="2540"/>
              <a:ext cx="0" cy="68580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ACEAF7D9-819A-1547-8AA0-EE1428FC140D}"/>
                </a:ext>
              </a:extLst>
            </p:cNvPr>
            <p:cNvCxnSpPr>
              <a:cxnSpLocks/>
            </p:cNvCxnSpPr>
            <p:nvPr/>
          </p:nvCxnSpPr>
          <p:spPr>
            <a:xfrm>
              <a:off x="11466710" y="2540"/>
              <a:ext cx="0" cy="68580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61E5A4DE-F322-5140-9772-F201D013E557}"/>
              </a:ext>
            </a:extLst>
          </p:cNvPr>
          <p:cNvGrpSpPr/>
          <p:nvPr/>
        </p:nvGrpSpPr>
        <p:grpSpPr>
          <a:xfrm>
            <a:off x="551704" y="827694"/>
            <a:ext cx="11088589" cy="5636609"/>
            <a:chOff x="551702" y="827691"/>
            <a:chExt cx="11088589" cy="5636609"/>
          </a:xfrm>
        </p:grpSpPr>
        <p:sp>
          <p:nvSpPr>
            <p:cNvPr id="33" name="Diamond 32">
              <a:extLst>
                <a:ext uri="{FF2B5EF4-FFF2-40B4-BE49-F238E27FC236}">
                  <a16:creationId xmlns:a16="http://schemas.microsoft.com/office/drawing/2014/main" id="{1292436F-C741-F24C-9415-6C0C8A8C8929}"/>
                </a:ext>
              </a:extLst>
            </p:cNvPr>
            <p:cNvSpPr/>
            <p:nvPr/>
          </p:nvSpPr>
          <p:spPr>
            <a:xfrm>
              <a:off x="6095997" y="972207"/>
              <a:ext cx="5370786" cy="5370786"/>
            </a:xfrm>
            <a:prstGeom prst="diamond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46"/>
              <a:endParaRPr lang="en-DE">
                <a:solidFill>
                  <a:prstClr val="white"/>
                </a:solidFill>
                <a:latin typeface="Century Gothic" panose="020B0502020202020204" pitchFamily="34" charset="0"/>
              </a:endParaRPr>
            </a:p>
          </p:txBody>
        </p: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85B633EB-9FB5-3645-8229-23D804A78C9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781390" y="827691"/>
              <a:ext cx="1" cy="563660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Diamond 34">
              <a:extLst>
                <a:ext uri="{FF2B5EF4-FFF2-40B4-BE49-F238E27FC236}">
                  <a16:creationId xmlns:a16="http://schemas.microsoft.com/office/drawing/2014/main" id="{98923395-7FD5-C843-BE60-2F5543DE8EAC}"/>
                </a:ext>
              </a:extLst>
            </p:cNvPr>
            <p:cNvSpPr/>
            <p:nvPr/>
          </p:nvSpPr>
          <p:spPr>
            <a:xfrm>
              <a:off x="6095999" y="2314904"/>
              <a:ext cx="2685392" cy="2685392"/>
            </a:xfrm>
            <a:prstGeom prst="diamond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46"/>
              <a:endParaRPr lang="en-DE">
                <a:solidFill>
                  <a:prstClr val="white"/>
                </a:solidFill>
                <a:latin typeface="Century Gothic" panose="020B0502020202020204" pitchFamily="34" charset="0"/>
              </a:endParaRPr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389CAD35-DB75-9D4F-AC0E-8C6E56F04F24}"/>
                </a:ext>
              </a:extLst>
            </p:cNvPr>
            <p:cNvCxnSpPr>
              <a:endCxn id="35" idx="0"/>
            </p:cNvCxnSpPr>
            <p:nvPr/>
          </p:nvCxnSpPr>
          <p:spPr>
            <a:xfrm flipV="1">
              <a:off x="7438695" y="2314904"/>
              <a:ext cx="0" cy="268539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0B15AF19-8822-F541-881C-4A03E1C9924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389492" y="2573605"/>
              <a:ext cx="0" cy="216032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EC6B7226-3C8F-024A-90E9-C57117500AF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45343" y="2042094"/>
              <a:ext cx="0" cy="324428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1AE87873-06AE-DB42-B170-1085E72E95A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330719" y="1514502"/>
              <a:ext cx="0" cy="428304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21380D3D-8381-6640-99F4-269B3EDD303D}"/>
                </a:ext>
              </a:extLst>
            </p:cNvPr>
            <p:cNvCxnSpPr>
              <a:cxnSpLocks/>
              <a:stCxn id="33" idx="3"/>
            </p:cNvCxnSpPr>
            <p:nvPr/>
          </p:nvCxnSpPr>
          <p:spPr>
            <a:xfrm>
              <a:off x="11466783" y="3657600"/>
              <a:ext cx="17350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Diamond 45">
              <a:extLst>
                <a:ext uri="{FF2B5EF4-FFF2-40B4-BE49-F238E27FC236}">
                  <a16:creationId xmlns:a16="http://schemas.microsoft.com/office/drawing/2014/main" id="{397E049A-966F-4243-AE37-58B357C7C97B}"/>
                </a:ext>
              </a:extLst>
            </p:cNvPr>
            <p:cNvSpPr/>
            <p:nvPr/>
          </p:nvSpPr>
          <p:spPr>
            <a:xfrm>
              <a:off x="725210" y="972207"/>
              <a:ext cx="5370786" cy="5370786"/>
            </a:xfrm>
            <a:prstGeom prst="diamond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46"/>
              <a:endParaRPr lang="en-DE">
                <a:solidFill>
                  <a:prstClr val="white"/>
                </a:solidFill>
                <a:latin typeface="Century Gothic" panose="020B0502020202020204" pitchFamily="34" charset="0"/>
              </a:endParaRPr>
            </a:p>
          </p:txBody>
        </p: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BF7F5F0C-13AA-2247-8A87-01D7819DFC2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410603" y="827691"/>
              <a:ext cx="1" cy="563660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Diamond 47">
              <a:extLst>
                <a:ext uri="{FF2B5EF4-FFF2-40B4-BE49-F238E27FC236}">
                  <a16:creationId xmlns:a16="http://schemas.microsoft.com/office/drawing/2014/main" id="{1BAB5C1D-6D5D-AE47-B955-95CEF5DE8B61}"/>
                </a:ext>
              </a:extLst>
            </p:cNvPr>
            <p:cNvSpPr/>
            <p:nvPr/>
          </p:nvSpPr>
          <p:spPr>
            <a:xfrm>
              <a:off x="725212" y="2314904"/>
              <a:ext cx="2685392" cy="2685392"/>
            </a:xfrm>
            <a:prstGeom prst="diamond">
              <a:avLst/>
            </a:prstGeom>
            <a:noFill/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46"/>
              <a:endParaRPr lang="en-DE">
                <a:solidFill>
                  <a:prstClr val="white"/>
                </a:solidFill>
                <a:latin typeface="Century Gothic" panose="020B0502020202020204" pitchFamily="34" charset="0"/>
              </a:endParaRPr>
            </a:p>
          </p:txBody>
        </p: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3E20CE2A-C366-964F-8A46-7A781B03DCBA}"/>
                </a:ext>
              </a:extLst>
            </p:cNvPr>
            <p:cNvCxnSpPr>
              <a:endCxn id="48" idx="0"/>
            </p:cNvCxnSpPr>
            <p:nvPr/>
          </p:nvCxnSpPr>
          <p:spPr>
            <a:xfrm flipV="1">
              <a:off x="2067908" y="2314904"/>
              <a:ext cx="0" cy="268539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6C53F771-9DD1-C841-8116-55BF9CCF48E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018705" y="2573605"/>
              <a:ext cx="0" cy="216032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5FED832C-B1B9-9443-A05A-6631C845707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474556" y="2042094"/>
              <a:ext cx="0" cy="324428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3522E5C4-D5B5-8A42-A87A-71B73F43918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959932" y="1514502"/>
              <a:ext cx="0" cy="428304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5873B438-6555-F246-9F12-F59E24FD330E}"/>
                </a:ext>
              </a:extLst>
            </p:cNvPr>
            <p:cNvCxnSpPr>
              <a:cxnSpLocks/>
            </p:cNvCxnSpPr>
            <p:nvPr/>
          </p:nvCxnSpPr>
          <p:spPr>
            <a:xfrm>
              <a:off x="551702" y="3657600"/>
              <a:ext cx="17350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43834CAF-B291-F541-BB28-23AF9ED9F231}"/>
                </a:ext>
              </a:extLst>
            </p:cNvPr>
            <p:cNvSpPr/>
            <p:nvPr/>
          </p:nvSpPr>
          <p:spPr>
            <a:xfrm>
              <a:off x="8781387" y="2548674"/>
              <a:ext cx="2210181" cy="2210181"/>
            </a:xfrm>
            <a:prstGeom prst="ellipse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46"/>
              <a:endParaRPr lang="en-DE" dirty="0">
                <a:solidFill>
                  <a:prstClr val="white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6" name="Triangle 55">
              <a:extLst>
                <a:ext uri="{FF2B5EF4-FFF2-40B4-BE49-F238E27FC236}">
                  <a16:creationId xmlns:a16="http://schemas.microsoft.com/office/drawing/2014/main" id="{5D17D460-CE5A-F844-9A2D-99934046C656}"/>
                </a:ext>
              </a:extLst>
            </p:cNvPr>
            <p:cNvSpPr/>
            <p:nvPr/>
          </p:nvSpPr>
          <p:spPr>
            <a:xfrm rot="155687">
              <a:off x="10317102" y="4548582"/>
              <a:ext cx="144780" cy="124810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46"/>
              <a:endParaRPr lang="en-DE" dirty="0">
                <a:solidFill>
                  <a:prstClr val="white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7" name="Triangle 56">
              <a:extLst>
                <a:ext uri="{FF2B5EF4-FFF2-40B4-BE49-F238E27FC236}">
                  <a16:creationId xmlns:a16="http://schemas.microsoft.com/office/drawing/2014/main" id="{23A6079D-3A77-4742-B352-75C0D4FBB8D9}"/>
                </a:ext>
              </a:extLst>
            </p:cNvPr>
            <p:cNvSpPr/>
            <p:nvPr/>
          </p:nvSpPr>
          <p:spPr>
            <a:xfrm rot="17941119">
              <a:off x="9237897" y="2633852"/>
              <a:ext cx="144780" cy="124810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46"/>
              <a:endParaRPr lang="en-DE" dirty="0">
                <a:solidFill>
                  <a:prstClr val="white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77" name="TextBox 76">
            <a:extLst>
              <a:ext uri="{FF2B5EF4-FFF2-40B4-BE49-F238E27FC236}">
                <a16:creationId xmlns:a16="http://schemas.microsoft.com/office/drawing/2014/main" id="{5DE373C1-7954-3F42-BBE5-95752B4AFE17}"/>
              </a:ext>
            </a:extLst>
          </p:cNvPr>
          <p:cNvSpPr txBox="1"/>
          <p:nvPr/>
        </p:nvSpPr>
        <p:spPr>
          <a:xfrm>
            <a:off x="802346" y="612002"/>
            <a:ext cx="9364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46"/>
            <a:r>
              <a:rPr lang="en-DE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Discover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E359F751-AEB7-3B4D-A2B4-6C0A93BA337E}"/>
              </a:ext>
            </a:extLst>
          </p:cNvPr>
          <p:cNvSpPr txBox="1"/>
          <p:nvPr/>
        </p:nvSpPr>
        <p:spPr>
          <a:xfrm>
            <a:off x="3473958" y="612002"/>
            <a:ext cx="7409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46"/>
            <a:r>
              <a:rPr lang="en-DE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Define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D30F0B9A-1050-F741-ABF9-ED7A4A586636}"/>
              </a:ext>
            </a:extLst>
          </p:cNvPr>
          <p:cNvSpPr txBox="1"/>
          <p:nvPr/>
        </p:nvSpPr>
        <p:spPr>
          <a:xfrm>
            <a:off x="6081827" y="712516"/>
            <a:ext cx="9252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46"/>
            <a:r>
              <a:rPr lang="en-DE" sz="1400" dirty="0">
                <a:solidFill>
                  <a:prstClr val="white">
                    <a:lumMod val="65000"/>
                  </a:prstClr>
                </a:solidFill>
                <a:latin typeface="Century Gothic" panose="020B0502020202020204" pitchFamily="34" charset="0"/>
              </a:rPr>
              <a:t>Develop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0EBCE5D4-21D9-3A47-8252-B19AAE211F35}"/>
              </a:ext>
            </a:extLst>
          </p:cNvPr>
          <p:cNvSpPr txBox="1"/>
          <p:nvPr/>
        </p:nvSpPr>
        <p:spPr>
          <a:xfrm>
            <a:off x="8791214" y="712515"/>
            <a:ext cx="7761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46"/>
            <a:r>
              <a:rPr lang="en-DE" sz="1400" dirty="0">
                <a:solidFill>
                  <a:prstClr val="white">
                    <a:lumMod val="65000"/>
                  </a:prstClr>
                </a:solidFill>
                <a:latin typeface="Century Gothic" panose="020B0502020202020204" pitchFamily="34" charset="0"/>
              </a:rPr>
              <a:t>Deliver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54E44B70-AFE9-124A-99C8-AE614E4D49EA}"/>
              </a:ext>
            </a:extLst>
          </p:cNvPr>
          <p:cNvSpPr txBox="1"/>
          <p:nvPr/>
        </p:nvSpPr>
        <p:spPr>
          <a:xfrm>
            <a:off x="724732" y="897066"/>
            <a:ext cx="98135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46"/>
            <a:r>
              <a:rPr lang="en-DE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Research Phase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FC041EBF-B327-3F48-9161-6A0C58BBDABB}"/>
              </a:ext>
            </a:extLst>
          </p:cNvPr>
          <p:cNvSpPr txBox="1"/>
          <p:nvPr/>
        </p:nvSpPr>
        <p:spPr>
          <a:xfrm>
            <a:off x="3410133" y="891774"/>
            <a:ext cx="94929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46"/>
            <a:r>
              <a:rPr lang="en-DE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Synthesis Phase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1EB5910F-5257-DB49-AD45-5D45023A38BB}"/>
              </a:ext>
            </a:extLst>
          </p:cNvPr>
          <p:cNvSpPr txBox="1"/>
          <p:nvPr/>
        </p:nvSpPr>
        <p:spPr>
          <a:xfrm>
            <a:off x="6123704" y="891774"/>
            <a:ext cx="93166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46"/>
            <a:r>
              <a:rPr lang="en-DE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Ideation Phase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F9E06E46-AA6A-114F-A5AC-FB6EE450A741}"/>
              </a:ext>
            </a:extLst>
          </p:cNvPr>
          <p:cNvSpPr txBox="1"/>
          <p:nvPr/>
        </p:nvSpPr>
        <p:spPr>
          <a:xfrm>
            <a:off x="8823645" y="897066"/>
            <a:ext cx="130997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46"/>
            <a:r>
              <a:rPr lang="en-DE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Implementation Phase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6BE5BBEA-6309-1D46-B534-136FB5D1CA36}"/>
              </a:ext>
            </a:extLst>
          </p:cNvPr>
          <p:cNvSpPr txBox="1"/>
          <p:nvPr/>
        </p:nvSpPr>
        <p:spPr>
          <a:xfrm>
            <a:off x="441257" y="3366114"/>
            <a:ext cx="3177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46"/>
            <a:r>
              <a:rPr lang="en-DE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A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C80E624E-803D-B04C-BDFC-E5AC9EFA04FC}"/>
              </a:ext>
            </a:extLst>
          </p:cNvPr>
          <p:cNvSpPr txBox="1"/>
          <p:nvPr/>
        </p:nvSpPr>
        <p:spPr>
          <a:xfrm>
            <a:off x="11499160" y="3653764"/>
            <a:ext cx="2872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46"/>
            <a:r>
              <a:rPr lang="en-DE" sz="1400" dirty="0">
                <a:solidFill>
                  <a:prstClr val="white">
                    <a:lumMod val="65000"/>
                  </a:prstClr>
                </a:solidFill>
                <a:latin typeface="Century Gothic" panose="020B0502020202020204" pitchFamily="34" charset="0"/>
              </a:rPr>
              <a:t>B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82909F54-6173-5E40-9B78-1031B400BD8C}"/>
              </a:ext>
            </a:extLst>
          </p:cNvPr>
          <p:cNvSpPr txBox="1"/>
          <p:nvPr/>
        </p:nvSpPr>
        <p:spPr>
          <a:xfrm>
            <a:off x="-51200" y="3977921"/>
            <a:ext cx="11817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defTabSz="914446"/>
            <a:r>
              <a:rPr lang="en-DE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Don’t know</a:t>
            </a:r>
            <a:br>
              <a:rPr lang="en-DE" sz="1400" dirty="0">
                <a:solidFill>
                  <a:prstClr val="black"/>
                </a:solidFill>
                <a:latin typeface="Century Gothic" panose="020B0502020202020204" pitchFamily="34" charset="0"/>
              </a:rPr>
            </a:br>
            <a:r>
              <a:rPr lang="en-DE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Could be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4B017C22-E555-B24E-91EE-C81640FEFD91}"/>
              </a:ext>
            </a:extLst>
          </p:cNvPr>
          <p:cNvSpPr txBox="1"/>
          <p:nvPr/>
        </p:nvSpPr>
        <p:spPr>
          <a:xfrm>
            <a:off x="11187567" y="2870721"/>
            <a:ext cx="10567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46"/>
            <a:r>
              <a:rPr lang="en-DE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Do know</a:t>
            </a:r>
          </a:p>
          <a:p>
            <a:pPr defTabSz="914446"/>
            <a:r>
              <a:rPr lang="en-DE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Should be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302E1751-E817-A04D-89F0-E3645E95906F}"/>
              </a:ext>
            </a:extLst>
          </p:cNvPr>
          <p:cNvSpPr txBox="1"/>
          <p:nvPr/>
        </p:nvSpPr>
        <p:spPr>
          <a:xfrm rot="18922315">
            <a:off x="1469574" y="2045046"/>
            <a:ext cx="10086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defTabSz="914446"/>
            <a:r>
              <a:rPr lang="en-DE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Diverging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8AC98DFB-D37A-6540-8600-E7C1C76AB26F}"/>
              </a:ext>
            </a:extLst>
          </p:cNvPr>
          <p:cNvSpPr txBox="1"/>
          <p:nvPr/>
        </p:nvSpPr>
        <p:spPr>
          <a:xfrm rot="18922315">
            <a:off x="6812564" y="2045402"/>
            <a:ext cx="10086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defTabSz="914446"/>
            <a:r>
              <a:rPr lang="en-DE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Diverging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BC9AC14D-9258-A94F-9334-0DAE2DF6A89F}"/>
              </a:ext>
            </a:extLst>
          </p:cNvPr>
          <p:cNvSpPr txBox="1"/>
          <p:nvPr/>
        </p:nvSpPr>
        <p:spPr>
          <a:xfrm rot="2676151">
            <a:off x="4251402" y="2045135"/>
            <a:ext cx="12121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defTabSz="914446"/>
            <a:r>
              <a:rPr lang="en-DE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Converging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592CE99B-4ADC-E54A-9C0E-E097ACA640AE}"/>
              </a:ext>
            </a:extLst>
          </p:cNvPr>
          <p:cNvSpPr txBox="1"/>
          <p:nvPr/>
        </p:nvSpPr>
        <p:spPr>
          <a:xfrm rot="2676151">
            <a:off x="9601756" y="2045135"/>
            <a:ext cx="12121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defTabSz="914446"/>
            <a:r>
              <a:rPr lang="en-DE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Converging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B1E255FE-BA29-D247-9D38-5A1A9B439620}"/>
              </a:ext>
            </a:extLst>
          </p:cNvPr>
          <p:cNvSpPr txBox="1"/>
          <p:nvPr/>
        </p:nvSpPr>
        <p:spPr>
          <a:xfrm>
            <a:off x="724730" y="6297550"/>
            <a:ext cx="7377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46"/>
            <a:r>
              <a:rPr lang="en-DE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Question,</a:t>
            </a:r>
          </a:p>
          <a:p>
            <a:pPr defTabSz="914446"/>
            <a:r>
              <a:rPr lang="en-DE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Challenge,</a:t>
            </a:r>
          </a:p>
          <a:p>
            <a:pPr defTabSz="914446"/>
            <a:r>
              <a:rPr lang="en-DE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Client Brief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9BA1AA70-8E00-FE4C-AFAD-DA0E2DC19413}"/>
              </a:ext>
            </a:extLst>
          </p:cNvPr>
          <p:cNvSpPr txBox="1"/>
          <p:nvPr/>
        </p:nvSpPr>
        <p:spPr>
          <a:xfrm>
            <a:off x="3412668" y="6297551"/>
            <a:ext cx="8146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46"/>
            <a:r>
              <a:rPr lang="en-DE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Unstructured</a:t>
            </a:r>
          </a:p>
          <a:p>
            <a:pPr defTabSz="914446"/>
            <a:r>
              <a:rPr lang="en-DE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Research</a:t>
            </a:r>
            <a:br>
              <a:rPr lang="en-DE" sz="800" dirty="0">
                <a:solidFill>
                  <a:prstClr val="black"/>
                </a:solidFill>
                <a:latin typeface="Century Gothic" panose="020B0502020202020204" pitchFamily="34" charset="0"/>
              </a:rPr>
            </a:br>
            <a:r>
              <a:rPr lang="en-DE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Findings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70C8B8F4-65F1-8E46-AC17-5FB1DA4196F3}"/>
              </a:ext>
            </a:extLst>
          </p:cNvPr>
          <p:cNvSpPr txBox="1"/>
          <p:nvPr/>
        </p:nvSpPr>
        <p:spPr>
          <a:xfrm>
            <a:off x="6094961" y="6297841"/>
            <a:ext cx="9557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46"/>
            <a:r>
              <a:rPr lang="en-DE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Final Brief,</a:t>
            </a:r>
          </a:p>
          <a:p>
            <a:pPr defTabSz="914446"/>
            <a:r>
              <a:rPr lang="en-DE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HMW-Question,</a:t>
            </a:r>
          </a:p>
          <a:p>
            <a:pPr defTabSz="914446"/>
            <a:r>
              <a:rPr lang="en-DE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Strategy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A1AC882B-389B-8B47-BF37-8EBF0BB215F8}"/>
              </a:ext>
            </a:extLst>
          </p:cNvPr>
          <p:cNvSpPr txBox="1"/>
          <p:nvPr/>
        </p:nvSpPr>
        <p:spPr>
          <a:xfrm>
            <a:off x="8780837" y="6297549"/>
            <a:ext cx="12586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46"/>
            <a:r>
              <a:rPr lang="en-DE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First Ideas and visions,</a:t>
            </a:r>
          </a:p>
          <a:p>
            <a:pPr defTabSz="914446"/>
            <a:r>
              <a:rPr lang="en-DE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Potential solutions,</a:t>
            </a:r>
          </a:p>
          <a:p>
            <a:pPr defTabSz="914446"/>
            <a:r>
              <a:rPr lang="en-DE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Hypothetical answers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29FD2EE3-8225-1845-8305-99EFA620DAA1}"/>
              </a:ext>
            </a:extLst>
          </p:cNvPr>
          <p:cNvSpPr txBox="1"/>
          <p:nvPr/>
        </p:nvSpPr>
        <p:spPr>
          <a:xfrm>
            <a:off x="11468711" y="6297549"/>
            <a:ext cx="6142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46"/>
            <a:r>
              <a:rPr lang="en-DE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Answers,</a:t>
            </a:r>
          </a:p>
          <a:p>
            <a:pPr defTabSz="914446"/>
            <a:r>
              <a:rPr lang="en-DE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Product,</a:t>
            </a:r>
          </a:p>
          <a:p>
            <a:pPr defTabSz="914446"/>
            <a:r>
              <a:rPr lang="en-DE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Solution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93806D8F-FD37-334F-BCC2-670F579C23E3}"/>
              </a:ext>
            </a:extLst>
          </p:cNvPr>
          <p:cNvSpPr txBox="1"/>
          <p:nvPr/>
        </p:nvSpPr>
        <p:spPr>
          <a:xfrm>
            <a:off x="993847" y="3538348"/>
            <a:ext cx="85311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46"/>
            <a:r>
              <a:rPr lang="en-DE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Rip the brief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837F11AF-F7C3-0945-8BE7-7F1E00143E05}"/>
              </a:ext>
            </a:extLst>
          </p:cNvPr>
          <p:cNvSpPr txBox="1"/>
          <p:nvPr/>
        </p:nvSpPr>
        <p:spPr>
          <a:xfrm>
            <a:off x="2046198" y="3470979"/>
            <a:ext cx="12811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46"/>
            <a:r>
              <a:rPr lang="en-DE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Define research </a:t>
            </a:r>
            <a:br>
              <a:rPr lang="en-DE" sz="900" dirty="0">
                <a:solidFill>
                  <a:prstClr val="black"/>
                </a:solidFill>
                <a:latin typeface="Century Gothic" panose="020B0502020202020204" pitchFamily="34" charset="0"/>
              </a:rPr>
            </a:br>
            <a:r>
              <a:rPr lang="en-DE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areas and methods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BFF61949-E250-B64E-931A-BC6963AD641B}"/>
              </a:ext>
            </a:extLst>
          </p:cNvPr>
          <p:cNvSpPr txBox="1"/>
          <p:nvPr/>
        </p:nvSpPr>
        <p:spPr>
          <a:xfrm>
            <a:off x="2462470" y="2057076"/>
            <a:ext cx="688009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46"/>
            <a:r>
              <a:rPr lang="en-DE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Conduct</a:t>
            </a:r>
            <a:br>
              <a:rPr lang="en-DE" sz="900" dirty="0">
                <a:solidFill>
                  <a:prstClr val="black"/>
                </a:solidFill>
                <a:latin typeface="Century Gothic" panose="020B0502020202020204" pitchFamily="34" charset="0"/>
              </a:rPr>
            </a:br>
            <a:r>
              <a:rPr lang="en-DE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Primary</a:t>
            </a:r>
            <a:br>
              <a:rPr lang="en-DE" sz="900" dirty="0">
                <a:solidFill>
                  <a:prstClr val="black"/>
                </a:solidFill>
                <a:latin typeface="Century Gothic" panose="020B0502020202020204" pitchFamily="34" charset="0"/>
              </a:rPr>
            </a:br>
            <a:r>
              <a:rPr lang="en-DE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Resarch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2C5150E6-9A0B-FB4B-9668-2BDBE79CDA54}"/>
              </a:ext>
            </a:extLst>
          </p:cNvPr>
          <p:cNvSpPr txBox="1"/>
          <p:nvPr/>
        </p:nvSpPr>
        <p:spPr>
          <a:xfrm>
            <a:off x="2407580" y="4742468"/>
            <a:ext cx="793808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46"/>
            <a:r>
              <a:rPr lang="en-DE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Conduct</a:t>
            </a:r>
            <a:br>
              <a:rPr lang="en-DE" sz="900" dirty="0">
                <a:solidFill>
                  <a:prstClr val="black"/>
                </a:solidFill>
                <a:latin typeface="Century Gothic" panose="020B0502020202020204" pitchFamily="34" charset="0"/>
              </a:rPr>
            </a:br>
            <a:r>
              <a:rPr lang="en-DE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Secondary</a:t>
            </a:r>
            <a:br>
              <a:rPr lang="en-DE" sz="900" dirty="0">
                <a:solidFill>
                  <a:prstClr val="black"/>
                </a:solidFill>
                <a:latin typeface="Century Gothic" panose="020B0502020202020204" pitchFamily="34" charset="0"/>
              </a:rPr>
            </a:br>
            <a:r>
              <a:rPr lang="en-DE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Resarch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DEB72A39-B9AC-B648-8BD4-AC7E76D3BE5C}"/>
              </a:ext>
            </a:extLst>
          </p:cNvPr>
          <p:cNvSpPr txBox="1"/>
          <p:nvPr/>
        </p:nvSpPr>
        <p:spPr>
          <a:xfrm>
            <a:off x="7683489" y="2057074"/>
            <a:ext cx="1021433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46"/>
            <a:r>
              <a:rPr lang="en-DE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Set ideas,</a:t>
            </a:r>
          </a:p>
          <a:p>
            <a:pPr algn="ctr" defTabSz="914446"/>
            <a:r>
              <a:rPr lang="en-GB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a</a:t>
            </a:r>
            <a:r>
              <a:rPr lang="en-DE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 Design Vision</a:t>
            </a:r>
            <a:br>
              <a:rPr lang="en-DE" sz="900" dirty="0">
                <a:solidFill>
                  <a:prstClr val="black"/>
                </a:solidFill>
                <a:latin typeface="Century Gothic" panose="020B0502020202020204" pitchFamily="34" charset="0"/>
              </a:rPr>
            </a:br>
            <a:r>
              <a:rPr lang="en-DE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&amp; Hypotheses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B3956DB2-AB54-4847-9034-B340630F346C}"/>
              </a:ext>
            </a:extLst>
          </p:cNvPr>
          <p:cNvSpPr txBox="1"/>
          <p:nvPr/>
        </p:nvSpPr>
        <p:spPr>
          <a:xfrm>
            <a:off x="7680867" y="4749969"/>
            <a:ext cx="1021433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46"/>
            <a:r>
              <a:rPr lang="en-DE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Set ideas,</a:t>
            </a:r>
          </a:p>
          <a:p>
            <a:pPr algn="ctr" defTabSz="914446"/>
            <a:r>
              <a:rPr lang="en-GB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a</a:t>
            </a:r>
            <a:r>
              <a:rPr lang="en-DE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 Design Vision</a:t>
            </a:r>
            <a:br>
              <a:rPr lang="en-DE" sz="900" dirty="0">
                <a:solidFill>
                  <a:prstClr val="black"/>
                </a:solidFill>
                <a:latin typeface="Century Gothic" panose="020B0502020202020204" pitchFamily="34" charset="0"/>
              </a:rPr>
            </a:br>
            <a:r>
              <a:rPr lang="en-DE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&amp; Hypotheses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4A7F2606-48CA-7B4C-8E68-D97D0819605B}"/>
              </a:ext>
            </a:extLst>
          </p:cNvPr>
          <p:cNvSpPr txBox="1"/>
          <p:nvPr/>
        </p:nvSpPr>
        <p:spPr>
          <a:xfrm>
            <a:off x="6571581" y="3545608"/>
            <a:ext cx="55656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46"/>
            <a:r>
              <a:rPr lang="en-DE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Ideate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C968C6A3-9891-3748-9C91-3ACFE40B9011}"/>
              </a:ext>
            </a:extLst>
          </p:cNvPr>
          <p:cNvSpPr txBox="1"/>
          <p:nvPr/>
        </p:nvSpPr>
        <p:spPr>
          <a:xfrm>
            <a:off x="7486043" y="3548328"/>
            <a:ext cx="118654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46"/>
            <a:r>
              <a:rPr lang="en-DE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Evaluate 1st ideas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EB0C76AE-8289-1240-AECF-E365C7AA9FA3}"/>
              </a:ext>
            </a:extLst>
          </p:cNvPr>
          <p:cNvSpPr txBox="1"/>
          <p:nvPr/>
        </p:nvSpPr>
        <p:spPr>
          <a:xfrm rot="16200000">
            <a:off x="2956778" y="3545607"/>
            <a:ext cx="147829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46"/>
            <a:r>
              <a:rPr lang="en-DE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Build Themes &amp; Clusters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1250160A-4DD7-664A-95C2-D37969D7C532}"/>
              </a:ext>
            </a:extLst>
          </p:cNvPr>
          <p:cNvSpPr txBox="1"/>
          <p:nvPr/>
        </p:nvSpPr>
        <p:spPr>
          <a:xfrm rot="16200000">
            <a:off x="3786621" y="3545607"/>
            <a:ext cx="83869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46"/>
            <a:r>
              <a:rPr lang="en-DE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Find Insights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7A85C595-832B-C84E-BFB6-8828AEFBD38B}"/>
              </a:ext>
            </a:extLst>
          </p:cNvPr>
          <p:cNvSpPr txBox="1"/>
          <p:nvPr/>
        </p:nvSpPr>
        <p:spPr>
          <a:xfrm rot="16200000">
            <a:off x="3904342" y="3530579"/>
            <a:ext cx="170110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46"/>
            <a:r>
              <a:rPr lang="en-DE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Deduce Opportunity Areas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454F330E-877D-A84E-B331-3660FB9283AD}"/>
              </a:ext>
            </a:extLst>
          </p:cNvPr>
          <p:cNvSpPr txBox="1"/>
          <p:nvPr/>
        </p:nvSpPr>
        <p:spPr>
          <a:xfrm rot="16200000">
            <a:off x="4587534" y="3530579"/>
            <a:ext cx="136287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46"/>
            <a:r>
              <a:rPr lang="en-DE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Form HMW Questions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26BBF7D3-C4C4-6E4F-AAEC-4A3192E3EDBE}"/>
              </a:ext>
            </a:extLst>
          </p:cNvPr>
          <p:cNvSpPr txBox="1"/>
          <p:nvPr/>
        </p:nvSpPr>
        <p:spPr>
          <a:xfrm rot="16200000">
            <a:off x="8284214" y="3545607"/>
            <a:ext cx="159210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46"/>
            <a:r>
              <a:rPr lang="en-DE" sz="900" dirty="0">
                <a:solidFill>
                  <a:prstClr val="white">
                    <a:lumMod val="65000"/>
                  </a:prstClr>
                </a:solidFill>
                <a:latin typeface="Century Gothic" panose="020B0502020202020204" pitchFamily="34" charset="0"/>
              </a:rPr>
              <a:t>Prorotype, Test &amp; Analyse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96B1ED23-EC7D-A34A-8FCA-FE7E09F02424}"/>
              </a:ext>
            </a:extLst>
          </p:cNvPr>
          <p:cNvSpPr txBox="1"/>
          <p:nvPr/>
        </p:nvSpPr>
        <p:spPr>
          <a:xfrm rot="16200000">
            <a:off x="8842345" y="3545607"/>
            <a:ext cx="149592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46"/>
            <a:r>
              <a:rPr lang="en-DE" sz="900" dirty="0">
                <a:solidFill>
                  <a:prstClr val="white">
                    <a:lumMod val="65000"/>
                  </a:prstClr>
                </a:solidFill>
                <a:latin typeface="Century Gothic" panose="020B0502020202020204" pitchFamily="34" charset="0"/>
              </a:rPr>
              <a:t>Learn, Iterate &amp; Repeat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A67025AF-284D-4F44-9386-0463C4172453}"/>
              </a:ext>
            </a:extLst>
          </p:cNvPr>
          <p:cNvSpPr txBox="1"/>
          <p:nvPr/>
        </p:nvSpPr>
        <p:spPr>
          <a:xfrm rot="16200000">
            <a:off x="9417725" y="3530579"/>
            <a:ext cx="144302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46"/>
            <a:r>
              <a:rPr lang="en-DE" sz="900" dirty="0">
                <a:solidFill>
                  <a:prstClr val="white">
                    <a:lumMod val="65000"/>
                  </a:prstClr>
                </a:solidFill>
                <a:latin typeface="Century Gothic" panose="020B0502020202020204" pitchFamily="34" charset="0"/>
              </a:rPr>
              <a:t>Build, Iterate &amp; Repeat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F7A38C48-9022-AD41-9BA4-7EBF5E64D921}"/>
              </a:ext>
            </a:extLst>
          </p:cNvPr>
          <p:cNvSpPr txBox="1"/>
          <p:nvPr/>
        </p:nvSpPr>
        <p:spPr>
          <a:xfrm>
            <a:off x="2027071" y="228966"/>
            <a:ext cx="25555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46"/>
            <a:r>
              <a:rPr lang="en-DE" dirty="0">
                <a:solidFill>
                  <a:prstClr val="black"/>
                </a:solidFill>
                <a:latin typeface="Century Gothic" panose="020B0502020202020204" pitchFamily="34" charset="0"/>
              </a:rPr>
              <a:t>Doing the right things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A3C3720E-B9A1-904F-BA9F-CA622045ED21}"/>
              </a:ext>
            </a:extLst>
          </p:cNvPr>
          <p:cNvSpPr txBox="1"/>
          <p:nvPr/>
        </p:nvSpPr>
        <p:spPr>
          <a:xfrm rot="16200000">
            <a:off x="10159428" y="3530577"/>
            <a:ext cx="98777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46"/>
            <a:r>
              <a:rPr lang="en-DE" sz="900" dirty="0">
                <a:solidFill>
                  <a:prstClr val="white">
                    <a:lumMod val="65000"/>
                  </a:prstClr>
                </a:solidFill>
                <a:latin typeface="Century Gothic" panose="020B0502020202020204" pitchFamily="34" charset="0"/>
              </a:rPr>
              <a:t>Release &amp; Out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2AA51BD2-F3D8-BF41-A52D-0DECDEF6F415}"/>
              </a:ext>
            </a:extLst>
          </p:cNvPr>
          <p:cNvSpPr txBox="1"/>
          <p:nvPr/>
        </p:nvSpPr>
        <p:spPr>
          <a:xfrm>
            <a:off x="7856721" y="386103"/>
            <a:ext cx="21210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46"/>
            <a:r>
              <a:rPr lang="en-DE" dirty="0">
                <a:solidFill>
                  <a:prstClr val="black"/>
                </a:solidFill>
                <a:latin typeface="Century Gothic" panose="020B0502020202020204" pitchFamily="34" charset="0"/>
              </a:rPr>
              <a:t>Doing things right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4F099AD-B96E-9245-8A98-8054E0220CD3}"/>
              </a:ext>
            </a:extLst>
          </p:cNvPr>
          <p:cNvSpPr/>
          <p:nvPr/>
        </p:nvSpPr>
        <p:spPr>
          <a:xfrm>
            <a:off x="6097206" y="-2541"/>
            <a:ext cx="6061038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 sz="1200"/>
          </a:p>
        </p:txBody>
      </p:sp>
    </p:spTree>
    <p:extLst>
      <p:ext uri="{BB962C8B-B14F-4D97-AF65-F5344CB8AC3E}">
        <p14:creationId xmlns:p14="http://schemas.microsoft.com/office/powerpoint/2010/main" val="3370896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>
            <a:extLst>
              <a:ext uri="{FF2B5EF4-FFF2-40B4-BE49-F238E27FC236}">
                <a16:creationId xmlns:a16="http://schemas.microsoft.com/office/drawing/2014/main" id="{AC56B3E5-5CB6-4846-B331-0E6C8A100577}"/>
              </a:ext>
            </a:extLst>
          </p:cNvPr>
          <p:cNvGrpSpPr/>
          <p:nvPr/>
        </p:nvGrpSpPr>
        <p:grpSpPr>
          <a:xfrm>
            <a:off x="725291" y="1"/>
            <a:ext cx="10741420" cy="6860540"/>
            <a:chOff x="725290" y="0"/>
            <a:chExt cx="10741420" cy="6860540"/>
          </a:xfrm>
        </p:grpSpPr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67BE172A-6A11-FD4C-82FF-F3B814F0BC4A}"/>
                </a:ext>
              </a:extLst>
            </p:cNvPr>
            <p:cNvCxnSpPr>
              <a:cxnSpLocks/>
            </p:cNvCxnSpPr>
            <p:nvPr/>
          </p:nvCxnSpPr>
          <p:spPr>
            <a:xfrm>
              <a:off x="725290" y="0"/>
              <a:ext cx="0" cy="68580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A62B1AAE-9D63-1E42-A92B-AAED2FFE7280}"/>
                </a:ext>
              </a:extLst>
            </p:cNvPr>
            <p:cNvCxnSpPr>
              <a:cxnSpLocks/>
            </p:cNvCxnSpPr>
            <p:nvPr/>
          </p:nvCxnSpPr>
          <p:spPr>
            <a:xfrm>
              <a:off x="2067908" y="0"/>
              <a:ext cx="0" cy="68580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96C44F38-D30A-0B45-8A8A-5DB25AB217E2}"/>
                </a:ext>
              </a:extLst>
            </p:cNvPr>
            <p:cNvCxnSpPr>
              <a:cxnSpLocks/>
            </p:cNvCxnSpPr>
            <p:nvPr/>
          </p:nvCxnSpPr>
          <p:spPr>
            <a:xfrm>
              <a:off x="3410603" y="0"/>
              <a:ext cx="0" cy="68580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E4169A84-64CF-D94D-9EB0-880662D8DDFD}"/>
                </a:ext>
              </a:extLst>
            </p:cNvPr>
            <p:cNvCxnSpPr>
              <a:cxnSpLocks/>
            </p:cNvCxnSpPr>
            <p:nvPr/>
          </p:nvCxnSpPr>
          <p:spPr>
            <a:xfrm>
              <a:off x="4753783" y="0"/>
              <a:ext cx="0" cy="68580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4C9B570D-810F-794C-9AC8-D892631A8A26}"/>
                </a:ext>
              </a:extLst>
            </p:cNvPr>
            <p:cNvCxnSpPr>
              <a:cxnSpLocks/>
            </p:cNvCxnSpPr>
            <p:nvPr/>
          </p:nvCxnSpPr>
          <p:spPr>
            <a:xfrm>
              <a:off x="6096478" y="0"/>
              <a:ext cx="0" cy="68580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0836061-AF3C-8545-8607-513A9E3B099A}"/>
                </a:ext>
              </a:extLst>
            </p:cNvPr>
            <p:cNvCxnSpPr>
              <a:cxnSpLocks/>
            </p:cNvCxnSpPr>
            <p:nvPr/>
          </p:nvCxnSpPr>
          <p:spPr>
            <a:xfrm>
              <a:off x="7439098" y="0"/>
              <a:ext cx="0" cy="68580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8FBC5BF0-F35F-F949-90B1-4717B59663A3}"/>
                </a:ext>
              </a:extLst>
            </p:cNvPr>
            <p:cNvCxnSpPr>
              <a:cxnSpLocks/>
            </p:cNvCxnSpPr>
            <p:nvPr/>
          </p:nvCxnSpPr>
          <p:spPr>
            <a:xfrm>
              <a:off x="8781793" y="0"/>
              <a:ext cx="0" cy="68580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54A8E4D7-8E43-074D-812F-7E1211AB06AF}"/>
                </a:ext>
              </a:extLst>
            </p:cNvPr>
            <p:cNvCxnSpPr>
              <a:cxnSpLocks/>
            </p:cNvCxnSpPr>
            <p:nvPr/>
          </p:nvCxnSpPr>
          <p:spPr>
            <a:xfrm>
              <a:off x="10124015" y="2540"/>
              <a:ext cx="0" cy="68580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ACEAF7D9-819A-1547-8AA0-EE1428FC140D}"/>
                </a:ext>
              </a:extLst>
            </p:cNvPr>
            <p:cNvCxnSpPr>
              <a:cxnSpLocks/>
            </p:cNvCxnSpPr>
            <p:nvPr/>
          </p:nvCxnSpPr>
          <p:spPr>
            <a:xfrm>
              <a:off x="11466710" y="2540"/>
              <a:ext cx="0" cy="68580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61E5A4DE-F322-5140-9772-F201D013E557}"/>
              </a:ext>
            </a:extLst>
          </p:cNvPr>
          <p:cNvGrpSpPr/>
          <p:nvPr/>
        </p:nvGrpSpPr>
        <p:grpSpPr>
          <a:xfrm>
            <a:off x="579409" y="827694"/>
            <a:ext cx="11088589" cy="5636609"/>
            <a:chOff x="551702" y="827691"/>
            <a:chExt cx="11088589" cy="5636609"/>
          </a:xfrm>
        </p:grpSpPr>
        <p:sp>
          <p:nvSpPr>
            <p:cNvPr id="33" name="Diamond 32">
              <a:extLst>
                <a:ext uri="{FF2B5EF4-FFF2-40B4-BE49-F238E27FC236}">
                  <a16:creationId xmlns:a16="http://schemas.microsoft.com/office/drawing/2014/main" id="{1292436F-C741-F24C-9415-6C0C8A8C8929}"/>
                </a:ext>
              </a:extLst>
            </p:cNvPr>
            <p:cNvSpPr/>
            <p:nvPr/>
          </p:nvSpPr>
          <p:spPr>
            <a:xfrm>
              <a:off x="6095997" y="972207"/>
              <a:ext cx="5370786" cy="5370786"/>
            </a:xfrm>
            <a:prstGeom prst="diamond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46"/>
              <a:endParaRPr lang="en-DE">
                <a:solidFill>
                  <a:prstClr val="white"/>
                </a:solidFill>
                <a:latin typeface="Century Gothic" panose="020B0502020202020204" pitchFamily="34" charset="0"/>
              </a:endParaRPr>
            </a:p>
          </p:txBody>
        </p: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85B633EB-9FB5-3645-8229-23D804A78C9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781390" y="827691"/>
              <a:ext cx="1" cy="563660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Diamond 34">
              <a:extLst>
                <a:ext uri="{FF2B5EF4-FFF2-40B4-BE49-F238E27FC236}">
                  <a16:creationId xmlns:a16="http://schemas.microsoft.com/office/drawing/2014/main" id="{98923395-7FD5-C843-BE60-2F5543DE8EAC}"/>
                </a:ext>
              </a:extLst>
            </p:cNvPr>
            <p:cNvSpPr/>
            <p:nvPr/>
          </p:nvSpPr>
          <p:spPr>
            <a:xfrm>
              <a:off x="6095999" y="2314904"/>
              <a:ext cx="2685392" cy="2685392"/>
            </a:xfrm>
            <a:prstGeom prst="diamond">
              <a:avLst/>
            </a:prstGeom>
            <a:noFill/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46"/>
              <a:endParaRPr lang="en-DE">
                <a:solidFill>
                  <a:prstClr val="white"/>
                </a:solidFill>
                <a:latin typeface="Century Gothic" panose="020B0502020202020204" pitchFamily="34" charset="0"/>
              </a:endParaRPr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389CAD35-DB75-9D4F-AC0E-8C6E56F04F24}"/>
                </a:ext>
              </a:extLst>
            </p:cNvPr>
            <p:cNvCxnSpPr>
              <a:endCxn id="35" idx="0"/>
            </p:cNvCxnSpPr>
            <p:nvPr/>
          </p:nvCxnSpPr>
          <p:spPr>
            <a:xfrm flipV="1">
              <a:off x="7438695" y="2314904"/>
              <a:ext cx="0" cy="268539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0B15AF19-8822-F541-881C-4A03E1C9924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389492" y="2573605"/>
              <a:ext cx="0" cy="216032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EC6B7226-3C8F-024A-90E9-C57117500AF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45343" y="2042094"/>
              <a:ext cx="0" cy="324428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1AE87873-06AE-DB42-B170-1085E72E95A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330719" y="1514502"/>
              <a:ext cx="0" cy="428304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21380D3D-8381-6640-99F4-269B3EDD303D}"/>
                </a:ext>
              </a:extLst>
            </p:cNvPr>
            <p:cNvCxnSpPr>
              <a:cxnSpLocks/>
              <a:stCxn id="33" idx="3"/>
            </p:cNvCxnSpPr>
            <p:nvPr/>
          </p:nvCxnSpPr>
          <p:spPr>
            <a:xfrm>
              <a:off x="11466783" y="3657600"/>
              <a:ext cx="17350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Diamond 45">
              <a:extLst>
                <a:ext uri="{FF2B5EF4-FFF2-40B4-BE49-F238E27FC236}">
                  <a16:creationId xmlns:a16="http://schemas.microsoft.com/office/drawing/2014/main" id="{397E049A-966F-4243-AE37-58B357C7C97B}"/>
                </a:ext>
              </a:extLst>
            </p:cNvPr>
            <p:cNvSpPr/>
            <p:nvPr/>
          </p:nvSpPr>
          <p:spPr>
            <a:xfrm>
              <a:off x="725210" y="972207"/>
              <a:ext cx="5370786" cy="5370786"/>
            </a:xfrm>
            <a:prstGeom prst="diamond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46"/>
              <a:endParaRPr lang="en-DE">
                <a:solidFill>
                  <a:prstClr val="white"/>
                </a:solidFill>
                <a:latin typeface="Century Gothic" panose="020B0502020202020204" pitchFamily="34" charset="0"/>
              </a:endParaRPr>
            </a:p>
          </p:txBody>
        </p: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BF7F5F0C-13AA-2247-8A87-01D7819DFC2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410603" y="827691"/>
              <a:ext cx="1" cy="563660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Diamond 47">
              <a:extLst>
                <a:ext uri="{FF2B5EF4-FFF2-40B4-BE49-F238E27FC236}">
                  <a16:creationId xmlns:a16="http://schemas.microsoft.com/office/drawing/2014/main" id="{1BAB5C1D-6D5D-AE47-B955-95CEF5DE8B61}"/>
                </a:ext>
              </a:extLst>
            </p:cNvPr>
            <p:cNvSpPr/>
            <p:nvPr/>
          </p:nvSpPr>
          <p:spPr>
            <a:xfrm>
              <a:off x="725212" y="2314904"/>
              <a:ext cx="2685392" cy="2685392"/>
            </a:xfrm>
            <a:prstGeom prst="diamond">
              <a:avLst/>
            </a:prstGeom>
            <a:noFill/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46"/>
              <a:endParaRPr lang="en-DE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3E20CE2A-C366-964F-8A46-7A781B03DCBA}"/>
                </a:ext>
              </a:extLst>
            </p:cNvPr>
            <p:cNvCxnSpPr>
              <a:endCxn id="48" idx="0"/>
            </p:cNvCxnSpPr>
            <p:nvPr/>
          </p:nvCxnSpPr>
          <p:spPr>
            <a:xfrm flipV="1">
              <a:off x="2067908" y="2314904"/>
              <a:ext cx="0" cy="268539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6C53F771-9DD1-C841-8116-55BF9CCF48E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018705" y="2573605"/>
              <a:ext cx="0" cy="216032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5FED832C-B1B9-9443-A05A-6631C845707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486842" y="2042094"/>
              <a:ext cx="0" cy="324428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3522E5C4-D5B5-8A42-A87A-71B73F43918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959932" y="1514502"/>
              <a:ext cx="0" cy="428304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5873B438-6555-F246-9F12-F59E24FD330E}"/>
                </a:ext>
              </a:extLst>
            </p:cNvPr>
            <p:cNvCxnSpPr>
              <a:cxnSpLocks/>
            </p:cNvCxnSpPr>
            <p:nvPr/>
          </p:nvCxnSpPr>
          <p:spPr>
            <a:xfrm>
              <a:off x="551702" y="3657600"/>
              <a:ext cx="17350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43834CAF-B291-F541-BB28-23AF9ED9F231}"/>
                </a:ext>
              </a:extLst>
            </p:cNvPr>
            <p:cNvSpPr/>
            <p:nvPr/>
          </p:nvSpPr>
          <p:spPr>
            <a:xfrm>
              <a:off x="8781387" y="2548674"/>
              <a:ext cx="2210181" cy="2210181"/>
            </a:xfrm>
            <a:prstGeom prst="ellipse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46"/>
              <a:endParaRPr lang="en-DE" dirty="0">
                <a:solidFill>
                  <a:prstClr val="white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6" name="Triangle 55">
              <a:extLst>
                <a:ext uri="{FF2B5EF4-FFF2-40B4-BE49-F238E27FC236}">
                  <a16:creationId xmlns:a16="http://schemas.microsoft.com/office/drawing/2014/main" id="{5D17D460-CE5A-F844-9A2D-99934046C656}"/>
                </a:ext>
              </a:extLst>
            </p:cNvPr>
            <p:cNvSpPr/>
            <p:nvPr/>
          </p:nvSpPr>
          <p:spPr>
            <a:xfrm rot="155687">
              <a:off x="10317102" y="4548582"/>
              <a:ext cx="144780" cy="124810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46"/>
              <a:endParaRPr lang="en-DE" dirty="0">
                <a:solidFill>
                  <a:prstClr val="white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7" name="Triangle 56">
              <a:extLst>
                <a:ext uri="{FF2B5EF4-FFF2-40B4-BE49-F238E27FC236}">
                  <a16:creationId xmlns:a16="http://schemas.microsoft.com/office/drawing/2014/main" id="{23A6079D-3A77-4742-B352-75C0D4FBB8D9}"/>
                </a:ext>
              </a:extLst>
            </p:cNvPr>
            <p:cNvSpPr/>
            <p:nvPr/>
          </p:nvSpPr>
          <p:spPr>
            <a:xfrm rot="17941119">
              <a:off x="9237897" y="2633852"/>
              <a:ext cx="144780" cy="124810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46"/>
              <a:endParaRPr lang="en-DE" dirty="0">
                <a:solidFill>
                  <a:prstClr val="white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77" name="TextBox 76">
            <a:extLst>
              <a:ext uri="{FF2B5EF4-FFF2-40B4-BE49-F238E27FC236}">
                <a16:creationId xmlns:a16="http://schemas.microsoft.com/office/drawing/2014/main" id="{5DE373C1-7954-3F42-BBE5-95752B4AFE17}"/>
              </a:ext>
            </a:extLst>
          </p:cNvPr>
          <p:cNvSpPr txBox="1"/>
          <p:nvPr/>
        </p:nvSpPr>
        <p:spPr>
          <a:xfrm>
            <a:off x="705805" y="635000"/>
            <a:ext cx="9364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46"/>
            <a:r>
              <a:rPr lang="en-DE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Discover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E359F751-AEB7-3B4D-A2B4-6C0A93BA337E}"/>
              </a:ext>
            </a:extLst>
          </p:cNvPr>
          <p:cNvSpPr txBox="1"/>
          <p:nvPr/>
        </p:nvSpPr>
        <p:spPr>
          <a:xfrm>
            <a:off x="3377417" y="635000"/>
            <a:ext cx="7409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46"/>
            <a:r>
              <a:rPr lang="en-DE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Define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D30F0B9A-1050-F741-ABF9-ED7A4A586636}"/>
              </a:ext>
            </a:extLst>
          </p:cNvPr>
          <p:cNvSpPr txBox="1"/>
          <p:nvPr/>
        </p:nvSpPr>
        <p:spPr>
          <a:xfrm>
            <a:off x="6093765" y="650506"/>
            <a:ext cx="9188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46"/>
            <a:r>
              <a:rPr lang="en-DE" sz="1400" b="1" dirty="0">
                <a:latin typeface="Century Gothic" panose="020B0502020202020204" pitchFamily="34" charset="0"/>
              </a:rPr>
              <a:t>Develop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0EBCE5D4-21D9-3A47-8252-B19AAE211F35}"/>
              </a:ext>
            </a:extLst>
          </p:cNvPr>
          <p:cNvSpPr txBox="1"/>
          <p:nvPr/>
        </p:nvSpPr>
        <p:spPr>
          <a:xfrm>
            <a:off x="8791214" y="712515"/>
            <a:ext cx="7761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46"/>
            <a:r>
              <a:rPr lang="en-DE" sz="1400" dirty="0">
                <a:solidFill>
                  <a:prstClr val="white">
                    <a:lumMod val="65000"/>
                  </a:prstClr>
                </a:solidFill>
                <a:latin typeface="Century Gothic" panose="020B0502020202020204" pitchFamily="34" charset="0"/>
              </a:rPr>
              <a:t>Deliver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54E44B70-AFE9-124A-99C8-AE614E4D49EA}"/>
              </a:ext>
            </a:extLst>
          </p:cNvPr>
          <p:cNvSpPr txBox="1"/>
          <p:nvPr/>
        </p:nvSpPr>
        <p:spPr>
          <a:xfrm>
            <a:off x="724732" y="897066"/>
            <a:ext cx="98135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46"/>
            <a:r>
              <a:rPr lang="en-DE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Research Phase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FC041EBF-B327-3F48-9161-6A0C58BBDABB}"/>
              </a:ext>
            </a:extLst>
          </p:cNvPr>
          <p:cNvSpPr txBox="1"/>
          <p:nvPr/>
        </p:nvSpPr>
        <p:spPr>
          <a:xfrm>
            <a:off x="3410133" y="891774"/>
            <a:ext cx="94929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46"/>
            <a:r>
              <a:rPr lang="en-DE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Synthesis Phase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1EB5910F-5257-DB49-AD45-5D45023A38BB}"/>
              </a:ext>
            </a:extLst>
          </p:cNvPr>
          <p:cNvSpPr txBox="1"/>
          <p:nvPr/>
        </p:nvSpPr>
        <p:spPr>
          <a:xfrm>
            <a:off x="6123704" y="891774"/>
            <a:ext cx="93166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46"/>
            <a:r>
              <a:rPr lang="en-DE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Ideation Phase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F9E06E46-AA6A-114F-A5AC-FB6EE450A741}"/>
              </a:ext>
            </a:extLst>
          </p:cNvPr>
          <p:cNvSpPr txBox="1"/>
          <p:nvPr/>
        </p:nvSpPr>
        <p:spPr>
          <a:xfrm>
            <a:off x="8823645" y="897066"/>
            <a:ext cx="130997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46"/>
            <a:r>
              <a:rPr lang="en-DE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Implementation Phase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6BE5BBEA-6309-1D46-B534-136FB5D1CA36}"/>
              </a:ext>
            </a:extLst>
          </p:cNvPr>
          <p:cNvSpPr txBox="1"/>
          <p:nvPr/>
        </p:nvSpPr>
        <p:spPr>
          <a:xfrm>
            <a:off x="469131" y="3366114"/>
            <a:ext cx="3177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46"/>
            <a:r>
              <a:rPr lang="en-DE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A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C80E624E-803D-B04C-BDFC-E5AC9EFA04FC}"/>
              </a:ext>
            </a:extLst>
          </p:cNvPr>
          <p:cNvSpPr txBox="1"/>
          <p:nvPr/>
        </p:nvSpPr>
        <p:spPr>
          <a:xfrm>
            <a:off x="11499160" y="3653764"/>
            <a:ext cx="2872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46"/>
            <a:r>
              <a:rPr lang="en-DE" sz="1400" dirty="0">
                <a:solidFill>
                  <a:prstClr val="white">
                    <a:lumMod val="65000"/>
                  </a:prstClr>
                </a:solidFill>
                <a:latin typeface="Century Gothic" panose="020B0502020202020204" pitchFamily="34" charset="0"/>
              </a:rPr>
              <a:t>B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82909F54-6173-5E40-9B78-1031B400BD8C}"/>
              </a:ext>
            </a:extLst>
          </p:cNvPr>
          <p:cNvSpPr txBox="1"/>
          <p:nvPr/>
        </p:nvSpPr>
        <p:spPr>
          <a:xfrm>
            <a:off x="-51200" y="3977921"/>
            <a:ext cx="11817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defTabSz="914446"/>
            <a:r>
              <a:rPr lang="en-DE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Don’t know</a:t>
            </a:r>
            <a:br>
              <a:rPr lang="en-DE" sz="1400" dirty="0">
                <a:solidFill>
                  <a:prstClr val="black"/>
                </a:solidFill>
                <a:latin typeface="Century Gothic" panose="020B0502020202020204" pitchFamily="34" charset="0"/>
              </a:rPr>
            </a:br>
            <a:r>
              <a:rPr lang="en-DE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Could be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4B017C22-E555-B24E-91EE-C81640FEFD91}"/>
              </a:ext>
            </a:extLst>
          </p:cNvPr>
          <p:cNvSpPr txBox="1"/>
          <p:nvPr/>
        </p:nvSpPr>
        <p:spPr>
          <a:xfrm>
            <a:off x="11187567" y="2870721"/>
            <a:ext cx="10567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46"/>
            <a:r>
              <a:rPr lang="en-DE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Do know</a:t>
            </a:r>
          </a:p>
          <a:p>
            <a:pPr defTabSz="914446"/>
            <a:r>
              <a:rPr lang="en-DE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Should be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302E1751-E817-A04D-89F0-E3645E95906F}"/>
              </a:ext>
            </a:extLst>
          </p:cNvPr>
          <p:cNvSpPr txBox="1"/>
          <p:nvPr/>
        </p:nvSpPr>
        <p:spPr>
          <a:xfrm rot="18922315">
            <a:off x="1469574" y="2045046"/>
            <a:ext cx="10086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defTabSz="914446"/>
            <a:r>
              <a:rPr lang="en-DE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Diverging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8AC98DFB-D37A-6540-8600-E7C1C76AB26F}"/>
              </a:ext>
            </a:extLst>
          </p:cNvPr>
          <p:cNvSpPr txBox="1"/>
          <p:nvPr/>
        </p:nvSpPr>
        <p:spPr>
          <a:xfrm rot="18922315">
            <a:off x="6812564" y="2045402"/>
            <a:ext cx="10086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defTabSz="914446"/>
            <a:r>
              <a:rPr lang="en-DE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Diverging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BC9AC14D-9258-A94F-9334-0DAE2DF6A89F}"/>
              </a:ext>
            </a:extLst>
          </p:cNvPr>
          <p:cNvSpPr txBox="1"/>
          <p:nvPr/>
        </p:nvSpPr>
        <p:spPr>
          <a:xfrm rot="2676151">
            <a:off x="4251402" y="2045135"/>
            <a:ext cx="12121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defTabSz="914446"/>
            <a:r>
              <a:rPr lang="en-DE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Converging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592CE99B-4ADC-E54A-9C0E-E097ACA640AE}"/>
              </a:ext>
            </a:extLst>
          </p:cNvPr>
          <p:cNvSpPr txBox="1"/>
          <p:nvPr/>
        </p:nvSpPr>
        <p:spPr>
          <a:xfrm rot="2676151">
            <a:off x="9601756" y="2045135"/>
            <a:ext cx="12121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defTabSz="914446"/>
            <a:r>
              <a:rPr lang="en-DE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Converging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B1E255FE-BA29-D247-9D38-5A1A9B439620}"/>
              </a:ext>
            </a:extLst>
          </p:cNvPr>
          <p:cNvSpPr txBox="1"/>
          <p:nvPr/>
        </p:nvSpPr>
        <p:spPr>
          <a:xfrm>
            <a:off x="724730" y="6297550"/>
            <a:ext cx="7377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46"/>
            <a:r>
              <a:rPr lang="en-DE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Question,</a:t>
            </a:r>
          </a:p>
          <a:p>
            <a:pPr defTabSz="914446"/>
            <a:r>
              <a:rPr lang="en-DE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Challenge,</a:t>
            </a:r>
          </a:p>
          <a:p>
            <a:pPr defTabSz="914446"/>
            <a:r>
              <a:rPr lang="en-DE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Client Brief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9BA1AA70-8E00-FE4C-AFAD-DA0E2DC19413}"/>
              </a:ext>
            </a:extLst>
          </p:cNvPr>
          <p:cNvSpPr txBox="1"/>
          <p:nvPr/>
        </p:nvSpPr>
        <p:spPr>
          <a:xfrm>
            <a:off x="3412668" y="6297551"/>
            <a:ext cx="8146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46"/>
            <a:r>
              <a:rPr lang="en-DE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Unstructured</a:t>
            </a:r>
          </a:p>
          <a:p>
            <a:pPr defTabSz="914446"/>
            <a:r>
              <a:rPr lang="en-DE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Research</a:t>
            </a:r>
            <a:br>
              <a:rPr lang="en-DE" sz="800" dirty="0">
                <a:solidFill>
                  <a:prstClr val="black"/>
                </a:solidFill>
                <a:latin typeface="Century Gothic" panose="020B0502020202020204" pitchFamily="34" charset="0"/>
              </a:rPr>
            </a:br>
            <a:r>
              <a:rPr lang="en-DE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Findings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70C8B8F4-65F1-8E46-AC17-5FB1DA4196F3}"/>
              </a:ext>
            </a:extLst>
          </p:cNvPr>
          <p:cNvSpPr txBox="1"/>
          <p:nvPr/>
        </p:nvSpPr>
        <p:spPr>
          <a:xfrm>
            <a:off x="6094961" y="6297841"/>
            <a:ext cx="9557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46"/>
            <a:r>
              <a:rPr lang="en-DE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Final Brief,</a:t>
            </a:r>
          </a:p>
          <a:p>
            <a:pPr defTabSz="914446"/>
            <a:r>
              <a:rPr lang="en-DE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HMW-Question,</a:t>
            </a:r>
          </a:p>
          <a:p>
            <a:pPr defTabSz="914446"/>
            <a:r>
              <a:rPr lang="en-DE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Strategy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A1AC882B-389B-8B47-BF37-8EBF0BB215F8}"/>
              </a:ext>
            </a:extLst>
          </p:cNvPr>
          <p:cNvSpPr txBox="1"/>
          <p:nvPr/>
        </p:nvSpPr>
        <p:spPr>
          <a:xfrm>
            <a:off x="8780837" y="6297549"/>
            <a:ext cx="12586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46"/>
            <a:r>
              <a:rPr lang="en-DE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First Ideas and visions,</a:t>
            </a:r>
          </a:p>
          <a:p>
            <a:pPr defTabSz="914446"/>
            <a:r>
              <a:rPr lang="en-DE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Potential solutions,</a:t>
            </a:r>
          </a:p>
          <a:p>
            <a:pPr defTabSz="914446"/>
            <a:r>
              <a:rPr lang="en-DE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Hypothetical answers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29FD2EE3-8225-1845-8305-99EFA620DAA1}"/>
              </a:ext>
            </a:extLst>
          </p:cNvPr>
          <p:cNvSpPr txBox="1"/>
          <p:nvPr/>
        </p:nvSpPr>
        <p:spPr>
          <a:xfrm>
            <a:off x="11468711" y="6297549"/>
            <a:ext cx="6142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46"/>
            <a:r>
              <a:rPr lang="en-DE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Answers,</a:t>
            </a:r>
          </a:p>
          <a:p>
            <a:pPr defTabSz="914446"/>
            <a:r>
              <a:rPr lang="en-DE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Product,</a:t>
            </a:r>
          </a:p>
          <a:p>
            <a:pPr defTabSz="914446"/>
            <a:r>
              <a:rPr lang="en-DE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Solution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93806D8F-FD37-334F-BCC2-670F579C23E3}"/>
              </a:ext>
            </a:extLst>
          </p:cNvPr>
          <p:cNvSpPr txBox="1"/>
          <p:nvPr/>
        </p:nvSpPr>
        <p:spPr>
          <a:xfrm>
            <a:off x="993847" y="3538348"/>
            <a:ext cx="85311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46"/>
            <a:r>
              <a:rPr lang="en-DE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Rip the brief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837F11AF-F7C3-0945-8BE7-7F1E00143E05}"/>
              </a:ext>
            </a:extLst>
          </p:cNvPr>
          <p:cNvSpPr txBox="1"/>
          <p:nvPr/>
        </p:nvSpPr>
        <p:spPr>
          <a:xfrm>
            <a:off x="2046198" y="3470979"/>
            <a:ext cx="12811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46"/>
            <a:r>
              <a:rPr lang="en-DE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Define research </a:t>
            </a:r>
            <a:br>
              <a:rPr lang="en-DE" sz="900" dirty="0">
                <a:solidFill>
                  <a:prstClr val="black"/>
                </a:solidFill>
                <a:latin typeface="Century Gothic" panose="020B0502020202020204" pitchFamily="34" charset="0"/>
              </a:rPr>
            </a:br>
            <a:r>
              <a:rPr lang="en-DE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areas and methods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BFF61949-E250-B64E-931A-BC6963AD641B}"/>
              </a:ext>
            </a:extLst>
          </p:cNvPr>
          <p:cNvSpPr txBox="1"/>
          <p:nvPr/>
        </p:nvSpPr>
        <p:spPr>
          <a:xfrm>
            <a:off x="2462470" y="2057076"/>
            <a:ext cx="688009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46"/>
            <a:r>
              <a:rPr lang="en-DE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Conduct</a:t>
            </a:r>
            <a:br>
              <a:rPr lang="en-DE" sz="900" dirty="0">
                <a:solidFill>
                  <a:prstClr val="black"/>
                </a:solidFill>
                <a:latin typeface="Century Gothic" panose="020B0502020202020204" pitchFamily="34" charset="0"/>
              </a:rPr>
            </a:br>
            <a:r>
              <a:rPr lang="en-DE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Primary</a:t>
            </a:r>
            <a:br>
              <a:rPr lang="en-DE" sz="900" dirty="0">
                <a:solidFill>
                  <a:prstClr val="black"/>
                </a:solidFill>
                <a:latin typeface="Century Gothic" panose="020B0502020202020204" pitchFamily="34" charset="0"/>
              </a:rPr>
            </a:br>
            <a:r>
              <a:rPr lang="en-DE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Resarch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2C5150E6-9A0B-FB4B-9668-2BDBE79CDA54}"/>
              </a:ext>
            </a:extLst>
          </p:cNvPr>
          <p:cNvSpPr txBox="1"/>
          <p:nvPr/>
        </p:nvSpPr>
        <p:spPr>
          <a:xfrm>
            <a:off x="2407580" y="4742468"/>
            <a:ext cx="793808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46"/>
            <a:r>
              <a:rPr lang="en-DE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Conduct</a:t>
            </a:r>
            <a:br>
              <a:rPr lang="en-DE" sz="900" dirty="0">
                <a:solidFill>
                  <a:prstClr val="black"/>
                </a:solidFill>
                <a:latin typeface="Century Gothic" panose="020B0502020202020204" pitchFamily="34" charset="0"/>
              </a:rPr>
            </a:br>
            <a:r>
              <a:rPr lang="en-DE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Secondary</a:t>
            </a:r>
            <a:br>
              <a:rPr lang="en-DE" sz="900" dirty="0">
                <a:solidFill>
                  <a:prstClr val="black"/>
                </a:solidFill>
                <a:latin typeface="Century Gothic" panose="020B0502020202020204" pitchFamily="34" charset="0"/>
              </a:rPr>
            </a:br>
            <a:r>
              <a:rPr lang="en-DE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Resarch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DEB72A39-B9AC-B648-8BD4-AC7E76D3BE5C}"/>
              </a:ext>
            </a:extLst>
          </p:cNvPr>
          <p:cNvSpPr txBox="1"/>
          <p:nvPr/>
        </p:nvSpPr>
        <p:spPr>
          <a:xfrm>
            <a:off x="7683489" y="2057074"/>
            <a:ext cx="1021433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46"/>
            <a:r>
              <a:rPr lang="en-DE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Set ideas,</a:t>
            </a:r>
          </a:p>
          <a:p>
            <a:pPr algn="ctr" defTabSz="914446"/>
            <a:r>
              <a:rPr lang="en-GB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a</a:t>
            </a:r>
            <a:r>
              <a:rPr lang="en-DE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 Design Vision</a:t>
            </a:r>
            <a:br>
              <a:rPr lang="en-DE" sz="900" dirty="0">
                <a:solidFill>
                  <a:prstClr val="black"/>
                </a:solidFill>
                <a:latin typeface="Century Gothic" panose="020B0502020202020204" pitchFamily="34" charset="0"/>
              </a:rPr>
            </a:br>
            <a:r>
              <a:rPr lang="en-DE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&amp; Hypotheses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B3956DB2-AB54-4847-9034-B340630F346C}"/>
              </a:ext>
            </a:extLst>
          </p:cNvPr>
          <p:cNvSpPr txBox="1"/>
          <p:nvPr/>
        </p:nvSpPr>
        <p:spPr>
          <a:xfrm>
            <a:off x="7680867" y="4749969"/>
            <a:ext cx="1021433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46"/>
            <a:r>
              <a:rPr lang="en-DE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Set ideas,</a:t>
            </a:r>
          </a:p>
          <a:p>
            <a:pPr algn="ctr" defTabSz="914446"/>
            <a:r>
              <a:rPr lang="en-GB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a</a:t>
            </a:r>
            <a:r>
              <a:rPr lang="en-DE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 Design Vision</a:t>
            </a:r>
            <a:br>
              <a:rPr lang="en-DE" sz="900" dirty="0">
                <a:solidFill>
                  <a:prstClr val="black"/>
                </a:solidFill>
                <a:latin typeface="Century Gothic" panose="020B0502020202020204" pitchFamily="34" charset="0"/>
              </a:rPr>
            </a:br>
            <a:r>
              <a:rPr lang="en-DE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&amp; Hypotheses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4A7F2606-48CA-7B4C-8E68-D97D0819605B}"/>
              </a:ext>
            </a:extLst>
          </p:cNvPr>
          <p:cNvSpPr txBox="1"/>
          <p:nvPr/>
        </p:nvSpPr>
        <p:spPr>
          <a:xfrm>
            <a:off x="6571581" y="3545608"/>
            <a:ext cx="55656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46"/>
            <a:r>
              <a:rPr lang="en-DE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Ideate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C968C6A3-9891-3748-9C91-3ACFE40B9011}"/>
              </a:ext>
            </a:extLst>
          </p:cNvPr>
          <p:cNvSpPr txBox="1"/>
          <p:nvPr/>
        </p:nvSpPr>
        <p:spPr>
          <a:xfrm>
            <a:off x="7486043" y="3548328"/>
            <a:ext cx="118654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46"/>
            <a:r>
              <a:rPr lang="en-DE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Evaluate 1st ideas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EB0C76AE-8289-1240-AECF-E365C7AA9FA3}"/>
              </a:ext>
            </a:extLst>
          </p:cNvPr>
          <p:cNvSpPr txBox="1"/>
          <p:nvPr/>
        </p:nvSpPr>
        <p:spPr>
          <a:xfrm rot="16200000">
            <a:off x="2956778" y="3545607"/>
            <a:ext cx="147829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46"/>
            <a:r>
              <a:rPr lang="en-DE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Build Themes &amp; Clusters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1250160A-4DD7-664A-95C2-D37969D7C532}"/>
              </a:ext>
            </a:extLst>
          </p:cNvPr>
          <p:cNvSpPr txBox="1"/>
          <p:nvPr/>
        </p:nvSpPr>
        <p:spPr>
          <a:xfrm rot="16200000">
            <a:off x="3786621" y="3545607"/>
            <a:ext cx="83869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46"/>
            <a:r>
              <a:rPr lang="en-DE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Find Insights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7A85C595-832B-C84E-BFB6-8828AEFBD38B}"/>
              </a:ext>
            </a:extLst>
          </p:cNvPr>
          <p:cNvSpPr txBox="1"/>
          <p:nvPr/>
        </p:nvSpPr>
        <p:spPr>
          <a:xfrm rot="16200000">
            <a:off x="3904342" y="3530579"/>
            <a:ext cx="170110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46"/>
            <a:r>
              <a:rPr lang="en-DE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Deduce Opportunity Areas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454F330E-877D-A84E-B331-3660FB9283AD}"/>
              </a:ext>
            </a:extLst>
          </p:cNvPr>
          <p:cNvSpPr txBox="1"/>
          <p:nvPr/>
        </p:nvSpPr>
        <p:spPr>
          <a:xfrm rot="16200000">
            <a:off x="4587534" y="3530579"/>
            <a:ext cx="136287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46"/>
            <a:r>
              <a:rPr lang="en-DE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Form HMW Questions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26BBF7D3-C4C4-6E4F-AAEC-4A3192E3EDBE}"/>
              </a:ext>
            </a:extLst>
          </p:cNvPr>
          <p:cNvSpPr txBox="1"/>
          <p:nvPr/>
        </p:nvSpPr>
        <p:spPr>
          <a:xfrm rot="16200000">
            <a:off x="8284214" y="3545607"/>
            <a:ext cx="159210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46"/>
            <a:r>
              <a:rPr lang="en-DE" sz="900" dirty="0">
                <a:solidFill>
                  <a:prstClr val="white">
                    <a:lumMod val="65000"/>
                  </a:prstClr>
                </a:solidFill>
                <a:latin typeface="Century Gothic" panose="020B0502020202020204" pitchFamily="34" charset="0"/>
              </a:rPr>
              <a:t>Prorotype, Test &amp; Analyse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96B1ED23-EC7D-A34A-8FCA-FE7E09F02424}"/>
              </a:ext>
            </a:extLst>
          </p:cNvPr>
          <p:cNvSpPr txBox="1"/>
          <p:nvPr/>
        </p:nvSpPr>
        <p:spPr>
          <a:xfrm rot="16200000">
            <a:off x="8842345" y="3545607"/>
            <a:ext cx="149592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46"/>
            <a:r>
              <a:rPr lang="en-DE" sz="900" dirty="0">
                <a:solidFill>
                  <a:prstClr val="white">
                    <a:lumMod val="65000"/>
                  </a:prstClr>
                </a:solidFill>
                <a:latin typeface="Century Gothic" panose="020B0502020202020204" pitchFamily="34" charset="0"/>
              </a:rPr>
              <a:t>Learn, Iterate &amp; Repeat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A67025AF-284D-4F44-9386-0463C4172453}"/>
              </a:ext>
            </a:extLst>
          </p:cNvPr>
          <p:cNvSpPr txBox="1"/>
          <p:nvPr/>
        </p:nvSpPr>
        <p:spPr>
          <a:xfrm rot="16200000">
            <a:off x="9417725" y="3530579"/>
            <a:ext cx="144302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46"/>
            <a:r>
              <a:rPr lang="en-DE" sz="900" dirty="0">
                <a:solidFill>
                  <a:prstClr val="white">
                    <a:lumMod val="65000"/>
                  </a:prstClr>
                </a:solidFill>
                <a:latin typeface="Century Gothic" panose="020B0502020202020204" pitchFamily="34" charset="0"/>
              </a:rPr>
              <a:t>Build, Iterate &amp; Repeat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F7A38C48-9022-AD41-9BA4-7EBF5E64D921}"/>
              </a:ext>
            </a:extLst>
          </p:cNvPr>
          <p:cNvSpPr txBox="1"/>
          <p:nvPr/>
        </p:nvSpPr>
        <p:spPr>
          <a:xfrm>
            <a:off x="2300306" y="228966"/>
            <a:ext cx="25555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46"/>
            <a:r>
              <a:rPr lang="en-DE" dirty="0">
                <a:solidFill>
                  <a:prstClr val="black"/>
                </a:solidFill>
                <a:latin typeface="Century Gothic" panose="020B0502020202020204" pitchFamily="34" charset="0"/>
              </a:rPr>
              <a:t>Doing the right things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A3C3720E-B9A1-904F-BA9F-CA622045ED21}"/>
              </a:ext>
            </a:extLst>
          </p:cNvPr>
          <p:cNvSpPr txBox="1"/>
          <p:nvPr/>
        </p:nvSpPr>
        <p:spPr>
          <a:xfrm rot="16200000">
            <a:off x="10159428" y="3530577"/>
            <a:ext cx="98777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46"/>
            <a:r>
              <a:rPr lang="en-DE" sz="900" dirty="0">
                <a:solidFill>
                  <a:prstClr val="white">
                    <a:lumMod val="65000"/>
                  </a:prstClr>
                </a:solidFill>
                <a:latin typeface="Century Gothic" panose="020B0502020202020204" pitchFamily="34" charset="0"/>
              </a:rPr>
              <a:t>Release &amp; Out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4F099AD-B96E-9245-8A98-8054E0220CD3}"/>
              </a:ext>
            </a:extLst>
          </p:cNvPr>
          <p:cNvSpPr/>
          <p:nvPr/>
        </p:nvSpPr>
        <p:spPr>
          <a:xfrm>
            <a:off x="8836397" y="2541"/>
            <a:ext cx="337946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 sz="1200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2AA51BD2-F3D8-BF41-A52D-0DECDEF6F415}"/>
              </a:ext>
            </a:extLst>
          </p:cNvPr>
          <p:cNvSpPr txBox="1"/>
          <p:nvPr/>
        </p:nvSpPr>
        <p:spPr>
          <a:xfrm>
            <a:off x="7835363" y="301704"/>
            <a:ext cx="21210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46"/>
            <a:r>
              <a:rPr lang="en-DE" dirty="0">
                <a:solidFill>
                  <a:prstClr val="black"/>
                </a:solidFill>
                <a:latin typeface="Century Gothic" panose="020B0502020202020204" pitchFamily="34" charset="0"/>
              </a:rPr>
              <a:t>Doing things right</a:t>
            </a:r>
          </a:p>
        </p:txBody>
      </p:sp>
    </p:spTree>
    <p:extLst>
      <p:ext uri="{BB962C8B-B14F-4D97-AF65-F5344CB8AC3E}">
        <p14:creationId xmlns:p14="http://schemas.microsoft.com/office/powerpoint/2010/main" val="2127860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>
            <a:extLst>
              <a:ext uri="{FF2B5EF4-FFF2-40B4-BE49-F238E27FC236}">
                <a16:creationId xmlns:a16="http://schemas.microsoft.com/office/drawing/2014/main" id="{AC56B3E5-5CB6-4846-B331-0E6C8A100577}"/>
              </a:ext>
            </a:extLst>
          </p:cNvPr>
          <p:cNvGrpSpPr/>
          <p:nvPr/>
        </p:nvGrpSpPr>
        <p:grpSpPr>
          <a:xfrm>
            <a:off x="725291" y="1"/>
            <a:ext cx="10741420" cy="6860540"/>
            <a:chOff x="725290" y="0"/>
            <a:chExt cx="10741420" cy="6860540"/>
          </a:xfrm>
        </p:grpSpPr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67BE172A-6A11-FD4C-82FF-F3B814F0BC4A}"/>
                </a:ext>
              </a:extLst>
            </p:cNvPr>
            <p:cNvCxnSpPr>
              <a:cxnSpLocks/>
            </p:cNvCxnSpPr>
            <p:nvPr/>
          </p:nvCxnSpPr>
          <p:spPr>
            <a:xfrm>
              <a:off x="725290" y="0"/>
              <a:ext cx="0" cy="68580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A62B1AAE-9D63-1E42-A92B-AAED2FFE7280}"/>
                </a:ext>
              </a:extLst>
            </p:cNvPr>
            <p:cNvCxnSpPr>
              <a:cxnSpLocks/>
            </p:cNvCxnSpPr>
            <p:nvPr/>
          </p:nvCxnSpPr>
          <p:spPr>
            <a:xfrm>
              <a:off x="2067908" y="0"/>
              <a:ext cx="0" cy="68580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96C44F38-D30A-0B45-8A8A-5DB25AB217E2}"/>
                </a:ext>
              </a:extLst>
            </p:cNvPr>
            <p:cNvCxnSpPr>
              <a:cxnSpLocks/>
            </p:cNvCxnSpPr>
            <p:nvPr/>
          </p:nvCxnSpPr>
          <p:spPr>
            <a:xfrm>
              <a:off x="3410603" y="0"/>
              <a:ext cx="0" cy="68580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E4169A84-64CF-D94D-9EB0-880662D8DDFD}"/>
                </a:ext>
              </a:extLst>
            </p:cNvPr>
            <p:cNvCxnSpPr>
              <a:cxnSpLocks/>
            </p:cNvCxnSpPr>
            <p:nvPr/>
          </p:nvCxnSpPr>
          <p:spPr>
            <a:xfrm>
              <a:off x="4753783" y="0"/>
              <a:ext cx="0" cy="68580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4C9B570D-810F-794C-9AC8-D892631A8A26}"/>
                </a:ext>
              </a:extLst>
            </p:cNvPr>
            <p:cNvCxnSpPr>
              <a:cxnSpLocks/>
            </p:cNvCxnSpPr>
            <p:nvPr/>
          </p:nvCxnSpPr>
          <p:spPr>
            <a:xfrm>
              <a:off x="6096478" y="0"/>
              <a:ext cx="0" cy="68580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70836061-AF3C-8545-8607-513A9E3B099A}"/>
                </a:ext>
              </a:extLst>
            </p:cNvPr>
            <p:cNvCxnSpPr>
              <a:cxnSpLocks/>
            </p:cNvCxnSpPr>
            <p:nvPr/>
          </p:nvCxnSpPr>
          <p:spPr>
            <a:xfrm>
              <a:off x="7439098" y="0"/>
              <a:ext cx="0" cy="68580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8FBC5BF0-F35F-F949-90B1-4717B59663A3}"/>
                </a:ext>
              </a:extLst>
            </p:cNvPr>
            <p:cNvCxnSpPr>
              <a:cxnSpLocks/>
            </p:cNvCxnSpPr>
            <p:nvPr/>
          </p:nvCxnSpPr>
          <p:spPr>
            <a:xfrm>
              <a:off x="8781793" y="0"/>
              <a:ext cx="0" cy="68580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54A8E4D7-8E43-074D-812F-7E1211AB06AF}"/>
                </a:ext>
              </a:extLst>
            </p:cNvPr>
            <p:cNvCxnSpPr>
              <a:cxnSpLocks/>
            </p:cNvCxnSpPr>
            <p:nvPr/>
          </p:nvCxnSpPr>
          <p:spPr>
            <a:xfrm>
              <a:off x="10124015" y="2540"/>
              <a:ext cx="0" cy="68580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ACEAF7D9-819A-1547-8AA0-EE1428FC140D}"/>
                </a:ext>
              </a:extLst>
            </p:cNvPr>
            <p:cNvCxnSpPr>
              <a:cxnSpLocks/>
            </p:cNvCxnSpPr>
            <p:nvPr/>
          </p:nvCxnSpPr>
          <p:spPr>
            <a:xfrm>
              <a:off x="11466710" y="2540"/>
              <a:ext cx="0" cy="685800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61E5A4DE-F322-5140-9772-F201D013E557}"/>
              </a:ext>
            </a:extLst>
          </p:cNvPr>
          <p:cNvGrpSpPr/>
          <p:nvPr/>
        </p:nvGrpSpPr>
        <p:grpSpPr>
          <a:xfrm>
            <a:off x="551704" y="827694"/>
            <a:ext cx="11088589" cy="5636609"/>
            <a:chOff x="551702" y="827691"/>
            <a:chExt cx="11088589" cy="5636609"/>
          </a:xfrm>
        </p:grpSpPr>
        <p:sp>
          <p:nvSpPr>
            <p:cNvPr id="33" name="Diamond 32">
              <a:extLst>
                <a:ext uri="{FF2B5EF4-FFF2-40B4-BE49-F238E27FC236}">
                  <a16:creationId xmlns:a16="http://schemas.microsoft.com/office/drawing/2014/main" id="{1292436F-C741-F24C-9415-6C0C8A8C8929}"/>
                </a:ext>
              </a:extLst>
            </p:cNvPr>
            <p:cNvSpPr/>
            <p:nvPr/>
          </p:nvSpPr>
          <p:spPr>
            <a:xfrm>
              <a:off x="6095997" y="972207"/>
              <a:ext cx="5370786" cy="5370786"/>
            </a:xfrm>
            <a:prstGeom prst="diamond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46"/>
              <a:endParaRPr lang="en-DE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85B633EB-9FB5-3645-8229-23D804A78C9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781390" y="827691"/>
              <a:ext cx="1" cy="563660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Diamond 34">
              <a:extLst>
                <a:ext uri="{FF2B5EF4-FFF2-40B4-BE49-F238E27FC236}">
                  <a16:creationId xmlns:a16="http://schemas.microsoft.com/office/drawing/2014/main" id="{98923395-7FD5-C843-BE60-2F5543DE8EAC}"/>
                </a:ext>
              </a:extLst>
            </p:cNvPr>
            <p:cNvSpPr/>
            <p:nvPr/>
          </p:nvSpPr>
          <p:spPr>
            <a:xfrm>
              <a:off x="6095999" y="2314904"/>
              <a:ext cx="2685392" cy="2685392"/>
            </a:xfrm>
            <a:prstGeom prst="diamond">
              <a:avLst/>
            </a:prstGeom>
            <a:noFill/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46"/>
              <a:endParaRPr lang="en-DE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389CAD35-DB75-9D4F-AC0E-8C6E56F04F24}"/>
                </a:ext>
              </a:extLst>
            </p:cNvPr>
            <p:cNvCxnSpPr>
              <a:endCxn id="35" idx="0"/>
            </p:cNvCxnSpPr>
            <p:nvPr/>
          </p:nvCxnSpPr>
          <p:spPr>
            <a:xfrm flipV="1">
              <a:off x="7438695" y="2314904"/>
              <a:ext cx="0" cy="268539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0B15AF19-8822-F541-881C-4A03E1C9924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389492" y="2573605"/>
              <a:ext cx="0" cy="216032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EC6B7226-3C8F-024A-90E9-C57117500AF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45343" y="2042094"/>
              <a:ext cx="0" cy="324428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1AE87873-06AE-DB42-B170-1085E72E95A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330719" y="1514502"/>
              <a:ext cx="0" cy="428304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21380D3D-8381-6640-99F4-269B3EDD303D}"/>
                </a:ext>
              </a:extLst>
            </p:cNvPr>
            <p:cNvCxnSpPr>
              <a:cxnSpLocks/>
              <a:stCxn id="33" idx="3"/>
            </p:cNvCxnSpPr>
            <p:nvPr/>
          </p:nvCxnSpPr>
          <p:spPr>
            <a:xfrm>
              <a:off x="11466783" y="3657600"/>
              <a:ext cx="17350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Diamond 45">
              <a:extLst>
                <a:ext uri="{FF2B5EF4-FFF2-40B4-BE49-F238E27FC236}">
                  <a16:creationId xmlns:a16="http://schemas.microsoft.com/office/drawing/2014/main" id="{397E049A-966F-4243-AE37-58B357C7C97B}"/>
                </a:ext>
              </a:extLst>
            </p:cNvPr>
            <p:cNvSpPr/>
            <p:nvPr/>
          </p:nvSpPr>
          <p:spPr>
            <a:xfrm>
              <a:off x="725210" y="972207"/>
              <a:ext cx="5370786" cy="5370786"/>
            </a:xfrm>
            <a:prstGeom prst="diamond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46"/>
              <a:endParaRPr lang="en-DE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BF7F5F0C-13AA-2247-8A87-01D7819DFC2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410603" y="827691"/>
              <a:ext cx="1" cy="563660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Diamond 47">
              <a:extLst>
                <a:ext uri="{FF2B5EF4-FFF2-40B4-BE49-F238E27FC236}">
                  <a16:creationId xmlns:a16="http://schemas.microsoft.com/office/drawing/2014/main" id="{1BAB5C1D-6D5D-AE47-B955-95CEF5DE8B61}"/>
                </a:ext>
              </a:extLst>
            </p:cNvPr>
            <p:cNvSpPr/>
            <p:nvPr/>
          </p:nvSpPr>
          <p:spPr>
            <a:xfrm>
              <a:off x="725212" y="2314904"/>
              <a:ext cx="2685392" cy="2685392"/>
            </a:xfrm>
            <a:prstGeom prst="diamond">
              <a:avLst/>
            </a:prstGeom>
            <a:noFill/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46"/>
              <a:endParaRPr lang="en-DE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3E20CE2A-C366-964F-8A46-7A781B03DCBA}"/>
                </a:ext>
              </a:extLst>
            </p:cNvPr>
            <p:cNvCxnSpPr>
              <a:endCxn id="48" idx="0"/>
            </p:cNvCxnSpPr>
            <p:nvPr/>
          </p:nvCxnSpPr>
          <p:spPr>
            <a:xfrm flipV="1">
              <a:off x="2067908" y="2314904"/>
              <a:ext cx="0" cy="268539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6C53F771-9DD1-C841-8116-55BF9CCF48E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017356" y="2573605"/>
              <a:ext cx="0" cy="216032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5FED832C-B1B9-9443-A05A-6631C845707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474556" y="2042094"/>
              <a:ext cx="0" cy="3244281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3522E5C4-D5B5-8A42-A87A-71B73F43918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959932" y="1514502"/>
              <a:ext cx="0" cy="428304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5873B438-6555-F246-9F12-F59E24FD330E}"/>
                </a:ext>
              </a:extLst>
            </p:cNvPr>
            <p:cNvCxnSpPr>
              <a:cxnSpLocks/>
            </p:cNvCxnSpPr>
            <p:nvPr/>
          </p:nvCxnSpPr>
          <p:spPr>
            <a:xfrm>
              <a:off x="551702" y="3657600"/>
              <a:ext cx="17350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43834CAF-B291-F541-BB28-23AF9ED9F231}"/>
                </a:ext>
              </a:extLst>
            </p:cNvPr>
            <p:cNvSpPr/>
            <p:nvPr/>
          </p:nvSpPr>
          <p:spPr>
            <a:xfrm>
              <a:off x="8781387" y="2548674"/>
              <a:ext cx="2210181" cy="2210181"/>
            </a:xfrm>
            <a:prstGeom prst="ellipse">
              <a:avLst/>
            </a:prstGeom>
            <a:noFill/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46"/>
              <a:endParaRPr lang="en-DE" dirty="0">
                <a:solidFill>
                  <a:prstClr val="white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6" name="Triangle 55">
              <a:extLst>
                <a:ext uri="{FF2B5EF4-FFF2-40B4-BE49-F238E27FC236}">
                  <a16:creationId xmlns:a16="http://schemas.microsoft.com/office/drawing/2014/main" id="{5D17D460-CE5A-F844-9A2D-99934046C656}"/>
                </a:ext>
              </a:extLst>
            </p:cNvPr>
            <p:cNvSpPr/>
            <p:nvPr/>
          </p:nvSpPr>
          <p:spPr>
            <a:xfrm rot="155687">
              <a:off x="10317102" y="4548582"/>
              <a:ext cx="144780" cy="124810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46"/>
              <a:endParaRPr lang="en-DE" dirty="0">
                <a:solidFill>
                  <a:prstClr val="white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7" name="Triangle 56">
              <a:extLst>
                <a:ext uri="{FF2B5EF4-FFF2-40B4-BE49-F238E27FC236}">
                  <a16:creationId xmlns:a16="http://schemas.microsoft.com/office/drawing/2014/main" id="{23A6079D-3A77-4742-B352-75C0D4FBB8D9}"/>
                </a:ext>
              </a:extLst>
            </p:cNvPr>
            <p:cNvSpPr/>
            <p:nvPr/>
          </p:nvSpPr>
          <p:spPr>
            <a:xfrm rot="17941119">
              <a:off x="9237897" y="2633852"/>
              <a:ext cx="144780" cy="124810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46"/>
              <a:endParaRPr lang="en-DE" dirty="0">
                <a:solidFill>
                  <a:prstClr val="white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77" name="TextBox 76">
            <a:extLst>
              <a:ext uri="{FF2B5EF4-FFF2-40B4-BE49-F238E27FC236}">
                <a16:creationId xmlns:a16="http://schemas.microsoft.com/office/drawing/2014/main" id="{5DE373C1-7954-3F42-BBE5-95752B4AFE17}"/>
              </a:ext>
            </a:extLst>
          </p:cNvPr>
          <p:cNvSpPr txBox="1"/>
          <p:nvPr/>
        </p:nvSpPr>
        <p:spPr>
          <a:xfrm>
            <a:off x="718305" y="635000"/>
            <a:ext cx="9364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46"/>
            <a:r>
              <a:rPr lang="en-DE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Discover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E359F751-AEB7-3B4D-A2B4-6C0A93BA337E}"/>
              </a:ext>
            </a:extLst>
          </p:cNvPr>
          <p:cNvSpPr txBox="1"/>
          <p:nvPr/>
        </p:nvSpPr>
        <p:spPr>
          <a:xfrm>
            <a:off x="3389917" y="635000"/>
            <a:ext cx="7409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46"/>
            <a:r>
              <a:rPr lang="en-DE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Define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D30F0B9A-1050-F741-ABF9-ED7A4A586636}"/>
              </a:ext>
            </a:extLst>
          </p:cNvPr>
          <p:cNvSpPr txBox="1"/>
          <p:nvPr/>
        </p:nvSpPr>
        <p:spPr>
          <a:xfrm>
            <a:off x="6081826" y="650506"/>
            <a:ext cx="9188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46"/>
            <a:r>
              <a:rPr lang="en-DE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Develop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0EBCE5D4-21D9-3A47-8252-B19AAE211F35}"/>
              </a:ext>
            </a:extLst>
          </p:cNvPr>
          <p:cNvSpPr txBox="1"/>
          <p:nvPr/>
        </p:nvSpPr>
        <p:spPr>
          <a:xfrm>
            <a:off x="8791214" y="650504"/>
            <a:ext cx="7857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46"/>
            <a:r>
              <a:rPr lang="en-DE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Deliver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54E44B70-AFE9-124A-99C8-AE614E4D49EA}"/>
              </a:ext>
            </a:extLst>
          </p:cNvPr>
          <p:cNvSpPr txBox="1"/>
          <p:nvPr/>
        </p:nvSpPr>
        <p:spPr>
          <a:xfrm>
            <a:off x="724732" y="897066"/>
            <a:ext cx="98135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46"/>
            <a:r>
              <a:rPr lang="en-DE" sz="800" dirty="0">
                <a:solidFill>
                  <a:schemeClr val="bg1"/>
                </a:solidFill>
                <a:latin typeface="Century Gothic" panose="020B0502020202020204" pitchFamily="34" charset="0"/>
              </a:rPr>
              <a:t>Research Phase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FC041EBF-B327-3F48-9161-6A0C58BBDABB}"/>
              </a:ext>
            </a:extLst>
          </p:cNvPr>
          <p:cNvSpPr txBox="1"/>
          <p:nvPr/>
        </p:nvSpPr>
        <p:spPr>
          <a:xfrm>
            <a:off x="3410133" y="891774"/>
            <a:ext cx="94929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46"/>
            <a:r>
              <a:rPr lang="en-DE" sz="800" dirty="0">
                <a:solidFill>
                  <a:schemeClr val="bg1"/>
                </a:solidFill>
                <a:latin typeface="Century Gothic" panose="020B0502020202020204" pitchFamily="34" charset="0"/>
              </a:rPr>
              <a:t>Synthesis Phase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1EB5910F-5257-DB49-AD45-5D45023A38BB}"/>
              </a:ext>
            </a:extLst>
          </p:cNvPr>
          <p:cNvSpPr txBox="1"/>
          <p:nvPr/>
        </p:nvSpPr>
        <p:spPr>
          <a:xfrm>
            <a:off x="6123704" y="891774"/>
            <a:ext cx="93166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46"/>
            <a:r>
              <a:rPr lang="en-DE" sz="800" dirty="0">
                <a:solidFill>
                  <a:schemeClr val="bg1"/>
                </a:solidFill>
                <a:latin typeface="Century Gothic" panose="020B0502020202020204" pitchFamily="34" charset="0"/>
              </a:rPr>
              <a:t>Ideation Phase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F9E06E46-AA6A-114F-A5AC-FB6EE450A741}"/>
              </a:ext>
            </a:extLst>
          </p:cNvPr>
          <p:cNvSpPr txBox="1"/>
          <p:nvPr/>
        </p:nvSpPr>
        <p:spPr>
          <a:xfrm>
            <a:off x="8823645" y="897066"/>
            <a:ext cx="130997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46"/>
            <a:r>
              <a:rPr lang="en-DE" sz="800" dirty="0">
                <a:solidFill>
                  <a:schemeClr val="bg1"/>
                </a:solidFill>
                <a:latin typeface="Century Gothic" panose="020B0502020202020204" pitchFamily="34" charset="0"/>
              </a:rPr>
              <a:t>Implementation Phase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6BE5BBEA-6309-1D46-B534-136FB5D1CA36}"/>
              </a:ext>
            </a:extLst>
          </p:cNvPr>
          <p:cNvSpPr txBox="1"/>
          <p:nvPr/>
        </p:nvSpPr>
        <p:spPr>
          <a:xfrm>
            <a:off x="441257" y="3366114"/>
            <a:ext cx="3177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46"/>
            <a:r>
              <a:rPr lang="en-DE" sz="1400" dirty="0">
                <a:solidFill>
                  <a:prstClr val="white">
                    <a:lumMod val="65000"/>
                  </a:prstClr>
                </a:solidFill>
                <a:latin typeface="Century Gothic" panose="020B0502020202020204" pitchFamily="34" charset="0"/>
              </a:rPr>
              <a:t>A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C80E624E-803D-B04C-BDFC-E5AC9EFA04FC}"/>
              </a:ext>
            </a:extLst>
          </p:cNvPr>
          <p:cNvSpPr txBox="1"/>
          <p:nvPr/>
        </p:nvSpPr>
        <p:spPr>
          <a:xfrm>
            <a:off x="11499160" y="3653764"/>
            <a:ext cx="2872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46"/>
            <a:r>
              <a:rPr lang="en-DE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B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82909F54-6173-5E40-9B78-1031B400BD8C}"/>
              </a:ext>
            </a:extLst>
          </p:cNvPr>
          <p:cNvSpPr txBox="1"/>
          <p:nvPr/>
        </p:nvSpPr>
        <p:spPr>
          <a:xfrm>
            <a:off x="-51200" y="3977921"/>
            <a:ext cx="11817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defTabSz="914446"/>
            <a:r>
              <a:rPr lang="en-DE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Don’t know</a:t>
            </a:r>
            <a:br>
              <a:rPr lang="en-DE" sz="1400" dirty="0">
                <a:solidFill>
                  <a:prstClr val="black"/>
                </a:solidFill>
                <a:latin typeface="Century Gothic" panose="020B0502020202020204" pitchFamily="34" charset="0"/>
              </a:rPr>
            </a:br>
            <a:r>
              <a:rPr lang="en-DE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Could be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4B017C22-E555-B24E-91EE-C81640FEFD91}"/>
              </a:ext>
            </a:extLst>
          </p:cNvPr>
          <p:cNvSpPr txBox="1"/>
          <p:nvPr/>
        </p:nvSpPr>
        <p:spPr>
          <a:xfrm>
            <a:off x="11187567" y="2870721"/>
            <a:ext cx="10567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46"/>
            <a:r>
              <a:rPr lang="en-DE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Do know</a:t>
            </a:r>
          </a:p>
          <a:p>
            <a:pPr defTabSz="914446"/>
            <a:r>
              <a:rPr lang="en-DE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Should be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302E1751-E817-A04D-89F0-E3645E95906F}"/>
              </a:ext>
            </a:extLst>
          </p:cNvPr>
          <p:cNvSpPr txBox="1"/>
          <p:nvPr/>
        </p:nvSpPr>
        <p:spPr>
          <a:xfrm rot="18922315">
            <a:off x="1469574" y="2045046"/>
            <a:ext cx="10086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defTabSz="914446"/>
            <a:r>
              <a:rPr lang="en-DE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Diverging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8AC98DFB-D37A-6540-8600-E7C1C76AB26F}"/>
              </a:ext>
            </a:extLst>
          </p:cNvPr>
          <p:cNvSpPr txBox="1"/>
          <p:nvPr/>
        </p:nvSpPr>
        <p:spPr>
          <a:xfrm rot="18922315">
            <a:off x="6812564" y="2045402"/>
            <a:ext cx="10086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defTabSz="914446"/>
            <a:r>
              <a:rPr lang="en-DE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Diverging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BC9AC14D-9258-A94F-9334-0DAE2DF6A89F}"/>
              </a:ext>
            </a:extLst>
          </p:cNvPr>
          <p:cNvSpPr txBox="1"/>
          <p:nvPr/>
        </p:nvSpPr>
        <p:spPr>
          <a:xfrm rot="2676151">
            <a:off x="4251402" y="2045135"/>
            <a:ext cx="12121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defTabSz="914446"/>
            <a:r>
              <a:rPr lang="en-DE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Converging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592CE99B-4ADC-E54A-9C0E-E097ACA640AE}"/>
              </a:ext>
            </a:extLst>
          </p:cNvPr>
          <p:cNvSpPr txBox="1"/>
          <p:nvPr/>
        </p:nvSpPr>
        <p:spPr>
          <a:xfrm rot="2676151">
            <a:off x="9601756" y="2045135"/>
            <a:ext cx="12121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defTabSz="914446"/>
            <a:r>
              <a:rPr lang="en-DE" sz="1400" dirty="0">
                <a:solidFill>
                  <a:prstClr val="black"/>
                </a:solidFill>
                <a:latin typeface="Century Gothic" panose="020B0502020202020204" pitchFamily="34" charset="0"/>
              </a:rPr>
              <a:t>Converging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B1E255FE-BA29-D247-9D38-5A1A9B439620}"/>
              </a:ext>
            </a:extLst>
          </p:cNvPr>
          <p:cNvSpPr txBox="1"/>
          <p:nvPr/>
        </p:nvSpPr>
        <p:spPr>
          <a:xfrm>
            <a:off x="724730" y="6297550"/>
            <a:ext cx="7377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46"/>
            <a:r>
              <a:rPr lang="en-DE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Question,</a:t>
            </a:r>
          </a:p>
          <a:p>
            <a:pPr defTabSz="914446"/>
            <a:r>
              <a:rPr lang="en-DE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Challenge,</a:t>
            </a:r>
          </a:p>
          <a:p>
            <a:pPr defTabSz="914446"/>
            <a:r>
              <a:rPr lang="en-DE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Client Brief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9BA1AA70-8E00-FE4C-AFAD-DA0E2DC19413}"/>
              </a:ext>
            </a:extLst>
          </p:cNvPr>
          <p:cNvSpPr txBox="1"/>
          <p:nvPr/>
        </p:nvSpPr>
        <p:spPr>
          <a:xfrm>
            <a:off x="3412668" y="6297551"/>
            <a:ext cx="8146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46"/>
            <a:r>
              <a:rPr lang="en-DE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Unstructured</a:t>
            </a:r>
          </a:p>
          <a:p>
            <a:pPr defTabSz="914446"/>
            <a:r>
              <a:rPr lang="en-DE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Research</a:t>
            </a:r>
            <a:br>
              <a:rPr lang="en-DE" sz="800" dirty="0">
                <a:solidFill>
                  <a:prstClr val="black"/>
                </a:solidFill>
                <a:latin typeface="Century Gothic" panose="020B0502020202020204" pitchFamily="34" charset="0"/>
              </a:rPr>
            </a:br>
            <a:r>
              <a:rPr lang="en-DE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Findings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70C8B8F4-65F1-8E46-AC17-5FB1DA4196F3}"/>
              </a:ext>
            </a:extLst>
          </p:cNvPr>
          <p:cNvSpPr txBox="1"/>
          <p:nvPr/>
        </p:nvSpPr>
        <p:spPr>
          <a:xfrm>
            <a:off x="6094961" y="6297841"/>
            <a:ext cx="9557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46"/>
            <a:r>
              <a:rPr lang="en-DE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Final Brief,</a:t>
            </a:r>
          </a:p>
          <a:p>
            <a:pPr defTabSz="914446"/>
            <a:r>
              <a:rPr lang="en-DE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HMW-Question,</a:t>
            </a:r>
          </a:p>
          <a:p>
            <a:pPr defTabSz="914446"/>
            <a:r>
              <a:rPr lang="en-DE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Strategy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A1AC882B-389B-8B47-BF37-8EBF0BB215F8}"/>
              </a:ext>
            </a:extLst>
          </p:cNvPr>
          <p:cNvSpPr txBox="1"/>
          <p:nvPr/>
        </p:nvSpPr>
        <p:spPr>
          <a:xfrm>
            <a:off x="8780837" y="6297549"/>
            <a:ext cx="12586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46"/>
            <a:r>
              <a:rPr lang="en-DE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First Ideas and visions,</a:t>
            </a:r>
          </a:p>
          <a:p>
            <a:pPr defTabSz="914446"/>
            <a:r>
              <a:rPr lang="en-DE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Potential solutions,</a:t>
            </a:r>
          </a:p>
          <a:p>
            <a:pPr defTabSz="914446"/>
            <a:r>
              <a:rPr lang="en-DE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Hypothetical answers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29FD2EE3-8225-1845-8305-99EFA620DAA1}"/>
              </a:ext>
            </a:extLst>
          </p:cNvPr>
          <p:cNvSpPr txBox="1"/>
          <p:nvPr/>
        </p:nvSpPr>
        <p:spPr>
          <a:xfrm>
            <a:off x="11468711" y="6297549"/>
            <a:ext cx="6142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46"/>
            <a:r>
              <a:rPr lang="en-DE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Answers,</a:t>
            </a:r>
          </a:p>
          <a:p>
            <a:pPr defTabSz="914446"/>
            <a:r>
              <a:rPr lang="en-DE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Product,</a:t>
            </a:r>
          </a:p>
          <a:p>
            <a:pPr defTabSz="914446"/>
            <a:r>
              <a:rPr lang="en-DE" sz="800" dirty="0">
                <a:solidFill>
                  <a:prstClr val="black"/>
                </a:solidFill>
                <a:latin typeface="Century Gothic" panose="020B0502020202020204" pitchFamily="34" charset="0"/>
              </a:rPr>
              <a:t>Solution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93806D8F-FD37-334F-BCC2-670F579C23E3}"/>
              </a:ext>
            </a:extLst>
          </p:cNvPr>
          <p:cNvSpPr txBox="1"/>
          <p:nvPr/>
        </p:nvSpPr>
        <p:spPr>
          <a:xfrm>
            <a:off x="993847" y="3538348"/>
            <a:ext cx="85311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46"/>
            <a:r>
              <a:rPr lang="en-DE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Rip the brief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837F11AF-F7C3-0945-8BE7-7F1E00143E05}"/>
              </a:ext>
            </a:extLst>
          </p:cNvPr>
          <p:cNvSpPr txBox="1"/>
          <p:nvPr/>
        </p:nvSpPr>
        <p:spPr>
          <a:xfrm>
            <a:off x="2046198" y="3470979"/>
            <a:ext cx="12811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46"/>
            <a:r>
              <a:rPr lang="en-DE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Define research </a:t>
            </a:r>
            <a:br>
              <a:rPr lang="en-DE" sz="900" dirty="0">
                <a:solidFill>
                  <a:prstClr val="black"/>
                </a:solidFill>
                <a:latin typeface="Century Gothic" panose="020B0502020202020204" pitchFamily="34" charset="0"/>
              </a:rPr>
            </a:br>
            <a:r>
              <a:rPr lang="en-DE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areas and methods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BFF61949-E250-B64E-931A-BC6963AD641B}"/>
              </a:ext>
            </a:extLst>
          </p:cNvPr>
          <p:cNvSpPr txBox="1"/>
          <p:nvPr/>
        </p:nvSpPr>
        <p:spPr>
          <a:xfrm>
            <a:off x="2462470" y="2057076"/>
            <a:ext cx="688009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46"/>
            <a:r>
              <a:rPr lang="en-DE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Conduct</a:t>
            </a:r>
            <a:br>
              <a:rPr lang="en-DE" sz="900" dirty="0">
                <a:solidFill>
                  <a:prstClr val="black"/>
                </a:solidFill>
                <a:latin typeface="Century Gothic" panose="020B0502020202020204" pitchFamily="34" charset="0"/>
              </a:rPr>
            </a:br>
            <a:r>
              <a:rPr lang="en-DE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Primary</a:t>
            </a:r>
            <a:br>
              <a:rPr lang="en-DE" sz="900" dirty="0">
                <a:solidFill>
                  <a:prstClr val="black"/>
                </a:solidFill>
                <a:latin typeface="Century Gothic" panose="020B0502020202020204" pitchFamily="34" charset="0"/>
              </a:rPr>
            </a:br>
            <a:r>
              <a:rPr lang="en-DE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Resarch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2C5150E6-9A0B-FB4B-9668-2BDBE79CDA54}"/>
              </a:ext>
            </a:extLst>
          </p:cNvPr>
          <p:cNvSpPr txBox="1"/>
          <p:nvPr/>
        </p:nvSpPr>
        <p:spPr>
          <a:xfrm>
            <a:off x="2407580" y="4742468"/>
            <a:ext cx="793808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46"/>
            <a:r>
              <a:rPr lang="en-DE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Conduct</a:t>
            </a:r>
            <a:br>
              <a:rPr lang="en-DE" sz="900" dirty="0">
                <a:solidFill>
                  <a:prstClr val="black"/>
                </a:solidFill>
                <a:latin typeface="Century Gothic" panose="020B0502020202020204" pitchFamily="34" charset="0"/>
              </a:rPr>
            </a:br>
            <a:r>
              <a:rPr lang="en-DE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Secondary</a:t>
            </a:r>
            <a:br>
              <a:rPr lang="en-DE" sz="900" dirty="0">
                <a:solidFill>
                  <a:prstClr val="black"/>
                </a:solidFill>
                <a:latin typeface="Century Gothic" panose="020B0502020202020204" pitchFamily="34" charset="0"/>
              </a:rPr>
            </a:br>
            <a:r>
              <a:rPr lang="en-DE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Resarch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DEB72A39-B9AC-B648-8BD4-AC7E76D3BE5C}"/>
              </a:ext>
            </a:extLst>
          </p:cNvPr>
          <p:cNvSpPr txBox="1"/>
          <p:nvPr/>
        </p:nvSpPr>
        <p:spPr>
          <a:xfrm>
            <a:off x="7683489" y="2057074"/>
            <a:ext cx="1021433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46"/>
            <a:r>
              <a:rPr lang="en-DE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Set ideas,</a:t>
            </a:r>
          </a:p>
          <a:p>
            <a:pPr algn="ctr" defTabSz="914446"/>
            <a:r>
              <a:rPr lang="en-GB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a</a:t>
            </a:r>
            <a:r>
              <a:rPr lang="en-DE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 Design Vision</a:t>
            </a:r>
            <a:br>
              <a:rPr lang="en-DE" sz="900" dirty="0">
                <a:solidFill>
                  <a:prstClr val="black"/>
                </a:solidFill>
                <a:latin typeface="Century Gothic" panose="020B0502020202020204" pitchFamily="34" charset="0"/>
              </a:rPr>
            </a:br>
            <a:r>
              <a:rPr lang="en-DE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&amp; Hypotheses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B3956DB2-AB54-4847-9034-B340630F346C}"/>
              </a:ext>
            </a:extLst>
          </p:cNvPr>
          <p:cNvSpPr txBox="1"/>
          <p:nvPr/>
        </p:nvSpPr>
        <p:spPr>
          <a:xfrm>
            <a:off x="7680867" y="4749969"/>
            <a:ext cx="1021433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46"/>
            <a:r>
              <a:rPr lang="en-DE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Set ideas,</a:t>
            </a:r>
          </a:p>
          <a:p>
            <a:pPr algn="ctr" defTabSz="914446"/>
            <a:r>
              <a:rPr lang="en-GB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a</a:t>
            </a:r>
            <a:r>
              <a:rPr lang="en-DE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 Design Vision</a:t>
            </a:r>
            <a:br>
              <a:rPr lang="en-DE" sz="900" dirty="0">
                <a:solidFill>
                  <a:prstClr val="black"/>
                </a:solidFill>
                <a:latin typeface="Century Gothic" panose="020B0502020202020204" pitchFamily="34" charset="0"/>
              </a:rPr>
            </a:br>
            <a:r>
              <a:rPr lang="en-DE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&amp; Hypotheses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4A7F2606-48CA-7B4C-8E68-D97D0819605B}"/>
              </a:ext>
            </a:extLst>
          </p:cNvPr>
          <p:cNvSpPr txBox="1"/>
          <p:nvPr/>
        </p:nvSpPr>
        <p:spPr>
          <a:xfrm>
            <a:off x="6571581" y="3545608"/>
            <a:ext cx="55656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46"/>
            <a:r>
              <a:rPr lang="en-DE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Ideate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C968C6A3-9891-3748-9C91-3ACFE40B9011}"/>
              </a:ext>
            </a:extLst>
          </p:cNvPr>
          <p:cNvSpPr txBox="1"/>
          <p:nvPr/>
        </p:nvSpPr>
        <p:spPr>
          <a:xfrm>
            <a:off x="7486043" y="3548328"/>
            <a:ext cx="118654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46"/>
            <a:r>
              <a:rPr lang="en-DE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Evaluate 1st ideas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EB0C76AE-8289-1240-AECF-E365C7AA9FA3}"/>
              </a:ext>
            </a:extLst>
          </p:cNvPr>
          <p:cNvSpPr txBox="1"/>
          <p:nvPr/>
        </p:nvSpPr>
        <p:spPr>
          <a:xfrm rot="16200000">
            <a:off x="2956778" y="3545607"/>
            <a:ext cx="147829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46"/>
            <a:r>
              <a:rPr lang="en-DE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Build Themes &amp; Clusters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1250160A-4DD7-664A-95C2-D37969D7C532}"/>
              </a:ext>
            </a:extLst>
          </p:cNvPr>
          <p:cNvSpPr txBox="1"/>
          <p:nvPr/>
        </p:nvSpPr>
        <p:spPr>
          <a:xfrm rot="16200000">
            <a:off x="3786621" y="3545607"/>
            <a:ext cx="83869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46"/>
            <a:r>
              <a:rPr lang="en-DE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Find Insights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7A85C595-832B-C84E-BFB6-8828AEFBD38B}"/>
              </a:ext>
            </a:extLst>
          </p:cNvPr>
          <p:cNvSpPr txBox="1"/>
          <p:nvPr/>
        </p:nvSpPr>
        <p:spPr>
          <a:xfrm rot="16200000">
            <a:off x="3904342" y="3530579"/>
            <a:ext cx="170110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46"/>
            <a:r>
              <a:rPr lang="en-DE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Deduce Opportunity Areas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454F330E-877D-A84E-B331-3660FB9283AD}"/>
              </a:ext>
            </a:extLst>
          </p:cNvPr>
          <p:cNvSpPr txBox="1"/>
          <p:nvPr/>
        </p:nvSpPr>
        <p:spPr>
          <a:xfrm rot="16200000">
            <a:off x="4587534" y="3530579"/>
            <a:ext cx="136287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46"/>
            <a:r>
              <a:rPr lang="en-DE" sz="900" dirty="0">
                <a:solidFill>
                  <a:prstClr val="black"/>
                </a:solidFill>
                <a:latin typeface="Century Gothic" panose="020B0502020202020204" pitchFamily="34" charset="0"/>
              </a:rPr>
              <a:t>Form HMW Questions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26BBF7D3-C4C4-6E4F-AAEC-4A3192E3EDBE}"/>
              </a:ext>
            </a:extLst>
          </p:cNvPr>
          <p:cNvSpPr txBox="1"/>
          <p:nvPr/>
        </p:nvSpPr>
        <p:spPr>
          <a:xfrm rot="16200000">
            <a:off x="8284214" y="3545607"/>
            <a:ext cx="159210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46"/>
            <a:r>
              <a:rPr lang="en-DE" sz="900" dirty="0">
                <a:solidFill>
                  <a:prstClr val="white">
                    <a:lumMod val="65000"/>
                  </a:prstClr>
                </a:solidFill>
                <a:latin typeface="Century Gothic" panose="020B0502020202020204" pitchFamily="34" charset="0"/>
              </a:rPr>
              <a:t>Prorotype, Test &amp; Analyse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96B1ED23-EC7D-A34A-8FCA-FE7E09F02424}"/>
              </a:ext>
            </a:extLst>
          </p:cNvPr>
          <p:cNvSpPr txBox="1"/>
          <p:nvPr/>
        </p:nvSpPr>
        <p:spPr>
          <a:xfrm rot="16200000">
            <a:off x="8842345" y="3545607"/>
            <a:ext cx="149592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46"/>
            <a:r>
              <a:rPr lang="en-DE" sz="900" dirty="0">
                <a:solidFill>
                  <a:prstClr val="white">
                    <a:lumMod val="65000"/>
                  </a:prstClr>
                </a:solidFill>
                <a:latin typeface="Century Gothic" panose="020B0502020202020204" pitchFamily="34" charset="0"/>
              </a:rPr>
              <a:t>Learn, Iterate &amp; Repeat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A67025AF-284D-4F44-9386-0463C4172453}"/>
              </a:ext>
            </a:extLst>
          </p:cNvPr>
          <p:cNvSpPr txBox="1"/>
          <p:nvPr/>
        </p:nvSpPr>
        <p:spPr>
          <a:xfrm rot="16200000">
            <a:off x="9417725" y="3530579"/>
            <a:ext cx="144302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46"/>
            <a:r>
              <a:rPr lang="en-DE" sz="900" dirty="0">
                <a:solidFill>
                  <a:prstClr val="white">
                    <a:lumMod val="65000"/>
                  </a:prstClr>
                </a:solidFill>
                <a:latin typeface="Century Gothic" panose="020B0502020202020204" pitchFamily="34" charset="0"/>
              </a:rPr>
              <a:t>Build, Iterate &amp; Repeat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F7A38C48-9022-AD41-9BA4-7EBF5E64D921}"/>
              </a:ext>
            </a:extLst>
          </p:cNvPr>
          <p:cNvSpPr txBox="1"/>
          <p:nvPr/>
        </p:nvSpPr>
        <p:spPr>
          <a:xfrm>
            <a:off x="2301987" y="177801"/>
            <a:ext cx="25555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46"/>
            <a:r>
              <a:rPr lang="en-DE" dirty="0">
                <a:solidFill>
                  <a:prstClr val="black"/>
                </a:solidFill>
                <a:latin typeface="Century Gothic" panose="020B0502020202020204" pitchFamily="34" charset="0"/>
              </a:rPr>
              <a:t>Doing the right things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A3C3720E-B9A1-904F-BA9F-CA622045ED21}"/>
              </a:ext>
            </a:extLst>
          </p:cNvPr>
          <p:cNvSpPr txBox="1"/>
          <p:nvPr/>
        </p:nvSpPr>
        <p:spPr>
          <a:xfrm rot="16200000">
            <a:off x="10159428" y="3530577"/>
            <a:ext cx="98777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46"/>
            <a:r>
              <a:rPr lang="en-DE" sz="900" dirty="0">
                <a:solidFill>
                  <a:prstClr val="white">
                    <a:lumMod val="65000"/>
                  </a:prstClr>
                </a:solidFill>
                <a:latin typeface="Century Gothic" panose="020B0502020202020204" pitchFamily="34" charset="0"/>
              </a:rPr>
              <a:t>Release &amp; Out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2AA51BD2-F3D8-BF41-A52D-0DECDEF6F415}"/>
              </a:ext>
            </a:extLst>
          </p:cNvPr>
          <p:cNvSpPr txBox="1"/>
          <p:nvPr/>
        </p:nvSpPr>
        <p:spPr>
          <a:xfrm>
            <a:off x="7856721" y="177801"/>
            <a:ext cx="21210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46"/>
            <a:r>
              <a:rPr lang="en-DE" dirty="0">
                <a:solidFill>
                  <a:prstClr val="black"/>
                </a:solidFill>
                <a:latin typeface="Century Gothic" panose="020B0502020202020204" pitchFamily="34" charset="0"/>
              </a:rPr>
              <a:t>Doing things right</a:t>
            </a:r>
          </a:p>
        </p:txBody>
      </p:sp>
    </p:spTree>
    <p:extLst>
      <p:ext uri="{BB962C8B-B14F-4D97-AF65-F5344CB8AC3E}">
        <p14:creationId xmlns:p14="http://schemas.microsoft.com/office/powerpoint/2010/main" val="4127610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710764B-A532-4FFA-BE86-47820B286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161" y="554383"/>
            <a:ext cx="10249678" cy="5749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9337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0"/>
          <p:cNvPicPr>
            <a:picLocks noChangeAspect="1"/>
          </p:cNvPicPr>
          <p:nvPr/>
        </p:nvPicPr>
        <p:blipFill>
          <a:blip>
            <a:alphaModFix amt="12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 rot="-4406906">
            <a:off x="10189840" y="-971781"/>
            <a:ext cx="2632720" cy="2728207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3"/>
          <a:srcRect l="12888"/>
          <a:stretch>
            <a:fillRect/>
          </a:stretch>
        </p:blipFill>
        <p:spPr>
          <a:xfrm>
            <a:off x="6096000" y="1379916"/>
            <a:ext cx="6096000" cy="4098168"/>
          </a:xfrm>
          <a:prstGeom prst="rect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1094525" y="2893061"/>
            <a:ext cx="4251844" cy="11285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60"/>
              </a:lnSpc>
            </a:pPr>
            <a:r>
              <a:rPr lang="en-US" sz="4000" spc="239" dirty="0">
                <a:solidFill>
                  <a:schemeClr val="bg1"/>
                </a:solidFill>
                <a:latin typeface="+mj-lt"/>
              </a:rPr>
              <a:t>Who is your CUSTOMER?</a:t>
            </a:r>
          </a:p>
        </p:txBody>
      </p:sp>
    </p:spTree>
    <p:extLst>
      <p:ext uri="{BB962C8B-B14F-4D97-AF65-F5344CB8AC3E}">
        <p14:creationId xmlns:p14="http://schemas.microsoft.com/office/powerpoint/2010/main" val="904479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872413" y="1540076"/>
            <a:ext cx="9764485" cy="32060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23"/>
              </a:lnSpc>
            </a:pPr>
            <a:r>
              <a:rPr lang="en-US" sz="4400" spc="110" dirty="0">
                <a:solidFill>
                  <a:schemeClr val="bg1"/>
                </a:solidFill>
                <a:latin typeface="+mj-lt"/>
              </a:rPr>
              <a:t>When your customer is everybody.</a:t>
            </a:r>
          </a:p>
          <a:p>
            <a:pPr algn="ctr">
              <a:lnSpc>
                <a:spcPts val="5023"/>
              </a:lnSpc>
            </a:pPr>
            <a:endParaRPr lang="en-US" sz="4400" spc="110" dirty="0">
              <a:solidFill>
                <a:schemeClr val="bg1"/>
              </a:solidFill>
              <a:latin typeface="+mj-lt"/>
            </a:endParaRPr>
          </a:p>
          <a:p>
            <a:pPr algn="ctr">
              <a:lnSpc>
                <a:spcPts val="5023"/>
              </a:lnSpc>
            </a:pPr>
            <a:endParaRPr lang="en-US" sz="4400" spc="110" dirty="0">
              <a:solidFill>
                <a:schemeClr val="bg1"/>
              </a:solidFill>
              <a:latin typeface="+mj-lt"/>
            </a:endParaRPr>
          </a:p>
          <a:p>
            <a:pPr algn="ctr">
              <a:lnSpc>
                <a:spcPts val="5023"/>
              </a:lnSpc>
            </a:pPr>
            <a:endParaRPr lang="en-US" sz="4400" spc="110" dirty="0">
              <a:solidFill>
                <a:schemeClr val="bg1"/>
              </a:solidFill>
              <a:latin typeface="+mj-lt"/>
            </a:endParaRPr>
          </a:p>
          <a:p>
            <a:pPr algn="ctr">
              <a:lnSpc>
                <a:spcPts val="5024"/>
              </a:lnSpc>
            </a:pPr>
            <a:r>
              <a:rPr lang="en-US" sz="4400" spc="109" dirty="0">
                <a:solidFill>
                  <a:schemeClr val="bg1"/>
                </a:solidFill>
                <a:latin typeface="+mj-lt"/>
              </a:rPr>
              <a:t>Your customer is nobody.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>
            <a:alphaModFix amt="15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 rot="6701478">
            <a:off x="9531138" y="4566001"/>
            <a:ext cx="3099965" cy="3212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987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E69C8A-8882-874A-BB1A-EEA553DF62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bg1"/>
                </a:solidFill>
              </a:rPr>
              <a:t>Start by falling in love with the customer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7382B76-D983-42EE-B466-FC1FA77BF3AF}"/>
              </a:ext>
            </a:extLst>
          </p:cNvPr>
          <p:cNvSpPr/>
          <p:nvPr/>
        </p:nvSpPr>
        <p:spPr>
          <a:xfrm>
            <a:off x="920620" y="1690688"/>
            <a:ext cx="10052180" cy="38348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hangingPunct="0">
              <a:lnSpc>
                <a:spcPct val="95416"/>
              </a:lnSpc>
              <a:buFont typeface="Arial" panose="020B0604020202020204" pitchFamily="34" charset="0"/>
              <a:buChar char="•"/>
            </a:pPr>
            <a:r>
              <a:rPr lang="en-US" altLang="zh-CN" sz="3200" dirty="0">
                <a:solidFill>
                  <a:srgbClr val="000000"/>
                </a:solidFill>
                <a:latin typeface="+mj-lt"/>
                <a:ea typeface="Arial"/>
              </a:rPr>
              <a:t>Empathy</a:t>
            </a:r>
            <a:r>
              <a:rPr lang="en-US" altLang="zh-CN" sz="3200" spc="55" dirty="0">
                <a:solidFill>
                  <a:srgbClr val="000000"/>
                </a:solidFill>
                <a:latin typeface="+mj-lt"/>
                <a:cs typeface="Arial"/>
              </a:rPr>
              <a:t> </a:t>
            </a:r>
            <a:r>
              <a:rPr lang="en-US" altLang="zh-CN" sz="3200" dirty="0">
                <a:solidFill>
                  <a:srgbClr val="000000"/>
                </a:solidFill>
                <a:latin typeface="+mj-lt"/>
                <a:ea typeface="Arial"/>
              </a:rPr>
              <a:t>is</a:t>
            </a:r>
            <a:r>
              <a:rPr lang="en-US" altLang="zh-CN" sz="3200" spc="55" dirty="0">
                <a:solidFill>
                  <a:srgbClr val="000000"/>
                </a:solidFill>
                <a:latin typeface="+mj-lt"/>
                <a:cs typeface="Arial"/>
              </a:rPr>
              <a:t> </a:t>
            </a:r>
            <a:r>
              <a:rPr lang="en-US" altLang="zh-CN" sz="3200" dirty="0">
                <a:solidFill>
                  <a:srgbClr val="000000"/>
                </a:solidFill>
                <a:latin typeface="+mj-lt"/>
                <a:ea typeface="Arial"/>
              </a:rPr>
              <a:t>the</a:t>
            </a:r>
            <a:r>
              <a:rPr lang="en-US" altLang="zh-CN" sz="3200" spc="55" dirty="0">
                <a:solidFill>
                  <a:srgbClr val="000000"/>
                </a:solidFill>
                <a:latin typeface="+mj-lt"/>
                <a:cs typeface="Arial"/>
              </a:rPr>
              <a:t> </a:t>
            </a:r>
            <a:r>
              <a:rPr lang="en-US" altLang="zh-CN" sz="3200" dirty="0">
                <a:solidFill>
                  <a:srgbClr val="000000"/>
                </a:solidFill>
                <a:latin typeface="+mj-lt"/>
                <a:ea typeface="Arial"/>
              </a:rPr>
              <a:t>foundation</a:t>
            </a:r>
            <a:r>
              <a:rPr lang="en-US" altLang="zh-CN" sz="3200" spc="60" dirty="0">
                <a:solidFill>
                  <a:srgbClr val="000000"/>
                </a:solidFill>
                <a:latin typeface="+mj-lt"/>
                <a:cs typeface="Arial"/>
              </a:rPr>
              <a:t> </a:t>
            </a:r>
            <a:r>
              <a:rPr lang="en-US" altLang="zh-CN" sz="3200" dirty="0">
                <a:solidFill>
                  <a:srgbClr val="000000"/>
                </a:solidFill>
                <a:latin typeface="+mj-lt"/>
                <a:ea typeface="Arial"/>
              </a:rPr>
              <a:t>of</a:t>
            </a:r>
            <a:r>
              <a:rPr lang="en-US" altLang="zh-CN" sz="3200" spc="55" dirty="0">
                <a:solidFill>
                  <a:srgbClr val="000000"/>
                </a:solidFill>
                <a:latin typeface="+mj-lt"/>
                <a:cs typeface="Arial"/>
              </a:rPr>
              <a:t> </a:t>
            </a:r>
            <a:r>
              <a:rPr lang="en-US" altLang="zh-CN" sz="3200" dirty="0">
                <a:solidFill>
                  <a:srgbClr val="000000"/>
                </a:solidFill>
                <a:latin typeface="+mj-lt"/>
                <a:ea typeface="Arial"/>
              </a:rPr>
              <a:t>human-centered</a:t>
            </a:r>
            <a:r>
              <a:rPr lang="en-US" altLang="zh-CN" sz="3200" spc="55" dirty="0">
                <a:solidFill>
                  <a:srgbClr val="000000"/>
                </a:solidFill>
                <a:latin typeface="+mj-lt"/>
                <a:cs typeface="Arial"/>
              </a:rPr>
              <a:t> </a:t>
            </a:r>
            <a:r>
              <a:rPr lang="en-US" altLang="zh-CN" sz="3200" dirty="0">
                <a:solidFill>
                  <a:srgbClr val="000000"/>
                </a:solidFill>
                <a:latin typeface="+mj-lt"/>
                <a:ea typeface="Arial"/>
              </a:rPr>
              <a:t>design.</a:t>
            </a:r>
            <a:r>
              <a:rPr lang="en-US" altLang="zh-CN" sz="3200" spc="55" dirty="0">
                <a:solidFill>
                  <a:srgbClr val="000000"/>
                </a:solidFill>
                <a:latin typeface="+mj-lt"/>
                <a:cs typeface="Arial"/>
              </a:rPr>
              <a:t> </a:t>
            </a:r>
          </a:p>
          <a:p>
            <a:pPr hangingPunct="0">
              <a:lnSpc>
                <a:spcPct val="95416"/>
              </a:lnSpc>
            </a:pPr>
            <a:endParaRPr lang="en-US" altLang="zh-CN" sz="3200" spc="55" dirty="0">
              <a:solidFill>
                <a:srgbClr val="000000"/>
              </a:solidFill>
              <a:latin typeface="+mj-lt"/>
              <a:ea typeface="Arial"/>
              <a:cs typeface="Arial"/>
            </a:endParaRPr>
          </a:p>
          <a:p>
            <a:pPr marL="285750" indent="-285750" hangingPunct="0">
              <a:lnSpc>
                <a:spcPct val="95416"/>
              </a:lnSpc>
              <a:buFont typeface="Arial" panose="020B0604020202020204" pitchFamily="34" charset="0"/>
              <a:buChar char="•"/>
            </a:pPr>
            <a:r>
              <a:rPr lang="en-US" altLang="zh-CN" sz="3200" dirty="0">
                <a:solidFill>
                  <a:srgbClr val="000000"/>
                </a:solidFill>
                <a:latin typeface="+mj-lt"/>
                <a:ea typeface="Arial"/>
              </a:rPr>
              <a:t>Build</a:t>
            </a:r>
            <a:r>
              <a:rPr lang="en-US" altLang="zh-CN" sz="3200" spc="60" dirty="0">
                <a:solidFill>
                  <a:srgbClr val="000000"/>
                </a:solidFill>
                <a:latin typeface="+mj-lt"/>
                <a:cs typeface="Arial"/>
              </a:rPr>
              <a:t> </a:t>
            </a:r>
            <a:r>
              <a:rPr lang="en-US" altLang="zh-CN" sz="3200" dirty="0">
                <a:solidFill>
                  <a:srgbClr val="000000"/>
                </a:solidFill>
                <a:latin typeface="+mj-lt"/>
                <a:ea typeface="Arial"/>
              </a:rPr>
              <a:t>empathy</a:t>
            </a:r>
            <a:r>
              <a:rPr lang="en-US" altLang="zh-CN" sz="3200" spc="55" dirty="0">
                <a:solidFill>
                  <a:srgbClr val="000000"/>
                </a:solidFill>
                <a:latin typeface="+mj-lt"/>
                <a:cs typeface="Arial"/>
              </a:rPr>
              <a:t> </a:t>
            </a:r>
            <a:r>
              <a:rPr lang="en-US" altLang="zh-CN" sz="3200" dirty="0">
                <a:solidFill>
                  <a:srgbClr val="000000"/>
                </a:solidFill>
                <a:latin typeface="+mj-lt"/>
                <a:ea typeface="Arial"/>
              </a:rPr>
              <a:t>for</a:t>
            </a:r>
            <a:r>
              <a:rPr lang="en-US" altLang="zh-CN" sz="3200" spc="55" dirty="0">
                <a:solidFill>
                  <a:srgbClr val="000000"/>
                </a:solidFill>
                <a:latin typeface="+mj-lt"/>
                <a:cs typeface="Arial"/>
              </a:rPr>
              <a:t> </a:t>
            </a:r>
            <a:r>
              <a:rPr lang="en-US" altLang="zh-CN" sz="3200" dirty="0">
                <a:solidFill>
                  <a:srgbClr val="000000"/>
                </a:solidFill>
                <a:latin typeface="+mj-lt"/>
                <a:ea typeface="Arial"/>
              </a:rPr>
              <a:t>your</a:t>
            </a:r>
            <a:r>
              <a:rPr lang="en-US" altLang="zh-CN" sz="3200" dirty="0">
                <a:solidFill>
                  <a:srgbClr val="000000"/>
                </a:solidFill>
                <a:latin typeface="+mj-lt"/>
                <a:cs typeface="Arial"/>
              </a:rPr>
              <a:t> </a:t>
            </a:r>
            <a:r>
              <a:rPr lang="en-US" altLang="zh-CN" sz="3200" dirty="0">
                <a:solidFill>
                  <a:srgbClr val="000000"/>
                </a:solidFill>
                <a:latin typeface="+mj-lt"/>
                <a:ea typeface="Arial"/>
              </a:rPr>
              <a:t>users</a:t>
            </a:r>
            <a:r>
              <a:rPr lang="en-US" altLang="zh-CN" sz="3200" spc="25" dirty="0">
                <a:solidFill>
                  <a:srgbClr val="000000"/>
                </a:solidFill>
                <a:latin typeface="+mj-lt"/>
                <a:cs typeface="Arial"/>
              </a:rPr>
              <a:t> </a:t>
            </a:r>
            <a:r>
              <a:rPr lang="en-US" altLang="zh-CN" sz="3200" dirty="0">
                <a:solidFill>
                  <a:srgbClr val="000000"/>
                </a:solidFill>
                <a:latin typeface="+mj-lt"/>
                <a:ea typeface="Arial"/>
              </a:rPr>
              <a:t>by</a:t>
            </a:r>
            <a:r>
              <a:rPr lang="en-US" altLang="zh-CN" sz="3200" spc="25" dirty="0">
                <a:solidFill>
                  <a:srgbClr val="000000"/>
                </a:solidFill>
                <a:latin typeface="+mj-lt"/>
                <a:cs typeface="Arial"/>
              </a:rPr>
              <a:t> </a:t>
            </a:r>
            <a:r>
              <a:rPr lang="en-US" altLang="zh-CN" sz="3200" dirty="0">
                <a:solidFill>
                  <a:srgbClr val="000000"/>
                </a:solidFill>
                <a:latin typeface="+mj-lt"/>
                <a:ea typeface="Arial"/>
              </a:rPr>
              <a:t>learning</a:t>
            </a:r>
            <a:r>
              <a:rPr lang="en-US" altLang="zh-CN" sz="3200" spc="25" dirty="0">
                <a:solidFill>
                  <a:srgbClr val="000000"/>
                </a:solidFill>
                <a:latin typeface="+mj-lt"/>
                <a:cs typeface="Arial"/>
              </a:rPr>
              <a:t> </a:t>
            </a:r>
            <a:r>
              <a:rPr lang="en-US" altLang="zh-CN" sz="3200" dirty="0">
                <a:solidFill>
                  <a:srgbClr val="000000"/>
                </a:solidFill>
                <a:latin typeface="+mj-lt"/>
                <a:ea typeface="Arial"/>
              </a:rPr>
              <a:t>their</a:t>
            </a:r>
            <a:r>
              <a:rPr lang="en-US" altLang="zh-CN" sz="3200" spc="25" dirty="0">
                <a:solidFill>
                  <a:srgbClr val="000000"/>
                </a:solidFill>
                <a:latin typeface="+mj-lt"/>
                <a:cs typeface="Arial"/>
              </a:rPr>
              <a:t> </a:t>
            </a:r>
            <a:r>
              <a:rPr lang="en-US" altLang="zh-CN" sz="3200" dirty="0">
                <a:solidFill>
                  <a:srgbClr val="000000"/>
                </a:solidFill>
                <a:latin typeface="+mj-lt"/>
                <a:ea typeface="Arial"/>
              </a:rPr>
              <a:t>values</a:t>
            </a:r>
          </a:p>
          <a:p>
            <a:pPr marL="285750" indent="-285750" hangingPunct="0">
              <a:lnSpc>
                <a:spcPct val="95416"/>
              </a:lnSpc>
              <a:buFont typeface="Arial" panose="020B0604020202020204" pitchFamily="34" charset="0"/>
              <a:buChar char="•"/>
            </a:pPr>
            <a:endParaRPr lang="en-US" altLang="zh-CN" sz="3200" dirty="0">
              <a:solidFill>
                <a:srgbClr val="000000"/>
              </a:solidFill>
              <a:latin typeface="+mj-lt"/>
              <a:ea typeface="Arial"/>
            </a:endParaRPr>
          </a:p>
          <a:p>
            <a:pPr marL="285750" indent="-285750" hangingPunct="0">
              <a:lnSpc>
                <a:spcPct val="95416"/>
              </a:lnSpc>
              <a:buFont typeface="Arial" panose="020B0604020202020204" pitchFamily="34" charset="0"/>
              <a:buChar char="•"/>
            </a:pPr>
            <a:r>
              <a:rPr lang="en-US" altLang="zh-CN" sz="3200" dirty="0">
                <a:solidFill>
                  <a:srgbClr val="000000"/>
                </a:solidFill>
                <a:latin typeface="+mj-lt"/>
                <a:ea typeface="Arial"/>
              </a:rPr>
              <a:t>Understand their pain points and expected gains </a:t>
            </a:r>
          </a:p>
          <a:p>
            <a:pPr marL="285750" indent="-285750" hangingPunct="0">
              <a:lnSpc>
                <a:spcPct val="95416"/>
              </a:lnSpc>
              <a:buFont typeface="Arial" panose="020B0604020202020204" pitchFamily="34" charset="0"/>
              <a:buChar char="•"/>
            </a:pPr>
            <a:endParaRPr lang="en-US" altLang="zh-CN" sz="3200" dirty="0">
              <a:solidFill>
                <a:srgbClr val="000000"/>
              </a:solidFill>
              <a:latin typeface="+mj-lt"/>
              <a:ea typeface="Arial"/>
            </a:endParaRPr>
          </a:p>
          <a:p>
            <a:pPr marL="285750" indent="-285750" hangingPunct="0">
              <a:lnSpc>
                <a:spcPct val="95416"/>
              </a:lnSpc>
              <a:buFont typeface="Arial" panose="020B0604020202020204" pitchFamily="34" charset="0"/>
              <a:buChar char="•"/>
            </a:pPr>
            <a:r>
              <a:rPr lang="en-US" altLang="zh-CN" sz="3200" dirty="0">
                <a:solidFill>
                  <a:srgbClr val="000000"/>
                </a:solidFill>
                <a:latin typeface="+mj-lt"/>
                <a:ea typeface="Arial"/>
              </a:rPr>
              <a:t>The</a:t>
            </a:r>
            <a:r>
              <a:rPr lang="en-US" altLang="zh-CN" sz="3200" spc="60" dirty="0">
                <a:solidFill>
                  <a:srgbClr val="000000"/>
                </a:solidFill>
                <a:latin typeface="+mj-lt"/>
                <a:cs typeface="Arial"/>
              </a:rPr>
              <a:t> c</a:t>
            </a:r>
            <a:r>
              <a:rPr lang="en-US" altLang="zh-CN" sz="3200" dirty="0">
                <a:solidFill>
                  <a:srgbClr val="000000"/>
                </a:solidFill>
                <a:latin typeface="+mj-lt"/>
                <a:ea typeface="Arial"/>
              </a:rPr>
              <a:t>hallenges</a:t>
            </a:r>
            <a:r>
              <a:rPr lang="en-US" altLang="zh-CN" sz="3200" spc="55" dirty="0">
                <a:solidFill>
                  <a:srgbClr val="000000"/>
                </a:solidFill>
                <a:latin typeface="+mj-lt"/>
                <a:cs typeface="Arial"/>
              </a:rPr>
              <a:t> </a:t>
            </a:r>
            <a:r>
              <a:rPr lang="en-US" altLang="zh-CN" sz="3200" dirty="0">
                <a:solidFill>
                  <a:srgbClr val="000000"/>
                </a:solidFill>
                <a:latin typeface="+mj-lt"/>
                <a:ea typeface="Arial"/>
              </a:rPr>
              <a:t>you’re</a:t>
            </a:r>
            <a:r>
              <a:rPr lang="en-US" altLang="zh-CN" sz="3200" spc="55" dirty="0">
                <a:solidFill>
                  <a:srgbClr val="000000"/>
                </a:solidFill>
                <a:latin typeface="+mj-lt"/>
                <a:cs typeface="Arial"/>
              </a:rPr>
              <a:t> </a:t>
            </a:r>
            <a:r>
              <a:rPr lang="en-US" altLang="zh-CN" sz="3200" dirty="0">
                <a:solidFill>
                  <a:srgbClr val="000000"/>
                </a:solidFill>
                <a:latin typeface="+mj-lt"/>
                <a:ea typeface="Arial"/>
              </a:rPr>
              <a:t>trying</a:t>
            </a:r>
            <a:r>
              <a:rPr lang="en-US" altLang="zh-CN" sz="3200" spc="60" dirty="0">
                <a:solidFill>
                  <a:srgbClr val="000000"/>
                </a:solidFill>
                <a:latin typeface="+mj-lt"/>
                <a:cs typeface="Arial"/>
              </a:rPr>
              <a:t> </a:t>
            </a:r>
            <a:r>
              <a:rPr lang="en-US" altLang="zh-CN" sz="3200" dirty="0">
                <a:solidFill>
                  <a:srgbClr val="000000"/>
                </a:solidFill>
                <a:latin typeface="+mj-lt"/>
                <a:ea typeface="Arial"/>
              </a:rPr>
              <a:t>to</a:t>
            </a:r>
            <a:r>
              <a:rPr lang="en-US" altLang="zh-CN" sz="3200" dirty="0">
                <a:solidFill>
                  <a:srgbClr val="000000"/>
                </a:solidFill>
                <a:latin typeface="+mj-lt"/>
                <a:cs typeface="Arial"/>
              </a:rPr>
              <a:t> </a:t>
            </a:r>
            <a:r>
              <a:rPr lang="en-US" altLang="zh-CN" sz="3200" dirty="0">
                <a:solidFill>
                  <a:srgbClr val="000000"/>
                </a:solidFill>
                <a:latin typeface="+mj-lt"/>
                <a:ea typeface="Arial"/>
              </a:rPr>
              <a:t>solve</a:t>
            </a:r>
            <a:r>
              <a:rPr lang="en-US" altLang="zh-CN" sz="3200" spc="55" dirty="0">
                <a:solidFill>
                  <a:srgbClr val="000000"/>
                </a:solidFill>
                <a:latin typeface="+mj-lt"/>
                <a:cs typeface="Arial"/>
              </a:rPr>
              <a:t> </a:t>
            </a:r>
            <a:r>
              <a:rPr lang="en-US" altLang="zh-CN" sz="3200" dirty="0">
                <a:solidFill>
                  <a:srgbClr val="000000"/>
                </a:solidFill>
                <a:latin typeface="+mj-lt"/>
                <a:ea typeface="Arial"/>
              </a:rPr>
              <a:t>are</a:t>
            </a:r>
            <a:r>
              <a:rPr lang="en-US" altLang="zh-CN" sz="3200" spc="55" dirty="0">
                <a:solidFill>
                  <a:srgbClr val="000000"/>
                </a:solidFill>
                <a:latin typeface="+mj-lt"/>
                <a:cs typeface="Arial"/>
              </a:rPr>
              <a:t> </a:t>
            </a:r>
            <a:r>
              <a:rPr lang="en-US" altLang="zh-CN" sz="3200" dirty="0">
                <a:solidFill>
                  <a:srgbClr val="000000"/>
                </a:solidFill>
                <a:latin typeface="+mj-lt"/>
                <a:ea typeface="Arial"/>
              </a:rPr>
              <a:t>rarely</a:t>
            </a:r>
            <a:r>
              <a:rPr lang="en-US" altLang="zh-CN" sz="3200" spc="60" dirty="0">
                <a:solidFill>
                  <a:srgbClr val="000000"/>
                </a:solidFill>
                <a:latin typeface="+mj-lt"/>
                <a:cs typeface="Arial"/>
              </a:rPr>
              <a:t> </a:t>
            </a:r>
            <a:r>
              <a:rPr lang="en-US" altLang="zh-CN" sz="3200" dirty="0">
                <a:solidFill>
                  <a:srgbClr val="000000"/>
                </a:solidFill>
                <a:latin typeface="+mj-lt"/>
                <a:ea typeface="Arial"/>
              </a:rPr>
              <a:t>your</a:t>
            </a:r>
            <a:r>
              <a:rPr lang="en-US" altLang="zh-CN" sz="3200" spc="55" dirty="0">
                <a:solidFill>
                  <a:srgbClr val="000000"/>
                </a:solidFill>
                <a:latin typeface="+mj-lt"/>
                <a:cs typeface="Arial"/>
              </a:rPr>
              <a:t> </a:t>
            </a:r>
            <a:r>
              <a:rPr lang="en-US" altLang="zh-CN" sz="3200" dirty="0">
                <a:solidFill>
                  <a:srgbClr val="000000"/>
                </a:solidFill>
                <a:latin typeface="+mj-lt"/>
                <a:ea typeface="Arial"/>
              </a:rPr>
              <a:t>own</a:t>
            </a:r>
            <a:endParaRPr lang="en-US" altLang="zh-CN" sz="3200" spc="55" dirty="0">
              <a:solidFill>
                <a:srgbClr val="000000"/>
              </a:solidFill>
              <a:latin typeface="+mj-lt"/>
              <a:cs typeface="Arial"/>
            </a:endParaRPr>
          </a:p>
          <a:p>
            <a:pPr marL="285750" indent="-285750" hangingPunct="0">
              <a:lnSpc>
                <a:spcPct val="95416"/>
              </a:lnSpc>
              <a:buFont typeface="Arial" panose="020B0604020202020204" pitchFamily="34" charset="0"/>
              <a:buChar char="•"/>
            </a:pPr>
            <a:endParaRPr lang="en-US" altLang="zh-CN" sz="3200" spc="5" dirty="0">
              <a:solidFill>
                <a:srgbClr val="000000"/>
              </a:solidFill>
              <a:latin typeface="+mj-lt"/>
              <a:ea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28874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E69C8A-8882-874A-BB1A-EEA553DF62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W</a:t>
            </a:r>
            <a:r>
              <a:rPr lang="en-GB" b="1" dirty="0">
                <a:solidFill>
                  <a:schemeClr val="bg1"/>
                </a:solidFill>
              </a:rPr>
              <a:t>ho is the human behind the name?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7382B76-D983-42EE-B466-FC1FA77BF3AF}"/>
              </a:ext>
            </a:extLst>
          </p:cNvPr>
          <p:cNvSpPr/>
          <p:nvPr/>
        </p:nvSpPr>
        <p:spPr>
          <a:xfrm>
            <a:off x="920620" y="1690688"/>
            <a:ext cx="10052180" cy="3887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569"/>
              </a:lnSpc>
            </a:pPr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3200" b="1" dirty="0">
                <a:solidFill>
                  <a:srgbClr val="000000"/>
                </a:solidFill>
                <a:latin typeface="+mj-lt"/>
              </a:rPr>
              <a:t>OBSERVE</a:t>
            </a:r>
            <a:r>
              <a:rPr lang="en-US" altLang="zh-CN" sz="3200" dirty="0">
                <a:solidFill>
                  <a:srgbClr val="000000"/>
                </a:solidFill>
                <a:latin typeface="+mj-lt"/>
              </a:rPr>
              <a:t>: View people and their behavior</a:t>
            </a:r>
          </a:p>
          <a:p>
            <a:endParaRPr lang="en-US" sz="3200" dirty="0">
              <a:solidFill>
                <a:srgbClr val="000000"/>
              </a:solidFill>
              <a:latin typeface="+mj-lt"/>
            </a:endParaRPr>
          </a:p>
          <a:p>
            <a:pPr marL="457200" indent="-457200" hangingPunct="0">
              <a:lnSpc>
                <a:spcPct val="95416"/>
              </a:lnSpc>
              <a:buFont typeface="Arial" panose="020B0604020202020204" pitchFamily="34" charset="0"/>
              <a:buChar char="•"/>
            </a:pPr>
            <a:r>
              <a:rPr lang="en-US" altLang="zh-CN" sz="3200" b="1" dirty="0">
                <a:solidFill>
                  <a:srgbClr val="000000"/>
                </a:solidFill>
                <a:latin typeface="+mj-lt"/>
              </a:rPr>
              <a:t>ENGAGE</a:t>
            </a:r>
            <a:r>
              <a:rPr lang="en-US" altLang="zh-CN" sz="3200" dirty="0">
                <a:solidFill>
                  <a:srgbClr val="000000"/>
                </a:solidFill>
                <a:latin typeface="+mj-lt"/>
              </a:rPr>
              <a:t>: Interact with the person</a:t>
            </a:r>
          </a:p>
          <a:p>
            <a:pPr marL="182880" indent="-182880" hangingPunct="0">
              <a:lnSpc>
                <a:spcPct val="95416"/>
              </a:lnSpc>
            </a:pPr>
            <a:endParaRPr lang="en-US" altLang="zh-CN" sz="3200" dirty="0">
              <a:solidFill>
                <a:srgbClr val="000000"/>
              </a:solidFill>
              <a:latin typeface="+mj-lt"/>
            </a:endParaRPr>
          </a:p>
          <a:p>
            <a:pPr>
              <a:lnSpc>
                <a:spcPts val="1500"/>
              </a:lnSpc>
            </a:pPr>
            <a:endParaRPr lang="en-US" sz="3200" dirty="0">
              <a:solidFill>
                <a:srgbClr val="000000"/>
              </a:solidFill>
              <a:latin typeface="+mj-lt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3200" b="1" dirty="0">
                <a:solidFill>
                  <a:srgbClr val="000000"/>
                </a:solidFill>
                <a:latin typeface="+mj-lt"/>
              </a:rPr>
              <a:t>IMMERSE</a:t>
            </a:r>
            <a:r>
              <a:rPr lang="en-US" altLang="zh-CN" sz="3200" dirty="0">
                <a:solidFill>
                  <a:srgbClr val="000000"/>
                </a:solidFill>
                <a:latin typeface="+mj-lt"/>
              </a:rPr>
              <a:t>: Wear your customer shoes.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altLang="zh-CN" sz="3200" dirty="0">
              <a:solidFill>
                <a:srgbClr val="000000"/>
              </a:solidFill>
              <a:latin typeface="+mj-lt"/>
            </a:endParaRPr>
          </a:p>
          <a:p>
            <a:pPr algn="ctr"/>
            <a:r>
              <a:rPr lang="en-US" altLang="zh-CN" sz="3200" b="1" dirty="0">
                <a:solidFill>
                  <a:srgbClr val="000000"/>
                </a:solidFill>
                <a:latin typeface="+mj-lt"/>
              </a:rPr>
              <a:t>Experience what they experience</a:t>
            </a:r>
          </a:p>
        </p:txBody>
      </p:sp>
    </p:spTree>
    <p:extLst>
      <p:ext uri="{BB962C8B-B14F-4D97-AF65-F5344CB8AC3E}">
        <p14:creationId xmlns:p14="http://schemas.microsoft.com/office/powerpoint/2010/main" val="4250529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1001" y="604625"/>
            <a:ext cx="9649997" cy="5889482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Freeform 36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24384000"/>
              <a:gd name="connsiteY0" fmla="*/ 0 h 13716000"/>
              <a:gd name="connsiteX1" fmla="*/ 24384000 w 24384000"/>
              <a:gd name="connsiteY1" fmla="*/ 0 h 13716000"/>
              <a:gd name="connsiteX2" fmla="*/ 24384000 w 24384000"/>
              <a:gd name="connsiteY2" fmla="*/ 13716000 h 13716000"/>
              <a:gd name="connsiteX3" fmla="*/ 0 w 24384000"/>
              <a:gd name="connsiteY3" fmla="*/ 13716000 h 13716000"/>
              <a:gd name="connsiteX4" fmla="*/ 0 w 24384000"/>
              <a:gd name="connsiteY4" fmla="*/ 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384000" h="13716000">
                <a:moveTo>
                  <a:pt x="0" y="0"/>
                </a:moveTo>
                <a:lnTo>
                  <a:pt x="24384000" y="0"/>
                </a:lnTo>
                <a:lnTo>
                  <a:pt x="24384000" y="13716000"/>
                </a:lnTo>
                <a:lnTo>
                  <a:pt x="0" y="13716000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pic>
        <p:nvPicPr>
          <p:cNvPr id="38" name="Picture 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9290" y="0"/>
            <a:ext cx="830961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6" descr="21,177 Thank You Business Stock Photos and Images - 123RF">
            <a:extLst>
              <a:ext uri="{FF2B5EF4-FFF2-40B4-BE49-F238E27FC236}">
                <a16:creationId xmlns:a16="http://schemas.microsoft.com/office/drawing/2014/main" id="{5925CF76-B986-4398-B4C0-1AC1F0FD55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970281"/>
            <a:ext cx="7871459" cy="5247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35800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FEF7E9"/>
      </a:dk2>
      <a:lt2>
        <a:srgbClr val="FDFBFF"/>
      </a:lt2>
      <a:accent1>
        <a:srgbClr val="000000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50</TotalTime>
  <Words>1232</Words>
  <Application>Microsoft Office PowerPoint</Application>
  <PresentationFormat>Widescreen</PresentationFormat>
  <Paragraphs>373</Paragraphs>
  <Slides>32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is Design Thinking?  Why Shall we Apply it? </vt:lpstr>
      <vt:lpstr>What is Design Thinking?</vt:lpstr>
      <vt:lpstr>How the design thinking journey works…</vt:lpstr>
      <vt:lpstr>What is Design Thinking?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Why study design thinking?</vt:lpstr>
      <vt:lpstr>PowerPoint Presentation</vt:lpstr>
      <vt:lpstr>Why engage in Human-Centered Design?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Start by falling in love with the customer</vt:lpstr>
      <vt:lpstr>Who is the human behind the name? 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Liliana Caimacan</dc:creator>
  <cp:lastModifiedBy>Liliana Caimacan</cp:lastModifiedBy>
  <cp:revision>281</cp:revision>
  <dcterms:created xsi:type="dcterms:W3CDTF">2018-08-31T15:59:05Z</dcterms:created>
  <dcterms:modified xsi:type="dcterms:W3CDTF">2026-10-05T20:51:35Z</dcterms:modified>
</cp:coreProperties>
</file>