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69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713" r:id="rId5"/>
  </p:sldMasterIdLst>
  <p:notesMasterIdLst>
    <p:notesMasterId r:id="rId32"/>
  </p:notesMasterIdLst>
  <p:sldIdLst>
    <p:sldId id="258" r:id="rId6"/>
    <p:sldId id="2142" r:id="rId7"/>
    <p:sldId id="2768" r:id="rId8"/>
    <p:sldId id="2761" r:id="rId9"/>
    <p:sldId id="304" r:id="rId10"/>
    <p:sldId id="316" r:id="rId11"/>
    <p:sldId id="2762" r:id="rId12"/>
    <p:sldId id="318" r:id="rId13"/>
    <p:sldId id="319" r:id="rId14"/>
    <p:sldId id="320" r:id="rId15"/>
    <p:sldId id="321" r:id="rId16"/>
    <p:sldId id="2760" r:id="rId17"/>
    <p:sldId id="452" r:id="rId18"/>
    <p:sldId id="420" r:id="rId19"/>
    <p:sldId id="422" r:id="rId20"/>
    <p:sldId id="419" r:id="rId21"/>
    <p:sldId id="403" r:id="rId22"/>
    <p:sldId id="421" r:id="rId23"/>
    <p:sldId id="442" r:id="rId24"/>
    <p:sldId id="281" r:id="rId25"/>
    <p:sldId id="294" r:id="rId26"/>
    <p:sldId id="310" r:id="rId27"/>
    <p:sldId id="2763" r:id="rId28"/>
    <p:sldId id="313" r:id="rId29"/>
    <p:sldId id="314" r:id="rId30"/>
    <p:sldId id="30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02E38-8118-4CC6-A1B2-2A49A1B1C340}" v="16" dt="2026-08-18T12:07:0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1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24" y="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5713-CE7C-40B0-9ADE-F05363B3249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482A5-7C6F-4A66-9791-A78588617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523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europa.eu/en/publication-detail/-/publication/2e046bd0-b542-11e7-837e-01aa75ed71a1/language-en/format-PDF/source-search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data.europa.eu/euodp/en/data/dataset/S2060_83_4_435_ENG" TargetMode="External"/><Relationship Id="rId4" Type="http://schemas.openxmlformats.org/officeDocument/2006/relationships/hyperlink" Target="https://ec.europa.eu/clima/sites/clima/files/support/docs/report_2017_en.pdf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194D4-CEB6-8D49-8ACB-5EDAC700D0EC}" type="datetime1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38372-CF29-40A2-B068-973AB56E9997}" type="slidenum">
              <a: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90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194D4-CEB6-8D49-8ACB-5EDAC700D0EC}" type="datetime1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38372-CF29-40A2-B068-973AB56E9997}" type="slidenum">
              <a: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11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194D4-CEB6-8D49-8ACB-5EDAC700D0EC}" type="datetime1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38372-CF29-40A2-B068-973AB56E9997}" type="slidenum">
              <a: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029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194D4-CEB6-8D49-8ACB-5EDAC700D0EC}" type="datetime1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38372-CF29-40A2-B068-973AB56E9997}" type="slidenum">
              <a: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137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Clear divisions in Europe between countries: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 energy use -  the worst-performing countries being up to five times as energy-intensive as the best. (</a:t>
            </a:r>
            <a:r>
              <a:rPr lang="en-GB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/>
              </a:rPr>
              <a:t>EU Energy in Figures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 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Climate change is seen as the single most serious problem facing the world in Sweden (38%) and Denmark (29%), while this view is held by fewer than one in ten respondents in parts of Eastern and Southern Europe (</a:t>
            </a:r>
            <a:r>
              <a:rPr lang="en-GB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Special Eurobarometer 459, European Commission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Consumers becoming more climate conscious: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42% of Europeans are buying environmentally friendly products (</a:t>
            </a:r>
            <a:r>
              <a:rPr lang="en-GB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/>
              </a:rPr>
              <a:t>Special Eurobarometer 435, European Commission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41% of Europeans say they try to buy locally produced and seasonal (</a:t>
            </a:r>
            <a:r>
              <a:rPr lang="en-GB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Special Eurobarometer 459, European Commission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Differences in age:</a:t>
            </a:r>
            <a:endParaRPr lang="nl-BE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           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Older people (55+) care less about climate change than those aged between 25 and 39 (</a:t>
            </a:r>
            <a:r>
              <a:rPr lang="en-GB" sz="12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Special Eurobarometer 459, European Commission</a:t>
            </a:r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</a:t>
            </a:r>
            <a:endParaRPr lang="nl-B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194D4-CEB6-8D49-8ACB-5EDAC700D0EC}" type="datetime1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10/1/2026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338372-CF29-40A2-B068-973AB56E9997}" type="slidenum">
              <a: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9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167A2E5-077F-44E3-B650-E2C5DC0B27FC}"/>
              </a:ext>
            </a:extLst>
          </p:cNvPr>
          <p:cNvSpPr txBox="1">
            <a:spLocks/>
          </p:cNvSpPr>
          <p:nvPr/>
        </p:nvSpPr>
        <p:spPr>
          <a:xfrm>
            <a:off x="11633568" y="633209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DA929E-35AD-A14E-853F-B6FE16D3E409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3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14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D27CF0-5ED2-4705-AFFD-E0935A1B00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6666" y="1556976"/>
            <a:ext cx="3825447" cy="536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1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EAB503-9B56-4E36-8B64-6AC2B25EB0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975440" y="2507574"/>
            <a:ext cx="4610690" cy="383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1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580" y="1629066"/>
            <a:ext cx="7476287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E1161-AE75-4A1D-BEC7-859D22A2B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506" y="3202535"/>
            <a:ext cx="3614143" cy="371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1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5933FD-6812-4AF3-B005-D676342CCF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050972"/>
            <a:ext cx="12610365" cy="554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0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96163D-A551-41CC-AA92-9361D70952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142105" y="1639811"/>
            <a:ext cx="5865158" cy="463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5"/>
            <a:ext cx="11279424" cy="2563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34B0C4-B9E1-47FA-8808-FB451D827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15841" y="832730"/>
            <a:ext cx="2989061" cy="103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1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4"/>
            <a:ext cx="6094174" cy="4681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1FD1D-7BFC-4282-BD2A-DCF311825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18752">
            <a:off x="6730882" y="-608471"/>
            <a:ext cx="6210435" cy="82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4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169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746" y="10477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429" y="1430338"/>
            <a:ext cx="5641451" cy="8941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29" y="2254249"/>
            <a:ext cx="5641451" cy="3998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113" y="1430338"/>
            <a:ext cx="5669234" cy="8941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113" y="2254249"/>
            <a:ext cx="5669234" cy="3998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265" y="6105525"/>
            <a:ext cx="3000440" cy="396253"/>
          </a:xfrm>
        </p:spPr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47046" y="6105525"/>
            <a:ext cx="4500659" cy="396253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47665" y="6105525"/>
            <a:ext cx="3000440" cy="396253"/>
          </a:xfrm>
        </p:spPr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140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94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33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110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277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41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910E73-AAF6-43C2-AF84-332DA619E88C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ED9FFF4-0F46-46C9-B7BC-8DD93072083D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2499628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38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A70D-F3EC-480F-BDBD-CDA69385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C3688-9493-4C4B-AB2A-14A731D4D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AC29A1-B668-477F-8F33-5403570A2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7B3C-ACBB-42FE-AAEB-CF84AEA9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733681-DD72-49A6-859B-E734733CC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65598">
            <a:off x="4338111" y="-679651"/>
            <a:ext cx="6210435" cy="82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5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2607131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759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y" descr="/Users/ryesun/Downloads/light-cover.pnglight-cover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18857" y="-16200"/>
            <a:ext cx="12229714" cy="6890400"/>
          </a:xfrm>
          <a:prstGeom prst="rect">
            <a:avLst/>
          </a:prstGeom>
        </p:spPr>
      </p:pic>
      <p:sp>
        <p:nvSpPr>
          <p:cNvPr id="5" name="body"/>
          <p:cNvSpPr>
            <a:spLocks noGrp="1"/>
          </p:cNvSpPr>
          <p:nvPr>
            <p:ph sz="quarter" idx="13"/>
          </p:nvPr>
        </p:nvSpPr>
        <p:spPr>
          <a:xfrm>
            <a:off x="335915" y="505460"/>
            <a:ext cx="11520170" cy="1350010"/>
          </a:xfrm>
          <a:prstGeom prst="rect">
            <a:avLst/>
          </a:prstGeom>
        </p:spPr>
        <p:txBody>
          <a:bodyPr lIns="0" tIns="0" anchor="b" anchorCtr="0"/>
          <a:lstStyle>
            <a:lvl1pPr marL="1270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  <a:lvl2pPr marL="5842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2pPr>
            <a:lvl3pPr marL="10414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3pPr>
            <a:lvl4pPr marL="14986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4pPr>
            <a:lvl5pPr marL="19558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header"/>
          <p:cNvSpPr>
            <a:spLocks noGrp="1"/>
          </p:cNvSpPr>
          <p:nvPr>
            <p:ph type="title"/>
          </p:nvPr>
        </p:nvSpPr>
        <p:spPr>
          <a:xfrm>
            <a:off x="335915" y="3058795"/>
            <a:ext cx="11520170" cy="3479165"/>
          </a:xfrm>
          <a:prstGeom prst="rect">
            <a:avLst/>
          </a:prstGeom>
        </p:spPr>
        <p:txBody>
          <a:bodyPr anchor="t" anchorCtr="0"/>
          <a:lstStyle>
            <a:lvl1pPr marL="0" indent="0" algn="ctr" eaLnBrk="1" fontAlgn="auto" latinLnBrk="0" hangingPunct="1">
              <a:lnSpc>
                <a:spcPct val="100000"/>
              </a:lnSpc>
              <a:defRPr sz="3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030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-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y" descr="/Users/skinnyfish/Downloads/themes/light/cover.pngcover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2052" y="-18000"/>
            <a:ext cx="12236104" cy="6894000"/>
          </a:xfrm>
          <a:prstGeom prst="rect">
            <a:avLst/>
          </a:prstGeom>
        </p:spPr>
      </p:pic>
      <p:sp>
        <p:nvSpPr>
          <p:cNvPr id="5" name="body"/>
          <p:cNvSpPr>
            <a:spLocks noGrp="1"/>
          </p:cNvSpPr>
          <p:nvPr>
            <p:ph sz="quarter" idx="10"/>
          </p:nvPr>
        </p:nvSpPr>
        <p:spPr>
          <a:xfrm>
            <a:off x="828675" y="3121660"/>
            <a:ext cx="10810240" cy="2757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header"/>
          <p:cNvSpPr>
            <a:spLocks noGrp="1"/>
          </p:cNvSpPr>
          <p:nvPr>
            <p:ph type="title"/>
          </p:nvPr>
        </p:nvSpPr>
        <p:spPr>
          <a:xfrm>
            <a:off x="838200" y="1418590"/>
            <a:ext cx="10800080" cy="1805305"/>
          </a:xfrm>
          <a:prstGeom prst="rect">
            <a:avLst/>
          </a:prstGeom>
        </p:spPr>
        <p:txBody>
          <a:bodyPr bIns="0" anchor="b" anchorCtr="0"/>
          <a:lstStyle>
            <a:lvl1pPr algn="l">
              <a:defRPr sz="4800" b="1">
                <a:solidFill>
                  <a:schemeClr val="tx1"/>
                </a:solidFill>
                <a:latin typeface="Poppins SemiBold" panose="02000000000000000000" charset="0"/>
                <a:cs typeface="Poppins SemiBold" panose="0200000000000000000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1624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"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3357EF-1C8C-3848-88F9-D1A1CE88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4F136-0BB5-364C-8B0A-E0AD1BA194D5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EB531C-9A4D-A946-8C80-DC2B11751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1841B3-7C89-8142-B135-CFBC6FD0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B636-C539-A84E-894E-46D7502D7EC2}" type="slidenum">
              <a:rPr lang="de-DE" smtClean="0"/>
              <a:t>‹#›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7248728-8FE3-7545-ABB5-378BC74B8B85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736C40A-CDA2-D44D-92F0-1587B8AA5236}"/>
              </a:ext>
            </a:extLst>
          </p:cNvPr>
          <p:cNvSpPr/>
          <p:nvPr userDrawn="1"/>
        </p:nvSpPr>
        <p:spPr>
          <a:xfrm>
            <a:off x="0" y="6721476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7A3DC512-C991-8C43-AD79-39E3318E460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40000" y="1244600"/>
            <a:ext cx="7112000" cy="4368800"/>
          </a:xfrm>
        </p:spPr>
        <p:txBody>
          <a:bodyPr/>
          <a:lstStyle/>
          <a:p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040763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041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hasis-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y" descr="/Users/ryesun/Downloads/light-cover.pnglight-cover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18857" y="-16200"/>
            <a:ext cx="12229714" cy="6890400"/>
          </a:xfrm>
          <a:prstGeom prst="rect">
            <a:avLst/>
          </a:prstGeom>
        </p:spPr>
      </p:pic>
      <p:sp>
        <p:nvSpPr>
          <p:cNvPr id="5" name="body1"/>
          <p:cNvSpPr>
            <a:spLocks noGrp="1"/>
          </p:cNvSpPr>
          <p:nvPr>
            <p:ph sz="quarter" idx="13"/>
          </p:nvPr>
        </p:nvSpPr>
        <p:spPr>
          <a:xfrm>
            <a:off x="335915" y="505460"/>
            <a:ext cx="11520170" cy="1350010"/>
          </a:xfrm>
          <a:prstGeom prst="rect">
            <a:avLst/>
          </a:prstGeom>
        </p:spPr>
        <p:txBody>
          <a:bodyPr lIns="0" tIns="0" anchor="b" anchorCtr="0"/>
          <a:lstStyle>
            <a:lvl1pPr marL="1270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  <a:lvl2pPr marL="5842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2pPr>
            <a:lvl3pPr marL="10414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3pPr>
            <a:lvl4pPr marL="14986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4pPr>
            <a:lvl5pPr marL="19558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header"/>
          <p:cNvSpPr>
            <a:spLocks noGrp="1"/>
          </p:cNvSpPr>
          <p:nvPr>
            <p:ph type="title"/>
          </p:nvPr>
        </p:nvSpPr>
        <p:spPr>
          <a:xfrm>
            <a:off x="335915" y="3058795"/>
            <a:ext cx="11520170" cy="3479165"/>
          </a:xfrm>
          <a:prstGeom prst="rect">
            <a:avLst/>
          </a:prstGeom>
        </p:spPr>
        <p:txBody>
          <a:bodyPr anchor="t" anchorCtr="0"/>
          <a:lstStyle>
            <a:lvl1pPr marL="0" indent="0" algn="ctr" eaLnBrk="1" fontAlgn="auto" latinLnBrk="0" hangingPunct="1">
              <a:lnSpc>
                <a:spcPct val="100000"/>
              </a:lnSpc>
              <a:defRPr sz="3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FF4C265-CA31-69C4-B4E3-6C6652D419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5852" y="-282079"/>
            <a:ext cx="1367619" cy="157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8018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ULT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84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orient="horz" pos="4088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6" pos="1118">
          <p15:clr>
            <a:srgbClr val="FBAE40"/>
          </p15:clr>
        </p15:guide>
        <p15:guide id="7" pos="6562">
          <p15:clr>
            <a:srgbClr val="FBAE40"/>
          </p15:clr>
        </p15:guide>
        <p15:guide id="8" orient="horz" pos="618">
          <p15:clr>
            <a:srgbClr val="FBAE40"/>
          </p15:clr>
        </p15:guide>
        <p15:guide id="9" orient="horz" pos="370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1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7" name="Bar"/>
          <p:cNvSpPr/>
          <p:nvPr userDrawn="1"/>
        </p:nvSpPr>
        <p:spPr bwMode="ltGray">
          <a:xfrm>
            <a:off x="1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5" y="0"/>
            <a:ext cx="10081312" cy="374400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defRPr sz="8800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5" y="3744000"/>
            <a:ext cx="10081312" cy="2070000"/>
          </a:xfrm>
        </p:spPr>
        <p:txBody>
          <a:bodyPr/>
          <a:lstStyle>
            <a:lvl1pPr marL="0" indent="0" algn="l">
              <a:buNone/>
              <a:defRPr sz="4400">
                <a:solidFill>
                  <a:srgbClr val="B2B2B2"/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1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7" name="Bar"/>
          <p:cNvSpPr/>
          <p:nvPr userDrawn="1"/>
        </p:nvSpPr>
        <p:spPr bwMode="ltGray">
          <a:xfrm>
            <a:off x="1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5" y="0"/>
            <a:ext cx="10081312" cy="3744000"/>
          </a:xfr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defRPr sz="8800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5" y="3744000"/>
            <a:ext cx="10081312" cy="2070000"/>
          </a:xfrm>
        </p:spPr>
        <p:txBody>
          <a:bodyPr/>
          <a:lstStyle>
            <a:lvl1pPr marL="0" indent="0" algn="ctr">
              <a:buNone/>
              <a:defRPr sz="4400">
                <a:solidFill>
                  <a:srgbClr val="B2B2B2"/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56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2" y="432000"/>
            <a:ext cx="9122711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2" y="972000"/>
            <a:ext cx="9122711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662783" y="0"/>
            <a:ext cx="2529216" cy="6858000"/>
          </a:xfrm>
          <a:solidFill>
            <a:schemeClr val="accent6">
              <a:lumMod val="75000"/>
            </a:schemeClr>
          </a:solidFill>
        </p:spPr>
        <p:txBody>
          <a:bodyPr lIns="540000" tIns="1512000" rIns="540000" bIns="1080000"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9775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2" y="432000"/>
            <a:ext cx="9122711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2" y="972000"/>
            <a:ext cx="9122711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662783" y="0"/>
            <a:ext cx="2529216" cy="6858000"/>
          </a:xfrm>
          <a:solidFill>
            <a:schemeClr val="tx2"/>
          </a:solidFill>
        </p:spPr>
        <p:txBody>
          <a:bodyPr lIns="540000" tIns="1512000" rIns="540000" bIns="1080000"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43173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5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3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6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8570" y="18255"/>
            <a:ext cx="9585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6328" y="1674414"/>
            <a:ext cx="10767471" cy="444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0817F-35F4-44E5-B33A-93A27F714007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15" y="422030"/>
            <a:ext cx="1238532" cy="6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02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8" r:id="rId23"/>
    <p:sldLayoutId id="2147483728" r:id="rId24"/>
    <p:sldLayoutId id="2147483730" r:id="rId25"/>
    <p:sldLayoutId id="2147483732" r:id="rId26"/>
    <p:sldLayoutId id="2147483734" r:id="rId27"/>
    <p:sldLayoutId id="2147483736" r:id="rId28"/>
    <p:sldLayoutId id="214748373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40071" y="1512000"/>
            <a:ext cx="11111046" cy="4298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2"/>
          </p:nvPr>
        </p:nvSpPr>
        <p:spPr>
          <a:xfrm>
            <a:off x="10210932" y="6084000"/>
            <a:ext cx="1440188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7FC3DAB-407D-4279-8EB6-232635B61438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3935312" y="6084000"/>
            <a:ext cx="4320562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540070" y="6084000"/>
            <a:ext cx="900117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2CEFE82-39F2-4F47-8A0C-D5AB3496FA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34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218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46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719856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9784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712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99640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tel.com/insights/beauty-and-personal-care/how-gen-alpha-is-redefining-the-beauty-industry/?_gl=1*uvjgbt*_up*MQ..*_gs*MQ..&amp;gclid=CjwKCAiAtNK8BhBBEiwA8wVt9zfj0xXcsNjkupzMF7Ro8zEAx0DPNb4WxcYQ60WuLkycHg8DwCeEcBoCGt4QAvD_BwE" TargetMode="External"/><Relationship Id="rId2" Type="http://schemas.openxmlformats.org/officeDocument/2006/relationships/hyperlink" Target="https://www.trendhunter.com/pro" TargetMode="External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www.gartner.com/en/articles/top-technology-trends-2025" TargetMode="External"/><Relationship Id="rId4" Type="http://schemas.openxmlformats.org/officeDocument/2006/relationships/hyperlink" Target="https://trends.google.com/trends/explore?date=today%205-y&amp;geo=GB&amp;q=beauty%20trends,korean%20beauty,glass%20skin,antiaging,reduce%20wrinkles&amp;hl=en-GB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5" Type="http://schemas.openxmlformats.org/officeDocument/2006/relationships/hyperlink" Target="https://www.trendhunter.com/apps/dashboard#p=category&amp;v=77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trends.google.com/trends/explore?geo=GB&amp;hl=en-GB" TargetMode="Externa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mintel.com/insights/articles/?_gl=1*qlvphf*_up*MQ..&amp;gclid=CjwKCAiAtNK8BhBBEiwA8wVt9zfj0xXcsNjkupzMF7Ro8zEAx0DPNb4WxcYQ60WuLkycHg8DwCeEcBoCGt4QAvD_BwE" TargetMode="Externa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nd/3.0/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www.alternativhirek.com/2020/07/oroszorszag-es-szamos-orszag-betiltja.html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5.jp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scherlund.blogspot.com/2018/11/lack-of-soft-skills-concern-for-it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google.nl/url?sa=i&amp;rct=j&amp;q=&amp;esrc=s&amp;source=images&amp;cd=&amp;cad=rja&amp;uact=8&amp;ved=0ahUKEwjX7-C_loLZAhWS66QKHcHbAYMQjRwIBw&amp;url=http://www.businessinsider.com/what-starbucks-baristas-think-of-your-coffee-orders-2016-7&amp;psig=AOvVaw26R_oWpwPmstCi2KVyw2g1&amp;ust=1517487202380677" TargetMode="External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39.jpeg"/><Relationship Id="rId4" Type="http://schemas.openxmlformats.org/officeDocument/2006/relationships/image" Target="../media/image35.jpe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jpeg"/><Relationship Id="rId11" Type="http://schemas.openxmlformats.org/officeDocument/2006/relationships/image" Target="../media/image33.png"/><Relationship Id="rId5" Type="http://schemas.openxmlformats.org/officeDocument/2006/relationships/image" Target="../media/image42.png"/><Relationship Id="rId10" Type="http://schemas.openxmlformats.org/officeDocument/2006/relationships/image" Target="../media/image32.pn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33.pn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jpe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9.jpeg"/><Relationship Id="rId11" Type="http://schemas.openxmlformats.org/officeDocument/2006/relationships/image" Target="../media/image62.jpeg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oplematters.in/article/innovation/entrepreneur-mindset-digital-age-10510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creativecommons.org/licenses/by-nc-sa/3.0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7BA04-64EB-0D7B-8A89-7359FE3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730" y="587215"/>
            <a:ext cx="9585230" cy="1325563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Times New Roman"/>
                <a:cs typeface="Times New Roman"/>
              </a:rPr>
              <a:t>Market &amp; Consumer</a:t>
            </a:r>
            <a:r>
              <a:rPr lang="en-GB" sz="3600" spc="-15" dirty="0">
                <a:latin typeface="Times New Roman"/>
                <a:cs typeface="Times New Roman"/>
              </a:rPr>
              <a:t> </a:t>
            </a:r>
            <a:r>
              <a:rPr lang="en-GB" sz="3600" dirty="0">
                <a:latin typeface="Times New Roman"/>
                <a:cs typeface="Times New Roman"/>
              </a:rPr>
              <a:t>Trends </a:t>
            </a:r>
            <a:br>
              <a:rPr lang="en-GB" sz="3600" spc="-10" dirty="0">
                <a:latin typeface="Times New Roman"/>
                <a:cs typeface="Times New Roman"/>
              </a:rPr>
            </a:br>
            <a:br>
              <a:rPr lang="en-GB" sz="3600" spc="-10" dirty="0">
                <a:latin typeface="Times New Roman"/>
                <a:cs typeface="Times New Roman"/>
              </a:rPr>
            </a:br>
            <a:endParaRPr lang="en-GB" sz="3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6E06A3-9BFA-F291-6B84-F6A5C41E7E60}"/>
              </a:ext>
            </a:extLst>
          </p:cNvPr>
          <p:cNvSpPr txBox="1">
            <a:spLocks/>
          </p:cNvSpPr>
          <p:nvPr/>
        </p:nvSpPr>
        <p:spPr>
          <a:xfrm>
            <a:off x="595090" y="5380195"/>
            <a:ext cx="9585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Prof. Liliana Caimacan</a:t>
            </a:r>
          </a:p>
        </p:txBody>
      </p:sp>
    </p:spTree>
    <p:extLst>
      <p:ext uri="{BB962C8B-B14F-4D97-AF65-F5344CB8AC3E}">
        <p14:creationId xmlns:p14="http://schemas.microsoft.com/office/powerpoint/2010/main" val="288526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5519936" y="1892829"/>
            <a:ext cx="5136571" cy="316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60">
              <a:lnSpc>
                <a:spcPts val="2239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600" b="1" kern="0" dirty="0">
                <a:solidFill>
                  <a:schemeClr val="bg1"/>
                </a:solidFill>
                <a:latin typeface="League Spartan" panose="020B0604020202020204" charset="0"/>
                <a:cs typeface="League Spartan" panose="020B0604020202020204" charset="0"/>
                <a:sym typeface="Arial"/>
              </a:rPr>
              <a:t>LILIANA CAIMACAN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19936" y="2564904"/>
            <a:ext cx="5664629" cy="3391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Professor of Marketing and Entrepreneurship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Business Transformation Strategist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Innovation Leader, Marketing Expert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endParaRPr lang="en-US" sz="2133" kern="0" spc="35" dirty="0">
              <a:solidFill>
                <a:schemeClr val="bg1"/>
              </a:solidFill>
              <a:latin typeface="Montserrat" panose="020B0604020202020204" charset="0"/>
              <a:cs typeface="Arial"/>
              <a:sym typeface="Arial"/>
            </a:endParaRP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Liliana.Caimacan@faculty.hult.edu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LinkedIn:  Liliana Caimacan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15339D-131E-4E2E-B51D-BD65AA2EF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19" y="1556792"/>
            <a:ext cx="4002307" cy="4128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9F094-F60A-6FC8-0791-98CE80F7C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&amp; Consumer Trends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64BA4-DDD9-6EE6-CD2B-1F7273786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Market trends</a:t>
            </a:r>
            <a:r>
              <a:rPr lang="en-GB" dirty="0"/>
              <a:t> are patterns of change in an industry or market over time, shaped by factors such as technology, competition, economic conditions, regulation and shifts in demand. </a:t>
            </a:r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Consumer trends</a:t>
            </a:r>
            <a:r>
              <a:rPr lang="en-GB" dirty="0"/>
              <a:t> are evolving patterns in consumers’ needs, attitudes, preferences and behaviours that influence what, why, where and how they buy and use products or services.</a:t>
            </a:r>
          </a:p>
        </p:txBody>
      </p:sp>
    </p:spTree>
    <p:extLst>
      <p:ext uri="{BB962C8B-B14F-4D97-AF65-F5344CB8AC3E}">
        <p14:creationId xmlns:p14="http://schemas.microsoft.com/office/powerpoint/2010/main" val="29562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32116-73A5-FC52-CCE5-7CCD3602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1905" y="552182"/>
            <a:ext cx="6837046" cy="628333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Competitive Intelligence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Tracking competitors' product launches, marketing campaigns, patents etc. to identify disruptive innovations.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Customer Surveys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Regular surveys to gauge changes in customer preferences, satisfaction levels, and buying criteria.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Industry Reports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Reviews of market share, growth trends, technology shifts, and regulatory changes in your sectors.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Sentiment Analysis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Monitoring social media conversations and online reviews to pick up early warning signs.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Big Data Analytics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Identifying correlations, anomalies, and predictive patterns in structured and unstructured data.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Scenario Analysis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Developing scenarios for high-impact but low-probability events. Helps prepare contingency plans.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Horizon Scanning </a:t>
            </a:r>
            <a: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  <a:t>- A systematic approach to detecting early signs of potential threats or disruptions.</a:t>
            </a:r>
            <a:br>
              <a:rPr lang="en-US" sz="1600" dirty="0">
                <a:solidFill>
                  <a:schemeClr val="bg1"/>
                </a:solidFill>
                <a:latin typeface="+mj-lt"/>
                <a:cs typeface="Poppins" pitchFamily="2" charset="77"/>
              </a:rPr>
            </a:br>
            <a:endParaRPr lang="en-US" sz="1600" dirty="0">
              <a:solidFill>
                <a:schemeClr val="bg1"/>
              </a:solidFill>
              <a:latin typeface="+mj-lt"/>
              <a:cs typeface="Poppi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E1453-E41F-3908-43DD-07DDE2FB5B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54955" y="552182"/>
            <a:ext cx="5998840" cy="55775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algn="l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chemeClr val="bg1"/>
                </a:solidFill>
                <a:latin typeface="+mj-lt"/>
                <a:cs typeface="Poppins" pitchFamily="2" charset="77"/>
              </a:rPr>
              <a:t>Monitoring Market Trends</a:t>
            </a:r>
          </a:p>
        </p:txBody>
      </p:sp>
      <p:pic>
        <p:nvPicPr>
          <p:cNvPr id="4" name="list-item-img1">
            <a:extLst>
              <a:ext uri="{FF2B5EF4-FFF2-40B4-BE49-F238E27FC236}">
                <a16:creationId xmlns:a16="http://schemas.microsoft.com/office/drawing/2014/main" id="{231C738B-2CD8-A02D-0079-71A33257A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43" r="17836" b="-2"/>
          <a:stretch/>
        </p:blipFill>
        <p:spPr>
          <a:xfrm>
            <a:off x="20" y="10"/>
            <a:ext cx="499298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6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"/>
          <p:cNvSpPr>
            <a:spLocks noGrp="1"/>
          </p:cNvSpPr>
          <p:nvPr>
            <p:ph type="title"/>
          </p:nvPr>
        </p:nvSpPr>
        <p:spPr>
          <a:xfrm>
            <a:off x="1868686" y="607984"/>
            <a:ext cx="10800000" cy="615600"/>
          </a:xfrm>
          <a:prstGeom prst="rect">
            <a:avLst/>
          </a:prstGeom>
        </p:spPr>
        <p:txBody>
          <a:bodyPr anchor="ctr" anchorCtr="0"/>
          <a:lstStyle>
            <a:lvl1pPr algn="l">
              <a:defRPr sz="3400" b="1">
                <a:solidFill>
                  <a:schemeClr val="tx1"/>
                </a:solidFill>
                <a:latin typeface="Poppins SemiBold" panose="02000000000000000000" charset="0"/>
                <a:cs typeface="Poppins SemiBold" panose="02000000000000000000" charset="0"/>
              </a:defRPr>
            </a:lvl1pPr>
          </a:lstStyle>
          <a:p>
            <a:pPr lvl="0"/>
            <a:r>
              <a:rPr lang="en-US" dirty="0">
                <a:solidFill>
                  <a:schemeClr val="bg1"/>
                </a:solidFill>
                <a:latin typeface="+mj-lt"/>
              </a:rPr>
              <a:t>Tools for Monitoring Market Trends</a:t>
            </a:r>
            <a:br>
              <a:rPr lang="en-US" dirty="0">
                <a:solidFill>
                  <a:schemeClr val="bg1"/>
                </a:solidFill>
                <a:latin typeface="+mj-lt"/>
              </a:rPr>
            </a:br>
            <a:r>
              <a:rPr lang="en-US" sz="1400" dirty="0">
                <a:solidFill>
                  <a:schemeClr val="bg1"/>
                </a:solidFill>
                <a:latin typeface="+mj-lt"/>
              </a:rPr>
              <a:t>What are the essential tools for monitoring market trends and identifying potential disruptions? </a:t>
            </a:r>
            <a:br>
              <a:rPr lang="en-US" dirty="0">
                <a:solidFill>
                  <a:schemeClr val="bg1"/>
                </a:solidFill>
                <a:latin typeface="+mj-lt"/>
              </a:rPr>
            </a:b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body1"/>
          <p:cNvSpPr>
            <a:spLocks noGrp="1"/>
          </p:cNvSpPr>
          <p:nvPr>
            <p:ph sz="quarter" idx="10"/>
          </p:nvPr>
        </p:nvSpPr>
        <p:spPr>
          <a:xfrm>
            <a:off x="835414" y="1650822"/>
            <a:ext cx="10692022" cy="4690017"/>
          </a:xfrm>
          <a:prstGeom prst="rect">
            <a:avLst/>
          </a:prstGeom>
          <a:noFill/>
          <a:ln>
            <a:noFill/>
          </a:ln>
        </p:spPr>
        <p:txBody>
          <a:bodyPr lIns="36000" tIns="144000" bIns="72000"/>
          <a:lstStyle>
            <a:lvl1pPr marL="0" indent="0" algn="l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800" b="1">
                <a:latin typeface="Poppins Regular" panose="02000000000000000000" charset="0"/>
                <a:cs typeface="Poppins Regular" panose="02000000000000000000" charset="0"/>
              </a:defRPr>
            </a:lvl1pPr>
            <a:lvl2pPr marL="0" indent="-179705" algn="just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2pPr>
            <a:lvl3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3pPr>
            <a:lvl4pPr marL="0" indent="-179705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4pPr>
            <a:lvl5pPr marL="0" indent="0" algn="l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400">
                <a:latin typeface="Poppins Regular" panose="02000000000000000000" charset="0"/>
                <a:cs typeface="Poppins Regular" panose="02000000000000000000" charset="0"/>
              </a:defRPr>
            </a:lvl5pPr>
            <a:lvl6pPr algn="l">
              <a:defRPr/>
            </a:lvl6pPr>
          </a:lstStyle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en-GB" sz="2000" b="1" i="0" dirty="0">
                <a:effectLst/>
                <a:latin typeface="+mj-lt"/>
                <a:cs typeface="Poppins" pitchFamily="2" charset="77"/>
              </a:rPr>
              <a:t> Google Trends:</a:t>
            </a:r>
            <a:r>
              <a:rPr lang="en-GB" sz="2000" b="0" i="0" dirty="0">
                <a:effectLst/>
                <a:latin typeface="+mj-lt"/>
                <a:cs typeface="Poppins" pitchFamily="2" charset="77"/>
              </a:rPr>
              <a:t> Provides insights into the popularity of search queries in Google. Useful for understanding consumer interests and market trends.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en-GB" sz="2000" dirty="0">
                <a:latin typeface="+mj-lt"/>
                <a:cs typeface="Poppins" pitchFamily="2" charset="77"/>
              </a:rPr>
              <a:t> </a:t>
            </a:r>
            <a:r>
              <a:rPr lang="en-GB" sz="2000" b="1" i="0" dirty="0">
                <a:effectLst/>
                <a:latin typeface="+mj-lt"/>
                <a:cs typeface="Poppins" pitchFamily="2" charset="77"/>
              </a:rPr>
              <a:t>Social Media Analytics Tools (e.g., Hootsuite, Sprout Social):</a:t>
            </a:r>
            <a:r>
              <a:rPr lang="en-GB" sz="2000" b="0" i="0" dirty="0">
                <a:effectLst/>
                <a:latin typeface="+mj-lt"/>
                <a:cs typeface="Poppins" pitchFamily="2" charset="77"/>
              </a:rPr>
              <a:t> Track social media conversations and trends, which can be early indicators of market shifts.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en-GB" sz="2000" b="1" i="0" dirty="0">
                <a:effectLst/>
                <a:latin typeface="+mj-lt"/>
                <a:cs typeface="Poppins" pitchFamily="2" charset="77"/>
              </a:rPr>
              <a:t> SEMrush or </a:t>
            </a:r>
            <a:r>
              <a:rPr lang="en-GB" sz="2000" b="1" i="0" dirty="0" err="1">
                <a:effectLst/>
                <a:latin typeface="+mj-lt"/>
                <a:cs typeface="Poppins" pitchFamily="2" charset="77"/>
              </a:rPr>
              <a:t>SimilarWeb</a:t>
            </a:r>
            <a:r>
              <a:rPr lang="en-GB" sz="2000" b="1" i="0" dirty="0">
                <a:effectLst/>
                <a:latin typeface="+mj-lt"/>
                <a:cs typeface="Poppins" pitchFamily="2" charset="77"/>
              </a:rPr>
              <a:t>:</a:t>
            </a:r>
            <a:r>
              <a:rPr lang="en-GB" sz="2000" b="0" i="0" dirty="0">
                <a:effectLst/>
                <a:latin typeface="+mj-lt"/>
                <a:cs typeface="Poppins" pitchFamily="2" charset="77"/>
              </a:rPr>
              <a:t> Offer insights into competitors' online strategies, traffic sources, and keyword rankings, helping to understand market position and dynamics.</a:t>
            </a:r>
          </a:p>
          <a:p>
            <a:pPr algn="l">
              <a:lnSpc>
                <a:spcPct val="150000"/>
              </a:lnSpc>
              <a:buFont typeface="+mj-lt"/>
              <a:buAutoNum type="arabicPeriod"/>
            </a:pPr>
            <a:r>
              <a:rPr lang="en-GB" sz="2000" b="1" i="0" dirty="0">
                <a:effectLst/>
                <a:latin typeface="+mj-lt"/>
                <a:cs typeface="Poppins" pitchFamily="2" charset="77"/>
              </a:rPr>
              <a:t> IBISWorld and </a:t>
            </a:r>
            <a:r>
              <a:rPr lang="en-GB" sz="2000" b="1" i="0" dirty="0" err="1">
                <a:effectLst/>
                <a:latin typeface="+mj-lt"/>
                <a:cs typeface="Poppins" pitchFamily="2" charset="77"/>
              </a:rPr>
              <a:t>Euromonitor,etc</a:t>
            </a:r>
            <a:r>
              <a:rPr lang="en-GB" sz="2000" b="1" i="0" dirty="0">
                <a:effectLst/>
                <a:latin typeface="+mj-lt"/>
                <a:cs typeface="Poppins" pitchFamily="2" charset="77"/>
              </a:rPr>
              <a:t>:</a:t>
            </a:r>
            <a:r>
              <a:rPr lang="en-GB" sz="2000" b="0" i="0" dirty="0">
                <a:effectLst/>
                <a:latin typeface="+mj-lt"/>
                <a:cs typeface="Poppins" pitchFamily="2" charset="77"/>
              </a:rPr>
              <a:t> Provide industry reports, global market research, and trend analysis.</a:t>
            </a:r>
          </a:p>
          <a:p>
            <a:pPr lvl="4">
              <a:lnSpc>
                <a:spcPct val="150000"/>
              </a:lnSpc>
            </a:pPr>
            <a:r>
              <a:rPr lang="en-US" sz="2000" b="1" dirty="0">
                <a:latin typeface="+mj-lt"/>
                <a:cs typeface="Poppins" pitchFamily="2" charset="77"/>
              </a:rPr>
              <a:t>5. Various Trends reports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579585" y="602850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pPr algn="l"/>
            <a:r>
              <a:rPr lang="en-GB" sz="4000" b="1" dirty="0">
                <a:solidFill>
                  <a:schemeClr val="bg1"/>
                </a:solidFill>
                <a:latin typeface="+mj-lt"/>
              </a:rPr>
              <a:t>Trends and the impact on customer behaviour </a:t>
            </a:r>
            <a:br>
              <a:rPr lang="en-GB" sz="4000" b="1" dirty="0">
                <a:solidFill>
                  <a:schemeClr val="bg1"/>
                </a:solidFill>
                <a:latin typeface="+mj-lt"/>
              </a:rPr>
            </a:br>
            <a:endParaRPr lang="en-US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D61819-F769-BC15-7C3C-9B891173300B}"/>
              </a:ext>
            </a:extLst>
          </p:cNvPr>
          <p:cNvSpPr txBox="1">
            <a:spLocks/>
          </p:cNvSpPr>
          <p:nvPr/>
        </p:nvSpPr>
        <p:spPr>
          <a:xfrm>
            <a:off x="496413" y="1676400"/>
            <a:ext cx="11199173" cy="4473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90204" pitchFamily="34" charset="0"/>
              <a:buNone/>
            </a:pPr>
            <a:r>
              <a:rPr lang="en-US" dirty="0">
                <a:solidFill>
                  <a:schemeClr val="bg1"/>
                </a:solidFill>
                <a:latin typeface="+mj-lt"/>
                <a:cs typeface="Poppins" pitchFamily="2" charset="77"/>
              </a:rPr>
              <a:t>Sources for trends: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+mj-lt"/>
                <a:cs typeface="Poppins" pitchFamily="2" charset="77"/>
              </a:rPr>
              <a:t>Specialized research agencies – </a:t>
            </a:r>
            <a:r>
              <a:rPr lang="en-US" dirty="0" err="1">
                <a:solidFill>
                  <a:schemeClr val="bg1"/>
                </a:solidFill>
                <a:latin typeface="+mj-lt"/>
                <a:cs typeface="Poppins" pitchFamily="2" charset="77"/>
              </a:rPr>
              <a:t>eg</a:t>
            </a:r>
            <a:r>
              <a:rPr lang="en-US" dirty="0">
                <a:solidFill>
                  <a:schemeClr val="bg1"/>
                </a:solidFill>
                <a:latin typeface="+mj-lt"/>
                <a:cs typeface="Poppins" pitchFamily="2" charset="77"/>
              </a:rPr>
              <a:t> VML / Nielsen / Kantar /FMCG Gurus  </a:t>
            </a:r>
          </a:p>
          <a:p>
            <a:pPr>
              <a:buFontTx/>
              <a:buChar char="-"/>
            </a:pPr>
            <a:endParaRPr lang="en-US" dirty="0">
              <a:solidFill>
                <a:schemeClr val="bg1"/>
              </a:solidFill>
              <a:latin typeface="+mj-lt"/>
              <a:cs typeface="Poppins" pitchFamily="2" charset="77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+mj-lt"/>
                <a:cs typeface="Poppins" pitchFamily="2" charset="77"/>
              </a:rPr>
              <a:t>Trends and Insights </a:t>
            </a:r>
          </a:p>
          <a:p>
            <a:pPr lvl="1">
              <a:buFontTx/>
              <a:buChar char="-"/>
            </a:pPr>
            <a:r>
              <a:rPr lang="en-US" sz="2000" dirty="0">
                <a:solidFill>
                  <a:schemeClr val="bg1"/>
                </a:solidFill>
                <a:latin typeface="+mj-lt"/>
                <a:cs typeface="Poppins" pitchFamily="2" charset="77"/>
              </a:rPr>
              <a:t>Trend Hunter: </a:t>
            </a:r>
            <a:r>
              <a:rPr lang="en-GB" sz="2000" dirty="0">
                <a:solidFill>
                  <a:schemeClr val="bg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Trend Hunter Consumer Insights - Trend Database of Crowdsourced Insight</a:t>
            </a:r>
            <a:endParaRPr lang="en-GB" sz="2000" dirty="0">
              <a:solidFill>
                <a:schemeClr val="bg1"/>
              </a:solidFill>
              <a:latin typeface="+mj-lt"/>
            </a:endParaRPr>
          </a:p>
          <a:p>
            <a:pPr lvl="1">
              <a:buFontTx/>
              <a:buChar char="-"/>
            </a:pP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</a:rPr>
              <a:t>Mintel: </a:t>
            </a: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Mintel trends </a:t>
            </a:r>
            <a:endParaRPr lang="en-GB" sz="2000" dirty="0">
              <a:solidFill>
                <a:schemeClr val="bg1"/>
              </a:solidFill>
              <a:latin typeface="+mj-lt"/>
              <a:cs typeface="Poppins" pitchFamily="2" charset="77"/>
            </a:endParaRPr>
          </a:p>
          <a:p>
            <a:pPr lvl="1">
              <a:buFontTx/>
              <a:buChar char="-"/>
            </a:pP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</a:rPr>
              <a:t>Google Trends: </a:t>
            </a: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trends </a:t>
            </a:r>
            <a:endParaRPr lang="en-GB" sz="2000" dirty="0">
              <a:solidFill>
                <a:schemeClr val="bg1"/>
              </a:solidFill>
              <a:latin typeface="+mj-lt"/>
              <a:cs typeface="Poppins" pitchFamily="2" charset="77"/>
            </a:endParaRPr>
          </a:p>
          <a:p>
            <a:pPr lvl="1">
              <a:buFontTx/>
              <a:buChar char="-"/>
            </a:pP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</a:rPr>
              <a:t>Gartner: </a:t>
            </a:r>
            <a:r>
              <a:rPr lang="en-GB" sz="2000" dirty="0">
                <a:solidFill>
                  <a:schemeClr val="bg1"/>
                </a:solidFill>
                <a:latin typeface="+mj-lt"/>
                <a:cs typeface="Poppins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https://www.gartner.com/en/articles/top-technology-trends-2025</a:t>
            </a:r>
            <a:endParaRPr lang="en-GB" sz="2000" dirty="0">
              <a:solidFill>
                <a:schemeClr val="bg1"/>
              </a:solidFill>
              <a:latin typeface="+mj-lt"/>
              <a:cs typeface="Poppins" pitchFamily="2" charset="77"/>
            </a:endParaRPr>
          </a:p>
          <a:p>
            <a:pPr lvl="1">
              <a:buFontTx/>
              <a:buChar char="-"/>
            </a:pPr>
            <a:endParaRPr lang="en-GB" sz="2000" dirty="0">
              <a:solidFill>
                <a:schemeClr val="bg1"/>
              </a:solidFill>
              <a:latin typeface="+mj-lt"/>
              <a:cs typeface="Poppins" pitchFamily="2" charset="77"/>
            </a:endParaRPr>
          </a:p>
          <a:p>
            <a:pPr lvl="1">
              <a:buFontTx/>
              <a:buChar char="-"/>
            </a:pPr>
            <a:endParaRPr lang="en-US" sz="2000" dirty="0">
              <a:solidFill>
                <a:schemeClr val="bg1"/>
              </a:solidFill>
              <a:latin typeface="+mj-lt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3567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315541" y="390080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pPr algn="l"/>
            <a:r>
              <a:rPr lang="en-GB" sz="3600" b="1" dirty="0">
                <a:solidFill>
                  <a:schemeClr val="bg1"/>
                </a:solidFill>
                <a:latin typeface="+mj-lt"/>
              </a:rPr>
              <a:t>Trends and the impact on customer behaviour – </a:t>
            </a:r>
          </a:p>
          <a:p>
            <a:pPr algn="l"/>
            <a:r>
              <a:rPr lang="en-GB" sz="3600" b="1" dirty="0">
                <a:solidFill>
                  <a:schemeClr val="bg1"/>
                </a:solidFill>
                <a:latin typeface="+mj-lt"/>
              </a:rPr>
              <a:t>Trend Hunter </a:t>
            </a:r>
            <a:br>
              <a:rPr lang="en-GB" sz="3600" b="1" dirty="0">
                <a:solidFill>
                  <a:schemeClr val="bg1"/>
                </a:solidFill>
                <a:latin typeface="+mj-lt"/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F1DB6E-C4DA-6362-AD53-2855EE3C8C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36" t="28571" r="16696" b="1428"/>
          <a:stretch/>
        </p:blipFill>
        <p:spPr>
          <a:xfrm>
            <a:off x="237797" y="1661577"/>
            <a:ext cx="6343229" cy="34398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3FB3EB-4412-6F55-4C82-E8C2FADFA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095" y="1661577"/>
            <a:ext cx="5371108" cy="23341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6981A4-36C3-D8B7-C270-E25E17C138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027"/>
          <a:stretch/>
        </p:blipFill>
        <p:spPr>
          <a:xfrm>
            <a:off x="6397711" y="4055037"/>
            <a:ext cx="5741875" cy="2471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BC26A1-262B-AD95-3993-059ABAC7AE61}"/>
              </a:ext>
            </a:extLst>
          </p:cNvPr>
          <p:cNvSpPr txBox="1"/>
          <p:nvPr/>
        </p:nvSpPr>
        <p:spPr>
          <a:xfrm>
            <a:off x="463256" y="5544590"/>
            <a:ext cx="4881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https://www.trendhunter.com/apps/dashboard#p=category&amp;v=77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605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696000" y="412845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  <a:latin typeface="+mj-lt"/>
              </a:rPr>
              <a:t>Trends and the impact on customer behaviour – Google Trends </a:t>
            </a:r>
            <a:br>
              <a:rPr lang="en-GB" sz="3600" b="1" dirty="0">
                <a:solidFill>
                  <a:schemeClr val="bg1"/>
                </a:solidFill>
                <a:latin typeface="+mj-lt"/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C26A1-262B-AD95-3993-059ABAC7AE61}"/>
              </a:ext>
            </a:extLst>
          </p:cNvPr>
          <p:cNvSpPr txBox="1"/>
          <p:nvPr/>
        </p:nvSpPr>
        <p:spPr>
          <a:xfrm>
            <a:off x="463256" y="6023561"/>
            <a:ext cx="10165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https://trends.google.com/trends/explore?geo=GB&amp;hl=en-GB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B540F-5978-360A-B8AA-185FA76D3C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388"/>
          <a:stretch/>
        </p:blipFill>
        <p:spPr>
          <a:xfrm>
            <a:off x="1034143" y="1632857"/>
            <a:ext cx="9594122" cy="406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09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564369" y="602850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pPr algn="l"/>
            <a:r>
              <a:rPr lang="en-GB" sz="3600" b="1" dirty="0">
                <a:solidFill>
                  <a:schemeClr val="bg1"/>
                </a:solidFill>
                <a:latin typeface="+mj-lt"/>
              </a:rPr>
              <a:t>Trends and the impact on customer behaviour – Mintel </a:t>
            </a:r>
            <a:br>
              <a:rPr lang="en-GB" sz="3600" b="1" dirty="0">
                <a:solidFill>
                  <a:schemeClr val="bg1"/>
                </a:solidFill>
                <a:latin typeface="+mj-lt"/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C26A1-262B-AD95-3993-059ABAC7AE61}"/>
              </a:ext>
            </a:extLst>
          </p:cNvPr>
          <p:cNvSpPr txBox="1"/>
          <p:nvPr/>
        </p:nvSpPr>
        <p:spPr>
          <a:xfrm>
            <a:off x="463256" y="6023561"/>
            <a:ext cx="101650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https://www.mintel.com/insights/articles/?_</a:t>
            </a:r>
            <a:r>
              <a:rPr lang="en-GB" dirty="0" err="1">
                <a:hlinkClick r:id="rId2"/>
              </a:rPr>
              <a:t>gl</a:t>
            </a:r>
            <a:r>
              <a:rPr lang="en-GB" dirty="0">
                <a:hlinkClick r:id="rId2"/>
              </a:rPr>
              <a:t>=1*</a:t>
            </a:r>
            <a:r>
              <a:rPr lang="en-GB" dirty="0" err="1">
                <a:hlinkClick r:id="rId2"/>
              </a:rPr>
              <a:t>qlvphf</a:t>
            </a:r>
            <a:r>
              <a:rPr lang="en-GB" dirty="0">
                <a:hlinkClick r:id="rId2"/>
              </a:rPr>
              <a:t>*_up*MQ..&amp;</a:t>
            </a:r>
            <a:r>
              <a:rPr lang="en-GB" dirty="0" err="1">
                <a:hlinkClick r:id="rId2"/>
              </a:rPr>
              <a:t>gclid</a:t>
            </a:r>
            <a:r>
              <a:rPr lang="en-GB" dirty="0">
                <a:hlinkClick r:id="rId2"/>
              </a:rPr>
              <a:t>=CjwKCAiAtNK8BhBBEiwA8wVt9zfj0xXcsNjkupzMF7Ro8zEAx0DPNb4WxcYQ60WuLkycHg8DwCeEcBoCGt4QAvD_BwE</a:t>
            </a:r>
            <a:endParaRPr lang="en-GB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43D22-5F4E-A423-938B-CD5B1A97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857"/>
          <a:stretch/>
        </p:blipFill>
        <p:spPr>
          <a:xfrm>
            <a:off x="1415143" y="1981200"/>
            <a:ext cx="8809540" cy="37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58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248683" y="319821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  <a:latin typeface="+mj-lt"/>
              </a:rPr>
              <a:t>Trends and the impact on customer behaviour – </a:t>
            </a:r>
          </a:p>
          <a:p>
            <a:r>
              <a:rPr lang="en-GB" sz="3600" b="1" dirty="0">
                <a:solidFill>
                  <a:schemeClr val="bg1"/>
                </a:solidFill>
                <a:latin typeface="+mj-lt"/>
              </a:rPr>
              <a:t>VML Report </a:t>
            </a:r>
            <a:br>
              <a:rPr lang="en-GB" sz="3600" b="1" dirty="0">
                <a:solidFill>
                  <a:schemeClr val="bg1"/>
                </a:solidFill>
                <a:latin typeface="+mj-lt"/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01B67A-B3C1-F7E6-8818-818487B73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89" t="21939" r="18572"/>
          <a:stretch/>
        </p:blipFill>
        <p:spPr>
          <a:xfrm>
            <a:off x="609602" y="1589314"/>
            <a:ext cx="4883632" cy="3135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3DAE31-5A86-3BF2-545E-4103A2896E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57" t="27381" r="18839"/>
          <a:stretch/>
        </p:blipFill>
        <p:spPr>
          <a:xfrm>
            <a:off x="5763986" y="1589313"/>
            <a:ext cx="5056414" cy="30452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0619E5-6328-B16F-1743-361805BD07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304" t="23980" r="29375" b="23639"/>
          <a:stretch/>
        </p:blipFill>
        <p:spPr>
          <a:xfrm>
            <a:off x="4103913" y="4165202"/>
            <a:ext cx="3733801" cy="242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33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F5B03F-6399-F7CA-51BA-BEAD846E7004}"/>
              </a:ext>
            </a:extLst>
          </p:cNvPr>
          <p:cNvSpPr txBox="1">
            <a:spLocks/>
          </p:cNvSpPr>
          <p:nvPr/>
        </p:nvSpPr>
        <p:spPr>
          <a:xfrm>
            <a:off x="248683" y="319821"/>
            <a:ext cx="10800000" cy="615600"/>
          </a:xfrm>
          <a:prstGeom prst="rect">
            <a:avLst/>
          </a:prstGeom>
        </p:spPr>
        <p:txBody>
          <a:bodyPr anchor="t" anchorCtr="0"/>
          <a:lstStyle>
            <a:lvl1pPr mar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Poppins Regular" panose="02000000000000000000" charset="0"/>
                <a:ea typeface="+mj-ea"/>
                <a:cs typeface="Poppins Regular" panose="02000000000000000000" charset="0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  <a:latin typeface="+mj-lt"/>
              </a:rPr>
              <a:t>Trends and the impact on customer behaviour – </a:t>
            </a:r>
          </a:p>
          <a:p>
            <a:r>
              <a:rPr lang="en-GB" sz="3600" b="1" dirty="0">
                <a:solidFill>
                  <a:schemeClr val="bg1"/>
                </a:solidFill>
                <a:latin typeface="+mj-lt"/>
              </a:rPr>
              <a:t>VML Report </a:t>
            </a:r>
            <a:br>
              <a:rPr lang="en-GB" sz="3600" b="1" dirty="0">
                <a:solidFill>
                  <a:schemeClr val="bg1"/>
                </a:solidFill>
                <a:latin typeface="+mj-lt"/>
              </a:rPr>
            </a:b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2A7F00-1849-4114-2B17-19378E71B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15" t="25000" r="19196" b="3741"/>
          <a:stretch/>
        </p:blipFill>
        <p:spPr>
          <a:xfrm>
            <a:off x="385376" y="2275115"/>
            <a:ext cx="5263307" cy="31459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88107B-2306-D5B8-34FC-DA1553C3FFBC}"/>
              </a:ext>
            </a:extLst>
          </p:cNvPr>
          <p:cNvSpPr txBox="1"/>
          <p:nvPr/>
        </p:nvSpPr>
        <p:spPr>
          <a:xfrm>
            <a:off x="6291942" y="2427514"/>
            <a:ext cx="50727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Insight: “</a:t>
            </a:r>
            <a:r>
              <a:rPr lang="en-GB" i="1" dirty="0">
                <a:solidFill>
                  <a:schemeClr val="bg1"/>
                </a:solidFill>
              </a:rPr>
              <a:t>I need products which are made for me and addressing my specific needs. I want to be able to understand what are they for,  how to use and to help me achieve good results.”</a:t>
            </a:r>
          </a:p>
          <a:p>
            <a:endParaRPr lang="en-GB" i="1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Opportunity:  create products addressing specifical needs of senior people who have a high disposable income and tend to spend more for specialized products</a:t>
            </a:r>
          </a:p>
        </p:txBody>
      </p:sp>
    </p:spTree>
    <p:extLst>
      <p:ext uri="{BB962C8B-B14F-4D97-AF65-F5344CB8AC3E}">
        <p14:creationId xmlns:p14="http://schemas.microsoft.com/office/powerpoint/2010/main" val="1178146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436" y="4680307"/>
            <a:ext cx="5525236" cy="1321216"/>
          </a:xfrm>
          <a:prstGeom prst="rect">
            <a:avLst/>
          </a:prstGeom>
        </p:spPr>
      </p:pic>
      <p:pic>
        <p:nvPicPr>
          <p:cNvPr id="3" name="shap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437" y="3110885"/>
            <a:ext cx="5532282" cy="1323063"/>
          </a:xfrm>
          <a:prstGeom prst="rect">
            <a:avLst/>
          </a:prstGeom>
        </p:spPr>
      </p:pic>
      <p:pic>
        <p:nvPicPr>
          <p:cNvPr id="4" name="shape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438" y="1523170"/>
            <a:ext cx="5525234" cy="1459516"/>
          </a:xfrm>
          <a:prstGeom prst="rect">
            <a:avLst/>
          </a:prstGeom>
        </p:spPr>
      </p:pic>
      <p:sp>
        <p:nvSpPr>
          <p:cNvPr id="9" name="body1"/>
          <p:cNvSpPr>
            <a:spLocks noGrp="1"/>
          </p:cNvSpPr>
          <p:nvPr>
            <p:ph sz="quarter" idx="10"/>
          </p:nvPr>
        </p:nvSpPr>
        <p:spPr>
          <a:xfrm>
            <a:off x="5559390" y="1528948"/>
            <a:ext cx="5532282" cy="1214252"/>
          </a:xfrm>
          <a:prstGeom prst="rect">
            <a:avLst/>
          </a:prstGeom>
          <a:noFill/>
          <a:ln>
            <a:noFill/>
          </a:ln>
        </p:spPr>
        <p:txBody>
          <a:bodyPr lIns="216000" tIns="144000" bIns="72000"/>
          <a:lstStyle>
            <a:lvl1pPr marL="0" indent="0" algn="l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 b="1">
                <a:latin typeface="Poppins Regular" panose="02000000000000000000" charset="0"/>
                <a:cs typeface="Poppins Regular" panose="02000000000000000000" charset="0"/>
              </a:defRPr>
            </a:lvl1pPr>
            <a:lvl2pPr marL="0" indent="-179705" algn="just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2pPr>
            <a:lvl3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3pPr>
            <a:lvl4pPr marL="0" indent="-179705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4pPr>
            <a:lvl5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5pPr>
            <a:lvl6pPr algn="l">
              <a:defRPr/>
            </a:lvl6pPr>
          </a:lstStyle>
          <a:p>
            <a:pPr lvl="0"/>
            <a:r>
              <a:rPr lang="en-US" sz="1400" dirty="0">
                <a:latin typeface="+mj-lt"/>
              </a:rPr>
              <a:t>Digital Adoption</a:t>
            </a:r>
          </a:p>
          <a:p>
            <a:pPr lvl="4"/>
            <a:r>
              <a:rPr lang="en-US" sz="1400" dirty="0">
                <a:latin typeface="+mj-lt"/>
              </a:rPr>
              <a:t>Accelerated digital adoption, e-commerce trends, and omnichannel experiences reshape consumer behaviors, preferences, and expectations, driving businesses to adapt their marketing and sales strategies.</a:t>
            </a:r>
          </a:p>
        </p:txBody>
      </p:sp>
      <p:sp>
        <p:nvSpPr>
          <p:cNvPr id="6" name="header"/>
          <p:cNvSpPr>
            <a:spLocks noGrp="1"/>
          </p:cNvSpPr>
          <p:nvPr>
            <p:ph type="title"/>
          </p:nvPr>
        </p:nvSpPr>
        <p:spPr>
          <a:xfrm>
            <a:off x="1949428" y="393272"/>
            <a:ext cx="6093372" cy="417964"/>
          </a:xfrm>
          <a:prstGeom prst="rect">
            <a:avLst/>
          </a:prstGeom>
        </p:spPr>
        <p:txBody>
          <a:bodyPr/>
          <a:lstStyle>
            <a:lvl1pPr>
              <a:defRPr sz="2800" b="0">
                <a:latin typeface="Poppins Medium" panose="02000000000000000000" charset="0"/>
                <a:cs typeface="Poppins Medium" panose="02000000000000000000" charset="0"/>
              </a:defRPr>
            </a:lvl1pPr>
          </a:lstStyle>
          <a:p>
            <a:r>
              <a:rPr lang="en-US" sz="3600" b="1" dirty="0">
                <a:latin typeface="+mj-lt"/>
              </a:rPr>
              <a:t>Consumer Behavior Trends</a:t>
            </a:r>
          </a:p>
        </p:txBody>
      </p:sp>
      <p:sp>
        <p:nvSpPr>
          <p:cNvPr id="13" name="body2"/>
          <p:cNvSpPr>
            <a:spLocks noGrp="1"/>
          </p:cNvSpPr>
          <p:nvPr>
            <p:ph sz="quarter" idx="24"/>
          </p:nvPr>
        </p:nvSpPr>
        <p:spPr>
          <a:xfrm>
            <a:off x="5552303" y="3115057"/>
            <a:ext cx="5525234" cy="1314718"/>
          </a:xfrm>
          <a:prstGeom prst="rect">
            <a:avLst/>
          </a:prstGeom>
          <a:noFill/>
          <a:ln>
            <a:noFill/>
          </a:ln>
        </p:spPr>
        <p:txBody>
          <a:bodyPr lIns="216000" tIns="144000" bIns="72000"/>
          <a:lstStyle>
            <a:lvl1pPr marL="0" indent="0" algn="l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 b="1">
                <a:latin typeface="Poppins Regular" panose="02000000000000000000" charset="0"/>
                <a:cs typeface="Poppins Regular" panose="02000000000000000000" charset="0"/>
              </a:defRPr>
            </a:lvl1pPr>
            <a:lvl2pPr marL="0" indent="-179705" algn="just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2pPr>
            <a:lvl3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3pPr>
            <a:lvl4pPr marL="0" indent="-179705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4pPr>
            <a:lvl5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5pPr>
            <a:lvl6pPr algn="l">
              <a:defRPr/>
            </a:lvl6pPr>
          </a:lstStyle>
          <a:p>
            <a:pPr lvl="0"/>
            <a:r>
              <a:rPr lang="en-US" sz="1400" dirty="0">
                <a:latin typeface="+mj-lt"/>
              </a:rPr>
              <a:t>Health and Wellness</a:t>
            </a:r>
          </a:p>
          <a:p>
            <a:pPr lvl="4"/>
            <a:r>
              <a:rPr lang="en-US" sz="1400" dirty="0">
                <a:latin typeface="+mj-lt"/>
              </a:rPr>
              <a:t>Growing health consciousness, wellness trends, and ethical consumerism influence product choices, brand positioning, and marketing narratives, shaping consumer-brand relationships.</a:t>
            </a:r>
          </a:p>
        </p:txBody>
      </p:sp>
      <p:sp>
        <p:nvSpPr>
          <p:cNvPr id="14" name="body3"/>
          <p:cNvSpPr>
            <a:spLocks noGrp="1"/>
          </p:cNvSpPr>
          <p:nvPr>
            <p:ph sz="quarter" idx="25"/>
          </p:nvPr>
        </p:nvSpPr>
        <p:spPr>
          <a:xfrm>
            <a:off x="5525569" y="4594311"/>
            <a:ext cx="5566103" cy="1314718"/>
          </a:xfrm>
          <a:prstGeom prst="rect">
            <a:avLst/>
          </a:prstGeom>
          <a:noFill/>
          <a:ln>
            <a:noFill/>
          </a:ln>
        </p:spPr>
        <p:txBody>
          <a:bodyPr lIns="216000" tIns="144000" bIns="72000"/>
          <a:lstStyle>
            <a:lvl1pPr marL="0" indent="0" algn="l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 b="1">
                <a:latin typeface="Poppins Regular" panose="02000000000000000000" charset="0"/>
                <a:cs typeface="Poppins Regular" panose="02000000000000000000" charset="0"/>
              </a:defRPr>
            </a:lvl1pPr>
            <a:lvl2pPr marL="0" indent="-179705" algn="just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2pPr>
            <a:lvl3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3pPr>
            <a:lvl4pPr marL="0" indent="-179705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ct val="80000"/>
              <a:defRPr sz="1600">
                <a:latin typeface="Poppins Regular" panose="02000000000000000000" charset="0"/>
                <a:cs typeface="Poppins Regular" panose="02000000000000000000" charset="0"/>
              </a:defRPr>
            </a:lvl4pPr>
            <a:lvl5pPr marL="0" indent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400"/>
              </a:spcAft>
              <a:buSzPct val="80000"/>
              <a:buNone/>
              <a:defRPr sz="1600">
                <a:latin typeface="Poppins Regular" panose="02000000000000000000" charset="0"/>
                <a:cs typeface="Poppins Regular" panose="02000000000000000000" charset="0"/>
              </a:defRPr>
            </a:lvl5pPr>
            <a:lvl6pPr algn="l">
              <a:defRPr/>
            </a:lvl6pPr>
          </a:lstStyle>
          <a:p>
            <a:pPr lvl="0"/>
            <a:r>
              <a:rPr lang="en-US" sz="1400" dirty="0">
                <a:latin typeface="+mj-lt"/>
              </a:rPr>
              <a:t>Experience Economy</a:t>
            </a:r>
          </a:p>
          <a:p>
            <a:pPr lvl="4"/>
            <a:r>
              <a:rPr lang="en-US" sz="1400" dirty="0">
                <a:latin typeface="+mj-lt"/>
              </a:rPr>
              <a:t>Shift towards experiential consumption, personalized experiences, and emotional branding influences consumer loyalty, engagement strategies, &amp; business differentiation in the market.</a:t>
            </a:r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40FCC20-BDC7-FF0A-8713-EAA11EF24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0295" y="997164"/>
            <a:ext cx="5379442" cy="28263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F8A9C1-08F4-F4E0-19BD-D3D45C39F606}"/>
              </a:ext>
            </a:extLst>
          </p:cNvPr>
          <p:cNvSpPr txBox="1"/>
          <p:nvPr/>
        </p:nvSpPr>
        <p:spPr>
          <a:xfrm>
            <a:off x="1264723" y="3657000"/>
            <a:ext cx="7251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scherlund.blogspot.com/2018/11/lack-of-soft-skills-concern-for-it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/3.0/"/>
              </a:rPr>
              <a:t>CC BY</a:t>
            </a:r>
            <a:endParaRPr lang="en-US" sz="900" dirty="0"/>
          </a:p>
        </p:txBody>
      </p:sp>
      <p:pic>
        <p:nvPicPr>
          <p:cNvPr id="20" name="Picture 19" descr="A group of kids sitting on a bench looking at their phones&#10;&#10;Description automatically generated">
            <a:extLst>
              <a:ext uri="{FF2B5EF4-FFF2-40B4-BE49-F238E27FC236}">
                <a16:creationId xmlns:a16="http://schemas.microsoft.com/office/drawing/2014/main" id="{08F7CE4F-720B-1456-34D5-FE69B64EB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0295" y="3808112"/>
            <a:ext cx="5379442" cy="280739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648E51C-C2E4-871A-22C5-637CA4F0FE83}"/>
              </a:ext>
            </a:extLst>
          </p:cNvPr>
          <p:cNvSpPr txBox="1"/>
          <p:nvPr/>
        </p:nvSpPr>
        <p:spPr>
          <a:xfrm>
            <a:off x="1434779" y="3486330"/>
            <a:ext cx="2353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www.alternativhirek.com/2020/07/oroszorszag-es-szamos-orszag-betiltja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nc-nd/3.0/"/>
              </a:rPr>
              <a:t>CC BY-NC-ND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15511" y="3065357"/>
            <a:ext cx="9560978" cy="1341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413"/>
              </a:lnSpc>
            </a:pPr>
            <a:r>
              <a:rPr lang="en-US" sz="4400" spc="116" dirty="0">
                <a:solidFill>
                  <a:schemeClr val="bg1"/>
                </a:solidFill>
                <a:latin typeface="+mj-lt"/>
              </a:rPr>
              <a:t>Integrated Market Trends and Opportunity Identification Report   </a:t>
            </a:r>
          </a:p>
        </p:txBody>
      </p:sp>
    </p:spTree>
    <p:extLst>
      <p:ext uri="{BB962C8B-B14F-4D97-AF65-F5344CB8AC3E}">
        <p14:creationId xmlns:p14="http://schemas.microsoft.com/office/powerpoint/2010/main" val="118326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6130" r="11689"/>
          <a:stretch/>
        </p:blipFill>
        <p:spPr>
          <a:xfrm>
            <a:off x="460162" y="4056396"/>
            <a:ext cx="2999469" cy="25876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D7D667-7CF1-4F4F-8454-E633C0A87EA6}"/>
              </a:ext>
            </a:extLst>
          </p:cNvPr>
          <p:cNvSpPr/>
          <p:nvPr/>
        </p:nvSpPr>
        <p:spPr>
          <a:xfrm>
            <a:off x="6096000" y="8251"/>
            <a:ext cx="609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1FCCB-10A9-4AC0-8665-FB7AEB38A935}"/>
              </a:ext>
            </a:extLst>
          </p:cNvPr>
          <p:cNvSpPr/>
          <p:nvPr/>
        </p:nvSpPr>
        <p:spPr>
          <a:xfrm>
            <a:off x="362163" y="2405444"/>
            <a:ext cx="5884133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Identity is flexible and in the flux.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Gender and ethnic fluidity. New feminism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. </a:t>
            </a:r>
            <a:b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Plus-size positivity. Hashtag –Activism.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563DF8-4674-4A9E-8CCB-5BBACDFCDC31}"/>
              </a:ext>
            </a:extLst>
          </p:cNvPr>
          <p:cNvSpPr/>
          <p:nvPr/>
        </p:nvSpPr>
        <p:spPr>
          <a:xfrm>
            <a:off x="9166019" y="3561835"/>
            <a:ext cx="2555068" cy="90945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Unique experiences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3E1C1E-6B7A-440D-A2EA-583F3C49E2A7}"/>
              </a:ext>
            </a:extLst>
          </p:cNvPr>
          <p:cNvGrpSpPr/>
          <p:nvPr/>
        </p:nvGrpSpPr>
        <p:grpSpPr>
          <a:xfrm>
            <a:off x="5182045" y="1845815"/>
            <a:ext cx="1827911" cy="0"/>
            <a:chOff x="3886872" y="1513805"/>
            <a:chExt cx="1370933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2047EBA-AB89-4F11-8D09-134610DBCB9A}"/>
                </a:ext>
              </a:extLst>
            </p:cNvPr>
            <p:cNvCxnSpPr>
              <a:cxnSpLocks/>
            </p:cNvCxnSpPr>
            <p:nvPr/>
          </p:nvCxnSpPr>
          <p:spPr>
            <a:xfrm>
              <a:off x="3886872" y="1513805"/>
              <a:ext cx="68512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02A513-14D8-4272-9097-FE4DB5D917E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677" y="1513805"/>
              <a:ext cx="68512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A8E4EA3-A280-44EC-B22A-30FE05E21D0C}"/>
              </a:ext>
            </a:extLst>
          </p:cNvPr>
          <p:cNvSpPr txBox="1"/>
          <p:nvPr/>
        </p:nvSpPr>
        <p:spPr>
          <a:xfrm>
            <a:off x="216252" y="318126"/>
            <a:ext cx="5672213" cy="144294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Individualism &amp; Identity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People become more conscious about their individuality and want personalized solutions.</a:t>
            </a:r>
            <a:endParaRPr kumimoji="0" lang="en-GB" sz="2133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BB0279-E0A0-4CEC-B19F-16A352AC3A5D}"/>
              </a:ext>
            </a:extLst>
          </p:cNvPr>
          <p:cNvSpPr/>
          <p:nvPr/>
        </p:nvSpPr>
        <p:spPr>
          <a:xfrm>
            <a:off x="6208847" y="388774"/>
            <a:ext cx="5870307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Personalised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solutions and experiences for individuals</a:t>
            </a:r>
            <a:endParaRPr kumimoji="0" lang="en-GB" sz="26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16466" y="1997695"/>
            <a:ext cx="3043631" cy="111150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Personalised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packs, </a:t>
            </a:r>
            <a:r>
              <a:rPr kumimoji="0" lang="en-US" sz="1867" b="0" i="0" u="none" strike="noStrike" kern="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flavours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, communication,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promotion, services</a:t>
            </a: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8719" y="8251"/>
            <a:ext cx="220133" cy="6858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852" y="3270208"/>
            <a:ext cx="2374285" cy="15794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096" y="1986617"/>
            <a:ext cx="1265051" cy="112129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7F1DE88-8290-4E51-8ED5-B83EE8B4A0B1}"/>
              </a:ext>
            </a:extLst>
          </p:cNvPr>
          <p:cNvSpPr/>
          <p:nvPr/>
        </p:nvSpPr>
        <p:spPr>
          <a:xfrm>
            <a:off x="2153003" y="3647193"/>
            <a:ext cx="2401923" cy="240192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05A388-B087-4C5F-A6C6-C2B5D5E022F0}"/>
              </a:ext>
            </a:extLst>
          </p:cNvPr>
          <p:cNvSpPr/>
          <p:nvPr/>
        </p:nvSpPr>
        <p:spPr>
          <a:xfrm>
            <a:off x="2188970" y="4156806"/>
            <a:ext cx="2401921" cy="140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Political and societal shocks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put </a:t>
            </a: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identity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 –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who we are and what we stand for – at the heart of trends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 panose="020B0504020101020102" pitchFamily="34" charset="0"/>
              <a:ea typeface="+mn-ea"/>
              <a:cs typeface="Unilever DIN Offc Pro" panose="020B0504020101020102" pitchFamily="34" charset="0"/>
            </a:endParaRPr>
          </a:p>
        </p:txBody>
      </p:sp>
      <p:pic>
        <p:nvPicPr>
          <p:cNvPr id="2050" name="Picture 2" descr="Afbeeldingsresultaat voor starbucks coffee with name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34246"/>
          <a:stretch/>
        </p:blipFill>
        <p:spPr bwMode="auto">
          <a:xfrm>
            <a:off x="10875952" y="1985331"/>
            <a:ext cx="1220059" cy="112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Bild 4" descr="171208_MEME_Concept-04.jpg">
            <a:extLst>
              <a:ext uri="{FF2B5EF4-FFF2-40B4-BE49-F238E27FC236}">
                <a16:creationId xmlns:a16="http://schemas.microsoft.com/office/drawing/2014/main" id="{F3820030-00A1-4D94-938C-08E57ED058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" t="384" r="1020" b="-532"/>
          <a:stretch/>
        </p:blipFill>
        <p:spPr>
          <a:xfrm>
            <a:off x="7238142" y="5092829"/>
            <a:ext cx="2627593" cy="158648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7AF4A24-F44F-4F3E-832C-7AFEB88B7FC0}"/>
              </a:ext>
            </a:extLst>
          </p:cNvPr>
          <p:cNvSpPr/>
          <p:nvPr/>
        </p:nvSpPr>
        <p:spPr>
          <a:xfrm>
            <a:off x="6581726" y="5105967"/>
            <a:ext cx="1944769" cy="94244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Make your own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For You</a:t>
            </a:r>
            <a:endParaRPr kumimoji="0" lang="en-GB" sz="1867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/>
          <a:srcRect t="8103" r="34790"/>
          <a:stretch/>
        </p:blipFill>
        <p:spPr>
          <a:xfrm>
            <a:off x="9832879" y="5076287"/>
            <a:ext cx="1996591" cy="1583848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F45D85DA-FBD3-4A21-B5C2-2A7E2C5EB284}"/>
              </a:ext>
            </a:extLst>
          </p:cNvPr>
          <p:cNvGrpSpPr/>
          <p:nvPr/>
        </p:nvGrpSpPr>
        <p:grpSpPr>
          <a:xfrm>
            <a:off x="5039161" y="5320304"/>
            <a:ext cx="981692" cy="1474956"/>
            <a:chOff x="3557913" y="3409332"/>
            <a:chExt cx="736269" cy="110621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178A1E9-1B63-4477-B167-4A61DBAFFCEB}"/>
                </a:ext>
              </a:extLst>
            </p:cNvPr>
            <p:cNvGrpSpPr/>
            <p:nvPr/>
          </p:nvGrpSpPr>
          <p:grpSpPr>
            <a:xfrm>
              <a:off x="3688321" y="3488701"/>
              <a:ext cx="425838" cy="307263"/>
              <a:chOff x="3688321" y="3488701"/>
              <a:chExt cx="425838" cy="30726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E6EA0CD-DC05-4ABB-B505-B3EDAD3B7113}"/>
                  </a:ext>
                </a:extLst>
              </p:cNvPr>
              <p:cNvGrpSpPr/>
              <p:nvPr/>
            </p:nvGrpSpPr>
            <p:grpSpPr>
              <a:xfrm>
                <a:off x="3795114" y="3488701"/>
                <a:ext cx="245567" cy="112013"/>
                <a:chOff x="3619500" y="3202971"/>
                <a:chExt cx="723900" cy="330200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7E6F8E89-A6D2-4935-9338-133166F54875}"/>
                    </a:ext>
                  </a:extLst>
                </p:cNvPr>
                <p:cNvSpPr/>
                <p:nvPr/>
              </p:nvSpPr>
              <p:spPr>
                <a:xfrm>
                  <a:off x="3619500" y="3333750"/>
                  <a:ext cx="83400" cy="834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3D119966-BBD8-43D4-BE63-E6BA59B817AA}"/>
                    </a:ext>
                  </a:extLst>
                </p:cNvPr>
                <p:cNvSpPr/>
                <p:nvPr/>
              </p:nvSpPr>
              <p:spPr>
                <a:xfrm>
                  <a:off x="3760228" y="3270250"/>
                  <a:ext cx="195643" cy="1956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37070B23-D0E5-4965-8894-6971CB7D4D44}"/>
                    </a:ext>
                  </a:extLst>
                </p:cNvPr>
                <p:cNvSpPr/>
                <p:nvPr/>
              </p:nvSpPr>
              <p:spPr>
                <a:xfrm>
                  <a:off x="4013200" y="3202971"/>
                  <a:ext cx="330200" cy="3302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3AF5241-E358-4746-86C7-A97C786B5748}"/>
                  </a:ext>
                </a:extLst>
              </p:cNvPr>
              <p:cNvSpPr txBox="1"/>
              <p:nvPr/>
            </p:nvSpPr>
            <p:spPr>
              <a:xfrm>
                <a:off x="3688321" y="3603555"/>
                <a:ext cx="425838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SMALL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F9997A6-5AAA-44A5-B0AB-7DC365EB19C0}"/>
                </a:ext>
              </a:extLst>
            </p:cNvPr>
            <p:cNvGrpSpPr/>
            <p:nvPr/>
          </p:nvGrpSpPr>
          <p:grpSpPr>
            <a:xfrm>
              <a:off x="3644381" y="3800786"/>
              <a:ext cx="529232" cy="342899"/>
              <a:chOff x="3644381" y="3800786"/>
              <a:chExt cx="529232" cy="342899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E4C17334-5DFA-46CF-9CB5-1A7C006E53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t="7393" b="19656"/>
              <a:stretch/>
            </p:blipFill>
            <p:spPr>
              <a:xfrm>
                <a:off x="3786442" y="3800786"/>
                <a:ext cx="284449" cy="207506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3BB6F51-61CB-4621-B507-69DABC8A76A2}"/>
                  </a:ext>
                </a:extLst>
              </p:cNvPr>
              <p:cNvSpPr txBox="1"/>
              <p:nvPr/>
            </p:nvSpPr>
            <p:spPr>
              <a:xfrm>
                <a:off x="3644381" y="3951276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0A5AC7E-DE52-4880-95D7-93E06853FF9B}"/>
                </a:ext>
              </a:extLst>
            </p:cNvPr>
            <p:cNvGrpSpPr/>
            <p:nvPr/>
          </p:nvGrpSpPr>
          <p:grpSpPr>
            <a:xfrm>
              <a:off x="3585069" y="4130030"/>
              <a:ext cx="612187" cy="362484"/>
              <a:chOff x="3585069" y="4130030"/>
              <a:chExt cx="612187" cy="362484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323513C0-CF3C-4B20-9642-87D238EB3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80036" y="4130030"/>
                <a:ext cx="298076" cy="231943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AE743A0-FF9F-4C22-A9D7-583173E07CC7}"/>
                  </a:ext>
                </a:extLst>
              </p:cNvPr>
              <p:cNvSpPr txBox="1"/>
              <p:nvPr/>
            </p:nvSpPr>
            <p:spPr>
              <a:xfrm>
                <a:off x="3585069" y="4300105"/>
                <a:ext cx="612187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EMERGING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269270D-47CC-4088-A4EF-74D10E4693A7}"/>
                </a:ext>
              </a:extLst>
            </p:cNvPr>
            <p:cNvSpPr/>
            <p:nvPr/>
          </p:nvSpPr>
          <p:spPr>
            <a:xfrm>
              <a:off x="3557913" y="3409332"/>
              <a:ext cx="736269" cy="11062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401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D7D667-7CF1-4F4F-8454-E633C0A87EA6}"/>
              </a:ext>
            </a:extLst>
          </p:cNvPr>
          <p:cNvSpPr/>
          <p:nvPr/>
        </p:nvSpPr>
        <p:spPr>
          <a:xfrm>
            <a:off x="6095548" y="11355"/>
            <a:ext cx="609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1FCCB-10A9-4AC0-8665-FB7AEB38A935}"/>
              </a:ext>
            </a:extLst>
          </p:cNvPr>
          <p:cNvSpPr/>
          <p:nvPr/>
        </p:nvSpPr>
        <p:spPr>
          <a:xfrm>
            <a:off x="418498" y="1884741"/>
            <a:ext cx="5884133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People are looking for </a:t>
            </a: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total transparency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, </a:t>
            </a: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authenticity, originality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. They look beyond purpose and seek out </a:t>
            </a: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proof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563DF8-4674-4A9E-8CCB-5BBACDFCDC31}"/>
              </a:ext>
            </a:extLst>
          </p:cNvPr>
          <p:cNvSpPr/>
          <p:nvPr/>
        </p:nvSpPr>
        <p:spPr>
          <a:xfrm>
            <a:off x="6546408" y="1898572"/>
            <a:ext cx="2873829" cy="111129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From farm to fork,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transparent ingredient and product stories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C9CBF4-408B-46EB-9B09-C59E2FFC7DC0}"/>
              </a:ext>
            </a:extLst>
          </p:cNvPr>
          <p:cNvSpPr/>
          <p:nvPr/>
        </p:nvSpPr>
        <p:spPr>
          <a:xfrm>
            <a:off x="6609750" y="4639870"/>
            <a:ext cx="2211159" cy="93712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Brands with Purpose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7E104B-0286-4BA4-A4AC-91C48AE63B2F}"/>
              </a:ext>
            </a:extLst>
          </p:cNvPr>
          <p:cNvGrpSpPr/>
          <p:nvPr/>
        </p:nvGrpSpPr>
        <p:grpSpPr>
          <a:xfrm>
            <a:off x="5185589" y="1764185"/>
            <a:ext cx="1827911" cy="0"/>
            <a:chOff x="3886872" y="1513805"/>
            <a:chExt cx="1370933" cy="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B5529D-6D3B-49BF-BB0E-BC64694FAEC4}"/>
                </a:ext>
              </a:extLst>
            </p:cNvPr>
            <p:cNvCxnSpPr>
              <a:cxnSpLocks/>
            </p:cNvCxnSpPr>
            <p:nvPr/>
          </p:nvCxnSpPr>
          <p:spPr>
            <a:xfrm>
              <a:off x="3886872" y="1513805"/>
              <a:ext cx="68512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BEA85C8-016E-4EA8-9EF5-A261F21739D6}"/>
                </a:ext>
              </a:extLst>
            </p:cNvPr>
            <p:cNvCxnSpPr>
              <a:cxnSpLocks/>
            </p:cNvCxnSpPr>
            <p:nvPr/>
          </p:nvCxnSpPr>
          <p:spPr>
            <a:xfrm>
              <a:off x="4572677" y="1513805"/>
              <a:ext cx="68512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99C933B-F735-4FAC-814C-758219A8AF46}"/>
              </a:ext>
            </a:extLst>
          </p:cNvPr>
          <p:cNvSpPr txBox="1"/>
          <p:nvPr/>
        </p:nvSpPr>
        <p:spPr>
          <a:xfrm>
            <a:off x="216252" y="318126"/>
            <a:ext cx="5672213" cy="190014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Explosion of Small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Consumers turning away from anything industrial, large scale and strikingly global.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1CBC20-D817-4351-A934-810486C3FE95}"/>
              </a:ext>
            </a:extLst>
          </p:cNvPr>
          <p:cNvSpPr/>
          <p:nvPr/>
        </p:nvSpPr>
        <p:spPr>
          <a:xfrm>
            <a:off x="6095549" y="548465"/>
            <a:ext cx="5983153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Authentic, Transparent, Trustworthy  Brands and Products. </a:t>
            </a:r>
            <a:endParaRPr kumimoji="0" lang="en-GB" sz="26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58455" y="3175110"/>
            <a:ext cx="2520504" cy="125867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Artisanal, Authentic Brands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8719" y="8251"/>
            <a:ext cx="220133" cy="6858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9" r="24334"/>
          <a:stretch/>
        </p:blipFill>
        <p:spPr>
          <a:xfrm>
            <a:off x="562507" y="3078057"/>
            <a:ext cx="2032488" cy="336195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095764F-234A-4458-A7F5-25223E0AF1FE}"/>
              </a:ext>
            </a:extLst>
          </p:cNvPr>
          <p:cNvSpPr/>
          <p:nvPr/>
        </p:nvSpPr>
        <p:spPr>
          <a:xfrm>
            <a:off x="2271357" y="3075757"/>
            <a:ext cx="2401923" cy="240192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4" t="9296" r="7930" b="8978"/>
          <a:stretch/>
        </p:blipFill>
        <p:spPr>
          <a:xfrm>
            <a:off x="7659513" y="3192311"/>
            <a:ext cx="1719652" cy="1241476"/>
          </a:xfrm>
          <a:prstGeom prst="rect">
            <a:avLst/>
          </a:prstGeom>
        </p:spPr>
      </p:pic>
      <p:sp>
        <p:nvSpPr>
          <p:cNvPr id="8" name="AutoShape 2" descr="Afbeeldingsresultaat voor Schoonmaakmiddel seventh"/>
          <p:cNvSpPr>
            <a:spLocks noChangeAspect="1" noChangeArrowheads="1"/>
          </p:cNvSpPr>
          <p:nvPr/>
        </p:nvSpPr>
        <p:spPr bwMode="auto">
          <a:xfrm>
            <a:off x="-42333" y="-182033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858585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5" t="8454" r="10140" b="7132"/>
          <a:stretch/>
        </p:blipFill>
        <p:spPr>
          <a:xfrm>
            <a:off x="8818650" y="4645591"/>
            <a:ext cx="1329089" cy="937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10"/>
          <a:stretch/>
        </p:blipFill>
        <p:spPr>
          <a:xfrm>
            <a:off x="6461274" y="3186864"/>
            <a:ext cx="1198239" cy="1246923"/>
          </a:xfrm>
          <a:prstGeom prst="rect">
            <a:avLst/>
          </a:prstGeom>
        </p:spPr>
      </p:pic>
      <p:pic>
        <p:nvPicPr>
          <p:cNvPr id="5122" name="Picture 2" descr="Afbeeldingsresultaat voor 3 farmers chip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239" y="1901737"/>
            <a:ext cx="1323963" cy="110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283710" y="3822713"/>
            <a:ext cx="2401921" cy="1241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More and more people get involved in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DIY</a:t>
            </a:r>
            <a:endParaRPr kumimoji="0" lang="en-GB" sz="8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 panose="020B0504020101020102" pitchFamily="34" charset="0"/>
              <a:ea typeface="+mn-ea"/>
              <a:cs typeface="Unilever DIN Offc Pro" panose="020B0504020101020102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F116AD8-7A7C-4FC4-BDBB-76AB8ABC767A}"/>
              </a:ext>
            </a:extLst>
          </p:cNvPr>
          <p:cNvGrpSpPr/>
          <p:nvPr/>
        </p:nvGrpSpPr>
        <p:grpSpPr>
          <a:xfrm>
            <a:off x="5039161" y="5320304"/>
            <a:ext cx="981692" cy="1474956"/>
            <a:chOff x="3557913" y="3409332"/>
            <a:chExt cx="736269" cy="110621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D5C1261-5FCD-4EA9-AEE5-7E3944F1BDA2}"/>
                </a:ext>
              </a:extLst>
            </p:cNvPr>
            <p:cNvGrpSpPr/>
            <p:nvPr/>
          </p:nvGrpSpPr>
          <p:grpSpPr>
            <a:xfrm>
              <a:off x="3644379" y="3488701"/>
              <a:ext cx="529232" cy="297611"/>
              <a:chOff x="3644379" y="3488701"/>
              <a:chExt cx="529232" cy="29761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65F78851-C655-486E-AA04-BE74F4E98A32}"/>
                  </a:ext>
                </a:extLst>
              </p:cNvPr>
              <p:cNvGrpSpPr/>
              <p:nvPr/>
            </p:nvGrpSpPr>
            <p:grpSpPr>
              <a:xfrm>
                <a:off x="3795114" y="3488701"/>
                <a:ext cx="245567" cy="112013"/>
                <a:chOff x="3619500" y="3202971"/>
                <a:chExt cx="723900" cy="330200"/>
              </a:xfrm>
            </p:grpSpPr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DF7A27F9-025B-45D4-B897-27F32C9B1313}"/>
                    </a:ext>
                  </a:extLst>
                </p:cNvPr>
                <p:cNvSpPr/>
                <p:nvPr/>
              </p:nvSpPr>
              <p:spPr>
                <a:xfrm>
                  <a:off x="3619500" y="3333750"/>
                  <a:ext cx="83400" cy="834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4052D2BB-7A2E-4B2D-B6A4-669D708403BB}"/>
                    </a:ext>
                  </a:extLst>
                </p:cNvPr>
                <p:cNvSpPr/>
                <p:nvPr/>
              </p:nvSpPr>
              <p:spPr>
                <a:xfrm>
                  <a:off x="3760228" y="3270250"/>
                  <a:ext cx="195643" cy="1956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4391248C-EE7F-4242-B3EC-6F7B0FF97147}"/>
                    </a:ext>
                  </a:extLst>
                </p:cNvPr>
                <p:cNvSpPr/>
                <p:nvPr/>
              </p:nvSpPr>
              <p:spPr>
                <a:xfrm>
                  <a:off x="4013200" y="3202971"/>
                  <a:ext cx="330200" cy="3302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153077E-81D3-4F4D-A466-43D5784A1525}"/>
                  </a:ext>
                </a:extLst>
              </p:cNvPr>
              <p:cNvSpPr txBox="1"/>
              <p:nvPr/>
            </p:nvSpPr>
            <p:spPr>
              <a:xfrm>
                <a:off x="3644379" y="3593903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E33706B-704A-4157-B0DF-3EB00C595154}"/>
                </a:ext>
              </a:extLst>
            </p:cNvPr>
            <p:cNvGrpSpPr/>
            <p:nvPr/>
          </p:nvGrpSpPr>
          <p:grpSpPr>
            <a:xfrm>
              <a:off x="3707427" y="3800786"/>
              <a:ext cx="363464" cy="346643"/>
              <a:chOff x="3707427" y="3800786"/>
              <a:chExt cx="363464" cy="346643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FD3F45C4-7A06-42AA-AA64-406C71388B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t="7393" b="19656"/>
              <a:stretch/>
            </p:blipFill>
            <p:spPr>
              <a:xfrm>
                <a:off x="3786442" y="3800786"/>
                <a:ext cx="284449" cy="207506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9D07C62-D5CF-4290-9FB3-B1DB798F30A9}"/>
                  </a:ext>
                </a:extLst>
              </p:cNvPr>
              <p:cNvSpPr txBox="1"/>
              <p:nvPr/>
            </p:nvSpPr>
            <p:spPr>
              <a:xfrm>
                <a:off x="3707427" y="3955020"/>
                <a:ext cx="346490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FAST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2E363DA-064C-42FF-B1CF-F96604D0516B}"/>
                </a:ext>
              </a:extLst>
            </p:cNvPr>
            <p:cNvGrpSpPr/>
            <p:nvPr/>
          </p:nvGrpSpPr>
          <p:grpSpPr>
            <a:xfrm>
              <a:off x="3585069" y="4130030"/>
              <a:ext cx="625412" cy="362484"/>
              <a:chOff x="3585069" y="4130030"/>
              <a:chExt cx="625412" cy="362484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60F0E9E0-3C52-47CE-9CCA-587543DD2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80036" y="4130030"/>
                <a:ext cx="298076" cy="231943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738789E-43D9-4C2B-B7FC-20DE88E056EB}"/>
                  </a:ext>
                </a:extLst>
              </p:cNvPr>
              <p:cNvSpPr txBox="1"/>
              <p:nvPr/>
            </p:nvSpPr>
            <p:spPr>
              <a:xfrm>
                <a:off x="3585069" y="4300105"/>
                <a:ext cx="62541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SUSTAINED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E1A24DF-EAF7-438D-B97A-A50A2B88DE9F}"/>
                </a:ext>
              </a:extLst>
            </p:cNvPr>
            <p:cNvSpPr/>
            <p:nvPr/>
          </p:nvSpPr>
          <p:spPr>
            <a:xfrm>
              <a:off x="3557913" y="3409332"/>
              <a:ext cx="736269" cy="11062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10132DD2-6ACA-4700-B77A-0FA141F855C2}"/>
              </a:ext>
            </a:extLst>
          </p:cNvPr>
          <p:cNvSpPr/>
          <p:nvPr/>
        </p:nvSpPr>
        <p:spPr>
          <a:xfrm>
            <a:off x="8745579" y="5754554"/>
            <a:ext cx="3133379" cy="95832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Artisanal Channels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(butchers, cheese shop, bakeries, farmers markets)</a:t>
            </a:r>
          </a:p>
        </p:txBody>
      </p:sp>
      <p:pic>
        <p:nvPicPr>
          <p:cNvPr id="1026" name="Picture 2" descr="Afbeeldingsresultaat voor farmers marke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008" y="5754554"/>
            <a:ext cx="1437488" cy="95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16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76" y="3462675"/>
            <a:ext cx="2422496" cy="31934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D7D667-7CF1-4F4F-8454-E633C0A87EA6}"/>
              </a:ext>
            </a:extLst>
          </p:cNvPr>
          <p:cNvSpPr/>
          <p:nvPr/>
        </p:nvSpPr>
        <p:spPr>
          <a:xfrm>
            <a:off x="6096000" y="-5879"/>
            <a:ext cx="609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17" y="4983928"/>
            <a:ext cx="2455504" cy="146142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91FCCB-10A9-4AC0-8665-FB7AEB38A935}"/>
              </a:ext>
            </a:extLst>
          </p:cNvPr>
          <p:cNvSpPr/>
          <p:nvPr/>
        </p:nvSpPr>
        <p:spPr>
          <a:xfrm>
            <a:off x="398338" y="2103607"/>
            <a:ext cx="59432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Consumers want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simple, immediate solutions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that bring them convenience and </a:t>
            </a:r>
            <a:b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free up time at any time of the day. </a:t>
            </a: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IWWIWWIWI.</a:t>
            </a:r>
            <a:endParaRPr kumimoji="0" lang="en-US" sz="1867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C8374E-23FF-4200-86EE-C0F7EC43F37A}"/>
              </a:ext>
            </a:extLst>
          </p:cNvPr>
          <p:cNvSpPr/>
          <p:nvPr/>
        </p:nvSpPr>
        <p:spPr>
          <a:xfrm>
            <a:off x="9230904" y="1756707"/>
            <a:ext cx="2873829" cy="115007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Ready-to-eat, Snacking, On-the Go, Kits, Effortless, Friction-free</a:t>
            </a: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AF4A24-F44F-4F3E-832C-7AFEB88B7FC0}"/>
              </a:ext>
            </a:extLst>
          </p:cNvPr>
          <p:cNvSpPr/>
          <p:nvPr/>
        </p:nvSpPr>
        <p:spPr>
          <a:xfrm>
            <a:off x="6733260" y="3462675"/>
            <a:ext cx="2858677" cy="113430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On-line Shopping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Home Delivery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497BD4-4609-4B81-9911-79162F1EC9CF}"/>
              </a:ext>
            </a:extLst>
          </p:cNvPr>
          <p:cNvSpPr txBox="1"/>
          <p:nvPr/>
        </p:nvSpPr>
        <p:spPr>
          <a:xfrm>
            <a:off x="216252" y="318126"/>
            <a:ext cx="5672213" cy="144294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Hyper-Convenience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as a reaction to time pressure and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 24/7, on-demand, always-on society</a:t>
            </a:r>
            <a:endParaRPr kumimoji="0" lang="en-GB" sz="2133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4CC64B9-E561-4311-9E11-538C264F4E5E}"/>
              </a:ext>
            </a:extLst>
          </p:cNvPr>
          <p:cNvCxnSpPr>
            <a:cxnSpLocks/>
          </p:cNvCxnSpPr>
          <p:nvPr/>
        </p:nvCxnSpPr>
        <p:spPr>
          <a:xfrm>
            <a:off x="5182044" y="1845815"/>
            <a:ext cx="91350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F0AA9A54-6913-4DBF-A165-8113B04F534A}"/>
              </a:ext>
            </a:extLst>
          </p:cNvPr>
          <p:cNvSpPr/>
          <p:nvPr/>
        </p:nvSpPr>
        <p:spPr>
          <a:xfrm>
            <a:off x="-8719" y="8251"/>
            <a:ext cx="220133" cy="6858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EBC87C5-3D63-48F4-8D29-1E16CB4F053F}"/>
              </a:ext>
            </a:extLst>
          </p:cNvPr>
          <p:cNvSpPr/>
          <p:nvPr/>
        </p:nvSpPr>
        <p:spPr>
          <a:xfrm>
            <a:off x="2310504" y="3784601"/>
            <a:ext cx="2401923" cy="240192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E2D6C2-8BE3-4E26-81F4-3C2D9D58B4AF}"/>
              </a:ext>
            </a:extLst>
          </p:cNvPr>
          <p:cNvSpPr/>
          <p:nvPr/>
        </p:nvSpPr>
        <p:spPr>
          <a:xfrm>
            <a:off x="2348080" y="4245264"/>
            <a:ext cx="2401921" cy="1446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35 %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HH penetration of Amazon Prime </a:t>
            </a:r>
            <a:b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</a:b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rPr>
              <a:t>in UK</a:t>
            </a: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 panose="020B0504020101020102" pitchFamily="34" charset="0"/>
              <a:ea typeface="+mn-ea"/>
              <a:cs typeface="Unilever DIN Offc Pro" panose="020B0504020101020102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44521" y="5360925"/>
            <a:ext cx="2392528" cy="1084425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Food Delivery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OOH Consumption</a:t>
            </a: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52424" y="430887"/>
            <a:ext cx="5983153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Products and Services that offer new levels of convenience and immediacy</a:t>
            </a:r>
            <a:endParaRPr kumimoji="0" lang="en-GB" sz="26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53" y="5805726"/>
            <a:ext cx="950969" cy="9509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064" y="1735879"/>
            <a:ext cx="1529376" cy="1147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539" y="1735879"/>
            <a:ext cx="1332379" cy="13323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37" y="4310691"/>
            <a:ext cx="2116384" cy="720131"/>
          </a:xfrm>
          <a:prstGeom prst="rect">
            <a:avLst/>
          </a:prstGeom>
        </p:spPr>
      </p:pic>
      <p:pic>
        <p:nvPicPr>
          <p:cNvPr id="4098" name="Picture 2" descr="Afbeeldingsresultaat voor picnic.nl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" t="14592" r="17584" b="-1074"/>
          <a:stretch/>
        </p:blipFill>
        <p:spPr bwMode="auto">
          <a:xfrm>
            <a:off x="9585527" y="3192234"/>
            <a:ext cx="1929149" cy="114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300D3E4B-2703-4066-962D-F7AF1EED0356}"/>
              </a:ext>
            </a:extLst>
          </p:cNvPr>
          <p:cNvGrpSpPr/>
          <p:nvPr/>
        </p:nvGrpSpPr>
        <p:grpSpPr>
          <a:xfrm>
            <a:off x="5031253" y="5320302"/>
            <a:ext cx="989597" cy="1474956"/>
            <a:chOff x="3551984" y="3409332"/>
            <a:chExt cx="742198" cy="110621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1E4498C-2455-45DF-892E-2576B0E947E4}"/>
                </a:ext>
              </a:extLst>
            </p:cNvPr>
            <p:cNvGrpSpPr/>
            <p:nvPr/>
          </p:nvGrpSpPr>
          <p:grpSpPr>
            <a:xfrm>
              <a:off x="3628929" y="3488701"/>
              <a:ext cx="529232" cy="307263"/>
              <a:chOff x="3628929" y="3488701"/>
              <a:chExt cx="529232" cy="30726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EEE66492-14D2-4E15-B580-448A950591F4}"/>
                  </a:ext>
                </a:extLst>
              </p:cNvPr>
              <p:cNvGrpSpPr/>
              <p:nvPr/>
            </p:nvGrpSpPr>
            <p:grpSpPr>
              <a:xfrm>
                <a:off x="3795114" y="3488701"/>
                <a:ext cx="245567" cy="112013"/>
                <a:chOff x="3619500" y="3202971"/>
                <a:chExt cx="723900" cy="330200"/>
              </a:xfrm>
            </p:grpSpPr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9FDD7E4A-39B5-42DD-9963-F3642C6BF71D}"/>
                    </a:ext>
                  </a:extLst>
                </p:cNvPr>
                <p:cNvSpPr/>
                <p:nvPr/>
              </p:nvSpPr>
              <p:spPr>
                <a:xfrm>
                  <a:off x="3619500" y="3333750"/>
                  <a:ext cx="83400" cy="834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4ABA3990-374A-4FF9-B045-6F45AA3DF665}"/>
                    </a:ext>
                  </a:extLst>
                </p:cNvPr>
                <p:cNvSpPr/>
                <p:nvPr/>
              </p:nvSpPr>
              <p:spPr>
                <a:xfrm>
                  <a:off x="3760228" y="3270250"/>
                  <a:ext cx="195643" cy="1956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F37F837A-E052-408C-8252-BD4881F70584}"/>
                    </a:ext>
                  </a:extLst>
                </p:cNvPr>
                <p:cNvSpPr/>
                <p:nvPr/>
              </p:nvSpPr>
              <p:spPr>
                <a:xfrm>
                  <a:off x="4013200" y="3202971"/>
                  <a:ext cx="330200" cy="3302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AA46636-FBA5-4E55-94AC-F082E32A5E29}"/>
                  </a:ext>
                </a:extLst>
              </p:cNvPr>
              <p:cNvSpPr txBox="1"/>
              <p:nvPr/>
            </p:nvSpPr>
            <p:spPr>
              <a:xfrm>
                <a:off x="3628929" y="3603555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ACB4A8C-329E-4338-A955-AF67D83C6571}"/>
                </a:ext>
              </a:extLst>
            </p:cNvPr>
            <p:cNvGrpSpPr/>
            <p:nvPr/>
          </p:nvGrpSpPr>
          <p:grpSpPr>
            <a:xfrm>
              <a:off x="3644381" y="3800786"/>
              <a:ext cx="529232" cy="342899"/>
              <a:chOff x="3644381" y="3800786"/>
              <a:chExt cx="529232" cy="342899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BD6D9B0B-7EA0-4913-87A4-96D60BFE13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t="7393" b="19656"/>
              <a:stretch/>
            </p:blipFill>
            <p:spPr>
              <a:xfrm>
                <a:off x="3786442" y="3800786"/>
                <a:ext cx="284449" cy="20750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0A6546D-085B-4F28-A32D-B3CE70C37171}"/>
                  </a:ext>
                </a:extLst>
              </p:cNvPr>
              <p:cNvSpPr txBox="1"/>
              <p:nvPr/>
            </p:nvSpPr>
            <p:spPr>
              <a:xfrm>
                <a:off x="3644381" y="3951276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E6A25E8-32F7-4FD0-B7F7-28EEEAD7D358}"/>
                </a:ext>
              </a:extLst>
            </p:cNvPr>
            <p:cNvGrpSpPr/>
            <p:nvPr/>
          </p:nvGrpSpPr>
          <p:grpSpPr>
            <a:xfrm>
              <a:off x="3551984" y="4130030"/>
              <a:ext cx="625412" cy="375316"/>
              <a:chOff x="3551984" y="4130030"/>
              <a:chExt cx="625412" cy="375316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47EA1280-B94D-4415-A551-62DAE9EC7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80036" y="4130030"/>
                <a:ext cx="298076" cy="231943"/>
              </a:xfrm>
              <a:prstGeom prst="rect">
                <a:avLst/>
              </a:prstGeom>
            </p:spPr>
          </p:pic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5C70AE7-2306-4168-9193-6C2E390260E5}"/>
                  </a:ext>
                </a:extLst>
              </p:cNvPr>
              <p:cNvSpPr txBox="1"/>
              <p:nvPr/>
            </p:nvSpPr>
            <p:spPr>
              <a:xfrm>
                <a:off x="3551984" y="4312937"/>
                <a:ext cx="62541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SUSTAINED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F368F52-0792-4681-958B-7D373FE6E7ED}"/>
                </a:ext>
              </a:extLst>
            </p:cNvPr>
            <p:cNvSpPr/>
            <p:nvPr/>
          </p:nvSpPr>
          <p:spPr>
            <a:xfrm>
              <a:off x="3557913" y="3409332"/>
              <a:ext cx="736269" cy="11062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0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6096000" y="11055"/>
            <a:ext cx="609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99" y="1975438"/>
            <a:ext cx="2109300" cy="21163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07F5D79-DDD8-4DC0-9098-DD863B4CCDC2}"/>
              </a:ext>
            </a:extLst>
          </p:cNvPr>
          <p:cNvSpPr/>
          <p:nvPr/>
        </p:nvSpPr>
        <p:spPr>
          <a:xfrm>
            <a:off x="8920236" y="2874017"/>
            <a:ext cx="2873829" cy="115007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Brands &amp; Packaging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that support a natural, healthy feel</a:t>
            </a: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44FF8E-B772-41B7-9586-4C1A501A3EE8}"/>
              </a:ext>
            </a:extLst>
          </p:cNvPr>
          <p:cNvSpPr/>
          <p:nvPr/>
        </p:nvSpPr>
        <p:spPr>
          <a:xfrm>
            <a:off x="7766623" y="6006648"/>
            <a:ext cx="2873829" cy="54909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Health Food Stores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91FCCB-10A9-4AC0-8665-FB7AEB38A935}"/>
              </a:ext>
            </a:extLst>
          </p:cNvPr>
          <p:cNvSpPr/>
          <p:nvPr/>
        </p:nvSpPr>
        <p:spPr>
          <a:xfrm>
            <a:off x="819516" y="5812069"/>
            <a:ext cx="588413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Governments imposing 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stricter </a:t>
            </a:r>
            <a:b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nutritional regulations</a:t>
            </a:r>
            <a:r>
              <a:rPr kumimoji="0" lang="en-US" sz="14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866511-758C-47E9-AFC0-56F9AC13EC6D}"/>
              </a:ext>
            </a:extLst>
          </p:cNvPr>
          <p:cNvSpPr txBox="1"/>
          <p:nvPr/>
        </p:nvSpPr>
        <p:spPr>
          <a:xfrm>
            <a:off x="216252" y="318126"/>
            <a:ext cx="5672213" cy="144294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Health &amp; Wellness</a:t>
            </a:r>
            <a:endParaRPr kumimoji="0" lang="en-GB" sz="3733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are becoming key consumer drivers across all categories</a:t>
            </a:r>
            <a:endParaRPr kumimoji="0" lang="en-GB" sz="2133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46B82B-2F15-494C-9804-08FD32D3E433}"/>
              </a:ext>
            </a:extLst>
          </p:cNvPr>
          <p:cNvSpPr/>
          <p:nvPr/>
        </p:nvSpPr>
        <p:spPr>
          <a:xfrm>
            <a:off x="6208847" y="471017"/>
            <a:ext cx="5870307" cy="91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Products and Services that deliver physical and mental wellbeing.</a:t>
            </a:r>
            <a:endParaRPr kumimoji="0" lang="en-GB" sz="26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CC27DB-FC3C-4695-83AB-A0B214E295D8}"/>
              </a:ext>
            </a:extLst>
          </p:cNvPr>
          <p:cNvGrpSpPr/>
          <p:nvPr/>
        </p:nvGrpSpPr>
        <p:grpSpPr>
          <a:xfrm>
            <a:off x="5182045" y="1845815"/>
            <a:ext cx="1827911" cy="0"/>
            <a:chOff x="3886872" y="1513805"/>
            <a:chExt cx="1370933" cy="0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61CA915-A725-4A9B-AFD4-26A39EA0D33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872" y="1513805"/>
              <a:ext cx="68512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0AED9C-6CAE-44DB-B7DA-F3F62524E5C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677" y="1513805"/>
              <a:ext cx="68512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85B5E291-8F69-4687-81A4-4707E5C1D1CB}"/>
              </a:ext>
            </a:extLst>
          </p:cNvPr>
          <p:cNvSpPr/>
          <p:nvPr/>
        </p:nvSpPr>
        <p:spPr>
          <a:xfrm>
            <a:off x="-8719" y="8251"/>
            <a:ext cx="220133" cy="6858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283D72-BCD3-45FA-BBE6-56E9729B6EED}"/>
              </a:ext>
            </a:extLst>
          </p:cNvPr>
          <p:cNvSpPr/>
          <p:nvPr/>
        </p:nvSpPr>
        <p:spPr>
          <a:xfrm>
            <a:off x="2665057" y="2326872"/>
            <a:ext cx="3830449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Increased life expectancy </a:t>
            </a:r>
            <a:b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and youth culture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makes </a:t>
            </a:r>
            <a:b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people more conscious to maintain their health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C882C3-F4B7-4805-A1D9-C311208E7076}"/>
              </a:ext>
            </a:extLst>
          </p:cNvPr>
          <p:cNvSpPr/>
          <p:nvPr/>
        </p:nvSpPr>
        <p:spPr>
          <a:xfrm>
            <a:off x="7470636" y="1532834"/>
            <a:ext cx="2873829" cy="115007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Organic, Free from, </a:t>
            </a:r>
            <a:b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0%, Vegan, Raw</a:t>
            </a:r>
            <a:endParaRPr kumimoji="0" lang="en-GB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034F9A-23F2-4F43-95B0-9FB7D957CFD1}"/>
              </a:ext>
            </a:extLst>
          </p:cNvPr>
          <p:cNvSpPr/>
          <p:nvPr/>
        </p:nvSpPr>
        <p:spPr>
          <a:xfrm>
            <a:off x="715596" y="3557231"/>
            <a:ext cx="2143683" cy="216842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9B3B23-5795-41D5-A350-2D911FFE9787}"/>
              </a:ext>
            </a:extLst>
          </p:cNvPr>
          <p:cNvSpPr/>
          <p:nvPr/>
        </p:nvSpPr>
        <p:spPr>
          <a:xfrm>
            <a:off x="565981" y="4216014"/>
            <a:ext cx="24019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Obesity rates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Times New Roman" panose="02020603050405020304" pitchFamily="18" charset="0"/>
                <a:cs typeface="Unilever DIN Offc Pro" panose="020B0504020101020102" pitchFamily="34" charset="0"/>
              </a:rPr>
              <a:t>doubled in WE since 1990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 panose="020B0504020101020102" pitchFamily="34" charset="0"/>
              <a:ea typeface="+mn-ea"/>
              <a:cs typeface="Unilever DIN Offc Pro" panose="020B0504020101020102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 panose="020B0504020101020102" pitchFamily="34" charset="0"/>
              <a:ea typeface="+mn-ea"/>
              <a:cs typeface="Unilever DIN Offc Pro" panose="020B0504020101020102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60144" y="3799768"/>
            <a:ext cx="3830449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More </a:t>
            </a: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nutritional </a:t>
            </a:r>
            <a:b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requirements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and </a:t>
            </a:r>
            <a:b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lifestyle choices</a:t>
            </a: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631" y="4535209"/>
            <a:ext cx="666975" cy="1180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513" y="2140586"/>
            <a:ext cx="599216" cy="5423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t="40988"/>
          <a:stretch/>
        </p:blipFill>
        <p:spPr>
          <a:xfrm>
            <a:off x="10334953" y="1518857"/>
            <a:ext cx="611001" cy="6217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1" t="3896" r="26739" b="4099"/>
          <a:stretch/>
        </p:blipFill>
        <p:spPr>
          <a:xfrm>
            <a:off x="8256077" y="2866593"/>
            <a:ext cx="781375" cy="15404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601" y="2941306"/>
            <a:ext cx="1641475" cy="9848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0514" y="1544256"/>
            <a:ext cx="611001" cy="5998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44047" y="2125324"/>
            <a:ext cx="611003" cy="55758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9606" y="4535209"/>
            <a:ext cx="747049" cy="1180032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5CC6225-4A79-449B-8A29-216CAA03C8D5}"/>
              </a:ext>
            </a:extLst>
          </p:cNvPr>
          <p:cNvGrpSpPr/>
          <p:nvPr/>
        </p:nvGrpSpPr>
        <p:grpSpPr>
          <a:xfrm>
            <a:off x="5039161" y="5320304"/>
            <a:ext cx="981692" cy="1474956"/>
            <a:chOff x="3557913" y="3409332"/>
            <a:chExt cx="736269" cy="110621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D11B756-E710-4025-9152-AC771785F83D}"/>
                </a:ext>
              </a:extLst>
            </p:cNvPr>
            <p:cNvGrpSpPr/>
            <p:nvPr/>
          </p:nvGrpSpPr>
          <p:grpSpPr>
            <a:xfrm>
              <a:off x="3628929" y="3488701"/>
              <a:ext cx="529232" cy="307263"/>
              <a:chOff x="3628929" y="3488701"/>
              <a:chExt cx="529232" cy="307263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7E4ABAAA-7DF2-4B47-AED6-0EE7E4D0AD5E}"/>
                  </a:ext>
                </a:extLst>
              </p:cNvPr>
              <p:cNvGrpSpPr/>
              <p:nvPr/>
            </p:nvGrpSpPr>
            <p:grpSpPr>
              <a:xfrm>
                <a:off x="3795114" y="3488701"/>
                <a:ext cx="245567" cy="112013"/>
                <a:chOff x="3619500" y="3202971"/>
                <a:chExt cx="723900" cy="33020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BD399289-11C8-4F96-9BC9-E31B1722D05F}"/>
                    </a:ext>
                  </a:extLst>
                </p:cNvPr>
                <p:cNvSpPr/>
                <p:nvPr/>
              </p:nvSpPr>
              <p:spPr>
                <a:xfrm>
                  <a:off x="3619500" y="3333750"/>
                  <a:ext cx="83400" cy="834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0888D280-2808-4DFE-B2E1-EDD5AB68C1A2}"/>
                    </a:ext>
                  </a:extLst>
                </p:cNvPr>
                <p:cNvSpPr/>
                <p:nvPr/>
              </p:nvSpPr>
              <p:spPr>
                <a:xfrm>
                  <a:off x="3760228" y="3270250"/>
                  <a:ext cx="195643" cy="1956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0C67E5E7-CC1F-4FA3-BAB0-68CBE7C0083D}"/>
                    </a:ext>
                  </a:extLst>
                </p:cNvPr>
                <p:cNvSpPr/>
                <p:nvPr/>
              </p:nvSpPr>
              <p:spPr>
                <a:xfrm>
                  <a:off x="4013200" y="3202971"/>
                  <a:ext cx="330200" cy="3302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3EAFF03-95C3-43FC-8F89-D9A98831EE50}"/>
                  </a:ext>
                </a:extLst>
              </p:cNvPr>
              <p:cNvSpPr txBox="1"/>
              <p:nvPr/>
            </p:nvSpPr>
            <p:spPr>
              <a:xfrm>
                <a:off x="3628929" y="3603555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E010B67-30CB-4311-9048-624AB3BD6D50}"/>
                </a:ext>
              </a:extLst>
            </p:cNvPr>
            <p:cNvGrpSpPr/>
            <p:nvPr/>
          </p:nvGrpSpPr>
          <p:grpSpPr>
            <a:xfrm>
              <a:off x="3711217" y="3800786"/>
              <a:ext cx="359674" cy="342814"/>
              <a:chOff x="3711217" y="3800786"/>
              <a:chExt cx="359674" cy="342814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D91EC5E0-07D7-48AF-A616-B44B305CCC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t="7393" b="19656"/>
              <a:stretch/>
            </p:blipFill>
            <p:spPr>
              <a:xfrm>
                <a:off x="3786442" y="3800786"/>
                <a:ext cx="284449" cy="207506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9A143D6-18B0-4F25-AAEC-2C4776BF6F44}"/>
                  </a:ext>
                </a:extLst>
              </p:cNvPr>
              <p:cNvSpPr txBox="1"/>
              <p:nvPr/>
            </p:nvSpPr>
            <p:spPr>
              <a:xfrm>
                <a:off x="3711217" y="3951191"/>
                <a:ext cx="346490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FAST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CA459B0-0F9B-47A7-9280-7F0085B45C18}"/>
                </a:ext>
              </a:extLst>
            </p:cNvPr>
            <p:cNvGrpSpPr/>
            <p:nvPr/>
          </p:nvGrpSpPr>
          <p:grpSpPr>
            <a:xfrm>
              <a:off x="3585069" y="4130030"/>
              <a:ext cx="612187" cy="362484"/>
              <a:chOff x="3585069" y="4130030"/>
              <a:chExt cx="612187" cy="362484"/>
            </a:xfrm>
          </p:grpSpPr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FB78B189-9364-4EFD-A322-83B68AEAF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80036" y="4130030"/>
                <a:ext cx="298076" cy="231943"/>
              </a:xfrm>
              <a:prstGeom prst="rect">
                <a:avLst/>
              </a:prstGeom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AE85968-B37D-41D0-B796-A795ABEACC0D}"/>
                  </a:ext>
                </a:extLst>
              </p:cNvPr>
              <p:cNvSpPr txBox="1"/>
              <p:nvPr/>
            </p:nvSpPr>
            <p:spPr>
              <a:xfrm>
                <a:off x="3585069" y="4300105"/>
                <a:ext cx="612187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EMERGING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1C088DD-1D94-4269-BF09-734DF63EA2E2}"/>
                </a:ext>
              </a:extLst>
            </p:cNvPr>
            <p:cNvSpPr/>
            <p:nvPr/>
          </p:nvSpPr>
          <p:spPr>
            <a:xfrm>
              <a:off x="3557913" y="3409332"/>
              <a:ext cx="736269" cy="11062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3DA3CD5E-1540-4228-A936-7A5097572D8A}"/>
              </a:ext>
            </a:extLst>
          </p:cNvPr>
          <p:cNvSpPr/>
          <p:nvPr/>
        </p:nvSpPr>
        <p:spPr>
          <a:xfrm>
            <a:off x="6647362" y="4483727"/>
            <a:ext cx="2873829" cy="126882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Therapeutics, Superfood</a:t>
            </a:r>
            <a:b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Science of Nature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877742" y="4919099"/>
            <a:ext cx="3830449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Self-improvement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Self-care</a:t>
            </a:r>
          </a:p>
        </p:txBody>
      </p:sp>
    </p:spTree>
    <p:extLst>
      <p:ext uri="{BB962C8B-B14F-4D97-AF65-F5344CB8AC3E}">
        <p14:creationId xmlns:p14="http://schemas.microsoft.com/office/powerpoint/2010/main" val="77104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fbeeldingsresultaat voor zeepaardje oorstokje">
            <a:extLst>
              <a:ext uri="{FF2B5EF4-FFF2-40B4-BE49-F238E27FC236}">
                <a16:creationId xmlns:a16="http://schemas.microsoft.com/office/drawing/2014/main" id="{5C58B04A-707E-4F08-A49B-C91F9D39D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95" r="26531"/>
          <a:stretch/>
        </p:blipFill>
        <p:spPr bwMode="auto">
          <a:xfrm>
            <a:off x="1888212" y="2325055"/>
            <a:ext cx="3136145" cy="200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529" y="4352577"/>
            <a:ext cx="2282100" cy="19354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D7D667-7CF1-4F4F-8454-E633C0A87EA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DF1057-E9DD-4217-8803-2112A62F969D}"/>
              </a:ext>
            </a:extLst>
          </p:cNvPr>
          <p:cNvSpPr/>
          <p:nvPr/>
        </p:nvSpPr>
        <p:spPr>
          <a:xfrm>
            <a:off x="6398072" y="538459"/>
            <a:ext cx="579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Recyclable packaging, plastic-free, 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</a:b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eco-friendly, sustainable ingredients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pollution-free, zero waste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E4B13AF-0E85-4A8C-8ADC-F86E5FF58632}"/>
              </a:ext>
            </a:extLst>
          </p:cNvPr>
          <p:cNvGrpSpPr/>
          <p:nvPr/>
        </p:nvGrpSpPr>
        <p:grpSpPr>
          <a:xfrm>
            <a:off x="5182045" y="2042679"/>
            <a:ext cx="1827911" cy="0"/>
            <a:chOff x="3886872" y="1513805"/>
            <a:chExt cx="1370933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E9C74C3-5493-4ABD-9E5F-503AF689A2D4}"/>
                </a:ext>
              </a:extLst>
            </p:cNvPr>
            <p:cNvCxnSpPr>
              <a:cxnSpLocks/>
            </p:cNvCxnSpPr>
            <p:nvPr/>
          </p:nvCxnSpPr>
          <p:spPr>
            <a:xfrm>
              <a:off x="3886872" y="1513805"/>
              <a:ext cx="68512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267AEAB-D463-40B0-8930-40D3C9BBDD6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677" y="1513805"/>
              <a:ext cx="685128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F9CE874-4A40-45A2-935C-9DF0117CE7DA}"/>
              </a:ext>
            </a:extLst>
          </p:cNvPr>
          <p:cNvGrpSpPr/>
          <p:nvPr/>
        </p:nvGrpSpPr>
        <p:grpSpPr>
          <a:xfrm>
            <a:off x="346712" y="2632577"/>
            <a:ext cx="2401923" cy="2401923"/>
            <a:chOff x="127447" y="1316109"/>
            <a:chExt cx="1801442" cy="1801442"/>
          </a:xfrm>
          <a:solidFill>
            <a:srgbClr val="00B050"/>
          </a:solidFill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0DC4DE4-EA3C-4DEC-8528-38851D56F418}"/>
                </a:ext>
              </a:extLst>
            </p:cNvPr>
            <p:cNvSpPr/>
            <p:nvPr/>
          </p:nvSpPr>
          <p:spPr>
            <a:xfrm>
              <a:off x="127447" y="1316109"/>
              <a:ext cx="1801442" cy="1801442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94E7C09-C11B-4529-80C4-61BB22CF21A3}"/>
                </a:ext>
              </a:extLst>
            </p:cNvPr>
            <p:cNvSpPr/>
            <p:nvPr/>
          </p:nvSpPr>
          <p:spPr>
            <a:xfrm>
              <a:off x="127447" y="1512231"/>
              <a:ext cx="1801441" cy="14850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lever DIN Offc Pro" panose="020B0504020101020102" pitchFamily="34" charset="0"/>
                  <a:ea typeface="Times New Roman" panose="02020603050405020304" pitchFamily="18" charset="0"/>
                  <a:cs typeface="Unilever DIN Offc Pro" panose="020B0504020101020102" pitchFamily="34" charset="0"/>
                </a:rPr>
                <a:t>66%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lever DIN Offc Pro" panose="020B0504020101020102" pitchFamily="34" charset="0"/>
                  <a:ea typeface="+mn-ea"/>
                  <a:cs typeface="Unilever DIN Offc Pro" panose="020B0504020101020102" pitchFamily="34" charset="0"/>
                </a:rPr>
                <a:t>of Polish consumers prefer to drink water from recyclable </a:t>
              </a:r>
              <a:b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lever DIN Offc Pro" panose="020B0504020101020102" pitchFamily="34" charset="0"/>
                  <a:ea typeface="+mn-ea"/>
                  <a:cs typeface="Unilever DIN Offc Pro" panose="020B0504020101020102" pitchFamily="34" charset="0"/>
                </a:rPr>
              </a:b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lever DIN Offc Pro" panose="020B0504020101020102" pitchFamily="34" charset="0"/>
                  <a:ea typeface="+mn-ea"/>
                  <a:cs typeface="Unilever DIN Offc Pro" panose="020B0504020101020102" pitchFamily="34" charset="0"/>
                </a:rPr>
                <a:t>bottles</a:t>
              </a:r>
              <a:endParaRPr kumimoji="0" lang="en-GB" sz="42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 panose="020B0504020101020102" pitchFamily="34" charset="0"/>
                <a:ea typeface="+mn-ea"/>
                <a:cs typeface="Unilever DIN Offc Pro" panose="020B0504020101020102" pitchFamily="34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C28A005-E5C2-4DBE-BC31-3D925B3AE5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31" b="10570"/>
          <a:stretch/>
        </p:blipFill>
        <p:spPr>
          <a:xfrm>
            <a:off x="6741916" y="4298520"/>
            <a:ext cx="1861835" cy="106373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83614CA-A2CC-4FB6-9088-4891C0774FFC}"/>
              </a:ext>
            </a:extLst>
          </p:cNvPr>
          <p:cNvGrpSpPr/>
          <p:nvPr/>
        </p:nvGrpSpPr>
        <p:grpSpPr>
          <a:xfrm>
            <a:off x="9316325" y="4479506"/>
            <a:ext cx="2524633" cy="1365780"/>
            <a:chOff x="7109235" y="392052"/>
            <a:chExt cx="1893475" cy="8136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8B0F6E2-49CC-4300-84DD-B72FA5562EAB}"/>
                </a:ext>
              </a:extLst>
            </p:cNvPr>
            <p:cNvSpPr/>
            <p:nvPr/>
          </p:nvSpPr>
          <p:spPr>
            <a:xfrm>
              <a:off x="7117215" y="392052"/>
              <a:ext cx="1872095" cy="813675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E175FA4-ADCA-4365-8182-06182FCE89E0}"/>
                </a:ext>
              </a:extLst>
            </p:cNvPr>
            <p:cNvSpPr txBox="1"/>
            <p:nvPr/>
          </p:nvSpPr>
          <p:spPr>
            <a:xfrm>
              <a:off x="7109235" y="416488"/>
              <a:ext cx="1893475" cy="605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Sustainable ingredients</a:t>
              </a:r>
              <a:r>
                <a:rPr kumimoji="0" lang="en-US" sz="1467" b="0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  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7" b="0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free from chemicals, no microbeads, eco.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7" b="0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Fair trade, sustainable farming</a:t>
              </a:r>
              <a:endParaRPr kumimoji="0" lang="en-GB" sz="1467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16252" y="318126"/>
            <a:ext cx="5840581" cy="144294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Sustainability 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Ethical Consumerism. Increasing conscious-ness about environmental and social issues make consumers </a:t>
            </a:r>
            <a:r>
              <a:rPr kumimoji="0" lang="en-US" sz="2133" b="0" i="0" u="none" strike="noStrike" kern="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sceptical</a:t>
            </a: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 and mindful.  </a:t>
            </a:r>
            <a:endParaRPr kumimoji="0" lang="en-GB" sz="2133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8719" y="8251"/>
            <a:ext cx="220133" cy="6858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rPr>
              <a:t>CONSUMER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lever DIN Offc Pro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665" y="5364355"/>
            <a:ext cx="1861835" cy="12958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1" t="5788" r="34790" b="5838"/>
          <a:stretch/>
        </p:blipFill>
        <p:spPr>
          <a:xfrm>
            <a:off x="8609994" y="4302867"/>
            <a:ext cx="809957" cy="2353067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6B6E02F-B6F3-4EA8-A754-B252DE73C99A}"/>
              </a:ext>
            </a:extLst>
          </p:cNvPr>
          <p:cNvGrpSpPr/>
          <p:nvPr/>
        </p:nvGrpSpPr>
        <p:grpSpPr>
          <a:xfrm>
            <a:off x="5039161" y="5320304"/>
            <a:ext cx="981692" cy="1474956"/>
            <a:chOff x="3557913" y="3409332"/>
            <a:chExt cx="736269" cy="110621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9623856-A0D9-4E41-B93C-BECD8FDE1555}"/>
                </a:ext>
              </a:extLst>
            </p:cNvPr>
            <p:cNvGrpSpPr/>
            <p:nvPr/>
          </p:nvGrpSpPr>
          <p:grpSpPr>
            <a:xfrm>
              <a:off x="3663611" y="3488701"/>
              <a:ext cx="529232" cy="307263"/>
              <a:chOff x="3663611" y="3488701"/>
              <a:chExt cx="529232" cy="307263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3D6343A-894B-42B8-8A6E-0F99032FDF4F}"/>
                  </a:ext>
                </a:extLst>
              </p:cNvPr>
              <p:cNvGrpSpPr/>
              <p:nvPr/>
            </p:nvGrpSpPr>
            <p:grpSpPr>
              <a:xfrm>
                <a:off x="3795114" y="3488701"/>
                <a:ext cx="245567" cy="112013"/>
                <a:chOff x="3619500" y="3202971"/>
                <a:chExt cx="723900" cy="33020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8F94E0DB-D177-4132-B523-6A1BBC83269C}"/>
                    </a:ext>
                  </a:extLst>
                </p:cNvPr>
                <p:cNvSpPr/>
                <p:nvPr/>
              </p:nvSpPr>
              <p:spPr>
                <a:xfrm>
                  <a:off x="3619500" y="3333750"/>
                  <a:ext cx="83400" cy="834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4766034D-E630-467E-A4DB-19F68A12845B}"/>
                    </a:ext>
                  </a:extLst>
                </p:cNvPr>
                <p:cNvSpPr/>
                <p:nvPr/>
              </p:nvSpPr>
              <p:spPr>
                <a:xfrm>
                  <a:off x="3760228" y="3270250"/>
                  <a:ext cx="195643" cy="1956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F8DCF5BD-A285-4416-A0DB-BB6989EE3947}"/>
                    </a:ext>
                  </a:extLst>
                </p:cNvPr>
                <p:cNvSpPr/>
                <p:nvPr/>
              </p:nvSpPr>
              <p:spPr>
                <a:xfrm>
                  <a:off x="4013200" y="3202971"/>
                  <a:ext cx="330200" cy="3302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7FB29F8-B199-4224-A4C3-7291AAAF430E}"/>
                  </a:ext>
                </a:extLst>
              </p:cNvPr>
              <p:cNvSpPr txBox="1"/>
              <p:nvPr/>
            </p:nvSpPr>
            <p:spPr>
              <a:xfrm>
                <a:off x="3663611" y="3603555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01E5AA0-B2DB-403F-9E74-996F5BED67C7}"/>
                </a:ext>
              </a:extLst>
            </p:cNvPr>
            <p:cNvGrpSpPr/>
            <p:nvPr/>
          </p:nvGrpSpPr>
          <p:grpSpPr>
            <a:xfrm>
              <a:off x="3644381" y="3800786"/>
              <a:ext cx="529232" cy="342899"/>
              <a:chOff x="3644381" y="3800786"/>
              <a:chExt cx="529232" cy="342899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F48931D6-6F1A-400D-9B31-6910FF27DB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 t="7393" b="19656"/>
              <a:stretch/>
            </p:blipFill>
            <p:spPr>
              <a:xfrm>
                <a:off x="3786442" y="3800786"/>
                <a:ext cx="284449" cy="207506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57625ED-8E19-4834-87CD-9C8B8F15EB38}"/>
                  </a:ext>
                </a:extLst>
              </p:cNvPr>
              <p:cNvSpPr txBox="1"/>
              <p:nvPr/>
            </p:nvSpPr>
            <p:spPr>
              <a:xfrm>
                <a:off x="3644381" y="3951276"/>
                <a:ext cx="52923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MEDIUM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1EE6B24-F5B3-45FD-8222-6B8EA0581756}"/>
                </a:ext>
              </a:extLst>
            </p:cNvPr>
            <p:cNvGrpSpPr/>
            <p:nvPr/>
          </p:nvGrpSpPr>
          <p:grpSpPr>
            <a:xfrm>
              <a:off x="3585069" y="4130030"/>
              <a:ext cx="625412" cy="362484"/>
              <a:chOff x="3585069" y="4130030"/>
              <a:chExt cx="625412" cy="362484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28B6CB70-D348-4F9C-9D2B-31FADEBC87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780036" y="4130030"/>
                <a:ext cx="298076" cy="231943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CB179DD-67CE-4E47-BE7E-F9B835E677E0}"/>
                  </a:ext>
                </a:extLst>
              </p:cNvPr>
              <p:cNvSpPr txBox="1"/>
              <p:nvPr/>
            </p:nvSpPr>
            <p:spPr>
              <a:xfrm>
                <a:off x="3585069" y="4300105"/>
                <a:ext cx="625412" cy="1924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6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E0E9A"/>
                    </a:solidFill>
                    <a:effectLst/>
                    <a:uLnTx/>
                    <a:uFillTx/>
                    <a:latin typeface="Unilever DIN Offc Pro"/>
                    <a:ea typeface="+mn-ea"/>
                    <a:cs typeface="+mn-cs"/>
                  </a:rPr>
                  <a:t>SUSTAINED</a:t>
                </a:r>
                <a:endParaRPr kumimoji="0" lang="en-GB" sz="1067" b="1" i="0" u="none" strike="noStrike" kern="1200" cap="none" spc="0" normalizeH="0" baseline="0" noProof="0" dirty="0">
                  <a:ln>
                    <a:noFill/>
                  </a:ln>
                  <a:solidFill>
                    <a:srgbClr val="0E0E9A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endParaRP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CA757B-D049-4EFC-9DEC-0F1E974766E5}"/>
                </a:ext>
              </a:extLst>
            </p:cNvPr>
            <p:cNvSpPr/>
            <p:nvPr/>
          </p:nvSpPr>
          <p:spPr>
            <a:xfrm>
              <a:off x="3557913" y="3409332"/>
              <a:ext cx="736269" cy="11062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C1C1DAB-690C-44AF-AE9F-8147B2A302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75027" y="2058621"/>
            <a:ext cx="809957" cy="1244935"/>
          </a:xfrm>
          <a:prstGeom prst="rect">
            <a:avLst/>
          </a:prstGeom>
        </p:spPr>
      </p:pic>
      <p:pic>
        <p:nvPicPr>
          <p:cNvPr id="9218" name="Picture 2" descr="Afbeeldingsresultaat voor sustainable packaging unilever">
            <a:extLst>
              <a:ext uri="{FF2B5EF4-FFF2-40B4-BE49-F238E27FC236}">
                <a16:creationId xmlns:a16="http://schemas.microsoft.com/office/drawing/2014/main" id="{F7CB745B-6E0F-4FD2-86D7-E648735AC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859" y="2276397"/>
            <a:ext cx="3331292" cy="111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FA861D0-60E5-406C-B291-502AC2B4BAC9}"/>
              </a:ext>
            </a:extLst>
          </p:cNvPr>
          <p:cNvGrpSpPr/>
          <p:nvPr/>
        </p:nvGrpSpPr>
        <p:grpSpPr>
          <a:xfrm>
            <a:off x="6465356" y="3303555"/>
            <a:ext cx="3843147" cy="781803"/>
            <a:chOff x="7162233" y="1526989"/>
            <a:chExt cx="1872095" cy="83141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A4DDE44-B1D5-4CCC-98D9-D7158AE64960}"/>
                </a:ext>
              </a:extLst>
            </p:cNvPr>
            <p:cNvSpPr/>
            <p:nvPr/>
          </p:nvSpPr>
          <p:spPr>
            <a:xfrm>
              <a:off x="7231649" y="1526989"/>
              <a:ext cx="1650739" cy="831410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A9993E-A9ED-4843-8C48-C41411E6B3AB}"/>
                </a:ext>
              </a:extLst>
            </p:cNvPr>
            <p:cNvSpPr txBox="1"/>
            <p:nvPr/>
          </p:nvSpPr>
          <p:spPr>
            <a:xfrm>
              <a:off x="7162233" y="1586597"/>
              <a:ext cx="1872095" cy="70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Recyclable, reusable, </a:t>
              </a:r>
              <a:b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</a:br>
              <a: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refillable Packaging</a:t>
              </a:r>
              <a:endPara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225367" y="3303555"/>
            <a:ext cx="1685739" cy="785438"/>
            <a:chOff x="8178860" y="14092"/>
            <a:chExt cx="1727938" cy="589078"/>
          </a:xfrm>
        </p:grpSpPr>
        <p:sp>
          <p:nvSpPr>
            <p:cNvPr id="40" name="Rectangle 39"/>
            <p:cNvSpPr/>
            <p:nvPr/>
          </p:nvSpPr>
          <p:spPr>
            <a:xfrm>
              <a:off x="8217442" y="14092"/>
              <a:ext cx="1510615" cy="589078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178860" y="43462"/>
              <a:ext cx="1727938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Brand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Unilever DIN Offc Pro"/>
                  <a:ea typeface="+mn-ea"/>
                  <a:cs typeface="+mn-cs"/>
                </a:rPr>
                <a:t>Activism</a:t>
              </a:r>
              <a:endParaRPr kumimoji="0" lang="en-GB" sz="1467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nilever DIN Offc Pr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5631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15511" y="3100983"/>
            <a:ext cx="9560978" cy="1341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413"/>
              </a:lnSpc>
            </a:pPr>
            <a:r>
              <a:rPr lang="en-US" sz="4400" spc="116" dirty="0">
                <a:solidFill>
                  <a:schemeClr val="bg1"/>
                </a:solidFill>
                <a:latin typeface="+mj-lt"/>
              </a:rPr>
              <a:t>What can we learn from trends? </a:t>
            </a:r>
          </a:p>
          <a:p>
            <a:pPr algn="ctr" defTabSz="609630">
              <a:lnSpc>
                <a:spcPts val="5413"/>
              </a:lnSpc>
            </a:pPr>
            <a:r>
              <a:rPr lang="en-US" sz="4400" spc="116" dirty="0">
                <a:solidFill>
                  <a:schemeClr val="bg1"/>
                </a:solidFill>
                <a:latin typeface="+mj-lt"/>
              </a:rPr>
              <a:t>How can we scope opportunities?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ears of a machine">
            <a:extLst>
              <a:ext uri="{FF2B5EF4-FFF2-40B4-BE49-F238E27FC236}">
                <a16:creationId xmlns:a16="http://schemas.microsoft.com/office/drawing/2014/main" id="{73D7C891-B78A-9524-9EBC-9E82B61E99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0" t="15825" r="42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EA69EA-3EC1-847E-D4D1-9F12B0D27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Innovation: The Engine of Resilience</a:t>
            </a:r>
          </a:p>
        </p:txBody>
      </p:sp>
    </p:spTree>
    <p:extLst>
      <p:ext uri="{BB962C8B-B14F-4D97-AF65-F5344CB8AC3E}">
        <p14:creationId xmlns:p14="http://schemas.microsoft.com/office/powerpoint/2010/main" val="3454975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18B3A5-C5DB-4A80-D687-24E9F43F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  <a:cs typeface="+mj-cs"/>
              </a:rPr>
              <a:t>Innovation in the New Context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7C201A-4107-EE83-5314-A229C655AE0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7956" y="2285999"/>
            <a:ext cx="5682552" cy="50591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  <a:cs typeface="+mn-cs"/>
              </a:rPr>
              <a:t>Innovation is not just about new products; it's a mindset of </a:t>
            </a:r>
            <a:r>
              <a:rPr lang="en-US" sz="2800" b="1" dirty="0">
                <a:solidFill>
                  <a:schemeClr val="bg1"/>
                </a:solidFill>
                <a:latin typeface="+mj-lt"/>
                <a:cs typeface="+mn-cs"/>
              </a:rPr>
              <a:t>continual improvement and adaptation.</a:t>
            </a:r>
          </a:p>
          <a:p>
            <a:endParaRPr lang="en-US" sz="2800" dirty="0">
              <a:solidFill>
                <a:schemeClr val="bg1"/>
              </a:solidFill>
              <a:latin typeface="+mj-lt"/>
              <a:cs typeface="+mn-cs"/>
            </a:endParaRPr>
          </a:p>
          <a:p>
            <a:endParaRPr lang="en-US" sz="2800" dirty="0">
              <a:solidFill>
                <a:schemeClr val="bg1"/>
              </a:solidFill>
              <a:latin typeface="+mj-lt"/>
              <a:cs typeface="+mn-cs"/>
            </a:endParaRPr>
          </a:p>
          <a:p>
            <a:r>
              <a:rPr lang="en-US" sz="2800" dirty="0">
                <a:solidFill>
                  <a:schemeClr val="bg1"/>
                </a:solidFill>
                <a:latin typeface="+mj-lt"/>
                <a:cs typeface="+mn-cs"/>
              </a:rPr>
              <a:t>Innovation can take many forms: </a:t>
            </a:r>
            <a:r>
              <a:rPr lang="en-US" sz="2800" b="1" dirty="0">
                <a:solidFill>
                  <a:schemeClr val="bg1"/>
                </a:solidFill>
                <a:latin typeface="+mj-lt"/>
                <a:cs typeface="+mn-cs"/>
              </a:rPr>
              <a:t>product, service, process, or business model innovation</a:t>
            </a:r>
            <a:r>
              <a:rPr lang="en-US" sz="2800" dirty="0">
                <a:solidFill>
                  <a:schemeClr val="bg1"/>
                </a:solidFill>
                <a:latin typeface="+mj-lt"/>
                <a:cs typeface="+mn-cs"/>
              </a:rPr>
              <a:t>.</a:t>
            </a:r>
          </a:p>
          <a:p>
            <a:endParaRPr lang="en-US" sz="2800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pic>
        <p:nvPicPr>
          <p:cNvPr id="5" name="Picture 4" descr="A group of drawings on a whiteboard&#10;&#10;Description automatically generated">
            <a:extLst>
              <a:ext uri="{FF2B5EF4-FFF2-40B4-BE49-F238E27FC236}">
                <a16:creationId xmlns:a16="http://schemas.microsoft.com/office/drawing/2014/main" id="{FAE59937-CA1D-C8F7-8EB7-9CF4BE3F4D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338" r="17606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E7BAA-6C52-A6B0-907E-548C765015E4}"/>
              </a:ext>
            </a:extLst>
          </p:cNvPr>
          <p:cNvSpPr txBox="1"/>
          <p:nvPr/>
        </p:nvSpPr>
        <p:spPr>
          <a:xfrm>
            <a:off x="9563168" y="6657946"/>
            <a:ext cx="263565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peoplematters.in/article/innovation/entrepreneur-mindset-digital-age-105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572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images of various products&#10;&#10;Description automatically generated">
            <a:extLst>
              <a:ext uri="{FF2B5EF4-FFF2-40B4-BE49-F238E27FC236}">
                <a16:creationId xmlns:a16="http://schemas.microsoft.com/office/drawing/2014/main" id="{D4E677B8-3832-BF5E-B577-D5D87C6BB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784522"/>
            <a:ext cx="10905066" cy="528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46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website&#10;&#10;Description automatically generated">
            <a:extLst>
              <a:ext uri="{FF2B5EF4-FFF2-40B4-BE49-F238E27FC236}">
                <a16:creationId xmlns:a16="http://schemas.microsoft.com/office/drawing/2014/main" id="{78193734-8588-2845-252D-F28C8406A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47" y="1245712"/>
            <a:ext cx="10174954" cy="50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87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AAB47-E6AD-62E8-B4F0-105BEFDC9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194419"/>
            <a:ext cx="10258081" cy="477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77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B560FD-A84D-F47C-45DD-8F693BE3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06523"/>
            <a:ext cx="10091827" cy="461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56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385" y="1248954"/>
            <a:ext cx="9535566" cy="24136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ULT-BBA_PPT_Template - 2020">
  <a:themeElements>
    <a:clrScheme name="Custom 1">
      <a:dk1>
        <a:srgbClr val="000000"/>
      </a:dk1>
      <a:lt1>
        <a:srgbClr val="FFFFFF"/>
      </a:lt1>
      <a:dk2>
        <a:srgbClr val="FEF7E9"/>
      </a:dk2>
      <a:lt2>
        <a:srgbClr val="FDFBFF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ULT-BBA_PPT_Template - 2020" id="{4378B7CC-809D-4427-817E-475AD960A016}" vid="{7D7811C0-DE11-4A4A-95FF-88E665B3618A}"/>
    </a:ext>
  </a:extLst>
</a:theme>
</file>

<file path=ppt/theme/theme2.xml><?xml version="1.0" encoding="utf-8"?>
<a:theme xmlns:a="http://schemas.openxmlformats.org/drawingml/2006/main" name="PRESENTATIONLOAD">
  <a:themeElements>
    <a:clrScheme name="PL Styleguide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PL Styleguid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65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lIns="0" tIns="0" rIns="0" bIns="0" rtlCol="0">
        <a:noAutofit/>
      </a:bodyPr>
      <a:lstStyle>
        <a:defPPr>
          <a:lnSpc>
            <a:spcPct val="90000"/>
          </a:lnSpc>
          <a:spcAft>
            <a:spcPts val="1000"/>
          </a:spcAft>
          <a:defRPr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26F5379E4BA740B673F815923EB66F" ma:contentTypeVersion="15" ma:contentTypeDescription="Create a new document." ma:contentTypeScope="" ma:versionID="2c2cc279e087b7af472a9f73a13cce75">
  <xsd:schema xmlns:xsd="http://www.w3.org/2001/XMLSchema" xmlns:xs="http://www.w3.org/2001/XMLSchema" xmlns:p="http://schemas.microsoft.com/office/2006/metadata/properties" xmlns:ns2="d026ed13-471c-4fa9-8f2e-5fec1de07317" xmlns:ns3="60e3c575-0e19-4931-96ec-a95df291c29c" targetNamespace="http://schemas.microsoft.com/office/2006/metadata/properties" ma:root="true" ma:fieldsID="179db42051aefb77ae476c136d4dba64" ns2:_="" ns3:_="">
    <xsd:import namespace="d026ed13-471c-4fa9-8f2e-5fec1de07317"/>
    <xsd:import namespace="60e3c575-0e19-4931-96ec-a95df291c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6ed13-471c-4fa9-8f2e-5fec1de07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4a17b4b-e152-447f-b121-120db388fd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c575-0e19-4931-96ec-a95df291c2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2c06be6-b423-4c21-b9b6-e982cb41dc81}" ma:internalName="TaxCatchAll" ma:showField="CatchAllData" ma:web="60e3c575-0e19-4931-96ec-a95df291c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e3c575-0e19-4931-96ec-a95df291c29c" xsi:nil="true"/>
    <lcf76f155ced4ddcb4097134ff3c332f xmlns="d026ed13-471c-4fa9-8f2e-5fec1de0731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05DCE91-9C5C-4374-B5E0-D21C655086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7BB673-331E-474F-A0BA-32B1099E5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26ed13-471c-4fa9-8f2e-5fec1de07317"/>
    <ds:schemaRef ds:uri="60e3c575-0e19-4931-96ec-a95df291c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9842D7-EDB3-4683-BA75-E2CB7B8DF780}">
  <ds:schemaRefs>
    <ds:schemaRef ds:uri="http://www.w3.org/XML/1998/namespace"/>
    <ds:schemaRef ds:uri="60e3c575-0e19-4931-96ec-a95df291c29c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d026ed13-471c-4fa9-8f2e-5fec1de07317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 Analysis - MSB</Template>
  <TotalTime>1463</TotalTime>
  <Words>1402</Words>
  <Application>Microsoft Office PowerPoint</Application>
  <PresentationFormat>Widescreen</PresentationFormat>
  <Paragraphs>163</Paragraphs>
  <Slides>26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HULT-BBA_PPT_Template - 2020</vt:lpstr>
      <vt:lpstr>PRESENTATIONLOAD</vt:lpstr>
      <vt:lpstr>Market &amp; Consumer Trends   </vt:lpstr>
      <vt:lpstr>PowerPoint Presentation</vt:lpstr>
      <vt:lpstr>Market &amp; Consumer Trends </vt:lpstr>
      <vt:lpstr>Competitive Intelligence - Tracking competitors' product launches, marketing campaigns, patents etc. to identify disruptive innovations.  Customer Surveys - Regular surveys to gauge changes in customer preferences, satisfaction levels, and buying criteria.  Industry Reports - Reviews of market share, growth trends, technology shifts, and regulatory changes in your sectors.  Sentiment Analysis - Monitoring social media conversations and online reviews to pick up early warning signs.  Big Data Analytics - Identifying correlations, anomalies, and predictive patterns in structured and unstructured data.  Scenario Analysis - Developing scenarios for high-impact but low-probability events. Helps prepare contingency plans.  Horizon Scanning - A systematic approach to detecting early signs of potential threats or disruptions. </vt:lpstr>
      <vt:lpstr>Tools for Monitoring Market Trends What are the essential tools for monitoring market trends and identifying potential disruptions?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Consumer Behavior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Innovation: The Engine of Resilience</vt:lpstr>
      <vt:lpstr>Innovation in the New Context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 3 Session Four</dc:title>
  <dc:creator>Liliana Caimacan</dc:creator>
  <cp:lastModifiedBy>Liliana Caimacan</cp:lastModifiedBy>
  <cp:revision>11</cp:revision>
  <dcterms:created xsi:type="dcterms:W3CDTF">2024-01-27T15:55:21Z</dcterms:created>
  <dcterms:modified xsi:type="dcterms:W3CDTF">2026-10-01T15:13:42Z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0x0101008D26F5379E4BA740B673F815923EB66F</vt:lpwstr>
  </property>
</Properties>
</file>