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1" r:id="rId2"/>
    <p:sldMasterId id="2147483665" r:id="rId3"/>
  </p:sldMasterIdLst>
  <p:notesMasterIdLst>
    <p:notesMasterId r:id="rId28"/>
  </p:notesMasterIdLst>
  <p:sldIdLst>
    <p:sldId id="2147327586" r:id="rId4"/>
    <p:sldId id="2147327585" r:id="rId5"/>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677" r:id="rId2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B1EA5A-92EA-4597-8406-0E75B6459DC5}" v="3" dt="2026-10-07T09:07:11.4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4" d="100"/>
          <a:sy n="74" d="100"/>
        </p:scale>
        <p:origin x="35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Rukare" userId="c3827204-50e7-4802-8b04-2cf3cbdd5b11" providerId="ADAL" clId="{4EAF63D7-DDFC-436D-8128-97E0B82C847B}"/>
    <pc:docChg chg="custSel addSld modSld">
      <pc:chgData name="Daniel Rukare" userId="c3827204-50e7-4802-8b04-2cf3cbdd5b11" providerId="ADAL" clId="{4EAF63D7-DDFC-436D-8128-97E0B82C847B}" dt="2026-10-07T09:07:26.399" v="4" actId="21"/>
      <pc:docMkLst>
        <pc:docMk/>
      </pc:docMkLst>
      <pc:sldChg chg="addSp delSp modSp add mod">
        <pc:chgData name="Daniel Rukare" userId="c3827204-50e7-4802-8b04-2cf3cbdd5b11" providerId="ADAL" clId="{4EAF63D7-DDFC-436D-8128-97E0B82C847B}" dt="2026-10-07T09:07:26.399" v="4" actId="21"/>
        <pc:sldMkLst>
          <pc:docMk/>
          <pc:sldMk cId="1320780911" sldId="677"/>
        </pc:sldMkLst>
        <pc:spChg chg="add del mod">
          <ac:chgData name="Daniel Rukare" userId="c3827204-50e7-4802-8b04-2cf3cbdd5b11" providerId="ADAL" clId="{4EAF63D7-DDFC-436D-8128-97E0B82C847B}" dt="2026-10-07T09:07:26.399" v="4" actId="21"/>
          <ac:spMkLst>
            <pc:docMk/>
            <pc:sldMk cId="1320780911" sldId="677"/>
            <ac:spMk id="3" creationId="{561544D7-D7C0-183C-1EFE-EB3665607823}"/>
          </ac:spMkLst>
        </pc:spChg>
        <pc:spChg chg="del">
          <ac:chgData name="Daniel Rukare" userId="c3827204-50e7-4802-8b04-2cf3cbdd5b11" providerId="ADAL" clId="{4EAF63D7-DDFC-436D-8128-97E0B82C847B}" dt="2026-10-07T09:07:20.683" v="3" actId="21"/>
          <ac:spMkLst>
            <pc:docMk/>
            <pc:sldMk cId="1320780911" sldId="677"/>
            <ac:spMk id="4" creationId="{00000000-0000-0000-0000-000000000000}"/>
          </ac:spMkLst>
        </pc:spChg>
      </pc:sldChg>
      <pc:sldChg chg="add">
        <pc:chgData name="Daniel Rukare" userId="c3827204-50e7-4802-8b04-2cf3cbdd5b11" providerId="ADAL" clId="{4EAF63D7-DDFC-436D-8128-97E0B82C847B}" dt="2026-10-07T09:01:36.555" v="0"/>
        <pc:sldMkLst>
          <pc:docMk/>
          <pc:sldMk cId="0" sldId="2147327585"/>
        </pc:sldMkLst>
      </pc:sldChg>
      <pc:sldChg chg="modSp add">
        <pc:chgData name="Daniel Rukare" userId="c3827204-50e7-4802-8b04-2cf3cbdd5b11" providerId="ADAL" clId="{4EAF63D7-DDFC-436D-8128-97E0B82C847B}" dt="2026-10-07T09:01:47.891" v="1"/>
        <pc:sldMkLst>
          <pc:docMk/>
          <pc:sldMk cId="1949895036" sldId="2147327586"/>
        </pc:sldMkLst>
        <pc:spChg chg="mod">
          <ac:chgData name="Daniel Rukare" userId="c3827204-50e7-4802-8b04-2cf3cbdd5b11" providerId="ADAL" clId="{4EAF63D7-DDFC-436D-8128-97E0B82C847B}" dt="2026-10-07T09:01:47.891" v="1"/>
          <ac:spMkLst>
            <pc:docMk/>
            <pc:sldMk cId="1949895036" sldId="2147327586"/>
            <ac:spMk id="10" creationId="{85F9A360-0180-0A4C-8DB2-CC6B39ECE41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532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01C3B-C12B-8F49-94F4-8CDB797BD7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7544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deck is background reading for teams entering the challenge. It is not a concept and not a submission. Its job is to give everyone the same grounding in who the 13–17 customer is before they start generating ideas. It moves from the brief, to theory, to evidence, to tools you can apply.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scoring. Only the first criterion is about the product itself. Teen relevance, driving fandom and commercial potential all depend on knowing who the teen is, what they do and where they can be reached. The closing line of the brief says it directly. A clever product with a thin customer story will lose to a simpler product with a sharp one.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anchoring facts. First, in 2026 this audience was born between roughly 2009 and 2013, so it straddles two generational labels; do not rely on generic Gen Z clichés. Second, NINJAGO launched in 2011, so many of these teens watched it as children. That gives you nostalgia to work with, and also a risk of the brand feeling like something they grew out of. Third, the phone is how they reach everything. Finally, 13 and 17 are very different. Decide which end of the range your concept leans towards and say so.</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Context for everything that follows. AI is already a normal tool for this group, mostly for schoolwork. Ofcom's long-running qualitative study finds organised offline hobbies have shrunk, with screens filling the gap. A 2025 survey of about 1,600 US teens aged 13 to 17 found that online and offline belonging support each other, and that many teens have close friends they have never met in person. School is where belonging is weakest. Finally, the pocket money data shows children saving for holidays and for the future ahead of gaming. Taken together: digital is the baseline, so physical experiences and tangible things can feel special.</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classic ideas explain why teens are so sensitive to what a product signals. Erikson: adolescence is the life stage devoted to forming an identity, and teens do that by experimenting. Tajfel and Turner: belonging to a group is part of the self, which is why fandoms have in-jokes, symbols and insider knowledge. Belk: we treat our possessions as extensions of ourselves. Put together, a teen product is never judged only on what it does. It is judged on what it says about the person who has it. Test every concept with one question: would a 15-year-old be happy for their friends to see this?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Self-determination theory says people are most motivated when three needs are met: autonomy, competence and relatedness. All three are heightened in adolescence. The useful part for this challenge is that NINJAGO's own positioning already maps onto them. The brief talks about building your own stories, achieving mastery and unlocking True Potential, and heroes who fight with friendship. A strong concept should deliver at least two of the three needs in a way a teen would recognise, not only in the story but in what they actually do with the product.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important idea in the deck. Teens have not stopped enjoying play, building, collecting or stories. What changes is that they will not be seen with something that reads as childish. The brief shows NINJAGO Legends already responding: more mature emotions such as guilt, grief and sacrifice, an experimental anime-inspired style, and play-and-display sets. The opportunity for teams is to give play a form a teen is proud to own in front of friends.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numbers to carry into the commercial section of your pitch. YouTube is close to universal and is where NINJAGO Legends content already lives. TikTok, Instagram and Snapchat follow. In the UK, Snapchat takes a very large share of younger teens' online time, which tells you that messaging friends, not public posting, is the main activity. Gaming is mainstream for both boys and girls, though boys play more often. AI tools are now part of daily life. The last number is an opening: a large share of older teens feel they spend too much time on screens, which is a real argument for a physical, hands-on product. Note the US and UK sources and the differing age bands when you quote these.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behaviours that should shape how your product is discovered and used. One: most teens are audiences, not broadcasters. Ofcom's qualitative work finds few post original content and most prefer reposting or temporary stories. So do not build a concept that depends on every teen making videos. Two: sharing happens in private messages and group chats. Three: games are social spaces, a place to be with friends. Four: teens are aware of their screen time and actively manage it, which supports the case for a physical product with a light digital layer.</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averages, and plenty of individuals do not fit them, so use them to check your assumptions and not to stereotype. Gaming is near universal for boys and common for girls, but daily play and the gamer identity skew heavily male. Girls aged 13 to 14 in the UK spend about an hour more online each day than boys, and more of them feel they overuse TikTok. Ofcom's qualitative work also finds the content each group is shown differs. NINJAGO has strong characters of both genders, including Nya, who features in the FUTURA collaboration. A concept that only reaches boys through gaming leaves half the audience out.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teen relevance criteria is showing how the product fits into everyday life. This slide breaks a typical week into moments. The first four come from Ofcom's research: heavy Snapchat and group chat use, gaming as a social activity on calls, two or more hours of short video in the evening, and device use late at night. Ofcom found 64% of 8 to 14 year olds used a device between 11pm and 5am. The weekend column is an illustrative prompt and should be checked with teens. Pick one or two moments and describe exactly what the teen is doing with your product in them.</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brief asks how teens express fandom today. Start with anime, because NINJAGO Legends has chosen an anime-inspired style. A 2025 study of 29,000 people across seven countries found 60% of 13 to 17 year olds call themselves anime fans, and for many it is part of their identity. Discovery often happens through fan-made edits, not official trailers. Henry Jenkins describes modern fans as participants, not just consumers. The ladder is a simple way to use that: the brief's own slides show NINJAGO fans at every step, from fan videos to fan art, cosplay and conventions. Say which step your concept moves teens to, and from where. New fans usually enter at step one or two. Existing fans deepen at three and four.</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Everett Rogers' diffusion of innovations says new ideas spread from a small group of early adopters to the majority through people they know and trust. Among teens that loop is fast and peer-led. The five steps are a simplified path for this audience: something is seen in a feed or in a friend's hands, it is discussed privately, peer approval creates desire, it is bought or asked for, and then it is shown, which starts the loop for the next person. The numbers support each end of the loop: YouTube and fan-made edits drive discovery. The third number is a caution. Fewer than half of 8 to 17 year olds can reliably tell when search results are paid for, so be clear and honest about what is advertising. In your pitch, say who your early adopters are and what makes the product easy to show.</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Marketing theory separates buying roles: the initiator, the influencer, the decider, the buyer and the user. With teens these are often different people. The UK pocket money figure is an average across ages 6 to 17, so older teens will typically have more, and some have part-time earnings on top, but the order of magnitude matters: about ten pounds a week. The US figure comes from a survey of nearly 11,000 teens with an average age of 15.7. The practical point is to decide which of the three price tiers your concept sits in, because that decides who you have to convince. A pocket-money item only has to win over the teen. A big-ticket item also has to pass a parent. A product line can span tiers, with a low-cost entry point and a premium piece.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commercial criterion asks for the most effective channels, retailers and platforms. This table gives each channel a job. YouTube is for depth: stories, music and fan content. TikTok and Instagram are for discovery. Snapchat and group chats are where friends recommend things, so you cannot buy your way in; you have to give teens something worth sending. Games are a place to meet teens during play. Stores and events deliver the physical experience and the sense of occasion: Pop Mart's growth has come with a rapid roll-out of its own stores, and the brief shows NINJAGO at San Diego Comic-Con, Brickworld Chicago and LEGOLAND NINJAGO Days. A good pitch names one channel for discovery and one for purchase, and explains why.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brief asks you to be inspired by real launches and partnerships. These five cover the main routes into the teen market. Pop Mart shows that younger consumers collect for aesthetics and identity, and that surprise and scarcity create talk. The Circana data confirms collectibles and licensed products are where the toy market is growing; games and puzzles, trading cards and collectible figures were among the fastest growing segments. LEGO One Piece shows a build product reaching anime fans. LEGO Fortnite shows the digital route. The FUTURA collaboration, mentioned in the brief itself, shows how a partner from street culture can make a kids' IP credible to an older audience. Use these as evidence, then find one or two of your own.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Jobs to be done is a simple way to turn customer understanding into a concept. People do not buy products; they hire them to make progress in a situation. Jobs can be functional, social or emotional, and for teens the social and emotional jobs usually matter most. The five here are prompts drawn from the theory and evidence earlier in the deck. Pick the one or two your concept does best and write it as a job statement. For example: when I am in my room after school, I want to make something with my hands, so I can switch off and have something to show for it. If you cannot fill in the sentence, the concept is not yet anchored in the customer.</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Segmentation and targeting: a concept aimed at all teens usually lands with none of them. These four profiles are illustrative hypotheses built from the evidence in this deck. They are a starting point for your own research and must not be presented as findings. The first two map onto the brief's two goals, deepening existing fans and attracting new ones. The Collector and the Maker are mindsets that cut across both. Choose a lead segment, describe one real person in it, and then explain how the concept also works for a second group. Also say which end of the 13 to 17 range you are leaning towards.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summary of the traps, each tied to an earlier slide. One: teens reject anything that feels childish or that tries too hard to sound like them. Two: a 13-year-old and a 17-year-old are at different life stages. Three: most teens watch and share; few create. Four: gaming-led concepts skew male unless you plan otherwise. Five: the user, the decider and the payer are often different people. Six: scarcity and surprise mechanics work, as Pop Mart shows, but this audience is under 18, so think about fairness, transparency and the rules on marketing to children in your market. Judges will notice a team that has considered this.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left column as a pre-submission check. Each question ties back to an earlier slide: the identity theory, self-determination theory, everyday behaviour, the fandom ladder and the buying roles. The right column is a starter discussion guide. The brief explicitly asks teams to talk to teens about how they engage with the things they are passionate about. Ask open questions about real recent behaviour, and listen for the words they use. Because participants are under 18, check your university's requirements on consent and safeguarding before you start.</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statistics in this deck come from the sources listed here. Several were read through press coverage or summaries of the original report, so go to the original before quoting a figure in your submission. US and UK data are mixed, and age bands differ between studies; state the market and age band whenever you cite a number.</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330" rtl="0" eaLnBrk="1" fontAlgn="auto" latinLnBrk="0" hangingPunct="1">
              <a:lnSpc>
                <a:spcPct val="100000"/>
              </a:lnSpc>
              <a:spcBef>
                <a:spcPts val="0"/>
              </a:spcBef>
              <a:spcAft>
                <a:spcPts val="0"/>
              </a:spcAft>
              <a:buClrTx/>
              <a:buSzTx/>
              <a:buFontTx/>
              <a:buNone/>
              <a:tabLst/>
              <a:defRPr/>
            </a:pPr>
            <a:fld id="{35EFD187-7D74-4BFC-B925-AD91EFADB35C}"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33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698515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5F2E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02320"/>
            <a:ext cx="10566400" cy="502907"/>
          </a:xfrm>
          <a:prstGeom prst="rect">
            <a:avLst/>
          </a:prstGeom>
          <a:noFill/>
          <a:ln/>
        </p:spPr>
        <p:txBody>
          <a:bodyPr wrap="square" lIns="0" tIns="0" rIns="0" bIns="0" rtlCol="0" anchor="t"/>
          <a:lstStyle>
            <a:lvl1pPr marL="0" indent="0" algn="l">
              <a:lnSpc>
                <a:spcPct val="115000"/>
              </a:lnSpc>
              <a:buNone/>
              <a:defRPr lang="en-US" sz="3600" dirty="0">
                <a:solidFill>
                  <a:srgbClr val="15171E"/>
                </a:solidFill>
                <a:latin typeface="Arial" pitchFamily="34" charset="0"/>
                <a:ea typeface="Arial" pitchFamily="34" charset="-122"/>
                <a:cs typeface="Arial"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910027"/>
            <a:ext cx="10566400" cy="4135173"/>
          </a:xfrm>
          <a:prstGeom prst="rect">
            <a:avLst/>
          </a:prstGeom>
          <a:noFill/>
          <a:ln/>
        </p:spPr>
        <p:txBody>
          <a:bodyPr wrap="square" lIns="0" tIns="0" rIns="0" bIns="0" rtlCol="0" anchor="t"/>
          <a:lstStyle>
            <a:lvl1pPr marL="0" indent="0" algn="l">
              <a:lnSpc>
                <a:spcPct val="140000"/>
              </a:lnSpc>
              <a:buNone/>
              <a:defRPr lang="en-US" sz="1600" dirty="0">
                <a:solidFill>
                  <a:srgbClr val="15171E"/>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2C5DB6D-4B0F-204C-B163-B7696312D8F1}" type="datetime1">
              <a:rPr lang="en-GB" smtClean="0"/>
              <a:t>07/10/2026</a:t>
            </a:fld>
            <a:endParaRPr lang="en-US"/>
          </a:p>
        </p:txBody>
      </p:sp>
      <p:sp>
        <p:nvSpPr>
          <p:cNvPr id="5" name="Footer Placeholder 4"/>
          <p:cNvSpPr>
            <a:spLocks noGrp="1"/>
          </p:cNvSpPr>
          <p:nvPr>
            <p:ph type="ftr" sz="quarter" idx="11"/>
          </p:nvPr>
        </p:nvSpPr>
        <p:spPr/>
        <p:txBody>
          <a:bodyPr/>
          <a:lstStyle/>
          <a:p>
            <a:r>
              <a:rPr lang="en-US"/>
              <a:t>(Copeland, 2016)</a:t>
            </a:r>
          </a:p>
        </p:txBody>
      </p:sp>
      <p:sp>
        <p:nvSpPr>
          <p:cNvPr id="6" name="Slide Number Placeholder 5"/>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3542158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4929431-80F9-5B43-89E9-FDF4AD3C03F7}" type="datetime1">
              <a:rPr lang="en-GB" smtClean="0"/>
              <a:t>07/10/2026</a:t>
            </a:fld>
            <a:endParaRPr lang="en-US"/>
          </a:p>
        </p:txBody>
      </p:sp>
      <p:sp>
        <p:nvSpPr>
          <p:cNvPr id="5" name="Footer Placeholder 4"/>
          <p:cNvSpPr>
            <a:spLocks noGrp="1"/>
          </p:cNvSpPr>
          <p:nvPr>
            <p:ph type="ftr" sz="quarter" idx="11"/>
          </p:nvPr>
        </p:nvSpPr>
        <p:spPr/>
        <p:txBody>
          <a:bodyPr/>
          <a:lstStyle/>
          <a:p>
            <a:r>
              <a:rPr lang="en-US"/>
              <a:t>(Copeland, 2016)</a:t>
            </a:r>
          </a:p>
        </p:txBody>
      </p:sp>
      <p:sp>
        <p:nvSpPr>
          <p:cNvPr id="6" name="Slide Number Placeholder 5"/>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2801363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2D73C68-1B3E-A045-9E25-2ECDFB7ACF54}" type="datetime1">
              <a:rPr lang="en-GB" smtClean="0"/>
              <a:t>07/10/2026</a:t>
            </a:fld>
            <a:endParaRPr lang="en-US"/>
          </a:p>
        </p:txBody>
      </p:sp>
      <p:sp>
        <p:nvSpPr>
          <p:cNvPr id="5" name="Footer Placeholder 4"/>
          <p:cNvSpPr>
            <a:spLocks noGrp="1"/>
          </p:cNvSpPr>
          <p:nvPr>
            <p:ph type="ftr" sz="quarter" idx="11"/>
          </p:nvPr>
        </p:nvSpPr>
        <p:spPr/>
        <p:txBody>
          <a:bodyPr/>
          <a:lstStyle/>
          <a:p>
            <a:r>
              <a:rPr lang="en-US"/>
              <a:t>(Copeland, 2016)</a:t>
            </a:r>
          </a:p>
        </p:txBody>
      </p:sp>
      <p:sp>
        <p:nvSpPr>
          <p:cNvPr id="6" name="Slide Number Placeholder 5"/>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2047669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01C93E79-C78D-504F-A5DD-351A31BEA7BA}" type="datetime1">
              <a:rPr lang="en-GB" smtClean="0"/>
              <a:t>07/10/2026</a:t>
            </a:fld>
            <a:endParaRPr lang="en-US"/>
          </a:p>
        </p:txBody>
      </p:sp>
      <p:sp>
        <p:nvSpPr>
          <p:cNvPr id="6" name="Footer Placeholder 5"/>
          <p:cNvSpPr>
            <a:spLocks noGrp="1"/>
          </p:cNvSpPr>
          <p:nvPr>
            <p:ph type="ftr" sz="quarter" idx="11"/>
          </p:nvPr>
        </p:nvSpPr>
        <p:spPr/>
        <p:txBody>
          <a:bodyPr/>
          <a:lstStyle/>
          <a:p>
            <a:r>
              <a:rPr lang="en-US"/>
              <a:t>(Copeland, 2016)</a:t>
            </a:r>
          </a:p>
        </p:txBody>
      </p:sp>
      <p:sp>
        <p:nvSpPr>
          <p:cNvPr id="7" name="Slide Number Placeholder 6"/>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3709491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5EC1BEAC-7976-0F4E-A467-8413397A8649}" type="datetime1">
              <a:rPr lang="en-GB" smtClean="0"/>
              <a:t>07/10/2026</a:t>
            </a:fld>
            <a:endParaRPr lang="en-US"/>
          </a:p>
        </p:txBody>
      </p:sp>
      <p:sp>
        <p:nvSpPr>
          <p:cNvPr id="8" name="Footer Placeholder 7"/>
          <p:cNvSpPr>
            <a:spLocks noGrp="1"/>
          </p:cNvSpPr>
          <p:nvPr>
            <p:ph type="ftr" sz="quarter" idx="11"/>
          </p:nvPr>
        </p:nvSpPr>
        <p:spPr/>
        <p:txBody>
          <a:bodyPr/>
          <a:lstStyle/>
          <a:p>
            <a:r>
              <a:rPr lang="en-US"/>
              <a:t>(Copeland, 2016)</a:t>
            </a:r>
          </a:p>
        </p:txBody>
      </p:sp>
      <p:sp>
        <p:nvSpPr>
          <p:cNvPr id="9" name="Slide Number Placeholder 8"/>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2125824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6CF8A3A-669B-DA42-AE46-755D1AB694D9}" type="datetime1">
              <a:rPr lang="en-GB" smtClean="0"/>
              <a:t>07/10/2026</a:t>
            </a:fld>
            <a:endParaRPr lang="en-US"/>
          </a:p>
        </p:txBody>
      </p:sp>
      <p:sp>
        <p:nvSpPr>
          <p:cNvPr id="4" name="Footer Placeholder 3"/>
          <p:cNvSpPr>
            <a:spLocks noGrp="1"/>
          </p:cNvSpPr>
          <p:nvPr>
            <p:ph type="ftr" sz="quarter" idx="11"/>
          </p:nvPr>
        </p:nvSpPr>
        <p:spPr/>
        <p:txBody>
          <a:bodyPr/>
          <a:lstStyle/>
          <a:p>
            <a:r>
              <a:rPr lang="en-US"/>
              <a:t>(Copeland, 2016)</a:t>
            </a:r>
          </a:p>
        </p:txBody>
      </p:sp>
      <p:sp>
        <p:nvSpPr>
          <p:cNvPr id="5" name="Slide Number Placeholder 4"/>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2088456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1F3DA1-29C4-7347-B81F-04BDF2AFDC94}" type="datetime1">
              <a:rPr lang="en-GB" smtClean="0"/>
              <a:t>07/10/2026</a:t>
            </a:fld>
            <a:endParaRPr lang="en-US"/>
          </a:p>
        </p:txBody>
      </p:sp>
      <p:sp>
        <p:nvSpPr>
          <p:cNvPr id="3" name="Footer Placeholder 2"/>
          <p:cNvSpPr>
            <a:spLocks noGrp="1"/>
          </p:cNvSpPr>
          <p:nvPr>
            <p:ph type="ftr" sz="quarter" idx="11"/>
          </p:nvPr>
        </p:nvSpPr>
        <p:spPr/>
        <p:txBody>
          <a:bodyPr/>
          <a:lstStyle/>
          <a:p>
            <a:r>
              <a:rPr lang="en-US"/>
              <a:t>(Copeland, 2016)</a:t>
            </a:r>
          </a:p>
        </p:txBody>
      </p:sp>
      <p:sp>
        <p:nvSpPr>
          <p:cNvPr id="4" name="Slide Number Placeholder 3"/>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827872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DD58499-F447-0D44-B57E-D801A51205F5}" type="datetime1">
              <a:rPr lang="en-GB" smtClean="0"/>
              <a:t>07/10/2026</a:t>
            </a:fld>
            <a:endParaRPr lang="en-US"/>
          </a:p>
        </p:txBody>
      </p:sp>
      <p:sp>
        <p:nvSpPr>
          <p:cNvPr id="6" name="Footer Placeholder 5"/>
          <p:cNvSpPr>
            <a:spLocks noGrp="1"/>
          </p:cNvSpPr>
          <p:nvPr>
            <p:ph type="ftr" sz="quarter" idx="11"/>
          </p:nvPr>
        </p:nvSpPr>
        <p:spPr/>
        <p:txBody>
          <a:bodyPr/>
          <a:lstStyle/>
          <a:p>
            <a:r>
              <a:rPr lang="en-US"/>
              <a:t>(Copeland, 2016)</a:t>
            </a:r>
          </a:p>
        </p:txBody>
      </p:sp>
      <p:sp>
        <p:nvSpPr>
          <p:cNvPr id="7" name="Slide Number Placeholder 6"/>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1527601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4412CBC-5A2F-224C-AD13-09D32CDEF97C}" type="datetime1">
              <a:rPr lang="en-GB" smtClean="0"/>
              <a:t>07/10/2026</a:t>
            </a:fld>
            <a:endParaRPr lang="en-US"/>
          </a:p>
        </p:txBody>
      </p:sp>
      <p:sp>
        <p:nvSpPr>
          <p:cNvPr id="6" name="Footer Placeholder 5"/>
          <p:cNvSpPr>
            <a:spLocks noGrp="1"/>
          </p:cNvSpPr>
          <p:nvPr>
            <p:ph type="ftr" sz="quarter" idx="11"/>
          </p:nvPr>
        </p:nvSpPr>
        <p:spPr/>
        <p:txBody>
          <a:bodyPr/>
          <a:lstStyle/>
          <a:p>
            <a:r>
              <a:rPr lang="en-US"/>
              <a:t>(Copeland, 2016)</a:t>
            </a:r>
          </a:p>
        </p:txBody>
      </p:sp>
      <p:sp>
        <p:nvSpPr>
          <p:cNvPr id="7" name="Slide Number Placeholder 6"/>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4061015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5751CFD1-3BE2-5C4D-976F-9F2179BE26B8}" type="datetime1">
              <a:rPr lang="en-GB" smtClean="0"/>
              <a:t>07/10/2026</a:t>
            </a:fld>
            <a:endParaRPr lang="en-US"/>
          </a:p>
        </p:txBody>
      </p:sp>
      <p:sp>
        <p:nvSpPr>
          <p:cNvPr id="5" name="Footer Placeholder 4"/>
          <p:cNvSpPr>
            <a:spLocks noGrp="1"/>
          </p:cNvSpPr>
          <p:nvPr>
            <p:ph type="ftr" sz="quarter" idx="11"/>
          </p:nvPr>
        </p:nvSpPr>
        <p:spPr/>
        <p:txBody>
          <a:bodyPr/>
          <a:lstStyle/>
          <a:p>
            <a:r>
              <a:rPr lang="en-US"/>
              <a:t>(Copeland, 2016)</a:t>
            </a:r>
          </a:p>
        </p:txBody>
      </p:sp>
      <p:sp>
        <p:nvSpPr>
          <p:cNvPr id="6" name="Slide Number Placeholder 5"/>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34193796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F77EEB8-1F78-644D-AAA6-F6B83B7CD46E}" type="datetime1">
              <a:rPr lang="en-GB" smtClean="0"/>
              <a:t>07/10/2026</a:t>
            </a:fld>
            <a:endParaRPr lang="en-US"/>
          </a:p>
        </p:txBody>
      </p:sp>
      <p:sp>
        <p:nvSpPr>
          <p:cNvPr id="5" name="Footer Placeholder 4"/>
          <p:cNvSpPr>
            <a:spLocks noGrp="1"/>
          </p:cNvSpPr>
          <p:nvPr>
            <p:ph type="ftr" sz="quarter" idx="11"/>
          </p:nvPr>
        </p:nvSpPr>
        <p:spPr/>
        <p:txBody>
          <a:bodyPr/>
          <a:lstStyle/>
          <a:p>
            <a:r>
              <a:rPr lang="en-US"/>
              <a:t>(Copeland, 2016)</a:t>
            </a:r>
          </a:p>
        </p:txBody>
      </p:sp>
      <p:sp>
        <p:nvSpPr>
          <p:cNvPr id="6" name="Slide Number Placeholder 5"/>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16381942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FEA01A8-2206-B549-BF02-C9947A348527}"/>
              </a:ext>
            </a:extLst>
          </p:cNvPr>
          <p:cNvSpPr>
            <a:spLocks noGrp="1"/>
          </p:cNvSpPr>
          <p:nvPr>
            <p:ph type="pic" sz="quarter" idx="10"/>
          </p:nvPr>
        </p:nvSpPr>
        <p:spPr>
          <a:xfrm>
            <a:off x="0" y="0"/>
            <a:ext cx="4954588" cy="6858000"/>
          </a:xfrm>
        </p:spPr>
        <p:txBody>
          <a:bodyPr/>
          <a:lstStyle/>
          <a:p>
            <a:r>
              <a:rPr lang="en-GB"/>
              <a:t>Click icon to add picture</a:t>
            </a:r>
            <a:endParaRPr lang="en-US"/>
          </a:p>
        </p:txBody>
      </p:sp>
      <p:sp>
        <p:nvSpPr>
          <p:cNvPr id="4" name="Rectangle 3">
            <a:extLst>
              <a:ext uri="{FF2B5EF4-FFF2-40B4-BE49-F238E27FC236}">
                <a16:creationId xmlns:a16="http://schemas.microsoft.com/office/drawing/2014/main" id="{C57BCB85-EF7F-054D-B4D9-3A57B6129B4F}"/>
              </a:ext>
            </a:extLst>
          </p:cNvPr>
          <p:cNvSpPr/>
          <p:nvPr userDrawn="1"/>
        </p:nvSpPr>
        <p:spPr>
          <a:xfrm>
            <a:off x="4449170" y="2197290"/>
            <a:ext cx="2647666" cy="25794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Custom 5">
            <a:hlinkClick r:id="" action="ppaction://noaction" highlightClick="1"/>
            <a:extLst>
              <a:ext uri="{FF2B5EF4-FFF2-40B4-BE49-F238E27FC236}">
                <a16:creationId xmlns:a16="http://schemas.microsoft.com/office/drawing/2014/main" id="{4D39CFBC-1DD9-6243-83B5-82B42274A403}"/>
              </a:ext>
            </a:extLst>
          </p:cNvPr>
          <p:cNvSpPr/>
          <p:nvPr userDrawn="1"/>
        </p:nvSpPr>
        <p:spPr>
          <a:xfrm>
            <a:off x="4278573" y="2790967"/>
            <a:ext cx="341194" cy="1392072"/>
          </a:xfrm>
          <a:prstGeom prst="actionButtonBlank">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900" b="1" spc="300">
                <a:solidFill>
                  <a:schemeClr val="bg1"/>
                </a:solidFill>
              </a:rPr>
              <a:t>ABOUT ME</a:t>
            </a:r>
          </a:p>
        </p:txBody>
      </p:sp>
    </p:spTree>
    <p:extLst>
      <p:ext uri="{BB962C8B-B14F-4D97-AF65-F5344CB8AC3E}">
        <p14:creationId xmlns:p14="http://schemas.microsoft.com/office/powerpoint/2010/main" val="34444912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643666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28E0A-79FA-4C11-8638-B3F2CC7AC3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015B741-7B45-4680-AA57-4901200837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AF95460-DF3A-420F-A399-76535330C0E8}"/>
              </a:ext>
            </a:extLst>
          </p:cNvPr>
          <p:cNvSpPr>
            <a:spLocks noGrp="1"/>
          </p:cNvSpPr>
          <p:nvPr>
            <p:ph type="dt" sz="half" idx="10"/>
          </p:nvPr>
        </p:nvSpPr>
        <p:spPr/>
        <p:txBody>
          <a:bodyPr/>
          <a:lstStyle/>
          <a:p>
            <a:fld id="{9C726642-B6A1-4EFB-91AF-C174B52D3C2E}" type="datetimeFigureOut">
              <a:rPr lang="en-GB" smtClean="0"/>
              <a:t>07/10/2026</a:t>
            </a:fld>
            <a:endParaRPr lang="en-GB"/>
          </a:p>
        </p:txBody>
      </p:sp>
      <p:sp>
        <p:nvSpPr>
          <p:cNvPr id="5" name="Footer Placeholder 4">
            <a:extLst>
              <a:ext uri="{FF2B5EF4-FFF2-40B4-BE49-F238E27FC236}">
                <a16:creationId xmlns:a16="http://schemas.microsoft.com/office/drawing/2014/main" id="{C009985A-E64D-46BB-A57C-4775E3E3D1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E2C555-C450-4786-AE30-2A30DEF89887}"/>
              </a:ext>
            </a:extLst>
          </p:cNvPr>
          <p:cNvSpPr>
            <a:spLocks noGrp="1"/>
          </p:cNvSpPr>
          <p:nvPr>
            <p:ph type="sldNum" sz="quarter" idx="12"/>
          </p:nvPr>
        </p:nvSpPr>
        <p:spPr/>
        <p:txBody>
          <a:bodyPr/>
          <a:lstStyle/>
          <a:p>
            <a:fld id="{5E4552EC-C5B3-40F5-99A0-BC808CD120A1}" type="slidenum">
              <a:rPr lang="en-GB" smtClean="0"/>
              <a:t>‹#›</a:t>
            </a:fld>
            <a:endParaRPr lang="en-GB"/>
          </a:p>
        </p:txBody>
      </p:sp>
    </p:spTree>
    <p:extLst>
      <p:ext uri="{BB962C8B-B14F-4D97-AF65-F5344CB8AC3E}">
        <p14:creationId xmlns:p14="http://schemas.microsoft.com/office/powerpoint/2010/main" val="30716668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36434-82E5-4D95-A44E-0D5E7B93A96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88C5226-BD41-48B3-A888-112E47C4D3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992181-CDF3-4AE3-B69A-7B97DA3D8EE9}"/>
              </a:ext>
            </a:extLst>
          </p:cNvPr>
          <p:cNvSpPr>
            <a:spLocks noGrp="1"/>
          </p:cNvSpPr>
          <p:nvPr>
            <p:ph type="dt" sz="half" idx="10"/>
          </p:nvPr>
        </p:nvSpPr>
        <p:spPr/>
        <p:txBody>
          <a:bodyPr/>
          <a:lstStyle/>
          <a:p>
            <a:fld id="{9C726642-B6A1-4EFB-91AF-C174B52D3C2E}" type="datetimeFigureOut">
              <a:rPr lang="en-GB" smtClean="0"/>
              <a:t>07/10/2026</a:t>
            </a:fld>
            <a:endParaRPr lang="en-GB"/>
          </a:p>
        </p:txBody>
      </p:sp>
      <p:sp>
        <p:nvSpPr>
          <p:cNvPr id="5" name="Footer Placeholder 4">
            <a:extLst>
              <a:ext uri="{FF2B5EF4-FFF2-40B4-BE49-F238E27FC236}">
                <a16:creationId xmlns:a16="http://schemas.microsoft.com/office/drawing/2014/main" id="{C9D37274-1E8D-48AB-8099-9A34EEC445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4EE7E9-2C58-481C-ADF0-68E219423FDF}"/>
              </a:ext>
            </a:extLst>
          </p:cNvPr>
          <p:cNvSpPr>
            <a:spLocks noGrp="1"/>
          </p:cNvSpPr>
          <p:nvPr>
            <p:ph type="sldNum" sz="quarter" idx="12"/>
          </p:nvPr>
        </p:nvSpPr>
        <p:spPr/>
        <p:txBody>
          <a:bodyPr/>
          <a:lstStyle/>
          <a:p>
            <a:fld id="{5E4552EC-C5B3-40F5-99A0-BC808CD120A1}" type="slidenum">
              <a:rPr lang="en-GB" smtClean="0"/>
              <a:t>‹#›</a:t>
            </a:fld>
            <a:endParaRPr lang="en-GB"/>
          </a:p>
        </p:txBody>
      </p:sp>
    </p:spTree>
    <p:extLst>
      <p:ext uri="{BB962C8B-B14F-4D97-AF65-F5344CB8AC3E}">
        <p14:creationId xmlns:p14="http://schemas.microsoft.com/office/powerpoint/2010/main" val="3676346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DE540-9AC8-4926-9DC5-2AD6DFCDBE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DFAA215-E590-4121-A27B-D77AC31328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D67952-DA6E-45D2-B6BF-69BA03BA615B}"/>
              </a:ext>
            </a:extLst>
          </p:cNvPr>
          <p:cNvSpPr>
            <a:spLocks noGrp="1"/>
          </p:cNvSpPr>
          <p:nvPr>
            <p:ph type="dt" sz="half" idx="10"/>
          </p:nvPr>
        </p:nvSpPr>
        <p:spPr/>
        <p:txBody>
          <a:bodyPr/>
          <a:lstStyle/>
          <a:p>
            <a:fld id="{9C726642-B6A1-4EFB-91AF-C174B52D3C2E}" type="datetimeFigureOut">
              <a:rPr lang="en-GB" smtClean="0"/>
              <a:t>07/10/2026</a:t>
            </a:fld>
            <a:endParaRPr lang="en-GB"/>
          </a:p>
        </p:txBody>
      </p:sp>
      <p:sp>
        <p:nvSpPr>
          <p:cNvPr id="5" name="Footer Placeholder 4">
            <a:extLst>
              <a:ext uri="{FF2B5EF4-FFF2-40B4-BE49-F238E27FC236}">
                <a16:creationId xmlns:a16="http://schemas.microsoft.com/office/drawing/2014/main" id="{865ECA43-191B-4E62-9ACA-320F9C4A88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640496-2C65-4DAA-AA8A-2B1B2D98F77E}"/>
              </a:ext>
            </a:extLst>
          </p:cNvPr>
          <p:cNvSpPr>
            <a:spLocks noGrp="1"/>
          </p:cNvSpPr>
          <p:nvPr>
            <p:ph type="sldNum" sz="quarter" idx="12"/>
          </p:nvPr>
        </p:nvSpPr>
        <p:spPr/>
        <p:txBody>
          <a:bodyPr/>
          <a:lstStyle/>
          <a:p>
            <a:fld id="{5E4552EC-C5B3-40F5-99A0-BC808CD120A1}" type="slidenum">
              <a:rPr lang="en-GB" smtClean="0"/>
              <a:t>‹#›</a:t>
            </a:fld>
            <a:endParaRPr lang="en-GB"/>
          </a:p>
        </p:txBody>
      </p:sp>
    </p:spTree>
    <p:extLst>
      <p:ext uri="{BB962C8B-B14F-4D97-AF65-F5344CB8AC3E}">
        <p14:creationId xmlns:p14="http://schemas.microsoft.com/office/powerpoint/2010/main" val="25258555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A6D8C-E317-4C86-9532-6733108DB23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9896A24-CB22-40B1-B063-8815E49AB6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321E884-1261-4F06-8500-2668641EC8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553A739-C085-4664-9D6B-BC3A0ADE4AD5}"/>
              </a:ext>
            </a:extLst>
          </p:cNvPr>
          <p:cNvSpPr>
            <a:spLocks noGrp="1"/>
          </p:cNvSpPr>
          <p:nvPr>
            <p:ph type="dt" sz="half" idx="10"/>
          </p:nvPr>
        </p:nvSpPr>
        <p:spPr/>
        <p:txBody>
          <a:bodyPr/>
          <a:lstStyle/>
          <a:p>
            <a:fld id="{9C726642-B6A1-4EFB-91AF-C174B52D3C2E}" type="datetimeFigureOut">
              <a:rPr lang="en-GB" smtClean="0"/>
              <a:t>07/10/2026</a:t>
            </a:fld>
            <a:endParaRPr lang="en-GB"/>
          </a:p>
        </p:txBody>
      </p:sp>
      <p:sp>
        <p:nvSpPr>
          <p:cNvPr id="6" name="Footer Placeholder 5">
            <a:extLst>
              <a:ext uri="{FF2B5EF4-FFF2-40B4-BE49-F238E27FC236}">
                <a16:creationId xmlns:a16="http://schemas.microsoft.com/office/drawing/2014/main" id="{1B7892EB-5B9E-4474-BBE8-144FB95AD8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4E0FA20-C6DC-4E76-884B-4E05060449B1}"/>
              </a:ext>
            </a:extLst>
          </p:cNvPr>
          <p:cNvSpPr>
            <a:spLocks noGrp="1"/>
          </p:cNvSpPr>
          <p:nvPr>
            <p:ph type="sldNum" sz="quarter" idx="12"/>
          </p:nvPr>
        </p:nvSpPr>
        <p:spPr/>
        <p:txBody>
          <a:bodyPr/>
          <a:lstStyle/>
          <a:p>
            <a:fld id="{5E4552EC-C5B3-40F5-99A0-BC808CD120A1}" type="slidenum">
              <a:rPr lang="en-GB" smtClean="0"/>
              <a:t>‹#›</a:t>
            </a:fld>
            <a:endParaRPr lang="en-GB"/>
          </a:p>
        </p:txBody>
      </p:sp>
    </p:spTree>
    <p:extLst>
      <p:ext uri="{BB962C8B-B14F-4D97-AF65-F5344CB8AC3E}">
        <p14:creationId xmlns:p14="http://schemas.microsoft.com/office/powerpoint/2010/main" val="24845374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D3BC6-13AC-4BEC-A5F7-3C75A4BD743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72E4E2E-3286-41E2-9787-34B175CD3F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1B0297-C999-4FB3-9FB4-372D6EDD72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28EE76F-8E07-4FE8-9F7C-2B34BF55BF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FCB78F-1165-40CC-8039-6E8FAC2C5F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1CA742B-A2FF-49F0-B013-FC4EE5EF5429}"/>
              </a:ext>
            </a:extLst>
          </p:cNvPr>
          <p:cNvSpPr>
            <a:spLocks noGrp="1"/>
          </p:cNvSpPr>
          <p:nvPr>
            <p:ph type="dt" sz="half" idx="10"/>
          </p:nvPr>
        </p:nvSpPr>
        <p:spPr/>
        <p:txBody>
          <a:bodyPr/>
          <a:lstStyle/>
          <a:p>
            <a:fld id="{9C726642-B6A1-4EFB-91AF-C174B52D3C2E}" type="datetimeFigureOut">
              <a:rPr lang="en-GB" smtClean="0"/>
              <a:t>07/10/2026</a:t>
            </a:fld>
            <a:endParaRPr lang="en-GB"/>
          </a:p>
        </p:txBody>
      </p:sp>
      <p:sp>
        <p:nvSpPr>
          <p:cNvPr id="8" name="Footer Placeholder 7">
            <a:extLst>
              <a:ext uri="{FF2B5EF4-FFF2-40B4-BE49-F238E27FC236}">
                <a16:creationId xmlns:a16="http://schemas.microsoft.com/office/drawing/2014/main" id="{B411ED7F-B840-439F-9D1D-BD61F0C2107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C9E96B7-4F0A-48B3-ABF8-39CF353554DF}"/>
              </a:ext>
            </a:extLst>
          </p:cNvPr>
          <p:cNvSpPr>
            <a:spLocks noGrp="1"/>
          </p:cNvSpPr>
          <p:nvPr>
            <p:ph type="sldNum" sz="quarter" idx="12"/>
          </p:nvPr>
        </p:nvSpPr>
        <p:spPr/>
        <p:txBody>
          <a:bodyPr/>
          <a:lstStyle/>
          <a:p>
            <a:fld id="{5E4552EC-C5B3-40F5-99A0-BC808CD120A1}" type="slidenum">
              <a:rPr lang="en-GB" smtClean="0"/>
              <a:t>‹#›</a:t>
            </a:fld>
            <a:endParaRPr lang="en-GB"/>
          </a:p>
        </p:txBody>
      </p:sp>
    </p:spTree>
    <p:extLst>
      <p:ext uri="{BB962C8B-B14F-4D97-AF65-F5344CB8AC3E}">
        <p14:creationId xmlns:p14="http://schemas.microsoft.com/office/powerpoint/2010/main" val="31701256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23336-8BED-4848-9EA3-968C12D7127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30E99DD-B86B-4154-A95A-FAA673B3450C}"/>
              </a:ext>
            </a:extLst>
          </p:cNvPr>
          <p:cNvSpPr>
            <a:spLocks noGrp="1"/>
          </p:cNvSpPr>
          <p:nvPr>
            <p:ph type="dt" sz="half" idx="10"/>
          </p:nvPr>
        </p:nvSpPr>
        <p:spPr/>
        <p:txBody>
          <a:bodyPr/>
          <a:lstStyle/>
          <a:p>
            <a:fld id="{9C726642-B6A1-4EFB-91AF-C174B52D3C2E}" type="datetimeFigureOut">
              <a:rPr lang="en-GB" smtClean="0"/>
              <a:t>07/10/2026</a:t>
            </a:fld>
            <a:endParaRPr lang="en-GB"/>
          </a:p>
        </p:txBody>
      </p:sp>
      <p:sp>
        <p:nvSpPr>
          <p:cNvPr id="4" name="Footer Placeholder 3">
            <a:extLst>
              <a:ext uri="{FF2B5EF4-FFF2-40B4-BE49-F238E27FC236}">
                <a16:creationId xmlns:a16="http://schemas.microsoft.com/office/drawing/2014/main" id="{66E6CE78-80DE-43D3-BFC8-C4BF0242E99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ED847EF-F350-4BAE-BAD3-5C7349472BFE}"/>
              </a:ext>
            </a:extLst>
          </p:cNvPr>
          <p:cNvSpPr>
            <a:spLocks noGrp="1"/>
          </p:cNvSpPr>
          <p:nvPr>
            <p:ph type="sldNum" sz="quarter" idx="12"/>
          </p:nvPr>
        </p:nvSpPr>
        <p:spPr/>
        <p:txBody>
          <a:bodyPr/>
          <a:lstStyle/>
          <a:p>
            <a:fld id="{5E4552EC-C5B3-40F5-99A0-BC808CD120A1}" type="slidenum">
              <a:rPr lang="en-GB" smtClean="0"/>
              <a:t>‹#›</a:t>
            </a:fld>
            <a:endParaRPr lang="en-GB"/>
          </a:p>
        </p:txBody>
      </p:sp>
    </p:spTree>
    <p:extLst>
      <p:ext uri="{BB962C8B-B14F-4D97-AF65-F5344CB8AC3E}">
        <p14:creationId xmlns:p14="http://schemas.microsoft.com/office/powerpoint/2010/main" val="3086638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DD5781-32DF-4B0B-A375-5FE7B85A4D47}"/>
              </a:ext>
            </a:extLst>
          </p:cNvPr>
          <p:cNvSpPr>
            <a:spLocks noGrp="1"/>
          </p:cNvSpPr>
          <p:nvPr>
            <p:ph type="dt" sz="half" idx="10"/>
          </p:nvPr>
        </p:nvSpPr>
        <p:spPr/>
        <p:txBody>
          <a:bodyPr/>
          <a:lstStyle/>
          <a:p>
            <a:fld id="{9C726642-B6A1-4EFB-91AF-C174B52D3C2E}" type="datetimeFigureOut">
              <a:rPr lang="en-GB" smtClean="0"/>
              <a:t>07/10/2026</a:t>
            </a:fld>
            <a:endParaRPr lang="en-GB"/>
          </a:p>
        </p:txBody>
      </p:sp>
      <p:sp>
        <p:nvSpPr>
          <p:cNvPr id="3" name="Footer Placeholder 2">
            <a:extLst>
              <a:ext uri="{FF2B5EF4-FFF2-40B4-BE49-F238E27FC236}">
                <a16:creationId xmlns:a16="http://schemas.microsoft.com/office/drawing/2014/main" id="{9F5C8B84-9583-4F11-8220-1CBC21795F8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64E4E53-05C9-48FB-897B-6DA2B4B21B6A}"/>
              </a:ext>
            </a:extLst>
          </p:cNvPr>
          <p:cNvSpPr>
            <a:spLocks noGrp="1"/>
          </p:cNvSpPr>
          <p:nvPr>
            <p:ph type="sldNum" sz="quarter" idx="12"/>
          </p:nvPr>
        </p:nvSpPr>
        <p:spPr/>
        <p:txBody>
          <a:bodyPr/>
          <a:lstStyle/>
          <a:p>
            <a:fld id="{5E4552EC-C5B3-40F5-99A0-BC808CD120A1}" type="slidenum">
              <a:rPr lang="en-GB" smtClean="0"/>
              <a:t>‹#›</a:t>
            </a:fld>
            <a:endParaRPr lang="en-GB"/>
          </a:p>
        </p:txBody>
      </p:sp>
    </p:spTree>
    <p:extLst>
      <p:ext uri="{BB962C8B-B14F-4D97-AF65-F5344CB8AC3E}">
        <p14:creationId xmlns:p14="http://schemas.microsoft.com/office/powerpoint/2010/main" val="26567870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47ECF-04E8-47F2-9873-358448B65F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63D6887-D471-4892-ADEB-21019B6E3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71CDA30-824C-41E9-9451-0E5615B3A7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38929-698B-4219-8F67-64D5575F7A12}"/>
              </a:ext>
            </a:extLst>
          </p:cNvPr>
          <p:cNvSpPr>
            <a:spLocks noGrp="1"/>
          </p:cNvSpPr>
          <p:nvPr>
            <p:ph type="dt" sz="half" idx="10"/>
          </p:nvPr>
        </p:nvSpPr>
        <p:spPr/>
        <p:txBody>
          <a:bodyPr/>
          <a:lstStyle/>
          <a:p>
            <a:fld id="{9C726642-B6A1-4EFB-91AF-C174B52D3C2E}" type="datetimeFigureOut">
              <a:rPr lang="en-GB" smtClean="0"/>
              <a:t>07/10/2026</a:t>
            </a:fld>
            <a:endParaRPr lang="en-GB"/>
          </a:p>
        </p:txBody>
      </p:sp>
      <p:sp>
        <p:nvSpPr>
          <p:cNvPr id="6" name="Footer Placeholder 5">
            <a:extLst>
              <a:ext uri="{FF2B5EF4-FFF2-40B4-BE49-F238E27FC236}">
                <a16:creationId xmlns:a16="http://schemas.microsoft.com/office/drawing/2014/main" id="{EEC1FA4B-5028-4BED-A25C-D94396A95F1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53C73CF-7A88-49E7-A53A-8AB1B877CAF1}"/>
              </a:ext>
            </a:extLst>
          </p:cNvPr>
          <p:cNvSpPr>
            <a:spLocks noGrp="1"/>
          </p:cNvSpPr>
          <p:nvPr>
            <p:ph type="sldNum" sz="quarter" idx="12"/>
          </p:nvPr>
        </p:nvSpPr>
        <p:spPr/>
        <p:txBody>
          <a:bodyPr/>
          <a:lstStyle/>
          <a:p>
            <a:fld id="{5E4552EC-C5B3-40F5-99A0-BC808CD120A1}" type="slidenum">
              <a:rPr lang="en-GB" smtClean="0"/>
              <a:t>‹#›</a:t>
            </a:fld>
            <a:endParaRPr lang="en-GB"/>
          </a:p>
        </p:txBody>
      </p:sp>
    </p:spTree>
    <p:extLst>
      <p:ext uri="{BB962C8B-B14F-4D97-AF65-F5344CB8AC3E}">
        <p14:creationId xmlns:p14="http://schemas.microsoft.com/office/powerpoint/2010/main" val="13057697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98AE7-B186-454D-9E09-8449A00361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E355EAC-CE5E-4039-AFEC-DC7B3A02C8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8A147BA-5B32-4CF3-9920-861730914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DD20E8-40D3-4DDC-95B4-A0C33DC30787}"/>
              </a:ext>
            </a:extLst>
          </p:cNvPr>
          <p:cNvSpPr>
            <a:spLocks noGrp="1"/>
          </p:cNvSpPr>
          <p:nvPr>
            <p:ph type="dt" sz="half" idx="10"/>
          </p:nvPr>
        </p:nvSpPr>
        <p:spPr/>
        <p:txBody>
          <a:bodyPr/>
          <a:lstStyle/>
          <a:p>
            <a:fld id="{9C726642-B6A1-4EFB-91AF-C174B52D3C2E}" type="datetimeFigureOut">
              <a:rPr lang="en-GB" smtClean="0"/>
              <a:t>07/10/2026</a:t>
            </a:fld>
            <a:endParaRPr lang="en-GB"/>
          </a:p>
        </p:txBody>
      </p:sp>
      <p:sp>
        <p:nvSpPr>
          <p:cNvPr id="6" name="Footer Placeholder 5">
            <a:extLst>
              <a:ext uri="{FF2B5EF4-FFF2-40B4-BE49-F238E27FC236}">
                <a16:creationId xmlns:a16="http://schemas.microsoft.com/office/drawing/2014/main" id="{6ACC66F7-607A-4B79-A5B4-C185BA6C18A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AABA18C-B1EF-4F8E-BE74-5E95BB8AFA43}"/>
              </a:ext>
            </a:extLst>
          </p:cNvPr>
          <p:cNvSpPr>
            <a:spLocks noGrp="1"/>
          </p:cNvSpPr>
          <p:nvPr>
            <p:ph type="sldNum" sz="quarter" idx="12"/>
          </p:nvPr>
        </p:nvSpPr>
        <p:spPr/>
        <p:txBody>
          <a:bodyPr/>
          <a:lstStyle/>
          <a:p>
            <a:fld id="{5E4552EC-C5B3-40F5-99A0-BC808CD120A1}" type="slidenum">
              <a:rPr lang="en-GB" smtClean="0"/>
              <a:t>‹#›</a:t>
            </a:fld>
            <a:endParaRPr lang="en-GB"/>
          </a:p>
        </p:txBody>
      </p:sp>
    </p:spTree>
    <p:extLst>
      <p:ext uri="{BB962C8B-B14F-4D97-AF65-F5344CB8AC3E}">
        <p14:creationId xmlns:p14="http://schemas.microsoft.com/office/powerpoint/2010/main" val="18423379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FD255-CAF3-4D79-B0B0-422391D95D8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E9EF932-C42B-4532-9473-19CC4C1585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4F225E8-9AFC-4CD3-B635-12ED423EEF13}"/>
              </a:ext>
            </a:extLst>
          </p:cNvPr>
          <p:cNvSpPr>
            <a:spLocks noGrp="1"/>
          </p:cNvSpPr>
          <p:nvPr>
            <p:ph type="dt" sz="half" idx="10"/>
          </p:nvPr>
        </p:nvSpPr>
        <p:spPr/>
        <p:txBody>
          <a:bodyPr/>
          <a:lstStyle/>
          <a:p>
            <a:fld id="{9C726642-B6A1-4EFB-91AF-C174B52D3C2E}" type="datetimeFigureOut">
              <a:rPr lang="en-GB" smtClean="0"/>
              <a:t>07/10/2026</a:t>
            </a:fld>
            <a:endParaRPr lang="en-GB"/>
          </a:p>
        </p:txBody>
      </p:sp>
      <p:sp>
        <p:nvSpPr>
          <p:cNvPr id="5" name="Footer Placeholder 4">
            <a:extLst>
              <a:ext uri="{FF2B5EF4-FFF2-40B4-BE49-F238E27FC236}">
                <a16:creationId xmlns:a16="http://schemas.microsoft.com/office/drawing/2014/main" id="{757AAD22-4B95-4CBC-8671-1585B89815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1325304-B84D-4BB5-937B-705B9FF826E8}"/>
              </a:ext>
            </a:extLst>
          </p:cNvPr>
          <p:cNvSpPr>
            <a:spLocks noGrp="1"/>
          </p:cNvSpPr>
          <p:nvPr>
            <p:ph type="sldNum" sz="quarter" idx="12"/>
          </p:nvPr>
        </p:nvSpPr>
        <p:spPr/>
        <p:txBody>
          <a:bodyPr/>
          <a:lstStyle/>
          <a:p>
            <a:fld id="{5E4552EC-C5B3-40F5-99A0-BC808CD120A1}" type="slidenum">
              <a:rPr lang="en-GB" smtClean="0"/>
              <a:t>‹#›</a:t>
            </a:fld>
            <a:endParaRPr lang="en-GB"/>
          </a:p>
        </p:txBody>
      </p:sp>
    </p:spTree>
    <p:extLst>
      <p:ext uri="{BB962C8B-B14F-4D97-AF65-F5344CB8AC3E}">
        <p14:creationId xmlns:p14="http://schemas.microsoft.com/office/powerpoint/2010/main" val="12794702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6BDB6B-21F7-4B72-9C80-208F574F814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A75BE85-0CC0-4C8E-B118-FB39C27C54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9B22BD7-1908-43C7-8B84-ACEEF96852FB}"/>
              </a:ext>
            </a:extLst>
          </p:cNvPr>
          <p:cNvSpPr>
            <a:spLocks noGrp="1"/>
          </p:cNvSpPr>
          <p:nvPr>
            <p:ph type="dt" sz="half" idx="10"/>
          </p:nvPr>
        </p:nvSpPr>
        <p:spPr/>
        <p:txBody>
          <a:bodyPr/>
          <a:lstStyle/>
          <a:p>
            <a:fld id="{9C726642-B6A1-4EFB-91AF-C174B52D3C2E}" type="datetimeFigureOut">
              <a:rPr lang="en-GB" smtClean="0"/>
              <a:t>07/10/2026</a:t>
            </a:fld>
            <a:endParaRPr lang="en-GB"/>
          </a:p>
        </p:txBody>
      </p:sp>
      <p:sp>
        <p:nvSpPr>
          <p:cNvPr id="5" name="Footer Placeholder 4">
            <a:extLst>
              <a:ext uri="{FF2B5EF4-FFF2-40B4-BE49-F238E27FC236}">
                <a16:creationId xmlns:a16="http://schemas.microsoft.com/office/drawing/2014/main" id="{93650DED-58C4-4750-97E5-5AAD8B4D44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BBFC05-0372-4E58-85AD-F92C025001C6}"/>
              </a:ext>
            </a:extLst>
          </p:cNvPr>
          <p:cNvSpPr>
            <a:spLocks noGrp="1"/>
          </p:cNvSpPr>
          <p:nvPr>
            <p:ph type="sldNum" sz="quarter" idx="12"/>
          </p:nvPr>
        </p:nvSpPr>
        <p:spPr/>
        <p:txBody>
          <a:bodyPr/>
          <a:lstStyle/>
          <a:p>
            <a:fld id="{5E4552EC-C5B3-40F5-99A0-BC808CD120A1}" type="slidenum">
              <a:rPr lang="en-GB" smtClean="0"/>
              <a:t>‹#›</a:t>
            </a:fld>
            <a:endParaRPr lang="en-GB"/>
          </a:p>
        </p:txBody>
      </p:sp>
    </p:spTree>
    <p:extLst>
      <p:ext uri="{BB962C8B-B14F-4D97-AF65-F5344CB8AC3E}">
        <p14:creationId xmlns:p14="http://schemas.microsoft.com/office/powerpoint/2010/main" val="31466141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0_Sevice_07">
    <p:spTree>
      <p:nvGrpSpPr>
        <p:cNvPr id="1" name=""/>
        <p:cNvGrpSpPr/>
        <p:nvPr/>
      </p:nvGrpSpPr>
      <p:grpSpPr>
        <a:xfrm>
          <a:off x="0" y="0"/>
          <a:ext cx="0" cy="0"/>
          <a:chOff x="0" y="0"/>
          <a:chExt cx="0" cy="0"/>
        </a:xfrm>
      </p:grpSpPr>
      <p:sp>
        <p:nvSpPr>
          <p:cNvPr id="35" name="Рисунок 4"/>
          <p:cNvSpPr>
            <a:spLocks noGrp="1"/>
          </p:cNvSpPr>
          <p:nvPr>
            <p:ph type="pic" sz="quarter" idx="57"/>
          </p:nvPr>
        </p:nvSpPr>
        <p:spPr>
          <a:xfrm>
            <a:off x="1866901" y="914400"/>
            <a:ext cx="4018491" cy="5486400"/>
          </a:xfrm>
          <a:noFill/>
        </p:spPr>
        <p:txBody>
          <a:bodyPr anchor="ctr" anchorCtr="0">
            <a:normAutofit/>
          </a:bodyPr>
          <a:lstStyle>
            <a:lvl1pPr algn="ctr">
              <a:defRPr sz="1000"/>
            </a:lvl1pPr>
          </a:lstStyle>
          <a:p>
            <a:endParaRPr lang="en-US"/>
          </a:p>
        </p:txBody>
      </p:sp>
      <p:cxnSp>
        <p:nvCxnSpPr>
          <p:cNvPr id="7" name="Прямая соединительная линия 6"/>
          <p:cNvCxnSpPr/>
          <p:nvPr userDrawn="1"/>
        </p:nvCxnSpPr>
        <p:spPr>
          <a:xfrm>
            <a:off x="457200" y="4114800"/>
            <a:ext cx="0" cy="685800"/>
          </a:xfrm>
          <a:prstGeom prst="line">
            <a:avLst/>
          </a:prstGeom>
          <a:ln w="31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sp>
        <p:nvSpPr>
          <p:cNvPr id="8" name="Текст 7"/>
          <p:cNvSpPr>
            <a:spLocks noGrp="1"/>
          </p:cNvSpPr>
          <p:nvPr>
            <p:ph type="body" sz="quarter" idx="61" hasCustomPrompt="1"/>
          </p:nvPr>
        </p:nvSpPr>
        <p:spPr>
          <a:xfrm flipH="1">
            <a:off x="415928" y="4800600"/>
            <a:ext cx="85726" cy="1600200"/>
          </a:xfrm>
        </p:spPr>
        <p:txBody>
          <a:bodyPr vert="vert270" tIns="0" anchor="ctr" anchorCtr="0">
            <a:noAutofit/>
          </a:bodyPr>
          <a:lstStyle>
            <a:lvl1pPr algn="l">
              <a:lnSpc>
                <a:spcPct val="100000"/>
              </a:lnSpc>
              <a:spcBef>
                <a:spcPts val="0"/>
              </a:spcBef>
              <a:defRPr sz="499" b="0" spc="299" baseline="0">
                <a:solidFill>
                  <a:schemeClr val="tx1">
                    <a:alpha val="30000"/>
                  </a:schemeClr>
                </a:solidFill>
                <a:latin typeface="Times"/>
              </a:defRPr>
            </a:lvl1pPr>
            <a:lvl2pPr algn="ctr">
              <a:defRPr/>
            </a:lvl2pPr>
            <a:lvl3pPr algn="ctr">
              <a:defRPr/>
            </a:lvl3pPr>
            <a:lvl4pPr algn="ctr">
              <a:lnSpc>
                <a:spcPct val="150000"/>
              </a:lnSpc>
              <a:defRPr/>
            </a:lvl4pPr>
            <a:lvl5pPr algn="ctr">
              <a:defRPr/>
            </a:lvl5pPr>
          </a:lstStyle>
          <a:p>
            <a:pPr lvl="0"/>
            <a:r>
              <a:rPr lang="en-US" dirty="0"/>
              <a:t>CLICK TO DISCOVERY</a:t>
            </a:r>
          </a:p>
        </p:txBody>
      </p:sp>
      <p:sp>
        <p:nvSpPr>
          <p:cNvPr id="13" name="Текст 7"/>
          <p:cNvSpPr>
            <a:spLocks noGrp="1"/>
          </p:cNvSpPr>
          <p:nvPr>
            <p:ph type="body" sz="quarter" idx="60" hasCustomPrompt="1"/>
          </p:nvPr>
        </p:nvSpPr>
        <p:spPr>
          <a:xfrm>
            <a:off x="7505700" y="5029200"/>
            <a:ext cx="3505200" cy="914400"/>
          </a:xfrm>
        </p:spPr>
        <p:txBody>
          <a:bodyPr tIns="73152">
            <a:noAutofit/>
          </a:bodyPr>
          <a:lstStyle>
            <a:lvl1pPr algn="l">
              <a:lnSpc>
                <a:spcPct val="145000"/>
              </a:lnSpc>
              <a:spcBef>
                <a:spcPts val="0"/>
              </a:spcBef>
              <a:defRPr sz="1000" b="0" baseline="0">
                <a:solidFill>
                  <a:schemeClr val="tx1">
                    <a:alpha val="70000"/>
                  </a:schemeClr>
                </a:solidFill>
              </a:defRPr>
            </a:lvl1pPr>
            <a:lvl2pPr algn="ctr">
              <a:defRPr/>
            </a:lvl2pPr>
            <a:lvl3pPr algn="ctr">
              <a:defRPr/>
            </a:lvl3pPr>
            <a:lvl4pPr algn="ctr">
              <a:lnSpc>
                <a:spcPct val="150000"/>
              </a:lnSpc>
              <a:defRPr/>
            </a:lvl4pPr>
            <a:lvl5pPr algn="ctr">
              <a:defRPr/>
            </a:lvl5pPr>
          </a:lstStyle>
          <a:p>
            <a:pPr lvl="0"/>
            <a:r>
              <a:rPr lang="en-US" dirty="0"/>
              <a:t>Write text here</a:t>
            </a:r>
          </a:p>
        </p:txBody>
      </p:sp>
      <p:sp>
        <p:nvSpPr>
          <p:cNvPr id="15" name="Текст 7"/>
          <p:cNvSpPr>
            <a:spLocks noGrp="1"/>
          </p:cNvSpPr>
          <p:nvPr>
            <p:ph type="body" sz="quarter" idx="66" hasCustomPrompt="1"/>
          </p:nvPr>
        </p:nvSpPr>
        <p:spPr>
          <a:xfrm>
            <a:off x="7505700" y="4582552"/>
            <a:ext cx="3505200" cy="457200"/>
          </a:xfrm>
        </p:spPr>
        <p:txBody>
          <a:bodyPr tIns="0" bIns="0" anchor="t" anchorCtr="0">
            <a:noAutofit/>
          </a:bodyPr>
          <a:lstStyle>
            <a:lvl1pPr algn="l">
              <a:lnSpc>
                <a:spcPct val="145000"/>
              </a:lnSpc>
              <a:spcBef>
                <a:spcPts val="0"/>
              </a:spcBef>
              <a:defRPr sz="1200" b="1" spc="299" baseline="0">
                <a:solidFill>
                  <a:schemeClr val="tx1"/>
                </a:solidFill>
                <a:latin typeface="Times"/>
              </a:defRPr>
            </a:lvl1pPr>
            <a:lvl2pPr algn="l">
              <a:defRPr/>
            </a:lvl2pPr>
            <a:lvl3pPr algn="ctr">
              <a:defRPr/>
            </a:lvl3pPr>
            <a:lvl4pPr algn="ctr">
              <a:lnSpc>
                <a:spcPct val="150000"/>
              </a:lnSpc>
              <a:defRPr/>
            </a:lvl4pPr>
            <a:lvl5pPr algn="ctr">
              <a:defRPr/>
            </a:lvl5pPr>
          </a:lstStyle>
          <a:p>
            <a:pPr lvl="0"/>
            <a:r>
              <a:rPr lang="en-US" dirty="0"/>
              <a:t>Subtitle here</a:t>
            </a:r>
          </a:p>
        </p:txBody>
      </p:sp>
      <p:sp>
        <p:nvSpPr>
          <p:cNvPr id="16" name="Текст 7"/>
          <p:cNvSpPr>
            <a:spLocks noGrp="1"/>
          </p:cNvSpPr>
          <p:nvPr>
            <p:ph type="body" sz="quarter" idx="67" hasCustomPrompt="1"/>
          </p:nvPr>
        </p:nvSpPr>
        <p:spPr>
          <a:xfrm>
            <a:off x="7505700" y="3418452"/>
            <a:ext cx="3505200" cy="924952"/>
          </a:xfrm>
        </p:spPr>
        <p:txBody>
          <a:bodyPr tIns="73152">
            <a:noAutofit/>
          </a:bodyPr>
          <a:lstStyle>
            <a:lvl1pPr algn="l">
              <a:lnSpc>
                <a:spcPct val="145000"/>
              </a:lnSpc>
              <a:spcBef>
                <a:spcPts val="0"/>
              </a:spcBef>
              <a:defRPr sz="1000" b="0" baseline="0">
                <a:solidFill>
                  <a:schemeClr val="tx1">
                    <a:alpha val="70000"/>
                  </a:schemeClr>
                </a:solidFill>
              </a:defRPr>
            </a:lvl1pPr>
            <a:lvl2pPr algn="ctr">
              <a:defRPr/>
            </a:lvl2pPr>
            <a:lvl3pPr algn="ctr">
              <a:defRPr/>
            </a:lvl3pPr>
            <a:lvl4pPr algn="ctr">
              <a:lnSpc>
                <a:spcPct val="150000"/>
              </a:lnSpc>
              <a:defRPr/>
            </a:lvl4pPr>
            <a:lvl5pPr algn="ctr">
              <a:defRPr/>
            </a:lvl5pPr>
          </a:lstStyle>
          <a:p>
            <a:pPr lvl="0"/>
            <a:r>
              <a:rPr lang="en-US" dirty="0"/>
              <a:t>Write text here</a:t>
            </a:r>
          </a:p>
        </p:txBody>
      </p:sp>
      <p:sp>
        <p:nvSpPr>
          <p:cNvPr id="17" name="Текст 7"/>
          <p:cNvSpPr>
            <a:spLocks noGrp="1"/>
          </p:cNvSpPr>
          <p:nvPr>
            <p:ph type="body" sz="quarter" idx="68" hasCustomPrompt="1"/>
          </p:nvPr>
        </p:nvSpPr>
        <p:spPr>
          <a:xfrm>
            <a:off x="7505700" y="2971800"/>
            <a:ext cx="3505200" cy="457200"/>
          </a:xfrm>
        </p:spPr>
        <p:txBody>
          <a:bodyPr tIns="0" bIns="0" anchor="t" anchorCtr="0">
            <a:noAutofit/>
          </a:bodyPr>
          <a:lstStyle>
            <a:lvl1pPr algn="l">
              <a:lnSpc>
                <a:spcPct val="145000"/>
              </a:lnSpc>
              <a:spcBef>
                <a:spcPts val="0"/>
              </a:spcBef>
              <a:defRPr sz="1200" b="1" spc="299" baseline="0">
                <a:solidFill>
                  <a:schemeClr val="tx1"/>
                </a:solidFill>
                <a:latin typeface="Times"/>
              </a:defRPr>
            </a:lvl1pPr>
            <a:lvl2pPr algn="l">
              <a:defRPr/>
            </a:lvl2pPr>
            <a:lvl3pPr algn="ctr">
              <a:defRPr/>
            </a:lvl3pPr>
            <a:lvl4pPr algn="ctr">
              <a:lnSpc>
                <a:spcPct val="150000"/>
              </a:lnSpc>
              <a:defRPr/>
            </a:lvl4pPr>
            <a:lvl5pPr algn="ctr">
              <a:defRPr/>
            </a:lvl5pPr>
          </a:lstStyle>
          <a:p>
            <a:pPr lvl="0"/>
            <a:r>
              <a:rPr lang="en-US" dirty="0"/>
              <a:t>Subtitle here</a:t>
            </a:r>
          </a:p>
        </p:txBody>
      </p:sp>
      <p:sp>
        <p:nvSpPr>
          <p:cNvPr id="18" name="Текст 7"/>
          <p:cNvSpPr>
            <a:spLocks noGrp="1"/>
          </p:cNvSpPr>
          <p:nvPr>
            <p:ph type="body" sz="quarter" idx="69" hasCustomPrompt="1"/>
          </p:nvPr>
        </p:nvSpPr>
        <p:spPr>
          <a:xfrm>
            <a:off x="7505700" y="1818256"/>
            <a:ext cx="3505200" cy="924952"/>
          </a:xfrm>
        </p:spPr>
        <p:txBody>
          <a:bodyPr tIns="73152">
            <a:noAutofit/>
          </a:bodyPr>
          <a:lstStyle>
            <a:lvl1pPr algn="l">
              <a:lnSpc>
                <a:spcPct val="145000"/>
              </a:lnSpc>
              <a:spcBef>
                <a:spcPts val="0"/>
              </a:spcBef>
              <a:defRPr sz="1000" b="0" baseline="0">
                <a:solidFill>
                  <a:schemeClr val="tx1">
                    <a:alpha val="70000"/>
                  </a:schemeClr>
                </a:solidFill>
              </a:defRPr>
            </a:lvl1pPr>
            <a:lvl2pPr algn="ctr">
              <a:defRPr/>
            </a:lvl2pPr>
            <a:lvl3pPr algn="ctr">
              <a:defRPr/>
            </a:lvl3pPr>
            <a:lvl4pPr algn="ctr">
              <a:lnSpc>
                <a:spcPct val="150000"/>
              </a:lnSpc>
              <a:defRPr/>
            </a:lvl4pPr>
            <a:lvl5pPr algn="ctr">
              <a:defRPr/>
            </a:lvl5pPr>
          </a:lstStyle>
          <a:p>
            <a:pPr lvl="0"/>
            <a:r>
              <a:rPr lang="en-US" dirty="0"/>
              <a:t>Write text here</a:t>
            </a:r>
          </a:p>
        </p:txBody>
      </p:sp>
      <p:sp>
        <p:nvSpPr>
          <p:cNvPr id="19" name="Текст 7"/>
          <p:cNvSpPr>
            <a:spLocks noGrp="1"/>
          </p:cNvSpPr>
          <p:nvPr>
            <p:ph type="body" sz="quarter" idx="70" hasCustomPrompt="1"/>
          </p:nvPr>
        </p:nvSpPr>
        <p:spPr>
          <a:xfrm>
            <a:off x="7505700" y="1371600"/>
            <a:ext cx="3505200" cy="457200"/>
          </a:xfrm>
        </p:spPr>
        <p:txBody>
          <a:bodyPr tIns="0" bIns="0" anchor="t" anchorCtr="0">
            <a:noAutofit/>
          </a:bodyPr>
          <a:lstStyle>
            <a:lvl1pPr algn="l">
              <a:lnSpc>
                <a:spcPct val="145000"/>
              </a:lnSpc>
              <a:spcBef>
                <a:spcPts val="0"/>
              </a:spcBef>
              <a:defRPr sz="1200" b="1" spc="299" baseline="0">
                <a:solidFill>
                  <a:schemeClr val="tx1"/>
                </a:solidFill>
                <a:latin typeface="Times"/>
              </a:defRPr>
            </a:lvl1pPr>
            <a:lvl2pPr algn="l">
              <a:defRPr/>
            </a:lvl2pPr>
            <a:lvl3pPr algn="ctr">
              <a:defRPr/>
            </a:lvl3pPr>
            <a:lvl4pPr algn="ctr">
              <a:lnSpc>
                <a:spcPct val="150000"/>
              </a:lnSpc>
              <a:defRPr/>
            </a:lvl4pPr>
            <a:lvl5pPr algn="ctr">
              <a:defRPr/>
            </a:lvl5pPr>
          </a:lstStyle>
          <a:p>
            <a:pPr lvl="0"/>
            <a:r>
              <a:rPr lang="en-US" dirty="0"/>
              <a:t>Subtitle here</a:t>
            </a:r>
          </a:p>
        </p:txBody>
      </p:sp>
      <p:sp>
        <p:nvSpPr>
          <p:cNvPr id="25" name="Текст 7"/>
          <p:cNvSpPr>
            <a:spLocks noGrp="1"/>
          </p:cNvSpPr>
          <p:nvPr>
            <p:ph type="body" sz="quarter" idx="73" hasCustomPrompt="1"/>
          </p:nvPr>
        </p:nvSpPr>
        <p:spPr>
          <a:xfrm>
            <a:off x="6550022" y="1600202"/>
            <a:ext cx="488953" cy="501032"/>
          </a:xfrm>
          <a:gradFill>
            <a:gsLst>
              <a:gs pos="0">
                <a:schemeClr val="accent3"/>
              </a:gs>
              <a:gs pos="100000">
                <a:schemeClr val="accent4"/>
              </a:gs>
            </a:gsLst>
            <a:lin ang="2400000" scaled="0"/>
          </a:gradFill>
        </p:spPr>
        <p:txBody>
          <a:bodyPr tIns="0" bIns="54864" anchor="ctr" anchorCtr="0">
            <a:noAutofit/>
          </a:bodyPr>
          <a:lstStyle>
            <a:lvl1pPr marL="0" marR="0" indent="0" algn="ctr" defTabSz="914318" rtl="0" eaLnBrk="1" fontAlgn="auto" latinLnBrk="0" hangingPunct="1">
              <a:lnSpc>
                <a:spcPct val="145000"/>
              </a:lnSpc>
              <a:spcBef>
                <a:spcPts val="0"/>
              </a:spcBef>
              <a:spcAft>
                <a:spcPts val="0"/>
              </a:spcAft>
              <a:buClrTx/>
              <a:buSzTx/>
              <a:buFont typeface="Arial" panose="020B0604020202020204" pitchFamily="34" charset="0"/>
              <a:buNone/>
              <a:tabLst/>
              <a:defRPr sz="2400" b="0" baseline="0">
                <a:solidFill>
                  <a:schemeClr val="bg1"/>
                </a:solidFill>
                <a:latin typeface="Arial"/>
              </a:defRPr>
            </a:lvl1pPr>
            <a:lvl2pPr algn="ctr">
              <a:defRPr/>
            </a:lvl2pPr>
            <a:lvl3pPr algn="ctr">
              <a:defRPr/>
            </a:lvl3pPr>
            <a:lvl4pPr algn="ctr">
              <a:lnSpc>
                <a:spcPct val="150000"/>
              </a:lnSpc>
              <a:defRPr/>
            </a:lvl4pPr>
            <a:lvl5pPr algn="ctr">
              <a:defRPr/>
            </a:lvl5pPr>
          </a:lstStyle>
          <a:p>
            <a:pPr marL="0" marR="0" lvl="0" indent="0" algn="ctr" defTabSz="914318" rtl="0" eaLnBrk="1" fontAlgn="auto" latinLnBrk="0" hangingPunct="1">
              <a:lnSpc>
                <a:spcPct val="145000"/>
              </a:lnSpc>
              <a:spcBef>
                <a:spcPts val="0"/>
              </a:spcBef>
              <a:spcAft>
                <a:spcPts val="0"/>
              </a:spcAft>
              <a:buClrTx/>
              <a:buSzTx/>
              <a:buFont typeface="Arial" panose="020B0604020202020204" pitchFamily="34" charset="0"/>
              <a:buNone/>
              <a:tabLst/>
              <a:defRPr/>
            </a:pPr>
            <a:r>
              <a:rPr lang="en-US" dirty="0"/>
              <a:t></a:t>
            </a:r>
          </a:p>
        </p:txBody>
      </p:sp>
      <p:sp>
        <p:nvSpPr>
          <p:cNvPr id="29" name="Текст 7"/>
          <p:cNvSpPr>
            <a:spLocks noGrp="1"/>
          </p:cNvSpPr>
          <p:nvPr>
            <p:ph type="body" sz="quarter" idx="63" hasCustomPrompt="1"/>
          </p:nvPr>
        </p:nvSpPr>
        <p:spPr>
          <a:xfrm>
            <a:off x="970673" y="1371600"/>
            <a:ext cx="469794" cy="2743200"/>
          </a:xfrm>
        </p:spPr>
        <p:txBody>
          <a:bodyPr vert="vert270" tIns="0" bIns="0" anchor="t" anchorCtr="0">
            <a:noAutofit/>
          </a:bodyPr>
          <a:lstStyle>
            <a:lvl1pPr algn="r">
              <a:lnSpc>
                <a:spcPct val="100000"/>
              </a:lnSpc>
              <a:spcBef>
                <a:spcPts val="0"/>
              </a:spcBef>
              <a:defRPr sz="1800" b="1" spc="299" baseline="0">
                <a:solidFill>
                  <a:schemeClr val="tx1">
                    <a:alpha val="50000"/>
                  </a:schemeClr>
                </a:solidFill>
                <a:latin typeface="Times"/>
              </a:defRPr>
            </a:lvl1pPr>
            <a:lvl2pPr algn="l">
              <a:defRPr/>
            </a:lvl2pPr>
            <a:lvl3pPr algn="ctr">
              <a:defRPr/>
            </a:lvl3pPr>
            <a:lvl4pPr algn="ctr">
              <a:lnSpc>
                <a:spcPct val="150000"/>
              </a:lnSpc>
              <a:defRPr/>
            </a:lvl4pPr>
            <a:lvl5pPr algn="ctr">
              <a:defRPr/>
            </a:lvl5pPr>
          </a:lstStyle>
          <a:p>
            <a:pPr lvl="0"/>
            <a:r>
              <a:rPr lang="en-US" dirty="0"/>
              <a:t>Category here</a:t>
            </a:r>
          </a:p>
        </p:txBody>
      </p:sp>
      <p:sp>
        <p:nvSpPr>
          <p:cNvPr id="38" name="Текст 7"/>
          <p:cNvSpPr>
            <a:spLocks noGrp="1"/>
          </p:cNvSpPr>
          <p:nvPr>
            <p:ph type="body" sz="quarter" idx="74" hasCustomPrompt="1"/>
          </p:nvPr>
        </p:nvSpPr>
        <p:spPr>
          <a:xfrm>
            <a:off x="6550022" y="3200402"/>
            <a:ext cx="488953" cy="501032"/>
          </a:xfrm>
          <a:gradFill>
            <a:gsLst>
              <a:gs pos="0">
                <a:schemeClr val="accent3"/>
              </a:gs>
              <a:gs pos="100000">
                <a:schemeClr val="accent4"/>
              </a:gs>
            </a:gsLst>
            <a:lin ang="2400000" scaled="0"/>
          </a:gradFill>
        </p:spPr>
        <p:txBody>
          <a:bodyPr tIns="0" bIns="54864" anchor="ctr" anchorCtr="0">
            <a:noAutofit/>
          </a:bodyPr>
          <a:lstStyle>
            <a:lvl1pPr marL="0" marR="0" indent="0" algn="ctr" defTabSz="914318" rtl="0" eaLnBrk="1" fontAlgn="auto" latinLnBrk="0" hangingPunct="1">
              <a:lnSpc>
                <a:spcPct val="145000"/>
              </a:lnSpc>
              <a:spcBef>
                <a:spcPts val="0"/>
              </a:spcBef>
              <a:spcAft>
                <a:spcPts val="0"/>
              </a:spcAft>
              <a:buClrTx/>
              <a:buSzTx/>
              <a:buFont typeface="Arial" panose="020B0604020202020204" pitchFamily="34" charset="0"/>
              <a:buNone/>
              <a:tabLst/>
              <a:defRPr sz="2400" b="0" baseline="0">
                <a:solidFill>
                  <a:schemeClr val="bg1"/>
                </a:solidFill>
                <a:latin typeface="Arial"/>
              </a:defRPr>
            </a:lvl1pPr>
            <a:lvl2pPr algn="ctr">
              <a:defRPr/>
            </a:lvl2pPr>
            <a:lvl3pPr algn="ctr">
              <a:defRPr/>
            </a:lvl3pPr>
            <a:lvl4pPr algn="ctr">
              <a:lnSpc>
                <a:spcPct val="150000"/>
              </a:lnSpc>
              <a:defRPr/>
            </a:lvl4pPr>
            <a:lvl5pPr algn="ctr">
              <a:defRPr/>
            </a:lvl5pPr>
          </a:lstStyle>
          <a:p>
            <a:pPr marL="0" marR="0" lvl="0" indent="0" algn="ctr" defTabSz="914318" rtl="0" eaLnBrk="1" fontAlgn="auto" latinLnBrk="0" hangingPunct="1">
              <a:lnSpc>
                <a:spcPct val="145000"/>
              </a:lnSpc>
              <a:spcBef>
                <a:spcPts val="0"/>
              </a:spcBef>
              <a:spcAft>
                <a:spcPts val="0"/>
              </a:spcAft>
              <a:buClrTx/>
              <a:buSzTx/>
              <a:buFont typeface="Arial" panose="020B0604020202020204" pitchFamily="34" charset="0"/>
              <a:buNone/>
              <a:tabLst/>
              <a:defRPr/>
            </a:pPr>
            <a:r>
              <a:rPr lang="en-US" dirty="0"/>
              <a:t></a:t>
            </a:r>
          </a:p>
        </p:txBody>
      </p:sp>
      <p:sp>
        <p:nvSpPr>
          <p:cNvPr id="39" name="Текст 7"/>
          <p:cNvSpPr>
            <a:spLocks noGrp="1"/>
          </p:cNvSpPr>
          <p:nvPr>
            <p:ph type="body" sz="quarter" idx="75" hasCustomPrompt="1"/>
          </p:nvPr>
        </p:nvSpPr>
        <p:spPr>
          <a:xfrm>
            <a:off x="6550022" y="4811151"/>
            <a:ext cx="488953" cy="501032"/>
          </a:xfrm>
          <a:gradFill>
            <a:gsLst>
              <a:gs pos="0">
                <a:schemeClr val="accent3"/>
              </a:gs>
              <a:gs pos="100000">
                <a:schemeClr val="accent4"/>
              </a:gs>
            </a:gsLst>
            <a:lin ang="2400000" scaled="0"/>
          </a:gradFill>
        </p:spPr>
        <p:txBody>
          <a:bodyPr tIns="0" bIns="54864" anchor="ctr" anchorCtr="0">
            <a:noAutofit/>
          </a:bodyPr>
          <a:lstStyle>
            <a:lvl1pPr marL="0" marR="0" indent="0" algn="ctr" defTabSz="914318" rtl="0" eaLnBrk="1" fontAlgn="auto" latinLnBrk="0" hangingPunct="1">
              <a:lnSpc>
                <a:spcPct val="145000"/>
              </a:lnSpc>
              <a:spcBef>
                <a:spcPts val="0"/>
              </a:spcBef>
              <a:spcAft>
                <a:spcPts val="0"/>
              </a:spcAft>
              <a:buClrTx/>
              <a:buSzTx/>
              <a:buFont typeface="Arial" panose="020B0604020202020204" pitchFamily="34" charset="0"/>
              <a:buNone/>
              <a:tabLst/>
              <a:defRPr sz="2400" b="0" baseline="0">
                <a:solidFill>
                  <a:schemeClr val="bg1"/>
                </a:solidFill>
                <a:latin typeface="Arial"/>
              </a:defRPr>
            </a:lvl1pPr>
            <a:lvl2pPr algn="ctr">
              <a:defRPr/>
            </a:lvl2pPr>
            <a:lvl3pPr algn="ctr">
              <a:defRPr/>
            </a:lvl3pPr>
            <a:lvl4pPr algn="ctr">
              <a:lnSpc>
                <a:spcPct val="150000"/>
              </a:lnSpc>
              <a:defRPr/>
            </a:lvl4pPr>
            <a:lvl5pPr algn="ctr">
              <a:defRPr/>
            </a:lvl5pPr>
          </a:lstStyle>
          <a:p>
            <a:pPr marL="0" marR="0" lvl="0" indent="0" algn="ctr" defTabSz="914318" rtl="0" eaLnBrk="1" fontAlgn="auto" latinLnBrk="0" hangingPunct="1">
              <a:lnSpc>
                <a:spcPct val="145000"/>
              </a:lnSpc>
              <a:spcBef>
                <a:spcPts val="0"/>
              </a:spcBef>
              <a:spcAft>
                <a:spcPts val="0"/>
              </a:spcAft>
              <a:buClrTx/>
              <a:buSzTx/>
              <a:buFont typeface="Arial" panose="020B0604020202020204" pitchFamily="34" charset="0"/>
              <a:buNone/>
              <a:tabLst/>
              <a:defRPr/>
            </a:pPr>
            <a:r>
              <a:rPr lang="en-US" dirty="0"/>
              <a:t></a:t>
            </a:r>
          </a:p>
        </p:txBody>
      </p:sp>
      <p:sp>
        <p:nvSpPr>
          <p:cNvPr id="22" name="Заголовок 1"/>
          <p:cNvSpPr>
            <a:spLocks noGrp="1"/>
          </p:cNvSpPr>
          <p:nvPr>
            <p:ph type="title"/>
          </p:nvPr>
        </p:nvSpPr>
        <p:spPr>
          <a:xfrm>
            <a:off x="968377" y="4114800"/>
            <a:ext cx="3717925" cy="1828800"/>
          </a:xfrm>
        </p:spPr>
        <p:txBody>
          <a:bodyPr lIns="0" tIns="0" rIns="0" bIns="0" numCol="1" anchor="ctr" anchorCtr="0">
            <a:noAutofit/>
          </a:bodyPr>
          <a:lstStyle>
            <a:lvl1pPr algn="l">
              <a:defRPr sz="2800">
                <a:solidFill>
                  <a:schemeClr val="tx1"/>
                </a:solidFill>
              </a:defRPr>
            </a:lvl1pPr>
          </a:lstStyle>
          <a:p>
            <a:r>
              <a:rPr lang="ru-RU" dirty="0"/>
              <a:t>Образец заголовка</a:t>
            </a:r>
            <a:endParaRPr lang="en-US" dirty="0"/>
          </a:p>
        </p:txBody>
      </p:sp>
      <p:sp>
        <p:nvSpPr>
          <p:cNvPr id="23" name="Номер слайда 21"/>
          <p:cNvSpPr>
            <a:spLocks noGrp="1"/>
          </p:cNvSpPr>
          <p:nvPr>
            <p:ph type="sldNum" sz="quarter" idx="4"/>
          </p:nvPr>
        </p:nvSpPr>
        <p:spPr>
          <a:xfrm>
            <a:off x="10326688" y="458638"/>
            <a:ext cx="513735" cy="227164"/>
          </a:xfrm>
          <a:prstGeom prst="rect">
            <a:avLst/>
          </a:prstGeom>
          <a:noFill/>
        </p:spPr>
        <p:txBody>
          <a:bodyPr vert="horz" lIns="0" tIns="0" rIns="0" bIns="0" rtlCol="0" anchor="ctr"/>
          <a:lstStyle>
            <a:lvl1pPr algn="l">
              <a:defRPr sz="803" b="1">
                <a:solidFill>
                  <a:schemeClr val="tx1">
                    <a:alpha val="50000"/>
                  </a:schemeClr>
                </a:solidFill>
                <a:latin typeface="Times"/>
              </a:defRPr>
            </a:lvl1pPr>
          </a:lstStyle>
          <a:p>
            <a:fld id="{D8D877B3-D348-4611-9BDB-C5374591D951}" type="slidenum">
              <a:rPr lang="en-US" smtClean="0"/>
              <a:pPr/>
              <a:t>‹#›</a:t>
            </a:fld>
            <a:endParaRPr lang="en-US"/>
          </a:p>
        </p:txBody>
      </p:sp>
      <p:pic>
        <p:nvPicPr>
          <p:cNvPr id="20" name="Picture 19" descr="HULT_IBS_Logo_Outline_Black.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587" y="169481"/>
            <a:ext cx="2174414" cy="1343788"/>
          </a:xfrm>
          <a:prstGeom prst="rect">
            <a:avLst/>
          </a:prstGeom>
        </p:spPr>
      </p:pic>
    </p:spTree>
    <p:extLst>
      <p:ext uri="{BB962C8B-B14F-4D97-AF65-F5344CB8AC3E}">
        <p14:creationId xmlns:p14="http://schemas.microsoft.com/office/powerpoint/2010/main" val="425610696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nodePh="1">
                                  <p:stCondLst>
                                    <p:cond delay="100"/>
                                  </p:stCondLst>
                                  <p:endCondLst>
                                    <p:cond evt="begin" delay="0">
                                      <p:tn val="5"/>
                                    </p:cond>
                                  </p:end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49" presetClass="entr" presetSubtype="0" decel="100000" fill="hold" grpId="0" nodeType="withEffect">
                                  <p:stCondLst>
                                    <p:cond delay="0"/>
                                  </p:stCondLst>
                                  <p:childTnLst>
                                    <p:set>
                                      <p:cBhvr>
                                        <p:cTn id="10" dur="1" fill="hold">
                                          <p:stCondLst>
                                            <p:cond delay="0"/>
                                          </p:stCondLst>
                                        </p:cTn>
                                        <p:tgtEl>
                                          <p:spTgt spid="25">
                                            <p:bg/>
                                          </p:spTgt>
                                        </p:tgtEl>
                                        <p:attrNameLst>
                                          <p:attrName>style.visibility</p:attrName>
                                        </p:attrNameLst>
                                      </p:cBhvr>
                                      <p:to>
                                        <p:strVal val="visible"/>
                                      </p:to>
                                    </p:set>
                                    <p:anim calcmode="lin" valueType="num">
                                      <p:cBhvr>
                                        <p:cTn id="11" dur="500" fill="hold"/>
                                        <p:tgtEl>
                                          <p:spTgt spid="25">
                                            <p:bg/>
                                          </p:spTgt>
                                        </p:tgtEl>
                                        <p:attrNameLst>
                                          <p:attrName>ppt_w</p:attrName>
                                        </p:attrNameLst>
                                      </p:cBhvr>
                                      <p:tavLst>
                                        <p:tav tm="0">
                                          <p:val>
                                            <p:fltVal val="0"/>
                                          </p:val>
                                        </p:tav>
                                        <p:tav tm="100000">
                                          <p:val>
                                            <p:strVal val="#ppt_w"/>
                                          </p:val>
                                        </p:tav>
                                      </p:tavLst>
                                    </p:anim>
                                    <p:anim calcmode="lin" valueType="num">
                                      <p:cBhvr>
                                        <p:cTn id="12" dur="500" fill="hold"/>
                                        <p:tgtEl>
                                          <p:spTgt spid="25">
                                            <p:bg/>
                                          </p:spTgt>
                                        </p:tgtEl>
                                        <p:attrNameLst>
                                          <p:attrName>ppt_h</p:attrName>
                                        </p:attrNameLst>
                                      </p:cBhvr>
                                      <p:tavLst>
                                        <p:tav tm="0">
                                          <p:val>
                                            <p:fltVal val="0"/>
                                          </p:val>
                                        </p:tav>
                                        <p:tav tm="100000">
                                          <p:val>
                                            <p:strVal val="#ppt_h"/>
                                          </p:val>
                                        </p:tav>
                                      </p:tavLst>
                                    </p:anim>
                                    <p:anim calcmode="lin" valueType="num">
                                      <p:cBhvr>
                                        <p:cTn id="13" dur="500" fill="hold"/>
                                        <p:tgtEl>
                                          <p:spTgt spid="25">
                                            <p:bg/>
                                          </p:spTgt>
                                        </p:tgtEl>
                                        <p:attrNameLst>
                                          <p:attrName>style.rotation</p:attrName>
                                        </p:attrNameLst>
                                      </p:cBhvr>
                                      <p:tavLst>
                                        <p:tav tm="0">
                                          <p:val>
                                            <p:fltVal val="360"/>
                                          </p:val>
                                        </p:tav>
                                        <p:tav tm="100000">
                                          <p:val>
                                            <p:fltVal val="0"/>
                                          </p:val>
                                        </p:tav>
                                      </p:tavLst>
                                    </p:anim>
                                    <p:animEffect transition="in" filter="fade">
                                      <p:cBhvr>
                                        <p:cTn id="14" dur="500"/>
                                        <p:tgtEl>
                                          <p:spTgt spid="25">
                                            <p:bg/>
                                          </p:spTgt>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25">
                                            <p:txEl>
                                              <p:pRg st="0" end="0"/>
                                            </p:txEl>
                                          </p:spTgt>
                                        </p:tgtEl>
                                        <p:attrNameLst>
                                          <p:attrName>style.visibility</p:attrName>
                                        </p:attrNameLst>
                                      </p:cBhvr>
                                      <p:to>
                                        <p:strVal val="visible"/>
                                      </p:to>
                                    </p:set>
                                    <p:anim calcmode="lin" valueType="num">
                                      <p:cBhvr>
                                        <p:cTn id="17"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25">
                                            <p:txEl>
                                              <p:pRg st="0" end="0"/>
                                            </p:txEl>
                                          </p:spTgt>
                                        </p:tgtEl>
                                        <p:attrNameLst>
                                          <p:attrName>ppt_h</p:attrName>
                                        </p:attrNameLst>
                                      </p:cBhvr>
                                      <p:tavLst>
                                        <p:tav tm="0">
                                          <p:val>
                                            <p:fltVal val="0"/>
                                          </p:val>
                                        </p:tav>
                                        <p:tav tm="100000">
                                          <p:val>
                                            <p:strVal val="#ppt_h"/>
                                          </p:val>
                                        </p:tav>
                                      </p:tavLst>
                                    </p:anim>
                                    <p:anim calcmode="lin" valueType="num">
                                      <p:cBhvr>
                                        <p:cTn id="19" dur="500" fill="hold"/>
                                        <p:tgtEl>
                                          <p:spTgt spid="25">
                                            <p:txEl>
                                              <p:pRg st="0" end="0"/>
                                            </p:txEl>
                                          </p:spTgt>
                                        </p:tgtEl>
                                        <p:attrNameLst>
                                          <p:attrName>style.rotation</p:attrName>
                                        </p:attrNameLst>
                                      </p:cBhvr>
                                      <p:tavLst>
                                        <p:tav tm="0">
                                          <p:val>
                                            <p:fltVal val="360"/>
                                          </p:val>
                                        </p:tav>
                                        <p:tav tm="100000">
                                          <p:val>
                                            <p:fltVal val="0"/>
                                          </p:val>
                                        </p:tav>
                                      </p:tavLst>
                                    </p:anim>
                                    <p:animEffect transition="in" filter="fade">
                                      <p:cBhvr>
                                        <p:cTn id="20" dur="500"/>
                                        <p:tgtEl>
                                          <p:spTgt spid="25">
                                            <p:txEl>
                                              <p:pRg st="0" end="0"/>
                                            </p:txEl>
                                          </p:spTgt>
                                        </p:tgtEl>
                                      </p:cBhvr>
                                    </p:animEffect>
                                  </p:childTnLst>
                                </p:cTn>
                              </p:par>
                              <p:par>
                                <p:cTn id="21" presetID="49" presetClass="entr" presetSubtype="0" decel="100000" fill="hold" grpId="0" nodeType="withEffect">
                                  <p:stCondLst>
                                    <p:cond delay="100"/>
                                  </p:stCondLst>
                                  <p:childTnLst>
                                    <p:set>
                                      <p:cBhvr>
                                        <p:cTn id="22" dur="1" fill="hold">
                                          <p:stCondLst>
                                            <p:cond delay="0"/>
                                          </p:stCondLst>
                                        </p:cTn>
                                        <p:tgtEl>
                                          <p:spTgt spid="38">
                                            <p:bg/>
                                          </p:spTgt>
                                        </p:tgtEl>
                                        <p:attrNameLst>
                                          <p:attrName>style.visibility</p:attrName>
                                        </p:attrNameLst>
                                      </p:cBhvr>
                                      <p:to>
                                        <p:strVal val="visible"/>
                                      </p:to>
                                    </p:set>
                                    <p:anim calcmode="lin" valueType="num">
                                      <p:cBhvr>
                                        <p:cTn id="23" dur="500" fill="hold"/>
                                        <p:tgtEl>
                                          <p:spTgt spid="38">
                                            <p:bg/>
                                          </p:spTgt>
                                        </p:tgtEl>
                                        <p:attrNameLst>
                                          <p:attrName>ppt_w</p:attrName>
                                        </p:attrNameLst>
                                      </p:cBhvr>
                                      <p:tavLst>
                                        <p:tav tm="0">
                                          <p:val>
                                            <p:fltVal val="0"/>
                                          </p:val>
                                        </p:tav>
                                        <p:tav tm="100000">
                                          <p:val>
                                            <p:strVal val="#ppt_w"/>
                                          </p:val>
                                        </p:tav>
                                      </p:tavLst>
                                    </p:anim>
                                    <p:anim calcmode="lin" valueType="num">
                                      <p:cBhvr>
                                        <p:cTn id="24" dur="500" fill="hold"/>
                                        <p:tgtEl>
                                          <p:spTgt spid="38">
                                            <p:bg/>
                                          </p:spTgt>
                                        </p:tgtEl>
                                        <p:attrNameLst>
                                          <p:attrName>ppt_h</p:attrName>
                                        </p:attrNameLst>
                                      </p:cBhvr>
                                      <p:tavLst>
                                        <p:tav tm="0">
                                          <p:val>
                                            <p:fltVal val="0"/>
                                          </p:val>
                                        </p:tav>
                                        <p:tav tm="100000">
                                          <p:val>
                                            <p:strVal val="#ppt_h"/>
                                          </p:val>
                                        </p:tav>
                                      </p:tavLst>
                                    </p:anim>
                                    <p:anim calcmode="lin" valueType="num">
                                      <p:cBhvr>
                                        <p:cTn id="25" dur="500" fill="hold"/>
                                        <p:tgtEl>
                                          <p:spTgt spid="38">
                                            <p:bg/>
                                          </p:spTgt>
                                        </p:tgtEl>
                                        <p:attrNameLst>
                                          <p:attrName>style.rotation</p:attrName>
                                        </p:attrNameLst>
                                      </p:cBhvr>
                                      <p:tavLst>
                                        <p:tav tm="0">
                                          <p:val>
                                            <p:fltVal val="360"/>
                                          </p:val>
                                        </p:tav>
                                        <p:tav tm="100000">
                                          <p:val>
                                            <p:fltVal val="0"/>
                                          </p:val>
                                        </p:tav>
                                      </p:tavLst>
                                    </p:anim>
                                    <p:animEffect transition="in" filter="fade">
                                      <p:cBhvr>
                                        <p:cTn id="26" dur="500"/>
                                        <p:tgtEl>
                                          <p:spTgt spid="38">
                                            <p:bg/>
                                          </p:spTgt>
                                        </p:tgtEl>
                                      </p:cBhvr>
                                    </p:animEffect>
                                  </p:childTnLst>
                                </p:cTn>
                              </p:par>
                              <p:par>
                                <p:cTn id="27" presetID="49" presetClass="entr" presetSubtype="0" decel="100000" fill="hold" grpId="0" nodeType="withEffect">
                                  <p:stCondLst>
                                    <p:cond delay="100"/>
                                  </p:stCondLst>
                                  <p:childTnLst>
                                    <p:set>
                                      <p:cBhvr>
                                        <p:cTn id="28" dur="1" fill="hold">
                                          <p:stCondLst>
                                            <p:cond delay="0"/>
                                          </p:stCondLst>
                                        </p:cTn>
                                        <p:tgtEl>
                                          <p:spTgt spid="38">
                                            <p:txEl>
                                              <p:pRg st="0" end="0"/>
                                            </p:txEl>
                                          </p:spTgt>
                                        </p:tgtEl>
                                        <p:attrNameLst>
                                          <p:attrName>style.visibility</p:attrName>
                                        </p:attrNameLst>
                                      </p:cBhvr>
                                      <p:to>
                                        <p:strVal val="visible"/>
                                      </p:to>
                                    </p:set>
                                    <p:anim calcmode="lin" valueType="num">
                                      <p:cBhvr>
                                        <p:cTn id="29" dur="500" fill="hold"/>
                                        <p:tgtEl>
                                          <p:spTgt spid="38">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38">
                                            <p:txEl>
                                              <p:pRg st="0" end="0"/>
                                            </p:txEl>
                                          </p:spTgt>
                                        </p:tgtEl>
                                        <p:attrNameLst>
                                          <p:attrName>ppt_h</p:attrName>
                                        </p:attrNameLst>
                                      </p:cBhvr>
                                      <p:tavLst>
                                        <p:tav tm="0">
                                          <p:val>
                                            <p:fltVal val="0"/>
                                          </p:val>
                                        </p:tav>
                                        <p:tav tm="100000">
                                          <p:val>
                                            <p:strVal val="#ppt_h"/>
                                          </p:val>
                                        </p:tav>
                                      </p:tavLst>
                                    </p:anim>
                                    <p:anim calcmode="lin" valueType="num">
                                      <p:cBhvr>
                                        <p:cTn id="31" dur="500" fill="hold"/>
                                        <p:tgtEl>
                                          <p:spTgt spid="38">
                                            <p:txEl>
                                              <p:pRg st="0" end="0"/>
                                            </p:txEl>
                                          </p:spTgt>
                                        </p:tgtEl>
                                        <p:attrNameLst>
                                          <p:attrName>style.rotation</p:attrName>
                                        </p:attrNameLst>
                                      </p:cBhvr>
                                      <p:tavLst>
                                        <p:tav tm="0">
                                          <p:val>
                                            <p:fltVal val="360"/>
                                          </p:val>
                                        </p:tav>
                                        <p:tav tm="100000">
                                          <p:val>
                                            <p:fltVal val="0"/>
                                          </p:val>
                                        </p:tav>
                                      </p:tavLst>
                                    </p:anim>
                                    <p:animEffect transition="in" filter="fade">
                                      <p:cBhvr>
                                        <p:cTn id="32" dur="500"/>
                                        <p:tgtEl>
                                          <p:spTgt spid="38">
                                            <p:txEl>
                                              <p:pRg st="0" end="0"/>
                                            </p:txEl>
                                          </p:spTgt>
                                        </p:tgtEl>
                                      </p:cBhvr>
                                    </p:animEffect>
                                  </p:childTnLst>
                                </p:cTn>
                              </p:par>
                              <p:par>
                                <p:cTn id="33" presetID="49" presetClass="entr" presetSubtype="0" decel="100000" fill="hold" grpId="0" nodeType="withEffect">
                                  <p:stCondLst>
                                    <p:cond delay="200"/>
                                  </p:stCondLst>
                                  <p:childTnLst>
                                    <p:set>
                                      <p:cBhvr>
                                        <p:cTn id="34" dur="1" fill="hold">
                                          <p:stCondLst>
                                            <p:cond delay="0"/>
                                          </p:stCondLst>
                                        </p:cTn>
                                        <p:tgtEl>
                                          <p:spTgt spid="39">
                                            <p:bg/>
                                          </p:spTgt>
                                        </p:tgtEl>
                                        <p:attrNameLst>
                                          <p:attrName>style.visibility</p:attrName>
                                        </p:attrNameLst>
                                      </p:cBhvr>
                                      <p:to>
                                        <p:strVal val="visible"/>
                                      </p:to>
                                    </p:set>
                                    <p:anim calcmode="lin" valueType="num">
                                      <p:cBhvr>
                                        <p:cTn id="35" dur="500" fill="hold"/>
                                        <p:tgtEl>
                                          <p:spTgt spid="39">
                                            <p:bg/>
                                          </p:spTgt>
                                        </p:tgtEl>
                                        <p:attrNameLst>
                                          <p:attrName>ppt_w</p:attrName>
                                        </p:attrNameLst>
                                      </p:cBhvr>
                                      <p:tavLst>
                                        <p:tav tm="0">
                                          <p:val>
                                            <p:fltVal val="0"/>
                                          </p:val>
                                        </p:tav>
                                        <p:tav tm="100000">
                                          <p:val>
                                            <p:strVal val="#ppt_w"/>
                                          </p:val>
                                        </p:tav>
                                      </p:tavLst>
                                    </p:anim>
                                    <p:anim calcmode="lin" valueType="num">
                                      <p:cBhvr>
                                        <p:cTn id="36" dur="500" fill="hold"/>
                                        <p:tgtEl>
                                          <p:spTgt spid="39">
                                            <p:bg/>
                                          </p:spTgt>
                                        </p:tgtEl>
                                        <p:attrNameLst>
                                          <p:attrName>ppt_h</p:attrName>
                                        </p:attrNameLst>
                                      </p:cBhvr>
                                      <p:tavLst>
                                        <p:tav tm="0">
                                          <p:val>
                                            <p:fltVal val="0"/>
                                          </p:val>
                                        </p:tav>
                                        <p:tav tm="100000">
                                          <p:val>
                                            <p:strVal val="#ppt_h"/>
                                          </p:val>
                                        </p:tav>
                                      </p:tavLst>
                                    </p:anim>
                                    <p:anim calcmode="lin" valueType="num">
                                      <p:cBhvr>
                                        <p:cTn id="37" dur="500" fill="hold"/>
                                        <p:tgtEl>
                                          <p:spTgt spid="39">
                                            <p:bg/>
                                          </p:spTgt>
                                        </p:tgtEl>
                                        <p:attrNameLst>
                                          <p:attrName>style.rotation</p:attrName>
                                        </p:attrNameLst>
                                      </p:cBhvr>
                                      <p:tavLst>
                                        <p:tav tm="0">
                                          <p:val>
                                            <p:fltVal val="360"/>
                                          </p:val>
                                        </p:tav>
                                        <p:tav tm="100000">
                                          <p:val>
                                            <p:fltVal val="0"/>
                                          </p:val>
                                        </p:tav>
                                      </p:tavLst>
                                    </p:anim>
                                    <p:animEffect transition="in" filter="fade">
                                      <p:cBhvr>
                                        <p:cTn id="38" dur="500"/>
                                        <p:tgtEl>
                                          <p:spTgt spid="39">
                                            <p:bg/>
                                          </p:spTgt>
                                        </p:tgtEl>
                                      </p:cBhvr>
                                    </p:animEffect>
                                  </p:childTnLst>
                                </p:cTn>
                              </p:par>
                              <p:par>
                                <p:cTn id="39" presetID="49" presetClass="entr" presetSubtype="0" decel="100000" fill="hold" grpId="0" nodeType="withEffect">
                                  <p:stCondLst>
                                    <p:cond delay="200"/>
                                  </p:stCondLst>
                                  <p:childTnLst>
                                    <p:set>
                                      <p:cBhvr>
                                        <p:cTn id="40" dur="1" fill="hold">
                                          <p:stCondLst>
                                            <p:cond delay="0"/>
                                          </p:stCondLst>
                                        </p:cTn>
                                        <p:tgtEl>
                                          <p:spTgt spid="39">
                                            <p:txEl>
                                              <p:pRg st="0" end="0"/>
                                            </p:txEl>
                                          </p:spTgt>
                                        </p:tgtEl>
                                        <p:attrNameLst>
                                          <p:attrName>style.visibility</p:attrName>
                                        </p:attrNameLst>
                                      </p:cBhvr>
                                      <p:to>
                                        <p:strVal val="visible"/>
                                      </p:to>
                                    </p:set>
                                    <p:anim calcmode="lin" valueType="num">
                                      <p:cBhvr>
                                        <p:cTn id="41" dur="500" fill="hold"/>
                                        <p:tgtEl>
                                          <p:spTgt spid="39">
                                            <p:txEl>
                                              <p:pRg st="0" end="0"/>
                                            </p:txEl>
                                          </p:spTgt>
                                        </p:tgtEl>
                                        <p:attrNameLst>
                                          <p:attrName>ppt_w</p:attrName>
                                        </p:attrNameLst>
                                      </p:cBhvr>
                                      <p:tavLst>
                                        <p:tav tm="0">
                                          <p:val>
                                            <p:fltVal val="0"/>
                                          </p:val>
                                        </p:tav>
                                        <p:tav tm="100000">
                                          <p:val>
                                            <p:strVal val="#ppt_w"/>
                                          </p:val>
                                        </p:tav>
                                      </p:tavLst>
                                    </p:anim>
                                    <p:anim calcmode="lin" valueType="num">
                                      <p:cBhvr>
                                        <p:cTn id="42" dur="500" fill="hold"/>
                                        <p:tgtEl>
                                          <p:spTgt spid="39">
                                            <p:txEl>
                                              <p:pRg st="0" end="0"/>
                                            </p:txEl>
                                          </p:spTgt>
                                        </p:tgtEl>
                                        <p:attrNameLst>
                                          <p:attrName>ppt_h</p:attrName>
                                        </p:attrNameLst>
                                      </p:cBhvr>
                                      <p:tavLst>
                                        <p:tav tm="0">
                                          <p:val>
                                            <p:fltVal val="0"/>
                                          </p:val>
                                        </p:tav>
                                        <p:tav tm="100000">
                                          <p:val>
                                            <p:strVal val="#ppt_h"/>
                                          </p:val>
                                        </p:tav>
                                      </p:tavLst>
                                    </p:anim>
                                    <p:anim calcmode="lin" valueType="num">
                                      <p:cBhvr>
                                        <p:cTn id="43" dur="500" fill="hold"/>
                                        <p:tgtEl>
                                          <p:spTgt spid="39">
                                            <p:txEl>
                                              <p:pRg st="0" end="0"/>
                                            </p:txEl>
                                          </p:spTgt>
                                        </p:tgtEl>
                                        <p:attrNameLst>
                                          <p:attrName>style.rotation</p:attrName>
                                        </p:attrNameLst>
                                      </p:cBhvr>
                                      <p:tavLst>
                                        <p:tav tm="0">
                                          <p:val>
                                            <p:fltVal val="360"/>
                                          </p:val>
                                        </p:tav>
                                        <p:tav tm="100000">
                                          <p:val>
                                            <p:fltVal val="0"/>
                                          </p:val>
                                        </p:tav>
                                      </p:tavLst>
                                    </p:anim>
                                    <p:animEffect transition="in" filter="fade">
                                      <p:cBhvr>
                                        <p:cTn id="44" dur="500"/>
                                        <p:tgtEl>
                                          <p:spTgt spid="39">
                                            <p:txEl>
                                              <p:pRg st="0" end="0"/>
                                            </p:txEl>
                                          </p:spTgt>
                                        </p:tgtEl>
                                      </p:cBhvr>
                                    </p:animEffect>
                                  </p:childTnLst>
                                </p:cTn>
                              </p:par>
                              <p:par>
                                <p:cTn id="45" presetID="2" presetClass="entr" presetSubtype="4" decel="10000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600" fill="hold"/>
                                        <p:tgtEl>
                                          <p:spTgt spid="29"/>
                                        </p:tgtEl>
                                        <p:attrNameLst>
                                          <p:attrName>ppt_x</p:attrName>
                                        </p:attrNameLst>
                                      </p:cBhvr>
                                      <p:tavLst>
                                        <p:tav tm="0">
                                          <p:val>
                                            <p:strVal val="#ppt_x"/>
                                          </p:val>
                                        </p:tav>
                                        <p:tav tm="100000">
                                          <p:val>
                                            <p:strVal val="#ppt_x"/>
                                          </p:val>
                                        </p:tav>
                                      </p:tavLst>
                                    </p:anim>
                                    <p:anim calcmode="lin" valueType="num">
                                      <p:cBhvr additive="base">
                                        <p:cTn id="48" dur="6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25" grpId="0" build="p" animBg="1">
        <p:tmplLst>
          <p:tmpl lvl="1">
            <p:tnLst>
              <p:par>
                <p:cTn presetID="49" presetClass="entr" presetSubtype="0"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p:cTn dur="500" fill="hold"/>
                        <p:tgtEl>
                          <p:spTgt spid="25"/>
                        </p:tgtEl>
                        <p:attrNameLst>
                          <p:attrName>ppt_w</p:attrName>
                        </p:attrNameLst>
                      </p:cBhvr>
                      <p:tavLst>
                        <p:tav tm="0">
                          <p:val>
                            <p:fltVal val="0"/>
                          </p:val>
                        </p:tav>
                        <p:tav tm="100000">
                          <p:val>
                            <p:strVal val="#ppt_w"/>
                          </p:val>
                        </p:tav>
                      </p:tavLst>
                    </p:anim>
                    <p:anim calcmode="lin" valueType="num">
                      <p:cBhvr>
                        <p:cTn dur="500" fill="hold"/>
                        <p:tgtEl>
                          <p:spTgt spid="25"/>
                        </p:tgtEl>
                        <p:attrNameLst>
                          <p:attrName>ppt_h</p:attrName>
                        </p:attrNameLst>
                      </p:cBhvr>
                      <p:tavLst>
                        <p:tav tm="0">
                          <p:val>
                            <p:fltVal val="0"/>
                          </p:val>
                        </p:tav>
                        <p:tav tm="100000">
                          <p:val>
                            <p:strVal val="#ppt_h"/>
                          </p:val>
                        </p:tav>
                      </p:tavLst>
                    </p:anim>
                    <p:anim calcmode="lin" valueType="num">
                      <p:cBhvr>
                        <p:cTn dur="500" fill="hold"/>
                        <p:tgtEl>
                          <p:spTgt spid="25"/>
                        </p:tgtEl>
                        <p:attrNameLst>
                          <p:attrName>style.rotation</p:attrName>
                        </p:attrNameLst>
                      </p:cBhvr>
                      <p:tavLst>
                        <p:tav tm="0">
                          <p:val>
                            <p:fltVal val="360"/>
                          </p:val>
                        </p:tav>
                        <p:tav tm="100000">
                          <p:val>
                            <p:fltVal val="0"/>
                          </p:val>
                        </p:tav>
                      </p:tavLst>
                    </p:anim>
                    <p:animEffect transition="in" filter="fade">
                      <p:cBhvr>
                        <p:cTn dur="500"/>
                        <p:tgtEl>
                          <p:spTgt spid="25"/>
                        </p:tgtEl>
                      </p:cBhvr>
                    </p:animEffect>
                  </p:childTnLst>
                </p:cTn>
              </p:par>
            </p:tnLst>
          </p:tmpl>
          <p:tmpl>
            <p:tnLst>
              <p:par>
                <p:cTn presetID="49" presetClass="entr" presetSubtype="0"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p:cTn dur="500" fill="hold"/>
                        <p:tgtEl>
                          <p:spTgt spid="25"/>
                        </p:tgtEl>
                        <p:attrNameLst>
                          <p:attrName>ppt_w</p:attrName>
                        </p:attrNameLst>
                      </p:cBhvr>
                      <p:tavLst>
                        <p:tav tm="0">
                          <p:val>
                            <p:fltVal val="0"/>
                          </p:val>
                        </p:tav>
                        <p:tav tm="100000">
                          <p:val>
                            <p:strVal val="#ppt_w"/>
                          </p:val>
                        </p:tav>
                      </p:tavLst>
                    </p:anim>
                    <p:anim calcmode="lin" valueType="num">
                      <p:cBhvr>
                        <p:cTn dur="500" fill="hold"/>
                        <p:tgtEl>
                          <p:spTgt spid="25"/>
                        </p:tgtEl>
                        <p:attrNameLst>
                          <p:attrName>ppt_h</p:attrName>
                        </p:attrNameLst>
                      </p:cBhvr>
                      <p:tavLst>
                        <p:tav tm="0">
                          <p:val>
                            <p:fltVal val="0"/>
                          </p:val>
                        </p:tav>
                        <p:tav tm="100000">
                          <p:val>
                            <p:strVal val="#ppt_h"/>
                          </p:val>
                        </p:tav>
                      </p:tavLst>
                    </p:anim>
                    <p:anim calcmode="lin" valueType="num">
                      <p:cBhvr>
                        <p:cTn dur="500" fill="hold"/>
                        <p:tgtEl>
                          <p:spTgt spid="25"/>
                        </p:tgtEl>
                        <p:attrNameLst>
                          <p:attrName>style.rotation</p:attrName>
                        </p:attrNameLst>
                      </p:cBhvr>
                      <p:tavLst>
                        <p:tav tm="0">
                          <p:val>
                            <p:fltVal val="360"/>
                          </p:val>
                        </p:tav>
                        <p:tav tm="100000">
                          <p:val>
                            <p:fltVal val="0"/>
                          </p:val>
                        </p:tav>
                      </p:tavLst>
                    </p:anim>
                    <p:animEffect transition="in" filter="fade">
                      <p:cBhvr>
                        <p:cTn dur="500"/>
                        <p:tgtEl>
                          <p:spTgt spid="25"/>
                        </p:tgtEl>
                      </p:cBhvr>
                    </p:animEffect>
                  </p:childTnLst>
                </p:cTn>
              </p:par>
            </p:tnLst>
          </p:tmpl>
        </p:tmplLst>
      </p:bldP>
      <p:bldP spid="29" grpId="0">
        <p:tmplLst>
          <p:tmpl>
            <p:tnLst>
              <p:par>
                <p:cTn presetID="2" presetClass="entr" presetSubtype="4" decel="10000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 calcmode="lin" valueType="num">
                      <p:cBhvr additive="base">
                        <p:cTn dur="600" fill="hold"/>
                        <p:tgtEl>
                          <p:spTgt spid="29"/>
                        </p:tgtEl>
                        <p:attrNameLst>
                          <p:attrName>ppt_x</p:attrName>
                        </p:attrNameLst>
                      </p:cBhvr>
                      <p:tavLst>
                        <p:tav tm="0">
                          <p:val>
                            <p:strVal val="#ppt_x"/>
                          </p:val>
                        </p:tav>
                        <p:tav tm="100000">
                          <p:val>
                            <p:strVal val="#ppt_x"/>
                          </p:val>
                        </p:tav>
                      </p:tavLst>
                    </p:anim>
                    <p:anim calcmode="lin" valueType="num">
                      <p:cBhvr additive="base">
                        <p:cTn dur="600" fill="hold"/>
                        <p:tgtEl>
                          <p:spTgt spid="29"/>
                        </p:tgtEl>
                        <p:attrNameLst>
                          <p:attrName>ppt_y</p:attrName>
                        </p:attrNameLst>
                      </p:cBhvr>
                      <p:tavLst>
                        <p:tav tm="0">
                          <p:val>
                            <p:strVal val="1+#ppt_h/2"/>
                          </p:val>
                        </p:tav>
                        <p:tav tm="100000">
                          <p:val>
                            <p:strVal val="#ppt_y"/>
                          </p:val>
                        </p:tav>
                      </p:tavLst>
                    </p:anim>
                  </p:childTnLst>
                </p:cTn>
              </p:par>
            </p:tnLst>
          </p:tmpl>
        </p:tmplLst>
      </p:bldP>
      <p:bldP spid="38" grpId="0" build="p" animBg="1">
        <p:tmplLst>
          <p:tmpl lvl="1">
            <p:tnLst>
              <p:par>
                <p:cTn presetID="49" presetClass="entr" presetSubtype="0" decel="100000" fill="hold" nodeType="withEffect">
                  <p:stCondLst>
                    <p:cond delay="100"/>
                  </p:stCondLst>
                  <p:childTnLst>
                    <p:set>
                      <p:cBhvr>
                        <p:cTn dur="1" fill="hold">
                          <p:stCondLst>
                            <p:cond delay="0"/>
                          </p:stCondLst>
                        </p:cTn>
                        <p:tgtEl>
                          <p:spTgt spid="38"/>
                        </p:tgtEl>
                        <p:attrNameLst>
                          <p:attrName>style.visibility</p:attrName>
                        </p:attrNameLst>
                      </p:cBhvr>
                      <p:to>
                        <p:strVal val="visible"/>
                      </p:to>
                    </p:set>
                    <p:anim calcmode="lin" valueType="num">
                      <p:cBhvr>
                        <p:cTn dur="500" fill="hold"/>
                        <p:tgtEl>
                          <p:spTgt spid="38"/>
                        </p:tgtEl>
                        <p:attrNameLst>
                          <p:attrName>ppt_w</p:attrName>
                        </p:attrNameLst>
                      </p:cBhvr>
                      <p:tavLst>
                        <p:tav tm="0">
                          <p:val>
                            <p:fltVal val="0"/>
                          </p:val>
                        </p:tav>
                        <p:tav tm="100000">
                          <p:val>
                            <p:strVal val="#ppt_w"/>
                          </p:val>
                        </p:tav>
                      </p:tavLst>
                    </p:anim>
                    <p:anim calcmode="lin" valueType="num">
                      <p:cBhvr>
                        <p:cTn dur="500" fill="hold"/>
                        <p:tgtEl>
                          <p:spTgt spid="38"/>
                        </p:tgtEl>
                        <p:attrNameLst>
                          <p:attrName>ppt_h</p:attrName>
                        </p:attrNameLst>
                      </p:cBhvr>
                      <p:tavLst>
                        <p:tav tm="0">
                          <p:val>
                            <p:fltVal val="0"/>
                          </p:val>
                        </p:tav>
                        <p:tav tm="100000">
                          <p:val>
                            <p:strVal val="#ppt_h"/>
                          </p:val>
                        </p:tav>
                      </p:tavLst>
                    </p:anim>
                    <p:anim calcmode="lin" valueType="num">
                      <p:cBhvr>
                        <p:cTn dur="500" fill="hold"/>
                        <p:tgtEl>
                          <p:spTgt spid="38"/>
                        </p:tgtEl>
                        <p:attrNameLst>
                          <p:attrName>style.rotation</p:attrName>
                        </p:attrNameLst>
                      </p:cBhvr>
                      <p:tavLst>
                        <p:tav tm="0">
                          <p:val>
                            <p:fltVal val="360"/>
                          </p:val>
                        </p:tav>
                        <p:tav tm="100000">
                          <p:val>
                            <p:fltVal val="0"/>
                          </p:val>
                        </p:tav>
                      </p:tavLst>
                    </p:anim>
                    <p:animEffect transition="in" filter="fade">
                      <p:cBhvr>
                        <p:cTn dur="500"/>
                        <p:tgtEl>
                          <p:spTgt spid="38"/>
                        </p:tgtEl>
                      </p:cBhvr>
                    </p:animEffect>
                  </p:childTnLst>
                </p:cTn>
              </p:par>
            </p:tnLst>
          </p:tmpl>
          <p:tmpl>
            <p:tnLst>
              <p:par>
                <p:cTn presetID="49" presetClass="entr" presetSubtype="0" decel="100000" fill="hold" nodeType="withEffect">
                  <p:stCondLst>
                    <p:cond delay="100"/>
                  </p:stCondLst>
                  <p:childTnLst>
                    <p:set>
                      <p:cBhvr>
                        <p:cTn dur="1" fill="hold">
                          <p:stCondLst>
                            <p:cond delay="0"/>
                          </p:stCondLst>
                        </p:cTn>
                        <p:tgtEl>
                          <p:spTgt spid="38"/>
                        </p:tgtEl>
                        <p:attrNameLst>
                          <p:attrName>style.visibility</p:attrName>
                        </p:attrNameLst>
                      </p:cBhvr>
                      <p:to>
                        <p:strVal val="visible"/>
                      </p:to>
                    </p:set>
                    <p:anim calcmode="lin" valueType="num">
                      <p:cBhvr>
                        <p:cTn dur="500" fill="hold"/>
                        <p:tgtEl>
                          <p:spTgt spid="38"/>
                        </p:tgtEl>
                        <p:attrNameLst>
                          <p:attrName>ppt_w</p:attrName>
                        </p:attrNameLst>
                      </p:cBhvr>
                      <p:tavLst>
                        <p:tav tm="0">
                          <p:val>
                            <p:fltVal val="0"/>
                          </p:val>
                        </p:tav>
                        <p:tav tm="100000">
                          <p:val>
                            <p:strVal val="#ppt_w"/>
                          </p:val>
                        </p:tav>
                      </p:tavLst>
                    </p:anim>
                    <p:anim calcmode="lin" valueType="num">
                      <p:cBhvr>
                        <p:cTn dur="500" fill="hold"/>
                        <p:tgtEl>
                          <p:spTgt spid="38"/>
                        </p:tgtEl>
                        <p:attrNameLst>
                          <p:attrName>ppt_h</p:attrName>
                        </p:attrNameLst>
                      </p:cBhvr>
                      <p:tavLst>
                        <p:tav tm="0">
                          <p:val>
                            <p:fltVal val="0"/>
                          </p:val>
                        </p:tav>
                        <p:tav tm="100000">
                          <p:val>
                            <p:strVal val="#ppt_h"/>
                          </p:val>
                        </p:tav>
                      </p:tavLst>
                    </p:anim>
                    <p:anim calcmode="lin" valueType="num">
                      <p:cBhvr>
                        <p:cTn dur="500" fill="hold"/>
                        <p:tgtEl>
                          <p:spTgt spid="38"/>
                        </p:tgtEl>
                        <p:attrNameLst>
                          <p:attrName>style.rotation</p:attrName>
                        </p:attrNameLst>
                      </p:cBhvr>
                      <p:tavLst>
                        <p:tav tm="0">
                          <p:val>
                            <p:fltVal val="360"/>
                          </p:val>
                        </p:tav>
                        <p:tav tm="100000">
                          <p:val>
                            <p:fltVal val="0"/>
                          </p:val>
                        </p:tav>
                      </p:tavLst>
                    </p:anim>
                    <p:animEffect transition="in" filter="fade">
                      <p:cBhvr>
                        <p:cTn dur="500"/>
                        <p:tgtEl>
                          <p:spTgt spid="38"/>
                        </p:tgtEl>
                      </p:cBhvr>
                    </p:animEffect>
                  </p:childTnLst>
                </p:cTn>
              </p:par>
            </p:tnLst>
          </p:tmpl>
        </p:tmplLst>
      </p:bldP>
      <p:bldP spid="39" grpId="0" build="p" animBg="1">
        <p:tmplLst>
          <p:tmpl lvl="1">
            <p:tnLst>
              <p:par>
                <p:cTn presetID="49" presetClass="entr" presetSubtype="0" decel="100000" fill="hold" nodeType="withEffect">
                  <p:stCondLst>
                    <p:cond delay="200"/>
                  </p:stCondLst>
                  <p:childTnLst>
                    <p:set>
                      <p:cBhvr>
                        <p:cTn dur="1" fill="hold">
                          <p:stCondLst>
                            <p:cond delay="0"/>
                          </p:stCondLst>
                        </p:cTn>
                        <p:tgtEl>
                          <p:spTgt spid="39"/>
                        </p:tgtEl>
                        <p:attrNameLst>
                          <p:attrName>style.visibility</p:attrName>
                        </p:attrNameLst>
                      </p:cBhvr>
                      <p:to>
                        <p:strVal val="visible"/>
                      </p:to>
                    </p:set>
                    <p:anim calcmode="lin" valueType="num">
                      <p:cBhvr>
                        <p:cTn dur="500" fill="hold"/>
                        <p:tgtEl>
                          <p:spTgt spid="39"/>
                        </p:tgtEl>
                        <p:attrNameLst>
                          <p:attrName>ppt_w</p:attrName>
                        </p:attrNameLst>
                      </p:cBhvr>
                      <p:tavLst>
                        <p:tav tm="0">
                          <p:val>
                            <p:fltVal val="0"/>
                          </p:val>
                        </p:tav>
                        <p:tav tm="100000">
                          <p:val>
                            <p:strVal val="#ppt_w"/>
                          </p:val>
                        </p:tav>
                      </p:tavLst>
                    </p:anim>
                    <p:anim calcmode="lin" valueType="num">
                      <p:cBhvr>
                        <p:cTn dur="500" fill="hold"/>
                        <p:tgtEl>
                          <p:spTgt spid="39"/>
                        </p:tgtEl>
                        <p:attrNameLst>
                          <p:attrName>ppt_h</p:attrName>
                        </p:attrNameLst>
                      </p:cBhvr>
                      <p:tavLst>
                        <p:tav tm="0">
                          <p:val>
                            <p:fltVal val="0"/>
                          </p:val>
                        </p:tav>
                        <p:tav tm="100000">
                          <p:val>
                            <p:strVal val="#ppt_h"/>
                          </p:val>
                        </p:tav>
                      </p:tavLst>
                    </p:anim>
                    <p:anim calcmode="lin" valueType="num">
                      <p:cBhvr>
                        <p:cTn dur="500" fill="hold"/>
                        <p:tgtEl>
                          <p:spTgt spid="39"/>
                        </p:tgtEl>
                        <p:attrNameLst>
                          <p:attrName>style.rotation</p:attrName>
                        </p:attrNameLst>
                      </p:cBhvr>
                      <p:tavLst>
                        <p:tav tm="0">
                          <p:val>
                            <p:fltVal val="360"/>
                          </p:val>
                        </p:tav>
                        <p:tav tm="100000">
                          <p:val>
                            <p:fltVal val="0"/>
                          </p:val>
                        </p:tav>
                      </p:tavLst>
                    </p:anim>
                    <p:animEffect transition="in" filter="fade">
                      <p:cBhvr>
                        <p:cTn dur="500"/>
                        <p:tgtEl>
                          <p:spTgt spid="39"/>
                        </p:tgtEl>
                      </p:cBhvr>
                    </p:animEffect>
                  </p:childTnLst>
                </p:cTn>
              </p:par>
            </p:tnLst>
          </p:tmpl>
          <p:tmpl>
            <p:tnLst>
              <p:par>
                <p:cTn presetID="49" presetClass="entr" presetSubtype="0" decel="100000" fill="hold" nodeType="withEffect">
                  <p:stCondLst>
                    <p:cond delay="200"/>
                  </p:stCondLst>
                  <p:childTnLst>
                    <p:set>
                      <p:cBhvr>
                        <p:cTn dur="1" fill="hold">
                          <p:stCondLst>
                            <p:cond delay="0"/>
                          </p:stCondLst>
                        </p:cTn>
                        <p:tgtEl>
                          <p:spTgt spid="39"/>
                        </p:tgtEl>
                        <p:attrNameLst>
                          <p:attrName>style.visibility</p:attrName>
                        </p:attrNameLst>
                      </p:cBhvr>
                      <p:to>
                        <p:strVal val="visible"/>
                      </p:to>
                    </p:set>
                    <p:anim calcmode="lin" valueType="num">
                      <p:cBhvr>
                        <p:cTn dur="500" fill="hold"/>
                        <p:tgtEl>
                          <p:spTgt spid="39"/>
                        </p:tgtEl>
                        <p:attrNameLst>
                          <p:attrName>ppt_w</p:attrName>
                        </p:attrNameLst>
                      </p:cBhvr>
                      <p:tavLst>
                        <p:tav tm="0">
                          <p:val>
                            <p:fltVal val="0"/>
                          </p:val>
                        </p:tav>
                        <p:tav tm="100000">
                          <p:val>
                            <p:strVal val="#ppt_w"/>
                          </p:val>
                        </p:tav>
                      </p:tavLst>
                    </p:anim>
                    <p:anim calcmode="lin" valueType="num">
                      <p:cBhvr>
                        <p:cTn dur="500" fill="hold"/>
                        <p:tgtEl>
                          <p:spTgt spid="39"/>
                        </p:tgtEl>
                        <p:attrNameLst>
                          <p:attrName>ppt_h</p:attrName>
                        </p:attrNameLst>
                      </p:cBhvr>
                      <p:tavLst>
                        <p:tav tm="0">
                          <p:val>
                            <p:fltVal val="0"/>
                          </p:val>
                        </p:tav>
                        <p:tav tm="100000">
                          <p:val>
                            <p:strVal val="#ppt_h"/>
                          </p:val>
                        </p:tav>
                      </p:tavLst>
                    </p:anim>
                    <p:anim calcmode="lin" valueType="num">
                      <p:cBhvr>
                        <p:cTn dur="500" fill="hold"/>
                        <p:tgtEl>
                          <p:spTgt spid="39"/>
                        </p:tgtEl>
                        <p:attrNameLst>
                          <p:attrName>style.rotation</p:attrName>
                        </p:attrNameLst>
                      </p:cBhvr>
                      <p:tavLst>
                        <p:tav tm="0">
                          <p:val>
                            <p:fltVal val="360"/>
                          </p:val>
                        </p:tav>
                        <p:tav tm="100000">
                          <p:val>
                            <p:fltVal val="0"/>
                          </p:val>
                        </p:tav>
                      </p:tavLst>
                    </p:anim>
                    <p:animEffect transition="in" filter="fade">
                      <p:cBhvr>
                        <p:cTn dur="500"/>
                        <p:tgtEl>
                          <p:spTgt spid="39"/>
                        </p:tgtEl>
                      </p:cBhvr>
                    </p:animEffect>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 image Slide layout">
    <p:spTree>
      <p:nvGrpSpPr>
        <p:cNvPr id="1" name=""/>
        <p:cNvGrpSpPr/>
        <p:nvPr/>
      </p:nvGrpSpPr>
      <p:grpSpPr>
        <a:xfrm>
          <a:off x="0" y="0"/>
          <a:ext cx="0" cy="0"/>
          <a:chOff x="0" y="0"/>
          <a:chExt cx="0" cy="0"/>
        </a:xfrm>
      </p:grpSpPr>
      <p:sp>
        <p:nvSpPr>
          <p:cNvPr id="102" name="Текст 7"/>
          <p:cNvSpPr>
            <a:spLocks noGrp="1"/>
          </p:cNvSpPr>
          <p:nvPr>
            <p:ph type="body" sz="quarter" idx="39" hasCustomPrompt="1"/>
          </p:nvPr>
        </p:nvSpPr>
        <p:spPr>
          <a:xfrm>
            <a:off x="1181105" y="5500924"/>
            <a:ext cx="2095499" cy="677855"/>
          </a:xfrm>
        </p:spPr>
        <p:txBody>
          <a:bodyPr tIns="164592">
            <a:noAutofit/>
          </a:bodyPr>
          <a:lstStyle>
            <a:lvl1pPr algn="l">
              <a:lnSpc>
                <a:spcPct val="145000"/>
              </a:lnSpc>
              <a:spcBef>
                <a:spcPts val="0"/>
              </a:spcBef>
              <a:defRPr sz="1000" b="0" i="0" spc="0" baseline="0">
                <a:solidFill>
                  <a:schemeClr val="tx1"/>
                </a:solidFill>
                <a:latin typeface="Arial" charset="0"/>
                <a:ea typeface="Arial" charset="0"/>
                <a:cs typeface="Arial" charset="0"/>
              </a:defRPr>
            </a:lvl1pPr>
            <a:lvl2pPr algn="ctr">
              <a:defRPr/>
            </a:lvl2pPr>
            <a:lvl3pPr algn="ctr">
              <a:defRPr/>
            </a:lvl3pPr>
            <a:lvl4pPr algn="ctr">
              <a:lnSpc>
                <a:spcPct val="150000"/>
              </a:lnSpc>
              <a:defRPr/>
            </a:lvl4pPr>
            <a:lvl5pPr algn="ctr">
              <a:defRPr/>
            </a:lvl5pPr>
          </a:lstStyle>
          <a:p>
            <a:pPr lvl="0"/>
            <a:r>
              <a:rPr lang="en-US" dirty="0"/>
              <a:t>Enter here your text.</a:t>
            </a:r>
          </a:p>
        </p:txBody>
      </p:sp>
      <p:sp>
        <p:nvSpPr>
          <p:cNvPr id="103" name="Shape 427"/>
          <p:cNvSpPr>
            <a:spLocks noGrp="1"/>
          </p:cNvSpPr>
          <p:nvPr>
            <p:ph type="body" sz="quarter" idx="51" hasCustomPrompt="1"/>
          </p:nvPr>
        </p:nvSpPr>
        <p:spPr>
          <a:xfrm>
            <a:off x="1181105" y="5029211"/>
            <a:ext cx="2095500" cy="457199"/>
          </a:xfrm>
          <a:prstGeom prst="rect">
            <a:avLst/>
          </a:prstGeom>
        </p:spPr>
        <p:txBody>
          <a:bodyPr anchor="ctr" anchorCtr="0">
            <a:noAutofit/>
          </a:bodyPr>
          <a:lstStyle>
            <a:lvl1pPr algn="l">
              <a:lnSpc>
                <a:spcPct val="100000"/>
              </a:lnSpc>
              <a:defRPr sz="1000" b="1" spc="0">
                <a:solidFill>
                  <a:schemeClr val="tx1"/>
                </a:solidFill>
                <a:latin typeface="Arial" charset="0"/>
                <a:ea typeface="Arial" charset="0"/>
                <a:cs typeface="Arial" charset="0"/>
              </a:defRPr>
            </a:lvl1pPr>
          </a:lstStyle>
          <a:p>
            <a:pPr lvl="0"/>
            <a:r>
              <a:rPr lang="en-US" dirty="0"/>
              <a:t>Title</a:t>
            </a:r>
          </a:p>
        </p:txBody>
      </p:sp>
      <p:sp>
        <p:nvSpPr>
          <p:cNvPr id="46" name="Текст 16"/>
          <p:cNvSpPr txBox="1">
            <a:spLocks/>
          </p:cNvSpPr>
          <p:nvPr userDrawn="1"/>
        </p:nvSpPr>
        <p:spPr>
          <a:xfrm>
            <a:off x="364776" y="5053767"/>
            <a:ext cx="215033" cy="1125764"/>
          </a:xfrm>
          <a:prstGeom prst="rect">
            <a:avLst/>
          </a:prstGeom>
        </p:spPr>
        <p:txBody>
          <a:bodyPr vert="vert270" lIns="0" tIns="0" rIns="0" bIns="0" numCol="1" rtlCol="0" anchor="t">
            <a:normAutofit/>
          </a:bodyPr>
          <a:lstStyle>
            <a:lvl1pPr marL="0" indent="0" algn="l" defTabSz="892175" rtl="0" eaLnBrk="1" latinLnBrk="0" hangingPunct="1">
              <a:lnSpc>
                <a:spcPct val="150000"/>
              </a:lnSpc>
              <a:spcBef>
                <a:spcPts val="1978"/>
              </a:spcBef>
              <a:buSzPct val="100000"/>
              <a:buFontTx/>
              <a:buNone/>
              <a:defRPr sz="2000" kern="1200">
                <a:solidFill>
                  <a:schemeClr val="tx1">
                    <a:lumMod val="95000"/>
                    <a:lumOff val="5000"/>
                  </a:schemeClr>
                </a:solidFill>
                <a:latin typeface="+mn-lt"/>
                <a:ea typeface="+mn-ea"/>
                <a:cs typeface="+mn-cs"/>
              </a:defRPr>
            </a:lvl1pPr>
            <a:lvl2pPr marL="0" indent="0" algn="l" defTabSz="892175" rtl="0" eaLnBrk="1" latinLnBrk="0" hangingPunct="1">
              <a:lnSpc>
                <a:spcPct val="90000"/>
              </a:lnSpc>
              <a:spcBef>
                <a:spcPts val="989"/>
              </a:spcBef>
              <a:buSzPct val="100000"/>
              <a:buFontTx/>
              <a:buNone/>
              <a:defRPr sz="2400"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l" defTabSz="892175" rtl="0" eaLnBrk="1" latinLnBrk="0" hangingPunct="1">
              <a:lnSpc>
                <a:spcPct val="150000"/>
              </a:lnSpc>
              <a:spcBef>
                <a:spcPts val="989"/>
              </a:spcBef>
              <a:buSzPct val="100000"/>
              <a:buFontTx/>
              <a:buNone/>
              <a:defRPr sz="2000" kern="1200" baseline="0">
                <a:solidFill>
                  <a:schemeClr val="tx1">
                    <a:lumMod val="95000"/>
                    <a:lumOff val="5000"/>
                  </a:schemeClr>
                </a:solidFill>
                <a:latin typeface="+mn-lt"/>
                <a:ea typeface="+mn-ea"/>
                <a:cs typeface="+mn-cs"/>
              </a:defRPr>
            </a:lvl3pPr>
            <a:lvl4pPr marL="0" indent="0" algn="l" defTabSz="1809049" rtl="0" eaLnBrk="1" latinLnBrk="0" hangingPunct="1">
              <a:lnSpc>
                <a:spcPct val="150000"/>
              </a:lnSpc>
              <a:spcBef>
                <a:spcPts val="989"/>
              </a:spcBef>
              <a:buSzPct val="100000"/>
              <a:buFontTx/>
              <a:buNone/>
              <a:defRPr sz="3200"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l" defTabSz="1809049" rtl="0" eaLnBrk="1" latinLnBrk="0" hangingPunct="1">
              <a:lnSpc>
                <a:spcPct val="150000"/>
              </a:lnSpc>
              <a:spcBef>
                <a:spcPts val="989"/>
              </a:spcBef>
              <a:buSzPct val="100000"/>
              <a:buFontTx/>
              <a:buNone/>
              <a:defRPr sz="2400"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809049" rtl="0" eaLnBrk="1" latinLnBrk="0" hangingPunct="1">
              <a:lnSpc>
                <a:spcPct val="90000"/>
              </a:lnSpc>
              <a:spcBef>
                <a:spcPts val="989"/>
              </a:spcBef>
              <a:buFontTx/>
              <a:buNone/>
              <a:defRPr sz="1600" kern="1200">
                <a:solidFill>
                  <a:schemeClr val="bg1">
                    <a:lumMod val="65000"/>
                  </a:schemeClr>
                </a:solidFill>
                <a:latin typeface="+mn-lt"/>
                <a:ea typeface="+mn-ea"/>
                <a:cs typeface="+mn-cs"/>
              </a:defRPr>
            </a:lvl6pPr>
            <a:lvl7pPr marL="0" indent="0" algn="l" defTabSz="1809049" rtl="0" eaLnBrk="1" latinLnBrk="0" hangingPunct="1">
              <a:lnSpc>
                <a:spcPct val="90000"/>
              </a:lnSpc>
              <a:spcBef>
                <a:spcPts val="989"/>
              </a:spcBef>
              <a:buFontTx/>
              <a:buNone/>
              <a:defRPr sz="1600" b="1" kern="1200" baseline="0">
                <a:solidFill>
                  <a:schemeClr val="bg1">
                    <a:lumMod val="65000"/>
                  </a:schemeClr>
                </a:solidFill>
                <a:latin typeface="+mn-lt"/>
                <a:ea typeface="+mn-ea"/>
                <a:cs typeface="+mn-cs"/>
              </a:defRPr>
            </a:lvl7pPr>
            <a:lvl8pPr marL="0" marR="0" indent="0" algn="l" defTabSz="1809049" rtl="0" eaLnBrk="1" fontAlgn="auto" latinLnBrk="0" hangingPunct="1">
              <a:lnSpc>
                <a:spcPct val="90000"/>
              </a:lnSpc>
              <a:spcBef>
                <a:spcPts val="989"/>
              </a:spcBef>
              <a:spcAft>
                <a:spcPts val="0"/>
              </a:spcAft>
              <a:buClrTx/>
              <a:buSzTx/>
              <a:buFontTx/>
              <a:buNone/>
              <a:tabLst/>
              <a:defRPr sz="1600" b="1" kern="1200">
                <a:solidFill>
                  <a:schemeClr val="tx1">
                    <a:lumMod val="75000"/>
                    <a:lumOff val="25000"/>
                  </a:schemeClr>
                </a:solidFill>
                <a:latin typeface="+mn-lt"/>
                <a:ea typeface="+mn-ea"/>
                <a:cs typeface="+mn-cs"/>
              </a:defRPr>
            </a:lvl8pPr>
            <a:lvl9pPr marL="357188" indent="0" algn="l" defTabSz="1809049" rtl="0" eaLnBrk="1" latinLnBrk="0" hangingPunct="1">
              <a:lnSpc>
                <a:spcPct val="90000"/>
              </a:lnSpc>
              <a:spcBef>
                <a:spcPts val="989"/>
              </a:spcBef>
              <a:buFont typeface="Arial" panose="020B0604020202020204" pitchFamily="34" charset="0"/>
              <a:buNone/>
              <a:defRPr sz="3561" kern="1200">
                <a:solidFill>
                  <a:schemeClr val="tx1"/>
                </a:solidFill>
                <a:latin typeface="+mn-lt"/>
                <a:ea typeface="+mn-ea"/>
                <a:cs typeface="+mn-cs"/>
              </a:defRPr>
            </a:lvl9pPr>
          </a:lstStyle>
          <a:p>
            <a:pPr lvl="5" algn="r">
              <a:lnSpc>
                <a:spcPct val="100000"/>
              </a:lnSpc>
            </a:pPr>
            <a:r>
              <a:rPr lang="en-US" sz="803" baseline="0" dirty="0">
                <a:solidFill>
                  <a:schemeClr val="bg1">
                    <a:alpha val="30000"/>
                  </a:schemeClr>
                </a:solidFill>
                <a:latin typeface="Arial"/>
              </a:rPr>
              <a:t>  </a:t>
            </a:r>
            <a:r>
              <a:rPr lang="en-US" sz="601" b="1" dirty="0">
                <a:solidFill>
                  <a:schemeClr val="bg1">
                    <a:alpha val="30000"/>
                  </a:schemeClr>
                </a:solidFill>
                <a:latin typeface="Arial"/>
              </a:rPr>
              <a:t>CLICK TO DISCOVER</a:t>
            </a:r>
          </a:p>
          <a:p>
            <a:pPr lvl="7" algn="r"/>
            <a:endParaRPr lang="en-US" sz="803" dirty="0">
              <a:solidFill>
                <a:schemeClr val="bg1">
                  <a:alpha val="30000"/>
                </a:schemeClr>
              </a:solidFill>
              <a:latin typeface="Arial"/>
            </a:endParaRPr>
          </a:p>
        </p:txBody>
      </p:sp>
      <p:sp>
        <p:nvSpPr>
          <p:cNvPr id="47" name="Freeform 13"/>
          <p:cNvSpPr>
            <a:spLocks noEditPoints="1"/>
          </p:cNvSpPr>
          <p:nvPr userDrawn="1"/>
        </p:nvSpPr>
        <p:spPr bwMode="auto">
          <a:xfrm>
            <a:off x="364766" y="6179530"/>
            <a:ext cx="133472" cy="180662"/>
          </a:xfrm>
          <a:custGeom>
            <a:avLst/>
            <a:gdLst>
              <a:gd name="T0" fmla="*/ 44 w 88"/>
              <a:gd name="T1" fmla="*/ 0 h 128"/>
              <a:gd name="T2" fmla="*/ 0 w 88"/>
              <a:gd name="T3" fmla="*/ 44 h 128"/>
              <a:gd name="T4" fmla="*/ 0 w 88"/>
              <a:gd name="T5" fmla="*/ 84 h 128"/>
              <a:gd name="T6" fmla="*/ 44 w 88"/>
              <a:gd name="T7" fmla="*/ 128 h 128"/>
              <a:gd name="T8" fmla="*/ 88 w 88"/>
              <a:gd name="T9" fmla="*/ 84 h 128"/>
              <a:gd name="T10" fmla="*/ 88 w 88"/>
              <a:gd name="T11" fmla="*/ 44 h 128"/>
              <a:gd name="T12" fmla="*/ 44 w 88"/>
              <a:gd name="T13" fmla="*/ 0 h 128"/>
              <a:gd name="T14" fmla="*/ 80 w 88"/>
              <a:gd name="T15" fmla="*/ 84 h 128"/>
              <a:gd name="T16" fmla="*/ 44 w 88"/>
              <a:gd name="T17" fmla="*/ 120 h 128"/>
              <a:gd name="T18" fmla="*/ 8 w 88"/>
              <a:gd name="T19" fmla="*/ 84 h 128"/>
              <a:gd name="T20" fmla="*/ 8 w 88"/>
              <a:gd name="T21" fmla="*/ 44 h 128"/>
              <a:gd name="T22" fmla="*/ 44 w 88"/>
              <a:gd name="T23" fmla="*/ 8 h 128"/>
              <a:gd name="T24" fmla="*/ 80 w 88"/>
              <a:gd name="T25" fmla="*/ 44 h 128"/>
              <a:gd name="T26" fmla="*/ 80 w 88"/>
              <a:gd name="T27" fmla="*/ 84 h 128"/>
              <a:gd name="T28" fmla="*/ 44 w 88"/>
              <a:gd name="T29" fmla="*/ 28 h 128"/>
              <a:gd name="T30" fmla="*/ 40 w 88"/>
              <a:gd name="T31" fmla="*/ 32 h 128"/>
              <a:gd name="T32" fmla="*/ 40 w 88"/>
              <a:gd name="T33" fmla="*/ 48 h 128"/>
              <a:gd name="T34" fmla="*/ 44 w 88"/>
              <a:gd name="T35" fmla="*/ 52 h 128"/>
              <a:gd name="T36" fmla="*/ 48 w 88"/>
              <a:gd name="T37" fmla="*/ 48 h 128"/>
              <a:gd name="T38" fmla="*/ 48 w 88"/>
              <a:gd name="T39" fmla="*/ 32 h 128"/>
              <a:gd name="T40" fmla="*/ 44 w 88"/>
              <a:gd name="T41" fmla="*/ 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128">
                <a:moveTo>
                  <a:pt x="44" y="0"/>
                </a:moveTo>
                <a:cubicBezTo>
                  <a:pt x="20" y="0"/>
                  <a:pt x="0" y="20"/>
                  <a:pt x="0" y="44"/>
                </a:cubicBezTo>
                <a:cubicBezTo>
                  <a:pt x="0" y="84"/>
                  <a:pt x="0" y="84"/>
                  <a:pt x="0" y="84"/>
                </a:cubicBezTo>
                <a:cubicBezTo>
                  <a:pt x="0" y="108"/>
                  <a:pt x="20" y="128"/>
                  <a:pt x="44" y="128"/>
                </a:cubicBezTo>
                <a:cubicBezTo>
                  <a:pt x="68" y="128"/>
                  <a:pt x="88" y="108"/>
                  <a:pt x="88" y="84"/>
                </a:cubicBezTo>
                <a:cubicBezTo>
                  <a:pt x="88" y="44"/>
                  <a:pt x="88" y="44"/>
                  <a:pt x="88" y="44"/>
                </a:cubicBezTo>
                <a:cubicBezTo>
                  <a:pt x="88" y="20"/>
                  <a:pt x="68" y="0"/>
                  <a:pt x="44" y="0"/>
                </a:cubicBezTo>
                <a:close/>
                <a:moveTo>
                  <a:pt x="80" y="84"/>
                </a:moveTo>
                <a:cubicBezTo>
                  <a:pt x="80" y="104"/>
                  <a:pt x="64" y="120"/>
                  <a:pt x="44" y="120"/>
                </a:cubicBezTo>
                <a:cubicBezTo>
                  <a:pt x="24" y="120"/>
                  <a:pt x="8" y="104"/>
                  <a:pt x="8" y="84"/>
                </a:cubicBezTo>
                <a:cubicBezTo>
                  <a:pt x="8" y="44"/>
                  <a:pt x="8" y="44"/>
                  <a:pt x="8" y="44"/>
                </a:cubicBezTo>
                <a:cubicBezTo>
                  <a:pt x="8" y="24"/>
                  <a:pt x="24" y="8"/>
                  <a:pt x="44" y="8"/>
                </a:cubicBezTo>
                <a:cubicBezTo>
                  <a:pt x="64" y="8"/>
                  <a:pt x="80" y="24"/>
                  <a:pt x="80" y="44"/>
                </a:cubicBezTo>
                <a:lnTo>
                  <a:pt x="80" y="84"/>
                </a:lnTo>
                <a:close/>
                <a:moveTo>
                  <a:pt x="44" y="28"/>
                </a:moveTo>
                <a:cubicBezTo>
                  <a:pt x="42" y="28"/>
                  <a:pt x="40" y="30"/>
                  <a:pt x="40" y="32"/>
                </a:cubicBezTo>
                <a:cubicBezTo>
                  <a:pt x="40" y="48"/>
                  <a:pt x="40" y="48"/>
                  <a:pt x="40" y="48"/>
                </a:cubicBezTo>
                <a:cubicBezTo>
                  <a:pt x="40" y="50"/>
                  <a:pt x="42" y="52"/>
                  <a:pt x="44" y="52"/>
                </a:cubicBezTo>
                <a:cubicBezTo>
                  <a:pt x="46" y="52"/>
                  <a:pt x="48" y="50"/>
                  <a:pt x="48" y="48"/>
                </a:cubicBezTo>
                <a:cubicBezTo>
                  <a:pt x="48" y="32"/>
                  <a:pt x="48" y="32"/>
                  <a:pt x="48" y="32"/>
                </a:cubicBezTo>
                <a:cubicBezTo>
                  <a:pt x="48" y="30"/>
                  <a:pt x="46" y="28"/>
                  <a:pt x="44" y="28"/>
                </a:cubicBezTo>
                <a:close/>
              </a:path>
            </a:pathLst>
          </a:custGeom>
          <a:solidFill>
            <a:schemeClr val="bg1">
              <a:alpha val="70000"/>
            </a:schemeClr>
          </a:solidFill>
          <a:ln>
            <a:noFill/>
          </a:ln>
        </p:spPr>
        <p:txBody>
          <a:bodyPr vert="horz" wrap="square" lIns="45843" tIns="22921" rIns="45843" bIns="22921" numCol="1" anchor="t" anchorCtr="0" compatLnSpc="1">
            <a:prstTxWarp prst="textNoShape">
              <a:avLst/>
            </a:prstTxWarp>
          </a:bodyPr>
          <a:lstStyle/>
          <a:p>
            <a:endParaRPr lang="en-US" sz="903" dirty="0">
              <a:solidFill>
                <a:schemeClr val="tx1"/>
              </a:solidFill>
              <a:latin typeface="Arial"/>
            </a:endParaRPr>
          </a:p>
        </p:txBody>
      </p:sp>
      <p:cxnSp>
        <p:nvCxnSpPr>
          <p:cNvPr id="48" name="Прямая соединительная линия 47"/>
          <p:cNvCxnSpPr/>
          <p:nvPr userDrawn="1"/>
        </p:nvCxnSpPr>
        <p:spPr>
          <a:xfrm>
            <a:off x="457200" y="4114800"/>
            <a:ext cx="0" cy="685800"/>
          </a:xfrm>
          <a:prstGeom prst="line">
            <a:avLst/>
          </a:prstGeom>
          <a:ln w="3175">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sp>
        <p:nvSpPr>
          <p:cNvPr id="49" name="Текст 7"/>
          <p:cNvSpPr>
            <a:spLocks noGrp="1"/>
          </p:cNvSpPr>
          <p:nvPr>
            <p:ph type="body" sz="quarter" idx="65" hasCustomPrompt="1"/>
          </p:nvPr>
        </p:nvSpPr>
        <p:spPr>
          <a:xfrm flipH="1">
            <a:off x="415928" y="4800600"/>
            <a:ext cx="85726" cy="1600200"/>
          </a:xfrm>
        </p:spPr>
        <p:txBody>
          <a:bodyPr vert="vert270" tIns="0" anchor="ctr" anchorCtr="0">
            <a:noAutofit/>
          </a:bodyPr>
          <a:lstStyle>
            <a:lvl1pPr algn="l">
              <a:lnSpc>
                <a:spcPct val="100000"/>
              </a:lnSpc>
              <a:spcBef>
                <a:spcPts val="0"/>
              </a:spcBef>
              <a:defRPr sz="499" b="0" spc="299" baseline="0">
                <a:solidFill>
                  <a:schemeClr val="tx1">
                    <a:alpha val="30000"/>
                  </a:schemeClr>
                </a:solidFill>
                <a:latin typeface="Times"/>
              </a:defRPr>
            </a:lvl1pPr>
            <a:lvl2pPr algn="ctr">
              <a:defRPr/>
            </a:lvl2pPr>
            <a:lvl3pPr algn="ctr">
              <a:defRPr/>
            </a:lvl3pPr>
            <a:lvl4pPr algn="ctr">
              <a:lnSpc>
                <a:spcPct val="150000"/>
              </a:lnSpc>
              <a:defRPr/>
            </a:lvl4pPr>
            <a:lvl5pPr algn="ctr">
              <a:defRPr/>
            </a:lvl5pPr>
          </a:lstStyle>
          <a:p>
            <a:pPr lvl="0"/>
            <a:r>
              <a:rPr lang="en-US" dirty="0"/>
              <a:t>CLICK TO DISCOVERY</a:t>
            </a:r>
          </a:p>
        </p:txBody>
      </p:sp>
      <p:sp>
        <p:nvSpPr>
          <p:cNvPr id="53" name="Текст 7"/>
          <p:cNvSpPr>
            <a:spLocks noGrp="1"/>
          </p:cNvSpPr>
          <p:nvPr>
            <p:ph type="body" sz="quarter" idx="41" hasCustomPrompt="1"/>
          </p:nvPr>
        </p:nvSpPr>
        <p:spPr>
          <a:xfrm>
            <a:off x="1181102" y="1385248"/>
            <a:ext cx="9829799" cy="585209"/>
          </a:xfrm>
        </p:spPr>
        <p:txBody>
          <a:bodyPr>
            <a:noAutofit/>
          </a:bodyPr>
          <a:lstStyle>
            <a:lvl1pPr algn="l">
              <a:lnSpc>
                <a:spcPct val="100000"/>
              </a:lnSpc>
              <a:defRPr sz="3600" b="0" baseline="0">
                <a:solidFill>
                  <a:schemeClr val="tx1"/>
                </a:solidFill>
                <a:latin typeface="Times"/>
              </a:defRPr>
            </a:lvl1pPr>
            <a:lvl2pPr algn="ctr">
              <a:defRPr/>
            </a:lvl2pPr>
            <a:lvl3pPr algn="ctr">
              <a:defRPr/>
            </a:lvl3pPr>
            <a:lvl4pPr algn="ctr">
              <a:lnSpc>
                <a:spcPct val="150000"/>
              </a:lnSpc>
              <a:defRPr/>
            </a:lvl4pPr>
            <a:lvl5pPr algn="ctr">
              <a:defRPr/>
            </a:lvl5pPr>
          </a:lstStyle>
          <a:p>
            <a:pPr lvl="0"/>
            <a:r>
              <a:rPr lang="en-US" dirty="0"/>
              <a:t>Insert here the title</a:t>
            </a:r>
          </a:p>
        </p:txBody>
      </p:sp>
      <p:sp>
        <p:nvSpPr>
          <p:cNvPr id="54" name="Текст 7"/>
          <p:cNvSpPr>
            <a:spLocks noGrp="1"/>
          </p:cNvSpPr>
          <p:nvPr>
            <p:ph type="body" sz="quarter" idx="70" hasCustomPrompt="1"/>
          </p:nvPr>
        </p:nvSpPr>
        <p:spPr>
          <a:xfrm>
            <a:off x="1181102" y="2171770"/>
            <a:ext cx="9829800" cy="571430"/>
          </a:xfrm>
        </p:spPr>
        <p:txBody>
          <a:bodyPr tIns="164592">
            <a:noAutofit/>
          </a:bodyPr>
          <a:lstStyle>
            <a:lvl1pPr algn="l">
              <a:lnSpc>
                <a:spcPct val="150000"/>
              </a:lnSpc>
              <a:defRPr sz="1000" b="0" i="0" baseline="0">
                <a:solidFill>
                  <a:schemeClr val="tx1"/>
                </a:solidFill>
              </a:defRPr>
            </a:lvl1pPr>
            <a:lvl2pPr algn="ctr">
              <a:defRPr/>
            </a:lvl2pPr>
            <a:lvl3pPr algn="ctr">
              <a:defRPr/>
            </a:lvl3pPr>
            <a:lvl4pPr algn="ctr">
              <a:lnSpc>
                <a:spcPct val="150000"/>
              </a:lnSpc>
              <a:defRPr/>
            </a:lvl4pPr>
            <a:lvl5pPr algn="ctr">
              <a:defRPr/>
            </a:lvl5pPr>
          </a:lstStyle>
          <a:p>
            <a:pPr lvl="0"/>
            <a:r>
              <a:rPr lang="en-US" dirty="0"/>
              <a:t>Insert here the text if necessary</a:t>
            </a:r>
          </a:p>
        </p:txBody>
      </p:sp>
      <p:sp>
        <p:nvSpPr>
          <p:cNvPr id="25" name="Рисунок 4"/>
          <p:cNvSpPr>
            <a:spLocks noGrp="1"/>
          </p:cNvSpPr>
          <p:nvPr>
            <p:ph type="pic" sz="quarter" idx="83"/>
          </p:nvPr>
        </p:nvSpPr>
        <p:spPr>
          <a:xfrm>
            <a:off x="1181105" y="2971802"/>
            <a:ext cx="2095499" cy="1856096"/>
          </a:xfrm>
          <a:noFill/>
        </p:spPr>
        <p:txBody>
          <a:bodyPr anchor="ctr" anchorCtr="0">
            <a:normAutofit/>
          </a:bodyPr>
          <a:lstStyle>
            <a:lvl1pPr algn="ctr">
              <a:defRPr sz="1000"/>
            </a:lvl1pPr>
          </a:lstStyle>
          <a:p>
            <a:r>
              <a:rPr lang="es-ES_tradnl" dirty="0"/>
              <a:t>Arrastre la imagen al marcador de posición o haga clic en el icono para agregarla</a:t>
            </a:r>
            <a:endParaRPr lang="en-US" dirty="0"/>
          </a:p>
        </p:txBody>
      </p:sp>
      <p:sp>
        <p:nvSpPr>
          <p:cNvPr id="27" name="Shape 427"/>
          <p:cNvSpPr>
            <a:spLocks noGrp="1"/>
          </p:cNvSpPr>
          <p:nvPr>
            <p:ph type="body" sz="quarter" idx="85" hasCustomPrompt="1"/>
          </p:nvPr>
        </p:nvSpPr>
        <p:spPr>
          <a:xfrm>
            <a:off x="3738740" y="5029211"/>
            <a:ext cx="2055150" cy="457199"/>
          </a:xfrm>
          <a:prstGeom prst="rect">
            <a:avLst/>
          </a:prstGeom>
        </p:spPr>
        <p:txBody>
          <a:bodyPr anchor="ctr" anchorCtr="0">
            <a:noAutofit/>
          </a:bodyPr>
          <a:lstStyle>
            <a:lvl1pPr algn="l">
              <a:lnSpc>
                <a:spcPct val="100000"/>
              </a:lnSpc>
              <a:defRPr sz="1000" b="1" spc="0">
                <a:solidFill>
                  <a:schemeClr val="tx1"/>
                </a:solidFill>
                <a:latin typeface="Arial" charset="0"/>
                <a:ea typeface="Arial" charset="0"/>
                <a:cs typeface="Arial" charset="0"/>
              </a:defRPr>
            </a:lvl1pPr>
          </a:lstStyle>
          <a:p>
            <a:pPr lvl="0"/>
            <a:r>
              <a:rPr lang="en-US" dirty="0"/>
              <a:t>Title</a:t>
            </a:r>
          </a:p>
        </p:txBody>
      </p:sp>
      <p:sp>
        <p:nvSpPr>
          <p:cNvPr id="31" name="Рисунок 4"/>
          <p:cNvSpPr>
            <a:spLocks noGrp="1"/>
          </p:cNvSpPr>
          <p:nvPr>
            <p:ph type="pic" sz="quarter" idx="86"/>
          </p:nvPr>
        </p:nvSpPr>
        <p:spPr>
          <a:xfrm>
            <a:off x="3736444" y="2971802"/>
            <a:ext cx="2057445" cy="1856096"/>
          </a:xfrm>
          <a:noFill/>
        </p:spPr>
        <p:txBody>
          <a:bodyPr anchor="ctr" anchorCtr="0">
            <a:normAutofit/>
          </a:bodyPr>
          <a:lstStyle>
            <a:lvl1pPr algn="ctr">
              <a:defRPr sz="1000"/>
            </a:lvl1pPr>
          </a:lstStyle>
          <a:p>
            <a:r>
              <a:rPr lang="es-ES_tradnl" dirty="0"/>
              <a:t>Arrastre la imagen al marcador de posición o haga clic en el icono para agregarla</a:t>
            </a:r>
            <a:endParaRPr lang="en-US" dirty="0"/>
          </a:p>
        </p:txBody>
      </p:sp>
      <p:sp>
        <p:nvSpPr>
          <p:cNvPr id="37" name="Shape 427"/>
          <p:cNvSpPr>
            <a:spLocks noGrp="1"/>
          </p:cNvSpPr>
          <p:nvPr>
            <p:ph type="body" sz="quarter" idx="88" hasCustomPrompt="1"/>
          </p:nvPr>
        </p:nvSpPr>
        <p:spPr>
          <a:xfrm>
            <a:off x="8915406" y="5029211"/>
            <a:ext cx="2095500" cy="457199"/>
          </a:xfrm>
          <a:prstGeom prst="rect">
            <a:avLst/>
          </a:prstGeom>
        </p:spPr>
        <p:txBody>
          <a:bodyPr anchor="ctr" anchorCtr="0">
            <a:noAutofit/>
          </a:bodyPr>
          <a:lstStyle>
            <a:lvl1pPr algn="l">
              <a:lnSpc>
                <a:spcPct val="100000"/>
              </a:lnSpc>
              <a:defRPr sz="1000" b="1" spc="0">
                <a:solidFill>
                  <a:schemeClr val="tx1"/>
                </a:solidFill>
                <a:latin typeface="Arial" charset="0"/>
                <a:ea typeface="Arial" charset="0"/>
                <a:cs typeface="Arial" charset="0"/>
              </a:defRPr>
            </a:lvl1pPr>
          </a:lstStyle>
          <a:p>
            <a:pPr lvl="0"/>
            <a:r>
              <a:rPr lang="en-US" dirty="0"/>
              <a:t>Title</a:t>
            </a:r>
          </a:p>
        </p:txBody>
      </p:sp>
      <p:sp>
        <p:nvSpPr>
          <p:cNvPr id="40" name="Рисунок 4"/>
          <p:cNvSpPr>
            <a:spLocks noGrp="1"/>
          </p:cNvSpPr>
          <p:nvPr>
            <p:ph type="pic" sz="quarter" idx="89"/>
          </p:nvPr>
        </p:nvSpPr>
        <p:spPr>
          <a:xfrm>
            <a:off x="8915406" y="2971802"/>
            <a:ext cx="2095500" cy="1856096"/>
          </a:xfrm>
          <a:noFill/>
        </p:spPr>
        <p:txBody>
          <a:bodyPr anchor="ctr" anchorCtr="0">
            <a:normAutofit/>
          </a:bodyPr>
          <a:lstStyle>
            <a:lvl1pPr algn="ctr">
              <a:defRPr sz="1000"/>
            </a:lvl1pPr>
          </a:lstStyle>
          <a:p>
            <a:r>
              <a:rPr lang="es-ES_tradnl" dirty="0"/>
              <a:t>Arrastre la imagen al marcador de posición o haga clic en el icono para agregarla</a:t>
            </a:r>
            <a:endParaRPr lang="en-US" dirty="0"/>
          </a:p>
        </p:txBody>
      </p:sp>
      <p:sp>
        <p:nvSpPr>
          <p:cNvPr id="42" name="Shape 427"/>
          <p:cNvSpPr>
            <a:spLocks noGrp="1"/>
          </p:cNvSpPr>
          <p:nvPr>
            <p:ph type="body" sz="quarter" idx="91" hasCustomPrompt="1"/>
          </p:nvPr>
        </p:nvSpPr>
        <p:spPr>
          <a:xfrm>
            <a:off x="6348095" y="5029211"/>
            <a:ext cx="2055150" cy="457199"/>
          </a:xfrm>
          <a:prstGeom prst="rect">
            <a:avLst/>
          </a:prstGeom>
        </p:spPr>
        <p:txBody>
          <a:bodyPr anchor="ctr" anchorCtr="0">
            <a:noAutofit/>
          </a:bodyPr>
          <a:lstStyle>
            <a:lvl1pPr algn="l">
              <a:lnSpc>
                <a:spcPct val="100000"/>
              </a:lnSpc>
              <a:defRPr sz="1000" b="1" spc="0">
                <a:solidFill>
                  <a:schemeClr val="tx1"/>
                </a:solidFill>
                <a:latin typeface="Arial" charset="0"/>
                <a:ea typeface="Arial" charset="0"/>
                <a:cs typeface="Arial" charset="0"/>
              </a:defRPr>
            </a:lvl1pPr>
          </a:lstStyle>
          <a:p>
            <a:pPr lvl="0"/>
            <a:r>
              <a:rPr lang="en-US" dirty="0"/>
              <a:t>Title</a:t>
            </a:r>
          </a:p>
        </p:txBody>
      </p:sp>
      <p:sp>
        <p:nvSpPr>
          <p:cNvPr id="55" name="Рисунок 4"/>
          <p:cNvSpPr>
            <a:spLocks noGrp="1"/>
          </p:cNvSpPr>
          <p:nvPr>
            <p:ph type="pic" sz="quarter" idx="92"/>
          </p:nvPr>
        </p:nvSpPr>
        <p:spPr>
          <a:xfrm>
            <a:off x="6345797" y="2971802"/>
            <a:ext cx="2057445" cy="1856096"/>
          </a:xfrm>
          <a:noFill/>
        </p:spPr>
        <p:txBody>
          <a:bodyPr anchor="ctr" anchorCtr="0">
            <a:normAutofit/>
          </a:bodyPr>
          <a:lstStyle>
            <a:lvl1pPr algn="ctr">
              <a:defRPr sz="1000"/>
            </a:lvl1pPr>
          </a:lstStyle>
          <a:p>
            <a:r>
              <a:rPr lang="es-ES_tradnl" dirty="0"/>
              <a:t>Arrastre la imagen al marcador de posición o haga clic en el icono para agregarla</a:t>
            </a:r>
            <a:endParaRPr lang="en-US" dirty="0"/>
          </a:p>
        </p:txBody>
      </p:sp>
      <p:pic>
        <p:nvPicPr>
          <p:cNvPr id="22" name="Picture 21" descr="HULT_IBS_Logo_Outline_Black.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587" y="169481"/>
            <a:ext cx="2174414" cy="1343788"/>
          </a:xfrm>
          <a:prstGeom prst="rect">
            <a:avLst/>
          </a:prstGeom>
        </p:spPr>
      </p:pic>
      <p:sp>
        <p:nvSpPr>
          <p:cNvPr id="23" name="Текст 7"/>
          <p:cNvSpPr>
            <a:spLocks noGrp="1"/>
          </p:cNvSpPr>
          <p:nvPr>
            <p:ph type="body" sz="quarter" idx="93" hasCustomPrompt="1"/>
          </p:nvPr>
        </p:nvSpPr>
        <p:spPr>
          <a:xfrm>
            <a:off x="3736444" y="5500924"/>
            <a:ext cx="2057445" cy="677855"/>
          </a:xfrm>
        </p:spPr>
        <p:txBody>
          <a:bodyPr tIns="164592">
            <a:noAutofit/>
          </a:bodyPr>
          <a:lstStyle>
            <a:lvl1pPr algn="l">
              <a:lnSpc>
                <a:spcPct val="145000"/>
              </a:lnSpc>
              <a:spcBef>
                <a:spcPts val="0"/>
              </a:spcBef>
              <a:defRPr sz="1000" b="0" i="0" spc="0" baseline="0">
                <a:solidFill>
                  <a:schemeClr val="tx1"/>
                </a:solidFill>
                <a:latin typeface="Arial" charset="0"/>
                <a:ea typeface="Arial" charset="0"/>
                <a:cs typeface="Arial" charset="0"/>
              </a:defRPr>
            </a:lvl1pPr>
            <a:lvl2pPr algn="ctr">
              <a:defRPr/>
            </a:lvl2pPr>
            <a:lvl3pPr algn="ctr">
              <a:defRPr/>
            </a:lvl3pPr>
            <a:lvl4pPr algn="ctr">
              <a:lnSpc>
                <a:spcPct val="150000"/>
              </a:lnSpc>
              <a:defRPr/>
            </a:lvl4pPr>
            <a:lvl5pPr algn="ctr">
              <a:defRPr/>
            </a:lvl5pPr>
          </a:lstStyle>
          <a:p>
            <a:pPr lvl="0"/>
            <a:r>
              <a:rPr lang="en-US" dirty="0"/>
              <a:t>Enter here your text.</a:t>
            </a:r>
          </a:p>
        </p:txBody>
      </p:sp>
      <p:sp>
        <p:nvSpPr>
          <p:cNvPr id="24" name="Текст 7"/>
          <p:cNvSpPr>
            <a:spLocks noGrp="1"/>
          </p:cNvSpPr>
          <p:nvPr>
            <p:ph type="body" sz="quarter" idx="94" hasCustomPrompt="1"/>
          </p:nvPr>
        </p:nvSpPr>
        <p:spPr>
          <a:xfrm>
            <a:off x="6345797" y="5500923"/>
            <a:ext cx="2057445" cy="677855"/>
          </a:xfrm>
        </p:spPr>
        <p:txBody>
          <a:bodyPr tIns="164592">
            <a:noAutofit/>
          </a:bodyPr>
          <a:lstStyle>
            <a:lvl1pPr algn="l">
              <a:lnSpc>
                <a:spcPct val="145000"/>
              </a:lnSpc>
              <a:spcBef>
                <a:spcPts val="0"/>
              </a:spcBef>
              <a:defRPr sz="1000" b="0" i="0" spc="0" baseline="0">
                <a:solidFill>
                  <a:schemeClr val="tx1"/>
                </a:solidFill>
                <a:latin typeface="Arial" charset="0"/>
                <a:ea typeface="Arial" charset="0"/>
                <a:cs typeface="Arial" charset="0"/>
              </a:defRPr>
            </a:lvl1pPr>
            <a:lvl2pPr algn="ctr">
              <a:defRPr/>
            </a:lvl2pPr>
            <a:lvl3pPr algn="ctr">
              <a:defRPr/>
            </a:lvl3pPr>
            <a:lvl4pPr algn="ctr">
              <a:lnSpc>
                <a:spcPct val="150000"/>
              </a:lnSpc>
              <a:defRPr/>
            </a:lvl4pPr>
            <a:lvl5pPr algn="ctr">
              <a:defRPr/>
            </a:lvl5pPr>
          </a:lstStyle>
          <a:p>
            <a:pPr lvl="0"/>
            <a:r>
              <a:rPr lang="en-US" dirty="0"/>
              <a:t>Enter here your text.</a:t>
            </a:r>
          </a:p>
        </p:txBody>
      </p:sp>
      <p:sp>
        <p:nvSpPr>
          <p:cNvPr id="28" name="Текст 7"/>
          <p:cNvSpPr>
            <a:spLocks noGrp="1"/>
          </p:cNvSpPr>
          <p:nvPr>
            <p:ph type="body" sz="quarter" idx="95" hasCustomPrompt="1"/>
          </p:nvPr>
        </p:nvSpPr>
        <p:spPr>
          <a:xfrm>
            <a:off x="8915406" y="5500924"/>
            <a:ext cx="2106215" cy="677855"/>
          </a:xfrm>
        </p:spPr>
        <p:txBody>
          <a:bodyPr tIns="164592">
            <a:noAutofit/>
          </a:bodyPr>
          <a:lstStyle>
            <a:lvl1pPr algn="l">
              <a:lnSpc>
                <a:spcPct val="145000"/>
              </a:lnSpc>
              <a:spcBef>
                <a:spcPts val="0"/>
              </a:spcBef>
              <a:defRPr sz="1000" b="0" i="0" spc="0" baseline="0">
                <a:solidFill>
                  <a:schemeClr val="tx1"/>
                </a:solidFill>
                <a:latin typeface="Arial" charset="0"/>
                <a:ea typeface="Arial" charset="0"/>
                <a:cs typeface="Arial" charset="0"/>
              </a:defRPr>
            </a:lvl1pPr>
            <a:lvl2pPr algn="ctr">
              <a:defRPr/>
            </a:lvl2pPr>
            <a:lvl3pPr algn="ctr">
              <a:defRPr/>
            </a:lvl3pPr>
            <a:lvl4pPr algn="ctr">
              <a:lnSpc>
                <a:spcPct val="150000"/>
              </a:lnSpc>
              <a:defRPr/>
            </a:lvl4pPr>
            <a:lvl5pPr algn="ctr">
              <a:defRPr/>
            </a:lvl5pPr>
          </a:lstStyle>
          <a:p>
            <a:pPr lvl="0"/>
            <a:r>
              <a:rPr lang="en-US" dirty="0"/>
              <a:t>Enter here your text.</a:t>
            </a:r>
          </a:p>
        </p:txBody>
      </p:sp>
    </p:spTree>
    <p:extLst>
      <p:ext uri="{BB962C8B-B14F-4D97-AF65-F5344CB8AC3E}">
        <p14:creationId xmlns:p14="http://schemas.microsoft.com/office/powerpoint/2010/main" val="1215065906"/>
      </p:ext>
    </p:extLst>
  </p:cSld>
  <p:clrMapOvr>
    <a:masterClrMapping/>
  </p:clrMapOvr>
  <p:transition spd="slow">
    <p:cove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Image with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icture Placeholder 7"/>
          <p:cNvSpPr>
            <a:spLocks noGrp="1"/>
          </p:cNvSpPr>
          <p:nvPr>
            <p:ph type="pic" sz="quarter" idx="10"/>
          </p:nvPr>
        </p:nvSpPr>
        <p:spPr>
          <a:xfrm>
            <a:off x="720002" y="1804800"/>
            <a:ext cx="10795199" cy="4215064"/>
          </a:xfrm>
          <a:prstGeom prst="rect">
            <a:avLst/>
          </a:prstGeom>
          <a:effectLst/>
        </p:spPr>
        <p:txBody>
          <a:bodyPr vert="horz"/>
          <a:lstStyle>
            <a:lvl1pPr marL="0" indent="0">
              <a:buFontTx/>
              <a:buNone/>
              <a:defRPr sz="2000">
                <a:latin typeface="Garamond"/>
                <a:cs typeface="Garamond"/>
              </a:defRPr>
            </a:lvl1pPr>
          </a:lstStyle>
          <a:p>
            <a:endParaRPr lang="en-US" dirty="0"/>
          </a:p>
        </p:txBody>
      </p:sp>
      <p:sp>
        <p:nvSpPr>
          <p:cNvPr id="3" name="Text Placeholder 7"/>
          <p:cNvSpPr>
            <a:spLocks noGrp="1"/>
          </p:cNvSpPr>
          <p:nvPr>
            <p:ph type="body" sz="quarter" idx="11"/>
          </p:nvPr>
        </p:nvSpPr>
        <p:spPr>
          <a:xfrm>
            <a:off x="720002" y="672002"/>
            <a:ext cx="9225511" cy="625877"/>
          </a:xfrm>
          <a:prstGeom prst="rect">
            <a:avLst/>
          </a:prstGeom>
        </p:spPr>
        <p:txBody>
          <a:bodyPr vert="horz" wrap="square">
            <a:spAutoFit/>
          </a:bodyPr>
          <a:lstStyle>
            <a:lvl1pPr marL="0" indent="0">
              <a:buFontTx/>
              <a:buNone/>
              <a:defRPr sz="3467" baseline="0">
                <a:solidFill>
                  <a:srgbClr val="575756"/>
                </a:solidFill>
                <a:latin typeface="Proxima Nova Semibold" charset="0"/>
                <a:cs typeface="Gotham Medium"/>
              </a:defRPr>
            </a:lvl1pPr>
            <a:lvl2pPr marL="0" indent="0">
              <a:buFontTx/>
              <a:buNone/>
              <a:defRPr sz="2133">
                <a:solidFill>
                  <a:schemeClr val="tx1">
                    <a:lumMod val="65000"/>
                    <a:lumOff val="35000"/>
                  </a:schemeClr>
                </a:solidFill>
                <a:latin typeface="Gotham Book"/>
                <a:cs typeface="Gotham Book"/>
              </a:defRPr>
            </a:lvl2pPr>
            <a:lvl3pPr marL="1219140" indent="0">
              <a:buFontTx/>
              <a:buNone/>
              <a:defRPr sz="2133">
                <a:latin typeface="Gotham Bold"/>
                <a:cs typeface="Gotham Bold"/>
              </a:defRPr>
            </a:lvl3pPr>
            <a:lvl4pPr marL="1828709" indent="0">
              <a:buFontTx/>
              <a:buNone/>
              <a:defRPr sz="2133">
                <a:latin typeface="Gotham Bold"/>
                <a:cs typeface="Gotham Bold"/>
              </a:defRPr>
            </a:lvl4pPr>
            <a:lvl5pPr marL="2438278" indent="0">
              <a:buFontTx/>
              <a:buNone/>
              <a:defRPr sz="2133">
                <a:latin typeface="Gotham Bold"/>
                <a:cs typeface="Gotham Bold"/>
              </a:defRPr>
            </a:lvl5pPr>
          </a:lstStyle>
          <a:p>
            <a:pPr lvl="0"/>
            <a:r>
              <a:rPr lang="en-GB" dirty="0"/>
              <a:t>Click to edit Master text styles</a:t>
            </a:r>
          </a:p>
        </p:txBody>
      </p:sp>
      <p:sp>
        <p:nvSpPr>
          <p:cNvPr id="4" name="Rectangle 3"/>
          <p:cNvSpPr/>
          <p:nvPr userDrawn="1"/>
        </p:nvSpPr>
        <p:spPr>
          <a:xfrm>
            <a:off x="0" y="6773333"/>
            <a:ext cx="12192000" cy="84667"/>
          </a:xfrm>
          <a:prstGeom prst="rect">
            <a:avLst/>
          </a:prstGeom>
          <a:solidFill>
            <a:srgbClr val="E570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dirty="0">
              <a:solidFill>
                <a:prstClr val="white"/>
              </a:solidFill>
            </a:endParaRPr>
          </a:p>
        </p:txBody>
      </p:sp>
    </p:spTree>
    <p:extLst>
      <p:ext uri="{BB962C8B-B14F-4D97-AF65-F5344CB8AC3E}">
        <p14:creationId xmlns:p14="http://schemas.microsoft.com/office/powerpoint/2010/main" val="36646596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image" Target="../media/image1.png"/><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3.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2E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02320"/>
            <a:ext cx="10566400" cy="502907"/>
          </a:xfrm>
          <a:prstGeom prst="rect">
            <a:avLst/>
          </a:prstGeom>
          <a:noFill/>
          <a:ln/>
        </p:spPr>
        <p:txBody>
          <a:bodyPr wrap="square" lIns="0" tIns="0" rIns="0" bIns="0" rtlCol="0" anchor="t"/>
          <a:lstStyle>
            <a:lvl1pPr marL="0" indent="0" algn="l">
              <a:lnSpc>
                <a:spcPct val="115000"/>
              </a:lnSpc>
              <a:buNone/>
              <a:defRPr lang="en-US" sz="3600" dirty="0">
                <a:solidFill>
                  <a:srgbClr val="15171E"/>
                </a:solidFill>
                <a:latin typeface="Arial" pitchFamily="34" charset="0"/>
                <a:ea typeface="Arial" pitchFamily="34" charset="-122"/>
                <a:cs typeface="Arial"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910027"/>
            <a:ext cx="10566400" cy="4135173"/>
          </a:xfrm>
          <a:prstGeom prst="rect">
            <a:avLst/>
          </a:prstGeom>
          <a:noFill/>
          <a:ln/>
        </p:spPr>
        <p:txBody>
          <a:bodyPr wrap="square" lIns="0" tIns="0" rIns="0" bIns="0" rtlCol="0" anchor="t"/>
          <a:lstStyle>
            <a:lvl1pPr marL="0" indent="0" algn="l">
              <a:lnSpc>
                <a:spcPct val="140000"/>
              </a:lnSpc>
              <a:buNone/>
              <a:defRPr lang="en-US" sz="1600" dirty="0">
                <a:solidFill>
                  <a:srgbClr val="15171E"/>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157273-310E-2147-89C0-0B6330E7A588}" type="datetime1">
              <a:rPr lang="en-GB" smtClean="0"/>
              <a:t>07/10/2026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(Copeland, 2016)</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E74F5A-FDE6-D84B-BA23-8843A688CB34}" type="slidenum">
              <a:rPr lang="en-US" smtClean="0"/>
              <a:t>‹#›</a:t>
            </a:fld>
            <a:endParaRPr lang="en-US"/>
          </a:p>
        </p:txBody>
      </p:sp>
      <p:pic>
        <p:nvPicPr>
          <p:cNvPr id="7" name="Picture 6">
            <a:extLst>
              <a:ext uri="{FF2B5EF4-FFF2-40B4-BE49-F238E27FC236}">
                <a16:creationId xmlns:a16="http://schemas.microsoft.com/office/drawing/2014/main" id="{6B9B5628-E7A2-EB3B-2E9C-BD51AC71A21A}"/>
              </a:ext>
            </a:extLst>
          </p:cNvPr>
          <p:cNvPicPr>
            <a:picLocks noChangeAspect="1"/>
          </p:cNvPicPr>
          <p:nvPr userDrawn="1"/>
        </p:nvPicPr>
        <p:blipFill>
          <a:blip r:embed="rId15" cstate="hqprint">
            <a:extLst>
              <a:ext uri="{28A0092B-C50C-407E-A947-70E740481C1C}">
                <a14:useLocalDpi xmlns:a14="http://schemas.microsoft.com/office/drawing/2010/main"/>
              </a:ext>
            </a:extLst>
          </a:blip>
          <a:stretch>
            <a:fillRect/>
          </a:stretch>
        </p:blipFill>
        <p:spPr>
          <a:xfrm>
            <a:off x="128782" y="24181"/>
            <a:ext cx="1238532" cy="681888"/>
          </a:xfrm>
          <a:prstGeom prst="rect">
            <a:avLst/>
          </a:prstGeom>
        </p:spPr>
      </p:pic>
    </p:spTree>
    <p:extLst>
      <p:ext uri="{BB962C8B-B14F-4D97-AF65-F5344CB8AC3E}">
        <p14:creationId xmlns:p14="http://schemas.microsoft.com/office/powerpoint/2010/main" val="2161763812"/>
      </p:ext>
    </p:extLst>
  </p:cSld>
  <p:clrMap bg1="dk1" tx1="lt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485F99-F9EC-4FB4-80A2-46390E9542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0F7D0D-5B3D-4F74-B176-F7D80FA964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707FAB1-D32E-42C9-BD9C-901636D151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726642-B6A1-4EFB-91AF-C174B52D3C2E}" type="datetimeFigureOut">
              <a:rPr lang="en-GB" smtClean="0"/>
              <a:t>07/10/2026</a:t>
            </a:fld>
            <a:endParaRPr lang="en-GB"/>
          </a:p>
        </p:txBody>
      </p:sp>
      <p:sp>
        <p:nvSpPr>
          <p:cNvPr id="5" name="Footer Placeholder 4">
            <a:extLst>
              <a:ext uri="{FF2B5EF4-FFF2-40B4-BE49-F238E27FC236}">
                <a16:creationId xmlns:a16="http://schemas.microsoft.com/office/drawing/2014/main" id="{B6116662-0556-4BE5-89D0-6B2EFAD948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5CF53F1-9E05-4942-A09E-555BE6BEB4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4552EC-C5B3-40F5-99A0-BC808CD120A1}" type="slidenum">
              <a:rPr lang="en-GB" smtClean="0"/>
              <a:t>‹#›</a:t>
            </a:fld>
            <a:endParaRPr lang="en-GB"/>
          </a:p>
        </p:txBody>
      </p:sp>
    </p:spTree>
    <p:extLst>
      <p:ext uri="{BB962C8B-B14F-4D97-AF65-F5344CB8AC3E}">
        <p14:creationId xmlns:p14="http://schemas.microsoft.com/office/powerpoint/2010/main" val="6927528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1.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digitalwellnesslab.org/?p=31813" TargetMode="External"/><Relationship Id="rId13" Type="http://schemas.openxmlformats.org/officeDocument/2006/relationships/hyperlink" Target="https://www.toyassociation.org/PressRoom2/News/2026-News/global-toy-industry-rebounds-in-2025-as-sales-rise-7-percent.aspx" TargetMode="External"/><Relationship Id="rId3" Type="http://schemas.openxmlformats.org/officeDocument/2006/relationships/hyperlink" Target="https://www.ofcom.org.uk/siteassets/resources/documents/research-and-data/media-literacy-research/children/2026-children-and-parents-report/children-and-parents-media-use-and-attitudes-report-2025-6.pdf?v=418231" TargetMode="External"/><Relationship Id="rId7" Type="http://schemas.openxmlformats.org/officeDocument/2006/relationships/hyperlink" Target="https://www.pewresearch.org/internet/2024/05/09/teens-and-video-games-today/" TargetMode="External"/><Relationship Id="rId12" Type="http://schemas.openxmlformats.org/officeDocument/2006/relationships/hyperlink" Target="https://www.decadirect.org/articles/deca-and-piper-sandler-complete-50th-semi-annual-survey" TargetMode="External"/><Relationship Id="rId17" Type="http://schemas.openxmlformats.org/officeDocument/2006/relationships/hyperlink" Target="https://www.wallpaper.com/architecture/lego-futura-collaboration-ninjago-anniversary" TargetMode="External"/><Relationship Id="rId2" Type="http://schemas.openxmlformats.org/officeDocument/2006/relationships/notesSlide" Target="../notesSlides/notesSlide22.xml"/><Relationship Id="rId16" Type="http://schemas.openxmlformats.org/officeDocument/2006/relationships/hyperlink" Target="https://www.spielwarenmesse.de/en/mag/toy-market-news/lego-and-netflix-launch-one-piece-sets-based-on-live-action-series/" TargetMode="External"/><Relationship Id="rId1" Type="http://schemas.openxmlformats.org/officeDocument/2006/relationships/slideLayout" Target="../slideLayouts/slideLayout2.xml"/><Relationship Id="rId6" Type="http://schemas.openxmlformats.org/officeDocument/2006/relationships/hyperlink" Target="https://www.benton.org/headlines/teens-social-media-and-ai-chatbots-2025" TargetMode="External"/><Relationship Id="rId11" Type="http://schemas.openxmlformats.org/officeDocument/2006/relationships/hyperlink" Target="https://www.natwestgroup.com/news-and-insights/news-room/press-releases/financial-capability-and-learning/2026/jun/mow-money-no-problems-great-out-chores-boost-kids-pay-packets-ac.html" TargetMode="External"/><Relationship Id="rId5" Type="http://schemas.openxmlformats.org/officeDocument/2006/relationships/hyperlink" Target="https://www.pewresearch.org/wp-content/uploads/sites/20/2026/04/PI_2026.04.15_Teens-Cross-Platforms_FINAL.pdf" TargetMode="External"/><Relationship Id="rId15" Type="http://schemas.openxmlformats.org/officeDocument/2006/relationships/hyperlink" Target="https://retail-merchandiser.com/news/pop-mart-sales-surpass-over-4-billion-as-labubu-craze-redefines-toy-retail/" TargetMode="External"/><Relationship Id="rId10" Type="http://schemas.openxmlformats.org/officeDocument/2006/relationships/hyperlink" Target="https://www.tubefilter.com/2024/06/28/youtube-culture-and-trends-report-2024-gen-z-content-creators/" TargetMode="External"/><Relationship Id="rId4" Type="http://schemas.openxmlformats.org/officeDocument/2006/relationships/hyperlink" Target="https://www.ofcom.org.uk/siteassets/resources/documents/research-and-data/media-literacy-research/children/children-media-lives-2026/childrens-media-lives-2026-summary-report.pdf?v=418193" TargetMode="External"/><Relationship Id="rId9" Type="http://schemas.openxmlformats.org/officeDocument/2006/relationships/hyperlink" Target="https://kidscreen.com/?p=222715" TargetMode="External"/><Relationship Id="rId14" Type="http://schemas.openxmlformats.org/officeDocument/2006/relationships/hyperlink" Target="https://www.lego.com/en-us/aboutus/news/2026/march/the-lego-group-delivers-record-results-in-2025-driven-by-strong-brand-and-innovative-portfolio"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28.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DFCE6AC-D752-5C43-A789-413FAB8EBA1E}"/>
              </a:ext>
            </a:extLst>
          </p:cNvPr>
          <p:cNvPicPr>
            <a:picLocks noChangeAspect="1"/>
          </p:cNvPicPr>
          <p:nvPr/>
        </p:nvPicPr>
        <p:blipFill>
          <a:blip r:embed="rId3"/>
          <a:srcRect/>
          <a:stretch/>
        </p:blipFill>
        <p:spPr>
          <a:xfrm>
            <a:off x="6670761" y="3082228"/>
            <a:ext cx="6544006" cy="4419606"/>
          </a:xfrm>
          <a:prstGeom prst="rect">
            <a:avLst/>
          </a:prstGeom>
        </p:spPr>
      </p:pic>
      <p:pic>
        <p:nvPicPr>
          <p:cNvPr id="22" name="Picture 21">
            <a:extLst>
              <a:ext uri="{FF2B5EF4-FFF2-40B4-BE49-F238E27FC236}">
                <a16:creationId xmlns:a16="http://schemas.microsoft.com/office/drawing/2014/main" id="{E5A526B9-1915-E44E-94AE-9E2D7BB84016}"/>
              </a:ext>
            </a:extLst>
          </p:cNvPr>
          <p:cNvPicPr>
            <a:picLocks noChangeAspect="1"/>
          </p:cNvPicPr>
          <p:nvPr/>
        </p:nvPicPr>
        <p:blipFill>
          <a:blip r:embed="rId4"/>
          <a:stretch>
            <a:fillRect/>
          </a:stretch>
        </p:blipFill>
        <p:spPr>
          <a:xfrm>
            <a:off x="90064" y="3423074"/>
            <a:ext cx="7278073" cy="3199971"/>
          </a:xfrm>
          <a:prstGeom prst="rect">
            <a:avLst/>
          </a:prstGeom>
        </p:spPr>
      </p:pic>
      <p:sp>
        <p:nvSpPr>
          <p:cNvPr id="9" name="Rectangle 8">
            <a:extLst>
              <a:ext uri="{FF2B5EF4-FFF2-40B4-BE49-F238E27FC236}">
                <a16:creationId xmlns:a16="http://schemas.microsoft.com/office/drawing/2014/main" id="{014398B8-333B-D248-9A47-93D06FB428DF}"/>
              </a:ext>
            </a:extLst>
          </p:cNvPr>
          <p:cNvSpPr/>
          <p:nvPr/>
        </p:nvSpPr>
        <p:spPr>
          <a:xfrm>
            <a:off x="1928107" y="1622106"/>
            <a:ext cx="3719888" cy="34594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85F9A360-0180-0A4C-8DB2-CC6B39ECE416}"/>
              </a:ext>
            </a:extLst>
          </p:cNvPr>
          <p:cNvSpPr txBox="1"/>
          <p:nvPr/>
        </p:nvSpPr>
        <p:spPr>
          <a:xfrm>
            <a:off x="1928106" y="1904108"/>
            <a:ext cx="3719888" cy="954107"/>
          </a:xfrm>
          <a:prstGeom prst="rect">
            <a:avLst/>
          </a:prstGeom>
          <a:noFill/>
        </p:spPr>
        <p:txBody>
          <a:bodyPr wrap="square" rtlCol="0">
            <a:spAutoFit/>
          </a:bodyPr>
          <a:lstStyle/>
          <a:p>
            <a:pPr lvl="0">
              <a:defRPr/>
            </a:pPr>
            <a:r>
              <a:rPr lang="en-US" sz="2800" b="1" dirty="0">
                <a:solidFill>
                  <a:srgbClr val="F5F2EA"/>
                </a:solidFill>
                <a:latin typeface="Arial" pitchFamily="34" charset="0"/>
                <a:ea typeface="Arial" pitchFamily="34" charset="-122"/>
                <a:cs typeface="Arial" pitchFamily="34" charset="-120"/>
              </a:rPr>
              <a:t>KNOW YOUR CUSTOMER</a:t>
            </a:r>
            <a:endParaRPr kumimoji="0" lang="en-GB" sz="2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mn-cs"/>
            </a:endParaRPr>
          </a:p>
        </p:txBody>
      </p:sp>
      <p:pic>
        <p:nvPicPr>
          <p:cNvPr id="18" name="Picture 17">
            <a:extLst>
              <a:ext uri="{FF2B5EF4-FFF2-40B4-BE49-F238E27FC236}">
                <a16:creationId xmlns:a16="http://schemas.microsoft.com/office/drawing/2014/main" id="{859D3DD2-8AEE-3049-B5EF-45DE309BB615}"/>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29336" y="422030"/>
            <a:ext cx="1238532" cy="681888"/>
          </a:xfrm>
          <a:prstGeom prst="rect">
            <a:avLst/>
          </a:prstGeom>
        </p:spPr>
      </p:pic>
      <p:cxnSp>
        <p:nvCxnSpPr>
          <p:cNvPr id="19" name="Straight Connector 18">
            <a:extLst>
              <a:ext uri="{FF2B5EF4-FFF2-40B4-BE49-F238E27FC236}">
                <a16:creationId xmlns:a16="http://schemas.microsoft.com/office/drawing/2014/main" id="{8C625AC4-6615-F546-B5A8-76C8887665D2}"/>
              </a:ext>
            </a:extLst>
          </p:cNvPr>
          <p:cNvCxnSpPr>
            <a:cxnSpLocks/>
          </p:cNvCxnSpPr>
          <p:nvPr/>
        </p:nvCxnSpPr>
        <p:spPr>
          <a:xfrm>
            <a:off x="2249236" y="3351840"/>
            <a:ext cx="19149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98950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6C4A6517-5EC1-D48D-E84D-0CA7B3A6A8D5}"/>
              </a:ext>
            </a:extLst>
          </p:cNvPr>
          <p:cNvPicPr>
            <a:picLocks noChangeAspect="1"/>
          </p:cNvPicPr>
          <p:nvPr/>
        </p:nvPicPr>
        <p:blipFill>
          <a:blip>
            <a:alphaModFix amt="8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1960146" flipH="1" flipV="1">
            <a:off x="5069705" y="-1935205"/>
            <a:ext cx="9942740" cy="8080736"/>
          </a:xfrm>
          <a:prstGeom prst="rect">
            <a:avLst/>
          </a:prstGeom>
        </p:spPr>
      </p:pic>
      <p:pic>
        <p:nvPicPr>
          <p:cNvPr id="7" name="Picture 7"/>
          <p:cNvPicPr>
            <a:picLocks noChangeAspect="1"/>
          </p:cNvPicPr>
          <p:nvPr/>
        </p:nvPicPr>
        <p:blipFill>
          <a:blip r:embed="rId3"/>
          <a:srcRect/>
          <a:stretch>
            <a:fillRect/>
          </a:stretch>
        </p:blipFill>
        <p:spPr>
          <a:xfrm>
            <a:off x="4269008" y="856029"/>
            <a:ext cx="3454237" cy="3500603"/>
          </a:xfrm>
          <a:prstGeom prst="rect">
            <a:avLst/>
          </a:prstGeom>
        </p:spPr>
      </p:pic>
      <p:sp>
        <p:nvSpPr>
          <p:cNvPr id="10" name="TextBox 10"/>
          <p:cNvSpPr txBox="1"/>
          <p:nvPr/>
        </p:nvSpPr>
        <p:spPr>
          <a:xfrm>
            <a:off x="3720773" y="4551147"/>
            <a:ext cx="4373153" cy="256352"/>
          </a:xfrm>
          <a:prstGeom prst="rect">
            <a:avLst/>
          </a:prstGeom>
        </p:spPr>
        <p:txBody>
          <a:bodyPr lIns="0" tIns="0" rIns="0" bIns="0" rtlCol="0" anchor="t">
            <a:spAutoFit/>
          </a:bodyPr>
          <a:lstStyle/>
          <a:p>
            <a:pPr marL="0" marR="0" lvl="0" indent="0" algn="ctr" defTabSz="914400" rtl="0" eaLnBrk="1" fontAlgn="auto" latinLnBrk="0" hangingPunct="1">
              <a:lnSpc>
                <a:spcPts val="2239"/>
              </a:lnSpc>
              <a:spcBef>
                <a:spcPct val="0"/>
              </a:spcBef>
              <a:spcAft>
                <a:spcPts val="0"/>
              </a:spcAft>
              <a:buClrTx/>
              <a:buSzTx/>
              <a:buFontTx/>
              <a:buNone/>
              <a:tabLst/>
              <a:defRPr/>
            </a:pPr>
            <a:r>
              <a:rPr kumimoji="0" lang="en-US" sz="1600" b="1" i="0" u="none" strike="noStrike" kern="1200" cap="none" spc="32" normalizeH="0" baseline="0" noProof="0" dirty="0">
                <a:ln>
                  <a:noFill/>
                </a:ln>
                <a:solidFill>
                  <a:srgbClr val="000000"/>
                </a:solidFill>
                <a:effectLst/>
                <a:uLnTx/>
                <a:uFillTx/>
                <a:latin typeface="Century Gothic" panose="020B0502020202020204" pitchFamily="34" charset="0"/>
                <a:ea typeface="+mn-ea"/>
                <a:cs typeface="+mn-cs"/>
              </a:rPr>
              <a:t>DANIEL RUKARE</a:t>
            </a:r>
          </a:p>
        </p:txBody>
      </p:sp>
      <p:sp>
        <p:nvSpPr>
          <p:cNvPr id="11" name="TextBox 11"/>
          <p:cNvSpPr txBox="1"/>
          <p:nvPr/>
        </p:nvSpPr>
        <p:spPr>
          <a:xfrm>
            <a:off x="3720774" y="4990237"/>
            <a:ext cx="4373153" cy="1069716"/>
          </a:xfrm>
          <a:prstGeom prst="rect">
            <a:avLst/>
          </a:prstGeom>
        </p:spPr>
        <p:txBody>
          <a:bodyPr lIns="0" tIns="0" rIns="0" bIns="0" rtlCol="0" anchor="t">
            <a:sp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35" normalizeH="0" baseline="0" noProof="0" dirty="0">
                <a:ln>
                  <a:noFill/>
                </a:ln>
                <a:solidFill>
                  <a:srgbClr val="000000"/>
                </a:solidFill>
                <a:effectLst/>
                <a:uLnTx/>
                <a:uFillTx/>
                <a:latin typeface="Century Gothic" panose="020B0502020202020204" pitchFamily="34" charset="0"/>
                <a:ea typeface="+mn-ea"/>
                <a:cs typeface="+mn-cs"/>
              </a:rPr>
              <a:t>Professor of Practice on </a:t>
            </a:r>
          </a:p>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35" normalizeH="0" baseline="0" noProof="0" dirty="0">
                <a:ln>
                  <a:noFill/>
                </a:ln>
                <a:solidFill>
                  <a:srgbClr val="000000"/>
                </a:solidFill>
                <a:effectLst/>
                <a:uLnTx/>
                <a:uFillTx/>
                <a:latin typeface="Century Gothic" panose="020B0502020202020204" pitchFamily="34" charset="0"/>
                <a:ea typeface="+mn-ea"/>
                <a:cs typeface="+mn-cs"/>
              </a:rPr>
              <a:t>Entrepreneurship &amp; Innovations</a:t>
            </a:r>
          </a:p>
          <a:p>
            <a:pPr marL="0" marR="0" lvl="0" indent="0" algn="ctr" defTabSz="914400" rtl="0" eaLnBrk="1" fontAlgn="auto" latinLnBrk="0" hangingPunct="1">
              <a:lnSpc>
                <a:spcPts val="1680"/>
              </a:lnSpc>
              <a:spcBef>
                <a:spcPts val="0"/>
              </a:spcBef>
              <a:spcAft>
                <a:spcPts val="0"/>
              </a:spcAft>
              <a:buClrTx/>
              <a:buSzTx/>
              <a:buFontTx/>
              <a:buNone/>
              <a:tabLst/>
              <a:defRPr/>
            </a:pPr>
            <a:endParaRPr kumimoji="0" lang="en-US" sz="1200" b="0" i="0" u="none" strike="noStrike" kern="1200" cap="none" spc="35" normalizeH="0" baseline="0" noProof="0" dirty="0">
              <a:ln>
                <a:noFill/>
              </a:ln>
              <a:solidFill>
                <a:srgbClr val="000000"/>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35" normalizeH="0" baseline="0" noProof="0" dirty="0">
                <a:ln>
                  <a:noFill/>
                </a:ln>
                <a:solidFill>
                  <a:srgbClr val="000000"/>
                </a:solidFill>
                <a:effectLst/>
                <a:uLnTx/>
                <a:uFillTx/>
                <a:latin typeface="Century Gothic" panose="020B0502020202020204" pitchFamily="34" charset="0"/>
                <a:ea typeface="+mn-ea"/>
                <a:cs typeface="+mn-cs"/>
              </a:rPr>
              <a:t>daniel.rukare@faculty.hult.edu</a:t>
            </a:r>
          </a:p>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35" normalizeH="0" baseline="0" noProof="0" dirty="0">
                <a:ln>
                  <a:noFill/>
                </a:ln>
                <a:solidFill>
                  <a:srgbClr val="000000"/>
                </a:solidFill>
                <a:effectLst/>
                <a:uLnTx/>
                <a:uFillTx/>
                <a:latin typeface="Century Gothic" panose="020B0502020202020204" pitchFamily="34" charset="0"/>
                <a:ea typeface="+mn-ea"/>
                <a:cs typeface="+mn-cs"/>
              </a:rPr>
              <a:t>LinkedIn Daniel Rukare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 1">
    <p:bg>
      <p:bgPr>
        <a:solidFill>
          <a:srgbClr val="15171E"/>
        </a:solidFill>
        <a:effectLst/>
      </p:bgPr>
    </p:bg>
    <p:spTree>
      <p:nvGrpSpPr>
        <p:cNvPr id="1" name=""/>
        <p:cNvGrpSpPr/>
        <p:nvPr/>
      </p:nvGrpSpPr>
      <p:grpSpPr>
        <a:xfrm>
          <a:off x="0" y="0"/>
          <a:ext cx="0" cy="0"/>
          <a:chOff x="0" y="0"/>
          <a:chExt cx="0" cy="0"/>
        </a:xfrm>
      </p:grpSpPr>
      <p:sp>
        <p:nvSpPr>
          <p:cNvPr id="2" name="Shape 0"/>
          <p:cNvSpPr/>
          <p:nvPr/>
        </p:nvSpPr>
        <p:spPr>
          <a:xfrm>
            <a:off x="0" y="0"/>
            <a:ext cx="203200" cy="6858000"/>
          </a:xfrm>
          <a:prstGeom prst="rect">
            <a:avLst/>
          </a:prstGeom>
          <a:solidFill>
            <a:srgbClr val="C42D1A"/>
          </a:solidFill>
          <a:ln/>
        </p:spPr>
        <p:txBody>
          <a:bodyPr/>
          <a:lstStyle/>
          <a:p>
            <a:endParaRPr lang="en-GB"/>
          </a:p>
        </p:txBody>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2C230"/>
                </a:solidFill>
                <a:latin typeface="Arial" pitchFamily="34" charset="0"/>
                <a:ea typeface="Arial" pitchFamily="34" charset="-122"/>
                <a:cs typeface="Arial" pitchFamily="34" charset="-120"/>
              </a:rPr>
              <a:t>LEGO NINJAGO LEGENDS · FUTURE LEADERS CHALLENGE</a:t>
            </a:r>
            <a:endParaRPr lang="en-US" sz="1200" dirty="0"/>
          </a:p>
        </p:txBody>
      </p:sp>
      <p:sp>
        <p:nvSpPr>
          <p:cNvPr id="4" name="Text 2"/>
          <p:cNvSpPr>
            <a:spLocks noGrp="1"/>
          </p:cNvSpPr>
          <p:nvPr>
            <p:ph type="title"/>
          </p:nvPr>
        </p:nvSpPr>
        <p:spPr>
          <a:xfrm>
            <a:off x="812800" y="1747507"/>
            <a:ext cx="10883392" cy="2159000"/>
          </a:xfrm>
          <a:prstGeom prst="rect">
            <a:avLst/>
          </a:prstGeom>
          <a:noFill/>
          <a:ln/>
        </p:spPr>
        <p:txBody>
          <a:bodyPr wrap="square" lIns="0" tIns="0" rIns="0" bIns="0" rtlCol="0" anchor="t">
            <a:normAutofit/>
          </a:bodyPr>
          <a:lstStyle/>
          <a:p>
            <a:pPr marL="0" indent="0" algn="l">
              <a:lnSpc>
                <a:spcPts val="8400"/>
              </a:lnSpc>
              <a:buNone/>
            </a:pPr>
            <a:r>
              <a:rPr lang="en-US" sz="8000" b="1" i="0" dirty="0">
                <a:solidFill>
                  <a:srgbClr val="F5F2EA"/>
                </a:solidFill>
                <a:latin typeface="Arial" pitchFamily="34" charset="0"/>
                <a:ea typeface="Arial" pitchFamily="34" charset="-122"/>
                <a:cs typeface="Arial" pitchFamily="34" charset="-120"/>
              </a:rPr>
              <a:t>KNOW YOUR CUSTOMER</a:t>
            </a:r>
            <a:endParaRPr lang="en-US" sz="8000" dirty="0"/>
          </a:p>
        </p:txBody>
      </p:sp>
      <p:sp>
        <p:nvSpPr>
          <p:cNvPr id="5" name="Text 3"/>
          <p:cNvSpPr/>
          <p:nvPr/>
        </p:nvSpPr>
        <p:spPr>
          <a:xfrm>
            <a:off x="812800" y="4084307"/>
            <a:ext cx="10883392" cy="528307"/>
          </a:xfrm>
          <a:prstGeom prst="rect">
            <a:avLst/>
          </a:prstGeom>
          <a:noFill/>
          <a:ln/>
        </p:spPr>
        <p:txBody>
          <a:bodyPr wrap="square" lIns="0" tIns="0" rIns="0" bIns="0" rtlCol="0" anchor="t">
            <a:normAutofit/>
          </a:bodyPr>
          <a:lstStyle/>
          <a:p>
            <a:pPr marL="0" indent="0" algn="l">
              <a:lnSpc>
                <a:spcPts val="3960"/>
              </a:lnSpc>
              <a:buNone/>
            </a:pPr>
            <a:r>
              <a:rPr lang="en-US" sz="3600" dirty="0">
                <a:solidFill>
                  <a:srgbClr val="F2C230"/>
                </a:solidFill>
                <a:latin typeface="Arial" pitchFamily="34" charset="0"/>
                <a:ea typeface="Arial" pitchFamily="34" charset="-122"/>
                <a:cs typeface="Arial" pitchFamily="34" charset="-120"/>
              </a:rPr>
              <a:t>TEENS 13–17</a:t>
            </a:r>
            <a:endParaRPr lang="en-US" sz="3600" dirty="0"/>
          </a:p>
        </p:txBody>
      </p:sp>
      <p:sp>
        <p:nvSpPr>
          <p:cNvPr id="6" name="Text 4"/>
          <p:cNvSpPr/>
          <p:nvPr/>
        </p:nvSpPr>
        <p:spPr>
          <a:xfrm>
            <a:off x="812800" y="5308600"/>
            <a:ext cx="7194550"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C9CCD3"/>
                </a:solidFill>
                <a:latin typeface="Arial" pitchFamily="34" charset="0"/>
                <a:ea typeface="Arial" pitchFamily="34" charset="-122"/>
                <a:cs typeface="Arial" pitchFamily="34" charset="-120"/>
              </a:rPr>
              <a:t>A background primer for challenge teams: who the teen customer is, what drives them, and how to use that in your concept.</a:t>
            </a:r>
            <a:endParaRPr lang="en-US" sz="1500" dirty="0"/>
          </a:p>
        </p:txBody>
      </p:sp>
      <p:sp>
        <p:nvSpPr>
          <p:cNvPr id="7" name="Text 5"/>
          <p:cNvSpPr/>
          <p:nvPr/>
        </p:nvSpPr>
        <p:spPr>
          <a:xfrm>
            <a:off x="812800" y="6238280"/>
            <a:ext cx="263239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499A3"/>
                </a:solidFill>
                <a:latin typeface="Arial" pitchFamily="34" charset="0"/>
                <a:ea typeface="Arial" pitchFamily="34" charset="-122"/>
                <a:cs typeface="Arial" pitchFamily="34" charset="-120"/>
              </a:rPr>
              <a:t>Customer primer · October 2026</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
    <p:bg>
      <p:bgPr>
        <a:solidFill>
          <a:srgbClr val="F5F2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C42D1A"/>
                </a:solidFill>
                <a:latin typeface="Arial" pitchFamily="34" charset="0"/>
                <a:ea typeface="Arial" pitchFamily="34" charset="-122"/>
                <a:cs typeface="Arial" pitchFamily="34" charset="-120"/>
              </a:rPr>
              <a:t>THE BRIEF</a:t>
            </a:r>
            <a:endParaRPr lang="en-US" sz="1200" dirty="0"/>
          </a:p>
        </p:txBody>
      </p:sp>
      <p:sp>
        <p:nvSpPr>
          <p:cNvPr id="3" name="Text 1"/>
          <p:cNvSpPr>
            <a:spLocks noGrp="1"/>
          </p:cNvSpPr>
          <p:nvPr>
            <p:ph type="title"/>
          </p:nvPr>
        </p:nvSpPr>
        <p:spPr>
          <a:xfrm>
            <a:off x="812800" y="1102320"/>
            <a:ext cx="10883392" cy="1031214"/>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5171E"/>
                </a:solidFill>
                <a:latin typeface="Arial" pitchFamily="34" charset="0"/>
                <a:ea typeface="Arial" pitchFamily="34" charset="-122"/>
                <a:cs typeface="Arial" pitchFamily="34" charset="-120"/>
              </a:rPr>
              <a:t>THREE OF FOUR CRITERIA ARE ABOUT THE TEEN</a:t>
            </a:r>
            <a:endParaRPr lang="en-US" sz="3600" dirty="0"/>
          </a:p>
        </p:txBody>
      </p:sp>
      <p:sp>
        <p:nvSpPr>
          <p:cNvPr id="4" name="Shape 2"/>
          <p:cNvSpPr/>
          <p:nvPr/>
        </p:nvSpPr>
        <p:spPr>
          <a:xfrm>
            <a:off x="815975" y="2365309"/>
            <a:ext cx="5200650" cy="1160264"/>
          </a:xfrm>
          <a:prstGeom prst="roundRect">
            <a:avLst>
              <a:gd name="adj" fmla="val 6294"/>
            </a:avLst>
          </a:prstGeom>
          <a:solidFill>
            <a:srgbClr val="FFFDF8"/>
          </a:solidFill>
          <a:ln w="6350">
            <a:solidFill>
              <a:srgbClr val="D9D4C7"/>
            </a:solidFill>
            <a:prstDash val="solid"/>
          </a:ln>
        </p:spPr>
        <p:txBody>
          <a:bodyPr/>
          <a:lstStyle/>
          <a:p>
            <a:endParaRPr lang="en-GB"/>
          </a:p>
        </p:txBody>
      </p:sp>
      <p:sp>
        <p:nvSpPr>
          <p:cNvPr id="5" name="Text 3"/>
          <p:cNvSpPr/>
          <p:nvPr/>
        </p:nvSpPr>
        <p:spPr>
          <a:xfrm>
            <a:off x="1020233" y="2569567"/>
            <a:ext cx="493589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6B6F78"/>
                </a:solidFill>
                <a:latin typeface="Arial" pitchFamily="34" charset="0"/>
                <a:ea typeface="Arial" pitchFamily="34" charset="-122"/>
                <a:cs typeface="Arial" pitchFamily="34" charset="-120"/>
              </a:rPr>
              <a:t>1 · PRODUCT CONCEPT</a:t>
            </a:r>
            <a:endParaRPr lang="en-US" sz="1800" dirty="0"/>
          </a:p>
        </p:txBody>
      </p:sp>
      <p:sp>
        <p:nvSpPr>
          <p:cNvPr id="6" name="Text 4"/>
          <p:cNvSpPr/>
          <p:nvPr/>
        </p:nvSpPr>
        <p:spPr>
          <a:xfrm>
            <a:off x="1020233" y="2894674"/>
            <a:ext cx="493589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Define the product line and how it connects to the NINJAGO Legends IP.</a:t>
            </a:r>
            <a:endParaRPr lang="en-US" sz="1200" dirty="0"/>
          </a:p>
        </p:txBody>
      </p:sp>
      <p:sp>
        <p:nvSpPr>
          <p:cNvPr id="7" name="Shape 5"/>
          <p:cNvSpPr/>
          <p:nvPr/>
        </p:nvSpPr>
        <p:spPr>
          <a:xfrm>
            <a:off x="6175375" y="2365309"/>
            <a:ext cx="5200650" cy="1160264"/>
          </a:xfrm>
          <a:prstGeom prst="roundRect">
            <a:avLst>
              <a:gd name="adj" fmla="val 6294"/>
            </a:avLst>
          </a:prstGeom>
          <a:solidFill>
            <a:srgbClr val="FFFDF8"/>
          </a:solidFill>
          <a:ln w="6350">
            <a:solidFill>
              <a:srgbClr val="D9D4C7"/>
            </a:solidFill>
            <a:prstDash val="solid"/>
          </a:ln>
        </p:spPr>
        <p:txBody>
          <a:bodyPr/>
          <a:lstStyle/>
          <a:p>
            <a:endParaRPr lang="en-GB"/>
          </a:p>
        </p:txBody>
      </p:sp>
      <p:sp>
        <p:nvSpPr>
          <p:cNvPr id="8" name="Text 6"/>
          <p:cNvSpPr/>
          <p:nvPr/>
        </p:nvSpPr>
        <p:spPr>
          <a:xfrm>
            <a:off x="6379633" y="2569567"/>
            <a:ext cx="493589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2 · TEEN RELEVANCE</a:t>
            </a:r>
            <a:endParaRPr lang="en-US" sz="1800" dirty="0"/>
          </a:p>
        </p:txBody>
      </p:sp>
      <p:sp>
        <p:nvSpPr>
          <p:cNvPr id="9" name="Text 7"/>
          <p:cNvSpPr/>
          <p:nvPr/>
        </p:nvSpPr>
        <p:spPr>
          <a:xfrm>
            <a:off x="6379633" y="2894674"/>
            <a:ext cx="493589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Why teens want it, which needs and behaviours it serves, how it fits everyday life.</a:t>
            </a:r>
            <a:endParaRPr lang="en-US" sz="1200" dirty="0"/>
          </a:p>
        </p:txBody>
      </p:sp>
      <p:sp>
        <p:nvSpPr>
          <p:cNvPr id="10" name="Shape 8"/>
          <p:cNvSpPr/>
          <p:nvPr/>
        </p:nvSpPr>
        <p:spPr>
          <a:xfrm>
            <a:off x="815975" y="3684323"/>
            <a:ext cx="5200650" cy="1160264"/>
          </a:xfrm>
          <a:prstGeom prst="roundRect">
            <a:avLst>
              <a:gd name="adj" fmla="val 6294"/>
            </a:avLst>
          </a:prstGeom>
          <a:solidFill>
            <a:srgbClr val="FFFDF8"/>
          </a:solidFill>
          <a:ln w="6350">
            <a:solidFill>
              <a:srgbClr val="D9D4C7"/>
            </a:solidFill>
            <a:prstDash val="solid"/>
          </a:ln>
        </p:spPr>
        <p:txBody>
          <a:bodyPr/>
          <a:lstStyle/>
          <a:p>
            <a:endParaRPr lang="en-GB"/>
          </a:p>
        </p:txBody>
      </p:sp>
      <p:sp>
        <p:nvSpPr>
          <p:cNvPr id="11" name="Text 9"/>
          <p:cNvSpPr/>
          <p:nvPr/>
        </p:nvSpPr>
        <p:spPr>
          <a:xfrm>
            <a:off x="1020233" y="3888581"/>
            <a:ext cx="493589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3 · DRIVING FANDOM</a:t>
            </a:r>
            <a:endParaRPr lang="en-US" sz="1800" dirty="0"/>
          </a:p>
        </p:txBody>
      </p:sp>
      <p:sp>
        <p:nvSpPr>
          <p:cNvPr id="12" name="Text 10"/>
          <p:cNvSpPr/>
          <p:nvPr/>
        </p:nvSpPr>
        <p:spPr>
          <a:xfrm>
            <a:off x="1020233" y="4213689"/>
            <a:ext cx="493589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How teens express fandom today, how fans go deeper, how new teens come in.</a:t>
            </a:r>
            <a:endParaRPr lang="en-US" sz="1200" dirty="0"/>
          </a:p>
        </p:txBody>
      </p:sp>
      <p:sp>
        <p:nvSpPr>
          <p:cNvPr id="13" name="Shape 11"/>
          <p:cNvSpPr/>
          <p:nvPr/>
        </p:nvSpPr>
        <p:spPr>
          <a:xfrm>
            <a:off x="6175375" y="3684323"/>
            <a:ext cx="5200650" cy="1160264"/>
          </a:xfrm>
          <a:prstGeom prst="roundRect">
            <a:avLst>
              <a:gd name="adj" fmla="val 6294"/>
            </a:avLst>
          </a:prstGeom>
          <a:solidFill>
            <a:srgbClr val="FFFDF8"/>
          </a:solidFill>
          <a:ln w="6350">
            <a:solidFill>
              <a:srgbClr val="D9D4C7"/>
            </a:solidFill>
            <a:prstDash val="solid"/>
          </a:ln>
        </p:spPr>
        <p:txBody>
          <a:bodyPr/>
          <a:lstStyle/>
          <a:p>
            <a:endParaRPr lang="en-GB"/>
          </a:p>
        </p:txBody>
      </p:sp>
      <p:sp>
        <p:nvSpPr>
          <p:cNvPr id="14" name="Text 12"/>
          <p:cNvSpPr/>
          <p:nvPr/>
        </p:nvSpPr>
        <p:spPr>
          <a:xfrm>
            <a:off x="6379633" y="3888581"/>
            <a:ext cx="493589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4 · COMMERCIAL POTENTIAL</a:t>
            </a:r>
            <a:endParaRPr lang="en-US" sz="1800" dirty="0"/>
          </a:p>
        </p:txBody>
      </p:sp>
      <p:sp>
        <p:nvSpPr>
          <p:cNvPr id="15" name="Text 13"/>
          <p:cNvSpPr/>
          <p:nvPr/>
        </p:nvSpPr>
        <p:spPr>
          <a:xfrm>
            <a:off x="6379633" y="4213689"/>
            <a:ext cx="493589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The channels, retailers and marketing that reach teens, and whether it is feasible.</a:t>
            </a:r>
            <a:endParaRPr lang="en-US" sz="1200" dirty="0"/>
          </a:p>
        </p:txBody>
      </p:sp>
      <p:sp>
        <p:nvSpPr>
          <p:cNvPr id="16" name="Text 14"/>
          <p:cNvSpPr/>
          <p:nvPr/>
        </p:nvSpPr>
        <p:spPr>
          <a:xfrm>
            <a:off x="812800" y="5101762"/>
            <a:ext cx="10883392"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5171E"/>
                </a:solidFill>
                <a:latin typeface="Arial" pitchFamily="34" charset="0"/>
                <a:ea typeface="Arial" pitchFamily="34" charset="-122"/>
                <a:cs typeface="Arial" pitchFamily="34" charset="-120"/>
              </a:rPr>
              <a:t>“The strongest concepts will demonstrate a clear understanding of Teen culture and behaviour.”</a:t>
            </a:r>
            <a:endParaRPr lang="en-US" sz="1500" dirty="0"/>
          </a:p>
        </p:txBody>
      </p:sp>
      <p:sp>
        <p:nvSpPr>
          <p:cNvPr id="17" name="Text 15"/>
          <p:cNvSpPr/>
          <p:nvPr/>
        </p:nvSpPr>
        <p:spPr>
          <a:xfrm>
            <a:off x="812800" y="6238280"/>
            <a:ext cx="852884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6F78"/>
                </a:solidFill>
                <a:latin typeface="Arial" pitchFamily="34" charset="0"/>
                <a:ea typeface="Arial" pitchFamily="34" charset="-122"/>
                <a:cs typeface="Arial" pitchFamily="34" charset="-120"/>
              </a:rPr>
              <a:t>Source: challenge brief, evaluation criteria. Red bar marks the criteria judged on customer understanding.</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bg>
      <p:bgPr>
        <a:solidFill>
          <a:srgbClr val="F5F2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C42D1A"/>
                </a:solidFill>
                <a:latin typeface="Arial" pitchFamily="34" charset="0"/>
                <a:ea typeface="Arial" pitchFamily="34" charset="-122"/>
                <a:cs typeface="Arial" pitchFamily="34" charset="-120"/>
              </a:rPr>
              <a:t>WHO THEY ARE</a:t>
            </a:r>
            <a:endParaRPr lang="en-US" sz="1200" dirty="0"/>
          </a:p>
        </p:txBody>
      </p:sp>
      <p:sp>
        <p:nvSpPr>
          <p:cNvPr id="3" name="Text 1"/>
          <p:cNvSpPr>
            <a:spLocks noGrp="1"/>
          </p:cNvSpPr>
          <p:nvPr>
            <p:ph type="title"/>
          </p:nvPr>
        </p:nvSpPr>
        <p:spPr>
          <a:xfrm>
            <a:off x="812800" y="11023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5171E"/>
                </a:solidFill>
                <a:latin typeface="Arial" pitchFamily="34" charset="0"/>
                <a:ea typeface="Arial" pitchFamily="34" charset="-122"/>
                <a:cs typeface="Arial" pitchFamily="34" charset="-120"/>
              </a:rPr>
              <a:t>A GENERATION THE SAME AGE AS NINJAGO</a:t>
            </a:r>
            <a:endParaRPr lang="en-US" sz="3600" dirty="0"/>
          </a:p>
        </p:txBody>
      </p:sp>
      <p:sp>
        <p:nvSpPr>
          <p:cNvPr id="4" name="Shape 2"/>
          <p:cNvSpPr/>
          <p:nvPr/>
        </p:nvSpPr>
        <p:spPr>
          <a:xfrm>
            <a:off x="812800" y="1859228"/>
            <a:ext cx="3420533" cy="1386747"/>
          </a:xfrm>
          <a:prstGeom prst="roundRect">
            <a:avLst>
              <a:gd name="adj" fmla="val 5495"/>
            </a:avLst>
          </a:prstGeom>
          <a:solidFill>
            <a:srgbClr val="15171E"/>
          </a:solidFill>
          <a:ln/>
        </p:spPr>
        <p:txBody>
          <a:bodyPr/>
          <a:lstStyle/>
          <a:p>
            <a:endParaRPr lang="en-GB"/>
          </a:p>
        </p:txBody>
      </p:sp>
      <p:sp>
        <p:nvSpPr>
          <p:cNvPr id="5" name="Text 3"/>
          <p:cNvSpPr/>
          <p:nvPr/>
        </p:nvSpPr>
        <p:spPr>
          <a:xfrm>
            <a:off x="1016000" y="2062428"/>
            <a:ext cx="3104557"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2C230"/>
                </a:solidFill>
                <a:latin typeface="Arial" pitchFamily="34" charset="0"/>
                <a:ea typeface="Arial" pitchFamily="34" charset="-122"/>
                <a:cs typeface="Arial" pitchFamily="34" charset="-120"/>
              </a:rPr>
              <a:t>2009–13</a:t>
            </a:r>
            <a:endParaRPr lang="en-US" sz="3600" dirty="0"/>
          </a:p>
        </p:txBody>
      </p:sp>
      <p:sp>
        <p:nvSpPr>
          <p:cNvPr id="6" name="Text 4"/>
          <p:cNvSpPr/>
          <p:nvPr/>
        </p:nvSpPr>
        <p:spPr>
          <a:xfrm>
            <a:off x="1016000" y="2616135"/>
            <a:ext cx="310455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Birth years of today’s 13–17s: the last of Gen Z and the first of Gen Alpha.</a:t>
            </a:r>
            <a:endParaRPr lang="en-US" sz="1200" dirty="0"/>
          </a:p>
        </p:txBody>
      </p:sp>
      <p:sp>
        <p:nvSpPr>
          <p:cNvPr id="7" name="Shape 5"/>
          <p:cNvSpPr/>
          <p:nvPr/>
        </p:nvSpPr>
        <p:spPr>
          <a:xfrm>
            <a:off x="4385733" y="1859228"/>
            <a:ext cx="3420533" cy="1386747"/>
          </a:xfrm>
          <a:prstGeom prst="roundRect">
            <a:avLst>
              <a:gd name="adj" fmla="val 5495"/>
            </a:avLst>
          </a:prstGeom>
          <a:solidFill>
            <a:srgbClr val="15171E"/>
          </a:solidFill>
          <a:ln/>
        </p:spPr>
        <p:txBody>
          <a:bodyPr/>
          <a:lstStyle/>
          <a:p>
            <a:endParaRPr lang="en-GB"/>
          </a:p>
        </p:txBody>
      </p:sp>
      <p:sp>
        <p:nvSpPr>
          <p:cNvPr id="8" name="Text 6"/>
          <p:cNvSpPr/>
          <p:nvPr/>
        </p:nvSpPr>
        <p:spPr>
          <a:xfrm>
            <a:off x="4588933" y="2062428"/>
            <a:ext cx="3104557"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2C230"/>
                </a:solidFill>
                <a:latin typeface="Arial" pitchFamily="34" charset="0"/>
                <a:ea typeface="Arial" pitchFamily="34" charset="-122"/>
                <a:cs typeface="Arial" pitchFamily="34" charset="-120"/>
              </a:rPr>
              <a:t>2011</a:t>
            </a:r>
            <a:endParaRPr lang="en-US" sz="3600" dirty="0"/>
          </a:p>
        </p:txBody>
      </p:sp>
      <p:sp>
        <p:nvSpPr>
          <p:cNvPr id="9" name="Text 7"/>
          <p:cNvSpPr/>
          <p:nvPr/>
        </p:nvSpPr>
        <p:spPr>
          <a:xfrm>
            <a:off x="4588933" y="2616135"/>
            <a:ext cx="310455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The year NINJAGO launched. Many teens grew up alongside the franchise.</a:t>
            </a:r>
            <a:endParaRPr lang="en-US" sz="1200" dirty="0"/>
          </a:p>
        </p:txBody>
      </p:sp>
      <p:sp>
        <p:nvSpPr>
          <p:cNvPr id="10" name="Shape 8"/>
          <p:cNvSpPr/>
          <p:nvPr/>
        </p:nvSpPr>
        <p:spPr>
          <a:xfrm>
            <a:off x="7958667" y="1859228"/>
            <a:ext cx="3420533" cy="1386747"/>
          </a:xfrm>
          <a:prstGeom prst="roundRect">
            <a:avLst>
              <a:gd name="adj" fmla="val 5495"/>
            </a:avLst>
          </a:prstGeom>
          <a:solidFill>
            <a:srgbClr val="15171E"/>
          </a:solidFill>
          <a:ln/>
        </p:spPr>
        <p:txBody>
          <a:bodyPr/>
          <a:lstStyle/>
          <a:p>
            <a:endParaRPr lang="en-GB"/>
          </a:p>
        </p:txBody>
      </p:sp>
      <p:sp>
        <p:nvSpPr>
          <p:cNvPr id="11" name="Text 9"/>
          <p:cNvSpPr/>
          <p:nvPr/>
        </p:nvSpPr>
        <p:spPr>
          <a:xfrm>
            <a:off x="8161867" y="2062428"/>
            <a:ext cx="3104557"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2C230"/>
                </a:solidFill>
                <a:latin typeface="Arial" pitchFamily="34" charset="0"/>
                <a:ea typeface="Arial" pitchFamily="34" charset="-122"/>
                <a:cs typeface="Arial" pitchFamily="34" charset="-120"/>
              </a:rPr>
              <a:t>94%</a:t>
            </a:r>
            <a:endParaRPr lang="en-US" sz="3600" dirty="0"/>
          </a:p>
        </p:txBody>
      </p:sp>
      <p:sp>
        <p:nvSpPr>
          <p:cNvPr id="12" name="Text 10"/>
          <p:cNvSpPr/>
          <p:nvPr/>
        </p:nvSpPr>
        <p:spPr>
          <a:xfrm>
            <a:off x="8161867" y="2616135"/>
            <a:ext cx="310455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of UK secondary-age children own a phone. Mobile is the default screen.</a:t>
            </a:r>
            <a:endParaRPr lang="en-US" sz="1200" dirty="0"/>
          </a:p>
        </p:txBody>
      </p:sp>
      <p:sp>
        <p:nvSpPr>
          <p:cNvPr id="13" name="Shape 11"/>
          <p:cNvSpPr/>
          <p:nvPr/>
        </p:nvSpPr>
        <p:spPr>
          <a:xfrm>
            <a:off x="815975" y="3503151"/>
            <a:ext cx="5200650" cy="1134864"/>
          </a:xfrm>
          <a:prstGeom prst="roundRect">
            <a:avLst>
              <a:gd name="adj" fmla="val 6435"/>
            </a:avLst>
          </a:prstGeom>
          <a:solidFill>
            <a:srgbClr val="FFFDF8"/>
          </a:solidFill>
          <a:ln w="6350">
            <a:solidFill>
              <a:srgbClr val="D9D4C7"/>
            </a:solidFill>
            <a:prstDash val="solid"/>
          </a:ln>
        </p:spPr>
        <p:txBody>
          <a:bodyPr/>
          <a:lstStyle/>
          <a:p>
            <a:endParaRPr lang="en-GB"/>
          </a:p>
        </p:txBody>
      </p:sp>
      <p:sp>
        <p:nvSpPr>
          <p:cNvPr id="14" name="Text 12"/>
          <p:cNvSpPr/>
          <p:nvPr/>
        </p:nvSpPr>
        <p:spPr>
          <a:xfrm>
            <a:off x="1020233" y="3682008"/>
            <a:ext cx="493589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YOUNGER TEENS · 13–14</a:t>
            </a:r>
            <a:endParaRPr lang="en-US" sz="1800" dirty="0"/>
          </a:p>
        </p:txBody>
      </p:sp>
      <p:sp>
        <p:nvSpPr>
          <p:cNvPr id="15" name="Text 13"/>
          <p:cNvSpPr/>
          <p:nvPr/>
        </p:nvSpPr>
        <p:spPr>
          <a:xfrm>
            <a:off x="1020233" y="4032515"/>
            <a:ext cx="493589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Leaving childhood interests behind in public. Peer approval rises sharply. Parents still fund and approve most purchases.</a:t>
            </a:r>
            <a:endParaRPr lang="en-US" sz="1200" dirty="0"/>
          </a:p>
        </p:txBody>
      </p:sp>
      <p:sp>
        <p:nvSpPr>
          <p:cNvPr id="16" name="Shape 14"/>
          <p:cNvSpPr/>
          <p:nvPr/>
        </p:nvSpPr>
        <p:spPr>
          <a:xfrm>
            <a:off x="6175375" y="3503151"/>
            <a:ext cx="5200650" cy="1134864"/>
          </a:xfrm>
          <a:prstGeom prst="roundRect">
            <a:avLst>
              <a:gd name="adj" fmla="val 6435"/>
            </a:avLst>
          </a:prstGeom>
          <a:solidFill>
            <a:srgbClr val="FFFDF8"/>
          </a:solidFill>
          <a:ln w="6350">
            <a:solidFill>
              <a:srgbClr val="D9D4C7"/>
            </a:solidFill>
            <a:prstDash val="solid"/>
          </a:ln>
        </p:spPr>
        <p:txBody>
          <a:bodyPr/>
          <a:lstStyle/>
          <a:p>
            <a:endParaRPr lang="en-GB"/>
          </a:p>
        </p:txBody>
      </p:sp>
      <p:sp>
        <p:nvSpPr>
          <p:cNvPr id="17" name="Text 15"/>
          <p:cNvSpPr/>
          <p:nvPr/>
        </p:nvSpPr>
        <p:spPr>
          <a:xfrm>
            <a:off x="6379633" y="3682008"/>
            <a:ext cx="493589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OLDER TEENS · 15–17</a:t>
            </a:r>
            <a:endParaRPr lang="en-US" sz="1800" dirty="0"/>
          </a:p>
        </p:txBody>
      </p:sp>
      <p:sp>
        <p:nvSpPr>
          <p:cNvPr id="18" name="Text 16"/>
          <p:cNvSpPr/>
          <p:nvPr/>
        </p:nvSpPr>
        <p:spPr>
          <a:xfrm>
            <a:off x="6379633" y="4032515"/>
            <a:ext cx="493589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More settled tastes and more independence. Some earn their own money. Taste, style and personal expression lead choices.</a:t>
            </a:r>
            <a:endParaRPr lang="en-US" sz="1200" dirty="0"/>
          </a:p>
        </p:txBody>
      </p:sp>
      <p:sp>
        <p:nvSpPr>
          <p:cNvPr id="19" name="Text 17"/>
          <p:cNvSpPr/>
          <p:nvPr/>
        </p:nvSpPr>
        <p:spPr>
          <a:xfrm>
            <a:off x="812800" y="6238280"/>
            <a:ext cx="1091819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6F78"/>
                </a:solidFill>
                <a:latin typeface="Arial" pitchFamily="34" charset="0"/>
                <a:ea typeface="Arial" pitchFamily="34" charset="-122"/>
                <a:cs typeface="Arial" pitchFamily="34" charset="-120"/>
              </a:rPr>
              <a:t>Source: Ofcom, Children and Parents: Media Use and Attitudes, May 2026. Age-band descriptions are general developmental patterns.</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bg>
      <p:bgPr>
        <a:solidFill>
          <a:srgbClr val="F5F2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C42D1A"/>
                </a:solidFill>
                <a:latin typeface="Arial" pitchFamily="34" charset="0"/>
                <a:ea typeface="Arial" pitchFamily="34" charset="-122"/>
                <a:cs typeface="Arial" pitchFamily="34" charset="-120"/>
              </a:rPr>
              <a:t>WHO THEY ARE</a:t>
            </a:r>
            <a:endParaRPr lang="en-US" sz="1200" dirty="0"/>
          </a:p>
        </p:txBody>
      </p:sp>
      <p:sp>
        <p:nvSpPr>
          <p:cNvPr id="3" name="Text 1"/>
          <p:cNvSpPr>
            <a:spLocks noGrp="1"/>
          </p:cNvSpPr>
          <p:nvPr>
            <p:ph type="title"/>
          </p:nvPr>
        </p:nvSpPr>
        <p:spPr>
          <a:xfrm>
            <a:off x="812800" y="11023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5171E"/>
                </a:solidFill>
                <a:latin typeface="Arial" pitchFamily="34" charset="0"/>
                <a:ea typeface="Arial" pitchFamily="34" charset="-122"/>
                <a:cs typeface="Arial" pitchFamily="34" charset="-120"/>
              </a:rPr>
              <a:t>THE WORLD THEY ARE GROWING UP IN</a:t>
            </a:r>
            <a:endParaRPr lang="en-US" sz="3600" dirty="0"/>
          </a:p>
        </p:txBody>
      </p:sp>
      <p:sp>
        <p:nvSpPr>
          <p:cNvPr id="4" name="Shape 2"/>
          <p:cNvSpPr/>
          <p:nvPr/>
        </p:nvSpPr>
        <p:spPr>
          <a:xfrm>
            <a:off x="815975" y="1862403"/>
            <a:ext cx="2520950" cy="1551384"/>
          </a:xfrm>
          <a:prstGeom prst="roundRect">
            <a:avLst>
              <a:gd name="adj" fmla="val 4707"/>
            </a:avLst>
          </a:prstGeom>
          <a:solidFill>
            <a:srgbClr val="FFFDF8"/>
          </a:solidFill>
          <a:ln w="6350">
            <a:solidFill>
              <a:srgbClr val="D9D4C7"/>
            </a:solidFill>
            <a:prstDash val="solid"/>
          </a:ln>
        </p:spPr>
        <p:txBody>
          <a:bodyPr/>
          <a:lstStyle/>
          <a:p>
            <a:endParaRPr lang="en-GB"/>
          </a:p>
        </p:txBody>
      </p:sp>
      <p:sp>
        <p:nvSpPr>
          <p:cNvPr id="5" name="Text 3"/>
          <p:cNvSpPr/>
          <p:nvPr/>
        </p:nvSpPr>
        <p:spPr>
          <a:xfrm>
            <a:off x="994833" y="2041261"/>
            <a:ext cx="2228130"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C42D1A"/>
                </a:solidFill>
                <a:latin typeface="Arial" pitchFamily="34" charset="0"/>
                <a:ea typeface="Arial" pitchFamily="34" charset="-122"/>
                <a:cs typeface="Arial" pitchFamily="34" charset="-120"/>
              </a:rPr>
              <a:t>56%</a:t>
            </a:r>
            <a:endParaRPr lang="en-US" sz="3600" dirty="0"/>
          </a:p>
        </p:txBody>
      </p:sp>
      <p:sp>
        <p:nvSpPr>
          <p:cNvPr id="6" name="Text 4"/>
          <p:cNvSpPr/>
          <p:nvPr/>
        </p:nvSpPr>
        <p:spPr>
          <a:xfrm>
            <a:off x="994833" y="2594967"/>
            <a:ext cx="2228130"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of UK 8–17s have used AI tools, rising to 66% of 16–17s. AI is ordinary to them.</a:t>
            </a:r>
            <a:endParaRPr lang="en-US" sz="1200" dirty="0"/>
          </a:p>
        </p:txBody>
      </p:sp>
      <p:sp>
        <p:nvSpPr>
          <p:cNvPr id="7" name="Shape 5"/>
          <p:cNvSpPr/>
          <p:nvPr/>
        </p:nvSpPr>
        <p:spPr>
          <a:xfrm>
            <a:off x="3495675" y="1862403"/>
            <a:ext cx="2520950" cy="1551384"/>
          </a:xfrm>
          <a:prstGeom prst="roundRect">
            <a:avLst>
              <a:gd name="adj" fmla="val 4707"/>
            </a:avLst>
          </a:prstGeom>
          <a:solidFill>
            <a:srgbClr val="FFFDF8"/>
          </a:solidFill>
          <a:ln w="6350">
            <a:solidFill>
              <a:srgbClr val="D9D4C7"/>
            </a:solidFill>
            <a:prstDash val="solid"/>
          </a:ln>
        </p:spPr>
        <p:txBody>
          <a:bodyPr/>
          <a:lstStyle/>
          <a:p>
            <a:endParaRPr lang="en-GB"/>
          </a:p>
        </p:txBody>
      </p:sp>
      <p:sp>
        <p:nvSpPr>
          <p:cNvPr id="8" name="Text 6"/>
          <p:cNvSpPr/>
          <p:nvPr/>
        </p:nvSpPr>
        <p:spPr>
          <a:xfrm>
            <a:off x="3674533" y="2041261"/>
            <a:ext cx="2228130"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C42D1A"/>
                </a:solidFill>
                <a:latin typeface="Arial" pitchFamily="34" charset="0"/>
                <a:ea typeface="Arial" pitchFamily="34" charset="-122"/>
                <a:cs typeface="Arial" pitchFamily="34" charset="-120"/>
              </a:rPr>
              <a:t>1–2 days</a:t>
            </a:r>
            <a:endParaRPr lang="en-US" sz="3600" dirty="0"/>
          </a:p>
        </p:txBody>
      </p:sp>
      <p:sp>
        <p:nvSpPr>
          <p:cNvPr id="9" name="Text 7"/>
          <p:cNvSpPr/>
          <p:nvPr/>
        </p:nvSpPr>
        <p:spPr>
          <a:xfrm>
            <a:off x="3674533" y="2594967"/>
            <a:ext cx="2228130"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a week on organised hobbies, for teens who have them. Most other free time is online.</a:t>
            </a:r>
            <a:endParaRPr lang="en-US" sz="1200" dirty="0"/>
          </a:p>
        </p:txBody>
      </p:sp>
      <p:sp>
        <p:nvSpPr>
          <p:cNvPr id="10" name="Shape 8"/>
          <p:cNvSpPr/>
          <p:nvPr/>
        </p:nvSpPr>
        <p:spPr>
          <a:xfrm>
            <a:off x="6175375" y="1862403"/>
            <a:ext cx="2520950" cy="1551384"/>
          </a:xfrm>
          <a:prstGeom prst="roundRect">
            <a:avLst>
              <a:gd name="adj" fmla="val 4707"/>
            </a:avLst>
          </a:prstGeom>
          <a:solidFill>
            <a:srgbClr val="FFFDF8"/>
          </a:solidFill>
          <a:ln w="6350">
            <a:solidFill>
              <a:srgbClr val="D9D4C7"/>
            </a:solidFill>
            <a:prstDash val="solid"/>
          </a:ln>
        </p:spPr>
        <p:txBody>
          <a:bodyPr/>
          <a:lstStyle/>
          <a:p>
            <a:endParaRPr lang="en-GB"/>
          </a:p>
        </p:txBody>
      </p:sp>
      <p:sp>
        <p:nvSpPr>
          <p:cNvPr id="11" name="Text 9"/>
          <p:cNvSpPr/>
          <p:nvPr/>
        </p:nvSpPr>
        <p:spPr>
          <a:xfrm>
            <a:off x="6354233" y="2041261"/>
            <a:ext cx="2228130"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C42D1A"/>
                </a:solidFill>
                <a:latin typeface="Arial" pitchFamily="34" charset="0"/>
                <a:ea typeface="Arial" pitchFamily="34" charset="-122"/>
                <a:cs typeface="Arial" pitchFamily="34" charset="-120"/>
              </a:rPr>
              <a:t>Both</a:t>
            </a:r>
            <a:endParaRPr lang="en-US" sz="3600" dirty="0"/>
          </a:p>
        </p:txBody>
      </p:sp>
      <p:sp>
        <p:nvSpPr>
          <p:cNvPr id="12" name="Text 10"/>
          <p:cNvSpPr/>
          <p:nvPr/>
        </p:nvSpPr>
        <p:spPr>
          <a:xfrm>
            <a:off x="6354233" y="2594967"/>
            <a:ext cx="2228130"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Online and offline belonging go together. Online friends count as real friends.</a:t>
            </a:r>
            <a:endParaRPr lang="en-US" sz="1200" dirty="0"/>
          </a:p>
        </p:txBody>
      </p:sp>
      <p:sp>
        <p:nvSpPr>
          <p:cNvPr id="13" name="Shape 11"/>
          <p:cNvSpPr/>
          <p:nvPr/>
        </p:nvSpPr>
        <p:spPr>
          <a:xfrm>
            <a:off x="8855075" y="1862403"/>
            <a:ext cx="2520950" cy="1551384"/>
          </a:xfrm>
          <a:prstGeom prst="roundRect">
            <a:avLst>
              <a:gd name="adj" fmla="val 4707"/>
            </a:avLst>
          </a:prstGeom>
          <a:solidFill>
            <a:srgbClr val="FFFDF8"/>
          </a:solidFill>
          <a:ln w="6350">
            <a:solidFill>
              <a:srgbClr val="D9D4C7"/>
            </a:solidFill>
            <a:prstDash val="solid"/>
          </a:ln>
        </p:spPr>
        <p:txBody>
          <a:bodyPr/>
          <a:lstStyle/>
          <a:p>
            <a:endParaRPr lang="en-GB"/>
          </a:p>
        </p:txBody>
      </p:sp>
      <p:sp>
        <p:nvSpPr>
          <p:cNvPr id="14" name="Text 12"/>
          <p:cNvSpPr/>
          <p:nvPr/>
        </p:nvSpPr>
        <p:spPr>
          <a:xfrm>
            <a:off x="9033934" y="2041261"/>
            <a:ext cx="2228130"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C42D1A"/>
                </a:solidFill>
                <a:latin typeface="Arial" pitchFamily="34" charset="0"/>
                <a:ea typeface="Arial" pitchFamily="34" charset="-122"/>
                <a:cs typeface="Arial" pitchFamily="34" charset="-120"/>
              </a:rPr>
              <a:t>No. 1</a:t>
            </a:r>
            <a:endParaRPr lang="en-US" sz="3600" dirty="0"/>
          </a:p>
        </p:txBody>
      </p:sp>
      <p:sp>
        <p:nvSpPr>
          <p:cNvPr id="15" name="Text 13"/>
          <p:cNvSpPr/>
          <p:nvPr/>
        </p:nvSpPr>
        <p:spPr>
          <a:xfrm>
            <a:off x="9033934" y="2594967"/>
            <a:ext cx="2228130"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savings goal for UK children is now holidays and travel. Gaming has dropped to third.</a:t>
            </a:r>
            <a:endParaRPr lang="en-US" sz="1200" dirty="0"/>
          </a:p>
        </p:txBody>
      </p:sp>
      <p:sp>
        <p:nvSpPr>
          <p:cNvPr id="16" name="Text 14"/>
          <p:cNvSpPr/>
          <p:nvPr/>
        </p:nvSpPr>
        <p:spPr>
          <a:xfrm>
            <a:off x="812800" y="3670962"/>
            <a:ext cx="10883392"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5171E"/>
                </a:solidFill>
                <a:latin typeface="Arial" pitchFamily="34" charset="0"/>
                <a:ea typeface="Arial" pitchFamily="34" charset="-122"/>
                <a:cs typeface="Arial" pitchFamily="34" charset="-120"/>
              </a:rPr>
              <a:t>Digital is the default, so real-world experiences and things made by hand carry extra value.</a:t>
            </a:r>
            <a:endParaRPr lang="en-US" sz="1500" dirty="0"/>
          </a:p>
        </p:txBody>
      </p:sp>
      <p:sp>
        <p:nvSpPr>
          <p:cNvPr id="17" name="Text 15"/>
          <p:cNvSpPr/>
          <p:nvPr/>
        </p:nvSpPr>
        <p:spPr>
          <a:xfrm>
            <a:off x="812800" y="6238280"/>
            <a:ext cx="1104606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6F78"/>
                </a:solidFill>
                <a:latin typeface="Arial" pitchFamily="34" charset="0"/>
                <a:ea typeface="Arial" pitchFamily="34" charset="-122"/>
                <a:cs typeface="Arial" pitchFamily="34" charset="-120"/>
              </a:rPr>
              <a:t>Ofcom Media Use and Attitudes 2026 · Ofcom Children’s Media Lives 2026 · Digital Wellness Lab, 2025 · NatWest Rooster Money, 2026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15171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2C230"/>
                </a:solidFill>
                <a:latin typeface="Arial" pitchFamily="34" charset="0"/>
                <a:ea typeface="Arial" pitchFamily="34" charset="-122"/>
                <a:cs typeface="Arial" pitchFamily="34" charset="-120"/>
              </a:rPr>
              <a:t>THEORY · IDENTITY</a:t>
            </a:r>
            <a:endParaRPr lang="en-US" sz="1200" dirty="0"/>
          </a:p>
        </p:txBody>
      </p:sp>
      <p:sp>
        <p:nvSpPr>
          <p:cNvPr id="3" name="Text 1"/>
          <p:cNvSpPr>
            <a:spLocks noGrp="1"/>
          </p:cNvSpPr>
          <p:nvPr>
            <p:ph type="title"/>
          </p:nvPr>
        </p:nvSpPr>
        <p:spPr>
          <a:xfrm>
            <a:off x="812800" y="11023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5F2EA"/>
                </a:solidFill>
                <a:latin typeface="Arial" pitchFamily="34" charset="0"/>
                <a:ea typeface="Arial" pitchFamily="34" charset="-122"/>
                <a:cs typeface="Arial" pitchFamily="34" charset="-120"/>
              </a:rPr>
              <a:t>ADOLESCENCE IS AN IDENTITY PROJECT</a:t>
            </a:r>
            <a:endParaRPr lang="en-US" sz="3600" dirty="0"/>
          </a:p>
        </p:txBody>
      </p:sp>
      <p:sp>
        <p:nvSpPr>
          <p:cNvPr id="4" name="Shape 2"/>
          <p:cNvSpPr/>
          <p:nvPr/>
        </p:nvSpPr>
        <p:spPr>
          <a:xfrm>
            <a:off x="812800" y="1859229"/>
            <a:ext cx="3420533" cy="2250215"/>
          </a:xfrm>
          <a:prstGeom prst="roundRect">
            <a:avLst>
              <a:gd name="adj" fmla="val 3386"/>
            </a:avLst>
          </a:prstGeom>
          <a:solidFill>
            <a:srgbClr val="22252E"/>
          </a:solidFill>
          <a:ln/>
        </p:spPr>
        <p:txBody>
          <a:bodyPr/>
          <a:lstStyle/>
          <a:p>
            <a:endParaRPr lang="en-GB"/>
          </a:p>
        </p:txBody>
      </p:sp>
      <p:sp>
        <p:nvSpPr>
          <p:cNvPr id="5" name="Text 3"/>
          <p:cNvSpPr/>
          <p:nvPr/>
        </p:nvSpPr>
        <p:spPr>
          <a:xfrm>
            <a:off x="1016000" y="2062429"/>
            <a:ext cx="3104557" cy="574014"/>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5F2EA"/>
                </a:solidFill>
                <a:latin typeface="Arial" pitchFamily="34" charset="0"/>
                <a:ea typeface="Arial" pitchFamily="34" charset="-122"/>
                <a:cs typeface="Arial" pitchFamily="34" charset="-120"/>
              </a:rPr>
              <a:t>IDENTITY VS ROLE CONFUSION</a:t>
            </a:r>
            <a:endParaRPr lang="en-US" sz="1800" dirty="0"/>
          </a:p>
        </p:txBody>
      </p:sp>
      <p:sp>
        <p:nvSpPr>
          <p:cNvPr id="6" name="Text 4"/>
          <p:cNvSpPr/>
          <p:nvPr/>
        </p:nvSpPr>
        <p:spPr>
          <a:xfrm>
            <a:off x="1016000" y="2687241"/>
            <a:ext cx="3104557"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F2C230"/>
                </a:solidFill>
                <a:latin typeface="Arial" pitchFamily="34" charset="0"/>
                <a:ea typeface="Arial" pitchFamily="34" charset="-122"/>
                <a:cs typeface="Arial" pitchFamily="34" charset="-120"/>
              </a:rPr>
              <a:t>Erikson, 1968</a:t>
            </a:r>
            <a:endParaRPr lang="en-US" sz="1200" dirty="0"/>
          </a:p>
        </p:txBody>
      </p:sp>
      <p:sp>
        <p:nvSpPr>
          <p:cNvPr id="7" name="Text 5"/>
          <p:cNvSpPr/>
          <p:nvPr/>
        </p:nvSpPr>
        <p:spPr>
          <a:xfrm>
            <a:off x="1016000" y="2976761"/>
            <a:ext cx="310455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The central task of the teen years is working out “who am I?” by trying on different selves.</a:t>
            </a:r>
            <a:endParaRPr lang="en-US" sz="1200" dirty="0"/>
          </a:p>
        </p:txBody>
      </p:sp>
      <p:sp>
        <p:nvSpPr>
          <p:cNvPr id="8" name="Text 6"/>
          <p:cNvSpPr/>
          <p:nvPr/>
        </p:nvSpPr>
        <p:spPr>
          <a:xfrm>
            <a:off x="1016000" y="3479602"/>
            <a:ext cx="3104557" cy="452041"/>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5F2EA"/>
                </a:solidFill>
                <a:latin typeface="Arial" pitchFamily="34" charset="0"/>
                <a:ea typeface="Arial" pitchFamily="34" charset="-122"/>
                <a:cs typeface="Arial" pitchFamily="34" charset="-120"/>
              </a:rPr>
              <a:t>So: let them experiment, customise and choose a side.</a:t>
            </a:r>
            <a:endParaRPr lang="en-US" sz="1200" dirty="0"/>
          </a:p>
        </p:txBody>
      </p:sp>
      <p:sp>
        <p:nvSpPr>
          <p:cNvPr id="9" name="Shape 7"/>
          <p:cNvSpPr/>
          <p:nvPr/>
        </p:nvSpPr>
        <p:spPr>
          <a:xfrm>
            <a:off x="4385733" y="1859229"/>
            <a:ext cx="3420533" cy="2250215"/>
          </a:xfrm>
          <a:prstGeom prst="roundRect">
            <a:avLst>
              <a:gd name="adj" fmla="val 3386"/>
            </a:avLst>
          </a:prstGeom>
          <a:solidFill>
            <a:srgbClr val="22252E"/>
          </a:solidFill>
          <a:ln/>
        </p:spPr>
        <p:txBody>
          <a:bodyPr/>
          <a:lstStyle/>
          <a:p>
            <a:endParaRPr lang="en-GB"/>
          </a:p>
        </p:txBody>
      </p:sp>
      <p:sp>
        <p:nvSpPr>
          <p:cNvPr id="10" name="Text 8"/>
          <p:cNvSpPr/>
          <p:nvPr/>
        </p:nvSpPr>
        <p:spPr>
          <a:xfrm>
            <a:off x="4588933" y="2062429"/>
            <a:ext cx="310455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5F2EA"/>
                </a:solidFill>
                <a:latin typeface="Arial" pitchFamily="34" charset="0"/>
                <a:ea typeface="Arial" pitchFamily="34" charset="-122"/>
                <a:cs typeface="Arial" pitchFamily="34" charset="-120"/>
              </a:rPr>
              <a:t>SOCIAL IDENTITY</a:t>
            </a:r>
            <a:endParaRPr lang="en-US" sz="1800" dirty="0"/>
          </a:p>
        </p:txBody>
      </p:sp>
      <p:sp>
        <p:nvSpPr>
          <p:cNvPr id="11" name="Text 9"/>
          <p:cNvSpPr/>
          <p:nvPr/>
        </p:nvSpPr>
        <p:spPr>
          <a:xfrm>
            <a:off x="4588933" y="2412935"/>
            <a:ext cx="3104557"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F2C230"/>
                </a:solidFill>
                <a:latin typeface="Arial" pitchFamily="34" charset="0"/>
                <a:ea typeface="Arial" pitchFamily="34" charset="-122"/>
                <a:cs typeface="Arial" pitchFamily="34" charset="-120"/>
              </a:rPr>
              <a:t>Tajfel and Turner, 1979</a:t>
            </a:r>
            <a:endParaRPr lang="en-US" sz="1200" dirty="0"/>
          </a:p>
        </p:txBody>
      </p:sp>
      <p:sp>
        <p:nvSpPr>
          <p:cNvPr id="12" name="Text 10"/>
          <p:cNvSpPr/>
          <p:nvPr/>
        </p:nvSpPr>
        <p:spPr>
          <a:xfrm>
            <a:off x="4588933" y="2702455"/>
            <a:ext cx="3104557"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Part of our self-image comes from the groups we belong to, and from how those groups compare with others.</a:t>
            </a:r>
            <a:endParaRPr lang="en-US" sz="1200" dirty="0"/>
          </a:p>
        </p:txBody>
      </p:sp>
      <p:sp>
        <p:nvSpPr>
          <p:cNvPr id="13" name="Text 11"/>
          <p:cNvSpPr/>
          <p:nvPr/>
        </p:nvSpPr>
        <p:spPr>
          <a:xfrm>
            <a:off x="4588933" y="3418616"/>
            <a:ext cx="3104557" cy="452041"/>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5F2EA"/>
                </a:solidFill>
                <a:latin typeface="Arial" pitchFamily="34" charset="0"/>
                <a:ea typeface="Arial" pitchFamily="34" charset="-122"/>
                <a:cs typeface="Arial" pitchFamily="34" charset="-120"/>
              </a:rPr>
              <a:t>So: a fandom needs badges that insiders recognise.</a:t>
            </a:r>
            <a:endParaRPr lang="en-US" sz="1200" dirty="0"/>
          </a:p>
        </p:txBody>
      </p:sp>
      <p:sp>
        <p:nvSpPr>
          <p:cNvPr id="14" name="Shape 12"/>
          <p:cNvSpPr/>
          <p:nvPr/>
        </p:nvSpPr>
        <p:spPr>
          <a:xfrm>
            <a:off x="7958667" y="1859229"/>
            <a:ext cx="3420533" cy="2250215"/>
          </a:xfrm>
          <a:prstGeom prst="roundRect">
            <a:avLst>
              <a:gd name="adj" fmla="val 3386"/>
            </a:avLst>
          </a:prstGeom>
          <a:solidFill>
            <a:srgbClr val="22252E"/>
          </a:solidFill>
          <a:ln/>
        </p:spPr>
        <p:txBody>
          <a:bodyPr/>
          <a:lstStyle/>
          <a:p>
            <a:endParaRPr lang="en-GB"/>
          </a:p>
        </p:txBody>
      </p:sp>
      <p:sp>
        <p:nvSpPr>
          <p:cNvPr id="15" name="Text 13"/>
          <p:cNvSpPr/>
          <p:nvPr/>
        </p:nvSpPr>
        <p:spPr>
          <a:xfrm>
            <a:off x="8161867" y="2062429"/>
            <a:ext cx="310455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5F2EA"/>
                </a:solidFill>
                <a:latin typeface="Arial" pitchFamily="34" charset="0"/>
                <a:ea typeface="Arial" pitchFamily="34" charset="-122"/>
                <a:cs typeface="Arial" pitchFamily="34" charset="-120"/>
              </a:rPr>
              <a:t>THE EXTENDED SELF</a:t>
            </a:r>
            <a:endParaRPr lang="en-US" sz="1800" dirty="0"/>
          </a:p>
        </p:txBody>
      </p:sp>
      <p:sp>
        <p:nvSpPr>
          <p:cNvPr id="16" name="Text 14"/>
          <p:cNvSpPr/>
          <p:nvPr/>
        </p:nvSpPr>
        <p:spPr>
          <a:xfrm>
            <a:off x="8161867" y="2412935"/>
            <a:ext cx="3104557"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F2C230"/>
                </a:solidFill>
                <a:latin typeface="Arial" pitchFamily="34" charset="0"/>
                <a:ea typeface="Arial" pitchFamily="34" charset="-122"/>
                <a:cs typeface="Arial" pitchFamily="34" charset="-120"/>
              </a:rPr>
              <a:t>Belk, 1988</a:t>
            </a:r>
            <a:endParaRPr lang="en-US" sz="1200" dirty="0"/>
          </a:p>
        </p:txBody>
      </p:sp>
      <p:sp>
        <p:nvSpPr>
          <p:cNvPr id="17" name="Text 15"/>
          <p:cNvSpPr/>
          <p:nvPr/>
        </p:nvSpPr>
        <p:spPr>
          <a:xfrm>
            <a:off x="8161867" y="2702455"/>
            <a:ext cx="3104557"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Possessions become part of who we are. What sits on a shelf, bag or profile says something about us.</a:t>
            </a:r>
            <a:endParaRPr lang="en-US" sz="1200" dirty="0"/>
          </a:p>
        </p:txBody>
      </p:sp>
      <p:sp>
        <p:nvSpPr>
          <p:cNvPr id="18" name="Text 16"/>
          <p:cNvSpPr/>
          <p:nvPr/>
        </p:nvSpPr>
        <p:spPr>
          <a:xfrm>
            <a:off x="8161867" y="3418616"/>
            <a:ext cx="3104557" cy="452041"/>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5F2EA"/>
                </a:solidFill>
                <a:latin typeface="Arial" pitchFamily="34" charset="0"/>
                <a:ea typeface="Arial" pitchFamily="34" charset="-122"/>
                <a:cs typeface="Arial" pitchFamily="34" charset="-120"/>
              </a:rPr>
              <a:t>So: ask what owning this says about the owner.</a:t>
            </a:r>
            <a:endParaRPr lang="en-US" sz="1200" dirty="0"/>
          </a:p>
        </p:txBody>
      </p:sp>
      <p:sp>
        <p:nvSpPr>
          <p:cNvPr id="19" name="Text 17"/>
          <p:cNvSpPr/>
          <p:nvPr/>
        </p:nvSpPr>
        <p:spPr>
          <a:xfrm>
            <a:off x="812800" y="6238280"/>
            <a:ext cx="949134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499A3"/>
                </a:solidFill>
                <a:latin typeface="Arial" pitchFamily="34" charset="0"/>
                <a:ea typeface="Arial" pitchFamily="34" charset="-122"/>
                <a:cs typeface="Arial" pitchFamily="34" charset="-120"/>
              </a:rPr>
              <a:t>Erikson, Identity: Youth and Crisis · Tajfel and Turner, social identity theory · Belk, Possessions and the Extended Self</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15171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2C230"/>
                </a:solidFill>
                <a:latin typeface="Arial" pitchFamily="34" charset="0"/>
                <a:ea typeface="Arial" pitchFamily="34" charset="-122"/>
                <a:cs typeface="Arial" pitchFamily="34" charset="-120"/>
              </a:rPr>
              <a:t>THEORY · MOTIVATION</a:t>
            </a:r>
            <a:endParaRPr lang="en-US" sz="1200" dirty="0"/>
          </a:p>
        </p:txBody>
      </p:sp>
      <p:sp>
        <p:nvSpPr>
          <p:cNvPr id="3" name="Text 1"/>
          <p:cNvSpPr>
            <a:spLocks noGrp="1"/>
          </p:cNvSpPr>
          <p:nvPr>
            <p:ph type="title"/>
          </p:nvPr>
        </p:nvSpPr>
        <p:spPr>
          <a:xfrm>
            <a:off x="812800" y="1102320"/>
            <a:ext cx="10883392" cy="1031214"/>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5F2EA"/>
                </a:solidFill>
                <a:latin typeface="Arial" pitchFamily="34" charset="0"/>
                <a:ea typeface="Arial" pitchFamily="34" charset="-122"/>
                <a:cs typeface="Arial" pitchFamily="34" charset="-120"/>
              </a:rPr>
              <a:t>THREE NEEDS THAT DRIVE WHAT TEENS CHOOSE</a:t>
            </a:r>
            <a:endParaRPr lang="en-US" sz="3600" dirty="0"/>
          </a:p>
        </p:txBody>
      </p:sp>
      <p:sp>
        <p:nvSpPr>
          <p:cNvPr id="4" name="Shape 2"/>
          <p:cNvSpPr/>
          <p:nvPr/>
        </p:nvSpPr>
        <p:spPr>
          <a:xfrm>
            <a:off x="812800" y="2362135"/>
            <a:ext cx="3420533" cy="2189229"/>
          </a:xfrm>
          <a:prstGeom prst="roundRect">
            <a:avLst>
              <a:gd name="adj" fmla="val 3481"/>
            </a:avLst>
          </a:prstGeom>
          <a:solidFill>
            <a:srgbClr val="22252E"/>
          </a:solidFill>
          <a:ln/>
        </p:spPr>
        <p:txBody>
          <a:bodyPr/>
          <a:lstStyle/>
          <a:p>
            <a:endParaRPr lang="en-GB"/>
          </a:p>
        </p:txBody>
      </p:sp>
      <p:sp>
        <p:nvSpPr>
          <p:cNvPr id="5" name="Text 3"/>
          <p:cNvSpPr/>
          <p:nvPr/>
        </p:nvSpPr>
        <p:spPr>
          <a:xfrm>
            <a:off x="1016000" y="2565335"/>
            <a:ext cx="310455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2C230"/>
                </a:solidFill>
                <a:latin typeface="Arial" pitchFamily="34" charset="0"/>
                <a:ea typeface="Arial" pitchFamily="34" charset="-122"/>
                <a:cs typeface="Arial" pitchFamily="34" charset="-120"/>
              </a:rPr>
              <a:t>AUTONOMY</a:t>
            </a:r>
            <a:endParaRPr lang="en-US" sz="1800" dirty="0"/>
          </a:p>
        </p:txBody>
      </p:sp>
      <p:sp>
        <p:nvSpPr>
          <p:cNvPr id="6" name="Text 4"/>
          <p:cNvSpPr/>
          <p:nvPr/>
        </p:nvSpPr>
        <p:spPr>
          <a:xfrm>
            <a:off x="1016000" y="2915841"/>
            <a:ext cx="310455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5F2EA"/>
                </a:solidFill>
                <a:latin typeface="Arial" pitchFamily="34" charset="0"/>
                <a:ea typeface="Arial" pitchFamily="34" charset="-122"/>
                <a:cs typeface="Arial" pitchFamily="34" charset="-120"/>
              </a:rPr>
              <a:t>“I chose this. Nobody chose it for me.”</a:t>
            </a:r>
            <a:endParaRPr lang="en-US" sz="1200" dirty="0"/>
          </a:p>
        </p:txBody>
      </p:sp>
      <p:sp>
        <p:nvSpPr>
          <p:cNvPr id="7" name="Text 5"/>
          <p:cNvSpPr/>
          <p:nvPr/>
        </p:nvSpPr>
        <p:spPr>
          <a:xfrm>
            <a:off x="1016000" y="3205361"/>
            <a:ext cx="310455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Teens push away from anything that feels picked by parents or made for younger kids.</a:t>
            </a:r>
            <a:endParaRPr lang="en-US" sz="1200" dirty="0"/>
          </a:p>
        </p:txBody>
      </p:sp>
      <p:sp>
        <p:nvSpPr>
          <p:cNvPr id="8" name="Text 6"/>
          <p:cNvSpPr/>
          <p:nvPr/>
        </p:nvSpPr>
        <p:spPr>
          <a:xfrm>
            <a:off x="1016000" y="3708202"/>
            <a:ext cx="3104557" cy="452041"/>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C9CCD3"/>
                </a:solidFill>
                <a:latin typeface="Arial" pitchFamily="34" charset="0"/>
                <a:ea typeface="Arial" pitchFamily="34" charset="-122"/>
                <a:cs typeface="Arial" pitchFamily="34" charset="-120"/>
              </a:rPr>
              <a:t>NINJAGO link:</a:t>
            </a:r>
            <a:r>
              <a:rPr lang="en-US" sz="1200" dirty="0">
                <a:solidFill>
                  <a:srgbClr val="C9CCD3"/>
                </a:solidFill>
                <a:latin typeface="Arial" pitchFamily="34" charset="0"/>
                <a:ea typeface="Arial" pitchFamily="34" charset="-122"/>
                <a:cs typeface="Arial" pitchFamily="34" charset="-120"/>
              </a:rPr>
              <a:t> building and re-creating your own stories.</a:t>
            </a:r>
            <a:endParaRPr lang="en-US" sz="1200" dirty="0"/>
          </a:p>
        </p:txBody>
      </p:sp>
      <p:sp>
        <p:nvSpPr>
          <p:cNvPr id="9" name="Shape 7"/>
          <p:cNvSpPr/>
          <p:nvPr/>
        </p:nvSpPr>
        <p:spPr>
          <a:xfrm>
            <a:off x="4385733" y="2362135"/>
            <a:ext cx="3420533" cy="2189229"/>
          </a:xfrm>
          <a:prstGeom prst="roundRect">
            <a:avLst>
              <a:gd name="adj" fmla="val 3481"/>
            </a:avLst>
          </a:prstGeom>
          <a:solidFill>
            <a:srgbClr val="22252E"/>
          </a:solidFill>
          <a:ln/>
        </p:spPr>
        <p:txBody>
          <a:bodyPr/>
          <a:lstStyle/>
          <a:p>
            <a:endParaRPr lang="en-GB"/>
          </a:p>
        </p:txBody>
      </p:sp>
      <p:sp>
        <p:nvSpPr>
          <p:cNvPr id="10" name="Text 8"/>
          <p:cNvSpPr/>
          <p:nvPr/>
        </p:nvSpPr>
        <p:spPr>
          <a:xfrm>
            <a:off x="4588933" y="2565335"/>
            <a:ext cx="310455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2C230"/>
                </a:solidFill>
                <a:latin typeface="Arial" pitchFamily="34" charset="0"/>
                <a:ea typeface="Arial" pitchFamily="34" charset="-122"/>
                <a:cs typeface="Arial" pitchFamily="34" charset="-120"/>
              </a:rPr>
              <a:t>COMPETENCE</a:t>
            </a:r>
            <a:endParaRPr lang="en-US" sz="1800" dirty="0"/>
          </a:p>
        </p:txBody>
      </p:sp>
      <p:sp>
        <p:nvSpPr>
          <p:cNvPr id="11" name="Text 9"/>
          <p:cNvSpPr/>
          <p:nvPr/>
        </p:nvSpPr>
        <p:spPr>
          <a:xfrm>
            <a:off x="4588933" y="2915841"/>
            <a:ext cx="310455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5F2EA"/>
                </a:solidFill>
                <a:latin typeface="Arial" pitchFamily="34" charset="0"/>
                <a:ea typeface="Arial" pitchFamily="34" charset="-122"/>
                <a:cs typeface="Arial" pitchFamily="34" charset="-120"/>
              </a:rPr>
              <a:t>“I am getting good at this.”</a:t>
            </a:r>
            <a:endParaRPr lang="en-US" sz="1200" dirty="0"/>
          </a:p>
        </p:txBody>
      </p:sp>
      <p:sp>
        <p:nvSpPr>
          <p:cNvPr id="12" name="Text 10"/>
          <p:cNvSpPr/>
          <p:nvPr/>
        </p:nvSpPr>
        <p:spPr>
          <a:xfrm>
            <a:off x="4588933" y="3205361"/>
            <a:ext cx="3104557"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Skill, progress and visible mastery keep teens coming back, in games, sport and hobbies.</a:t>
            </a:r>
            <a:endParaRPr lang="en-US" sz="1200" dirty="0"/>
          </a:p>
        </p:txBody>
      </p:sp>
      <p:sp>
        <p:nvSpPr>
          <p:cNvPr id="13" name="Text 11"/>
          <p:cNvSpPr/>
          <p:nvPr/>
        </p:nvSpPr>
        <p:spPr>
          <a:xfrm>
            <a:off x="4588933" y="3921522"/>
            <a:ext cx="3104557" cy="452041"/>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C9CCD3"/>
                </a:solidFill>
                <a:latin typeface="Arial" pitchFamily="34" charset="0"/>
                <a:ea typeface="Arial" pitchFamily="34" charset="-122"/>
                <a:cs typeface="Arial" pitchFamily="34" charset="-120"/>
              </a:rPr>
              <a:t>NINJAGO link:</a:t>
            </a:r>
            <a:r>
              <a:rPr lang="en-US" sz="1200" dirty="0">
                <a:solidFill>
                  <a:srgbClr val="C9CCD3"/>
                </a:solidFill>
                <a:latin typeface="Arial" pitchFamily="34" charset="0"/>
                <a:ea typeface="Arial" pitchFamily="34" charset="-122"/>
                <a:cs typeface="Arial" pitchFamily="34" charset="-120"/>
              </a:rPr>
              <a:t> mastery and unlocking your True Potential.</a:t>
            </a:r>
            <a:endParaRPr lang="en-US" sz="1200" dirty="0"/>
          </a:p>
        </p:txBody>
      </p:sp>
      <p:sp>
        <p:nvSpPr>
          <p:cNvPr id="14" name="Shape 12"/>
          <p:cNvSpPr/>
          <p:nvPr/>
        </p:nvSpPr>
        <p:spPr>
          <a:xfrm>
            <a:off x="7958667" y="2362135"/>
            <a:ext cx="3420533" cy="2189229"/>
          </a:xfrm>
          <a:prstGeom prst="roundRect">
            <a:avLst>
              <a:gd name="adj" fmla="val 3481"/>
            </a:avLst>
          </a:prstGeom>
          <a:solidFill>
            <a:srgbClr val="22252E"/>
          </a:solidFill>
          <a:ln/>
        </p:spPr>
        <p:txBody>
          <a:bodyPr/>
          <a:lstStyle/>
          <a:p>
            <a:endParaRPr lang="en-GB"/>
          </a:p>
        </p:txBody>
      </p:sp>
      <p:sp>
        <p:nvSpPr>
          <p:cNvPr id="15" name="Text 13"/>
          <p:cNvSpPr/>
          <p:nvPr/>
        </p:nvSpPr>
        <p:spPr>
          <a:xfrm>
            <a:off x="8161867" y="2565335"/>
            <a:ext cx="310455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2C230"/>
                </a:solidFill>
                <a:latin typeface="Arial" pitchFamily="34" charset="0"/>
                <a:ea typeface="Arial" pitchFamily="34" charset="-122"/>
                <a:cs typeface="Arial" pitchFamily="34" charset="-120"/>
              </a:rPr>
              <a:t>RELATEDNESS</a:t>
            </a:r>
            <a:endParaRPr lang="en-US" sz="1800" dirty="0"/>
          </a:p>
        </p:txBody>
      </p:sp>
      <p:sp>
        <p:nvSpPr>
          <p:cNvPr id="16" name="Text 14"/>
          <p:cNvSpPr/>
          <p:nvPr/>
        </p:nvSpPr>
        <p:spPr>
          <a:xfrm>
            <a:off x="8161867" y="2915841"/>
            <a:ext cx="310455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5F2EA"/>
                </a:solidFill>
                <a:latin typeface="Arial" pitchFamily="34" charset="0"/>
                <a:ea typeface="Arial" pitchFamily="34" charset="-122"/>
                <a:cs typeface="Arial" pitchFamily="34" charset="-120"/>
              </a:rPr>
              <a:t>“My people are into this too.”</a:t>
            </a:r>
            <a:endParaRPr lang="en-US" sz="1200" dirty="0"/>
          </a:p>
        </p:txBody>
      </p:sp>
      <p:sp>
        <p:nvSpPr>
          <p:cNvPr id="17" name="Text 15"/>
          <p:cNvSpPr/>
          <p:nvPr/>
        </p:nvSpPr>
        <p:spPr>
          <a:xfrm>
            <a:off x="8161867" y="3205361"/>
            <a:ext cx="310455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Belonging matters most. Interests are how teens find and keep their friends.</a:t>
            </a:r>
            <a:endParaRPr lang="en-US" sz="1200" dirty="0"/>
          </a:p>
        </p:txBody>
      </p:sp>
      <p:sp>
        <p:nvSpPr>
          <p:cNvPr id="18" name="Text 16"/>
          <p:cNvSpPr/>
          <p:nvPr/>
        </p:nvSpPr>
        <p:spPr>
          <a:xfrm>
            <a:off x="8161867" y="3708202"/>
            <a:ext cx="3104557" cy="452041"/>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C9CCD3"/>
                </a:solidFill>
                <a:latin typeface="Arial" pitchFamily="34" charset="0"/>
                <a:ea typeface="Arial" pitchFamily="34" charset="-122"/>
                <a:cs typeface="Arial" pitchFamily="34" charset="-120"/>
              </a:rPr>
              <a:t>NINJAGO link:</a:t>
            </a:r>
            <a:r>
              <a:rPr lang="en-US" sz="1200" dirty="0">
                <a:solidFill>
                  <a:srgbClr val="C9CCD3"/>
                </a:solidFill>
                <a:latin typeface="Arial" pitchFamily="34" charset="0"/>
                <a:ea typeface="Arial" pitchFamily="34" charset="-122"/>
                <a:cs typeface="Arial" pitchFamily="34" charset="-120"/>
              </a:rPr>
              <a:t> heroes who fight with friendship, and fan communities.</a:t>
            </a:r>
            <a:endParaRPr lang="en-US" sz="1200" dirty="0"/>
          </a:p>
        </p:txBody>
      </p:sp>
      <p:sp>
        <p:nvSpPr>
          <p:cNvPr id="19" name="Text 17"/>
          <p:cNvSpPr/>
          <p:nvPr/>
        </p:nvSpPr>
        <p:spPr>
          <a:xfrm>
            <a:off x="812800" y="6238280"/>
            <a:ext cx="9697641"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499A3"/>
                </a:solidFill>
                <a:latin typeface="Arial" pitchFamily="34" charset="0"/>
                <a:ea typeface="Arial" pitchFamily="34" charset="-122"/>
                <a:cs typeface="Arial" pitchFamily="34" charset="-120"/>
              </a:rPr>
              <a:t>Self-determination theory: Deci and Ryan, 2000 · NINJAGO links drawn from the brand positioning in the challenge brief</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C42D1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FFDF8"/>
                </a:solidFill>
                <a:latin typeface="Arial" pitchFamily="34" charset="0"/>
                <a:ea typeface="Arial" pitchFamily="34" charset="-122"/>
                <a:cs typeface="Arial" pitchFamily="34" charset="-120"/>
              </a:rPr>
              <a:t>THE CORE TENSION</a:t>
            </a:r>
            <a:endParaRPr lang="en-US" sz="1200" dirty="0"/>
          </a:p>
        </p:txBody>
      </p:sp>
      <p:sp>
        <p:nvSpPr>
          <p:cNvPr id="3" name="Text 1"/>
          <p:cNvSpPr>
            <a:spLocks noGrp="1"/>
          </p:cNvSpPr>
          <p:nvPr>
            <p:ph type="title"/>
          </p:nvPr>
        </p:nvSpPr>
        <p:spPr>
          <a:xfrm>
            <a:off x="812800" y="1887274"/>
            <a:ext cx="10883392" cy="1625600"/>
          </a:xfrm>
          <a:prstGeom prst="rect">
            <a:avLst/>
          </a:prstGeom>
          <a:noFill/>
          <a:ln/>
        </p:spPr>
        <p:txBody>
          <a:bodyPr wrap="square" lIns="0" tIns="0" rIns="0" bIns="0" rtlCol="0" anchor="t">
            <a:normAutofit/>
          </a:bodyPr>
          <a:lstStyle/>
          <a:p>
            <a:pPr marL="0" indent="0" algn="l">
              <a:lnSpc>
                <a:spcPts val="6300"/>
              </a:lnSpc>
              <a:buNone/>
            </a:pPr>
            <a:r>
              <a:rPr lang="en-US" sz="6000" b="1" i="0" dirty="0">
                <a:solidFill>
                  <a:srgbClr val="FFFDF8"/>
                </a:solidFill>
                <a:latin typeface="Arial" pitchFamily="34" charset="0"/>
                <a:ea typeface="Arial" pitchFamily="34" charset="-122"/>
                <a:cs typeface="Arial" pitchFamily="34" charset="-120"/>
              </a:rPr>
              <a:t>TOO OLD FOR TOYS. NOT TOO OLD TO PLAY.</a:t>
            </a:r>
            <a:endParaRPr lang="en-US" sz="6000" dirty="0"/>
          </a:p>
        </p:txBody>
      </p:sp>
      <p:sp>
        <p:nvSpPr>
          <p:cNvPr id="4" name="Shape 2"/>
          <p:cNvSpPr/>
          <p:nvPr/>
        </p:nvSpPr>
        <p:spPr>
          <a:xfrm>
            <a:off x="812800" y="4348559"/>
            <a:ext cx="3420533" cy="1493441"/>
          </a:xfrm>
          <a:prstGeom prst="roundRect">
            <a:avLst>
              <a:gd name="adj" fmla="val 5102"/>
            </a:avLst>
          </a:prstGeom>
          <a:solidFill>
            <a:srgbClr val="15171E"/>
          </a:solidFill>
          <a:ln/>
        </p:spPr>
        <p:txBody>
          <a:bodyPr/>
          <a:lstStyle/>
          <a:p>
            <a:endParaRPr lang="en-GB"/>
          </a:p>
        </p:txBody>
      </p:sp>
      <p:sp>
        <p:nvSpPr>
          <p:cNvPr id="5" name="Text 3"/>
          <p:cNvSpPr/>
          <p:nvPr/>
        </p:nvSpPr>
        <p:spPr>
          <a:xfrm>
            <a:off x="1016000" y="4551759"/>
            <a:ext cx="3104557"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From a toy</a:t>
            </a:r>
            <a:endParaRPr lang="en-US" sz="1200" dirty="0"/>
          </a:p>
        </p:txBody>
      </p:sp>
      <p:sp>
        <p:nvSpPr>
          <p:cNvPr id="6" name="Text 4"/>
          <p:cNvSpPr/>
          <p:nvPr/>
        </p:nvSpPr>
        <p:spPr>
          <a:xfrm>
            <a:off x="1016000" y="4815880"/>
            <a:ext cx="3104557" cy="8483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2C230"/>
                </a:solidFill>
                <a:latin typeface="Arial" pitchFamily="34" charset="0"/>
                <a:ea typeface="Arial" pitchFamily="34" charset="-122"/>
                <a:cs typeface="Arial" pitchFamily="34" charset="-120"/>
              </a:rPr>
              <a:t>TO SOMETHING THEY DISPLAY, WEAR OR COLLECT</a:t>
            </a:r>
            <a:endParaRPr lang="en-US" sz="1800" dirty="0"/>
          </a:p>
        </p:txBody>
      </p:sp>
      <p:sp>
        <p:nvSpPr>
          <p:cNvPr id="7" name="Shape 5"/>
          <p:cNvSpPr/>
          <p:nvPr/>
        </p:nvSpPr>
        <p:spPr>
          <a:xfrm>
            <a:off x="4385733" y="4348559"/>
            <a:ext cx="3420533" cy="1493441"/>
          </a:xfrm>
          <a:prstGeom prst="roundRect">
            <a:avLst>
              <a:gd name="adj" fmla="val 5102"/>
            </a:avLst>
          </a:prstGeom>
          <a:solidFill>
            <a:srgbClr val="15171E"/>
          </a:solidFill>
          <a:ln/>
        </p:spPr>
        <p:txBody>
          <a:bodyPr/>
          <a:lstStyle/>
          <a:p>
            <a:endParaRPr lang="en-GB"/>
          </a:p>
        </p:txBody>
      </p:sp>
      <p:sp>
        <p:nvSpPr>
          <p:cNvPr id="8" name="Text 6"/>
          <p:cNvSpPr/>
          <p:nvPr/>
        </p:nvSpPr>
        <p:spPr>
          <a:xfrm>
            <a:off x="4588933" y="4551759"/>
            <a:ext cx="3104557"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From a kids’ story</a:t>
            </a:r>
            <a:endParaRPr lang="en-US" sz="1200" dirty="0"/>
          </a:p>
        </p:txBody>
      </p:sp>
      <p:sp>
        <p:nvSpPr>
          <p:cNvPr id="9" name="Text 7"/>
          <p:cNvSpPr/>
          <p:nvPr/>
        </p:nvSpPr>
        <p:spPr>
          <a:xfrm>
            <a:off x="4588933" y="4815880"/>
            <a:ext cx="3104557" cy="8483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2C230"/>
                </a:solidFill>
                <a:latin typeface="Arial" pitchFamily="34" charset="0"/>
                <a:ea typeface="Arial" pitchFamily="34" charset="-122"/>
                <a:cs typeface="Arial" pitchFamily="34" charset="-120"/>
              </a:rPr>
              <a:t>TO GUILT, GRIEF AND SACRIFICE IN AN ANIME STYLE</a:t>
            </a:r>
            <a:endParaRPr lang="en-US" sz="1800" dirty="0"/>
          </a:p>
        </p:txBody>
      </p:sp>
      <p:sp>
        <p:nvSpPr>
          <p:cNvPr id="10" name="Shape 8"/>
          <p:cNvSpPr/>
          <p:nvPr/>
        </p:nvSpPr>
        <p:spPr>
          <a:xfrm>
            <a:off x="7958667" y="4348559"/>
            <a:ext cx="3420533" cy="1493441"/>
          </a:xfrm>
          <a:prstGeom prst="roundRect">
            <a:avLst>
              <a:gd name="adj" fmla="val 5102"/>
            </a:avLst>
          </a:prstGeom>
          <a:solidFill>
            <a:srgbClr val="15171E"/>
          </a:solidFill>
          <a:ln/>
        </p:spPr>
        <p:txBody>
          <a:bodyPr/>
          <a:lstStyle/>
          <a:p>
            <a:endParaRPr lang="en-GB"/>
          </a:p>
        </p:txBody>
      </p:sp>
      <p:sp>
        <p:nvSpPr>
          <p:cNvPr id="11" name="Text 9"/>
          <p:cNvSpPr/>
          <p:nvPr/>
        </p:nvSpPr>
        <p:spPr>
          <a:xfrm>
            <a:off x="8161867" y="4551759"/>
            <a:ext cx="3104557"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From playing alone</a:t>
            </a:r>
            <a:endParaRPr lang="en-US" sz="1200" dirty="0"/>
          </a:p>
        </p:txBody>
      </p:sp>
      <p:sp>
        <p:nvSpPr>
          <p:cNvPr id="12" name="Text 10"/>
          <p:cNvSpPr/>
          <p:nvPr/>
        </p:nvSpPr>
        <p:spPr>
          <a:xfrm>
            <a:off x="8161867" y="4815880"/>
            <a:ext cx="3104557" cy="574014"/>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2C230"/>
                </a:solidFill>
                <a:latin typeface="Arial" pitchFamily="34" charset="0"/>
                <a:ea typeface="Arial" pitchFamily="34" charset="-122"/>
                <a:cs typeface="Arial" pitchFamily="34" charset="-120"/>
              </a:rPr>
              <a:t>TO SOMETHING WORTH SHOWING FRIENDS</a:t>
            </a:r>
            <a:endParaRPr lang="en-US" sz="1800" dirty="0"/>
          </a:p>
        </p:txBody>
      </p:sp>
      <p:sp>
        <p:nvSpPr>
          <p:cNvPr id="13" name="Text 11"/>
          <p:cNvSpPr/>
          <p:nvPr/>
        </p:nvSpPr>
        <p:spPr>
          <a:xfrm>
            <a:off x="812800" y="6238280"/>
            <a:ext cx="8641001"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FFFDF8"/>
                </a:solidFill>
                <a:latin typeface="Arial" pitchFamily="34" charset="0"/>
                <a:ea typeface="Arial" pitchFamily="34" charset="-122"/>
                <a:cs typeface="Arial" pitchFamily="34" charset="-120"/>
              </a:rPr>
              <a:t>NINJAGO Legends already makes these shifts in content and sets. Your concept should push them further.</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5F2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C42D1A"/>
                </a:solidFill>
                <a:latin typeface="Arial" pitchFamily="34" charset="0"/>
                <a:ea typeface="Arial" pitchFamily="34" charset="-122"/>
                <a:cs typeface="Arial" pitchFamily="34" charset="-120"/>
              </a:rPr>
              <a:t>EVIDENCE · TIME AND ATTENTION</a:t>
            </a:r>
            <a:endParaRPr lang="en-US" sz="1200" dirty="0"/>
          </a:p>
        </p:txBody>
      </p:sp>
      <p:sp>
        <p:nvSpPr>
          <p:cNvPr id="3" name="Text 1"/>
          <p:cNvSpPr>
            <a:spLocks noGrp="1"/>
          </p:cNvSpPr>
          <p:nvPr>
            <p:ph type="title"/>
          </p:nvPr>
        </p:nvSpPr>
        <p:spPr>
          <a:xfrm>
            <a:off x="812800" y="11023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5171E"/>
                </a:solidFill>
                <a:latin typeface="Arial" pitchFamily="34" charset="0"/>
                <a:ea typeface="Arial" pitchFamily="34" charset="-122"/>
                <a:cs typeface="Arial" pitchFamily="34" charset="-120"/>
              </a:rPr>
              <a:t>WHERE TEENS SPEND THEIR TIME</a:t>
            </a:r>
            <a:endParaRPr lang="en-US" sz="3600" dirty="0"/>
          </a:p>
        </p:txBody>
      </p:sp>
      <p:sp>
        <p:nvSpPr>
          <p:cNvPr id="4" name="Shape 2"/>
          <p:cNvSpPr/>
          <p:nvPr/>
        </p:nvSpPr>
        <p:spPr>
          <a:xfrm>
            <a:off x="815975" y="1862404"/>
            <a:ext cx="3414183" cy="1338064"/>
          </a:xfrm>
          <a:prstGeom prst="roundRect">
            <a:avLst>
              <a:gd name="adj" fmla="val 5458"/>
            </a:avLst>
          </a:prstGeom>
          <a:solidFill>
            <a:srgbClr val="FFFDF8"/>
          </a:solidFill>
          <a:ln w="6350">
            <a:solidFill>
              <a:srgbClr val="D9D4C7"/>
            </a:solidFill>
            <a:prstDash val="solid"/>
          </a:ln>
        </p:spPr>
        <p:txBody>
          <a:bodyPr/>
          <a:lstStyle/>
          <a:p>
            <a:endParaRPr lang="en-GB"/>
          </a:p>
        </p:txBody>
      </p:sp>
      <p:sp>
        <p:nvSpPr>
          <p:cNvPr id="5" name="Text 3"/>
          <p:cNvSpPr/>
          <p:nvPr/>
        </p:nvSpPr>
        <p:spPr>
          <a:xfrm>
            <a:off x="1020233" y="2041261"/>
            <a:ext cx="3095837"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C42D1A"/>
                </a:solidFill>
                <a:latin typeface="Arial" pitchFamily="34" charset="0"/>
                <a:ea typeface="Arial" pitchFamily="34" charset="-122"/>
                <a:cs typeface="Arial" pitchFamily="34" charset="-120"/>
              </a:rPr>
              <a:t>9 in 10</a:t>
            </a:r>
            <a:endParaRPr lang="en-US" sz="3600" dirty="0"/>
          </a:p>
        </p:txBody>
      </p:sp>
      <p:sp>
        <p:nvSpPr>
          <p:cNvPr id="6" name="Text 4"/>
          <p:cNvSpPr/>
          <p:nvPr/>
        </p:nvSpPr>
        <p:spPr>
          <a:xfrm>
            <a:off x="1020233" y="2594967"/>
            <a:ext cx="309583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US teens use YouTube, the most widely used platform. </a:t>
            </a:r>
            <a:r>
              <a:rPr lang="en-US" sz="1200" b="1" dirty="0">
                <a:solidFill>
                  <a:srgbClr val="4A4F5A"/>
                </a:solidFill>
                <a:latin typeface="Arial" pitchFamily="34" charset="0"/>
                <a:ea typeface="Arial" pitchFamily="34" charset="-122"/>
                <a:cs typeface="Arial" pitchFamily="34" charset="-120"/>
              </a:rPr>
              <a:t>Pew, 2025</a:t>
            </a:r>
            <a:endParaRPr lang="en-US" sz="1200" dirty="0"/>
          </a:p>
        </p:txBody>
      </p:sp>
      <p:sp>
        <p:nvSpPr>
          <p:cNvPr id="7" name="Shape 5"/>
          <p:cNvSpPr/>
          <p:nvPr/>
        </p:nvSpPr>
        <p:spPr>
          <a:xfrm>
            <a:off x="4388908" y="1862404"/>
            <a:ext cx="3414183" cy="1338064"/>
          </a:xfrm>
          <a:prstGeom prst="roundRect">
            <a:avLst>
              <a:gd name="adj" fmla="val 5458"/>
            </a:avLst>
          </a:prstGeom>
          <a:solidFill>
            <a:srgbClr val="FFFDF8"/>
          </a:solidFill>
          <a:ln w="6350">
            <a:solidFill>
              <a:srgbClr val="D9D4C7"/>
            </a:solidFill>
            <a:prstDash val="solid"/>
          </a:ln>
        </p:spPr>
        <p:txBody>
          <a:bodyPr/>
          <a:lstStyle/>
          <a:p>
            <a:endParaRPr lang="en-GB"/>
          </a:p>
        </p:txBody>
      </p:sp>
      <p:sp>
        <p:nvSpPr>
          <p:cNvPr id="8" name="Text 6"/>
          <p:cNvSpPr/>
          <p:nvPr/>
        </p:nvSpPr>
        <p:spPr>
          <a:xfrm>
            <a:off x="4593167" y="2041261"/>
            <a:ext cx="3095837"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C42D1A"/>
                </a:solidFill>
                <a:latin typeface="Arial" pitchFamily="34" charset="0"/>
                <a:ea typeface="Arial" pitchFamily="34" charset="-122"/>
                <a:cs typeface="Arial" pitchFamily="34" charset="-120"/>
              </a:rPr>
              <a:t>68%</a:t>
            </a:r>
            <a:endParaRPr lang="en-US" sz="3600" dirty="0"/>
          </a:p>
        </p:txBody>
      </p:sp>
      <p:sp>
        <p:nvSpPr>
          <p:cNvPr id="9" name="Text 7"/>
          <p:cNvSpPr/>
          <p:nvPr/>
        </p:nvSpPr>
        <p:spPr>
          <a:xfrm>
            <a:off x="4593167" y="2594967"/>
            <a:ext cx="309583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use TikTok. Instagram 62%, Snapchat 53%. </a:t>
            </a:r>
            <a:r>
              <a:rPr lang="en-US" sz="1200" b="1" dirty="0">
                <a:solidFill>
                  <a:srgbClr val="4A4F5A"/>
                </a:solidFill>
                <a:latin typeface="Arial" pitchFamily="34" charset="0"/>
                <a:ea typeface="Arial" pitchFamily="34" charset="-122"/>
                <a:cs typeface="Arial" pitchFamily="34" charset="-120"/>
              </a:rPr>
              <a:t>Pew, 2026</a:t>
            </a:r>
            <a:endParaRPr lang="en-US" sz="1200" dirty="0"/>
          </a:p>
        </p:txBody>
      </p:sp>
      <p:sp>
        <p:nvSpPr>
          <p:cNvPr id="10" name="Shape 8"/>
          <p:cNvSpPr/>
          <p:nvPr/>
        </p:nvSpPr>
        <p:spPr>
          <a:xfrm>
            <a:off x="7961842" y="1862404"/>
            <a:ext cx="3414183" cy="1338064"/>
          </a:xfrm>
          <a:prstGeom prst="roundRect">
            <a:avLst>
              <a:gd name="adj" fmla="val 5458"/>
            </a:avLst>
          </a:prstGeom>
          <a:solidFill>
            <a:srgbClr val="FFFDF8"/>
          </a:solidFill>
          <a:ln w="6350">
            <a:solidFill>
              <a:srgbClr val="D9D4C7"/>
            </a:solidFill>
            <a:prstDash val="solid"/>
          </a:ln>
        </p:spPr>
        <p:txBody>
          <a:bodyPr/>
          <a:lstStyle/>
          <a:p>
            <a:endParaRPr lang="en-GB"/>
          </a:p>
        </p:txBody>
      </p:sp>
      <p:sp>
        <p:nvSpPr>
          <p:cNvPr id="11" name="Text 9"/>
          <p:cNvSpPr/>
          <p:nvPr/>
        </p:nvSpPr>
        <p:spPr>
          <a:xfrm>
            <a:off x="8166100" y="2041261"/>
            <a:ext cx="3095837"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C42D1A"/>
                </a:solidFill>
                <a:latin typeface="Arial" pitchFamily="34" charset="0"/>
                <a:ea typeface="Arial" pitchFamily="34" charset="-122"/>
                <a:cs typeface="Arial" pitchFamily="34" charset="-120"/>
              </a:rPr>
              <a:t>1h 37m</a:t>
            </a:r>
            <a:endParaRPr lang="en-US" sz="3600" dirty="0"/>
          </a:p>
        </p:txBody>
      </p:sp>
      <p:sp>
        <p:nvSpPr>
          <p:cNvPr id="12" name="Text 10"/>
          <p:cNvSpPr/>
          <p:nvPr/>
        </p:nvSpPr>
        <p:spPr>
          <a:xfrm>
            <a:off x="8166100" y="2594967"/>
            <a:ext cx="309583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a day on Snapchat for UK 13–14s, 40% of their time online. </a:t>
            </a:r>
            <a:r>
              <a:rPr lang="en-US" sz="1200" b="1" dirty="0">
                <a:solidFill>
                  <a:srgbClr val="4A4F5A"/>
                </a:solidFill>
                <a:latin typeface="Arial" pitchFamily="34" charset="0"/>
                <a:ea typeface="Arial" pitchFamily="34" charset="-122"/>
                <a:cs typeface="Arial" pitchFamily="34" charset="-120"/>
              </a:rPr>
              <a:t>Ofcom, 2026</a:t>
            </a:r>
            <a:endParaRPr lang="en-US" sz="1200" dirty="0"/>
          </a:p>
        </p:txBody>
      </p:sp>
      <p:sp>
        <p:nvSpPr>
          <p:cNvPr id="13" name="Shape 11"/>
          <p:cNvSpPr/>
          <p:nvPr/>
        </p:nvSpPr>
        <p:spPr>
          <a:xfrm>
            <a:off x="815975" y="3359218"/>
            <a:ext cx="3414183" cy="1338064"/>
          </a:xfrm>
          <a:prstGeom prst="roundRect">
            <a:avLst>
              <a:gd name="adj" fmla="val 5458"/>
            </a:avLst>
          </a:prstGeom>
          <a:solidFill>
            <a:srgbClr val="FFFDF8"/>
          </a:solidFill>
          <a:ln w="6350">
            <a:solidFill>
              <a:srgbClr val="D9D4C7"/>
            </a:solidFill>
            <a:prstDash val="solid"/>
          </a:ln>
        </p:spPr>
        <p:txBody>
          <a:bodyPr/>
          <a:lstStyle/>
          <a:p>
            <a:endParaRPr lang="en-GB"/>
          </a:p>
        </p:txBody>
      </p:sp>
      <p:sp>
        <p:nvSpPr>
          <p:cNvPr id="14" name="Text 12"/>
          <p:cNvSpPr/>
          <p:nvPr/>
        </p:nvSpPr>
        <p:spPr>
          <a:xfrm>
            <a:off x="1020233" y="3538076"/>
            <a:ext cx="3095837"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C42D1A"/>
                </a:solidFill>
                <a:latin typeface="Arial" pitchFamily="34" charset="0"/>
                <a:ea typeface="Arial" pitchFamily="34" charset="-122"/>
                <a:cs typeface="Arial" pitchFamily="34" charset="-120"/>
              </a:rPr>
              <a:t>85%</a:t>
            </a:r>
            <a:endParaRPr lang="en-US" sz="3600" dirty="0"/>
          </a:p>
        </p:txBody>
      </p:sp>
      <p:sp>
        <p:nvSpPr>
          <p:cNvPr id="15" name="Text 13"/>
          <p:cNvSpPr/>
          <p:nvPr/>
        </p:nvSpPr>
        <p:spPr>
          <a:xfrm>
            <a:off x="1020233" y="4091781"/>
            <a:ext cx="309583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of US teens play video games, and 41% play every day. </a:t>
            </a:r>
            <a:r>
              <a:rPr lang="en-US" sz="1200" b="1" dirty="0">
                <a:solidFill>
                  <a:srgbClr val="4A4F5A"/>
                </a:solidFill>
                <a:latin typeface="Arial" pitchFamily="34" charset="0"/>
                <a:ea typeface="Arial" pitchFamily="34" charset="-122"/>
                <a:cs typeface="Arial" pitchFamily="34" charset="-120"/>
              </a:rPr>
              <a:t>Pew, 2024</a:t>
            </a:r>
            <a:endParaRPr lang="en-US" sz="1200" dirty="0"/>
          </a:p>
        </p:txBody>
      </p:sp>
      <p:sp>
        <p:nvSpPr>
          <p:cNvPr id="16" name="Shape 14"/>
          <p:cNvSpPr/>
          <p:nvPr/>
        </p:nvSpPr>
        <p:spPr>
          <a:xfrm>
            <a:off x="4388908" y="3359218"/>
            <a:ext cx="3414183" cy="1338064"/>
          </a:xfrm>
          <a:prstGeom prst="roundRect">
            <a:avLst>
              <a:gd name="adj" fmla="val 5458"/>
            </a:avLst>
          </a:prstGeom>
          <a:solidFill>
            <a:srgbClr val="FFFDF8"/>
          </a:solidFill>
          <a:ln w="6350">
            <a:solidFill>
              <a:srgbClr val="D9D4C7"/>
            </a:solidFill>
            <a:prstDash val="solid"/>
          </a:ln>
        </p:spPr>
        <p:txBody>
          <a:bodyPr/>
          <a:lstStyle/>
          <a:p>
            <a:endParaRPr lang="en-GB"/>
          </a:p>
        </p:txBody>
      </p:sp>
      <p:sp>
        <p:nvSpPr>
          <p:cNvPr id="17" name="Text 15"/>
          <p:cNvSpPr/>
          <p:nvPr/>
        </p:nvSpPr>
        <p:spPr>
          <a:xfrm>
            <a:off x="4593167" y="3538076"/>
            <a:ext cx="3095837"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C42D1A"/>
                </a:solidFill>
                <a:latin typeface="Arial" pitchFamily="34" charset="0"/>
                <a:ea typeface="Arial" pitchFamily="34" charset="-122"/>
                <a:cs typeface="Arial" pitchFamily="34" charset="-120"/>
              </a:rPr>
              <a:t>2 in 3</a:t>
            </a:r>
            <a:endParaRPr lang="en-US" sz="3600" dirty="0"/>
          </a:p>
        </p:txBody>
      </p:sp>
      <p:sp>
        <p:nvSpPr>
          <p:cNvPr id="18" name="Text 16"/>
          <p:cNvSpPr/>
          <p:nvPr/>
        </p:nvSpPr>
        <p:spPr>
          <a:xfrm>
            <a:off x="4593167" y="4091781"/>
            <a:ext cx="309583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US teens have used an AI chatbot. About 30% use one daily. </a:t>
            </a:r>
            <a:r>
              <a:rPr lang="en-US" sz="1200" b="1" dirty="0">
                <a:solidFill>
                  <a:srgbClr val="4A4F5A"/>
                </a:solidFill>
                <a:latin typeface="Arial" pitchFamily="34" charset="0"/>
                <a:ea typeface="Arial" pitchFamily="34" charset="-122"/>
                <a:cs typeface="Arial" pitchFamily="34" charset="-120"/>
              </a:rPr>
              <a:t>Pew, 2025</a:t>
            </a:r>
            <a:endParaRPr lang="en-US" sz="1200" dirty="0"/>
          </a:p>
        </p:txBody>
      </p:sp>
      <p:sp>
        <p:nvSpPr>
          <p:cNvPr id="19" name="Shape 17"/>
          <p:cNvSpPr/>
          <p:nvPr/>
        </p:nvSpPr>
        <p:spPr>
          <a:xfrm>
            <a:off x="7961842" y="3359218"/>
            <a:ext cx="3414183" cy="1338064"/>
          </a:xfrm>
          <a:prstGeom prst="roundRect">
            <a:avLst>
              <a:gd name="adj" fmla="val 5458"/>
            </a:avLst>
          </a:prstGeom>
          <a:solidFill>
            <a:srgbClr val="FFFDF8"/>
          </a:solidFill>
          <a:ln w="6350">
            <a:solidFill>
              <a:srgbClr val="D9D4C7"/>
            </a:solidFill>
            <a:prstDash val="solid"/>
          </a:ln>
        </p:spPr>
        <p:txBody>
          <a:bodyPr/>
          <a:lstStyle/>
          <a:p>
            <a:endParaRPr lang="en-GB"/>
          </a:p>
        </p:txBody>
      </p:sp>
      <p:sp>
        <p:nvSpPr>
          <p:cNvPr id="20" name="Text 18"/>
          <p:cNvSpPr/>
          <p:nvPr/>
        </p:nvSpPr>
        <p:spPr>
          <a:xfrm>
            <a:off x="8166100" y="3538076"/>
            <a:ext cx="3095837"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C42D1A"/>
                </a:solidFill>
                <a:latin typeface="Arial" pitchFamily="34" charset="0"/>
                <a:ea typeface="Arial" pitchFamily="34" charset="-122"/>
                <a:cs typeface="Arial" pitchFamily="34" charset="-120"/>
              </a:rPr>
              <a:t>44%</a:t>
            </a:r>
            <a:endParaRPr lang="en-US" sz="3600" dirty="0"/>
          </a:p>
        </p:txBody>
      </p:sp>
      <p:sp>
        <p:nvSpPr>
          <p:cNvPr id="21" name="Text 19"/>
          <p:cNvSpPr/>
          <p:nvPr/>
        </p:nvSpPr>
        <p:spPr>
          <a:xfrm>
            <a:off x="8166100" y="4091781"/>
            <a:ext cx="309583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of UK 16–17s say they spend too much time on screens. </a:t>
            </a:r>
            <a:r>
              <a:rPr lang="en-US" sz="1200" b="1" dirty="0">
                <a:solidFill>
                  <a:srgbClr val="4A4F5A"/>
                </a:solidFill>
                <a:latin typeface="Arial" pitchFamily="34" charset="0"/>
                <a:ea typeface="Arial" pitchFamily="34" charset="-122"/>
                <a:cs typeface="Arial" pitchFamily="34" charset="-120"/>
              </a:rPr>
              <a:t>Ofcom, 2026</a:t>
            </a:r>
            <a:endParaRPr lang="en-US" sz="1200" dirty="0"/>
          </a:p>
        </p:txBody>
      </p:sp>
      <p:sp>
        <p:nvSpPr>
          <p:cNvPr id="22" name="Text 20"/>
          <p:cNvSpPr/>
          <p:nvPr/>
        </p:nvSpPr>
        <p:spPr>
          <a:xfrm>
            <a:off x="812800" y="6238280"/>
            <a:ext cx="1097843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6F78"/>
                </a:solidFill>
                <a:latin typeface="Arial" pitchFamily="34" charset="0"/>
                <a:ea typeface="Arial" pitchFamily="34" charset="-122"/>
                <a:cs typeface="Arial" pitchFamily="34" charset="-120"/>
              </a:rPr>
              <a:t>US figures cover ages 13–17. Snapchat figure is from Ofcom research on 8–14s, as reported in the press. Full sources on the last slide.</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5F2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C42D1A"/>
                </a:solidFill>
                <a:latin typeface="Arial" pitchFamily="34" charset="0"/>
                <a:ea typeface="Arial" pitchFamily="34" charset="-122"/>
                <a:cs typeface="Arial" pitchFamily="34" charset="-120"/>
              </a:rPr>
              <a:t>EVIDENCE · BEHAVIOUR</a:t>
            </a:r>
            <a:endParaRPr lang="en-US" sz="1200" dirty="0"/>
          </a:p>
        </p:txBody>
      </p:sp>
      <p:sp>
        <p:nvSpPr>
          <p:cNvPr id="3" name="Text 1"/>
          <p:cNvSpPr>
            <a:spLocks noGrp="1"/>
          </p:cNvSpPr>
          <p:nvPr>
            <p:ph type="title"/>
          </p:nvPr>
        </p:nvSpPr>
        <p:spPr>
          <a:xfrm>
            <a:off x="812800" y="11023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5171E"/>
                </a:solidFill>
                <a:latin typeface="Arial" pitchFamily="34" charset="0"/>
                <a:ea typeface="Arial" pitchFamily="34" charset="-122"/>
                <a:cs typeface="Arial" pitchFamily="34" charset="-120"/>
              </a:rPr>
              <a:t>HOW TEENS ACTUALLY BEHAVE</a:t>
            </a:r>
            <a:endParaRPr lang="en-US" sz="3600" dirty="0"/>
          </a:p>
        </p:txBody>
      </p:sp>
      <p:sp>
        <p:nvSpPr>
          <p:cNvPr id="4" name="Shape 2"/>
          <p:cNvSpPr/>
          <p:nvPr/>
        </p:nvSpPr>
        <p:spPr>
          <a:xfrm>
            <a:off x="812800" y="1859229"/>
            <a:ext cx="10566400" cy="2820855"/>
          </a:xfrm>
          <a:prstGeom prst="rect">
            <a:avLst/>
          </a:prstGeom>
          <a:solidFill>
            <a:srgbClr val="FFFDF8"/>
          </a:solidFill>
          <a:ln/>
        </p:spPr>
        <p:txBody>
          <a:bodyPr/>
          <a:lstStyle/>
          <a:p>
            <a:endParaRPr lang="en-GB"/>
          </a:p>
        </p:txBody>
      </p:sp>
      <p:sp>
        <p:nvSpPr>
          <p:cNvPr id="5" name="Shape 3"/>
          <p:cNvSpPr/>
          <p:nvPr/>
        </p:nvSpPr>
        <p:spPr>
          <a:xfrm>
            <a:off x="11376025" y="1859229"/>
            <a:ext cx="0" cy="2820855"/>
          </a:xfrm>
          <a:prstGeom prst="line">
            <a:avLst/>
          </a:prstGeom>
          <a:noFill/>
          <a:ln w="6350">
            <a:solidFill>
              <a:srgbClr val="D9D4C7"/>
            </a:solidFill>
            <a:prstDash val="solid"/>
          </a:ln>
        </p:spPr>
        <p:txBody>
          <a:bodyPr/>
          <a:lstStyle/>
          <a:p>
            <a:endParaRPr lang="en-GB"/>
          </a:p>
        </p:txBody>
      </p:sp>
      <p:sp>
        <p:nvSpPr>
          <p:cNvPr id="6" name="Shape 4"/>
          <p:cNvSpPr/>
          <p:nvPr/>
        </p:nvSpPr>
        <p:spPr>
          <a:xfrm>
            <a:off x="812800" y="4676909"/>
            <a:ext cx="10566400" cy="0"/>
          </a:xfrm>
          <a:prstGeom prst="line">
            <a:avLst/>
          </a:prstGeom>
          <a:noFill/>
          <a:ln w="6350">
            <a:solidFill>
              <a:srgbClr val="D9D4C7"/>
            </a:solidFill>
            <a:prstDash val="solid"/>
          </a:ln>
        </p:spPr>
        <p:txBody>
          <a:bodyPr/>
          <a:lstStyle/>
          <a:p>
            <a:endParaRPr lang="en-GB"/>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825500" y="1871929"/>
          <a:ext cx="10549467" cy="2803922"/>
        </p:xfrm>
        <a:graphic>
          <a:graphicData uri="http://schemas.openxmlformats.org/drawingml/2006/table">
            <a:tbl>
              <a:tblPr/>
              <a:tblGrid>
                <a:gridCol w="2531872">
                  <a:extLst>
                    <a:ext uri="{9D8B030D-6E8A-4147-A177-3AD203B41FA5}">
                      <a16:colId xmlns:a16="http://schemas.microsoft.com/office/drawing/2014/main" val="20000"/>
                    </a:ext>
                  </a:extLst>
                </a:gridCol>
                <a:gridCol w="4219787">
                  <a:extLst>
                    <a:ext uri="{9D8B030D-6E8A-4147-A177-3AD203B41FA5}">
                      <a16:colId xmlns:a16="http://schemas.microsoft.com/office/drawing/2014/main" val="20001"/>
                    </a:ext>
                  </a:extLst>
                </a:gridCol>
                <a:gridCol w="3797808">
                  <a:extLst>
                    <a:ext uri="{9D8B030D-6E8A-4147-A177-3AD203B41FA5}">
                      <a16:colId xmlns:a16="http://schemas.microsoft.com/office/drawing/2014/main" val="20002"/>
                    </a:ext>
                  </a:extLst>
                </a:gridCol>
              </a:tblGrid>
              <a:tr h="396214">
                <a:tc>
                  <a:txBody>
                    <a:bodyPr/>
                    <a:lstStyle/>
                    <a:p>
                      <a:pPr marL="0" indent="0">
                        <a:lnSpc>
                          <a:spcPts val="1680"/>
                        </a:lnSpc>
                        <a:buNone/>
                      </a:pPr>
                      <a:r>
                        <a:rPr lang="en-US" sz="1200" b="1" dirty="0">
                          <a:solidFill>
                            <a:srgbClr val="F2C230"/>
                          </a:solidFill>
                          <a:latin typeface="Arial" pitchFamily="34" charset="0"/>
                          <a:ea typeface="Arial" pitchFamily="34" charset="-122"/>
                          <a:cs typeface="Arial" pitchFamily="34" charset="-120"/>
                        </a:rPr>
                        <a:t>Behaviour</a:t>
                      </a:r>
                      <a:endParaRPr lang="en-US" sz="1200" dirty="0">
                        <a:latin typeface="Arial" charset="0"/>
                        <a:ea typeface="Arial" charset="0"/>
                        <a:cs typeface="Arial" charset="0"/>
                      </a:endParaRPr>
                    </a:p>
                  </a:txBody>
                  <a:tcPr marL="127000" marR="127000" marT="88900" marB="88900">
                    <a:lnL w="12700" cap="flat" cmpd="sng" algn="ctr">
                      <a:solidFill>
                        <a:srgbClr val="CBCAC6"/>
                      </a:solidFill>
                      <a:prstDash val="solid"/>
                      <a:round/>
                      <a:headEnd type="none" w="med" len="med"/>
                      <a:tailEnd type="none" w="med" len="med"/>
                    </a:lnL>
                    <a:lnR w="12700" cap="flat" cmpd="sng" algn="ctr">
                      <a:solidFill>
                        <a:srgbClr val="15161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5161C"/>
                      </a:solidFill>
                      <a:prstDash val="solid"/>
                      <a:round/>
                      <a:headEnd type="none" w="med" len="med"/>
                      <a:tailEnd type="none" w="med" len="med"/>
                    </a:lnB>
                    <a:solidFill>
                      <a:srgbClr val="15171E"/>
                    </a:solidFill>
                  </a:tcPr>
                </a:tc>
                <a:tc>
                  <a:txBody>
                    <a:bodyPr/>
                    <a:lstStyle/>
                    <a:p>
                      <a:pPr marL="0" indent="0">
                        <a:lnSpc>
                          <a:spcPts val="1680"/>
                        </a:lnSpc>
                        <a:buNone/>
                      </a:pPr>
                      <a:r>
                        <a:rPr lang="en-US" sz="1200" b="1" dirty="0">
                          <a:solidFill>
                            <a:srgbClr val="F2C230"/>
                          </a:solidFill>
                          <a:latin typeface="Arial" pitchFamily="34" charset="0"/>
                          <a:ea typeface="Arial" pitchFamily="34" charset="-122"/>
                          <a:cs typeface="Arial" pitchFamily="34" charset="-120"/>
                        </a:rPr>
                        <a:t>Evidence</a:t>
                      </a:r>
                      <a:endParaRPr lang="en-US" sz="1200" dirty="0">
                        <a:latin typeface="Arial" charset="0"/>
                        <a:ea typeface="Arial" charset="0"/>
                        <a:cs typeface="Arial" charset="0"/>
                      </a:endParaRPr>
                    </a:p>
                  </a:txBody>
                  <a:tcPr marL="127000" marR="127000" marT="88900" marB="88900">
                    <a:lnL w="12700" cap="flat" cmpd="sng" algn="ctr">
                      <a:solidFill>
                        <a:srgbClr val="15161C"/>
                      </a:solidFill>
                      <a:prstDash val="solid"/>
                      <a:round/>
                      <a:headEnd type="none" w="med" len="med"/>
                      <a:tailEnd type="none" w="med" len="med"/>
                    </a:lnL>
                    <a:lnR w="12700" cap="flat" cmpd="sng" algn="ctr">
                      <a:solidFill>
                        <a:srgbClr val="15161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5161C"/>
                      </a:solidFill>
                      <a:prstDash val="solid"/>
                      <a:round/>
                      <a:headEnd type="none" w="med" len="med"/>
                      <a:tailEnd type="none" w="med" len="med"/>
                    </a:lnB>
                    <a:solidFill>
                      <a:srgbClr val="15171E"/>
                    </a:solidFill>
                  </a:tcPr>
                </a:tc>
                <a:tc>
                  <a:txBody>
                    <a:bodyPr/>
                    <a:lstStyle/>
                    <a:p>
                      <a:pPr marL="0" indent="0">
                        <a:lnSpc>
                          <a:spcPts val="1680"/>
                        </a:lnSpc>
                        <a:buNone/>
                      </a:pPr>
                      <a:r>
                        <a:rPr lang="en-US" sz="1200" b="1" dirty="0">
                          <a:solidFill>
                            <a:srgbClr val="F2C230"/>
                          </a:solidFill>
                          <a:latin typeface="Arial" pitchFamily="34" charset="0"/>
                          <a:ea typeface="Arial" pitchFamily="34" charset="-122"/>
                          <a:cs typeface="Arial" pitchFamily="34" charset="-120"/>
                        </a:rPr>
                        <a:t>What it means for you</a:t>
                      </a:r>
                      <a:endParaRPr lang="en-US" sz="1200" dirty="0">
                        <a:latin typeface="Arial" charset="0"/>
                        <a:ea typeface="Arial" charset="0"/>
                        <a:cs typeface="Arial" charset="0"/>
                      </a:endParaRPr>
                    </a:p>
                  </a:txBody>
                  <a:tcPr marL="127000" marR="127000" marT="88900" marB="88900">
                    <a:lnL w="12700" cap="flat" cmpd="sng" algn="ctr">
                      <a:solidFill>
                        <a:srgbClr val="15161C"/>
                      </a:solidFill>
                      <a:prstDash val="solid"/>
                      <a:round/>
                      <a:headEnd type="none" w="med" len="med"/>
                      <a:tailEnd type="none" w="med" len="med"/>
                    </a:lnL>
                    <a:lnR w="12700" cap="flat" cmpd="sng" algn="ctr">
                      <a:solidFill>
                        <a:srgbClr val="15161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5161C"/>
                      </a:solidFill>
                      <a:prstDash val="solid"/>
                      <a:round/>
                      <a:headEnd type="none" w="med" len="med"/>
                      <a:tailEnd type="none" w="med" len="med"/>
                    </a:lnB>
                    <a:solidFill>
                      <a:srgbClr val="15171E"/>
                    </a:solidFill>
                  </a:tcPr>
                </a:tc>
                <a:extLst>
                  <a:ext uri="{0D108BD9-81ED-4DB2-BD59-A6C34878D82A}">
                    <a16:rowId xmlns:a16="http://schemas.microsoft.com/office/drawing/2014/main" val="10000"/>
                  </a:ext>
                </a:extLst>
              </a:tr>
              <a:tr h="601927">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Watch and repost, rarely post</a:t>
                      </a:r>
                      <a:endParaRPr lang="en-US" sz="1200" dirty="0">
                        <a:latin typeface="Arial" charset="0"/>
                        <a:ea typeface="Arial" charset="0"/>
                        <a:cs typeface="Arial" charset="0"/>
                      </a:endParaRPr>
                    </a:p>
                  </a:txBody>
                  <a:tcPr marL="127000" marR="127000" marT="88900" marB="889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5161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65% of UK 8–17 social media users mainly watch, follow or like. 36% of 13–17s upload videos.</a:t>
                      </a:r>
                      <a:endParaRPr lang="en-US" sz="1200" dirty="0">
                        <a:latin typeface="Arial" charset="0"/>
                        <a:ea typeface="Arial" charset="0"/>
                        <a:cs typeface="Arial" charset="0"/>
                      </a:endParaRPr>
                    </a:p>
                  </a:txBody>
                  <a:tcPr marL="127000" marR="127000" marT="88900" marB="889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5161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Design for sharing and reposting, not for performing on camera.</a:t>
                      </a:r>
                      <a:endParaRPr lang="en-US" sz="1200" dirty="0">
                        <a:latin typeface="Arial" charset="0"/>
                        <a:ea typeface="Arial" charset="0"/>
                        <a:cs typeface="Arial" charset="0"/>
                      </a:endParaRPr>
                    </a:p>
                  </a:txBody>
                  <a:tcPr marL="127000" marR="127000" marT="88900" marB="889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5161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601927">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Private beats public</a:t>
                      </a:r>
                      <a:endParaRPr lang="en-US" sz="1200" dirty="0">
                        <a:latin typeface="Arial" charset="0"/>
                        <a:ea typeface="Arial" charset="0"/>
                        <a:cs typeface="Arial" charset="0"/>
                      </a:endParaRPr>
                    </a:p>
                  </a:txBody>
                  <a:tcPr marL="127000" marR="127000" marT="88900" marB="889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57% of US teen Snapchat users send direct messages daily. Group chats dominate.</a:t>
                      </a:r>
                      <a:endParaRPr lang="en-US" sz="1200" dirty="0">
                        <a:latin typeface="Arial" charset="0"/>
                        <a:ea typeface="Arial" charset="0"/>
                        <a:cs typeface="Arial" charset="0"/>
                      </a:endParaRPr>
                    </a:p>
                  </a:txBody>
                  <a:tcPr marL="127000" marR="127000" marT="88900" marB="889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Word of mouth travels through group chats. Give them something worth sending.</a:t>
                      </a:r>
                      <a:endParaRPr lang="en-US" sz="1200" dirty="0">
                        <a:latin typeface="Arial" charset="0"/>
                        <a:ea typeface="Arial" charset="0"/>
                        <a:cs typeface="Arial" charset="0"/>
                      </a:endParaRPr>
                    </a:p>
                  </a:txBody>
                  <a:tcPr marL="127000" marR="127000" marT="88900" marB="889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601927">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Gaming is a hangout</a:t>
                      </a:r>
                      <a:endParaRPr lang="en-US" sz="1200" dirty="0">
                        <a:latin typeface="Arial" charset="0"/>
                        <a:ea typeface="Arial" charset="0"/>
                        <a:cs typeface="Arial" charset="0"/>
                      </a:endParaRPr>
                    </a:p>
                  </a:txBody>
                  <a:tcPr marL="127000" marR="127000" marT="88900" marB="889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47% of US teen gamers have made a friend online through a game. Many play while on calls.</a:t>
                      </a:r>
                      <a:endParaRPr lang="en-US" sz="1200" dirty="0">
                        <a:latin typeface="Arial" charset="0"/>
                        <a:ea typeface="Arial" charset="0"/>
                        <a:cs typeface="Arial" charset="0"/>
                      </a:endParaRPr>
                    </a:p>
                  </a:txBody>
                  <a:tcPr marL="127000" marR="127000" marT="88900" marB="889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Shared and co-op moments beat solo ones.</a:t>
                      </a:r>
                      <a:endParaRPr lang="en-US" sz="1200" dirty="0">
                        <a:latin typeface="Arial" charset="0"/>
                        <a:ea typeface="Arial" charset="0"/>
                        <a:cs typeface="Arial" charset="0"/>
                      </a:endParaRPr>
                    </a:p>
                  </a:txBody>
                  <a:tcPr marL="127000" marR="127000" marT="88900" marB="889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r h="601927">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Managing their screens</a:t>
                      </a:r>
                      <a:endParaRPr lang="en-US" sz="1200" dirty="0">
                        <a:latin typeface="Arial" charset="0"/>
                        <a:ea typeface="Arial" charset="0"/>
                        <a:cs typeface="Arial" charset="0"/>
                      </a:endParaRPr>
                    </a:p>
                  </a:txBody>
                  <a:tcPr marL="127000" marR="127000" marT="88900" marB="889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65% of UK 13–17s take steps to limit their time online, such as muting notifications.</a:t>
                      </a:r>
                      <a:endParaRPr lang="en-US" sz="1200" dirty="0">
                        <a:latin typeface="Arial" charset="0"/>
                        <a:ea typeface="Arial" charset="0"/>
                        <a:cs typeface="Arial" charset="0"/>
                      </a:endParaRPr>
                    </a:p>
                  </a:txBody>
                  <a:tcPr marL="127000" marR="127000" marT="88900" marB="889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Hands-on, physical products have a real opening.</a:t>
                      </a:r>
                      <a:endParaRPr lang="en-US" sz="1200" dirty="0">
                        <a:latin typeface="Arial" charset="0"/>
                        <a:ea typeface="Arial" charset="0"/>
                        <a:cs typeface="Arial" charset="0"/>
                      </a:endParaRPr>
                    </a:p>
                  </a:txBody>
                  <a:tcPr marL="127000" marR="127000" marT="88900" marB="889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8" name="Text 5"/>
          <p:cNvSpPr/>
          <p:nvPr/>
        </p:nvSpPr>
        <p:spPr>
          <a:xfrm>
            <a:off x="812800" y="6238280"/>
            <a:ext cx="1007070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6F78"/>
                </a:solidFill>
                <a:latin typeface="Arial" pitchFamily="34" charset="0"/>
                <a:ea typeface="Arial" pitchFamily="34" charset="-122"/>
                <a:cs typeface="Arial" pitchFamily="34" charset="-120"/>
              </a:rPr>
              <a:t>Sources: Ofcom Media Use and Attitudes 2026 · Ofcom Children’s Media Lives 2026 · Pew Research Center 2024 and 2026</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15171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2C230"/>
                </a:solidFill>
                <a:latin typeface="Arial" pitchFamily="34" charset="0"/>
                <a:ea typeface="Arial" pitchFamily="34" charset="-122"/>
                <a:cs typeface="Arial" pitchFamily="34" charset="-120"/>
              </a:rPr>
              <a:t>EVIDENCE · DIFFERENCES</a:t>
            </a:r>
            <a:endParaRPr lang="en-US" sz="1200" dirty="0"/>
          </a:p>
        </p:txBody>
      </p:sp>
      <p:sp>
        <p:nvSpPr>
          <p:cNvPr id="3" name="Text 1"/>
          <p:cNvSpPr>
            <a:spLocks noGrp="1"/>
          </p:cNvSpPr>
          <p:nvPr>
            <p:ph type="title"/>
          </p:nvPr>
        </p:nvSpPr>
        <p:spPr>
          <a:xfrm>
            <a:off x="812800" y="1102320"/>
            <a:ext cx="10883392" cy="1031214"/>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5F2EA"/>
                </a:solidFill>
                <a:latin typeface="Arial" pitchFamily="34" charset="0"/>
                <a:ea typeface="Arial" pitchFamily="34" charset="-122"/>
                <a:cs typeface="Arial" pitchFamily="34" charset="-120"/>
              </a:rPr>
              <a:t>BOYS AND GIRLS USE THEIR TIME DIFFERENTLY</a:t>
            </a:r>
            <a:endParaRPr lang="en-US" sz="3600" dirty="0"/>
          </a:p>
        </p:txBody>
      </p:sp>
      <p:sp>
        <p:nvSpPr>
          <p:cNvPr id="4" name="Shape 2"/>
          <p:cNvSpPr/>
          <p:nvPr/>
        </p:nvSpPr>
        <p:spPr>
          <a:xfrm>
            <a:off x="812800" y="2362138"/>
            <a:ext cx="10566400" cy="2447396"/>
          </a:xfrm>
          <a:prstGeom prst="rect">
            <a:avLst/>
          </a:prstGeom>
          <a:solidFill>
            <a:srgbClr val="22252E"/>
          </a:solidFill>
          <a:ln/>
        </p:spPr>
        <p:txBody>
          <a:bodyPr/>
          <a:lstStyle/>
          <a:p>
            <a:endParaRPr lang="en-GB"/>
          </a:p>
        </p:txBody>
      </p:sp>
      <p:sp>
        <p:nvSpPr>
          <p:cNvPr id="5" name="Shape 3"/>
          <p:cNvSpPr/>
          <p:nvPr/>
        </p:nvSpPr>
        <p:spPr>
          <a:xfrm>
            <a:off x="11376025" y="2362138"/>
            <a:ext cx="0" cy="2447396"/>
          </a:xfrm>
          <a:prstGeom prst="line">
            <a:avLst/>
          </a:prstGeom>
          <a:noFill/>
          <a:ln w="6350">
            <a:solidFill>
              <a:srgbClr val="3A3E49"/>
            </a:solidFill>
            <a:prstDash val="solid"/>
          </a:ln>
        </p:spPr>
        <p:txBody>
          <a:bodyPr/>
          <a:lstStyle/>
          <a:p>
            <a:endParaRPr lang="en-GB"/>
          </a:p>
        </p:txBody>
      </p:sp>
      <p:sp>
        <p:nvSpPr>
          <p:cNvPr id="6" name="Shape 4"/>
          <p:cNvSpPr/>
          <p:nvPr/>
        </p:nvSpPr>
        <p:spPr>
          <a:xfrm>
            <a:off x="812800" y="4806359"/>
            <a:ext cx="10566400" cy="0"/>
          </a:xfrm>
          <a:prstGeom prst="line">
            <a:avLst/>
          </a:prstGeom>
          <a:noFill/>
          <a:ln w="6350">
            <a:solidFill>
              <a:srgbClr val="3A3E49"/>
            </a:solidFill>
            <a:prstDash val="solid"/>
          </a:ln>
        </p:spPr>
        <p:txBody>
          <a:bodyPr/>
          <a:lstStyle/>
          <a:p>
            <a:endParaRPr lang="en-GB"/>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825500" y="2374838"/>
          <a:ext cx="10549467" cy="2430462"/>
        </p:xfrm>
        <a:graphic>
          <a:graphicData uri="http://schemas.openxmlformats.org/drawingml/2006/table">
            <a:tbl>
              <a:tblPr/>
              <a:tblGrid>
                <a:gridCol w="5485723">
                  <a:extLst>
                    <a:ext uri="{9D8B030D-6E8A-4147-A177-3AD203B41FA5}">
                      <a16:colId xmlns:a16="http://schemas.microsoft.com/office/drawing/2014/main" val="20000"/>
                    </a:ext>
                  </a:extLst>
                </a:gridCol>
                <a:gridCol w="2531872">
                  <a:extLst>
                    <a:ext uri="{9D8B030D-6E8A-4147-A177-3AD203B41FA5}">
                      <a16:colId xmlns:a16="http://schemas.microsoft.com/office/drawing/2014/main" val="20001"/>
                    </a:ext>
                  </a:extLst>
                </a:gridCol>
                <a:gridCol w="2531872">
                  <a:extLst>
                    <a:ext uri="{9D8B030D-6E8A-4147-A177-3AD203B41FA5}">
                      <a16:colId xmlns:a16="http://schemas.microsoft.com/office/drawing/2014/main" val="20002"/>
                    </a:ext>
                  </a:extLst>
                </a:gridCol>
              </a:tblGrid>
              <a:tr h="405077">
                <a:tc>
                  <a:txBody>
                    <a:bodyPr/>
                    <a:lstStyle/>
                    <a:p>
                      <a:pPr marL="0" indent="0">
                        <a:lnSpc>
                          <a:spcPts val="1960"/>
                        </a:lnSpc>
                        <a:buNone/>
                      </a:pPr>
                      <a:r>
                        <a:rPr lang="en-US" sz="1400" b="1" dirty="0">
                          <a:solidFill>
                            <a:srgbClr val="15171E"/>
                          </a:solidFill>
                          <a:latin typeface="Arial" pitchFamily="34" charset="0"/>
                          <a:ea typeface="Arial" pitchFamily="34" charset="-122"/>
                          <a:cs typeface="Arial" pitchFamily="34" charset="-120"/>
                        </a:rPr>
                        <a:t>Measure</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F4CE5B"/>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F4CE5B"/>
                      </a:solidFill>
                      <a:prstDash val="solid"/>
                      <a:round/>
                      <a:headEnd type="none" w="med" len="med"/>
                      <a:tailEnd type="none" w="med" len="med"/>
                    </a:lnB>
                    <a:solidFill>
                      <a:srgbClr val="F2C230"/>
                    </a:solidFill>
                  </a:tcPr>
                </a:tc>
                <a:tc>
                  <a:txBody>
                    <a:bodyPr/>
                    <a:lstStyle/>
                    <a:p>
                      <a:pPr marL="0" indent="0">
                        <a:lnSpc>
                          <a:spcPts val="1960"/>
                        </a:lnSpc>
                        <a:buNone/>
                      </a:pPr>
                      <a:r>
                        <a:rPr lang="en-US" sz="1400" b="1" dirty="0">
                          <a:solidFill>
                            <a:srgbClr val="15171E"/>
                          </a:solidFill>
                          <a:latin typeface="Arial" pitchFamily="34" charset="0"/>
                          <a:ea typeface="Arial" pitchFamily="34" charset="-122"/>
                          <a:cs typeface="Arial" pitchFamily="34" charset="-120"/>
                        </a:rPr>
                        <a:t>Boys</a:t>
                      </a:r>
                      <a:endParaRPr lang="en-US" sz="1400" dirty="0">
                        <a:latin typeface="Arial" charset="0"/>
                        <a:ea typeface="Arial" charset="0"/>
                        <a:cs typeface="Arial" charset="0"/>
                      </a:endParaRPr>
                    </a:p>
                  </a:txBody>
                  <a:tcPr marL="152400" marR="152400" marT="76200" marB="76200">
                    <a:lnL w="12700" cap="flat" cmpd="sng" algn="ctr">
                      <a:solidFill>
                        <a:srgbClr val="F4CE5B"/>
                      </a:solidFill>
                      <a:prstDash val="solid"/>
                      <a:round/>
                      <a:headEnd type="none" w="med" len="med"/>
                      <a:tailEnd type="none" w="med" len="med"/>
                    </a:lnL>
                    <a:lnR w="12700" cap="flat" cmpd="sng" algn="ctr">
                      <a:solidFill>
                        <a:srgbClr val="F4CE5B"/>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F4CE5B"/>
                      </a:solidFill>
                      <a:prstDash val="solid"/>
                      <a:round/>
                      <a:headEnd type="none" w="med" len="med"/>
                      <a:tailEnd type="none" w="med" len="med"/>
                    </a:lnB>
                    <a:solidFill>
                      <a:srgbClr val="F2C230"/>
                    </a:solidFill>
                  </a:tcPr>
                </a:tc>
                <a:tc>
                  <a:txBody>
                    <a:bodyPr/>
                    <a:lstStyle/>
                    <a:p>
                      <a:pPr marL="0" indent="0">
                        <a:lnSpc>
                          <a:spcPts val="1960"/>
                        </a:lnSpc>
                        <a:buNone/>
                      </a:pPr>
                      <a:r>
                        <a:rPr lang="en-US" sz="1400" b="1" dirty="0">
                          <a:solidFill>
                            <a:srgbClr val="15171E"/>
                          </a:solidFill>
                          <a:latin typeface="Arial" pitchFamily="34" charset="0"/>
                          <a:ea typeface="Arial" pitchFamily="34" charset="-122"/>
                          <a:cs typeface="Arial" pitchFamily="34" charset="-120"/>
                        </a:rPr>
                        <a:t>Girls</a:t>
                      </a:r>
                      <a:endParaRPr lang="en-US" sz="1400" dirty="0">
                        <a:latin typeface="Arial" charset="0"/>
                        <a:ea typeface="Arial" charset="0"/>
                        <a:cs typeface="Arial" charset="0"/>
                      </a:endParaRPr>
                    </a:p>
                  </a:txBody>
                  <a:tcPr marL="152400" marR="152400" marT="76200" marB="76200">
                    <a:lnL w="12700" cap="flat" cmpd="sng" algn="ctr">
                      <a:solidFill>
                        <a:srgbClr val="F4CE5B"/>
                      </a:solidFill>
                      <a:prstDash val="solid"/>
                      <a:round/>
                      <a:headEnd type="none" w="med" len="med"/>
                      <a:tailEnd type="none" w="med" len="med"/>
                    </a:lnL>
                    <a:lnR w="12700" cap="flat" cmpd="sng" algn="ctr">
                      <a:solidFill>
                        <a:srgbClr val="F4CE5B"/>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F4CE5B"/>
                      </a:solidFill>
                      <a:prstDash val="solid"/>
                      <a:round/>
                      <a:headEnd type="none" w="med" len="med"/>
                      <a:tailEnd type="none" w="med" len="med"/>
                    </a:lnB>
                    <a:solidFill>
                      <a:srgbClr val="F2C230"/>
                    </a:solidFill>
                  </a:tcPr>
                </a:tc>
                <a:extLst>
                  <a:ext uri="{0D108BD9-81ED-4DB2-BD59-A6C34878D82A}">
                    <a16:rowId xmlns:a16="http://schemas.microsoft.com/office/drawing/2014/main" val="10000"/>
                  </a:ext>
                </a:extLst>
              </a:tr>
              <a:tr h="405077">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Play video games (US, 13–17)</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F4CE5B"/>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97%</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F4CE5B"/>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About 75%</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F4CE5B"/>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extLst>
                  <a:ext uri="{0D108BD9-81ED-4DB2-BD59-A6C34878D82A}">
                    <a16:rowId xmlns:a16="http://schemas.microsoft.com/office/drawing/2014/main" val="10001"/>
                  </a:ext>
                </a:extLst>
              </a:tr>
              <a:tr h="405077">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Play every day (US, 13–17)</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61%</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22%</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extLst>
                  <a:ext uri="{0D108BD9-81ED-4DB2-BD59-A6C34878D82A}">
                    <a16:rowId xmlns:a16="http://schemas.microsoft.com/office/drawing/2014/main" val="10002"/>
                  </a:ext>
                </a:extLst>
              </a:tr>
              <a:tr h="405077">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Call themselves a gamer (US, 13–17)</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62%</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17%</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extLst>
                  <a:ext uri="{0D108BD9-81ED-4DB2-BD59-A6C34878D82A}">
                    <a16:rowId xmlns:a16="http://schemas.microsoft.com/office/drawing/2014/main" val="10003"/>
                  </a:ext>
                </a:extLst>
              </a:tr>
              <a:tr h="405077">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Time online per day (UK, 13–14)</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3h 30m</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4h 28m</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extLst>
                  <a:ext uri="{0D108BD9-81ED-4DB2-BD59-A6C34878D82A}">
                    <a16:rowId xmlns:a16="http://schemas.microsoft.com/office/drawing/2014/main" val="10004"/>
                  </a:ext>
                </a:extLst>
              </a:tr>
              <a:tr h="405077">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Say they spend too much time on TikTok (US)</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23%</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33%</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8" name="Text 5"/>
          <p:cNvSpPr/>
          <p:nvPr/>
        </p:nvSpPr>
        <p:spPr>
          <a:xfrm>
            <a:off x="812800" y="5063530"/>
            <a:ext cx="10883392"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C9CCD3"/>
                </a:solidFill>
                <a:latin typeface="Arial" pitchFamily="34" charset="0"/>
                <a:ea typeface="Arial" pitchFamily="34" charset="-122"/>
                <a:cs typeface="Arial" pitchFamily="34" charset="-120"/>
              </a:rPr>
              <a:t>Feeds differ too: girls see more beauty and skincare, boys more self-improvement and money-making content. Check your concept works for both.</a:t>
            </a:r>
            <a:endParaRPr lang="en-US" sz="1500" dirty="0"/>
          </a:p>
        </p:txBody>
      </p:sp>
      <p:sp>
        <p:nvSpPr>
          <p:cNvPr id="9" name="Text 6"/>
          <p:cNvSpPr/>
          <p:nvPr/>
        </p:nvSpPr>
        <p:spPr>
          <a:xfrm>
            <a:off x="812800" y="6238280"/>
            <a:ext cx="8119348"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499A3"/>
                </a:solidFill>
                <a:latin typeface="Arial" pitchFamily="34" charset="0"/>
                <a:ea typeface="Arial" pitchFamily="34" charset="-122"/>
                <a:cs typeface="Arial" pitchFamily="34" charset="-120"/>
              </a:rPr>
              <a:t>Pew Research Center, 2024 and 2026 · Ofcom research on 8–14s and Children’s Media Lives, 2026</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F5F2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C42D1A"/>
                </a:solidFill>
                <a:latin typeface="Arial" pitchFamily="34" charset="0"/>
                <a:ea typeface="Arial" pitchFamily="34" charset="-122"/>
                <a:cs typeface="Arial" pitchFamily="34" charset="-120"/>
              </a:rPr>
              <a:t>EVIDENCE · EVERYDAY LIFE</a:t>
            </a:r>
            <a:endParaRPr lang="en-US" sz="1200" dirty="0"/>
          </a:p>
        </p:txBody>
      </p:sp>
      <p:sp>
        <p:nvSpPr>
          <p:cNvPr id="3" name="Text 1"/>
          <p:cNvSpPr>
            <a:spLocks noGrp="1"/>
          </p:cNvSpPr>
          <p:nvPr>
            <p:ph type="title"/>
          </p:nvPr>
        </p:nvSpPr>
        <p:spPr>
          <a:xfrm>
            <a:off x="812800" y="1102320"/>
            <a:ext cx="10883392" cy="1031214"/>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5171E"/>
                </a:solidFill>
                <a:latin typeface="Arial" pitchFamily="34" charset="0"/>
                <a:ea typeface="Arial" pitchFamily="34" charset="-122"/>
                <a:cs typeface="Arial" pitchFamily="34" charset="-120"/>
              </a:rPr>
              <a:t>WHERE COULD YOUR PRODUCT FIT IN THEIR WEEK?</a:t>
            </a:r>
            <a:endParaRPr lang="en-US" sz="3600" dirty="0"/>
          </a:p>
        </p:txBody>
      </p:sp>
      <p:sp>
        <p:nvSpPr>
          <p:cNvPr id="4" name="Shape 2"/>
          <p:cNvSpPr/>
          <p:nvPr/>
        </p:nvSpPr>
        <p:spPr>
          <a:xfrm>
            <a:off x="815975" y="2365313"/>
            <a:ext cx="1984970" cy="1962745"/>
          </a:xfrm>
          <a:prstGeom prst="roundRect">
            <a:avLst>
              <a:gd name="adj" fmla="val 3721"/>
            </a:avLst>
          </a:prstGeom>
          <a:solidFill>
            <a:srgbClr val="FFFDF8"/>
          </a:solidFill>
          <a:ln w="6350">
            <a:solidFill>
              <a:srgbClr val="D9D4C7"/>
            </a:solidFill>
            <a:prstDash val="solid"/>
          </a:ln>
        </p:spPr>
        <p:txBody>
          <a:bodyPr/>
          <a:lstStyle/>
          <a:p>
            <a:endParaRPr lang="en-GB"/>
          </a:p>
        </p:txBody>
      </p:sp>
      <p:sp>
        <p:nvSpPr>
          <p:cNvPr id="5" name="Text 3"/>
          <p:cNvSpPr/>
          <p:nvPr/>
        </p:nvSpPr>
        <p:spPr>
          <a:xfrm>
            <a:off x="969433" y="2518767"/>
            <a:ext cx="1728854"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SCHOOL DAY</a:t>
            </a:r>
            <a:endParaRPr lang="en-US" sz="1800" dirty="0"/>
          </a:p>
        </p:txBody>
      </p:sp>
      <p:sp>
        <p:nvSpPr>
          <p:cNvPr id="6" name="Text 4"/>
          <p:cNvSpPr/>
          <p:nvPr/>
        </p:nvSpPr>
        <p:spPr>
          <a:xfrm>
            <a:off x="969433" y="2843876"/>
            <a:ext cx="1728854"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Phone in pocket. Snaps and group chats in every break.</a:t>
            </a:r>
            <a:endParaRPr lang="en-US" sz="1200" dirty="0"/>
          </a:p>
        </p:txBody>
      </p:sp>
      <p:sp>
        <p:nvSpPr>
          <p:cNvPr id="7" name="Text 5"/>
          <p:cNvSpPr/>
          <p:nvPr/>
        </p:nvSpPr>
        <p:spPr>
          <a:xfrm>
            <a:off x="969433" y="3534637"/>
            <a:ext cx="1728854" cy="665361"/>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C42D1A"/>
                </a:solidFill>
                <a:latin typeface="Arial" pitchFamily="34" charset="0"/>
                <a:ea typeface="Arial" pitchFamily="34" charset="-122"/>
                <a:cs typeface="Arial" pitchFamily="34" charset="-120"/>
              </a:rPr>
              <a:t>Opening: small, portable, easy to show.</a:t>
            </a:r>
            <a:endParaRPr lang="en-US" sz="1200" dirty="0"/>
          </a:p>
        </p:txBody>
      </p:sp>
      <p:sp>
        <p:nvSpPr>
          <p:cNvPr id="8" name="Shape 6"/>
          <p:cNvSpPr/>
          <p:nvPr/>
        </p:nvSpPr>
        <p:spPr>
          <a:xfrm>
            <a:off x="2959695" y="2365313"/>
            <a:ext cx="1985037" cy="1962745"/>
          </a:xfrm>
          <a:prstGeom prst="roundRect">
            <a:avLst>
              <a:gd name="adj" fmla="val 3721"/>
            </a:avLst>
          </a:prstGeom>
          <a:solidFill>
            <a:srgbClr val="FFFDF8"/>
          </a:solidFill>
          <a:ln w="6350">
            <a:solidFill>
              <a:srgbClr val="D9D4C7"/>
            </a:solidFill>
            <a:prstDash val="solid"/>
          </a:ln>
        </p:spPr>
        <p:txBody>
          <a:bodyPr/>
          <a:lstStyle/>
          <a:p>
            <a:endParaRPr lang="en-GB"/>
          </a:p>
        </p:txBody>
      </p:sp>
      <p:sp>
        <p:nvSpPr>
          <p:cNvPr id="9" name="Text 7"/>
          <p:cNvSpPr/>
          <p:nvPr/>
        </p:nvSpPr>
        <p:spPr>
          <a:xfrm>
            <a:off x="3113154" y="2518767"/>
            <a:ext cx="1728920" cy="574014"/>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AFTER SCHOOL</a:t>
            </a:r>
            <a:endParaRPr lang="en-US" sz="1800" dirty="0"/>
          </a:p>
        </p:txBody>
      </p:sp>
      <p:sp>
        <p:nvSpPr>
          <p:cNvPr id="10" name="Text 8"/>
          <p:cNvSpPr/>
          <p:nvPr/>
        </p:nvSpPr>
        <p:spPr>
          <a:xfrm>
            <a:off x="3113154" y="3118185"/>
            <a:ext cx="1728920"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Gaming with friends while on a group call.</a:t>
            </a:r>
            <a:endParaRPr lang="en-US" sz="1200" dirty="0"/>
          </a:p>
        </p:txBody>
      </p:sp>
      <p:sp>
        <p:nvSpPr>
          <p:cNvPr id="11" name="Text 9"/>
          <p:cNvSpPr/>
          <p:nvPr/>
        </p:nvSpPr>
        <p:spPr>
          <a:xfrm>
            <a:off x="3113154" y="3595625"/>
            <a:ext cx="1728920" cy="452041"/>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C42D1A"/>
                </a:solidFill>
                <a:latin typeface="Arial" pitchFamily="34" charset="0"/>
                <a:ea typeface="Arial" pitchFamily="34" charset="-122"/>
                <a:cs typeface="Arial" pitchFamily="34" charset="-120"/>
              </a:rPr>
              <a:t>Opening: co-op and shared play.</a:t>
            </a:r>
            <a:endParaRPr lang="en-US" sz="1200" dirty="0"/>
          </a:p>
        </p:txBody>
      </p:sp>
      <p:sp>
        <p:nvSpPr>
          <p:cNvPr id="12" name="Shape 10"/>
          <p:cNvSpPr/>
          <p:nvPr/>
        </p:nvSpPr>
        <p:spPr>
          <a:xfrm>
            <a:off x="5103482" y="2365313"/>
            <a:ext cx="1984970" cy="1962745"/>
          </a:xfrm>
          <a:prstGeom prst="roundRect">
            <a:avLst>
              <a:gd name="adj" fmla="val 3721"/>
            </a:avLst>
          </a:prstGeom>
          <a:solidFill>
            <a:srgbClr val="FFFDF8"/>
          </a:solidFill>
          <a:ln w="6350">
            <a:solidFill>
              <a:srgbClr val="D9D4C7"/>
            </a:solidFill>
            <a:prstDash val="solid"/>
          </a:ln>
        </p:spPr>
        <p:txBody>
          <a:bodyPr/>
          <a:lstStyle/>
          <a:p>
            <a:endParaRPr lang="en-GB"/>
          </a:p>
        </p:txBody>
      </p:sp>
      <p:sp>
        <p:nvSpPr>
          <p:cNvPr id="13" name="Text 11"/>
          <p:cNvSpPr/>
          <p:nvPr/>
        </p:nvSpPr>
        <p:spPr>
          <a:xfrm>
            <a:off x="5256940" y="2518767"/>
            <a:ext cx="1728854"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EVENING</a:t>
            </a:r>
            <a:endParaRPr lang="en-US" sz="1800" dirty="0"/>
          </a:p>
        </p:txBody>
      </p:sp>
      <p:sp>
        <p:nvSpPr>
          <p:cNvPr id="14" name="Text 12"/>
          <p:cNvSpPr/>
          <p:nvPr/>
        </p:nvSpPr>
        <p:spPr>
          <a:xfrm>
            <a:off x="5256940" y="2843876"/>
            <a:ext cx="1728854"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Two hours or more of short video, often alone in a bedroom.</a:t>
            </a:r>
            <a:endParaRPr lang="en-US" sz="1200" dirty="0"/>
          </a:p>
        </p:txBody>
      </p:sp>
      <p:sp>
        <p:nvSpPr>
          <p:cNvPr id="15" name="Text 13"/>
          <p:cNvSpPr/>
          <p:nvPr/>
        </p:nvSpPr>
        <p:spPr>
          <a:xfrm>
            <a:off x="5256940" y="3534637"/>
            <a:ext cx="1728854" cy="452041"/>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C42D1A"/>
                </a:solidFill>
                <a:latin typeface="Arial" pitchFamily="34" charset="0"/>
                <a:ea typeface="Arial" pitchFamily="34" charset="-122"/>
                <a:cs typeface="Arial" pitchFamily="34" charset="-120"/>
              </a:rPr>
              <a:t>Opening: a hands-on way to wind down.</a:t>
            </a:r>
            <a:endParaRPr lang="en-US" sz="1200" dirty="0"/>
          </a:p>
        </p:txBody>
      </p:sp>
      <p:sp>
        <p:nvSpPr>
          <p:cNvPr id="16" name="Shape 14"/>
          <p:cNvSpPr/>
          <p:nvPr/>
        </p:nvSpPr>
        <p:spPr>
          <a:xfrm>
            <a:off x="7247203" y="2365313"/>
            <a:ext cx="1985037" cy="1962745"/>
          </a:xfrm>
          <a:prstGeom prst="roundRect">
            <a:avLst>
              <a:gd name="adj" fmla="val 3721"/>
            </a:avLst>
          </a:prstGeom>
          <a:solidFill>
            <a:srgbClr val="FFFDF8"/>
          </a:solidFill>
          <a:ln w="6350">
            <a:solidFill>
              <a:srgbClr val="D9D4C7"/>
            </a:solidFill>
            <a:prstDash val="solid"/>
          </a:ln>
        </p:spPr>
        <p:txBody>
          <a:bodyPr/>
          <a:lstStyle/>
          <a:p>
            <a:endParaRPr lang="en-GB"/>
          </a:p>
        </p:txBody>
      </p:sp>
      <p:sp>
        <p:nvSpPr>
          <p:cNvPr id="17" name="Text 15"/>
          <p:cNvSpPr/>
          <p:nvPr/>
        </p:nvSpPr>
        <p:spPr>
          <a:xfrm>
            <a:off x="7400661" y="2518767"/>
            <a:ext cx="1728920"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LATE NIGHT</a:t>
            </a:r>
            <a:endParaRPr lang="en-US" sz="1800" dirty="0"/>
          </a:p>
        </p:txBody>
      </p:sp>
      <p:sp>
        <p:nvSpPr>
          <p:cNvPr id="18" name="Text 16"/>
          <p:cNvSpPr/>
          <p:nvPr/>
        </p:nvSpPr>
        <p:spPr>
          <a:xfrm>
            <a:off x="7400661" y="2843876"/>
            <a:ext cx="1728920"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Many are still on a device after 11pm.</a:t>
            </a:r>
            <a:endParaRPr lang="en-US" sz="1200" dirty="0"/>
          </a:p>
        </p:txBody>
      </p:sp>
      <p:sp>
        <p:nvSpPr>
          <p:cNvPr id="19" name="Text 17"/>
          <p:cNvSpPr/>
          <p:nvPr/>
        </p:nvSpPr>
        <p:spPr>
          <a:xfrm>
            <a:off x="7400661" y="3321317"/>
            <a:ext cx="1728920" cy="452041"/>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C42D1A"/>
                </a:solidFill>
                <a:latin typeface="Arial" pitchFamily="34" charset="0"/>
                <a:ea typeface="Arial" pitchFamily="34" charset="-122"/>
                <a:cs typeface="Arial" pitchFamily="34" charset="-120"/>
              </a:rPr>
              <a:t>Opening: a screen-free alternative.</a:t>
            </a:r>
            <a:endParaRPr lang="en-US" sz="1200" dirty="0"/>
          </a:p>
        </p:txBody>
      </p:sp>
      <p:sp>
        <p:nvSpPr>
          <p:cNvPr id="20" name="Shape 18"/>
          <p:cNvSpPr/>
          <p:nvPr/>
        </p:nvSpPr>
        <p:spPr>
          <a:xfrm>
            <a:off x="9390989" y="2365313"/>
            <a:ext cx="1985037" cy="1962745"/>
          </a:xfrm>
          <a:prstGeom prst="roundRect">
            <a:avLst>
              <a:gd name="adj" fmla="val 3721"/>
            </a:avLst>
          </a:prstGeom>
          <a:solidFill>
            <a:srgbClr val="FFFDF8"/>
          </a:solidFill>
          <a:ln w="6350">
            <a:solidFill>
              <a:srgbClr val="D9D4C7"/>
            </a:solidFill>
            <a:prstDash val="solid"/>
          </a:ln>
        </p:spPr>
        <p:txBody>
          <a:bodyPr/>
          <a:lstStyle/>
          <a:p>
            <a:endParaRPr lang="en-GB"/>
          </a:p>
        </p:txBody>
      </p:sp>
      <p:sp>
        <p:nvSpPr>
          <p:cNvPr id="21" name="Text 19"/>
          <p:cNvSpPr/>
          <p:nvPr/>
        </p:nvSpPr>
        <p:spPr>
          <a:xfrm>
            <a:off x="9544447" y="2518767"/>
            <a:ext cx="1728920"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WEEKEND</a:t>
            </a:r>
            <a:endParaRPr lang="en-US" sz="1800" dirty="0"/>
          </a:p>
        </p:txBody>
      </p:sp>
      <p:sp>
        <p:nvSpPr>
          <p:cNvPr id="22" name="Text 20"/>
          <p:cNvSpPr/>
          <p:nvPr/>
        </p:nvSpPr>
        <p:spPr>
          <a:xfrm>
            <a:off x="9544447" y="2843876"/>
            <a:ext cx="1728920"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Friends, shops, events and hobbies.</a:t>
            </a:r>
            <a:endParaRPr lang="en-US" sz="1200" dirty="0"/>
          </a:p>
        </p:txBody>
      </p:sp>
      <p:sp>
        <p:nvSpPr>
          <p:cNvPr id="23" name="Text 21"/>
          <p:cNvSpPr/>
          <p:nvPr/>
        </p:nvSpPr>
        <p:spPr>
          <a:xfrm>
            <a:off x="9544447" y="3321317"/>
            <a:ext cx="1728920" cy="452041"/>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C42D1A"/>
                </a:solidFill>
                <a:latin typeface="Arial" pitchFamily="34" charset="0"/>
                <a:ea typeface="Arial" pitchFamily="34" charset="-122"/>
                <a:cs typeface="Arial" pitchFamily="34" charset="-120"/>
              </a:rPr>
              <a:t>Opening: drops, stores and meet-ups.</a:t>
            </a:r>
            <a:endParaRPr lang="en-US" sz="1200" dirty="0"/>
          </a:p>
        </p:txBody>
      </p:sp>
      <p:sp>
        <p:nvSpPr>
          <p:cNvPr id="24" name="Text 22"/>
          <p:cNvSpPr/>
          <p:nvPr/>
        </p:nvSpPr>
        <p:spPr>
          <a:xfrm>
            <a:off x="812800" y="4585233"/>
            <a:ext cx="10883392"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5171E"/>
                </a:solidFill>
                <a:latin typeface="Arial" pitchFamily="34" charset="0"/>
                <a:ea typeface="Arial" pitchFamily="34" charset="-122"/>
                <a:cs typeface="Arial" pitchFamily="34" charset="-120"/>
              </a:rPr>
              <a:t>The brief asks you to show how the product fits into teens’ everyday lives. Name the moment.</a:t>
            </a:r>
            <a:endParaRPr lang="en-US" sz="1500" dirty="0"/>
          </a:p>
        </p:txBody>
      </p:sp>
      <p:sp>
        <p:nvSpPr>
          <p:cNvPr id="25" name="Text 23"/>
          <p:cNvSpPr/>
          <p:nvPr/>
        </p:nvSpPr>
        <p:spPr>
          <a:xfrm>
            <a:off x="812800" y="6238280"/>
            <a:ext cx="915225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6F78"/>
                </a:solidFill>
                <a:latin typeface="Arial" pitchFamily="34" charset="0"/>
                <a:ea typeface="Arial" pitchFamily="34" charset="-122"/>
                <a:cs typeface="Arial" pitchFamily="34" charset="-120"/>
              </a:rPr>
              <a:t>Based on Ofcom Children’s Media Lives 2026 and Ofcom research on 8–14s. The weekend column is illustrative.</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15171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2C230"/>
                </a:solidFill>
                <a:latin typeface="Arial" pitchFamily="34" charset="0"/>
                <a:ea typeface="Arial" pitchFamily="34" charset="-122"/>
                <a:cs typeface="Arial" pitchFamily="34" charset="-120"/>
              </a:rPr>
              <a:t>EVIDENCE · FANDOM</a:t>
            </a:r>
            <a:endParaRPr lang="en-US" sz="1200" dirty="0"/>
          </a:p>
        </p:txBody>
      </p:sp>
      <p:sp>
        <p:nvSpPr>
          <p:cNvPr id="3" name="Text 1"/>
          <p:cNvSpPr>
            <a:spLocks noGrp="1"/>
          </p:cNvSpPr>
          <p:nvPr>
            <p:ph type="title"/>
          </p:nvPr>
        </p:nvSpPr>
        <p:spPr>
          <a:xfrm>
            <a:off x="812800" y="11023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5F2EA"/>
                </a:solidFill>
                <a:latin typeface="Arial" pitchFamily="34" charset="0"/>
                <a:ea typeface="Arial" pitchFamily="34" charset="-122"/>
                <a:cs typeface="Arial" pitchFamily="34" charset="-120"/>
              </a:rPr>
              <a:t>FANDOM IS HOW TEENS BELONG</a:t>
            </a:r>
            <a:endParaRPr lang="en-US" sz="3600" dirty="0"/>
          </a:p>
        </p:txBody>
      </p:sp>
      <p:sp>
        <p:nvSpPr>
          <p:cNvPr id="4" name="Text 2"/>
          <p:cNvSpPr/>
          <p:nvPr/>
        </p:nvSpPr>
        <p:spPr>
          <a:xfrm>
            <a:off x="812800" y="1808429"/>
            <a:ext cx="2603119"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2C230"/>
                </a:solidFill>
                <a:latin typeface="Arial" pitchFamily="34" charset="0"/>
                <a:ea typeface="Arial" pitchFamily="34" charset="-122"/>
                <a:cs typeface="Arial" pitchFamily="34" charset="-120"/>
              </a:rPr>
              <a:t>60%</a:t>
            </a:r>
            <a:endParaRPr lang="en-US" sz="3600" dirty="0"/>
          </a:p>
        </p:txBody>
      </p:sp>
      <p:sp>
        <p:nvSpPr>
          <p:cNvPr id="5" name="Text 3"/>
          <p:cNvSpPr/>
          <p:nvPr/>
        </p:nvSpPr>
        <p:spPr>
          <a:xfrm>
            <a:off x="812800" y="2362138"/>
            <a:ext cx="2603119"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of 13–17s identify as anime fans, across seven markets.</a:t>
            </a:r>
            <a:endParaRPr lang="en-US" sz="1200" dirty="0"/>
          </a:p>
        </p:txBody>
      </p:sp>
      <p:sp>
        <p:nvSpPr>
          <p:cNvPr id="6" name="Text 4"/>
          <p:cNvSpPr/>
          <p:nvPr/>
        </p:nvSpPr>
        <p:spPr>
          <a:xfrm>
            <a:off x="3492500" y="1808429"/>
            <a:ext cx="2603119"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2C230"/>
                </a:solidFill>
                <a:latin typeface="Arial" pitchFamily="34" charset="0"/>
                <a:ea typeface="Arial" pitchFamily="34" charset="-122"/>
                <a:cs typeface="Arial" pitchFamily="34" charset="-120"/>
              </a:rPr>
              <a:t>40%</a:t>
            </a:r>
            <a:endParaRPr lang="en-US" sz="3600" dirty="0"/>
          </a:p>
        </p:txBody>
      </p:sp>
      <p:sp>
        <p:nvSpPr>
          <p:cNvPr id="7" name="Text 5"/>
          <p:cNvSpPr/>
          <p:nvPr/>
        </p:nvSpPr>
        <p:spPr>
          <a:xfrm>
            <a:off x="3492500" y="2362138"/>
            <a:ext cx="2603119"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of young teen anime fans say it plays a meaningful role in their identity.</a:t>
            </a:r>
            <a:endParaRPr lang="en-US" sz="1200" dirty="0"/>
          </a:p>
        </p:txBody>
      </p:sp>
      <p:sp>
        <p:nvSpPr>
          <p:cNvPr id="8" name="Text 6"/>
          <p:cNvSpPr/>
          <p:nvPr/>
        </p:nvSpPr>
        <p:spPr>
          <a:xfrm>
            <a:off x="6172200" y="1808429"/>
            <a:ext cx="2603119"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2C230"/>
                </a:solidFill>
                <a:latin typeface="Arial" pitchFamily="34" charset="0"/>
                <a:ea typeface="Arial" pitchFamily="34" charset="-122"/>
                <a:cs typeface="Arial" pitchFamily="34" charset="-120"/>
              </a:rPr>
              <a:t>40%</a:t>
            </a:r>
            <a:endParaRPr lang="en-US" sz="3600" dirty="0"/>
          </a:p>
        </p:txBody>
      </p:sp>
      <p:sp>
        <p:nvSpPr>
          <p:cNvPr id="9" name="Text 7"/>
          <p:cNvSpPr/>
          <p:nvPr/>
        </p:nvSpPr>
        <p:spPr>
          <a:xfrm>
            <a:off x="6172200" y="2362138"/>
            <a:ext cx="2603119"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discover new series through fan edits on TikTok and Instagram.</a:t>
            </a:r>
            <a:endParaRPr lang="en-US" sz="1200" dirty="0"/>
          </a:p>
        </p:txBody>
      </p:sp>
      <p:sp>
        <p:nvSpPr>
          <p:cNvPr id="10" name="Text 8"/>
          <p:cNvSpPr/>
          <p:nvPr/>
        </p:nvSpPr>
        <p:spPr>
          <a:xfrm>
            <a:off x="8851900" y="1808429"/>
            <a:ext cx="2603119"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2C230"/>
                </a:solidFill>
                <a:latin typeface="Arial" pitchFamily="34" charset="0"/>
                <a:ea typeface="Arial" pitchFamily="34" charset="-122"/>
                <a:cs typeface="Arial" pitchFamily="34" charset="-120"/>
              </a:rPr>
              <a:t>89%</a:t>
            </a:r>
            <a:endParaRPr lang="en-US" sz="3600" dirty="0"/>
          </a:p>
        </p:txBody>
      </p:sp>
      <p:sp>
        <p:nvSpPr>
          <p:cNvPr id="11" name="Text 9"/>
          <p:cNvSpPr/>
          <p:nvPr/>
        </p:nvSpPr>
        <p:spPr>
          <a:xfrm>
            <a:off x="8851900" y="2362138"/>
            <a:ext cx="2603119"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of Gen Z describe themselves as a fan of someone or something.</a:t>
            </a:r>
            <a:endParaRPr lang="en-US" sz="1200" dirty="0"/>
          </a:p>
        </p:txBody>
      </p:sp>
      <p:sp>
        <p:nvSpPr>
          <p:cNvPr id="12" name="Text 10"/>
          <p:cNvSpPr/>
          <p:nvPr/>
        </p:nvSpPr>
        <p:spPr>
          <a:xfrm>
            <a:off x="812800" y="2991979"/>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2C230"/>
                </a:solidFill>
                <a:latin typeface="Arial" pitchFamily="34" charset="0"/>
                <a:ea typeface="Arial" pitchFamily="34" charset="-122"/>
                <a:cs typeface="Arial" pitchFamily="34" charset="-120"/>
              </a:rPr>
              <a:t>THE FANDOM LADDER: MOVE TEENS UP A STEP</a:t>
            </a:r>
            <a:endParaRPr lang="en-US" sz="1200" dirty="0"/>
          </a:p>
        </p:txBody>
      </p:sp>
      <p:sp>
        <p:nvSpPr>
          <p:cNvPr id="13" name="Shape 11"/>
          <p:cNvSpPr/>
          <p:nvPr/>
        </p:nvSpPr>
        <p:spPr>
          <a:xfrm>
            <a:off x="812800" y="3408499"/>
            <a:ext cx="2565400" cy="1056547"/>
          </a:xfrm>
          <a:prstGeom prst="roundRect">
            <a:avLst>
              <a:gd name="adj" fmla="val 7212"/>
            </a:avLst>
          </a:prstGeom>
          <a:solidFill>
            <a:srgbClr val="22252E"/>
          </a:solidFill>
          <a:ln/>
        </p:spPr>
        <p:txBody>
          <a:bodyPr/>
          <a:lstStyle/>
          <a:p>
            <a:endParaRPr lang="en-GB"/>
          </a:p>
        </p:txBody>
      </p:sp>
      <p:sp>
        <p:nvSpPr>
          <p:cNvPr id="14" name="Text 12"/>
          <p:cNvSpPr/>
          <p:nvPr/>
        </p:nvSpPr>
        <p:spPr>
          <a:xfrm>
            <a:off x="990600" y="3560899"/>
            <a:ext cx="2276094"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5F2EA"/>
                </a:solidFill>
                <a:latin typeface="Arial" pitchFamily="34" charset="0"/>
                <a:ea typeface="Arial" pitchFamily="34" charset="-122"/>
                <a:cs typeface="Arial" pitchFamily="34" charset="-120"/>
              </a:rPr>
              <a:t>1 · WATCH</a:t>
            </a:r>
            <a:endParaRPr lang="en-US" sz="1800" dirty="0"/>
          </a:p>
        </p:txBody>
      </p:sp>
      <p:sp>
        <p:nvSpPr>
          <p:cNvPr id="15" name="Text 13"/>
          <p:cNvSpPr/>
          <p:nvPr/>
        </p:nvSpPr>
        <p:spPr>
          <a:xfrm>
            <a:off x="990600" y="3886002"/>
            <a:ext cx="2276094"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Shows, shorts, music, fan videos</a:t>
            </a:r>
            <a:endParaRPr lang="en-US" sz="1200" dirty="0"/>
          </a:p>
        </p:txBody>
      </p:sp>
      <p:sp>
        <p:nvSpPr>
          <p:cNvPr id="16" name="Shape 14"/>
          <p:cNvSpPr/>
          <p:nvPr/>
        </p:nvSpPr>
        <p:spPr>
          <a:xfrm>
            <a:off x="3479800" y="3408499"/>
            <a:ext cx="2565400" cy="1056547"/>
          </a:xfrm>
          <a:prstGeom prst="roundRect">
            <a:avLst>
              <a:gd name="adj" fmla="val 7212"/>
            </a:avLst>
          </a:prstGeom>
          <a:solidFill>
            <a:srgbClr val="22252E"/>
          </a:solidFill>
          <a:ln/>
        </p:spPr>
        <p:txBody>
          <a:bodyPr/>
          <a:lstStyle/>
          <a:p>
            <a:endParaRPr lang="en-GB"/>
          </a:p>
        </p:txBody>
      </p:sp>
      <p:sp>
        <p:nvSpPr>
          <p:cNvPr id="17" name="Text 15"/>
          <p:cNvSpPr/>
          <p:nvPr/>
        </p:nvSpPr>
        <p:spPr>
          <a:xfrm>
            <a:off x="3657600" y="3560899"/>
            <a:ext cx="2276094"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5F2EA"/>
                </a:solidFill>
                <a:latin typeface="Arial" pitchFamily="34" charset="0"/>
                <a:ea typeface="Arial" pitchFamily="34" charset="-122"/>
                <a:cs typeface="Arial" pitchFamily="34" charset="-120"/>
              </a:rPr>
              <a:t>2 · COLLECT</a:t>
            </a:r>
            <a:endParaRPr lang="en-US" sz="1800" dirty="0"/>
          </a:p>
        </p:txBody>
      </p:sp>
      <p:sp>
        <p:nvSpPr>
          <p:cNvPr id="18" name="Text 16"/>
          <p:cNvSpPr/>
          <p:nvPr/>
        </p:nvSpPr>
        <p:spPr>
          <a:xfrm>
            <a:off x="3657600" y="3886002"/>
            <a:ext cx="2276094"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Sets, merchandise, trading cards</a:t>
            </a:r>
            <a:endParaRPr lang="en-US" sz="1200" dirty="0"/>
          </a:p>
        </p:txBody>
      </p:sp>
      <p:sp>
        <p:nvSpPr>
          <p:cNvPr id="19" name="Shape 17"/>
          <p:cNvSpPr/>
          <p:nvPr/>
        </p:nvSpPr>
        <p:spPr>
          <a:xfrm>
            <a:off x="6146800" y="3408499"/>
            <a:ext cx="2565400" cy="1056547"/>
          </a:xfrm>
          <a:prstGeom prst="roundRect">
            <a:avLst>
              <a:gd name="adj" fmla="val 7212"/>
            </a:avLst>
          </a:prstGeom>
          <a:solidFill>
            <a:srgbClr val="22252E"/>
          </a:solidFill>
          <a:ln/>
        </p:spPr>
        <p:txBody>
          <a:bodyPr/>
          <a:lstStyle/>
          <a:p>
            <a:endParaRPr lang="en-GB"/>
          </a:p>
        </p:txBody>
      </p:sp>
      <p:sp>
        <p:nvSpPr>
          <p:cNvPr id="20" name="Text 18"/>
          <p:cNvSpPr/>
          <p:nvPr/>
        </p:nvSpPr>
        <p:spPr>
          <a:xfrm>
            <a:off x="6324600" y="3560899"/>
            <a:ext cx="2276094"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5F2EA"/>
                </a:solidFill>
                <a:latin typeface="Arial" pitchFamily="34" charset="0"/>
                <a:ea typeface="Arial" pitchFamily="34" charset="-122"/>
                <a:cs typeface="Arial" pitchFamily="34" charset="-120"/>
              </a:rPr>
              <a:t>3 · CREATE</a:t>
            </a:r>
            <a:endParaRPr lang="en-US" sz="1800" dirty="0"/>
          </a:p>
        </p:txBody>
      </p:sp>
      <p:sp>
        <p:nvSpPr>
          <p:cNvPr id="21" name="Text 19"/>
          <p:cNvSpPr/>
          <p:nvPr/>
        </p:nvSpPr>
        <p:spPr>
          <a:xfrm>
            <a:off x="6324600" y="3886002"/>
            <a:ext cx="2276094"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Fan art, edits, custom builds, cosplay</a:t>
            </a:r>
            <a:endParaRPr lang="en-US" sz="1200" dirty="0"/>
          </a:p>
        </p:txBody>
      </p:sp>
      <p:sp>
        <p:nvSpPr>
          <p:cNvPr id="22" name="Shape 20"/>
          <p:cNvSpPr/>
          <p:nvPr/>
        </p:nvSpPr>
        <p:spPr>
          <a:xfrm>
            <a:off x="8813800" y="3408499"/>
            <a:ext cx="2565400" cy="1056547"/>
          </a:xfrm>
          <a:prstGeom prst="roundRect">
            <a:avLst>
              <a:gd name="adj" fmla="val 7212"/>
            </a:avLst>
          </a:prstGeom>
          <a:solidFill>
            <a:srgbClr val="22252E"/>
          </a:solidFill>
          <a:ln/>
        </p:spPr>
        <p:txBody>
          <a:bodyPr/>
          <a:lstStyle/>
          <a:p>
            <a:endParaRPr lang="en-GB"/>
          </a:p>
        </p:txBody>
      </p:sp>
      <p:sp>
        <p:nvSpPr>
          <p:cNvPr id="23" name="Text 21"/>
          <p:cNvSpPr/>
          <p:nvPr/>
        </p:nvSpPr>
        <p:spPr>
          <a:xfrm>
            <a:off x="8991600" y="3560899"/>
            <a:ext cx="2276094"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5F2EA"/>
                </a:solidFill>
                <a:latin typeface="Arial" pitchFamily="34" charset="0"/>
                <a:ea typeface="Arial" pitchFamily="34" charset="-122"/>
                <a:cs typeface="Arial" pitchFamily="34" charset="-120"/>
              </a:rPr>
              <a:t>4 · BELONG</a:t>
            </a:r>
            <a:endParaRPr lang="en-US" sz="1800" dirty="0"/>
          </a:p>
        </p:txBody>
      </p:sp>
      <p:sp>
        <p:nvSpPr>
          <p:cNvPr id="24" name="Text 22"/>
          <p:cNvSpPr/>
          <p:nvPr/>
        </p:nvSpPr>
        <p:spPr>
          <a:xfrm>
            <a:off x="8991600" y="3886002"/>
            <a:ext cx="2276094"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Communities, events, conventions</a:t>
            </a:r>
            <a:endParaRPr lang="en-US" sz="1200" dirty="0"/>
          </a:p>
        </p:txBody>
      </p:sp>
      <p:sp>
        <p:nvSpPr>
          <p:cNvPr id="25" name="Text 23"/>
          <p:cNvSpPr/>
          <p:nvPr/>
        </p:nvSpPr>
        <p:spPr>
          <a:xfrm>
            <a:off x="812800" y="6238280"/>
            <a:ext cx="10179129"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499A3"/>
                </a:solidFill>
                <a:latin typeface="Arial" pitchFamily="34" charset="0"/>
                <a:ea typeface="Arial" pitchFamily="34" charset="-122"/>
                <a:cs typeface="Arial" pitchFamily="34" charset="-120"/>
              </a:rPr>
              <a:t>NRG for Crunchyroll, 2025 · YouTube Culture and Trends Report, 2024 · Ladder adapted from Jenkins on participatory culture</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15171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2C230"/>
                </a:solidFill>
                <a:latin typeface="Arial" pitchFamily="34" charset="0"/>
                <a:ea typeface="Arial" pitchFamily="34" charset="-122"/>
                <a:cs typeface="Arial" pitchFamily="34" charset="-120"/>
              </a:rPr>
              <a:t>THEORY AND EVIDENCE · DISCOVERY</a:t>
            </a:r>
            <a:endParaRPr lang="en-US" sz="1200" dirty="0"/>
          </a:p>
        </p:txBody>
      </p:sp>
      <p:sp>
        <p:nvSpPr>
          <p:cNvPr id="3" name="Text 1"/>
          <p:cNvSpPr>
            <a:spLocks noGrp="1"/>
          </p:cNvSpPr>
          <p:nvPr>
            <p:ph type="title"/>
          </p:nvPr>
        </p:nvSpPr>
        <p:spPr>
          <a:xfrm>
            <a:off x="812800" y="11023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5F2EA"/>
                </a:solidFill>
                <a:latin typeface="Arial" pitchFamily="34" charset="0"/>
                <a:ea typeface="Arial" pitchFamily="34" charset="-122"/>
                <a:cs typeface="Arial" pitchFamily="34" charset="-120"/>
              </a:rPr>
              <a:t>HOW A NEW THING SPREADS AMONG TEENS</a:t>
            </a:r>
            <a:endParaRPr lang="en-US" sz="3600" dirty="0"/>
          </a:p>
        </p:txBody>
      </p:sp>
      <p:sp>
        <p:nvSpPr>
          <p:cNvPr id="4" name="Shape 2"/>
          <p:cNvSpPr/>
          <p:nvPr/>
        </p:nvSpPr>
        <p:spPr>
          <a:xfrm>
            <a:off x="812800" y="1859229"/>
            <a:ext cx="2032000" cy="1269868"/>
          </a:xfrm>
          <a:prstGeom prst="roundRect">
            <a:avLst>
              <a:gd name="adj" fmla="val 6001"/>
            </a:avLst>
          </a:prstGeom>
          <a:solidFill>
            <a:srgbClr val="22252E"/>
          </a:solidFill>
          <a:ln/>
        </p:spPr>
        <p:txBody>
          <a:bodyPr/>
          <a:lstStyle/>
          <a:p>
            <a:endParaRPr lang="en-GB"/>
          </a:p>
        </p:txBody>
      </p:sp>
      <p:sp>
        <p:nvSpPr>
          <p:cNvPr id="5" name="Text 3"/>
          <p:cNvSpPr/>
          <p:nvPr/>
        </p:nvSpPr>
        <p:spPr>
          <a:xfrm>
            <a:off x="965200" y="2011629"/>
            <a:ext cx="177901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2C230"/>
                </a:solidFill>
                <a:latin typeface="Arial" pitchFamily="34" charset="0"/>
                <a:ea typeface="Arial" pitchFamily="34" charset="-122"/>
                <a:cs typeface="Arial" pitchFamily="34" charset="-120"/>
              </a:rPr>
              <a:t>1 · SEE</a:t>
            </a:r>
            <a:endParaRPr lang="en-US" sz="1800" dirty="0"/>
          </a:p>
        </p:txBody>
      </p:sp>
      <p:sp>
        <p:nvSpPr>
          <p:cNvPr id="6" name="Text 4"/>
          <p:cNvSpPr/>
          <p:nvPr/>
        </p:nvSpPr>
        <p:spPr>
          <a:xfrm>
            <a:off x="965200" y="2336738"/>
            <a:ext cx="1779016"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In a feed, a fan edit or a friend’s hands. Rarely in an advert.</a:t>
            </a:r>
            <a:endParaRPr lang="en-US" sz="1200" dirty="0"/>
          </a:p>
        </p:txBody>
      </p:sp>
      <p:sp>
        <p:nvSpPr>
          <p:cNvPr id="7" name="Shape 5"/>
          <p:cNvSpPr/>
          <p:nvPr/>
        </p:nvSpPr>
        <p:spPr>
          <a:xfrm>
            <a:off x="2946400" y="1859229"/>
            <a:ext cx="2032000" cy="1269868"/>
          </a:xfrm>
          <a:prstGeom prst="roundRect">
            <a:avLst>
              <a:gd name="adj" fmla="val 6001"/>
            </a:avLst>
          </a:prstGeom>
          <a:solidFill>
            <a:srgbClr val="22252E"/>
          </a:solidFill>
          <a:ln/>
        </p:spPr>
        <p:txBody>
          <a:bodyPr/>
          <a:lstStyle/>
          <a:p>
            <a:endParaRPr lang="en-GB"/>
          </a:p>
        </p:txBody>
      </p:sp>
      <p:sp>
        <p:nvSpPr>
          <p:cNvPr id="8" name="Text 6"/>
          <p:cNvSpPr/>
          <p:nvPr/>
        </p:nvSpPr>
        <p:spPr>
          <a:xfrm>
            <a:off x="3098800" y="2011629"/>
            <a:ext cx="177901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2C230"/>
                </a:solidFill>
                <a:latin typeface="Arial" pitchFamily="34" charset="0"/>
                <a:ea typeface="Arial" pitchFamily="34" charset="-122"/>
                <a:cs typeface="Arial" pitchFamily="34" charset="-120"/>
              </a:rPr>
              <a:t>2 · TALK</a:t>
            </a:r>
            <a:endParaRPr lang="en-US" sz="1800" dirty="0"/>
          </a:p>
        </p:txBody>
      </p:sp>
      <p:sp>
        <p:nvSpPr>
          <p:cNvPr id="9" name="Text 7"/>
          <p:cNvSpPr/>
          <p:nvPr/>
        </p:nvSpPr>
        <p:spPr>
          <a:xfrm>
            <a:off x="3098800" y="2336738"/>
            <a:ext cx="1779016"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It gets sent to the group chat. Friends give the verdict.</a:t>
            </a:r>
            <a:endParaRPr lang="en-US" sz="1200" dirty="0"/>
          </a:p>
        </p:txBody>
      </p:sp>
      <p:sp>
        <p:nvSpPr>
          <p:cNvPr id="10" name="Shape 8"/>
          <p:cNvSpPr/>
          <p:nvPr/>
        </p:nvSpPr>
        <p:spPr>
          <a:xfrm>
            <a:off x="5080000" y="1859229"/>
            <a:ext cx="2032000" cy="1269868"/>
          </a:xfrm>
          <a:prstGeom prst="roundRect">
            <a:avLst>
              <a:gd name="adj" fmla="val 6001"/>
            </a:avLst>
          </a:prstGeom>
          <a:solidFill>
            <a:srgbClr val="22252E"/>
          </a:solidFill>
          <a:ln/>
        </p:spPr>
        <p:txBody>
          <a:bodyPr/>
          <a:lstStyle/>
          <a:p>
            <a:endParaRPr lang="en-GB"/>
          </a:p>
        </p:txBody>
      </p:sp>
      <p:sp>
        <p:nvSpPr>
          <p:cNvPr id="11" name="Text 9"/>
          <p:cNvSpPr/>
          <p:nvPr/>
        </p:nvSpPr>
        <p:spPr>
          <a:xfrm>
            <a:off x="5232400" y="2011629"/>
            <a:ext cx="177901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2C230"/>
                </a:solidFill>
                <a:latin typeface="Arial" pitchFamily="34" charset="0"/>
                <a:ea typeface="Arial" pitchFamily="34" charset="-122"/>
                <a:cs typeface="Arial" pitchFamily="34" charset="-120"/>
              </a:rPr>
              <a:t>3 · WANT</a:t>
            </a:r>
            <a:endParaRPr lang="en-US" sz="1800" dirty="0"/>
          </a:p>
        </p:txBody>
      </p:sp>
      <p:sp>
        <p:nvSpPr>
          <p:cNvPr id="12" name="Text 10"/>
          <p:cNvSpPr/>
          <p:nvPr/>
        </p:nvSpPr>
        <p:spPr>
          <a:xfrm>
            <a:off x="5232400" y="2336738"/>
            <a:ext cx="1779016"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Approval from peers turns interest into desire.</a:t>
            </a:r>
            <a:endParaRPr lang="en-US" sz="1200" dirty="0"/>
          </a:p>
        </p:txBody>
      </p:sp>
      <p:sp>
        <p:nvSpPr>
          <p:cNvPr id="13" name="Shape 11"/>
          <p:cNvSpPr/>
          <p:nvPr/>
        </p:nvSpPr>
        <p:spPr>
          <a:xfrm>
            <a:off x="7213600" y="1859229"/>
            <a:ext cx="2032000" cy="1269868"/>
          </a:xfrm>
          <a:prstGeom prst="roundRect">
            <a:avLst>
              <a:gd name="adj" fmla="val 6001"/>
            </a:avLst>
          </a:prstGeom>
          <a:solidFill>
            <a:srgbClr val="22252E"/>
          </a:solidFill>
          <a:ln/>
        </p:spPr>
        <p:txBody>
          <a:bodyPr/>
          <a:lstStyle/>
          <a:p>
            <a:endParaRPr lang="en-GB"/>
          </a:p>
        </p:txBody>
      </p:sp>
      <p:sp>
        <p:nvSpPr>
          <p:cNvPr id="14" name="Text 12"/>
          <p:cNvSpPr/>
          <p:nvPr/>
        </p:nvSpPr>
        <p:spPr>
          <a:xfrm>
            <a:off x="7366000" y="2011629"/>
            <a:ext cx="177901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2C230"/>
                </a:solidFill>
                <a:latin typeface="Arial" pitchFamily="34" charset="0"/>
                <a:ea typeface="Arial" pitchFamily="34" charset="-122"/>
                <a:cs typeface="Arial" pitchFamily="34" charset="-120"/>
              </a:rPr>
              <a:t>4 · GET</a:t>
            </a:r>
            <a:endParaRPr lang="en-US" sz="1800" dirty="0"/>
          </a:p>
        </p:txBody>
      </p:sp>
      <p:sp>
        <p:nvSpPr>
          <p:cNvPr id="15" name="Text 13"/>
          <p:cNvSpPr/>
          <p:nvPr/>
        </p:nvSpPr>
        <p:spPr>
          <a:xfrm>
            <a:off x="7366000" y="2336738"/>
            <a:ext cx="1779016"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Bought with their own money, or asked for.</a:t>
            </a:r>
            <a:endParaRPr lang="en-US" sz="1200" dirty="0"/>
          </a:p>
        </p:txBody>
      </p:sp>
      <p:sp>
        <p:nvSpPr>
          <p:cNvPr id="16" name="Shape 14"/>
          <p:cNvSpPr/>
          <p:nvPr/>
        </p:nvSpPr>
        <p:spPr>
          <a:xfrm>
            <a:off x="9347200" y="1859229"/>
            <a:ext cx="2032000" cy="1269868"/>
          </a:xfrm>
          <a:prstGeom prst="roundRect">
            <a:avLst>
              <a:gd name="adj" fmla="val 6001"/>
            </a:avLst>
          </a:prstGeom>
          <a:solidFill>
            <a:srgbClr val="22252E"/>
          </a:solidFill>
          <a:ln/>
        </p:spPr>
        <p:txBody>
          <a:bodyPr/>
          <a:lstStyle/>
          <a:p>
            <a:endParaRPr lang="en-GB"/>
          </a:p>
        </p:txBody>
      </p:sp>
      <p:sp>
        <p:nvSpPr>
          <p:cNvPr id="17" name="Text 15"/>
          <p:cNvSpPr/>
          <p:nvPr/>
        </p:nvSpPr>
        <p:spPr>
          <a:xfrm>
            <a:off x="9499600" y="2011629"/>
            <a:ext cx="177901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2C230"/>
                </a:solidFill>
                <a:latin typeface="Arial" pitchFamily="34" charset="0"/>
                <a:ea typeface="Arial" pitchFamily="34" charset="-122"/>
                <a:cs typeface="Arial" pitchFamily="34" charset="-120"/>
              </a:rPr>
              <a:t>5 · SHOW</a:t>
            </a:r>
            <a:endParaRPr lang="en-US" sz="1800" dirty="0"/>
          </a:p>
        </p:txBody>
      </p:sp>
      <p:sp>
        <p:nvSpPr>
          <p:cNvPr id="18" name="Text 16"/>
          <p:cNvSpPr/>
          <p:nvPr/>
        </p:nvSpPr>
        <p:spPr>
          <a:xfrm>
            <a:off x="9499600" y="2336738"/>
            <a:ext cx="1779016"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Worn, displayed or reposted. The next teen sees it.</a:t>
            </a:r>
            <a:endParaRPr lang="en-US" sz="1200" dirty="0"/>
          </a:p>
        </p:txBody>
      </p:sp>
      <p:sp>
        <p:nvSpPr>
          <p:cNvPr id="19" name="Text 17"/>
          <p:cNvSpPr/>
          <p:nvPr/>
        </p:nvSpPr>
        <p:spPr>
          <a:xfrm>
            <a:off x="812800" y="3383099"/>
            <a:ext cx="3523149"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2C230"/>
                </a:solidFill>
                <a:latin typeface="Arial" pitchFamily="34" charset="0"/>
                <a:ea typeface="Arial" pitchFamily="34" charset="-122"/>
                <a:cs typeface="Arial" pitchFamily="34" charset="-120"/>
              </a:rPr>
              <a:t>73%</a:t>
            </a:r>
            <a:endParaRPr lang="en-US" sz="3600" dirty="0"/>
          </a:p>
        </p:txBody>
      </p:sp>
      <p:sp>
        <p:nvSpPr>
          <p:cNvPr id="20" name="Text 18"/>
          <p:cNvSpPr/>
          <p:nvPr/>
        </p:nvSpPr>
        <p:spPr>
          <a:xfrm>
            <a:off x="812800" y="3936802"/>
            <a:ext cx="3523149"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of fans turn to YouTube for content about what they are fans of.</a:t>
            </a:r>
            <a:endParaRPr lang="en-US" sz="1200" dirty="0"/>
          </a:p>
        </p:txBody>
      </p:sp>
      <p:sp>
        <p:nvSpPr>
          <p:cNvPr id="21" name="Text 19"/>
          <p:cNvSpPr/>
          <p:nvPr/>
        </p:nvSpPr>
        <p:spPr>
          <a:xfrm>
            <a:off x="4385733" y="3383099"/>
            <a:ext cx="3523149"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2C230"/>
                </a:solidFill>
                <a:latin typeface="Arial" pitchFamily="34" charset="0"/>
                <a:ea typeface="Arial" pitchFamily="34" charset="-122"/>
                <a:cs typeface="Arial" pitchFamily="34" charset="-120"/>
              </a:rPr>
              <a:t>40%</a:t>
            </a:r>
            <a:endParaRPr lang="en-US" sz="3600" dirty="0"/>
          </a:p>
        </p:txBody>
      </p:sp>
      <p:sp>
        <p:nvSpPr>
          <p:cNvPr id="22" name="Text 20"/>
          <p:cNvSpPr/>
          <p:nvPr/>
        </p:nvSpPr>
        <p:spPr>
          <a:xfrm>
            <a:off x="4385733" y="3936802"/>
            <a:ext cx="3523149"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of teen anime fans find new series through fan edits.</a:t>
            </a:r>
            <a:endParaRPr lang="en-US" sz="1200" dirty="0"/>
          </a:p>
        </p:txBody>
      </p:sp>
      <p:sp>
        <p:nvSpPr>
          <p:cNvPr id="23" name="Text 21"/>
          <p:cNvSpPr/>
          <p:nvPr/>
        </p:nvSpPr>
        <p:spPr>
          <a:xfrm>
            <a:off x="7958667" y="3383099"/>
            <a:ext cx="3523149"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2C230"/>
                </a:solidFill>
                <a:latin typeface="Arial" pitchFamily="34" charset="0"/>
                <a:ea typeface="Arial" pitchFamily="34" charset="-122"/>
                <a:cs typeface="Arial" pitchFamily="34" charset="-120"/>
              </a:rPr>
              <a:t>42%</a:t>
            </a:r>
            <a:endParaRPr lang="en-US" sz="3600" dirty="0"/>
          </a:p>
        </p:txBody>
      </p:sp>
      <p:sp>
        <p:nvSpPr>
          <p:cNvPr id="24" name="Text 22"/>
          <p:cNvSpPr/>
          <p:nvPr/>
        </p:nvSpPr>
        <p:spPr>
          <a:xfrm>
            <a:off x="7958667" y="3936802"/>
            <a:ext cx="3523149"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of UK 8–17s correctly spot paid search results as adverts.</a:t>
            </a:r>
            <a:endParaRPr lang="en-US" sz="1200" dirty="0"/>
          </a:p>
        </p:txBody>
      </p:sp>
      <p:sp>
        <p:nvSpPr>
          <p:cNvPr id="25" name="Text 23"/>
          <p:cNvSpPr/>
          <p:nvPr/>
        </p:nvSpPr>
        <p:spPr>
          <a:xfrm>
            <a:off x="812800" y="6238280"/>
            <a:ext cx="895580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499A3"/>
                </a:solidFill>
                <a:latin typeface="Arial" pitchFamily="34" charset="0"/>
                <a:ea typeface="Arial" pitchFamily="34" charset="-122"/>
                <a:cs typeface="Arial" pitchFamily="34" charset="-120"/>
              </a:rPr>
              <a:t>Rogers, Diffusion of Innovations · YouTube Culture and Trends 2024 · NRG for Crunchyroll 2025 · Ofcom 2026</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F5F2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C42D1A"/>
                </a:solidFill>
                <a:latin typeface="Arial" pitchFamily="34" charset="0"/>
                <a:ea typeface="Arial" pitchFamily="34" charset="-122"/>
                <a:cs typeface="Arial" pitchFamily="34" charset="-120"/>
              </a:rPr>
              <a:t>EVIDENCE · MONEY</a:t>
            </a:r>
            <a:endParaRPr lang="en-US" sz="1200" dirty="0"/>
          </a:p>
        </p:txBody>
      </p:sp>
      <p:sp>
        <p:nvSpPr>
          <p:cNvPr id="3" name="Text 1"/>
          <p:cNvSpPr>
            <a:spLocks noGrp="1"/>
          </p:cNvSpPr>
          <p:nvPr>
            <p:ph type="title"/>
          </p:nvPr>
        </p:nvSpPr>
        <p:spPr>
          <a:xfrm>
            <a:off x="812800" y="11023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5171E"/>
                </a:solidFill>
                <a:latin typeface="Arial" pitchFamily="34" charset="0"/>
                <a:ea typeface="Arial" pitchFamily="34" charset="-122"/>
                <a:cs typeface="Arial" pitchFamily="34" charset="-120"/>
              </a:rPr>
              <a:t>THE USER IS NOT ALWAYS THE BUYER</a:t>
            </a:r>
            <a:endParaRPr lang="en-US" sz="3600" dirty="0"/>
          </a:p>
        </p:txBody>
      </p:sp>
      <p:sp>
        <p:nvSpPr>
          <p:cNvPr id="4" name="Shape 2"/>
          <p:cNvSpPr/>
          <p:nvPr/>
        </p:nvSpPr>
        <p:spPr>
          <a:xfrm>
            <a:off x="812800" y="1859229"/>
            <a:ext cx="3420533" cy="1335947"/>
          </a:xfrm>
          <a:prstGeom prst="roundRect">
            <a:avLst>
              <a:gd name="adj" fmla="val 5704"/>
            </a:avLst>
          </a:prstGeom>
          <a:solidFill>
            <a:srgbClr val="15171E"/>
          </a:solidFill>
          <a:ln/>
        </p:spPr>
        <p:txBody>
          <a:bodyPr/>
          <a:lstStyle/>
          <a:p>
            <a:endParaRPr lang="en-GB"/>
          </a:p>
        </p:txBody>
      </p:sp>
      <p:sp>
        <p:nvSpPr>
          <p:cNvPr id="5" name="Text 3"/>
          <p:cNvSpPr/>
          <p:nvPr/>
        </p:nvSpPr>
        <p:spPr>
          <a:xfrm>
            <a:off x="1016000" y="2037029"/>
            <a:ext cx="3104557"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2C230"/>
                </a:solidFill>
                <a:latin typeface="Arial" pitchFamily="34" charset="0"/>
                <a:ea typeface="Arial" pitchFamily="34" charset="-122"/>
                <a:cs typeface="Arial" pitchFamily="34" charset="-120"/>
              </a:rPr>
              <a:t>£9.74</a:t>
            </a:r>
            <a:endParaRPr lang="en-US" sz="3600" dirty="0"/>
          </a:p>
        </p:txBody>
      </p:sp>
      <p:sp>
        <p:nvSpPr>
          <p:cNvPr id="6" name="Text 4"/>
          <p:cNvSpPr/>
          <p:nvPr/>
        </p:nvSpPr>
        <p:spPr>
          <a:xfrm>
            <a:off x="1016000" y="2590738"/>
            <a:ext cx="310455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average weekly pocket money for UK 6–17s, about £506 a year.</a:t>
            </a:r>
            <a:endParaRPr lang="en-US" sz="1200" dirty="0"/>
          </a:p>
        </p:txBody>
      </p:sp>
      <p:sp>
        <p:nvSpPr>
          <p:cNvPr id="7" name="Shape 5"/>
          <p:cNvSpPr/>
          <p:nvPr/>
        </p:nvSpPr>
        <p:spPr>
          <a:xfrm>
            <a:off x="4385733" y="1859229"/>
            <a:ext cx="3420533" cy="1335947"/>
          </a:xfrm>
          <a:prstGeom prst="roundRect">
            <a:avLst>
              <a:gd name="adj" fmla="val 5704"/>
            </a:avLst>
          </a:prstGeom>
          <a:solidFill>
            <a:srgbClr val="15171E"/>
          </a:solidFill>
          <a:ln/>
        </p:spPr>
        <p:txBody>
          <a:bodyPr/>
          <a:lstStyle/>
          <a:p>
            <a:endParaRPr lang="en-GB"/>
          </a:p>
        </p:txBody>
      </p:sp>
      <p:sp>
        <p:nvSpPr>
          <p:cNvPr id="8" name="Text 6"/>
          <p:cNvSpPr/>
          <p:nvPr/>
        </p:nvSpPr>
        <p:spPr>
          <a:xfrm>
            <a:off x="4588933" y="2037029"/>
            <a:ext cx="3104557"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2C230"/>
                </a:solidFill>
                <a:latin typeface="Arial" pitchFamily="34" charset="0"/>
                <a:ea typeface="Arial" pitchFamily="34" charset="-122"/>
                <a:cs typeface="Arial" pitchFamily="34" charset="-120"/>
              </a:rPr>
              <a:t>£46.41</a:t>
            </a:r>
            <a:endParaRPr lang="en-US" sz="3600" dirty="0"/>
          </a:p>
        </p:txBody>
      </p:sp>
      <p:sp>
        <p:nvSpPr>
          <p:cNvPr id="9" name="Text 7"/>
          <p:cNvSpPr/>
          <p:nvPr/>
        </p:nvSpPr>
        <p:spPr>
          <a:xfrm>
            <a:off x="4588933" y="2590738"/>
            <a:ext cx="310455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average birthday money received by UK children.</a:t>
            </a:r>
            <a:endParaRPr lang="en-US" sz="1200" dirty="0"/>
          </a:p>
        </p:txBody>
      </p:sp>
      <p:sp>
        <p:nvSpPr>
          <p:cNvPr id="10" name="Shape 8"/>
          <p:cNvSpPr/>
          <p:nvPr/>
        </p:nvSpPr>
        <p:spPr>
          <a:xfrm>
            <a:off x="7958667" y="1859229"/>
            <a:ext cx="3420533" cy="1335947"/>
          </a:xfrm>
          <a:prstGeom prst="roundRect">
            <a:avLst>
              <a:gd name="adj" fmla="val 5704"/>
            </a:avLst>
          </a:prstGeom>
          <a:solidFill>
            <a:srgbClr val="15171E"/>
          </a:solidFill>
          <a:ln/>
        </p:spPr>
        <p:txBody>
          <a:bodyPr/>
          <a:lstStyle/>
          <a:p>
            <a:endParaRPr lang="en-GB"/>
          </a:p>
        </p:txBody>
      </p:sp>
      <p:sp>
        <p:nvSpPr>
          <p:cNvPr id="11" name="Text 9"/>
          <p:cNvSpPr/>
          <p:nvPr/>
        </p:nvSpPr>
        <p:spPr>
          <a:xfrm>
            <a:off x="8161867" y="2037029"/>
            <a:ext cx="3104557"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2C230"/>
                </a:solidFill>
                <a:latin typeface="Arial" pitchFamily="34" charset="0"/>
                <a:ea typeface="Arial" pitchFamily="34" charset="-122"/>
                <a:cs typeface="Arial" pitchFamily="34" charset="-120"/>
              </a:rPr>
              <a:t>$2,213</a:t>
            </a:r>
            <a:endParaRPr lang="en-US" sz="3600" dirty="0"/>
          </a:p>
        </p:txBody>
      </p:sp>
      <p:sp>
        <p:nvSpPr>
          <p:cNvPr id="12" name="Text 10"/>
          <p:cNvSpPr/>
          <p:nvPr/>
        </p:nvSpPr>
        <p:spPr>
          <a:xfrm>
            <a:off x="8161867" y="2590738"/>
            <a:ext cx="310455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self-reported yearly spend of US teens, down 6% on last year.</a:t>
            </a:r>
            <a:endParaRPr lang="en-US" sz="1200" dirty="0"/>
          </a:p>
        </p:txBody>
      </p:sp>
      <p:sp>
        <p:nvSpPr>
          <p:cNvPr id="13" name="Shape 11"/>
          <p:cNvSpPr/>
          <p:nvPr/>
        </p:nvSpPr>
        <p:spPr>
          <a:xfrm>
            <a:off x="815975" y="3452354"/>
            <a:ext cx="3414183" cy="1109464"/>
          </a:xfrm>
          <a:prstGeom prst="roundRect">
            <a:avLst>
              <a:gd name="adj" fmla="val 6582"/>
            </a:avLst>
          </a:prstGeom>
          <a:solidFill>
            <a:srgbClr val="FFFDF8"/>
          </a:solidFill>
          <a:ln w="6350">
            <a:solidFill>
              <a:srgbClr val="D9D4C7"/>
            </a:solidFill>
            <a:prstDash val="solid"/>
          </a:ln>
        </p:spPr>
        <p:txBody>
          <a:bodyPr/>
          <a:lstStyle/>
          <a:p>
            <a:endParaRPr lang="en-GB"/>
          </a:p>
        </p:txBody>
      </p:sp>
      <p:sp>
        <p:nvSpPr>
          <p:cNvPr id="14" name="Text 12"/>
          <p:cNvSpPr/>
          <p:nvPr/>
        </p:nvSpPr>
        <p:spPr>
          <a:xfrm>
            <a:off x="1020233" y="3631208"/>
            <a:ext cx="309583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POCKET-MONEY BUY</a:t>
            </a:r>
            <a:endParaRPr lang="en-US" sz="1800" dirty="0"/>
          </a:p>
        </p:txBody>
      </p:sp>
      <p:sp>
        <p:nvSpPr>
          <p:cNvPr id="15" name="Text 13"/>
          <p:cNvSpPr/>
          <p:nvPr/>
        </p:nvSpPr>
        <p:spPr>
          <a:xfrm>
            <a:off x="1020233" y="3956317"/>
            <a:ext cx="309583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The teen decides and pays alone. Roughly a week’s money or less.</a:t>
            </a:r>
            <a:endParaRPr lang="en-US" sz="1200" dirty="0"/>
          </a:p>
        </p:txBody>
      </p:sp>
      <p:sp>
        <p:nvSpPr>
          <p:cNvPr id="16" name="Shape 14"/>
          <p:cNvSpPr/>
          <p:nvPr/>
        </p:nvSpPr>
        <p:spPr>
          <a:xfrm>
            <a:off x="4388908" y="3452354"/>
            <a:ext cx="3414183" cy="1109464"/>
          </a:xfrm>
          <a:prstGeom prst="roundRect">
            <a:avLst>
              <a:gd name="adj" fmla="val 6582"/>
            </a:avLst>
          </a:prstGeom>
          <a:solidFill>
            <a:srgbClr val="FFFDF8"/>
          </a:solidFill>
          <a:ln w="6350">
            <a:solidFill>
              <a:srgbClr val="D9D4C7"/>
            </a:solidFill>
            <a:prstDash val="solid"/>
          </a:ln>
        </p:spPr>
        <p:txBody>
          <a:bodyPr/>
          <a:lstStyle/>
          <a:p>
            <a:endParaRPr lang="en-GB"/>
          </a:p>
        </p:txBody>
      </p:sp>
      <p:sp>
        <p:nvSpPr>
          <p:cNvPr id="17" name="Text 15"/>
          <p:cNvSpPr/>
          <p:nvPr/>
        </p:nvSpPr>
        <p:spPr>
          <a:xfrm>
            <a:off x="4593167" y="3631208"/>
            <a:ext cx="309583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SAVED FOR OR GIFTED</a:t>
            </a:r>
            <a:endParaRPr lang="en-US" sz="1800" dirty="0"/>
          </a:p>
        </p:txBody>
      </p:sp>
      <p:sp>
        <p:nvSpPr>
          <p:cNvPr id="18" name="Text 16"/>
          <p:cNvSpPr/>
          <p:nvPr/>
        </p:nvSpPr>
        <p:spPr>
          <a:xfrm>
            <a:off x="4593167" y="3956317"/>
            <a:ext cx="309583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The teen chooses and asks. Birthday money or family pays.</a:t>
            </a:r>
            <a:endParaRPr lang="en-US" sz="1200" dirty="0"/>
          </a:p>
        </p:txBody>
      </p:sp>
      <p:sp>
        <p:nvSpPr>
          <p:cNvPr id="19" name="Shape 17"/>
          <p:cNvSpPr/>
          <p:nvPr/>
        </p:nvSpPr>
        <p:spPr>
          <a:xfrm>
            <a:off x="7961842" y="3452354"/>
            <a:ext cx="3414183" cy="1109464"/>
          </a:xfrm>
          <a:prstGeom prst="roundRect">
            <a:avLst>
              <a:gd name="adj" fmla="val 6582"/>
            </a:avLst>
          </a:prstGeom>
          <a:solidFill>
            <a:srgbClr val="FFFDF8"/>
          </a:solidFill>
          <a:ln w="6350">
            <a:solidFill>
              <a:srgbClr val="D9D4C7"/>
            </a:solidFill>
            <a:prstDash val="solid"/>
          </a:ln>
        </p:spPr>
        <p:txBody>
          <a:bodyPr/>
          <a:lstStyle/>
          <a:p>
            <a:endParaRPr lang="en-GB"/>
          </a:p>
        </p:txBody>
      </p:sp>
      <p:sp>
        <p:nvSpPr>
          <p:cNvPr id="20" name="Text 18"/>
          <p:cNvSpPr/>
          <p:nvPr/>
        </p:nvSpPr>
        <p:spPr>
          <a:xfrm>
            <a:off x="8166100" y="3631208"/>
            <a:ext cx="309583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BIG-TICKET</a:t>
            </a:r>
            <a:endParaRPr lang="en-US" sz="1800" dirty="0"/>
          </a:p>
        </p:txBody>
      </p:sp>
      <p:sp>
        <p:nvSpPr>
          <p:cNvPr id="21" name="Text 19"/>
          <p:cNvSpPr/>
          <p:nvPr/>
        </p:nvSpPr>
        <p:spPr>
          <a:xfrm>
            <a:off x="8166100" y="3956317"/>
            <a:ext cx="309583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An adult buys. The teen influences, and the adult has to approve.</a:t>
            </a:r>
            <a:endParaRPr lang="en-US" sz="1200" dirty="0"/>
          </a:p>
        </p:txBody>
      </p:sp>
      <p:sp>
        <p:nvSpPr>
          <p:cNvPr id="22" name="Text 20"/>
          <p:cNvSpPr/>
          <p:nvPr/>
        </p:nvSpPr>
        <p:spPr>
          <a:xfrm>
            <a:off x="812800" y="6238280"/>
            <a:ext cx="10480199"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6F78"/>
                </a:solidFill>
                <a:latin typeface="Arial" pitchFamily="34" charset="0"/>
                <a:ea typeface="Arial" pitchFamily="34" charset="-122"/>
                <a:cs typeface="Arial" pitchFamily="34" charset="-120"/>
              </a:rPr>
              <a:t>NatWest Rooster Money Pocket Money Index, 2026 · Piper Sandler Taking Stock With Teens, Fall 2025 · Buying roles after Kotler</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bg>
      <p:bgPr>
        <a:solidFill>
          <a:srgbClr val="F5F2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C42D1A"/>
                </a:solidFill>
                <a:latin typeface="Arial" pitchFamily="34" charset="0"/>
                <a:ea typeface="Arial" pitchFamily="34" charset="-122"/>
                <a:cs typeface="Arial" pitchFamily="34" charset="-120"/>
              </a:rPr>
              <a:t>EVIDENCE · CHANNELS</a:t>
            </a:r>
            <a:endParaRPr lang="en-US" sz="1200" dirty="0"/>
          </a:p>
        </p:txBody>
      </p:sp>
      <p:sp>
        <p:nvSpPr>
          <p:cNvPr id="3" name="Text 1"/>
          <p:cNvSpPr>
            <a:spLocks noGrp="1"/>
          </p:cNvSpPr>
          <p:nvPr>
            <p:ph type="title"/>
          </p:nvPr>
        </p:nvSpPr>
        <p:spPr>
          <a:xfrm>
            <a:off x="812800" y="1102320"/>
            <a:ext cx="11379200"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5171E"/>
                </a:solidFill>
                <a:latin typeface="Arial" pitchFamily="34" charset="0"/>
                <a:ea typeface="Arial" pitchFamily="34" charset="-122"/>
                <a:cs typeface="Arial" pitchFamily="34" charset="-120"/>
              </a:rPr>
              <a:t>WHERE TO REACH TEENS AND SELL TO THEM</a:t>
            </a:r>
            <a:endParaRPr lang="en-US" sz="3600" dirty="0"/>
          </a:p>
        </p:txBody>
      </p:sp>
      <p:sp>
        <p:nvSpPr>
          <p:cNvPr id="4" name="Shape 2"/>
          <p:cNvSpPr/>
          <p:nvPr/>
        </p:nvSpPr>
        <p:spPr>
          <a:xfrm>
            <a:off x="812800" y="1859229"/>
            <a:ext cx="10566400" cy="3064669"/>
          </a:xfrm>
          <a:prstGeom prst="rect">
            <a:avLst/>
          </a:prstGeom>
          <a:solidFill>
            <a:srgbClr val="FFFDF8"/>
          </a:solidFill>
          <a:ln/>
        </p:spPr>
        <p:txBody>
          <a:bodyPr/>
          <a:lstStyle/>
          <a:p>
            <a:endParaRPr lang="en-GB"/>
          </a:p>
        </p:txBody>
      </p:sp>
      <p:sp>
        <p:nvSpPr>
          <p:cNvPr id="5" name="Shape 3"/>
          <p:cNvSpPr/>
          <p:nvPr/>
        </p:nvSpPr>
        <p:spPr>
          <a:xfrm>
            <a:off x="11376025" y="1859229"/>
            <a:ext cx="0" cy="3064669"/>
          </a:xfrm>
          <a:prstGeom prst="line">
            <a:avLst/>
          </a:prstGeom>
          <a:noFill/>
          <a:ln w="6350">
            <a:solidFill>
              <a:srgbClr val="D9D4C7"/>
            </a:solidFill>
            <a:prstDash val="solid"/>
          </a:ln>
        </p:spPr>
        <p:txBody>
          <a:bodyPr/>
          <a:lstStyle/>
          <a:p>
            <a:endParaRPr lang="en-GB"/>
          </a:p>
        </p:txBody>
      </p:sp>
      <p:sp>
        <p:nvSpPr>
          <p:cNvPr id="6" name="Shape 4"/>
          <p:cNvSpPr/>
          <p:nvPr/>
        </p:nvSpPr>
        <p:spPr>
          <a:xfrm>
            <a:off x="812800" y="4920723"/>
            <a:ext cx="10566400" cy="0"/>
          </a:xfrm>
          <a:prstGeom prst="line">
            <a:avLst/>
          </a:prstGeom>
          <a:noFill/>
          <a:ln w="6350">
            <a:solidFill>
              <a:srgbClr val="D9D4C7"/>
            </a:solidFill>
            <a:prstDash val="solid"/>
          </a:ln>
        </p:spPr>
        <p:txBody>
          <a:bodyPr/>
          <a:lstStyle/>
          <a:p>
            <a:endParaRPr lang="en-GB"/>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825500" y="1871929"/>
          <a:ext cx="10549467" cy="3047736"/>
        </p:xfrm>
        <a:graphic>
          <a:graphicData uri="http://schemas.openxmlformats.org/drawingml/2006/table">
            <a:tbl>
              <a:tblPr/>
              <a:tblGrid>
                <a:gridCol w="2320883">
                  <a:extLst>
                    <a:ext uri="{9D8B030D-6E8A-4147-A177-3AD203B41FA5}">
                      <a16:colId xmlns:a16="http://schemas.microsoft.com/office/drawing/2014/main" val="20000"/>
                    </a:ext>
                  </a:extLst>
                </a:gridCol>
                <a:gridCol w="3797808">
                  <a:extLst>
                    <a:ext uri="{9D8B030D-6E8A-4147-A177-3AD203B41FA5}">
                      <a16:colId xmlns:a16="http://schemas.microsoft.com/office/drawing/2014/main" val="20001"/>
                    </a:ext>
                  </a:extLst>
                </a:gridCol>
                <a:gridCol w="4430776">
                  <a:extLst>
                    <a:ext uri="{9D8B030D-6E8A-4147-A177-3AD203B41FA5}">
                      <a16:colId xmlns:a16="http://schemas.microsoft.com/office/drawing/2014/main" val="20002"/>
                    </a:ext>
                  </a:extLst>
                </a:gridCol>
              </a:tblGrid>
              <a:tr h="370814">
                <a:tc>
                  <a:txBody>
                    <a:bodyPr/>
                    <a:lstStyle/>
                    <a:p>
                      <a:pPr marL="0" indent="0">
                        <a:lnSpc>
                          <a:spcPts val="1680"/>
                        </a:lnSpc>
                        <a:buNone/>
                      </a:pPr>
                      <a:r>
                        <a:rPr lang="en-US" sz="1200" b="1" dirty="0">
                          <a:solidFill>
                            <a:srgbClr val="F2C230"/>
                          </a:solidFill>
                          <a:latin typeface="Arial" pitchFamily="34" charset="0"/>
                          <a:ea typeface="Arial" pitchFamily="34" charset="-122"/>
                          <a:cs typeface="Arial" pitchFamily="34" charset="-120"/>
                        </a:rPr>
                        <a:t>Channel</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15161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5161C"/>
                      </a:solidFill>
                      <a:prstDash val="solid"/>
                      <a:round/>
                      <a:headEnd type="none" w="med" len="med"/>
                      <a:tailEnd type="none" w="med" len="med"/>
                    </a:lnB>
                    <a:solidFill>
                      <a:srgbClr val="15171E"/>
                    </a:solidFill>
                  </a:tcPr>
                </a:tc>
                <a:tc>
                  <a:txBody>
                    <a:bodyPr/>
                    <a:lstStyle/>
                    <a:p>
                      <a:pPr marL="0" indent="0">
                        <a:lnSpc>
                          <a:spcPts val="1680"/>
                        </a:lnSpc>
                        <a:buNone/>
                      </a:pPr>
                      <a:r>
                        <a:rPr lang="en-US" sz="1200" b="1" dirty="0">
                          <a:solidFill>
                            <a:srgbClr val="F2C230"/>
                          </a:solidFill>
                          <a:latin typeface="Arial" pitchFamily="34" charset="0"/>
                          <a:ea typeface="Arial" pitchFamily="34" charset="-122"/>
                          <a:cs typeface="Arial" pitchFamily="34" charset="-120"/>
                        </a:rPr>
                        <a:t>Role for your concept</a:t>
                      </a:r>
                      <a:endParaRPr lang="en-US" sz="1200" dirty="0">
                        <a:latin typeface="Arial" charset="0"/>
                        <a:ea typeface="Arial" charset="0"/>
                        <a:cs typeface="Arial" charset="0"/>
                      </a:endParaRPr>
                    </a:p>
                  </a:txBody>
                  <a:tcPr marL="127000" marR="127000" marT="76200" marB="76200">
                    <a:lnL w="12700" cap="flat" cmpd="sng" algn="ctr">
                      <a:solidFill>
                        <a:srgbClr val="15161C"/>
                      </a:solidFill>
                      <a:prstDash val="solid"/>
                      <a:round/>
                      <a:headEnd type="none" w="med" len="med"/>
                      <a:tailEnd type="none" w="med" len="med"/>
                    </a:lnL>
                    <a:lnR w="12700" cap="flat" cmpd="sng" algn="ctr">
                      <a:solidFill>
                        <a:srgbClr val="15161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5161C"/>
                      </a:solidFill>
                      <a:prstDash val="solid"/>
                      <a:round/>
                      <a:headEnd type="none" w="med" len="med"/>
                      <a:tailEnd type="none" w="med" len="med"/>
                    </a:lnB>
                    <a:solidFill>
                      <a:srgbClr val="15171E"/>
                    </a:solidFill>
                  </a:tcPr>
                </a:tc>
                <a:tc>
                  <a:txBody>
                    <a:bodyPr/>
                    <a:lstStyle/>
                    <a:p>
                      <a:pPr marL="0" indent="0">
                        <a:lnSpc>
                          <a:spcPts val="1680"/>
                        </a:lnSpc>
                        <a:buNone/>
                      </a:pPr>
                      <a:r>
                        <a:rPr lang="en-US" sz="1200" b="1" dirty="0">
                          <a:solidFill>
                            <a:srgbClr val="F2C230"/>
                          </a:solidFill>
                          <a:latin typeface="Arial" pitchFamily="34" charset="0"/>
                          <a:ea typeface="Arial" pitchFamily="34" charset="-122"/>
                          <a:cs typeface="Arial" pitchFamily="34" charset="-120"/>
                        </a:rPr>
                        <a:t>Evidence</a:t>
                      </a:r>
                      <a:endParaRPr lang="en-US" sz="1200" dirty="0">
                        <a:latin typeface="Arial" charset="0"/>
                        <a:ea typeface="Arial" charset="0"/>
                        <a:cs typeface="Arial" charset="0"/>
                      </a:endParaRPr>
                    </a:p>
                  </a:txBody>
                  <a:tcPr marL="127000" marR="127000" marT="76200" marB="76200">
                    <a:lnL w="12700" cap="flat" cmpd="sng" algn="ctr">
                      <a:solidFill>
                        <a:srgbClr val="15161C"/>
                      </a:solidFill>
                      <a:prstDash val="solid"/>
                      <a:round/>
                      <a:headEnd type="none" w="med" len="med"/>
                      <a:tailEnd type="none" w="med" len="med"/>
                    </a:lnL>
                    <a:lnR w="12700" cap="flat" cmpd="sng" algn="ctr">
                      <a:solidFill>
                        <a:srgbClr val="15161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5161C"/>
                      </a:solidFill>
                      <a:prstDash val="solid"/>
                      <a:round/>
                      <a:headEnd type="none" w="med" len="med"/>
                      <a:tailEnd type="none" w="med" len="med"/>
                    </a:lnB>
                    <a:solidFill>
                      <a:srgbClr val="15171E"/>
                    </a:solidFill>
                  </a:tcPr>
                </a:tc>
                <a:extLst>
                  <a:ext uri="{0D108BD9-81ED-4DB2-BD59-A6C34878D82A}">
                    <a16:rowId xmlns:a16="http://schemas.microsoft.com/office/drawing/2014/main" val="10000"/>
                  </a:ext>
                </a:extLst>
              </a:tr>
              <a:tr h="576527">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YouTube</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5161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Home of fandom and of NINJAGO short-form content.</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5161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About 9 in 10 US teens use it. 73% of fans go there for fan content.</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5161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576527">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TikTok and Instagram</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Discovery through edits, trends and creators.</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Used by 68% and 62% of US teens. Fan edits drive discovery.</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70814">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Snapchat and group chats</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Where recommendations pass between friends.</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57% of US teen Snapchat users send direct messages daily.</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r h="576527">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Games</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A place to meet teens while they play.</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85% of US teens play. LEGO Fortnite Odyssey passed 1bn hours.</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4"/>
                  </a:ext>
                </a:extLst>
              </a:tr>
              <a:tr h="576527">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Stores and events</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Physical experience, drops and community.</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Pop Mart runs 571 stores. The brief cites Comic-Con and LEGOLAND.</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8" name="Text 5"/>
          <p:cNvSpPr/>
          <p:nvPr/>
        </p:nvSpPr>
        <p:spPr>
          <a:xfrm>
            <a:off x="812800" y="6238280"/>
            <a:ext cx="1111464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6F78"/>
                </a:solidFill>
                <a:latin typeface="Arial" pitchFamily="34" charset="0"/>
                <a:ea typeface="Arial" pitchFamily="34" charset="-122"/>
                <a:cs typeface="Arial" pitchFamily="34" charset="-120"/>
              </a:rPr>
              <a:t>Pew Research Center 2024–2026 · YouTube Culture and Trends 2024 · LEGO Group 2025 results · Retail Merchandiser · challenge brief</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bg>
      <p:bgPr>
        <a:solidFill>
          <a:srgbClr val="F5F2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C42D1A"/>
                </a:solidFill>
                <a:latin typeface="Arial" pitchFamily="34" charset="0"/>
                <a:ea typeface="Arial" pitchFamily="34" charset="-122"/>
                <a:cs typeface="Arial" pitchFamily="34" charset="-120"/>
              </a:rPr>
              <a:t>REAL EXAMPLES</a:t>
            </a:r>
            <a:endParaRPr lang="en-US" sz="1200" dirty="0"/>
          </a:p>
        </p:txBody>
      </p:sp>
      <p:sp>
        <p:nvSpPr>
          <p:cNvPr id="3" name="Text 1"/>
          <p:cNvSpPr>
            <a:spLocks noGrp="1"/>
          </p:cNvSpPr>
          <p:nvPr>
            <p:ph type="title"/>
          </p:nvPr>
        </p:nvSpPr>
        <p:spPr>
          <a:xfrm>
            <a:off x="812800" y="11023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5171E"/>
                </a:solidFill>
                <a:latin typeface="Arial" pitchFamily="34" charset="0"/>
                <a:ea typeface="Arial" pitchFamily="34" charset="-122"/>
                <a:cs typeface="Arial" pitchFamily="34" charset="-120"/>
              </a:rPr>
              <a:t>WHAT IS WORKING WITH YOUNG FANS NOW</a:t>
            </a:r>
            <a:endParaRPr lang="en-US" sz="3600" dirty="0"/>
          </a:p>
        </p:txBody>
      </p:sp>
      <p:sp>
        <p:nvSpPr>
          <p:cNvPr id="4" name="Shape 2"/>
          <p:cNvSpPr/>
          <p:nvPr/>
        </p:nvSpPr>
        <p:spPr>
          <a:xfrm>
            <a:off x="812800" y="1859235"/>
            <a:ext cx="10566400" cy="3270383"/>
          </a:xfrm>
          <a:prstGeom prst="rect">
            <a:avLst/>
          </a:prstGeom>
          <a:solidFill>
            <a:srgbClr val="FFFDF8"/>
          </a:solidFill>
          <a:ln/>
        </p:spPr>
        <p:txBody>
          <a:bodyPr/>
          <a:lstStyle/>
          <a:p>
            <a:endParaRPr lang="en-GB"/>
          </a:p>
        </p:txBody>
      </p:sp>
      <p:sp>
        <p:nvSpPr>
          <p:cNvPr id="5" name="Shape 3"/>
          <p:cNvSpPr/>
          <p:nvPr/>
        </p:nvSpPr>
        <p:spPr>
          <a:xfrm>
            <a:off x="11376025" y="1859235"/>
            <a:ext cx="0" cy="3270383"/>
          </a:xfrm>
          <a:prstGeom prst="line">
            <a:avLst/>
          </a:prstGeom>
          <a:noFill/>
          <a:ln w="6350">
            <a:solidFill>
              <a:srgbClr val="D9D4C7"/>
            </a:solidFill>
            <a:prstDash val="solid"/>
          </a:ln>
        </p:spPr>
        <p:txBody>
          <a:bodyPr/>
          <a:lstStyle/>
          <a:p>
            <a:endParaRPr lang="en-GB"/>
          </a:p>
        </p:txBody>
      </p:sp>
      <p:sp>
        <p:nvSpPr>
          <p:cNvPr id="6" name="Shape 4"/>
          <p:cNvSpPr/>
          <p:nvPr/>
        </p:nvSpPr>
        <p:spPr>
          <a:xfrm>
            <a:off x="812800" y="5126443"/>
            <a:ext cx="10566400" cy="0"/>
          </a:xfrm>
          <a:prstGeom prst="line">
            <a:avLst/>
          </a:prstGeom>
          <a:noFill/>
          <a:ln w="6350">
            <a:solidFill>
              <a:srgbClr val="D9D4C7"/>
            </a:solidFill>
            <a:prstDash val="solid"/>
          </a:ln>
        </p:spPr>
        <p:txBody>
          <a:bodyPr/>
          <a:lstStyle/>
          <a:p>
            <a:endParaRPr lang="en-GB"/>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825500" y="1871935"/>
          <a:ext cx="10549467" cy="3253449"/>
        </p:xfrm>
        <a:graphic>
          <a:graphicData uri="http://schemas.openxmlformats.org/drawingml/2006/table">
            <a:tbl>
              <a:tblPr/>
              <a:tblGrid>
                <a:gridCol w="2320883">
                  <a:extLst>
                    <a:ext uri="{9D8B030D-6E8A-4147-A177-3AD203B41FA5}">
                      <a16:colId xmlns:a16="http://schemas.microsoft.com/office/drawing/2014/main" val="20000"/>
                    </a:ext>
                  </a:extLst>
                </a:gridCol>
                <a:gridCol w="4219787">
                  <a:extLst>
                    <a:ext uri="{9D8B030D-6E8A-4147-A177-3AD203B41FA5}">
                      <a16:colId xmlns:a16="http://schemas.microsoft.com/office/drawing/2014/main" val="20001"/>
                    </a:ext>
                  </a:extLst>
                </a:gridCol>
                <a:gridCol w="4008797">
                  <a:extLst>
                    <a:ext uri="{9D8B030D-6E8A-4147-A177-3AD203B41FA5}">
                      <a16:colId xmlns:a16="http://schemas.microsoft.com/office/drawing/2014/main" val="20002"/>
                    </a:ext>
                  </a:extLst>
                </a:gridCol>
              </a:tblGrid>
              <a:tr h="370814">
                <a:tc>
                  <a:txBody>
                    <a:bodyPr/>
                    <a:lstStyle/>
                    <a:p>
                      <a:pPr marL="0" indent="0">
                        <a:lnSpc>
                          <a:spcPts val="1680"/>
                        </a:lnSpc>
                        <a:buNone/>
                      </a:pPr>
                      <a:r>
                        <a:rPr lang="en-US" sz="1200" b="1" dirty="0">
                          <a:solidFill>
                            <a:srgbClr val="F2C230"/>
                          </a:solidFill>
                          <a:latin typeface="Arial" pitchFamily="34" charset="0"/>
                          <a:ea typeface="Arial" pitchFamily="34" charset="-122"/>
                          <a:cs typeface="Arial" pitchFamily="34" charset="-120"/>
                        </a:rPr>
                        <a:t>Example</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15161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5161C"/>
                      </a:solidFill>
                      <a:prstDash val="solid"/>
                      <a:round/>
                      <a:headEnd type="none" w="med" len="med"/>
                      <a:tailEnd type="none" w="med" len="med"/>
                    </a:lnB>
                    <a:solidFill>
                      <a:srgbClr val="15171E"/>
                    </a:solidFill>
                  </a:tcPr>
                </a:tc>
                <a:tc>
                  <a:txBody>
                    <a:bodyPr/>
                    <a:lstStyle/>
                    <a:p>
                      <a:pPr marL="0" indent="0">
                        <a:lnSpc>
                          <a:spcPts val="1680"/>
                        </a:lnSpc>
                        <a:buNone/>
                      </a:pPr>
                      <a:r>
                        <a:rPr lang="en-US" sz="1200" b="1" dirty="0">
                          <a:solidFill>
                            <a:srgbClr val="F2C230"/>
                          </a:solidFill>
                          <a:latin typeface="Arial" pitchFamily="34" charset="0"/>
                          <a:ea typeface="Arial" pitchFamily="34" charset="-122"/>
                          <a:cs typeface="Arial" pitchFamily="34" charset="-120"/>
                        </a:rPr>
                        <a:t>What happened</a:t>
                      </a:r>
                      <a:endParaRPr lang="en-US" sz="1200" dirty="0">
                        <a:latin typeface="Arial" charset="0"/>
                        <a:ea typeface="Arial" charset="0"/>
                        <a:cs typeface="Arial" charset="0"/>
                      </a:endParaRPr>
                    </a:p>
                  </a:txBody>
                  <a:tcPr marL="127000" marR="127000" marT="76200" marB="76200">
                    <a:lnL w="12700" cap="flat" cmpd="sng" algn="ctr">
                      <a:solidFill>
                        <a:srgbClr val="15161C"/>
                      </a:solidFill>
                      <a:prstDash val="solid"/>
                      <a:round/>
                      <a:headEnd type="none" w="med" len="med"/>
                      <a:tailEnd type="none" w="med" len="med"/>
                    </a:lnL>
                    <a:lnR w="12700" cap="flat" cmpd="sng" algn="ctr">
                      <a:solidFill>
                        <a:srgbClr val="15161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5161C"/>
                      </a:solidFill>
                      <a:prstDash val="solid"/>
                      <a:round/>
                      <a:headEnd type="none" w="med" len="med"/>
                      <a:tailEnd type="none" w="med" len="med"/>
                    </a:lnB>
                    <a:solidFill>
                      <a:srgbClr val="15171E"/>
                    </a:solidFill>
                  </a:tcPr>
                </a:tc>
                <a:tc>
                  <a:txBody>
                    <a:bodyPr/>
                    <a:lstStyle/>
                    <a:p>
                      <a:pPr marL="0" indent="0">
                        <a:lnSpc>
                          <a:spcPts val="1680"/>
                        </a:lnSpc>
                        <a:buNone/>
                      </a:pPr>
                      <a:r>
                        <a:rPr lang="en-US" sz="1200" b="1" dirty="0">
                          <a:solidFill>
                            <a:srgbClr val="F2C230"/>
                          </a:solidFill>
                          <a:latin typeface="Arial" pitchFamily="34" charset="0"/>
                          <a:ea typeface="Arial" pitchFamily="34" charset="-122"/>
                          <a:cs typeface="Arial" pitchFamily="34" charset="-120"/>
                        </a:rPr>
                        <a:t>Lesson for your concept</a:t>
                      </a:r>
                      <a:endParaRPr lang="en-US" sz="1200" dirty="0">
                        <a:latin typeface="Arial" charset="0"/>
                        <a:ea typeface="Arial" charset="0"/>
                        <a:cs typeface="Arial" charset="0"/>
                      </a:endParaRPr>
                    </a:p>
                  </a:txBody>
                  <a:tcPr marL="127000" marR="127000" marT="76200" marB="76200">
                    <a:lnL w="12700" cap="flat" cmpd="sng" algn="ctr">
                      <a:solidFill>
                        <a:srgbClr val="15161C"/>
                      </a:solidFill>
                      <a:prstDash val="solid"/>
                      <a:round/>
                      <a:headEnd type="none" w="med" len="med"/>
                      <a:tailEnd type="none" w="med" len="med"/>
                    </a:lnL>
                    <a:lnR w="12700" cap="flat" cmpd="sng" algn="ctr">
                      <a:solidFill>
                        <a:srgbClr val="15161C"/>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5161C"/>
                      </a:solidFill>
                      <a:prstDash val="solid"/>
                      <a:round/>
                      <a:headEnd type="none" w="med" len="med"/>
                      <a:tailEnd type="none" w="med" len="med"/>
                    </a:lnB>
                    <a:solidFill>
                      <a:srgbClr val="15171E"/>
                    </a:solidFill>
                  </a:tcPr>
                </a:tc>
                <a:extLst>
                  <a:ext uri="{0D108BD9-81ED-4DB2-BD59-A6C34878D82A}">
                    <a16:rowId xmlns:a16="http://schemas.microsoft.com/office/drawing/2014/main" val="10000"/>
                  </a:ext>
                </a:extLst>
              </a:tr>
              <a:tr h="576527">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Pop Mart and Labubu</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5161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Revenue more than doubled in the first half of 2025, driven by blind boxes and limited drops.</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5161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Surprise, scarcity and display turn collecting into a statement of taste.</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5161C"/>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576527">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Collectibles overall</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Up 32% in 2025 and now 19% of global toy sales. Licensed toys hit a record 37%.</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Collecting is mainstream. A known IP is an advantage.</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576527">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LEGO One Piece</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Launched August 2025, with collectible Wanted posters spread across the sets.</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Anime fans will build, given a reason to collect them all.</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r h="576527">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LEGO Fortnite Odyssey</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Passed one billion player hours, according to the LEGO Group’s 2025 results.</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Meet teens inside the games they already play.</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4"/>
                  </a:ext>
                </a:extLst>
              </a:tr>
              <a:tr h="576527">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FUTURA and NINJAGO</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The street artist reimagined Kai and Nya for the Legends fan event in Seoul, 2026.</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5171E"/>
                          </a:solidFill>
                          <a:latin typeface="Arial" pitchFamily="34" charset="0"/>
                          <a:ea typeface="Arial" pitchFamily="34" charset="-122"/>
                          <a:cs typeface="Arial" pitchFamily="34" charset="-120"/>
                        </a:rPr>
                        <a:t>Borrow credibility from art, music and street culture.</a:t>
                      </a:r>
                      <a:endParaRPr lang="en-US" sz="1200" dirty="0">
                        <a:latin typeface="Arial" charset="0"/>
                        <a:ea typeface="Arial" charset="0"/>
                        <a:cs typeface="Arial" charset="0"/>
                      </a:endParaRPr>
                    </a:p>
                  </a:txBody>
                  <a:tcPr marL="127000" marR="127000" marT="76200" marB="7620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8" name="Text 5"/>
          <p:cNvSpPr/>
          <p:nvPr/>
        </p:nvSpPr>
        <p:spPr>
          <a:xfrm>
            <a:off x="812800" y="6238280"/>
            <a:ext cx="9917827"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6F78"/>
                </a:solidFill>
                <a:latin typeface="Arial" pitchFamily="34" charset="0"/>
                <a:ea typeface="Arial" pitchFamily="34" charset="-122"/>
                <a:cs typeface="Arial" pitchFamily="34" charset="-120"/>
              </a:rPr>
              <a:t>Sources: Pop Mart results coverage · Circana via The Toy Association, 2026 · LEGO Group 2025 results · Wallpaper, 2026</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bg>
      <p:bgPr>
        <a:solidFill>
          <a:srgbClr val="F5F2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C42D1A"/>
                </a:solidFill>
                <a:latin typeface="Arial" pitchFamily="34" charset="0"/>
                <a:ea typeface="Arial" pitchFamily="34" charset="-122"/>
                <a:cs typeface="Arial" pitchFamily="34" charset="-120"/>
              </a:rPr>
              <a:t>TOOL · JOBS TO BE DONE</a:t>
            </a:r>
            <a:endParaRPr lang="en-US" sz="1200" dirty="0"/>
          </a:p>
        </p:txBody>
      </p:sp>
      <p:sp>
        <p:nvSpPr>
          <p:cNvPr id="3" name="Text 1"/>
          <p:cNvSpPr>
            <a:spLocks noGrp="1"/>
          </p:cNvSpPr>
          <p:nvPr>
            <p:ph type="title"/>
          </p:nvPr>
        </p:nvSpPr>
        <p:spPr>
          <a:xfrm>
            <a:off x="812800" y="1102320"/>
            <a:ext cx="10883392" cy="1031214"/>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5171E"/>
                </a:solidFill>
                <a:latin typeface="Arial" pitchFamily="34" charset="0"/>
                <a:ea typeface="Arial" pitchFamily="34" charset="-122"/>
                <a:cs typeface="Arial" pitchFamily="34" charset="-120"/>
              </a:rPr>
              <a:t>WHAT WOULD A TEEN HIRE YOUR PRODUCT TO DO?</a:t>
            </a:r>
            <a:endParaRPr lang="en-US" sz="3600" dirty="0"/>
          </a:p>
        </p:txBody>
      </p:sp>
      <p:sp>
        <p:nvSpPr>
          <p:cNvPr id="4" name="Shape 2"/>
          <p:cNvSpPr/>
          <p:nvPr/>
        </p:nvSpPr>
        <p:spPr>
          <a:xfrm>
            <a:off x="815975" y="2365313"/>
            <a:ext cx="3414183" cy="1434571"/>
          </a:xfrm>
          <a:prstGeom prst="roundRect">
            <a:avLst>
              <a:gd name="adj" fmla="val 5090"/>
            </a:avLst>
          </a:prstGeom>
          <a:solidFill>
            <a:srgbClr val="FFFDF8"/>
          </a:solidFill>
          <a:ln w="6350">
            <a:solidFill>
              <a:srgbClr val="D9D4C7"/>
            </a:solidFill>
            <a:prstDash val="solid"/>
          </a:ln>
        </p:spPr>
        <p:txBody>
          <a:bodyPr/>
          <a:lstStyle/>
          <a:p>
            <a:endParaRPr lang="en-GB"/>
          </a:p>
        </p:txBody>
      </p:sp>
      <p:sp>
        <p:nvSpPr>
          <p:cNvPr id="5" name="Text 3"/>
          <p:cNvSpPr/>
          <p:nvPr/>
        </p:nvSpPr>
        <p:spPr>
          <a:xfrm>
            <a:off x="1020233" y="2544167"/>
            <a:ext cx="309583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C42D1A"/>
                </a:solidFill>
                <a:latin typeface="Arial" pitchFamily="34" charset="0"/>
                <a:ea typeface="Arial" pitchFamily="34" charset="-122"/>
                <a:cs typeface="Arial" pitchFamily="34" charset="-120"/>
              </a:rPr>
              <a:t>Social job</a:t>
            </a:r>
            <a:endParaRPr lang="en-US" sz="1200" dirty="0"/>
          </a:p>
        </p:txBody>
      </p:sp>
      <p:sp>
        <p:nvSpPr>
          <p:cNvPr id="6" name="Text 4"/>
          <p:cNvSpPr/>
          <p:nvPr/>
        </p:nvSpPr>
        <p:spPr>
          <a:xfrm>
            <a:off x="1020233" y="2808288"/>
            <a:ext cx="3095837" cy="574014"/>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“HELP ME SHOW WHO I AM”</a:t>
            </a:r>
            <a:endParaRPr lang="en-US" sz="1800" dirty="0"/>
          </a:p>
        </p:txBody>
      </p:sp>
      <p:sp>
        <p:nvSpPr>
          <p:cNvPr id="7" name="Text 5"/>
          <p:cNvSpPr/>
          <p:nvPr/>
        </p:nvSpPr>
        <p:spPr>
          <a:xfrm>
            <a:off x="1020233" y="3407705"/>
            <a:ext cx="3095837"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Things to wear, display or carry.</a:t>
            </a:r>
            <a:endParaRPr lang="en-US" sz="1200" dirty="0"/>
          </a:p>
        </p:txBody>
      </p:sp>
      <p:sp>
        <p:nvSpPr>
          <p:cNvPr id="8" name="Shape 6"/>
          <p:cNvSpPr/>
          <p:nvPr/>
        </p:nvSpPr>
        <p:spPr>
          <a:xfrm>
            <a:off x="4388908" y="2365313"/>
            <a:ext cx="3414183" cy="1434571"/>
          </a:xfrm>
          <a:prstGeom prst="roundRect">
            <a:avLst>
              <a:gd name="adj" fmla="val 5090"/>
            </a:avLst>
          </a:prstGeom>
          <a:solidFill>
            <a:srgbClr val="FFFDF8"/>
          </a:solidFill>
          <a:ln w="6350">
            <a:solidFill>
              <a:srgbClr val="D9D4C7"/>
            </a:solidFill>
            <a:prstDash val="solid"/>
          </a:ln>
        </p:spPr>
        <p:txBody>
          <a:bodyPr/>
          <a:lstStyle/>
          <a:p>
            <a:endParaRPr lang="en-GB"/>
          </a:p>
        </p:txBody>
      </p:sp>
      <p:sp>
        <p:nvSpPr>
          <p:cNvPr id="9" name="Text 7"/>
          <p:cNvSpPr/>
          <p:nvPr/>
        </p:nvSpPr>
        <p:spPr>
          <a:xfrm>
            <a:off x="4593167" y="2544167"/>
            <a:ext cx="309583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C42D1A"/>
                </a:solidFill>
                <a:latin typeface="Arial" pitchFamily="34" charset="0"/>
                <a:ea typeface="Arial" pitchFamily="34" charset="-122"/>
                <a:cs typeface="Arial" pitchFamily="34" charset="-120"/>
              </a:rPr>
              <a:t>Social job</a:t>
            </a:r>
            <a:endParaRPr lang="en-US" sz="1200" dirty="0"/>
          </a:p>
        </p:txBody>
      </p:sp>
      <p:sp>
        <p:nvSpPr>
          <p:cNvPr id="10" name="Text 8"/>
          <p:cNvSpPr/>
          <p:nvPr/>
        </p:nvSpPr>
        <p:spPr>
          <a:xfrm>
            <a:off x="4593167" y="2808288"/>
            <a:ext cx="3095837" cy="574014"/>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“GIVE ME SOMETHING TO DO WITH FRIENDS”</a:t>
            </a:r>
            <a:endParaRPr lang="en-US" sz="1800" dirty="0"/>
          </a:p>
        </p:txBody>
      </p:sp>
      <p:sp>
        <p:nvSpPr>
          <p:cNvPr id="11" name="Text 9"/>
          <p:cNvSpPr/>
          <p:nvPr/>
        </p:nvSpPr>
        <p:spPr>
          <a:xfrm>
            <a:off x="4593167" y="3407705"/>
            <a:ext cx="3095837"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Shared builds, trading, challenges.</a:t>
            </a:r>
            <a:endParaRPr lang="en-US" sz="1200" dirty="0"/>
          </a:p>
        </p:txBody>
      </p:sp>
      <p:sp>
        <p:nvSpPr>
          <p:cNvPr id="12" name="Shape 10"/>
          <p:cNvSpPr/>
          <p:nvPr/>
        </p:nvSpPr>
        <p:spPr>
          <a:xfrm>
            <a:off x="7961842" y="2365313"/>
            <a:ext cx="3414183" cy="1434571"/>
          </a:xfrm>
          <a:prstGeom prst="roundRect">
            <a:avLst>
              <a:gd name="adj" fmla="val 5090"/>
            </a:avLst>
          </a:prstGeom>
          <a:solidFill>
            <a:srgbClr val="FFFDF8"/>
          </a:solidFill>
          <a:ln w="6350">
            <a:solidFill>
              <a:srgbClr val="D9D4C7"/>
            </a:solidFill>
            <a:prstDash val="solid"/>
          </a:ln>
        </p:spPr>
        <p:txBody>
          <a:bodyPr/>
          <a:lstStyle/>
          <a:p>
            <a:endParaRPr lang="en-GB"/>
          </a:p>
        </p:txBody>
      </p:sp>
      <p:sp>
        <p:nvSpPr>
          <p:cNvPr id="13" name="Text 11"/>
          <p:cNvSpPr/>
          <p:nvPr/>
        </p:nvSpPr>
        <p:spPr>
          <a:xfrm>
            <a:off x="8166100" y="2544167"/>
            <a:ext cx="309583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C42D1A"/>
                </a:solidFill>
                <a:latin typeface="Arial" pitchFamily="34" charset="0"/>
                <a:ea typeface="Arial" pitchFamily="34" charset="-122"/>
                <a:cs typeface="Arial" pitchFamily="34" charset="-120"/>
              </a:rPr>
              <a:t>Social job</a:t>
            </a:r>
            <a:endParaRPr lang="en-US" sz="1200" dirty="0"/>
          </a:p>
        </p:txBody>
      </p:sp>
      <p:sp>
        <p:nvSpPr>
          <p:cNvPr id="14" name="Text 12"/>
          <p:cNvSpPr/>
          <p:nvPr/>
        </p:nvSpPr>
        <p:spPr>
          <a:xfrm>
            <a:off x="8166100" y="2808288"/>
            <a:ext cx="3095837" cy="574014"/>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“GIVE ME SOMETHING WORTH SHARING”</a:t>
            </a:r>
            <a:endParaRPr lang="en-US" sz="1800" dirty="0"/>
          </a:p>
        </p:txBody>
      </p:sp>
      <p:sp>
        <p:nvSpPr>
          <p:cNvPr id="15" name="Text 13"/>
          <p:cNvSpPr/>
          <p:nvPr/>
        </p:nvSpPr>
        <p:spPr>
          <a:xfrm>
            <a:off x="8166100" y="3407705"/>
            <a:ext cx="3095837"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A reveal, a result or a rare find.</a:t>
            </a:r>
            <a:endParaRPr lang="en-US" sz="1200" dirty="0"/>
          </a:p>
        </p:txBody>
      </p:sp>
      <p:sp>
        <p:nvSpPr>
          <p:cNvPr id="16" name="Shape 14"/>
          <p:cNvSpPr/>
          <p:nvPr/>
        </p:nvSpPr>
        <p:spPr>
          <a:xfrm>
            <a:off x="815975" y="3958630"/>
            <a:ext cx="3414183" cy="1434571"/>
          </a:xfrm>
          <a:prstGeom prst="roundRect">
            <a:avLst>
              <a:gd name="adj" fmla="val 5090"/>
            </a:avLst>
          </a:prstGeom>
          <a:solidFill>
            <a:srgbClr val="FFFDF8"/>
          </a:solidFill>
          <a:ln w="6350">
            <a:solidFill>
              <a:srgbClr val="D9D4C7"/>
            </a:solidFill>
            <a:prstDash val="solid"/>
          </a:ln>
        </p:spPr>
        <p:txBody>
          <a:bodyPr/>
          <a:lstStyle/>
          <a:p>
            <a:endParaRPr lang="en-GB"/>
          </a:p>
        </p:txBody>
      </p:sp>
      <p:sp>
        <p:nvSpPr>
          <p:cNvPr id="17" name="Text 15"/>
          <p:cNvSpPr/>
          <p:nvPr/>
        </p:nvSpPr>
        <p:spPr>
          <a:xfrm>
            <a:off x="1020233" y="4137496"/>
            <a:ext cx="309583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C42D1A"/>
                </a:solidFill>
                <a:latin typeface="Arial" pitchFamily="34" charset="0"/>
                <a:ea typeface="Arial" pitchFamily="34" charset="-122"/>
                <a:cs typeface="Arial" pitchFamily="34" charset="-120"/>
              </a:rPr>
              <a:t>Emotional job</a:t>
            </a:r>
            <a:endParaRPr lang="en-US" sz="1200" dirty="0"/>
          </a:p>
        </p:txBody>
      </p:sp>
      <p:sp>
        <p:nvSpPr>
          <p:cNvPr id="18" name="Text 16"/>
          <p:cNvSpPr/>
          <p:nvPr/>
        </p:nvSpPr>
        <p:spPr>
          <a:xfrm>
            <a:off x="1020233" y="4401617"/>
            <a:ext cx="309583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“LET ME SWITCH OFF”</a:t>
            </a:r>
            <a:endParaRPr lang="en-US" sz="1800" dirty="0"/>
          </a:p>
        </p:txBody>
      </p:sp>
      <p:sp>
        <p:nvSpPr>
          <p:cNvPr id="19" name="Text 17"/>
          <p:cNvSpPr/>
          <p:nvPr/>
        </p:nvSpPr>
        <p:spPr>
          <a:xfrm>
            <a:off x="1020233" y="4726719"/>
            <a:ext cx="3095837"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Hands-on focus away from the scroll.</a:t>
            </a:r>
            <a:endParaRPr lang="en-US" sz="1200" dirty="0"/>
          </a:p>
        </p:txBody>
      </p:sp>
      <p:sp>
        <p:nvSpPr>
          <p:cNvPr id="20" name="Shape 18"/>
          <p:cNvSpPr/>
          <p:nvPr/>
        </p:nvSpPr>
        <p:spPr>
          <a:xfrm>
            <a:off x="4388908" y="3958630"/>
            <a:ext cx="3414183" cy="1434571"/>
          </a:xfrm>
          <a:prstGeom prst="roundRect">
            <a:avLst>
              <a:gd name="adj" fmla="val 5090"/>
            </a:avLst>
          </a:prstGeom>
          <a:solidFill>
            <a:srgbClr val="FFFDF8"/>
          </a:solidFill>
          <a:ln w="6350">
            <a:solidFill>
              <a:srgbClr val="D9D4C7"/>
            </a:solidFill>
            <a:prstDash val="solid"/>
          </a:ln>
        </p:spPr>
        <p:txBody>
          <a:bodyPr/>
          <a:lstStyle/>
          <a:p>
            <a:endParaRPr lang="en-GB"/>
          </a:p>
        </p:txBody>
      </p:sp>
      <p:sp>
        <p:nvSpPr>
          <p:cNvPr id="21" name="Text 19"/>
          <p:cNvSpPr/>
          <p:nvPr/>
        </p:nvSpPr>
        <p:spPr>
          <a:xfrm>
            <a:off x="4593167" y="4137496"/>
            <a:ext cx="309583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C42D1A"/>
                </a:solidFill>
                <a:latin typeface="Arial" pitchFamily="34" charset="0"/>
                <a:ea typeface="Arial" pitchFamily="34" charset="-122"/>
                <a:cs typeface="Arial" pitchFamily="34" charset="-120"/>
              </a:rPr>
              <a:t>Emotional job</a:t>
            </a:r>
            <a:endParaRPr lang="en-US" sz="1200" dirty="0"/>
          </a:p>
        </p:txBody>
      </p:sp>
      <p:sp>
        <p:nvSpPr>
          <p:cNvPr id="22" name="Text 20"/>
          <p:cNvSpPr/>
          <p:nvPr/>
        </p:nvSpPr>
        <p:spPr>
          <a:xfrm>
            <a:off x="4593167" y="4401617"/>
            <a:ext cx="3095837" cy="574014"/>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“LET ME GET GOOD AT SOMETHING”</a:t>
            </a:r>
            <a:endParaRPr lang="en-US" sz="1800" dirty="0"/>
          </a:p>
        </p:txBody>
      </p:sp>
      <p:sp>
        <p:nvSpPr>
          <p:cNvPr id="23" name="Text 21"/>
          <p:cNvSpPr/>
          <p:nvPr/>
        </p:nvSpPr>
        <p:spPr>
          <a:xfrm>
            <a:off x="4593167" y="5001022"/>
            <a:ext cx="3095837"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4F5A"/>
                </a:solidFill>
                <a:latin typeface="Arial" pitchFamily="34" charset="0"/>
                <a:ea typeface="Arial" pitchFamily="34" charset="-122"/>
                <a:cs typeface="Arial" pitchFamily="34" charset="-120"/>
              </a:rPr>
              <a:t>Skill, progression, visible mastery.</a:t>
            </a:r>
            <a:endParaRPr lang="en-US" sz="1200" dirty="0"/>
          </a:p>
        </p:txBody>
      </p:sp>
      <p:sp>
        <p:nvSpPr>
          <p:cNvPr id="24" name="Shape 22"/>
          <p:cNvSpPr/>
          <p:nvPr/>
        </p:nvSpPr>
        <p:spPr>
          <a:xfrm>
            <a:off x="7958667" y="3955455"/>
            <a:ext cx="3420533" cy="1440921"/>
          </a:xfrm>
          <a:prstGeom prst="roundRect">
            <a:avLst>
              <a:gd name="adj" fmla="val 5288"/>
            </a:avLst>
          </a:prstGeom>
          <a:solidFill>
            <a:srgbClr val="15171E"/>
          </a:solidFill>
          <a:ln/>
        </p:spPr>
        <p:txBody>
          <a:bodyPr/>
          <a:lstStyle/>
          <a:p>
            <a:endParaRPr lang="en-GB"/>
          </a:p>
        </p:txBody>
      </p:sp>
      <p:sp>
        <p:nvSpPr>
          <p:cNvPr id="25" name="Text 23"/>
          <p:cNvSpPr/>
          <p:nvPr/>
        </p:nvSpPr>
        <p:spPr>
          <a:xfrm>
            <a:off x="8161867" y="4133255"/>
            <a:ext cx="310455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2C230"/>
                </a:solidFill>
                <a:latin typeface="Arial" pitchFamily="34" charset="0"/>
                <a:ea typeface="Arial" pitchFamily="34" charset="-122"/>
                <a:cs typeface="Arial" pitchFamily="34" charset="-120"/>
              </a:rPr>
              <a:t>Write yours</a:t>
            </a:r>
            <a:endParaRPr lang="en-US" sz="1200" dirty="0"/>
          </a:p>
        </p:txBody>
      </p:sp>
      <p:sp>
        <p:nvSpPr>
          <p:cNvPr id="26" name="Text 24"/>
          <p:cNvSpPr/>
          <p:nvPr/>
        </p:nvSpPr>
        <p:spPr>
          <a:xfrm>
            <a:off x="8161867" y="4397375"/>
            <a:ext cx="3104557" cy="5588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F5F2EA"/>
                </a:solidFill>
                <a:latin typeface="Arial" pitchFamily="34" charset="0"/>
                <a:ea typeface="Arial" pitchFamily="34" charset="-122"/>
                <a:cs typeface="Arial" pitchFamily="34" charset="-120"/>
              </a:rPr>
              <a:t>“When I ___, I want to ___, so I can ___.”</a:t>
            </a:r>
            <a:endParaRPr lang="en-US" sz="1500" dirty="0"/>
          </a:p>
        </p:txBody>
      </p:sp>
      <p:sp>
        <p:nvSpPr>
          <p:cNvPr id="27" name="Text 25"/>
          <p:cNvSpPr/>
          <p:nvPr/>
        </p:nvSpPr>
        <p:spPr>
          <a:xfrm>
            <a:off x="812800" y="6238280"/>
            <a:ext cx="10520839"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6F78"/>
                </a:solidFill>
                <a:latin typeface="Arial" pitchFamily="34" charset="0"/>
                <a:ea typeface="Arial" pitchFamily="34" charset="-122"/>
                <a:cs typeface="Arial" pitchFamily="34" charset="-120"/>
              </a:rPr>
              <a:t>Framework: Christensen et al., Competing Against Luck, 2016. Example jobs are prompts to test with teens, not research findings.</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bg>
      <p:bgPr>
        <a:solidFill>
          <a:srgbClr val="15171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2C230"/>
                </a:solidFill>
                <a:latin typeface="Arial" pitchFamily="34" charset="0"/>
                <a:ea typeface="Arial" pitchFamily="34" charset="-122"/>
                <a:cs typeface="Arial" pitchFamily="34" charset="-120"/>
              </a:rPr>
              <a:t>TOOL · SEGMENTS</a:t>
            </a:r>
            <a:endParaRPr lang="en-US" sz="1200" dirty="0"/>
          </a:p>
        </p:txBody>
      </p:sp>
      <p:sp>
        <p:nvSpPr>
          <p:cNvPr id="3" name="Text 1"/>
          <p:cNvSpPr>
            <a:spLocks noGrp="1"/>
          </p:cNvSpPr>
          <p:nvPr>
            <p:ph type="title"/>
          </p:nvPr>
        </p:nvSpPr>
        <p:spPr>
          <a:xfrm>
            <a:off x="812800" y="11023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5F2EA"/>
                </a:solidFill>
                <a:latin typeface="Arial" pitchFamily="34" charset="0"/>
                <a:ea typeface="Arial" pitchFamily="34" charset="-122"/>
                <a:cs typeface="Arial" pitchFamily="34" charset="-120"/>
              </a:rPr>
              <a:t>“TEENS” IS NOT ONE CUSTOMER</a:t>
            </a:r>
            <a:endParaRPr lang="en-US" sz="3600" dirty="0"/>
          </a:p>
        </p:txBody>
      </p:sp>
      <p:sp>
        <p:nvSpPr>
          <p:cNvPr id="4" name="Shape 2"/>
          <p:cNvSpPr/>
          <p:nvPr/>
        </p:nvSpPr>
        <p:spPr>
          <a:xfrm>
            <a:off x="812800" y="1859235"/>
            <a:ext cx="2527300" cy="1925108"/>
          </a:xfrm>
          <a:prstGeom prst="roundRect">
            <a:avLst>
              <a:gd name="adj" fmla="val 3958"/>
            </a:avLst>
          </a:prstGeom>
          <a:solidFill>
            <a:srgbClr val="22252E"/>
          </a:solidFill>
          <a:ln/>
        </p:spPr>
        <p:txBody>
          <a:bodyPr/>
          <a:lstStyle/>
          <a:p>
            <a:endParaRPr lang="en-GB"/>
          </a:p>
        </p:txBody>
      </p:sp>
      <p:sp>
        <p:nvSpPr>
          <p:cNvPr id="5" name="Text 3"/>
          <p:cNvSpPr/>
          <p:nvPr/>
        </p:nvSpPr>
        <p:spPr>
          <a:xfrm>
            <a:off x="990600" y="2037035"/>
            <a:ext cx="2236851"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2C230"/>
                </a:solidFill>
                <a:latin typeface="Arial" pitchFamily="34" charset="0"/>
                <a:ea typeface="Arial" pitchFamily="34" charset="-122"/>
                <a:cs typeface="Arial" pitchFamily="34" charset="-120"/>
              </a:rPr>
              <a:t>Existing fan</a:t>
            </a:r>
            <a:endParaRPr lang="en-US" sz="1200" dirty="0"/>
          </a:p>
        </p:txBody>
      </p:sp>
      <p:sp>
        <p:nvSpPr>
          <p:cNvPr id="6" name="Text 4"/>
          <p:cNvSpPr/>
          <p:nvPr/>
        </p:nvSpPr>
        <p:spPr>
          <a:xfrm>
            <a:off x="990600" y="2326556"/>
            <a:ext cx="2236851"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5F2EA"/>
                </a:solidFill>
                <a:latin typeface="Arial" pitchFamily="34" charset="0"/>
                <a:ea typeface="Arial" pitchFamily="34" charset="-122"/>
                <a:cs typeface="Arial" pitchFamily="34" charset="-120"/>
              </a:rPr>
              <a:t>THE LOYALIST</a:t>
            </a:r>
            <a:endParaRPr lang="en-US" sz="1800" dirty="0"/>
          </a:p>
        </p:txBody>
      </p:sp>
      <p:sp>
        <p:nvSpPr>
          <p:cNvPr id="7" name="Text 5"/>
          <p:cNvSpPr/>
          <p:nvPr/>
        </p:nvSpPr>
        <p:spPr>
          <a:xfrm>
            <a:off x="990600" y="2677058"/>
            <a:ext cx="2236851"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Grew up with the show. Still cares, but keeps it quiet.</a:t>
            </a:r>
            <a:endParaRPr lang="en-US" sz="1200" dirty="0"/>
          </a:p>
        </p:txBody>
      </p:sp>
      <p:sp>
        <p:nvSpPr>
          <p:cNvPr id="8" name="Text 6"/>
          <p:cNvSpPr/>
          <p:nvPr/>
        </p:nvSpPr>
        <p:spPr>
          <a:xfrm>
            <a:off x="990600" y="3179899"/>
            <a:ext cx="2236851" cy="452041"/>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5F2EA"/>
                </a:solidFill>
                <a:latin typeface="Arial" pitchFamily="34" charset="0"/>
                <a:ea typeface="Arial" pitchFamily="34" charset="-122"/>
                <a:cs typeface="Arial" pitchFamily="34" charset="-120"/>
              </a:rPr>
              <a:t>Wants a grown-up way back in.</a:t>
            </a:r>
            <a:endParaRPr lang="en-US" sz="1200" dirty="0"/>
          </a:p>
        </p:txBody>
      </p:sp>
      <p:sp>
        <p:nvSpPr>
          <p:cNvPr id="9" name="Shape 7"/>
          <p:cNvSpPr/>
          <p:nvPr/>
        </p:nvSpPr>
        <p:spPr>
          <a:xfrm>
            <a:off x="3492500" y="1859235"/>
            <a:ext cx="2527300" cy="1925108"/>
          </a:xfrm>
          <a:prstGeom prst="roundRect">
            <a:avLst>
              <a:gd name="adj" fmla="val 3958"/>
            </a:avLst>
          </a:prstGeom>
          <a:solidFill>
            <a:srgbClr val="22252E"/>
          </a:solidFill>
          <a:ln/>
        </p:spPr>
        <p:txBody>
          <a:bodyPr/>
          <a:lstStyle/>
          <a:p>
            <a:endParaRPr lang="en-GB"/>
          </a:p>
        </p:txBody>
      </p:sp>
      <p:sp>
        <p:nvSpPr>
          <p:cNvPr id="10" name="Text 8"/>
          <p:cNvSpPr/>
          <p:nvPr/>
        </p:nvSpPr>
        <p:spPr>
          <a:xfrm>
            <a:off x="3670300" y="2037035"/>
            <a:ext cx="2236851"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2C230"/>
                </a:solidFill>
                <a:latin typeface="Arial" pitchFamily="34" charset="0"/>
                <a:ea typeface="Arial" pitchFamily="34" charset="-122"/>
                <a:cs typeface="Arial" pitchFamily="34" charset="-120"/>
              </a:rPr>
              <a:t>New fan</a:t>
            </a:r>
            <a:endParaRPr lang="en-US" sz="1200" dirty="0"/>
          </a:p>
        </p:txBody>
      </p:sp>
      <p:sp>
        <p:nvSpPr>
          <p:cNvPr id="11" name="Text 9"/>
          <p:cNvSpPr/>
          <p:nvPr/>
        </p:nvSpPr>
        <p:spPr>
          <a:xfrm>
            <a:off x="3670300" y="2326556"/>
            <a:ext cx="2236851"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5F2EA"/>
                </a:solidFill>
                <a:latin typeface="Arial" pitchFamily="34" charset="0"/>
                <a:ea typeface="Arial" pitchFamily="34" charset="-122"/>
                <a:cs typeface="Arial" pitchFamily="34" charset="-120"/>
              </a:rPr>
              <a:t>THE NEWCOMER</a:t>
            </a:r>
            <a:endParaRPr lang="en-US" sz="1800" dirty="0"/>
          </a:p>
        </p:txBody>
      </p:sp>
      <p:sp>
        <p:nvSpPr>
          <p:cNvPr id="12" name="Text 10"/>
          <p:cNvSpPr/>
          <p:nvPr/>
        </p:nvSpPr>
        <p:spPr>
          <a:xfrm>
            <a:off x="3670300" y="2677058"/>
            <a:ext cx="2236851"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Loves anime and gaming. Has never owned NINJAGO.</a:t>
            </a:r>
            <a:endParaRPr lang="en-US" sz="1200" dirty="0"/>
          </a:p>
        </p:txBody>
      </p:sp>
      <p:sp>
        <p:nvSpPr>
          <p:cNvPr id="13" name="Text 11"/>
          <p:cNvSpPr/>
          <p:nvPr/>
        </p:nvSpPr>
        <p:spPr>
          <a:xfrm>
            <a:off x="3670300" y="3179899"/>
            <a:ext cx="2236851"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5F2EA"/>
                </a:solidFill>
                <a:latin typeface="Arial" pitchFamily="34" charset="0"/>
                <a:ea typeface="Arial" pitchFamily="34" charset="-122"/>
                <a:cs typeface="Arial" pitchFamily="34" charset="-120"/>
              </a:rPr>
              <a:t>Wants style and story first.</a:t>
            </a:r>
            <a:endParaRPr lang="en-US" sz="1200" dirty="0"/>
          </a:p>
        </p:txBody>
      </p:sp>
      <p:sp>
        <p:nvSpPr>
          <p:cNvPr id="14" name="Shape 12"/>
          <p:cNvSpPr/>
          <p:nvPr/>
        </p:nvSpPr>
        <p:spPr>
          <a:xfrm>
            <a:off x="6172200" y="1859235"/>
            <a:ext cx="2527300" cy="1925108"/>
          </a:xfrm>
          <a:prstGeom prst="roundRect">
            <a:avLst>
              <a:gd name="adj" fmla="val 3958"/>
            </a:avLst>
          </a:prstGeom>
          <a:solidFill>
            <a:srgbClr val="22252E"/>
          </a:solidFill>
          <a:ln/>
        </p:spPr>
        <p:txBody>
          <a:bodyPr/>
          <a:lstStyle/>
          <a:p>
            <a:endParaRPr lang="en-GB"/>
          </a:p>
        </p:txBody>
      </p:sp>
      <p:sp>
        <p:nvSpPr>
          <p:cNvPr id="15" name="Text 13"/>
          <p:cNvSpPr/>
          <p:nvPr/>
        </p:nvSpPr>
        <p:spPr>
          <a:xfrm>
            <a:off x="6350000" y="2037035"/>
            <a:ext cx="2236851"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2C230"/>
                </a:solidFill>
                <a:latin typeface="Arial" pitchFamily="34" charset="0"/>
                <a:ea typeface="Arial" pitchFamily="34" charset="-122"/>
                <a:cs typeface="Arial" pitchFamily="34" charset="-120"/>
              </a:rPr>
              <a:t>Either</a:t>
            </a:r>
            <a:endParaRPr lang="en-US" sz="1200" dirty="0"/>
          </a:p>
        </p:txBody>
      </p:sp>
      <p:sp>
        <p:nvSpPr>
          <p:cNvPr id="16" name="Text 14"/>
          <p:cNvSpPr/>
          <p:nvPr/>
        </p:nvSpPr>
        <p:spPr>
          <a:xfrm>
            <a:off x="6350000" y="2326556"/>
            <a:ext cx="2236851"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5F2EA"/>
                </a:solidFill>
                <a:latin typeface="Arial" pitchFamily="34" charset="0"/>
                <a:ea typeface="Arial" pitchFamily="34" charset="-122"/>
                <a:cs typeface="Arial" pitchFamily="34" charset="-120"/>
              </a:rPr>
              <a:t>THE COLLECTOR</a:t>
            </a:r>
            <a:endParaRPr lang="en-US" sz="1800" dirty="0"/>
          </a:p>
        </p:txBody>
      </p:sp>
      <p:sp>
        <p:nvSpPr>
          <p:cNvPr id="17" name="Text 15"/>
          <p:cNvSpPr/>
          <p:nvPr/>
        </p:nvSpPr>
        <p:spPr>
          <a:xfrm>
            <a:off x="6350000" y="2677058"/>
            <a:ext cx="2236851"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Curates a shelf, a desk, a bag. Follows drops.</a:t>
            </a:r>
            <a:endParaRPr lang="en-US" sz="1200" dirty="0"/>
          </a:p>
        </p:txBody>
      </p:sp>
      <p:sp>
        <p:nvSpPr>
          <p:cNvPr id="18" name="Text 16"/>
          <p:cNvSpPr/>
          <p:nvPr/>
        </p:nvSpPr>
        <p:spPr>
          <a:xfrm>
            <a:off x="6350000" y="3179899"/>
            <a:ext cx="2236851" cy="452041"/>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5F2EA"/>
                </a:solidFill>
                <a:latin typeface="Arial" pitchFamily="34" charset="0"/>
                <a:ea typeface="Arial" pitchFamily="34" charset="-122"/>
                <a:cs typeface="Arial" pitchFamily="34" charset="-120"/>
              </a:rPr>
              <a:t>Wants limited, displayable, tradeable.</a:t>
            </a:r>
            <a:endParaRPr lang="en-US" sz="1200" dirty="0"/>
          </a:p>
        </p:txBody>
      </p:sp>
      <p:sp>
        <p:nvSpPr>
          <p:cNvPr id="19" name="Shape 17"/>
          <p:cNvSpPr/>
          <p:nvPr/>
        </p:nvSpPr>
        <p:spPr>
          <a:xfrm>
            <a:off x="8851900" y="1859235"/>
            <a:ext cx="2527300" cy="1925108"/>
          </a:xfrm>
          <a:prstGeom prst="roundRect">
            <a:avLst>
              <a:gd name="adj" fmla="val 3958"/>
            </a:avLst>
          </a:prstGeom>
          <a:solidFill>
            <a:srgbClr val="22252E"/>
          </a:solidFill>
          <a:ln/>
        </p:spPr>
        <p:txBody>
          <a:bodyPr/>
          <a:lstStyle/>
          <a:p>
            <a:endParaRPr lang="en-GB"/>
          </a:p>
        </p:txBody>
      </p:sp>
      <p:sp>
        <p:nvSpPr>
          <p:cNvPr id="20" name="Text 18"/>
          <p:cNvSpPr/>
          <p:nvPr/>
        </p:nvSpPr>
        <p:spPr>
          <a:xfrm>
            <a:off x="9029700" y="2037035"/>
            <a:ext cx="2236851"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2C230"/>
                </a:solidFill>
                <a:latin typeface="Arial" pitchFamily="34" charset="0"/>
                <a:ea typeface="Arial" pitchFamily="34" charset="-122"/>
                <a:cs typeface="Arial" pitchFamily="34" charset="-120"/>
              </a:rPr>
              <a:t>Either</a:t>
            </a:r>
            <a:endParaRPr lang="en-US" sz="1200" dirty="0"/>
          </a:p>
        </p:txBody>
      </p:sp>
      <p:sp>
        <p:nvSpPr>
          <p:cNvPr id="21" name="Text 19"/>
          <p:cNvSpPr/>
          <p:nvPr/>
        </p:nvSpPr>
        <p:spPr>
          <a:xfrm>
            <a:off x="9029700" y="2326556"/>
            <a:ext cx="2236851"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5F2EA"/>
                </a:solidFill>
                <a:latin typeface="Arial" pitchFamily="34" charset="0"/>
                <a:ea typeface="Arial" pitchFamily="34" charset="-122"/>
                <a:cs typeface="Arial" pitchFamily="34" charset="-120"/>
              </a:rPr>
              <a:t>THE MAKER</a:t>
            </a:r>
            <a:endParaRPr lang="en-US" sz="1800" dirty="0"/>
          </a:p>
        </p:txBody>
      </p:sp>
      <p:sp>
        <p:nvSpPr>
          <p:cNvPr id="22" name="Text 20"/>
          <p:cNvSpPr/>
          <p:nvPr/>
        </p:nvSpPr>
        <p:spPr>
          <a:xfrm>
            <a:off x="9029700" y="2677058"/>
            <a:ext cx="2236851"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CCD3"/>
                </a:solidFill>
                <a:latin typeface="Arial" pitchFamily="34" charset="0"/>
                <a:ea typeface="Arial" pitchFamily="34" charset="-122"/>
                <a:cs typeface="Arial" pitchFamily="34" charset="-120"/>
              </a:rPr>
              <a:t>Draws, edits, builds and customises.</a:t>
            </a:r>
            <a:endParaRPr lang="en-US" sz="1200" dirty="0"/>
          </a:p>
        </p:txBody>
      </p:sp>
      <p:sp>
        <p:nvSpPr>
          <p:cNvPr id="23" name="Text 21"/>
          <p:cNvSpPr/>
          <p:nvPr/>
        </p:nvSpPr>
        <p:spPr>
          <a:xfrm>
            <a:off x="9029700" y="3179899"/>
            <a:ext cx="2236851" cy="452041"/>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5F2EA"/>
                </a:solidFill>
                <a:latin typeface="Arial" pitchFamily="34" charset="0"/>
                <a:ea typeface="Arial" pitchFamily="34" charset="-122"/>
                <a:cs typeface="Arial" pitchFamily="34" charset="-120"/>
              </a:rPr>
              <a:t>Wants tools and a stage for their own work.</a:t>
            </a:r>
            <a:endParaRPr lang="en-US" sz="1200" dirty="0"/>
          </a:p>
        </p:txBody>
      </p:sp>
      <p:sp>
        <p:nvSpPr>
          <p:cNvPr id="24" name="Text 22"/>
          <p:cNvSpPr/>
          <p:nvPr/>
        </p:nvSpPr>
        <p:spPr>
          <a:xfrm>
            <a:off x="812800" y="4038340"/>
            <a:ext cx="10883392"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C9CCD3"/>
                </a:solidFill>
                <a:latin typeface="Arial" pitchFamily="34" charset="0"/>
                <a:ea typeface="Arial" pitchFamily="34" charset="-122"/>
                <a:cs typeface="Arial" pitchFamily="34" charset="-120"/>
              </a:rPr>
              <a:t>The brief asks for both: deepen existing fans and attract new ones. Name your lead segment, then show how the other benefits.</a:t>
            </a:r>
            <a:endParaRPr lang="en-US" sz="1500" dirty="0"/>
          </a:p>
        </p:txBody>
      </p:sp>
      <p:sp>
        <p:nvSpPr>
          <p:cNvPr id="25" name="Text 23"/>
          <p:cNvSpPr/>
          <p:nvPr/>
        </p:nvSpPr>
        <p:spPr>
          <a:xfrm>
            <a:off x="812800" y="6238280"/>
            <a:ext cx="739711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499A3"/>
                </a:solidFill>
                <a:latin typeface="Arial" pitchFamily="34" charset="0"/>
                <a:ea typeface="Arial" pitchFamily="34" charset="-122"/>
                <a:cs typeface="Arial" pitchFamily="34" charset="-120"/>
              </a:rPr>
              <a:t>Illustrative starting hypotheses, not research findings. Validate them by talking to real teens.</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9">
    <p:bg>
      <p:bgPr>
        <a:solidFill>
          <a:srgbClr val="15171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2C230"/>
                </a:solidFill>
                <a:latin typeface="Arial" pitchFamily="34" charset="0"/>
                <a:ea typeface="Arial" pitchFamily="34" charset="-122"/>
                <a:cs typeface="Arial" pitchFamily="34" charset="-120"/>
              </a:rPr>
              <a:t>APPLY IT</a:t>
            </a:r>
            <a:endParaRPr lang="en-US" sz="1200" dirty="0"/>
          </a:p>
        </p:txBody>
      </p:sp>
      <p:sp>
        <p:nvSpPr>
          <p:cNvPr id="3" name="Text 1"/>
          <p:cNvSpPr>
            <a:spLocks noGrp="1"/>
          </p:cNvSpPr>
          <p:nvPr>
            <p:ph type="title"/>
          </p:nvPr>
        </p:nvSpPr>
        <p:spPr>
          <a:xfrm>
            <a:off x="812800" y="1102320"/>
            <a:ext cx="10883392" cy="1031214"/>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5F2EA"/>
                </a:solidFill>
                <a:latin typeface="Arial" pitchFamily="34" charset="0"/>
                <a:ea typeface="Arial" pitchFamily="34" charset="-122"/>
                <a:cs typeface="Arial" pitchFamily="34" charset="-120"/>
              </a:rPr>
              <a:t>SIX COMMON MISTAKES WITH TEEN AUDIENCES</a:t>
            </a:r>
            <a:endParaRPr lang="en-US" sz="3600" dirty="0"/>
          </a:p>
        </p:txBody>
      </p:sp>
      <p:sp>
        <p:nvSpPr>
          <p:cNvPr id="4" name="Shape 2"/>
          <p:cNvSpPr/>
          <p:nvPr/>
        </p:nvSpPr>
        <p:spPr>
          <a:xfrm>
            <a:off x="812800" y="2362138"/>
            <a:ext cx="10566400" cy="2852473"/>
          </a:xfrm>
          <a:prstGeom prst="rect">
            <a:avLst/>
          </a:prstGeom>
          <a:solidFill>
            <a:srgbClr val="22252E"/>
          </a:solidFill>
          <a:ln/>
        </p:spPr>
        <p:txBody>
          <a:bodyPr/>
          <a:lstStyle/>
          <a:p>
            <a:endParaRPr lang="en-GB"/>
          </a:p>
        </p:txBody>
      </p:sp>
      <p:sp>
        <p:nvSpPr>
          <p:cNvPr id="5" name="Shape 3"/>
          <p:cNvSpPr/>
          <p:nvPr/>
        </p:nvSpPr>
        <p:spPr>
          <a:xfrm>
            <a:off x="11376025" y="2362138"/>
            <a:ext cx="0" cy="2852473"/>
          </a:xfrm>
          <a:prstGeom prst="line">
            <a:avLst/>
          </a:prstGeom>
          <a:noFill/>
          <a:ln w="6350">
            <a:solidFill>
              <a:srgbClr val="3A3E49"/>
            </a:solidFill>
            <a:prstDash val="solid"/>
          </a:ln>
        </p:spPr>
        <p:txBody>
          <a:bodyPr/>
          <a:lstStyle/>
          <a:p>
            <a:endParaRPr lang="en-GB"/>
          </a:p>
        </p:txBody>
      </p:sp>
      <p:sp>
        <p:nvSpPr>
          <p:cNvPr id="6" name="Shape 4"/>
          <p:cNvSpPr/>
          <p:nvPr/>
        </p:nvSpPr>
        <p:spPr>
          <a:xfrm>
            <a:off x="812800" y="5211436"/>
            <a:ext cx="10566400" cy="0"/>
          </a:xfrm>
          <a:prstGeom prst="line">
            <a:avLst/>
          </a:prstGeom>
          <a:noFill/>
          <a:ln w="6350">
            <a:solidFill>
              <a:srgbClr val="3A3E49"/>
            </a:solidFill>
            <a:prstDash val="solid"/>
          </a:ln>
        </p:spPr>
        <p:txBody>
          <a:bodyPr/>
          <a:lstStyle/>
          <a:p>
            <a:endParaRPr lang="en-GB"/>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825500" y="2374838"/>
          <a:ext cx="10549466" cy="2835539"/>
        </p:xfrm>
        <a:graphic>
          <a:graphicData uri="http://schemas.openxmlformats.org/drawingml/2006/table">
            <a:tbl>
              <a:tblPr/>
              <a:tblGrid>
                <a:gridCol w="5274733">
                  <a:extLst>
                    <a:ext uri="{9D8B030D-6E8A-4147-A177-3AD203B41FA5}">
                      <a16:colId xmlns:a16="http://schemas.microsoft.com/office/drawing/2014/main" val="20000"/>
                    </a:ext>
                  </a:extLst>
                </a:gridCol>
                <a:gridCol w="5274733">
                  <a:extLst>
                    <a:ext uri="{9D8B030D-6E8A-4147-A177-3AD203B41FA5}">
                      <a16:colId xmlns:a16="http://schemas.microsoft.com/office/drawing/2014/main" val="20001"/>
                    </a:ext>
                  </a:extLst>
                </a:gridCol>
              </a:tblGrid>
              <a:tr h="405077">
                <a:tc>
                  <a:txBody>
                    <a:bodyPr/>
                    <a:lstStyle/>
                    <a:p>
                      <a:pPr marL="0" indent="0">
                        <a:lnSpc>
                          <a:spcPts val="1960"/>
                        </a:lnSpc>
                        <a:buNone/>
                      </a:pPr>
                      <a:r>
                        <a:rPr lang="en-US" sz="1400" b="1" dirty="0">
                          <a:solidFill>
                            <a:srgbClr val="15171E"/>
                          </a:solidFill>
                          <a:latin typeface="Arial" pitchFamily="34" charset="0"/>
                          <a:ea typeface="Arial" pitchFamily="34" charset="-122"/>
                          <a:cs typeface="Arial" pitchFamily="34" charset="-120"/>
                        </a:rPr>
                        <a:t>Avoid</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F4CE5B"/>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F4CE5B"/>
                      </a:solidFill>
                      <a:prstDash val="solid"/>
                      <a:round/>
                      <a:headEnd type="none" w="med" len="med"/>
                      <a:tailEnd type="none" w="med" len="med"/>
                    </a:lnB>
                    <a:solidFill>
                      <a:srgbClr val="F2C230"/>
                    </a:solidFill>
                  </a:tcPr>
                </a:tc>
                <a:tc>
                  <a:txBody>
                    <a:bodyPr/>
                    <a:lstStyle/>
                    <a:p>
                      <a:pPr marL="0" indent="0">
                        <a:lnSpc>
                          <a:spcPts val="1960"/>
                        </a:lnSpc>
                        <a:buNone/>
                      </a:pPr>
                      <a:r>
                        <a:rPr lang="en-US" sz="1400" b="1" dirty="0">
                          <a:solidFill>
                            <a:srgbClr val="15171E"/>
                          </a:solidFill>
                          <a:latin typeface="Arial" pitchFamily="34" charset="0"/>
                          <a:ea typeface="Arial" pitchFamily="34" charset="-122"/>
                          <a:cs typeface="Arial" pitchFamily="34" charset="-120"/>
                        </a:rPr>
                        <a:t>Do instead</a:t>
                      </a:r>
                      <a:endParaRPr lang="en-US" sz="1400" dirty="0">
                        <a:latin typeface="Arial" charset="0"/>
                        <a:ea typeface="Arial" charset="0"/>
                        <a:cs typeface="Arial" charset="0"/>
                      </a:endParaRPr>
                    </a:p>
                  </a:txBody>
                  <a:tcPr marL="152400" marR="152400" marT="76200" marB="76200">
                    <a:lnL w="12700" cap="flat" cmpd="sng" algn="ctr">
                      <a:solidFill>
                        <a:srgbClr val="F4CE5B"/>
                      </a:solidFill>
                      <a:prstDash val="solid"/>
                      <a:round/>
                      <a:headEnd type="none" w="med" len="med"/>
                      <a:tailEnd type="none" w="med" len="med"/>
                    </a:lnL>
                    <a:lnR w="12700" cap="flat" cmpd="sng" algn="ctr">
                      <a:solidFill>
                        <a:srgbClr val="F4CE5B"/>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F4CE5B"/>
                      </a:solidFill>
                      <a:prstDash val="solid"/>
                      <a:round/>
                      <a:headEnd type="none" w="med" len="med"/>
                      <a:tailEnd type="none" w="med" len="med"/>
                    </a:lnB>
                    <a:solidFill>
                      <a:srgbClr val="F2C230"/>
                    </a:solidFill>
                  </a:tcPr>
                </a:tc>
                <a:extLst>
                  <a:ext uri="{0D108BD9-81ED-4DB2-BD59-A6C34878D82A}">
                    <a16:rowId xmlns:a16="http://schemas.microsoft.com/office/drawing/2014/main" val="10000"/>
                  </a:ext>
                </a:extLst>
              </a:tr>
              <a:tr h="405077">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Talking down, or borrowing their slang</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F4CE5B"/>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Treat them as near-adults with taste</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F4CE5B"/>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extLst>
                  <a:ext uri="{0D108BD9-81ED-4DB2-BD59-A6C34878D82A}">
                    <a16:rowId xmlns:a16="http://schemas.microsoft.com/office/drawing/2014/main" val="10001"/>
                  </a:ext>
                </a:extLst>
              </a:tr>
              <a:tr h="405077">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Treating 13 and 17 as the same person</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Say which end of the range you lead with</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extLst>
                  <a:ext uri="{0D108BD9-81ED-4DB2-BD59-A6C34878D82A}">
                    <a16:rowId xmlns:a16="http://schemas.microsoft.com/office/drawing/2014/main" val="10002"/>
                  </a:ext>
                </a:extLst>
              </a:tr>
              <a:tr h="405077">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Assuming every teen posts content</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Design for watching, sharing and showing</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extLst>
                  <a:ext uri="{0D108BD9-81ED-4DB2-BD59-A6C34878D82A}">
                    <a16:rowId xmlns:a16="http://schemas.microsoft.com/office/drawing/2014/main" val="10003"/>
                  </a:ext>
                </a:extLst>
              </a:tr>
              <a:tr h="405077">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Designing for boys by default</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Check the concept works for girls too</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extLst>
                  <a:ext uri="{0D108BD9-81ED-4DB2-BD59-A6C34878D82A}">
                    <a16:rowId xmlns:a16="http://schemas.microsoft.com/office/drawing/2014/main" val="10004"/>
                  </a:ext>
                </a:extLst>
              </a:tr>
              <a:tr h="405077">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Forgetting who pays</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Choose a price tier and a story for parents</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extLst>
                  <a:ext uri="{0D108BD9-81ED-4DB2-BD59-A6C34878D82A}">
                    <a16:rowId xmlns:a16="http://schemas.microsoft.com/office/drawing/2014/main" val="10005"/>
                  </a:ext>
                </a:extLst>
              </a:tr>
              <a:tr h="405077">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Relying on hype and scarcity alone</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tc>
                  <a:txBody>
                    <a:bodyPr/>
                    <a:lstStyle/>
                    <a:p>
                      <a:pPr marL="0" indent="0">
                        <a:lnSpc>
                          <a:spcPts val="1960"/>
                        </a:lnSpc>
                        <a:buNone/>
                      </a:pPr>
                      <a:r>
                        <a:rPr lang="en-US" sz="1400" dirty="0">
                          <a:solidFill>
                            <a:srgbClr val="F5F2EA"/>
                          </a:solidFill>
                          <a:latin typeface="Arial" pitchFamily="34" charset="0"/>
                          <a:ea typeface="Arial" pitchFamily="34" charset="-122"/>
                          <a:cs typeface="Arial" pitchFamily="34" charset="-120"/>
                        </a:rPr>
                        <a:t>Market responsibly: they are under 18</a:t>
                      </a:r>
                      <a:endParaRPr lang="en-US" sz="1400" dirty="0">
                        <a:latin typeface="Arial" charset="0"/>
                        <a:ea typeface="Arial" charset="0"/>
                        <a:cs typeface="Arial" charset="0"/>
                      </a:endParaRPr>
                    </a:p>
                  </a:txBody>
                  <a:tcPr marL="152400" marR="152400" marT="76200" marB="76200">
                    <a:lnL w="12700" cap="flat" cmpd="sng" algn="ctr">
                      <a:solidFill>
                        <a:srgbClr val="52545A"/>
                      </a:solidFill>
                      <a:prstDash val="solid"/>
                      <a:round/>
                      <a:headEnd type="none" w="med" len="med"/>
                      <a:tailEnd type="none" w="med" len="med"/>
                    </a:lnL>
                    <a:lnR w="12700" cap="flat" cmpd="sng" algn="ctr">
                      <a:solidFill>
                        <a:srgbClr val="52545A"/>
                      </a:solidFill>
                      <a:prstDash val="solid"/>
                      <a:round/>
                      <a:headEnd type="none" w="med" len="med"/>
                      <a:tailEnd type="none" w="med" len="med"/>
                    </a:lnR>
                    <a:lnT w="12700" cap="flat" cmpd="sng" algn="ctr">
                      <a:solidFill>
                        <a:srgbClr val="52545A"/>
                      </a:solidFill>
                      <a:prstDash val="solid"/>
                      <a:round/>
                      <a:headEnd type="none" w="med" len="med"/>
                      <a:tailEnd type="none" w="med" len="med"/>
                    </a:lnT>
                    <a:lnB w="12700" cap="flat" cmpd="sng" algn="ctr">
                      <a:solidFill>
                        <a:srgbClr val="52545A"/>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8" name="Text 5"/>
          <p:cNvSpPr/>
          <p:nvPr/>
        </p:nvSpPr>
        <p:spPr>
          <a:xfrm>
            <a:off x="812800" y="6238280"/>
            <a:ext cx="7878128"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499A3"/>
                </a:solidFill>
                <a:latin typeface="Arial" pitchFamily="34" charset="0"/>
                <a:ea typeface="Arial" pitchFamily="34" charset="-122"/>
                <a:cs typeface="Arial" pitchFamily="34" charset="-120"/>
              </a:rPr>
              <a:t>Each row links to an earlier slide: identity, life stage, behaviour, differences, money and discovery.</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0">
    <p:bg>
      <p:bgPr>
        <a:solidFill>
          <a:srgbClr val="F5F2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C42D1A"/>
                </a:solidFill>
                <a:latin typeface="Arial" pitchFamily="34" charset="0"/>
                <a:ea typeface="Arial" pitchFamily="34" charset="-122"/>
                <a:cs typeface="Arial" pitchFamily="34" charset="-120"/>
              </a:rPr>
              <a:t>APPLY IT</a:t>
            </a:r>
            <a:endParaRPr lang="en-US" sz="1200" dirty="0"/>
          </a:p>
        </p:txBody>
      </p:sp>
      <p:sp>
        <p:nvSpPr>
          <p:cNvPr id="3" name="Text 1"/>
          <p:cNvSpPr>
            <a:spLocks noGrp="1"/>
          </p:cNvSpPr>
          <p:nvPr>
            <p:ph type="title"/>
          </p:nvPr>
        </p:nvSpPr>
        <p:spPr>
          <a:xfrm>
            <a:off x="812800" y="1102320"/>
            <a:ext cx="10883392" cy="1031214"/>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5171E"/>
                </a:solidFill>
                <a:latin typeface="Arial" pitchFamily="34" charset="0"/>
                <a:ea typeface="Arial" pitchFamily="34" charset="-122"/>
                <a:cs typeface="Arial" pitchFamily="34" charset="-120"/>
              </a:rPr>
              <a:t>TEST YOUR CONCEPT AGAINST THE CUSTOMER</a:t>
            </a:r>
            <a:endParaRPr lang="en-US" sz="3600" dirty="0"/>
          </a:p>
        </p:txBody>
      </p:sp>
      <p:sp>
        <p:nvSpPr>
          <p:cNvPr id="4" name="Shape 2"/>
          <p:cNvSpPr/>
          <p:nvPr/>
        </p:nvSpPr>
        <p:spPr>
          <a:xfrm>
            <a:off x="815975" y="2365313"/>
            <a:ext cx="5179483" cy="2221905"/>
          </a:xfrm>
          <a:prstGeom prst="roundRect">
            <a:avLst>
              <a:gd name="adj" fmla="val 3287"/>
            </a:avLst>
          </a:prstGeom>
          <a:solidFill>
            <a:srgbClr val="FFFDF8"/>
          </a:solidFill>
          <a:ln w="6350">
            <a:solidFill>
              <a:srgbClr val="D9D4C7"/>
            </a:solidFill>
            <a:prstDash val="solid"/>
          </a:ln>
        </p:spPr>
        <p:txBody>
          <a:bodyPr/>
          <a:lstStyle/>
          <a:p>
            <a:endParaRPr lang="en-GB"/>
          </a:p>
        </p:txBody>
      </p:sp>
      <p:sp>
        <p:nvSpPr>
          <p:cNvPr id="5" name="Text 3"/>
          <p:cNvSpPr/>
          <p:nvPr/>
        </p:nvSpPr>
        <p:spPr>
          <a:xfrm>
            <a:off x="1071033" y="2594967"/>
            <a:ext cx="4809448"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C42D1A"/>
                </a:solidFill>
                <a:latin typeface="Arial" pitchFamily="34" charset="0"/>
                <a:ea typeface="Arial" pitchFamily="34" charset="-122"/>
                <a:cs typeface="Arial" pitchFamily="34" charset="-120"/>
              </a:rPr>
              <a:t>FIVE QUESTIONS TO ANSWER</a:t>
            </a:r>
            <a:endParaRPr lang="en-US" sz="1800" dirty="0"/>
          </a:p>
        </p:txBody>
      </p:sp>
      <p:sp>
        <p:nvSpPr>
          <p:cNvPr id="6" name="Text 4"/>
          <p:cNvSpPr/>
          <p:nvPr/>
        </p:nvSpPr>
        <p:spPr>
          <a:xfrm>
            <a:off x="1116013" y="2970882"/>
            <a:ext cx="4757611" cy="1412081"/>
          </a:xfrm>
          <a:prstGeom prst="rect">
            <a:avLst/>
          </a:prstGeom>
          <a:noFill/>
          <a:ln/>
        </p:spPr>
        <p:txBody>
          <a:bodyPr wrap="square" lIns="0" tIns="0" rIns="0" bIns="0" rtlCol="0" anchor="t">
            <a:normAutofit/>
          </a:bodyPr>
          <a:lstStyle/>
          <a:p>
            <a:pPr marL="183621" indent="-183621" algn="l">
              <a:lnSpc>
                <a:spcPts val="1820"/>
              </a:lnSpc>
              <a:buSzPct val="100000"/>
              <a:buFontTx/>
              <a:buAutoNum type="arabicPeriod"/>
            </a:pPr>
            <a:r>
              <a:rPr lang="en-US" sz="1300" dirty="0">
                <a:solidFill>
                  <a:srgbClr val="15171E"/>
                </a:solidFill>
                <a:latin typeface="Arial" pitchFamily="34" charset="0"/>
                <a:ea typeface="Arial" pitchFamily="34" charset="-122"/>
                <a:cs typeface="Arial" pitchFamily="34" charset="-120"/>
              </a:rPr>
              <a:t>Would a 15-year-old be proud for friends to see it?</a:t>
            </a:r>
            <a:endParaRPr lang="en-US" sz="1300" dirty="0"/>
          </a:p>
          <a:p>
            <a:pPr marL="183621" indent="-183621" algn="l">
              <a:lnSpc>
                <a:spcPts val="1820"/>
              </a:lnSpc>
              <a:buSzPct val="100000"/>
              <a:buFontTx/>
              <a:buAutoNum type="arabicPeriod"/>
            </a:pPr>
            <a:r>
              <a:rPr lang="en-US" sz="1300" dirty="0">
                <a:solidFill>
                  <a:srgbClr val="15171E"/>
                </a:solidFill>
                <a:latin typeface="Arial" pitchFamily="34" charset="0"/>
                <a:ea typeface="Arial" pitchFamily="34" charset="-122"/>
                <a:cs typeface="Arial" pitchFamily="34" charset="-120"/>
              </a:rPr>
              <a:t>Which need does it meet: autonomy, competence or relatedness?</a:t>
            </a:r>
            <a:endParaRPr lang="en-US" sz="1300" dirty="0"/>
          </a:p>
          <a:p>
            <a:pPr marL="183621" indent="-183621" algn="l">
              <a:lnSpc>
                <a:spcPts val="1820"/>
              </a:lnSpc>
              <a:buSzPct val="100000"/>
              <a:buFontTx/>
              <a:buAutoNum type="arabicPeriod"/>
            </a:pPr>
            <a:r>
              <a:rPr lang="en-US" sz="1300" dirty="0">
                <a:solidFill>
                  <a:srgbClr val="15171E"/>
                </a:solidFill>
                <a:latin typeface="Arial" pitchFamily="34" charset="0"/>
                <a:ea typeface="Arial" pitchFamily="34" charset="-122"/>
                <a:cs typeface="Arial" pitchFamily="34" charset="-120"/>
              </a:rPr>
              <a:t>Where in a normal school week does it get used?</a:t>
            </a:r>
            <a:endParaRPr lang="en-US" sz="1300" dirty="0"/>
          </a:p>
          <a:p>
            <a:pPr marL="183621" indent="-183621" algn="l">
              <a:lnSpc>
                <a:spcPts val="1820"/>
              </a:lnSpc>
              <a:buSzPct val="100000"/>
              <a:buFontTx/>
              <a:buAutoNum type="arabicPeriod"/>
            </a:pPr>
            <a:r>
              <a:rPr lang="en-US" sz="1300" dirty="0">
                <a:solidFill>
                  <a:srgbClr val="15171E"/>
                </a:solidFill>
                <a:latin typeface="Arial" pitchFamily="34" charset="0"/>
                <a:ea typeface="Arial" pitchFamily="34" charset="-122"/>
                <a:cs typeface="Arial" pitchFamily="34" charset="-120"/>
              </a:rPr>
              <a:t>Which step of the fandom ladder does it move teens to?</a:t>
            </a:r>
            <a:endParaRPr lang="en-US" sz="1300" dirty="0"/>
          </a:p>
          <a:p>
            <a:pPr marL="183621" indent="-183621" algn="l">
              <a:lnSpc>
                <a:spcPts val="1820"/>
              </a:lnSpc>
              <a:buSzPct val="100000"/>
              <a:buFontTx/>
              <a:buAutoNum type="arabicPeriod"/>
            </a:pPr>
            <a:r>
              <a:rPr lang="en-US" sz="1300" dirty="0">
                <a:solidFill>
                  <a:srgbClr val="15171E"/>
                </a:solidFill>
                <a:latin typeface="Arial" pitchFamily="34" charset="0"/>
                <a:ea typeface="Arial" pitchFamily="34" charset="-122"/>
                <a:cs typeface="Arial" pitchFamily="34" charset="-120"/>
              </a:rPr>
              <a:t>Who pays, and what would make them say yes?</a:t>
            </a:r>
            <a:endParaRPr lang="en-US" sz="1300" dirty="0"/>
          </a:p>
        </p:txBody>
      </p:sp>
      <p:sp>
        <p:nvSpPr>
          <p:cNvPr id="7" name="Shape 5"/>
          <p:cNvSpPr/>
          <p:nvPr/>
        </p:nvSpPr>
        <p:spPr>
          <a:xfrm>
            <a:off x="6201833" y="2362138"/>
            <a:ext cx="5177367" cy="2228255"/>
          </a:xfrm>
          <a:prstGeom prst="roundRect">
            <a:avLst>
              <a:gd name="adj" fmla="val 3420"/>
            </a:avLst>
          </a:prstGeom>
          <a:solidFill>
            <a:srgbClr val="15171E"/>
          </a:solidFill>
          <a:ln/>
        </p:spPr>
        <p:txBody>
          <a:bodyPr/>
          <a:lstStyle/>
          <a:p>
            <a:endParaRPr lang="en-GB"/>
          </a:p>
        </p:txBody>
      </p:sp>
      <p:sp>
        <p:nvSpPr>
          <p:cNvPr id="8" name="Text 6"/>
          <p:cNvSpPr/>
          <p:nvPr/>
        </p:nvSpPr>
        <p:spPr>
          <a:xfrm>
            <a:off x="6455833" y="2590738"/>
            <a:ext cx="4809448"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2C230"/>
                </a:solidFill>
                <a:latin typeface="Arial" pitchFamily="34" charset="0"/>
                <a:ea typeface="Arial" pitchFamily="34" charset="-122"/>
                <a:cs typeface="Arial" pitchFamily="34" charset="-120"/>
              </a:rPr>
              <a:t>ASK REAL TEENS</a:t>
            </a:r>
            <a:endParaRPr lang="en-US" sz="1800" dirty="0"/>
          </a:p>
        </p:txBody>
      </p:sp>
      <p:sp>
        <p:nvSpPr>
          <p:cNvPr id="9" name="Text 7"/>
          <p:cNvSpPr/>
          <p:nvPr/>
        </p:nvSpPr>
        <p:spPr>
          <a:xfrm>
            <a:off x="6528477" y="2966641"/>
            <a:ext cx="4729946" cy="1180968"/>
          </a:xfrm>
          <a:prstGeom prst="rect">
            <a:avLst/>
          </a:prstGeom>
          <a:noFill/>
          <a:ln/>
        </p:spPr>
        <p:txBody>
          <a:bodyPr wrap="square" lIns="0" tIns="0" rIns="0" bIns="0" rtlCol="0" anchor="t">
            <a:normAutofit/>
          </a:bodyPr>
          <a:lstStyle/>
          <a:p>
            <a:pPr marL="155956" indent="-155956" algn="l">
              <a:lnSpc>
                <a:spcPts val="1820"/>
              </a:lnSpc>
              <a:buSzPct val="100000"/>
              <a:buChar char="•"/>
            </a:pPr>
            <a:r>
              <a:rPr lang="en-US" sz="1300" dirty="0">
                <a:solidFill>
                  <a:srgbClr val="F5F2EA"/>
                </a:solidFill>
                <a:latin typeface="Arial" pitchFamily="34" charset="0"/>
                <a:ea typeface="Arial" pitchFamily="34" charset="-122"/>
                <a:cs typeface="Arial" pitchFamily="34" charset="-120"/>
              </a:rPr>
              <a:t>What are you into right now, and how did you find it?</a:t>
            </a:r>
            <a:endParaRPr lang="en-US" sz="1300" dirty="0"/>
          </a:p>
          <a:p>
            <a:pPr marL="155956" indent="-155956" algn="l">
              <a:lnSpc>
                <a:spcPts val="1820"/>
              </a:lnSpc>
              <a:buSzPct val="100000"/>
              <a:buChar char="•"/>
            </a:pPr>
            <a:r>
              <a:rPr lang="en-US" sz="1300" dirty="0">
                <a:solidFill>
                  <a:srgbClr val="F5F2EA"/>
                </a:solidFill>
                <a:latin typeface="Arial" pitchFamily="34" charset="0"/>
                <a:ea typeface="Arial" pitchFamily="34" charset="-122"/>
                <a:cs typeface="Arial" pitchFamily="34" charset="-120"/>
              </a:rPr>
              <a:t>What did you last spend your own money on?</a:t>
            </a:r>
            <a:endParaRPr lang="en-US" sz="1300" dirty="0"/>
          </a:p>
          <a:p>
            <a:pPr marL="155956" indent="-155956" algn="l">
              <a:lnSpc>
                <a:spcPts val="1820"/>
              </a:lnSpc>
              <a:buSzPct val="100000"/>
              <a:buChar char="•"/>
            </a:pPr>
            <a:r>
              <a:rPr lang="en-US" sz="1300" dirty="0">
                <a:solidFill>
                  <a:srgbClr val="F5F2EA"/>
                </a:solidFill>
                <a:latin typeface="Arial" pitchFamily="34" charset="0"/>
                <a:ea typeface="Arial" pitchFamily="34" charset="-122"/>
                <a:cs typeface="Arial" pitchFamily="34" charset="-120"/>
              </a:rPr>
              <a:t>What is on your shelf, desk or bag, and why?</a:t>
            </a:r>
            <a:endParaRPr lang="en-US" sz="1300" dirty="0"/>
          </a:p>
          <a:p>
            <a:pPr marL="155956" indent="-155956" algn="l">
              <a:lnSpc>
                <a:spcPts val="1820"/>
              </a:lnSpc>
              <a:buSzPct val="100000"/>
              <a:buChar char="•"/>
            </a:pPr>
            <a:r>
              <a:rPr lang="en-US" sz="1300" dirty="0">
                <a:solidFill>
                  <a:srgbClr val="F5F2EA"/>
                </a:solidFill>
                <a:latin typeface="Arial" pitchFamily="34" charset="0"/>
                <a:ea typeface="Arial" pitchFamily="34" charset="-122"/>
                <a:cs typeface="Arial" pitchFamily="34" charset="-120"/>
              </a:rPr>
              <a:t>What do you send to your group chat?</a:t>
            </a:r>
            <a:endParaRPr lang="en-US" sz="1300" dirty="0"/>
          </a:p>
          <a:p>
            <a:pPr marL="155956" indent="-155956" algn="l">
              <a:lnSpc>
                <a:spcPts val="1820"/>
              </a:lnSpc>
              <a:buSzPct val="100000"/>
              <a:buChar char="•"/>
            </a:pPr>
            <a:r>
              <a:rPr lang="en-US" sz="1300" dirty="0">
                <a:solidFill>
                  <a:srgbClr val="F5F2EA"/>
                </a:solidFill>
                <a:latin typeface="Arial" pitchFamily="34" charset="0"/>
                <a:ea typeface="Arial" pitchFamily="34" charset="-122"/>
                <a:cs typeface="Arial" pitchFamily="34" charset="-120"/>
              </a:rPr>
              <a:t>What would make NINJAGO feel like it is for you?</a:t>
            </a:r>
            <a:endParaRPr lang="en-US" sz="1300" dirty="0"/>
          </a:p>
        </p:txBody>
      </p:sp>
      <p:sp>
        <p:nvSpPr>
          <p:cNvPr id="10" name="Text 8"/>
          <p:cNvSpPr/>
          <p:nvPr/>
        </p:nvSpPr>
        <p:spPr>
          <a:xfrm>
            <a:off x="812800" y="6238280"/>
            <a:ext cx="801711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6F78"/>
                </a:solidFill>
                <a:latin typeface="Arial" pitchFamily="34" charset="0"/>
                <a:ea typeface="Arial" pitchFamily="34" charset="-122"/>
                <a:cs typeface="Arial" pitchFamily="34" charset="-120"/>
              </a:rPr>
              <a:t>The brief asks teams to talk to teens aged 13–17. Follow your university’s ethics and consent rules.</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1">
    <p:bg>
      <p:bgPr>
        <a:solidFill>
          <a:srgbClr val="F5F2E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C42D1A"/>
                </a:solidFill>
                <a:latin typeface="Arial" pitchFamily="34" charset="0"/>
                <a:ea typeface="Arial" pitchFamily="34" charset="-122"/>
                <a:cs typeface="Arial" pitchFamily="34" charset="-120"/>
              </a:rPr>
              <a:t>REFERENCES</a:t>
            </a:r>
            <a:endParaRPr lang="en-US" sz="1200" dirty="0"/>
          </a:p>
        </p:txBody>
      </p:sp>
      <p:sp>
        <p:nvSpPr>
          <p:cNvPr id="3" name="Text 1"/>
          <p:cNvSpPr>
            <a:spLocks noGrp="1"/>
          </p:cNvSpPr>
          <p:nvPr>
            <p:ph type="title"/>
          </p:nvPr>
        </p:nvSpPr>
        <p:spPr>
          <a:xfrm>
            <a:off x="812800" y="11023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5171E"/>
                </a:solidFill>
                <a:latin typeface="Arial" pitchFamily="34" charset="0"/>
                <a:ea typeface="Arial" pitchFamily="34" charset="-122"/>
                <a:cs typeface="Arial" pitchFamily="34" charset="-120"/>
              </a:rPr>
              <a:t>SOURCES AND FURTHER READING</a:t>
            </a:r>
            <a:endParaRPr lang="en-US" sz="3600" dirty="0"/>
          </a:p>
        </p:txBody>
      </p:sp>
      <p:sp>
        <p:nvSpPr>
          <p:cNvPr id="4" name="Text 2"/>
          <p:cNvSpPr/>
          <p:nvPr/>
        </p:nvSpPr>
        <p:spPr>
          <a:xfrm>
            <a:off x="812800" y="1859235"/>
            <a:ext cx="5284724"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EVIDENCE</a:t>
            </a:r>
            <a:endParaRPr lang="en-US" sz="1800" dirty="0"/>
          </a:p>
        </p:txBody>
      </p:sp>
      <p:sp>
        <p:nvSpPr>
          <p:cNvPr id="5" name="Text 3"/>
          <p:cNvSpPr/>
          <p:nvPr/>
        </p:nvSpPr>
        <p:spPr>
          <a:xfrm>
            <a:off x="873506" y="2209738"/>
            <a:ext cx="5217922" cy="2158603"/>
          </a:xfrm>
          <a:prstGeom prst="rect">
            <a:avLst/>
          </a:prstGeom>
          <a:noFill/>
          <a:ln/>
        </p:spPr>
        <p:txBody>
          <a:bodyPr wrap="square" lIns="0" tIns="0" rIns="0" bIns="0" rtlCol="0" anchor="t">
            <a:normAutofit/>
          </a:bodyPr>
          <a:lstStyle/>
          <a:p>
            <a:pPr marL="142494" indent="-142494" algn="l">
              <a:lnSpc>
                <a:spcPts val="1680"/>
              </a:lnSpc>
              <a:buSzPct val="100000"/>
              <a:buChar char="•"/>
            </a:pPr>
            <a:r>
              <a:rPr lang="en-US" sz="1200" u="sng" dirty="0">
                <a:solidFill>
                  <a:srgbClr val="4A4F5A"/>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Ofcom, Children and Parents: Media Use and Attitudes, May 2026</a:t>
            </a:r>
            <a:endParaRPr lang="en-US" sz="1200" dirty="0"/>
          </a:p>
          <a:p>
            <a:pPr marL="142494" indent="-142494" algn="l">
              <a:lnSpc>
                <a:spcPts val="1680"/>
              </a:lnSpc>
              <a:buSzPct val="100000"/>
              <a:buChar char="•"/>
            </a:pPr>
            <a:r>
              <a:rPr lang="en-US" sz="1200" u="sng" dirty="0">
                <a:solidFill>
                  <a:srgbClr val="4A4F5A"/>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Ofcom, Children’s Media Lives 2026</a:t>
            </a:r>
            <a:endParaRPr lang="en-US" sz="1200" dirty="0"/>
          </a:p>
          <a:p>
            <a:pPr marL="142494" indent="-142494" algn="l">
              <a:lnSpc>
                <a:spcPts val="1680"/>
              </a:lnSpc>
              <a:buSzPct val="100000"/>
              <a:buChar char="•"/>
            </a:pPr>
            <a:r>
              <a:rPr lang="en-US" sz="1200" u="sng" dirty="0">
                <a:solidFill>
                  <a:srgbClr val="4A4F5A"/>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Pew, Teens’ Experiences on TikTok, Instagram and Snapchat, 2026</a:t>
            </a:r>
            <a:endParaRPr lang="en-US" sz="1200" dirty="0"/>
          </a:p>
          <a:p>
            <a:pPr marL="142494" indent="-142494" algn="l">
              <a:lnSpc>
                <a:spcPts val="1680"/>
              </a:lnSpc>
              <a:buSzPct val="100000"/>
              <a:buChar char="•"/>
            </a:pPr>
            <a:r>
              <a:rPr lang="en-US" sz="1200" u="sng" dirty="0">
                <a:solidFill>
                  <a:srgbClr val="4A4F5A"/>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Pew, Teens, Social Media and AI Chatbots 2025</a:t>
            </a:r>
            <a:endParaRPr lang="en-US" sz="1200" dirty="0"/>
          </a:p>
          <a:p>
            <a:pPr marL="142494" indent="-142494" algn="l">
              <a:lnSpc>
                <a:spcPts val="1680"/>
              </a:lnSpc>
              <a:buSzPct val="100000"/>
              <a:buChar char="•"/>
            </a:pPr>
            <a:r>
              <a:rPr lang="en-US" sz="1200" u="sng" dirty="0">
                <a:solidFill>
                  <a:srgbClr val="4A4F5A"/>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Pew, Teens and Video Games Today, 2024</a:t>
            </a:r>
            <a:endParaRPr lang="en-US" sz="1200" dirty="0"/>
          </a:p>
          <a:p>
            <a:pPr marL="142494" indent="-142494" algn="l">
              <a:lnSpc>
                <a:spcPts val="1680"/>
              </a:lnSpc>
              <a:buSzPct val="100000"/>
              <a:buChar char="•"/>
            </a:pPr>
            <a:r>
              <a:rPr lang="en-US" sz="1200" u="sng" dirty="0">
                <a:solidFill>
                  <a:srgbClr val="4A4F5A"/>
                </a:solidFill>
                <a:latin typeface="Arial" pitchFamily="34" charset="0"/>
                <a:ea typeface="Arial" pitchFamily="34" charset="-122"/>
                <a:cs typeface="Arial" pitchFamily="34" charset="-120"/>
                <a:hlinkClick r:id="rId8">
                  <a:extLst>
                    <a:ext uri="{A12FA001-AC4F-418D-AE19-62706E023703}">
                      <ahyp:hlinkClr xmlns:ahyp="http://schemas.microsoft.com/office/drawing/2018/hyperlinkcolor" val="tx"/>
                    </a:ext>
                  </a:extLst>
                </a:hlinkClick>
              </a:rPr>
              <a:t>Digital Wellness Lab, Where Teens Find Belonging, 2025</a:t>
            </a:r>
            <a:endParaRPr lang="en-US" sz="1200" dirty="0"/>
          </a:p>
          <a:p>
            <a:pPr marL="142494" indent="-142494" algn="l">
              <a:lnSpc>
                <a:spcPts val="1680"/>
              </a:lnSpc>
              <a:buSzPct val="100000"/>
              <a:buChar char="•"/>
            </a:pPr>
            <a:r>
              <a:rPr lang="en-US" sz="1200" u="sng" dirty="0">
                <a:solidFill>
                  <a:srgbClr val="4A4F5A"/>
                </a:solidFill>
                <a:latin typeface="Arial" pitchFamily="34" charset="0"/>
                <a:ea typeface="Arial" pitchFamily="34" charset="-122"/>
                <a:cs typeface="Arial" pitchFamily="34" charset="-120"/>
                <a:hlinkClick r:id="rId9">
                  <a:extLst>
                    <a:ext uri="{A12FA001-AC4F-418D-AE19-62706E023703}">
                      <ahyp:hlinkClr xmlns:ahyp="http://schemas.microsoft.com/office/drawing/2018/hyperlinkcolor" val="tx"/>
                    </a:ext>
                  </a:extLst>
                </a:hlinkClick>
              </a:rPr>
              <a:t>National Research Group for Crunchyroll, anime study, 2025</a:t>
            </a:r>
            <a:endParaRPr lang="en-US" sz="1200" dirty="0"/>
          </a:p>
          <a:p>
            <a:pPr marL="142494" indent="-142494" algn="l">
              <a:lnSpc>
                <a:spcPts val="1680"/>
              </a:lnSpc>
              <a:buSzPct val="100000"/>
              <a:buChar char="•"/>
            </a:pPr>
            <a:r>
              <a:rPr lang="en-US" sz="1200" u="sng" dirty="0">
                <a:solidFill>
                  <a:srgbClr val="4A4F5A"/>
                </a:solidFill>
                <a:latin typeface="Arial" pitchFamily="34" charset="0"/>
                <a:ea typeface="Arial" pitchFamily="34" charset="-122"/>
                <a:cs typeface="Arial" pitchFamily="34" charset="-120"/>
                <a:hlinkClick r:id="rId10">
                  <a:extLst>
                    <a:ext uri="{A12FA001-AC4F-418D-AE19-62706E023703}">
                      <ahyp:hlinkClr xmlns:ahyp="http://schemas.microsoft.com/office/drawing/2018/hyperlinkcolor" val="tx"/>
                    </a:ext>
                  </a:extLst>
                </a:hlinkClick>
              </a:rPr>
              <a:t>YouTube Culture and Trends Report, 2024</a:t>
            </a:r>
            <a:endParaRPr lang="en-US" sz="1200" dirty="0"/>
          </a:p>
          <a:p>
            <a:pPr marL="142494" indent="-142494" algn="l">
              <a:lnSpc>
                <a:spcPts val="1680"/>
              </a:lnSpc>
              <a:buSzPct val="100000"/>
              <a:buChar char="•"/>
            </a:pPr>
            <a:r>
              <a:rPr lang="en-US" sz="1200" u="sng" dirty="0">
                <a:solidFill>
                  <a:srgbClr val="4A4F5A"/>
                </a:solidFill>
                <a:latin typeface="Arial" pitchFamily="34" charset="0"/>
                <a:ea typeface="Arial" pitchFamily="34" charset="-122"/>
                <a:cs typeface="Arial" pitchFamily="34" charset="-120"/>
                <a:hlinkClick r:id="rId11">
                  <a:extLst>
                    <a:ext uri="{A12FA001-AC4F-418D-AE19-62706E023703}">
                      <ahyp:hlinkClr xmlns:ahyp="http://schemas.microsoft.com/office/drawing/2018/hyperlinkcolor" val="tx"/>
                    </a:ext>
                  </a:extLst>
                </a:hlinkClick>
              </a:rPr>
              <a:t>NatWest Rooster Money Pocket Money Index, 2026</a:t>
            </a:r>
            <a:endParaRPr lang="en-US" sz="1200" dirty="0"/>
          </a:p>
          <a:p>
            <a:pPr marL="142494" indent="-142494" algn="l">
              <a:lnSpc>
                <a:spcPts val="1680"/>
              </a:lnSpc>
              <a:buSzPct val="100000"/>
              <a:buChar char="•"/>
            </a:pPr>
            <a:r>
              <a:rPr lang="en-US" sz="1200" u="sng" dirty="0">
                <a:solidFill>
                  <a:srgbClr val="4A4F5A"/>
                </a:solidFill>
                <a:latin typeface="Arial" pitchFamily="34" charset="0"/>
                <a:ea typeface="Arial" pitchFamily="34" charset="-122"/>
                <a:cs typeface="Arial" pitchFamily="34" charset="-120"/>
                <a:hlinkClick r:id="rId12">
                  <a:extLst>
                    <a:ext uri="{A12FA001-AC4F-418D-AE19-62706E023703}">
                      <ahyp:hlinkClr xmlns:ahyp="http://schemas.microsoft.com/office/drawing/2018/hyperlinkcolor" val="tx"/>
                    </a:ext>
                  </a:extLst>
                </a:hlinkClick>
              </a:rPr>
              <a:t>Piper Sandler, Taking Stock With Teens, Fall 2025</a:t>
            </a:r>
            <a:endParaRPr lang="en-US" sz="1200" dirty="0"/>
          </a:p>
        </p:txBody>
      </p:sp>
      <p:sp>
        <p:nvSpPr>
          <p:cNvPr id="6" name="Text 4"/>
          <p:cNvSpPr/>
          <p:nvPr/>
        </p:nvSpPr>
        <p:spPr>
          <a:xfrm>
            <a:off x="6248400" y="1859235"/>
            <a:ext cx="5284724"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MARKET EXAMPLES</a:t>
            </a:r>
            <a:endParaRPr lang="en-US" sz="1800" dirty="0"/>
          </a:p>
        </p:txBody>
      </p:sp>
      <p:sp>
        <p:nvSpPr>
          <p:cNvPr id="7" name="Text 5"/>
          <p:cNvSpPr/>
          <p:nvPr/>
        </p:nvSpPr>
        <p:spPr>
          <a:xfrm>
            <a:off x="6309106" y="2209738"/>
            <a:ext cx="5217922" cy="1092002"/>
          </a:xfrm>
          <a:prstGeom prst="rect">
            <a:avLst/>
          </a:prstGeom>
          <a:noFill/>
          <a:ln/>
        </p:spPr>
        <p:txBody>
          <a:bodyPr wrap="square" lIns="0" tIns="0" rIns="0" bIns="0" rtlCol="0" anchor="t">
            <a:normAutofit/>
          </a:bodyPr>
          <a:lstStyle/>
          <a:p>
            <a:pPr marL="142494" indent="-142494" algn="l">
              <a:lnSpc>
                <a:spcPts val="1680"/>
              </a:lnSpc>
              <a:buSzPct val="100000"/>
              <a:buChar char="•"/>
            </a:pPr>
            <a:r>
              <a:rPr lang="en-US" sz="1200" u="sng" dirty="0">
                <a:solidFill>
                  <a:srgbClr val="4A4F5A"/>
                </a:solidFill>
                <a:latin typeface="Arial" pitchFamily="34" charset="0"/>
                <a:ea typeface="Arial" pitchFamily="34" charset="-122"/>
                <a:cs typeface="Arial" pitchFamily="34" charset="-120"/>
                <a:hlinkClick r:id="rId13">
                  <a:extLst>
                    <a:ext uri="{A12FA001-AC4F-418D-AE19-62706E023703}">
                      <ahyp:hlinkClr xmlns:ahyp="http://schemas.microsoft.com/office/drawing/2018/hyperlinkcolor" val="tx"/>
                    </a:ext>
                  </a:extLst>
                </a:hlinkClick>
              </a:rPr>
              <a:t>Circana via The Toy Association, global toy sales 2025</a:t>
            </a:r>
            <a:endParaRPr lang="en-US" sz="1200" dirty="0"/>
          </a:p>
          <a:p>
            <a:pPr marL="142494" indent="-142494" algn="l">
              <a:lnSpc>
                <a:spcPts val="1680"/>
              </a:lnSpc>
              <a:buSzPct val="100000"/>
              <a:buChar char="•"/>
            </a:pPr>
            <a:r>
              <a:rPr lang="en-US" sz="1200" u="sng" dirty="0">
                <a:solidFill>
                  <a:srgbClr val="4A4F5A"/>
                </a:solidFill>
                <a:latin typeface="Arial" pitchFamily="34" charset="0"/>
                <a:ea typeface="Arial" pitchFamily="34" charset="-122"/>
                <a:cs typeface="Arial" pitchFamily="34" charset="-120"/>
                <a:hlinkClick r:id="rId14">
                  <a:extLst>
                    <a:ext uri="{A12FA001-AC4F-418D-AE19-62706E023703}">
                      <ahyp:hlinkClr xmlns:ahyp="http://schemas.microsoft.com/office/drawing/2018/hyperlinkcolor" val="tx"/>
                    </a:ext>
                  </a:extLst>
                </a:hlinkClick>
              </a:rPr>
              <a:t>The LEGO Group, 2025 annual results</a:t>
            </a:r>
            <a:endParaRPr lang="en-US" sz="1200" dirty="0"/>
          </a:p>
          <a:p>
            <a:pPr marL="142494" indent="-142494" algn="l">
              <a:lnSpc>
                <a:spcPts val="1680"/>
              </a:lnSpc>
              <a:buSzPct val="100000"/>
              <a:buChar char="•"/>
            </a:pPr>
            <a:r>
              <a:rPr lang="en-US" sz="1200" u="sng" dirty="0">
                <a:solidFill>
                  <a:srgbClr val="4A4F5A"/>
                </a:solidFill>
                <a:latin typeface="Arial" pitchFamily="34" charset="0"/>
                <a:ea typeface="Arial" pitchFamily="34" charset="-122"/>
                <a:cs typeface="Arial" pitchFamily="34" charset="-120"/>
                <a:hlinkClick r:id="rId15">
                  <a:extLst>
                    <a:ext uri="{A12FA001-AC4F-418D-AE19-62706E023703}">
                      <ahyp:hlinkClr xmlns:ahyp="http://schemas.microsoft.com/office/drawing/2018/hyperlinkcolor" val="tx"/>
                    </a:ext>
                  </a:extLst>
                </a:hlinkClick>
              </a:rPr>
              <a:t>Retail Merchandiser on Pop Mart and Labubu</a:t>
            </a:r>
            <a:endParaRPr lang="en-US" sz="1200" dirty="0"/>
          </a:p>
          <a:p>
            <a:pPr marL="142494" indent="-142494" algn="l">
              <a:lnSpc>
                <a:spcPts val="1680"/>
              </a:lnSpc>
              <a:buSzPct val="100000"/>
              <a:buChar char="•"/>
            </a:pPr>
            <a:r>
              <a:rPr lang="en-US" sz="1200" u="sng" dirty="0">
                <a:solidFill>
                  <a:srgbClr val="4A4F5A"/>
                </a:solidFill>
                <a:latin typeface="Arial" pitchFamily="34" charset="0"/>
                <a:ea typeface="Arial" pitchFamily="34" charset="-122"/>
                <a:cs typeface="Arial" pitchFamily="34" charset="-120"/>
                <a:hlinkClick r:id="rId16">
                  <a:extLst>
                    <a:ext uri="{A12FA001-AC4F-418D-AE19-62706E023703}">
                      <ahyp:hlinkClr xmlns:ahyp="http://schemas.microsoft.com/office/drawing/2018/hyperlinkcolor" val="tx"/>
                    </a:ext>
                  </a:extLst>
                </a:hlinkClick>
              </a:rPr>
              <a:t>Spielwarenmesse on LEGO One Piece, 2025</a:t>
            </a:r>
            <a:endParaRPr lang="en-US" sz="1200" dirty="0"/>
          </a:p>
          <a:p>
            <a:pPr marL="142494" indent="-142494" algn="l">
              <a:lnSpc>
                <a:spcPts val="1680"/>
              </a:lnSpc>
              <a:buSzPct val="100000"/>
              <a:buChar char="•"/>
            </a:pPr>
            <a:r>
              <a:rPr lang="en-US" sz="1200" u="sng" dirty="0">
                <a:solidFill>
                  <a:srgbClr val="4A4F5A"/>
                </a:solidFill>
                <a:latin typeface="Arial" pitchFamily="34" charset="0"/>
                <a:ea typeface="Arial" pitchFamily="34" charset="-122"/>
                <a:cs typeface="Arial" pitchFamily="34" charset="-120"/>
                <a:hlinkClick r:id="rId17">
                  <a:extLst>
                    <a:ext uri="{A12FA001-AC4F-418D-AE19-62706E023703}">
                      <ahyp:hlinkClr xmlns:ahyp="http://schemas.microsoft.com/office/drawing/2018/hyperlinkcolor" val="tx"/>
                    </a:ext>
                  </a:extLst>
                </a:hlinkClick>
              </a:rPr>
              <a:t>Wallpaper on FUTURA and LEGO NINJAGO, 2026</a:t>
            </a:r>
            <a:endParaRPr lang="en-US" sz="1200" dirty="0"/>
          </a:p>
        </p:txBody>
      </p:sp>
      <p:sp>
        <p:nvSpPr>
          <p:cNvPr id="8" name="Text 6"/>
          <p:cNvSpPr/>
          <p:nvPr/>
        </p:nvSpPr>
        <p:spPr>
          <a:xfrm>
            <a:off x="6248400" y="3352540"/>
            <a:ext cx="5284724"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5171E"/>
                </a:solidFill>
                <a:latin typeface="Arial" pitchFamily="34" charset="0"/>
                <a:ea typeface="Arial" pitchFamily="34" charset="-122"/>
                <a:cs typeface="Arial" pitchFamily="34" charset="-120"/>
              </a:rPr>
              <a:t>THEORY</a:t>
            </a:r>
            <a:endParaRPr lang="en-US" sz="1800" dirty="0"/>
          </a:p>
        </p:txBody>
      </p:sp>
      <p:sp>
        <p:nvSpPr>
          <p:cNvPr id="9" name="Text 7"/>
          <p:cNvSpPr/>
          <p:nvPr/>
        </p:nvSpPr>
        <p:spPr>
          <a:xfrm>
            <a:off x="6309106" y="3703042"/>
            <a:ext cx="5217922" cy="1518642"/>
          </a:xfrm>
          <a:prstGeom prst="rect">
            <a:avLst/>
          </a:prstGeom>
          <a:noFill/>
          <a:ln/>
        </p:spPr>
        <p:txBody>
          <a:bodyPr wrap="square" lIns="0" tIns="0" rIns="0" bIns="0" rtlCol="0" anchor="t">
            <a:normAutofit/>
          </a:bodyPr>
          <a:lstStyle/>
          <a:p>
            <a:pPr marL="142494" indent="-142494" algn="l">
              <a:lnSpc>
                <a:spcPts val="1680"/>
              </a:lnSpc>
              <a:buSzPct val="100000"/>
              <a:buChar char="•"/>
            </a:pPr>
            <a:r>
              <a:rPr lang="en-US" sz="1200" dirty="0">
                <a:solidFill>
                  <a:srgbClr val="4A4F5A"/>
                </a:solidFill>
                <a:latin typeface="Arial" pitchFamily="34" charset="0"/>
                <a:ea typeface="Arial" pitchFamily="34" charset="-122"/>
                <a:cs typeface="Arial" pitchFamily="34" charset="-120"/>
              </a:rPr>
              <a:t>Erikson (1968), Identity: Youth and Crisis</a:t>
            </a:r>
            <a:endParaRPr lang="en-US" sz="1200" dirty="0"/>
          </a:p>
          <a:p>
            <a:pPr marL="142494" indent="-142494" algn="l">
              <a:lnSpc>
                <a:spcPts val="1680"/>
              </a:lnSpc>
              <a:buSzPct val="100000"/>
              <a:buChar char="•"/>
            </a:pPr>
            <a:r>
              <a:rPr lang="en-US" sz="1200" dirty="0">
                <a:solidFill>
                  <a:srgbClr val="4A4F5A"/>
                </a:solidFill>
                <a:latin typeface="Arial" pitchFamily="34" charset="0"/>
                <a:ea typeface="Arial" pitchFamily="34" charset="-122"/>
                <a:cs typeface="Arial" pitchFamily="34" charset="-120"/>
              </a:rPr>
              <a:t>Tajfel and Turner (1979), social identity theory</a:t>
            </a:r>
            <a:endParaRPr lang="en-US" sz="1200" dirty="0"/>
          </a:p>
          <a:p>
            <a:pPr marL="142494" indent="-142494" algn="l">
              <a:lnSpc>
                <a:spcPts val="1680"/>
              </a:lnSpc>
              <a:buSzPct val="100000"/>
              <a:buChar char="•"/>
            </a:pPr>
            <a:r>
              <a:rPr lang="en-US" sz="1200" dirty="0">
                <a:solidFill>
                  <a:srgbClr val="4A4F5A"/>
                </a:solidFill>
                <a:latin typeface="Arial" pitchFamily="34" charset="0"/>
                <a:ea typeface="Arial" pitchFamily="34" charset="-122"/>
                <a:cs typeface="Arial" pitchFamily="34" charset="-120"/>
              </a:rPr>
              <a:t>Belk (1988), Possessions and the Extended Self</a:t>
            </a:r>
            <a:endParaRPr lang="en-US" sz="1200" dirty="0"/>
          </a:p>
          <a:p>
            <a:pPr marL="142494" indent="-142494" algn="l">
              <a:lnSpc>
                <a:spcPts val="1680"/>
              </a:lnSpc>
              <a:buSzPct val="100000"/>
              <a:buChar char="•"/>
            </a:pPr>
            <a:r>
              <a:rPr lang="en-US" sz="1200" dirty="0">
                <a:solidFill>
                  <a:srgbClr val="4A4F5A"/>
                </a:solidFill>
                <a:latin typeface="Arial" pitchFamily="34" charset="0"/>
                <a:ea typeface="Arial" pitchFamily="34" charset="-122"/>
                <a:cs typeface="Arial" pitchFamily="34" charset="-120"/>
              </a:rPr>
              <a:t>Deci and Ryan (2000), self-determination theory</a:t>
            </a:r>
            <a:endParaRPr lang="en-US" sz="1200" dirty="0"/>
          </a:p>
          <a:p>
            <a:pPr marL="142494" indent="-142494" algn="l">
              <a:lnSpc>
                <a:spcPts val="1680"/>
              </a:lnSpc>
              <a:buSzPct val="100000"/>
              <a:buChar char="•"/>
            </a:pPr>
            <a:r>
              <a:rPr lang="en-US" sz="1200" dirty="0">
                <a:solidFill>
                  <a:srgbClr val="4A4F5A"/>
                </a:solidFill>
                <a:latin typeface="Arial" pitchFamily="34" charset="0"/>
                <a:ea typeface="Arial" pitchFamily="34" charset="-122"/>
                <a:cs typeface="Arial" pitchFamily="34" charset="-120"/>
              </a:rPr>
              <a:t>Jenkins (2006), Convergence Culture · Rogers (1962), Diffusion of Innovations</a:t>
            </a:r>
            <a:endParaRPr lang="en-US" sz="1200" dirty="0"/>
          </a:p>
          <a:p>
            <a:pPr marL="142494" indent="-142494" algn="l">
              <a:lnSpc>
                <a:spcPts val="1680"/>
              </a:lnSpc>
              <a:buSzPct val="100000"/>
              <a:buChar char="•"/>
            </a:pPr>
            <a:r>
              <a:rPr lang="en-US" sz="1200" dirty="0">
                <a:solidFill>
                  <a:srgbClr val="4A4F5A"/>
                </a:solidFill>
                <a:latin typeface="Arial" pitchFamily="34" charset="0"/>
                <a:ea typeface="Arial" pitchFamily="34" charset="-122"/>
                <a:cs typeface="Arial" pitchFamily="34" charset="-120"/>
              </a:rPr>
              <a:t>Christensen et al. (2016), Competing Against Luck</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0">
            <a:extLst>
              <a:ext uri="{FF2B5EF4-FFF2-40B4-BE49-F238E27FC236}">
                <a16:creationId xmlns:a16="http://schemas.microsoft.com/office/drawing/2014/main" id="{B58F0ACB-D075-F04C-AEAE-88FA9290940B}"/>
              </a:ext>
            </a:extLst>
          </p:cNvPr>
          <p:cNvSpPr txBox="1">
            <a:spLocks/>
          </p:cNvSpPr>
          <p:nvPr/>
        </p:nvSpPr>
        <p:spPr>
          <a:xfrm>
            <a:off x="2753320" y="1733026"/>
            <a:ext cx="4701580" cy="2546873"/>
          </a:xfrm>
          <a:prstGeom prst="rect">
            <a:avLst/>
          </a:prstGeom>
        </p:spPr>
        <p:txBody>
          <a:bodyPr/>
          <a:lstStyle>
            <a:lvl1pPr algn="l" defTabSz="914318" rtl="0" eaLnBrk="1" latinLnBrk="0" hangingPunct="1">
              <a:lnSpc>
                <a:spcPct val="100000"/>
              </a:lnSpc>
              <a:spcBef>
                <a:spcPct val="0"/>
              </a:spcBef>
              <a:buNone/>
              <a:defRPr sz="6000" kern="1200" spc="-151" baseline="0">
                <a:solidFill>
                  <a:schemeClr val="tx1"/>
                </a:solidFill>
                <a:latin typeface="+mj-lt"/>
                <a:ea typeface="+mj-ea"/>
                <a:cs typeface="+mj-cs"/>
              </a:defRPr>
            </a:lvl1pPr>
          </a:lstStyle>
          <a:p>
            <a:pPr marL="0" marR="0" lvl="0" indent="0" algn="l" defTabSz="914318"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151" normalizeH="0" baseline="0" noProof="0" dirty="0">
                <a:ln>
                  <a:noFill/>
                </a:ln>
                <a:solidFill>
                  <a:prstClr val="black"/>
                </a:solidFill>
                <a:effectLst/>
                <a:uLnTx/>
                <a:uFillTx/>
                <a:latin typeface="Times"/>
                <a:ea typeface="+mj-ea"/>
                <a:cs typeface="+mj-cs"/>
              </a:rPr>
              <a:t>Thank you!</a:t>
            </a:r>
          </a:p>
        </p:txBody>
      </p:sp>
      <p:pic>
        <p:nvPicPr>
          <p:cNvPr id="11" name="Picture 10">
            <a:extLst>
              <a:ext uri="{FF2B5EF4-FFF2-40B4-BE49-F238E27FC236}">
                <a16:creationId xmlns:a16="http://schemas.microsoft.com/office/drawing/2014/main" id="{A75660A0-3C4F-0C4B-9D95-E3F3F97826F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72400" y="4495750"/>
            <a:ext cx="2157351" cy="2159050"/>
          </a:xfrm>
          <a:prstGeom prst="rect">
            <a:avLst/>
          </a:prstGeom>
        </p:spPr>
      </p:pic>
      <p:pic>
        <p:nvPicPr>
          <p:cNvPr id="12" name="Picture Placeholder 7">
            <a:extLst>
              <a:ext uri="{FF2B5EF4-FFF2-40B4-BE49-F238E27FC236}">
                <a16:creationId xmlns:a16="http://schemas.microsoft.com/office/drawing/2014/main" id="{760BEDC6-DB55-D44A-A5DA-92515939B0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37751" y="2345266"/>
            <a:ext cx="2159000" cy="2159000"/>
          </a:xfrm>
          <a:prstGeom prst="rect">
            <a:avLst/>
          </a:prstGeom>
          <a:solidFill>
            <a:schemeClr val="tx1">
              <a:alpha val="10000"/>
            </a:schemeClr>
          </a:solidFill>
        </p:spPr>
      </p:pic>
      <p:pic>
        <p:nvPicPr>
          <p:cNvPr id="13" name="Picture Placeholder 7">
            <a:extLst>
              <a:ext uri="{FF2B5EF4-FFF2-40B4-BE49-F238E27FC236}">
                <a16:creationId xmlns:a16="http://schemas.microsoft.com/office/drawing/2014/main" id="{23A00CC7-7802-B441-888B-5B36537A01C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74518" y="2345266"/>
            <a:ext cx="2159000" cy="2159000"/>
          </a:xfrm>
          <a:prstGeom prst="rect">
            <a:avLst/>
          </a:prstGeom>
          <a:solidFill>
            <a:schemeClr val="tx1">
              <a:alpha val="10000"/>
            </a:schemeClr>
          </a:solidFill>
        </p:spPr>
      </p:pic>
      <p:pic>
        <p:nvPicPr>
          <p:cNvPr id="14" name="Picture Placeholder 7">
            <a:extLst>
              <a:ext uri="{FF2B5EF4-FFF2-40B4-BE49-F238E27FC236}">
                <a16:creationId xmlns:a16="http://schemas.microsoft.com/office/drawing/2014/main" id="{5967C343-4DF3-604A-9DA6-498AC76AC40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937751" y="194733"/>
            <a:ext cx="2159000" cy="2159000"/>
          </a:xfrm>
          <a:prstGeom prst="rect">
            <a:avLst/>
          </a:prstGeom>
          <a:solidFill>
            <a:schemeClr val="tx1">
              <a:alpha val="10000"/>
            </a:schemeClr>
          </a:solidFill>
        </p:spPr>
      </p:pic>
      <p:pic>
        <p:nvPicPr>
          <p:cNvPr id="15" name="Picture Placeholder 7">
            <a:extLst>
              <a:ext uri="{FF2B5EF4-FFF2-40B4-BE49-F238E27FC236}">
                <a16:creationId xmlns:a16="http://schemas.microsoft.com/office/drawing/2014/main" id="{2B3E01B6-531E-504E-B366-FB71E6E90B7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774518" y="194733"/>
            <a:ext cx="2159000" cy="2159000"/>
          </a:xfrm>
          <a:prstGeom prst="rect">
            <a:avLst/>
          </a:prstGeom>
          <a:solidFill>
            <a:schemeClr val="tx1">
              <a:alpha val="10000"/>
            </a:schemeClr>
          </a:solidFill>
        </p:spPr>
      </p:pic>
      <p:pic>
        <p:nvPicPr>
          <p:cNvPr id="16" name="Picture Placeholder 7">
            <a:extLst>
              <a:ext uri="{FF2B5EF4-FFF2-40B4-BE49-F238E27FC236}">
                <a16:creationId xmlns:a16="http://schemas.microsoft.com/office/drawing/2014/main" id="{A9FCA754-5FF6-384E-97E0-7315465258C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937751" y="4504265"/>
            <a:ext cx="2159000" cy="2159000"/>
          </a:xfrm>
          <a:prstGeom prst="rect">
            <a:avLst/>
          </a:prstGeom>
          <a:solidFill>
            <a:schemeClr val="tx1">
              <a:alpha val="10000"/>
            </a:schemeClr>
          </a:solidFill>
        </p:spPr>
      </p:pic>
      <p:sp>
        <p:nvSpPr>
          <p:cNvPr id="17" name="Rectangle 16">
            <a:extLst>
              <a:ext uri="{FF2B5EF4-FFF2-40B4-BE49-F238E27FC236}">
                <a16:creationId xmlns:a16="http://schemas.microsoft.com/office/drawing/2014/main" id="{0F8394B0-5E9A-9043-979D-18FDF774AE59}"/>
              </a:ext>
            </a:extLst>
          </p:cNvPr>
          <p:cNvSpPr/>
          <p:nvPr/>
        </p:nvSpPr>
        <p:spPr>
          <a:xfrm>
            <a:off x="2461220" y="2590001"/>
            <a:ext cx="6096000" cy="416461"/>
          </a:xfrm>
          <a:prstGeom prst="rect">
            <a:avLst/>
          </a:prstGeom>
        </p:spPr>
        <p:txBody>
          <a:bodyPr>
            <a:spAutoFit/>
          </a:bodyPr>
          <a:lstStyle/>
          <a:p>
            <a:pPr marL="171450" marR="0" lvl="0" indent="0" algn="l" defTabSz="914400" rtl="0" eaLnBrk="1" fontAlgn="auto" latinLnBrk="0" hangingPunct="1">
              <a:lnSpc>
                <a:spcPct val="130000"/>
              </a:lnSpc>
              <a:spcBef>
                <a:spcPts val="0"/>
              </a:spcBef>
              <a:spcAft>
                <a:spcPts val="0"/>
              </a:spcAft>
              <a:buClr>
                <a:prstClr val="white"/>
              </a:buClr>
              <a:buSzPct val="100000"/>
              <a:buFontTx/>
              <a:buNone/>
              <a:tabLst/>
              <a:defRPr/>
            </a:pPr>
            <a:r>
              <a:rPr kumimoji="0" lang="en-GB" sz="1800" b="0" i="0" u="none" strike="noStrike" kern="1200" cap="none" spc="0" normalizeH="0" baseline="0" noProof="0" dirty="0">
                <a:ln>
                  <a:noFill/>
                </a:ln>
                <a:solidFill>
                  <a:prstClr val="black"/>
                </a:solidFill>
                <a:effectLst/>
                <a:uLnTx/>
                <a:uFillTx/>
                <a:latin typeface="Times New Roman" charset="0"/>
                <a:ea typeface="Times New Roman" charset="0"/>
                <a:cs typeface="Times New Roman" charset="0"/>
              </a:rPr>
              <a:t>daniel.rukare@faculty.hult.edu</a:t>
            </a:r>
          </a:p>
        </p:txBody>
      </p:sp>
    </p:spTree>
    <p:extLst>
      <p:ext uri="{BB962C8B-B14F-4D97-AF65-F5344CB8AC3E}">
        <p14:creationId xmlns:p14="http://schemas.microsoft.com/office/powerpoint/2010/main" val="132078091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theme/theme1.xml><?xml version="1.0" encoding="utf-8"?>
<a:theme xmlns:a="http://schemas.openxmlformats.org/drawingml/2006/main" name="Know Your Customer: Teens 13–17">
  <a:themeElements>
    <a:clrScheme name="Know Your Customer: Teens 13–17">
      <a:dk1>
        <a:srgbClr val="15171E"/>
      </a:dk1>
      <a:lt1>
        <a:srgbClr val="F5F2EA"/>
      </a:lt1>
      <a:dk2>
        <a:srgbClr val="4D4E51"/>
      </a:dk2>
      <a:lt2>
        <a:srgbClr val="DFDCD6"/>
      </a:lt2>
      <a:accent1>
        <a:srgbClr val="F2C230"/>
      </a:accent1>
      <a:accent2>
        <a:srgbClr val="C42D1A"/>
      </a:accent2>
      <a:accent3>
        <a:srgbClr val="C9CCD3"/>
      </a:accent3>
      <a:accent4>
        <a:srgbClr val="4A4F5A"/>
      </a:accent4>
      <a:accent5>
        <a:srgbClr val="6B6F78"/>
      </a:accent5>
      <a:accent6>
        <a:srgbClr val="9499A3"/>
      </a:accent6>
      <a:hlink>
        <a:srgbClr val="0563C1"/>
      </a:hlink>
      <a:folHlink>
        <a:srgbClr val="954F72"/>
      </a:folHlink>
    </a:clrScheme>
    <a:fontScheme name="Know Your Customer: Teens 13–17">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Custom 1">
      <a:dk1>
        <a:srgbClr val="000000"/>
      </a:dk1>
      <a:lt1>
        <a:srgbClr val="FFFFFF"/>
      </a:lt1>
      <a:dk2>
        <a:srgbClr val="FEF7E9"/>
      </a:dk2>
      <a:lt2>
        <a:srgbClr val="FDFBFF"/>
      </a:lt2>
      <a:accent1>
        <a:srgbClr val="00000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in Hult Template" id="{ECFAC6F8-DABA-2C48-8A09-303623C1295A}" vid="{37EB8DDA-4262-4F41-9953-B44DC554BC7E}"/>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5371</Words>
  <Application>Microsoft Office PowerPoint</Application>
  <PresentationFormat>Widescreen</PresentationFormat>
  <Paragraphs>402</Paragraphs>
  <Slides>24</Slides>
  <Notes>23</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24</vt:i4>
      </vt:variant>
    </vt:vector>
  </HeadingPairs>
  <TitlesOfParts>
    <vt:vector size="37" baseType="lpstr">
      <vt:lpstr>Arial</vt:lpstr>
      <vt:lpstr>Calibri</vt:lpstr>
      <vt:lpstr>Calibri Light</vt:lpstr>
      <vt:lpstr>Century Gothic</vt:lpstr>
      <vt:lpstr>Garamond</vt:lpstr>
      <vt:lpstr>Gotham Bold</vt:lpstr>
      <vt:lpstr>Gotham Book</vt:lpstr>
      <vt:lpstr>Proxima Nova Semibold</vt:lpstr>
      <vt:lpstr>Times</vt:lpstr>
      <vt:lpstr>Times New Roman</vt:lpstr>
      <vt:lpstr>Know Your Customer: Teens 13–17</vt:lpstr>
      <vt:lpstr>Office Theme</vt:lpstr>
      <vt:lpstr>2_Office Theme</vt:lpstr>
      <vt:lpstr>PowerPoint Presentation</vt:lpstr>
      <vt:lpstr>PowerPoint Presentation</vt:lpstr>
      <vt:lpstr>KNOW YOUR CUSTOMER</vt:lpstr>
      <vt:lpstr>THREE OF FOUR CRITERIA ARE ABOUT THE TEEN</vt:lpstr>
      <vt:lpstr>A GENERATION THE SAME AGE AS NINJAGO</vt:lpstr>
      <vt:lpstr>THE WORLD THEY ARE GROWING UP IN</vt:lpstr>
      <vt:lpstr>ADOLESCENCE IS AN IDENTITY PROJECT</vt:lpstr>
      <vt:lpstr>THREE NEEDS THAT DRIVE WHAT TEENS CHOOSE</vt:lpstr>
      <vt:lpstr>TOO OLD FOR TOYS. NOT TOO OLD TO PLAY.</vt:lpstr>
      <vt:lpstr>WHERE TEENS SPEND THEIR TIME</vt:lpstr>
      <vt:lpstr>HOW TEENS ACTUALLY BEHAVE</vt:lpstr>
      <vt:lpstr>BOYS AND GIRLS USE THEIR TIME DIFFERENTLY</vt:lpstr>
      <vt:lpstr>WHERE COULD YOUR PRODUCT FIT IN THEIR WEEK?</vt:lpstr>
      <vt:lpstr>FANDOM IS HOW TEENS BELONG</vt:lpstr>
      <vt:lpstr>HOW A NEW THING SPREADS AMONG TEENS</vt:lpstr>
      <vt:lpstr>THE USER IS NOT ALWAYS THE BUYER</vt:lpstr>
      <vt:lpstr>WHERE TO REACH TEENS AND SELL TO THEM</vt:lpstr>
      <vt:lpstr>WHAT IS WORKING WITH YOUNG FANS NOW</vt:lpstr>
      <vt:lpstr>WHAT WOULD A TEEN HIRE YOUR PRODUCT TO DO?</vt:lpstr>
      <vt:lpstr>“TEENS” IS NOT ONE CUSTOMER</vt:lpstr>
      <vt:lpstr>SIX COMMON MISTAKES WITH TEEN AUDIENCES</vt:lpstr>
      <vt:lpstr>TEST YOUR CONCEPT AGAINST THE CUSTOMER</vt:lpstr>
      <vt:lpstr>SOURCES AND FURTHER READING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 Your Customer: Teens 13–17</dc:title>
  <dc:subject/>
  <dc:creator/>
  <cp:lastModifiedBy>Daniel Rukare</cp:lastModifiedBy>
  <cp:revision>1</cp:revision>
  <dcterms:created xsi:type="dcterms:W3CDTF">2026-10-06T22:58:23Z</dcterms:created>
  <dcterms:modified xsi:type="dcterms:W3CDTF">2026-10-07T09:07:31Z</dcterms:modified>
</cp:coreProperties>
</file>