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713" r:id="rId5"/>
  </p:sldMasterIdLst>
  <p:notesMasterIdLst>
    <p:notesMasterId r:id="rId21"/>
  </p:notesMasterIdLst>
  <p:sldIdLst>
    <p:sldId id="258" r:id="rId6"/>
    <p:sldId id="2142" r:id="rId7"/>
    <p:sldId id="2742" r:id="rId8"/>
    <p:sldId id="2750" r:id="rId9"/>
    <p:sldId id="2746" r:id="rId10"/>
    <p:sldId id="958" r:id="rId11"/>
    <p:sldId id="2748" r:id="rId12"/>
    <p:sldId id="2749" r:id="rId13"/>
    <p:sldId id="355" r:id="rId14"/>
    <p:sldId id="2694" r:id="rId15"/>
    <p:sldId id="330" r:id="rId16"/>
    <p:sldId id="356" r:id="rId17"/>
    <p:sldId id="359" r:id="rId18"/>
    <p:sldId id="282" r:id="rId19"/>
    <p:sldId id="30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71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5713-CE7C-40B0-9ADE-F05363B3249F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482A5-7C6F-4A66-9791-A78588617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523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167A2E5-077F-44E3-B650-E2C5DC0B27FC}"/>
              </a:ext>
            </a:extLst>
          </p:cNvPr>
          <p:cNvSpPr txBox="1">
            <a:spLocks/>
          </p:cNvSpPr>
          <p:nvPr/>
        </p:nvSpPr>
        <p:spPr>
          <a:xfrm>
            <a:off x="11633568" y="633209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DDA929E-35AD-A14E-853F-B6FE16D3E409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35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14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D27CF0-5ED2-4705-AFFD-E0935A1B00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6666" y="1556976"/>
            <a:ext cx="3825447" cy="536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1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EAB503-9B56-4E36-8B64-6AC2B25EB0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975440" y="2507574"/>
            <a:ext cx="4610690" cy="383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1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580" y="1629066"/>
            <a:ext cx="7476287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E1161-AE75-4A1D-BEC7-859D22A2B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506" y="3202535"/>
            <a:ext cx="3614143" cy="371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1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623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5933FD-6812-4AF3-B005-D676342CCF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050972"/>
            <a:ext cx="12610365" cy="554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0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4"/>
            <a:ext cx="6809176" cy="44420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96163D-A551-41CC-AA92-9361D70952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7142105" y="1639811"/>
            <a:ext cx="5865158" cy="463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2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5"/>
            <a:ext cx="11279424" cy="25635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34B0C4-B9E1-47FA-8808-FB451D827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515841" y="832730"/>
            <a:ext cx="2989061" cy="1034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1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07" y="1674414"/>
            <a:ext cx="6094174" cy="4681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1FD1D-7BFC-4282-BD2A-DCF311825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18752">
            <a:off x="6730882" y="-608471"/>
            <a:ext cx="6210435" cy="82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7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4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169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2746" y="10477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429" y="1430338"/>
            <a:ext cx="5641451" cy="8941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29" y="2254249"/>
            <a:ext cx="5641451" cy="3998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1113" y="1430338"/>
            <a:ext cx="5669234" cy="89415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1113" y="2254249"/>
            <a:ext cx="5669234" cy="3998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5265" y="6105525"/>
            <a:ext cx="3000440" cy="396253"/>
          </a:xfrm>
        </p:spPr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47046" y="6105525"/>
            <a:ext cx="4500659" cy="396253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47665" y="6105525"/>
            <a:ext cx="3000440" cy="396253"/>
          </a:xfrm>
        </p:spPr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140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94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33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110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277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41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910E73-AAF6-43C2-AF84-332DA619E88C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ED9FFF4-0F46-46C9-B7BC-8DD93072083D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2499628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381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2A70D-F3EC-480F-BDBD-CDA69385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C3688-9493-4C4B-AB2A-14A731D4D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AC29A1-B668-477F-8F33-5403570A2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7B3C-ACBB-42FE-AAEB-CF84AEA9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733681-DD72-49A6-859B-E734733CC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65598">
            <a:off x="4338111" y="-679651"/>
            <a:ext cx="6210435" cy="821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5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2607131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759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y" descr="/Users/ryesun/Downloads/light-cover.pnglight-cover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18857" y="-16200"/>
            <a:ext cx="12229714" cy="6890400"/>
          </a:xfrm>
          <a:prstGeom prst="rect">
            <a:avLst/>
          </a:prstGeom>
        </p:spPr>
      </p:pic>
      <p:sp>
        <p:nvSpPr>
          <p:cNvPr id="5" name="body"/>
          <p:cNvSpPr>
            <a:spLocks noGrp="1"/>
          </p:cNvSpPr>
          <p:nvPr>
            <p:ph sz="quarter" idx="13"/>
          </p:nvPr>
        </p:nvSpPr>
        <p:spPr>
          <a:xfrm>
            <a:off x="335915" y="505460"/>
            <a:ext cx="11520170" cy="1350010"/>
          </a:xfrm>
          <a:prstGeom prst="rect">
            <a:avLst/>
          </a:prstGeom>
        </p:spPr>
        <p:txBody>
          <a:bodyPr lIns="0" tIns="0" anchor="b" anchorCtr="0"/>
          <a:lstStyle>
            <a:lvl1pPr marL="1270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  <a:lvl2pPr marL="5842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2pPr>
            <a:lvl3pPr marL="10414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3pPr>
            <a:lvl4pPr marL="14986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4pPr>
            <a:lvl5pPr marL="195580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+mj-lt"/>
              <a:buNone/>
              <a:defRPr sz="2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header"/>
          <p:cNvSpPr>
            <a:spLocks noGrp="1"/>
          </p:cNvSpPr>
          <p:nvPr>
            <p:ph type="title"/>
          </p:nvPr>
        </p:nvSpPr>
        <p:spPr>
          <a:xfrm>
            <a:off x="335915" y="3058795"/>
            <a:ext cx="11520170" cy="3479165"/>
          </a:xfrm>
          <a:prstGeom prst="rect">
            <a:avLst/>
          </a:prstGeom>
        </p:spPr>
        <p:txBody>
          <a:bodyPr anchor="t" anchorCtr="0"/>
          <a:lstStyle>
            <a:lvl1pPr marL="0" indent="0" algn="ctr" eaLnBrk="1" fontAlgn="auto" latinLnBrk="0" hangingPunct="1">
              <a:lnSpc>
                <a:spcPct val="100000"/>
              </a:lnSpc>
              <a:defRPr sz="3200" b="0">
                <a:solidFill>
                  <a:schemeClr val="tx1"/>
                </a:solidFill>
                <a:latin typeface="Poppins Regular" panose="02000000000000000000" charset="0"/>
                <a:cs typeface="Poppins Regular" panose="0200000000000000000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030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-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ray" descr="/Users/skinnyfish/Downloads/themes/light/cover.pngcover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>
          <a:xfrm>
            <a:off x="-22052" y="-18000"/>
            <a:ext cx="12236104" cy="6894000"/>
          </a:xfrm>
          <a:prstGeom prst="rect">
            <a:avLst/>
          </a:prstGeom>
        </p:spPr>
      </p:pic>
      <p:sp>
        <p:nvSpPr>
          <p:cNvPr id="5" name="body"/>
          <p:cNvSpPr>
            <a:spLocks noGrp="1"/>
          </p:cNvSpPr>
          <p:nvPr>
            <p:ph sz="quarter" idx="10"/>
          </p:nvPr>
        </p:nvSpPr>
        <p:spPr>
          <a:xfrm>
            <a:off x="828675" y="3121660"/>
            <a:ext cx="10810240" cy="2757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  <a:latin typeface="Poppins Light" panose="02000000000000000000" charset="0"/>
                <a:cs typeface="Poppins Light" panose="0200000000000000000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header"/>
          <p:cNvSpPr>
            <a:spLocks noGrp="1"/>
          </p:cNvSpPr>
          <p:nvPr>
            <p:ph type="title"/>
          </p:nvPr>
        </p:nvSpPr>
        <p:spPr>
          <a:xfrm>
            <a:off x="838200" y="1418590"/>
            <a:ext cx="10800080" cy="1805305"/>
          </a:xfrm>
          <a:prstGeom prst="rect">
            <a:avLst/>
          </a:prstGeom>
        </p:spPr>
        <p:txBody>
          <a:bodyPr bIns="0" anchor="b" anchorCtr="0"/>
          <a:lstStyle>
            <a:lvl1pPr algn="l">
              <a:defRPr sz="4800" b="1">
                <a:solidFill>
                  <a:schemeClr val="tx1"/>
                </a:solidFill>
                <a:latin typeface="Poppins SemiBold" panose="02000000000000000000" charset="0"/>
                <a:cs typeface="Poppins SemiBold" panose="0200000000000000000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1624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"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3357EF-1C8C-3848-88F9-D1A1CE88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4F136-0BB5-364C-8B0A-E0AD1BA194D5}" type="datetimeFigureOut">
              <a:rPr lang="de-DE" smtClean="0"/>
              <a:t>01.10.2026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EB531C-9A4D-A946-8C80-DC2B11751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1841B3-7C89-8142-B135-CFBC6FD0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9B636-C539-A84E-894E-46D7502D7EC2}" type="slidenum">
              <a:rPr lang="de-DE" smtClean="0"/>
              <a:t>‹#›</a:t>
            </a:fld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7248728-8FE3-7545-ABB5-378BC74B8B85}"/>
              </a:ext>
            </a:extLst>
          </p:cNvPr>
          <p:cNvSpPr/>
          <p:nvPr userDrawn="1"/>
        </p:nvSpPr>
        <p:spPr>
          <a:xfrm>
            <a:off x="0" y="0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736C40A-CDA2-D44D-92F0-1587B8AA5236}"/>
              </a:ext>
            </a:extLst>
          </p:cNvPr>
          <p:cNvSpPr/>
          <p:nvPr userDrawn="1"/>
        </p:nvSpPr>
        <p:spPr>
          <a:xfrm>
            <a:off x="0" y="6721476"/>
            <a:ext cx="12192000" cy="1365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7A3DC512-C991-8C43-AD79-39E3318E460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40000" y="1244600"/>
            <a:ext cx="7112000" cy="4368800"/>
          </a:xfrm>
        </p:spPr>
        <p:txBody>
          <a:bodyPr/>
          <a:lstStyle/>
          <a:p>
            <a:r>
              <a:rPr lang="de-DE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040763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ULT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4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orient="horz" pos="4088">
          <p15:clr>
            <a:srgbClr val="FBAE40"/>
          </p15:clr>
        </p15:guide>
        <p15:guide id="3" pos="234">
          <p15:clr>
            <a:srgbClr val="FBAE40"/>
          </p15:clr>
        </p15:guide>
        <p15:guide id="4" pos="7446">
          <p15:clr>
            <a:srgbClr val="FBAE40"/>
          </p15:clr>
        </p15:guide>
        <p15:guide id="6" pos="1118">
          <p15:clr>
            <a:srgbClr val="FBAE40"/>
          </p15:clr>
        </p15:guide>
        <p15:guide id="7" pos="6562">
          <p15:clr>
            <a:srgbClr val="FBAE40"/>
          </p15:clr>
        </p15:guide>
        <p15:guide id="8" orient="horz" pos="618">
          <p15:clr>
            <a:srgbClr val="FBAE40"/>
          </p15:clr>
        </p15:guide>
        <p15:guide id="9" orient="horz" pos="370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1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7" name="Bar"/>
          <p:cNvSpPr/>
          <p:nvPr userDrawn="1"/>
        </p:nvSpPr>
        <p:spPr bwMode="ltGray">
          <a:xfrm>
            <a:off x="1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5" y="0"/>
            <a:ext cx="10081312" cy="374400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defRPr sz="8800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5" y="3744000"/>
            <a:ext cx="10081312" cy="2070000"/>
          </a:xfrm>
        </p:spPr>
        <p:txBody>
          <a:bodyPr/>
          <a:lstStyle>
            <a:lvl1pPr marL="0" indent="0" algn="l">
              <a:buNone/>
              <a:defRPr sz="4400">
                <a:solidFill>
                  <a:srgbClr val="B2B2B2"/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1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7" name="Bar"/>
          <p:cNvSpPr/>
          <p:nvPr userDrawn="1"/>
        </p:nvSpPr>
        <p:spPr bwMode="ltGray">
          <a:xfrm>
            <a:off x="1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5" y="0"/>
            <a:ext cx="10081312" cy="3744000"/>
          </a:xfr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spcAft>
                <a:spcPts val="1000"/>
              </a:spcAft>
              <a:defRPr sz="8800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5" y="3744000"/>
            <a:ext cx="10081312" cy="2070000"/>
          </a:xfrm>
        </p:spPr>
        <p:txBody>
          <a:bodyPr/>
          <a:lstStyle>
            <a:lvl1pPr marL="0" indent="0" algn="ctr">
              <a:buNone/>
              <a:defRPr sz="4400">
                <a:solidFill>
                  <a:srgbClr val="B2B2B2"/>
                </a:solidFill>
              </a:defRPr>
            </a:lvl1pPr>
            <a:lvl2pPr marL="457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56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2" y="432000"/>
            <a:ext cx="9122711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2" y="972000"/>
            <a:ext cx="9122711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662783" y="0"/>
            <a:ext cx="2529216" cy="6858000"/>
          </a:xfrm>
          <a:solidFill>
            <a:schemeClr val="accent6">
              <a:lumMod val="75000"/>
            </a:schemeClr>
          </a:solidFill>
        </p:spPr>
        <p:txBody>
          <a:bodyPr lIns="540000" tIns="1512000" rIns="540000" bIns="1080000"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79775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2" y="432000"/>
            <a:ext cx="9122711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2" y="972000"/>
            <a:ext cx="9122711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662783" y="0"/>
            <a:ext cx="2529216" cy="6858000"/>
          </a:xfrm>
          <a:solidFill>
            <a:schemeClr val="tx2"/>
          </a:solidFill>
        </p:spPr>
        <p:txBody>
          <a:bodyPr lIns="540000" tIns="1512000" rIns="540000" bIns="1080000"/>
          <a:lstStyle>
            <a:lvl1pPr marL="0" indent="0">
              <a:buFontTx/>
              <a:buNone/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1pPr>
            <a:lvl2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3pPr>
            <a:lvl4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Bebas Neue" panose="020B0506020202020201" pitchFamily="34" charset="0"/>
              </a:defRPr>
            </a:lvl5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43173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5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3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6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3DAB-407D-4279-8EB6-232635B61438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8570" y="18255"/>
            <a:ext cx="9585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6328" y="1674414"/>
            <a:ext cx="10767471" cy="444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836ED-6838-47FA-BC5C-7DE1542F166D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528D0-427E-4708-B086-332201AB1F7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0817F-35F4-44E5-B33A-93A27F714007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15" y="422030"/>
            <a:ext cx="1238532" cy="6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02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8" r:id="rId23"/>
    <p:sldLayoutId id="2147483728" r:id="rId24"/>
    <p:sldLayoutId id="2147483730" r:id="rId25"/>
    <p:sldLayoutId id="2147483732" r:id="rId26"/>
    <p:sldLayoutId id="2147483733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40071" y="1512000"/>
            <a:ext cx="11111046" cy="4298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2"/>
          </p:nvPr>
        </p:nvSpPr>
        <p:spPr>
          <a:xfrm>
            <a:off x="10210932" y="6084000"/>
            <a:ext cx="1440188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7FC3DAB-407D-4279-8EB6-232635B61438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3935312" y="6084000"/>
            <a:ext cx="4320562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540070" y="6084000"/>
            <a:ext cx="900117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2CEFE82-39F2-4F47-8A0C-D5AB3496FA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343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218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46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Wingdings" panose="05000000000000000000" pitchFamily="2" charset="2"/>
        <a:buChar char="§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719856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9784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712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99640" indent="-269946" algn="l" defTabSz="914218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Font typeface="Calibri Light" panose="020F03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8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4" algn="l" defTabSz="9142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8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2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7BA04-64EB-0D7B-8A89-7359FE3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730" y="587215"/>
            <a:ext cx="9585230" cy="1325563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latin typeface="Times New Roman"/>
                <a:cs typeface="Times New Roman"/>
              </a:rPr>
              <a:t>Consumer</a:t>
            </a:r>
            <a:r>
              <a:rPr lang="en-GB" sz="3600" spc="-25" dirty="0">
                <a:latin typeface="Times New Roman"/>
                <a:cs typeface="Times New Roman"/>
              </a:rPr>
              <a:t> </a:t>
            </a:r>
            <a:r>
              <a:rPr lang="en-GB" sz="3600" spc="-10" dirty="0">
                <a:latin typeface="Times New Roman"/>
                <a:cs typeface="Times New Roman"/>
              </a:rPr>
              <a:t>Understanding &amp; Insights </a:t>
            </a:r>
            <a:br>
              <a:rPr lang="en-GB" sz="3600" spc="-10" dirty="0">
                <a:latin typeface="Times New Roman"/>
                <a:cs typeface="Times New Roman"/>
              </a:rPr>
            </a:br>
            <a:br>
              <a:rPr lang="en-GB" sz="3600" spc="-10" dirty="0">
                <a:latin typeface="Times New Roman"/>
                <a:cs typeface="Times New Roman"/>
              </a:rPr>
            </a:br>
            <a:endParaRPr lang="en-GB" sz="3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6E06A3-9BFA-F291-6B84-F6A5C41E7E60}"/>
              </a:ext>
            </a:extLst>
          </p:cNvPr>
          <p:cNvSpPr txBox="1">
            <a:spLocks/>
          </p:cNvSpPr>
          <p:nvPr/>
        </p:nvSpPr>
        <p:spPr>
          <a:xfrm>
            <a:off x="595090" y="5380195"/>
            <a:ext cx="95852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Prof. Liliana Caimacan</a:t>
            </a:r>
          </a:p>
        </p:txBody>
      </p:sp>
    </p:spTree>
    <p:extLst>
      <p:ext uri="{BB962C8B-B14F-4D97-AF65-F5344CB8AC3E}">
        <p14:creationId xmlns:p14="http://schemas.microsoft.com/office/powerpoint/2010/main" val="288526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>
            <a:off x="5519936" y="1892829"/>
            <a:ext cx="5136571" cy="316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60">
              <a:lnSpc>
                <a:spcPts val="2239"/>
              </a:lnSpc>
              <a:spcBef>
                <a:spcPct val="0"/>
              </a:spcBef>
              <a:buClr>
                <a:srgbClr val="000000"/>
              </a:buClr>
            </a:pPr>
            <a:r>
              <a:rPr lang="en-US" sz="3600" b="1" kern="0" dirty="0">
                <a:solidFill>
                  <a:schemeClr val="bg1"/>
                </a:solidFill>
                <a:latin typeface="League Spartan" panose="020B0604020202020204" charset="0"/>
                <a:cs typeface="League Spartan" panose="020B0604020202020204" charset="0"/>
                <a:sym typeface="Arial"/>
              </a:rPr>
              <a:t>LILIANA CAIMACAN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19936" y="2564904"/>
            <a:ext cx="5664629" cy="3391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Professor of Marketing and Entrepreneurship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Business Transformation Strategist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Innovation Leader, Marketing Expert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endParaRPr lang="en-US" sz="2133" kern="0" spc="35" dirty="0">
              <a:solidFill>
                <a:schemeClr val="bg1"/>
              </a:solidFill>
              <a:latin typeface="Montserrat" panose="020B0604020202020204" charset="0"/>
              <a:cs typeface="Arial"/>
              <a:sym typeface="Arial"/>
            </a:endParaRP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Liliana.Caimacan@faculty.hult.edu</a:t>
            </a:r>
          </a:p>
          <a:p>
            <a:pPr algn="ctr" defTabSz="609660">
              <a:lnSpc>
                <a:spcPct val="150000"/>
              </a:lnSpc>
              <a:buClr>
                <a:srgbClr val="000000"/>
              </a:buClr>
            </a:pPr>
            <a:r>
              <a:rPr lang="en-US" sz="2133" kern="0" spc="35" dirty="0">
                <a:solidFill>
                  <a:schemeClr val="bg1"/>
                </a:solidFill>
                <a:latin typeface="Montserrat" panose="020B0604020202020204" charset="0"/>
                <a:cs typeface="Arial"/>
                <a:sym typeface="Arial"/>
              </a:rPr>
              <a:t>LinkedIn:  Liliana Caimacan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15339D-131E-4E2E-B51D-BD65AA2EF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19" y="1556792"/>
            <a:ext cx="4002307" cy="4128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A544-4D76-53F2-FF1B-435D75D1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Analysis </a:t>
            </a:r>
            <a:r>
              <a:rPr lang="en-GB" dirty="0">
                <a:sym typeface="Wingdings" panose="05000000000000000000" pitchFamily="2" charset="2"/>
              </a:rPr>
              <a:t> WHAT?</a:t>
            </a:r>
            <a:br>
              <a:rPr lang="en-GB" dirty="0">
                <a:sym typeface="Wingdings" panose="05000000000000000000" pitchFamily="2" charset="2"/>
              </a:rPr>
            </a:br>
            <a:br>
              <a:rPr lang="en-GB" dirty="0">
                <a:sym typeface="Wingdings" panose="05000000000000000000" pitchFamily="2" charset="2"/>
              </a:rPr>
            </a:br>
            <a:r>
              <a:rPr lang="en-GB" dirty="0">
                <a:sym typeface="Wingdings" panose="05000000000000000000" pitchFamily="2" charset="2"/>
              </a:rPr>
              <a:t>Consumer insight  WHY?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152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23D48-7975-0486-CB16-A75F3CEE0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E9BEFB-AC0D-2609-ED6E-9F786742E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Understanding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824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4"/>
          <p:cNvSpPr/>
          <p:nvPr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6857999 h 6857999"/>
              <a:gd name="connsiteX1" fmla="*/ 12192000 w 12192000"/>
              <a:gd name="connsiteY1" fmla="*/ 6857999 h 6857999"/>
              <a:gd name="connsiteX2" fmla="*/ 12192000 w 12192000"/>
              <a:gd name="connsiteY2" fmla="*/ 0 h 6857999"/>
              <a:gd name="connsiteX3" fmla="*/ 0 w 12192000"/>
              <a:gd name="connsiteY3" fmla="*/ 0 h 6857999"/>
              <a:gd name="connsiteX4" fmla="*/ 0 w 12192000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7999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CF6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411480"/>
            <a:ext cx="1264920" cy="708660"/>
          </a:xfrm>
          <a:prstGeom prst="rect">
            <a:avLst/>
          </a:prstGeom>
        </p:spPr>
      </p:pic>
      <p:sp>
        <p:nvSpPr>
          <p:cNvPr id="2" name="TextBox 56"/>
          <p:cNvSpPr txBox="1"/>
          <p:nvPr/>
        </p:nvSpPr>
        <p:spPr>
          <a:xfrm>
            <a:off x="677875" y="378633"/>
            <a:ext cx="11350839" cy="5816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406321"/>
            <a:r>
              <a:rPr lang="en-US" altLang="zh-CN" sz="4400" spc="-45" dirty="0">
                <a:solidFill>
                  <a:srgbClr val="000000"/>
                </a:solidFill>
                <a:latin typeface="Times New Roman"/>
                <a:ea typeface="Times New Roman"/>
              </a:rPr>
              <a:t>Wants,</a:t>
            </a:r>
            <a:r>
              <a:rPr lang="en-US" altLang="zh-CN" sz="44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45" dirty="0">
                <a:solidFill>
                  <a:srgbClr val="000000"/>
                </a:solidFill>
                <a:latin typeface="Times New Roman"/>
                <a:ea typeface="Times New Roman"/>
              </a:rPr>
              <a:t>Needs</a:t>
            </a:r>
            <a:r>
              <a:rPr lang="en-US" altLang="zh-CN" sz="44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40" dirty="0">
                <a:solidFill>
                  <a:srgbClr val="000000"/>
                </a:solidFill>
                <a:latin typeface="Times New Roman"/>
                <a:ea typeface="Times New Roman"/>
              </a:rPr>
              <a:t>and</a:t>
            </a:r>
            <a:r>
              <a:rPr lang="en-US" altLang="zh-CN" sz="440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65" dirty="0">
                <a:solidFill>
                  <a:srgbClr val="000000"/>
                </a:solidFill>
                <a:latin typeface="Times New Roman"/>
                <a:ea typeface="Times New Roman"/>
              </a:rPr>
              <a:t>VALUE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/>
            <a:r>
              <a:rPr lang="en-US" altLang="zh-CN" sz="24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4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Customer</a:t>
            </a:r>
            <a:r>
              <a:rPr lang="en-US" altLang="zh-CN" sz="28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needs,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wants</a:t>
            </a:r>
            <a:r>
              <a:rPr lang="en-US" altLang="zh-CN" sz="2800" spc="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and</a:t>
            </a:r>
            <a:r>
              <a:rPr lang="en-US" altLang="zh-CN" sz="2800" spc="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demands</a:t>
            </a:r>
          </a:p>
          <a:p>
            <a:endParaRPr lang="en-US" sz="2000" dirty="0"/>
          </a:p>
          <a:p>
            <a:pPr marL="0"/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Market</a:t>
            </a:r>
            <a:r>
              <a:rPr lang="en-US" altLang="zh-CN" sz="28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offering</a:t>
            </a:r>
            <a:r>
              <a:rPr lang="en-US" altLang="zh-CN" sz="28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–</a:t>
            </a:r>
            <a:r>
              <a:rPr lang="en-US" altLang="zh-CN" sz="28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products,</a:t>
            </a:r>
            <a:r>
              <a:rPr lang="en-US" altLang="zh-CN" sz="28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services</a:t>
            </a:r>
            <a:r>
              <a:rPr lang="en-US" altLang="zh-CN" sz="28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and</a:t>
            </a:r>
            <a:r>
              <a:rPr lang="en-US" altLang="zh-CN" sz="28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experiences</a:t>
            </a:r>
          </a:p>
          <a:p>
            <a:endParaRPr lang="en-US" sz="2000" dirty="0"/>
          </a:p>
          <a:p>
            <a:pPr marL="0"/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Customer</a:t>
            </a:r>
            <a:r>
              <a:rPr lang="en-US" altLang="zh-CN" sz="28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value</a:t>
            </a:r>
            <a:r>
              <a:rPr lang="en-US" altLang="zh-CN" sz="2800" spc="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and</a:t>
            </a:r>
            <a:r>
              <a:rPr lang="en-US" altLang="zh-CN" sz="2800" spc="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satisfaction</a:t>
            </a:r>
          </a:p>
          <a:p>
            <a:endParaRPr lang="en-US" sz="2000" dirty="0"/>
          </a:p>
          <a:p>
            <a:pPr marL="0"/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spc="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Exchanges</a:t>
            </a:r>
            <a:r>
              <a:rPr lang="en-US" altLang="zh-CN" sz="2800" spc="8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and</a:t>
            </a:r>
            <a:r>
              <a:rPr lang="en-US" altLang="zh-CN" sz="2800" spc="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relationships</a:t>
            </a:r>
          </a:p>
          <a:p>
            <a:endParaRPr lang="en-US" sz="2000" dirty="0"/>
          </a:p>
          <a:p>
            <a:pPr marL="0"/>
            <a:r>
              <a:rPr lang="en-US" altLang="zh-CN" sz="36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36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What’s</a:t>
            </a:r>
            <a:r>
              <a:rPr lang="en-US" altLang="zh-CN" sz="40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In</a:t>
            </a:r>
            <a:r>
              <a:rPr lang="en-US" altLang="zh-CN" sz="40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It</a:t>
            </a:r>
            <a:r>
              <a:rPr lang="en-US" altLang="zh-CN" sz="40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For</a:t>
            </a:r>
            <a:r>
              <a:rPr lang="en-US" altLang="zh-CN" sz="40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Me?</a:t>
            </a:r>
            <a:r>
              <a:rPr lang="en-US" altLang="zh-CN" sz="40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4000" b="1" dirty="0">
                <a:solidFill>
                  <a:srgbClr val="000000"/>
                </a:solidFill>
                <a:latin typeface="Arial"/>
                <a:ea typeface="Arial"/>
              </a:rPr>
              <a:t>(WIIFM)</a:t>
            </a:r>
          </a:p>
          <a:p>
            <a:endParaRPr lang="en-US" sz="2000" dirty="0"/>
          </a:p>
          <a:p>
            <a:pPr marL="0"/>
            <a:r>
              <a:rPr lang="en-US" altLang="zh-CN" sz="280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Marketing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is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a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complex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blend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of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economics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and</a:t>
            </a:r>
            <a:r>
              <a:rPr lang="en-US" altLang="zh-CN" sz="2800" b="1" spc="1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Arial"/>
                <a:ea typeface="Arial"/>
              </a:rPr>
              <a:t>psychology!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9B078-127E-9D4D-9A26-5F46E6D3B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D75F53-4043-7247-973F-BC753097DDA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4F01F0C-9217-B746-AE58-81F9AF0F119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64792" y="476052"/>
            <a:ext cx="9702800" cy="831850"/>
          </a:xfrm>
        </p:spPr>
        <p:txBody>
          <a:bodyPr>
            <a:noAutofit/>
          </a:bodyPr>
          <a:lstStyle/>
          <a:p>
            <a:r>
              <a:rPr lang="en-GB" sz="3600" b="1" spc="210" dirty="0">
                <a:ea typeface="+mn-ea"/>
                <a:cs typeface="+mn-cs"/>
              </a:rPr>
              <a:t>People Don’t Buy Products; </a:t>
            </a:r>
            <a:br>
              <a:rPr lang="en-GB" sz="3600" b="1" spc="210" dirty="0">
                <a:ea typeface="+mn-ea"/>
                <a:cs typeface="+mn-cs"/>
              </a:rPr>
            </a:br>
            <a:r>
              <a:rPr lang="en-GB" sz="3600" b="1" spc="210" dirty="0">
                <a:ea typeface="+mn-ea"/>
                <a:cs typeface="+mn-cs"/>
              </a:rPr>
              <a:t>They Buy Better Versions of Themselves</a:t>
            </a:r>
            <a:endParaRPr lang="en-US" sz="3600" b="1" spc="210" dirty="0"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B525AE-33AC-5FF2-D384-10518D4EE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2127250"/>
            <a:ext cx="5599889" cy="31464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98EC9E-F63B-56D4-4754-1D95EF74E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38" y="2127250"/>
            <a:ext cx="5732751" cy="316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0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 185"/>
          <p:cNvSpPr/>
          <p:nvPr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6857999 h 6857999"/>
              <a:gd name="connsiteX1" fmla="*/ 12192000 w 12192000"/>
              <a:gd name="connsiteY1" fmla="*/ 6857999 h 6857999"/>
              <a:gd name="connsiteX2" fmla="*/ 12192000 w 12192000"/>
              <a:gd name="connsiteY2" fmla="*/ 0 h 6857999"/>
              <a:gd name="connsiteX3" fmla="*/ 0 w 12192000"/>
              <a:gd name="connsiteY3" fmla="*/ 0 h 6857999"/>
              <a:gd name="connsiteX4" fmla="*/ 0 w 12192000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7999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CF6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7" name="Picture 1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411480"/>
            <a:ext cx="1264920" cy="708660"/>
          </a:xfrm>
          <a:prstGeom prst="rect">
            <a:avLst/>
          </a:prstGeom>
        </p:spPr>
      </p:pic>
      <p:sp>
        <p:nvSpPr>
          <p:cNvPr id="2" name="Freeform 187"/>
          <p:cNvSpPr/>
          <p:nvPr/>
        </p:nvSpPr>
        <p:spPr>
          <a:xfrm>
            <a:off x="4946650" y="1860550"/>
            <a:ext cx="2089150" cy="933450"/>
          </a:xfrm>
          <a:custGeom>
            <a:avLst/>
            <a:gdLst>
              <a:gd name="connsiteX0" fmla="*/ 12446 w 2089150"/>
              <a:gd name="connsiteY0" fmla="*/ 945134 h 933450"/>
              <a:gd name="connsiteX1" fmla="*/ 2100326 w 2089150"/>
              <a:gd name="connsiteY1" fmla="*/ 945134 h 933450"/>
              <a:gd name="connsiteX2" fmla="*/ 2100326 w 2089150"/>
              <a:gd name="connsiteY2" fmla="*/ 9398 h 933450"/>
              <a:gd name="connsiteX3" fmla="*/ 12446 w 2089150"/>
              <a:gd name="connsiteY3" fmla="*/ 9398 h 933450"/>
              <a:gd name="connsiteX4" fmla="*/ 12446 w 2089150"/>
              <a:gd name="connsiteY4" fmla="*/ 945134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9150" h="933450">
                <a:moveTo>
                  <a:pt x="12446" y="945134"/>
                </a:moveTo>
                <a:lnTo>
                  <a:pt x="2100326" y="945134"/>
                </a:lnTo>
                <a:lnTo>
                  <a:pt x="2100326" y="9398"/>
                </a:lnTo>
                <a:lnTo>
                  <a:pt x="12446" y="9398"/>
                </a:lnTo>
                <a:lnTo>
                  <a:pt x="12446" y="945134"/>
                </a:lnTo>
                <a:close/>
              </a:path>
            </a:pathLst>
          </a:custGeom>
          <a:solidFill>
            <a:srgbClr val="FCFB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8"/>
          <p:cNvSpPr/>
          <p:nvPr/>
        </p:nvSpPr>
        <p:spPr>
          <a:xfrm>
            <a:off x="4946650" y="1860550"/>
            <a:ext cx="2089150" cy="933450"/>
          </a:xfrm>
          <a:custGeom>
            <a:avLst/>
            <a:gdLst>
              <a:gd name="connsiteX0" fmla="*/ 12446 w 2089150"/>
              <a:gd name="connsiteY0" fmla="*/ 945134 h 933450"/>
              <a:gd name="connsiteX1" fmla="*/ 2100326 w 2089150"/>
              <a:gd name="connsiteY1" fmla="*/ 945134 h 933450"/>
              <a:gd name="connsiteX2" fmla="*/ 2100326 w 2089150"/>
              <a:gd name="connsiteY2" fmla="*/ 9398 h 933450"/>
              <a:gd name="connsiteX3" fmla="*/ 12446 w 2089150"/>
              <a:gd name="connsiteY3" fmla="*/ 9398 h 933450"/>
              <a:gd name="connsiteX4" fmla="*/ 12446 w 2089150"/>
              <a:gd name="connsiteY4" fmla="*/ 945134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9150" h="933450">
                <a:moveTo>
                  <a:pt x="12446" y="945134"/>
                </a:moveTo>
                <a:lnTo>
                  <a:pt x="2100326" y="945134"/>
                </a:lnTo>
                <a:lnTo>
                  <a:pt x="2100326" y="9398"/>
                </a:lnTo>
                <a:lnTo>
                  <a:pt x="12446" y="9398"/>
                </a:lnTo>
                <a:lnTo>
                  <a:pt x="12446" y="945134"/>
                </a:lnTo>
                <a:close/>
              </a:path>
            </a:pathLst>
          </a:custGeom>
          <a:solidFill>
            <a:srgbClr val="0000B3">
              <a:alpha val="0"/>
            </a:srgbClr>
          </a:solidFill>
          <a:ln w="9525">
            <a:solidFill>
              <a:srgbClr val="14728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0" name="Picture 1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420" y="2202180"/>
            <a:ext cx="2278380" cy="2026920"/>
          </a:xfrm>
          <a:prstGeom prst="rect">
            <a:avLst/>
          </a:prstGeom>
        </p:spPr>
      </p:pic>
      <p:sp>
        <p:nvSpPr>
          <p:cNvPr id="3" name="Freeform 190"/>
          <p:cNvSpPr/>
          <p:nvPr/>
        </p:nvSpPr>
        <p:spPr>
          <a:xfrm>
            <a:off x="2533650" y="3194050"/>
            <a:ext cx="2089150" cy="946150"/>
          </a:xfrm>
          <a:custGeom>
            <a:avLst/>
            <a:gdLst>
              <a:gd name="connsiteX0" fmla="*/ 9905 w 2089150"/>
              <a:gd name="connsiteY0" fmla="*/ 955802 h 946150"/>
              <a:gd name="connsiteX1" fmla="*/ 2097785 w 2089150"/>
              <a:gd name="connsiteY1" fmla="*/ 955802 h 946150"/>
              <a:gd name="connsiteX2" fmla="*/ 2097785 w 2089150"/>
              <a:gd name="connsiteY2" fmla="*/ 18542 h 946150"/>
              <a:gd name="connsiteX3" fmla="*/ 9905 w 2089150"/>
              <a:gd name="connsiteY3" fmla="*/ 18542 h 946150"/>
              <a:gd name="connsiteX4" fmla="*/ 9905 w 2089150"/>
              <a:gd name="connsiteY4" fmla="*/ 955802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9150" h="946150">
                <a:moveTo>
                  <a:pt x="9905" y="955802"/>
                </a:moveTo>
                <a:lnTo>
                  <a:pt x="2097785" y="955802"/>
                </a:lnTo>
                <a:lnTo>
                  <a:pt x="2097785" y="18542"/>
                </a:lnTo>
                <a:lnTo>
                  <a:pt x="9905" y="18542"/>
                </a:lnTo>
                <a:lnTo>
                  <a:pt x="9905" y="955802"/>
                </a:lnTo>
                <a:close/>
              </a:path>
            </a:pathLst>
          </a:custGeom>
          <a:solidFill>
            <a:srgbClr val="FCFB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1"/>
          <p:cNvSpPr/>
          <p:nvPr/>
        </p:nvSpPr>
        <p:spPr>
          <a:xfrm>
            <a:off x="2533650" y="3194050"/>
            <a:ext cx="2089150" cy="946150"/>
          </a:xfrm>
          <a:custGeom>
            <a:avLst/>
            <a:gdLst>
              <a:gd name="connsiteX0" fmla="*/ 9905 w 2089150"/>
              <a:gd name="connsiteY0" fmla="*/ 955802 h 946150"/>
              <a:gd name="connsiteX1" fmla="*/ 2097785 w 2089150"/>
              <a:gd name="connsiteY1" fmla="*/ 955802 h 946150"/>
              <a:gd name="connsiteX2" fmla="*/ 2097785 w 2089150"/>
              <a:gd name="connsiteY2" fmla="*/ 18542 h 946150"/>
              <a:gd name="connsiteX3" fmla="*/ 9905 w 2089150"/>
              <a:gd name="connsiteY3" fmla="*/ 18542 h 946150"/>
              <a:gd name="connsiteX4" fmla="*/ 9905 w 2089150"/>
              <a:gd name="connsiteY4" fmla="*/ 955802 h 94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9150" h="946150">
                <a:moveTo>
                  <a:pt x="9905" y="955802"/>
                </a:moveTo>
                <a:lnTo>
                  <a:pt x="2097785" y="955802"/>
                </a:lnTo>
                <a:lnTo>
                  <a:pt x="2097785" y="18542"/>
                </a:lnTo>
                <a:lnTo>
                  <a:pt x="9905" y="18542"/>
                </a:lnTo>
                <a:lnTo>
                  <a:pt x="9905" y="955802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9525">
            <a:solidFill>
              <a:srgbClr val="14728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3" name="Picture 19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580" y="1927860"/>
            <a:ext cx="4617720" cy="2301239"/>
          </a:xfrm>
          <a:prstGeom prst="rect">
            <a:avLst/>
          </a:prstGeom>
        </p:spPr>
      </p:pic>
      <p:sp>
        <p:nvSpPr>
          <p:cNvPr id="4" name="TextBox 193"/>
          <p:cNvSpPr txBox="1"/>
          <p:nvPr/>
        </p:nvSpPr>
        <p:spPr>
          <a:xfrm>
            <a:off x="2259838" y="322428"/>
            <a:ext cx="5673983" cy="670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400" spc="-75" dirty="0">
                <a:solidFill>
                  <a:srgbClr val="000000"/>
                </a:solidFill>
                <a:latin typeface="Times New Roman"/>
                <a:ea typeface="Times New Roman"/>
              </a:rPr>
              <a:t>Creating</a:t>
            </a:r>
            <a:r>
              <a:rPr lang="en-US" altLang="zh-CN" sz="44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85" dirty="0">
                <a:solidFill>
                  <a:srgbClr val="000000"/>
                </a:solidFill>
                <a:latin typeface="Times New Roman"/>
                <a:ea typeface="Times New Roman"/>
              </a:rPr>
              <a:t>Customer</a:t>
            </a:r>
            <a:r>
              <a:rPr lang="en-US" altLang="zh-CN" sz="440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b="1" spc="-85" dirty="0">
                <a:solidFill>
                  <a:srgbClr val="000000"/>
                </a:solidFill>
                <a:latin typeface="Times New Roman"/>
                <a:ea typeface="Times New Roman"/>
              </a:rPr>
              <a:t>Value</a:t>
            </a:r>
          </a:p>
        </p:txBody>
      </p:sp>
      <p:sp>
        <p:nvSpPr>
          <p:cNvPr id="194" name="TextBox 194"/>
          <p:cNvSpPr txBox="1"/>
          <p:nvPr/>
        </p:nvSpPr>
        <p:spPr>
          <a:xfrm>
            <a:off x="3041904" y="1959155"/>
            <a:ext cx="1483855" cy="1999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671830">
              <a:lnSpc>
                <a:spcPct val="100000"/>
              </a:lnSpc>
            </a:pPr>
            <a:r>
              <a:rPr lang="en-US" altLang="zh-CN" sz="1800" spc="-5" dirty="0">
                <a:solidFill>
                  <a:srgbClr val="000000"/>
                </a:solidFill>
                <a:latin typeface="Arial"/>
                <a:ea typeface="Arial"/>
              </a:rPr>
              <a:t>Posi</a:t>
            </a:r>
            <a:r>
              <a:rPr lang="en-US" altLang="zh-CN" sz="1800" dirty="0">
                <a:solidFill>
                  <a:srgbClr val="000000"/>
                </a:solidFill>
                <a:latin typeface="Arial"/>
                <a:ea typeface="Arial"/>
              </a:rPr>
              <a:t>tive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5" dirty="0">
                <a:solidFill>
                  <a:srgbClr val="000000"/>
                </a:solidFill>
                <a:latin typeface="Arial"/>
                <a:ea typeface="Arial"/>
              </a:rPr>
              <a:t>Per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ceived</a:t>
            </a:r>
          </a:p>
          <a:p>
            <a:pPr marL="0" indent="64007">
              <a:lnSpc>
                <a:spcPct val="100000"/>
              </a:lnSpc>
            </a:pPr>
            <a:r>
              <a:rPr lang="en-US" altLang="zh-CN" sz="2000" b="1" spc="5" dirty="0">
                <a:solidFill>
                  <a:srgbClr val="000000"/>
                </a:solidFill>
                <a:latin typeface="Arial"/>
                <a:ea typeface="Arial"/>
              </a:rPr>
              <a:t>Be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nefits</a:t>
            </a:r>
          </a:p>
        </p:txBody>
      </p:sp>
      <p:sp>
        <p:nvSpPr>
          <p:cNvPr id="195" name="TextBox 195"/>
          <p:cNvSpPr txBox="1"/>
          <p:nvPr/>
        </p:nvSpPr>
        <p:spPr>
          <a:xfrm>
            <a:off x="5432171" y="1978092"/>
            <a:ext cx="1116240" cy="6118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5" dirty="0">
                <a:solidFill>
                  <a:srgbClr val="000000"/>
                </a:solidFill>
                <a:latin typeface="Arial"/>
                <a:ea typeface="Arial"/>
              </a:rPr>
              <a:t>Cus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tomer</a:t>
            </a:r>
          </a:p>
          <a:p>
            <a:pPr marL="0" indent="256032">
              <a:lnSpc>
                <a:spcPct val="100000"/>
              </a:lnSpc>
            </a:pPr>
            <a:r>
              <a:rPr lang="en-US" altLang="zh-CN" sz="2000" b="1" spc="-25" dirty="0">
                <a:solidFill>
                  <a:srgbClr val="000000"/>
                </a:solidFill>
                <a:latin typeface="Arial"/>
                <a:ea typeface="Arial"/>
              </a:rPr>
              <a:t>Va</a:t>
            </a:r>
            <a:r>
              <a:rPr lang="en-US" altLang="zh-CN" sz="2000" b="1" spc="-20" dirty="0">
                <a:solidFill>
                  <a:srgbClr val="000000"/>
                </a:solidFill>
                <a:latin typeface="Arial"/>
                <a:ea typeface="Arial"/>
              </a:rPr>
              <a:t>lue</a:t>
            </a:r>
          </a:p>
        </p:txBody>
      </p:sp>
      <p:sp>
        <p:nvSpPr>
          <p:cNvPr id="196" name="TextBox 196"/>
          <p:cNvSpPr txBox="1"/>
          <p:nvPr/>
        </p:nvSpPr>
        <p:spPr>
          <a:xfrm>
            <a:off x="7314565" y="1959155"/>
            <a:ext cx="1798789" cy="1999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800" spc="-5" dirty="0">
                <a:solidFill>
                  <a:srgbClr val="000000"/>
                </a:solidFill>
                <a:latin typeface="Arial"/>
                <a:ea typeface="Arial"/>
              </a:rPr>
              <a:t>Negat</a:t>
            </a:r>
            <a:r>
              <a:rPr lang="en-US" altLang="zh-CN" sz="1800" dirty="0">
                <a:solidFill>
                  <a:srgbClr val="000000"/>
                </a:solidFill>
                <a:latin typeface="Arial"/>
                <a:ea typeface="Arial"/>
              </a:rPr>
              <a:t>ive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60"/>
              </a:lnSpc>
            </a:pPr>
            <a:endParaRPr lang="en-US" dirty="0"/>
          </a:p>
          <a:p>
            <a:pPr marL="0" indent="653795">
              <a:lnSpc>
                <a:spcPct val="100000"/>
              </a:lnSpc>
            </a:pPr>
            <a:r>
              <a:rPr lang="en-US" altLang="zh-CN" sz="2000" spc="5" dirty="0">
                <a:solidFill>
                  <a:srgbClr val="000000"/>
                </a:solidFill>
                <a:latin typeface="Arial"/>
                <a:ea typeface="Arial"/>
              </a:rPr>
              <a:t>Per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ceived</a:t>
            </a:r>
          </a:p>
          <a:p>
            <a:pPr marL="0" indent="690371">
              <a:lnSpc>
                <a:spcPct val="100000"/>
              </a:lnSpc>
            </a:pPr>
            <a:r>
              <a:rPr lang="en-US" altLang="zh-CN" sz="2000" b="1" spc="-5" dirty="0">
                <a:solidFill>
                  <a:srgbClr val="000000"/>
                </a:solidFill>
                <a:latin typeface="Arial"/>
                <a:ea typeface="Arial"/>
              </a:rPr>
              <a:t>S</a:t>
            </a:r>
            <a:r>
              <a:rPr lang="en-US" altLang="zh-CN" sz="2000" b="1" dirty="0">
                <a:solidFill>
                  <a:srgbClr val="000000"/>
                </a:solidFill>
                <a:latin typeface="Arial"/>
                <a:ea typeface="Arial"/>
              </a:rPr>
              <a:t>acrifice</a:t>
            </a:r>
          </a:p>
        </p:txBody>
      </p:sp>
      <p:sp>
        <p:nvSpPr>
          <p:cNvPr id="197" name="TextBox 197"/>
          <p:cNvSpPr txBox="1"/>
          <p:nvPr/>
        </p:nvSpPr>
        <p:spPr>
          <a:xfrm>
            <a:off x="877519" y="4979865"/>
            <a:ext cx="2334578" cy="1509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Product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benefits</a:t>
            </a:r>
          </a:p>
          <a:p>
            <a:pPr>
              <a:lnSpc>
                <a:spcPts val="75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Service</a:t>
            </a:r>
            <a:r>
              <a:rPr lang="en-US" altLang="zh-CN" sz="2000" spc="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benefits</a:t>
            </a:r>
          </a:p>
          <a:p>
            <a:pPr>
              <a:lnSpc>
                <a:spcPts val="76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2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Relational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benefits</a:t>
            </a:r>
          </a:p>
          <a:p>
            <a:pPr>
              <a:lnSpc>
                <a:spcPts val="75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25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  <a:r>
              <a:rPr lang="en-US" altLang="zh-CN" sz="20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ea typeface="Arial"/>
              </a:rPr>
              <a:t>Image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30" dirty="0">
                <a:solidFill>
                  <a:srgbClr val="000000"/>
                </a:solidFill>
                <a:latin typeface="Arial"/>
                <a:ea typeface="Arial"/>
              </a:rPr>
              <a:t>benefits</a:t>
            </a:r>
          </a:p>
        </p:txBody>
      </p:sp>
      <p:sp>
        <p:nvSpPr>
          <p:cNvPr id="198" name="TextBox 198"/>
          <p:cNvSpPr txBox="1"/>
          <p:nvPr/>
        </p:nvSpPr>
        <p:spPr>
          <a:xfrm>
            <a:off x="7139305" y="5140357"/>
            <a:ext cx="101909" cy="14019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  <a:p>
            <a:pPr>
              <a:lnSpc>
                <a:spcPts val="47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  <a:p>
            <a:pPr>
              <a:lnSpc>
                <a:spcPts val="47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  <a:p>
            <a:pPr>
              <a:lnSpc>
                <a:spcPts val="47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en-US" altLang="zh-CN" sz="2000" spc="-10" dirty="0">
                <a:solidFill>
                  <a:srgbClr val="000000"/>
                </a:solidFill>
                <a:latin typeface="Arial"/>
                <a:ea typeface="Arial"/>
              </a:rPr>
              <a:t>•</a:t>
            </a:r>
          </a:p>
        </p:txBody>
      </p:sp>
      <p:sp>
        <p:nvSpPr>
          <p:cNvPr id="199" name="TextBox 199"/>
          <p:cNvSpPr txBox="1"/>
          <p:nvPr/>
        </p:nvSpPr>
        <p:spPr>
          <a:xfrm>
            <a:off x="7748905" y="5104858"/>
            <a:ext cx="2234403" cy="1432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19583"/>
              </a:lnSpc>
            </a:pPr>
            <a:r>
              <a:rPr lang="en-US" altLang="zh-CN" sz="2000" spc="40" dirty="0">
                <a:solidFill>
                  <a:srgbClr val="000000"/>
                </a:solidFill>
                <a:latin typeface="Arial"/>
                <a:ea typeface="Arial"/>
              </a:rPr>
              <a:t>Monetary</a:t>
            </a:r>
            <a:r>
              <a:rPr lang="en-US" altLang="zh-CN" sz="2000" spc="-2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40" dirty="0">
                <a:solidFill>
                  <a:srgbClr val="000000"/>
                </a:solidFill>
                <a:latin typeface="Arial"/>
                <a:ea typeface="Arial"/>
              </a:rPr>
              <a:t>costs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60" dirty="0">
                <a:solidFill>
                  <a:srgbClr val="000000"/>
                </a:solidFill>
                <a:latin typeface="Arial"/>
                <a:ea typeface="Arial"/>
              </a:rPr>
              <a:t>Time</a:t>
            </a:r>
            <a:r>
              <a:rPr lang="en-US" altLang="zh-CN" sz="2000" spc="-2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55" dirty="0">
                <a:solidFill>
                  <a:srgbClr val="000000"/>
                </a:solidFill>
                <a:latin typeface="Arial"/>
                <a:ea typeface="Arial"/>
              </a:rPr>
              <a:t>costs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br/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Energy</a:t>
            </a:r>
            <a:r>
              <a:rPr lang="en-US" altLang="zh-CN" sz="2000" spc="-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costs</a:t>
            </a:r>
          </a:p>
          <a:p>
            <a:pPr marL="0">
              <a:lnSpc>
                <a:spcPct val="100000"/>
              </a:lnSpc>
              <a:spcBef>
                <a:spcPts val="265"/>
              </a:spcBef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Arial"/>
              </a:rPr>
              <a:t>Psychological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2000" spc="5" dirty="0">
                <a:solidFill>
                  <a:srgbClr val="000000"/>
                </a:solidFill>
                <a:latin typeface="Arial"/>
                <a:ea typeface="Arial"/>
              </a:rPr>
              <a:t>costs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reeform 200"/>
          <p:cNvSpPr/>
          <p:nvPr/>
        </p:nvSpPr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6857999 h 6857999"/>
              <a:gd name="connsiteX1" fmla="*/ 12192000 w 12192000"/>
              <a:gd name="connsiteY1" fmla="*/ 6857999 h 6857999"/>
              <a:gd name="connsiteX2" fmla="*/ 12192000 w 12192000"/>
              <a:gd name="connsiteY2" fmla="*/ 0 h 6857999"/>
              <a:gd name="connsiteX3" fmla="*/ 0 w 12192000"/>
              <a:gd name="connsiteY3" fmla="*/ 0 h 6857999"/>
              <a:gd name="connsiteX4" fmla="*/ 0 w 12192000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7999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CF6E8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411480"/>
            <a:ext cx="1264920" cy="708660"/>
          </a:xfrm>
          <a:prstGeom prst="rect">
            <a:avLst/>
          </a:prstGeom>
        </p:spPr>
      </p:pic>
      <p:sp>
        <p:nvSpPr>
          <p:cNvPr id="2" name="Freeform 202"/>
          <p:cNvSpPr/>
          <p:nvPr/>
        </p:nvSpPr>
        <p:spPr>
          <a:xfrm>
            <a:off x="6813550" y="3448050"/>
            <a:ext cx="234950" cy="311150"/>
          </a:xfrm>
          <a:custGeom>
            <a:avLst/>
            <a:gdLst>
              <a:gd name="connsiteX0" fmla="*/ 6350 w 234950"/>
              <a:gd name="connsiteY0" fmla="*/ 317754 h 311150"/>
              <a:gd name="connsiteX1" fmla="*/ 236473 w 234950"/>
              <a:gd name="connsiteY1" fmla="*/ 317754 h 311150"/>
              <a:gd name="connsiteX2" fmla="*/ 236473 w 234950"/>
              <a:gd name="connsiteY2" fmla="*/ 14478 h 311150"/>
              <a:gd name="connsiteX3" fmla="*/ 6350 w 234950"/>
              <a:gd name="connsiteY3" fmla="*/ 14478 h 311150"/>
              <a:gd name="connsiteX4" fmla="*/ 6350 w 234950"/>
              <a:gd name="connsiteY4" fmla="*/ 317754 h 31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950" h="311150">
                <a:moveTo>
                  <a:pt x="6350" y="317754"/>
                </a:moveTo>
                <a:lnTo>
                  <a:pt x="236473" y="317754"/>
                </a:lnTo>
                <a:lnTo>
                  <a:pt x="236473" y="14478"/>
                </a:lnTo>
                <a:lnTo>
                  <a:pt x="6350" y="14478"/>
                </a:lnTo>
                <a:lnTo>
                  <a:pt x="6350" y="317754"/>
                </a:lnTo>
                <a:close/>
              </a:path>
            </a:pathLst>
          </a:custGeom>
          <a:solidFill>
            <a:srgbClr val="FEFEC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" name="Picture 2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280" y="5821680"/>
            <a:ext cx="2461260" cy="99060"/>
          </a:xfrm>
          <a:prstGeom prst="rect">
            <a:avLst/>
          </a:prstGeom>
        </p:spPr>
      </p:pic>
      <p:sp>
        <p:nvSpPr>
          <p:cNvPr id="3" name="Freeform 204"/>
          <p:cNvSpPr/>
          <p:nvPr/>
        </p:nvSpPr>
        <p:spPr>
          <a:xfrm>
            <a:off x="4506912" y="1763712"/>
            <a:ext cx="3963987" cy="3900487"/>
          </a:xfrm>
          <a:custGeom>
            <a:avLst/>
            <a:gdLst>
              <a:gd name="connsiteX0" fmla="*/ 17081 w 3963987"/>
              <a:gd name="connsiteY0" fmla="*/ 3903281 h 3900487"/>
              <a:gd name="connsiteX1" fmla="*/ 3965765 w 3963987"/>
              <a:gd name="connsiteY1" fmla="*/ 3903281 h 3900487"/>
              <a:gd name="connsiteX2" fmla="*/ 3965765 w 3963987"/>
              <a:gd name="connsiteY2" fmla="*/ 18605 h 3900487"/>
              <a:gd name="connsiteX3" fmla="*/ 17081 w 3963987"/>
              <a:gd name="connsiteY3" fmla="*/ 18605 h 3900487"/>
              <a:gd name="connsiteX4" fmla="*/ 17081 w 3963987"/>
              <a:gd name="connsiteY4" fmla="*/ 3903281 h 390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3987" h="3900487">
                <a:moveTo>
                  <a:pt x="17081" y="3903281"/>
                </a:moveTo>
                <a:lnTo>
                  <a:pt x="3965765" y="3903281"/>
                </a:lnTo>
                <a:lnTo>
                  <a:pt x="3965765" y="18605"/>
                </a:lnTo>
                <a:lnTo>
                  <a:pt x="17081" y="18605"/>
                </a:lnTo>
                <a:lnTo>
                  <a:pt x="17081" y="3903281"/>
                </a:lnTo>
                <a:close/>
              </a:path>
            </a:pathLst>
          </a:custGeom>
          <a:solidFill>
            <a:srgbClr val="FEFC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Freeform 205"/>
          <p:cNvSpPr/>
          <p:nvPr/>
        </p:nvSpPr>
        <p:spPr>
          <a:xfrm>
            <a:off x="4506912" y="1763712"/>
            <a:ext cx="3963987" cy="3900487"/>
          </a:xfrm>
          <a:custGeom>
            <a:avLst/>
            <a:gdLst>
              <a:gd name="connsiteX0" fmla="*/ 17081 w 3963987"/>
              <a:gd name="connsiteY0" fmla="*/ 3903281 h 3900487"/>
              <a:gd name="connsiteX1" fmla="*/ 3965765 w 3963987"/>
              <a:gd name="connsiteY1" fmla="*/ 3903281 h 3900487"/>
              <a:gd name="connsiteX2" fmla="*/ 3965765 w 3963987"/>
              <a:gd name="connsiteY2" fmla="*/ 18605 h 3900487"/>
              <a:gd name="connsiteX3" fmla="*/ 17081 w 3963987"/>
              <a:gd name="connsiteY3" fmla="*/ 18605 h 3900487"/>
              <a:gd name="connsiteX4" fmla="*/ 17081 w 3963987"/>
              <a:gd name="connsiteY4" fmla="*/ 3903281 h 390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3987" h="3900487">
                <a:moveTo>
                  <a:pt x="17081" y="3903281"/>
                </a:moveTo>
                <a:lnTo>
                  <a:pt x="3965765" y="3903281"/>
                </a:lnTo>
                <a:lnTo>
                  <a:pt x="3965765" y="18605"/>
                </a:lnTo>
                <a:lnTo>
                  <a:pt x="17081" y="18605"/>
                </a:lnTo>
                <a:lnTo>
                  <a:pt x="17081" y="3903281"/>
                </a:lnTo>
                <a:close/>
              </a:path>
            </a:pathLst>
          </a:custGeom>
          <a:solidFill>
            <a:srgbClr val="0000FF">
              <a:alpha val="0"/>
            </a:srgbClr>
          </a:solidFill>
          <a:ln w="28575">
            <a:solidFill>
              <a:srgbClr val="2BBBDE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 206"/>
          <p:cNvSpPr/>
          <p:nvPr/>
        </p:nvSpPr>
        <p:spPr>
          <a:xfrm>
            <a:off x="4494212" y="3706812"/>
            <a:ext cx="3925887" cy="39687"/>
          </a:xfrm>
          <a:custGeom>
            <a:avLst/>
            <a:gdLst>
              <a:gd name="connsiteX0" fmla="*/ 23685 w 3925887"/>
              <a:gd name="connsiteY0" fmla="*/ 17081 h 39687"/>
              <a:gd name="connsiteX1" fmla="*/ 3935793 w 3925887"/>
              <a:gd name="connsiteY1" fmla="*/ 17081 h 3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925887" h="39687">
                <a:moveTo>
                  <a:pt x="23685" y="17081"/>
                </a:moveTo>
                <a:lnTo>
                  <a:pt x="3935793" y="17081"/>
                </a:lnTo>
              </a:path>
            </a:pathLst>
          </a:custGeom>
          <a:ln w="28575">
            <a:solidFill>
              <a:srgbClr val="FEFEFE">
                <a:alpha val="100000"/>
              </a:srgbClr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8" name="Picture 2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680" y="3992879"/>
            <a:ext cx="3413760" cy="1661160"/>
          </a:xfrm>
          <a:prstGeom prst="rect">
            <a:avLst/>
          </a:prstGeom>
        </p:spPr>
      </p:pic>
      <p:pic>
        <p:nvPicPr>
          <p:cNvPr id="209" name="Picture 2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620" y="2065020"/>
            <a:ext cx="3573779" cy="1645920"/>
          </a:xfrm>
          <a:prstGeom prst="rect">
            <a:avLst/>
          </a:prstGeom>
        </p:spPr>
      </p:pic>
      <p:sp>
        <p:nvSpPr>
          <p:cNvPr id="4" name="Freeform 209"/>
          <p:cNvSpPr/>
          <p:nvPr/>
        </p:nvSpPr>
        <p:spPr>
          <a:xfrm>
            <a:off x="4565650" y="1809750"/>
            <a:ext cx="3854450" cy="3803650"/>
          </a:xfrm>
          <a:custGeom>
            <a:avLst/>
            <a:gdLst>
              <a:gd name="connsiteX0" fmla="*/ 19303 w 3854450"/>
              <a:gd name="connsiteY0" fmla="*/ 3805428 h 3803650"/>
              <a:gd name="connsiteX1" fmla="*/ 3855211 w 3854450"/>
              <a:gd name="connsiteY1" fmla="*/ 30480 h 380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4450" h="3803650">
                <a:moveTo>
                  <a:pt x="19303" y="3805428"/>
                </a:moveTo>
                <a:lnTo>
                  <a:pt x="3855211" y="30480"/>
                </a:lnTo>
              </a:path>
            </a:pathLst>
          </a:custGeom>
          <a:ln w="38100">
            <a:solidFill>
              <a:srgbClr val="147287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Box 210"/>
          <p:cNvSpPr txBox="1"/>
          <p:nvPr/>
        </p:nvSpPr>
        <p:spPr>
          <a:xfrm>
            <a:off x="1860169" y="385710"/>
            <a:ext cx="10331831" cy="53027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4400" spc="-75" dirty="0">
                <a:solidFill>
                  <a:srgbClr val="000000"/>
                </a:solidFill>
                <a:latin typeface="Times New Roman"/>
                <a:ea typeface="Times New Roman"/>
              </a:rPr>
              <a:t>Creating</a:t>
            </a:r>
            <a:r>
              <a:rPr lang="en-US" altLang="zh-CN" sz="44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90" dirty="0">
                <a:solidFill>
                  <a:srgbClr val="000000"/>
                </a:solidFill>
                <a:latin typeface="Times New Roman"/>
                <a:ea typeface="Times New Roman"/>
              </a:rPr>
              <a:t>Customer</a:t>
            </a:r>
            <a:r>
              <a:rPr lang="en-US" altLang="zh-CN" sz="440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altLang="zh-CN" sz="4400" spc="-69" dirty="0">
                <a:solidFill>
                  <a:srgbClr val="000000"/>
                </a:solidFill>
                <a:latin typeface="Times New Roman"/>
                <a:ea typeface="Times New Roman"/>
              </a:rPr>
              <a:t>Satisfaction – Kano Model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75"/>
              </a:lnSpc>
            </a:pPr>
            <a:endParaRPr lang="en-US" dirty="0"/>
          </a:p>
          <a:p>
            <a:pPr marL="0" indent="1967865">
              <a:lnSpc>
                <a:spcPct val="100000"/>
              </a:lnSpc>
            </a:pPr>
            <a:r>
              <a:rPr lang="en-US" altLang="zh-CN" sz="1400" b="1" spc="-5" dirty="0">
                <a:solidFill>
                  <a:srgbClr val="000000"/>
                </a:solidFill>
                <a:latin typeface="Arial"/>
                <a:ea typeface="Arial"/>
              </a:rPr>
              <a:t>D</a:t>
            </a:r>
            <a:r>
              <a:rPr lang="en-US" altLang="zh-CN" sz="1400" b="1" dirty="0">
                <a:solidFill>
                  <a:srgbClr val="000000"/>
                </a:solidFill>
                <a:latin typeface="Arial"/>
                <a:ea typeface="Arial"/>
              </a:rPr>
              <a:t>elight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10"/>
              </a:lnSpc>
            </a:pPr>
            <a:endParaRPr lang="en-US" dirty="0"/>
          </a:p>
          <a:p>
            <a:pPr marL="0" indent="5323966">
              <a:lnSpc>
                <a:spcPct val="100000"/>
              </a:lnSpc>
            </a:pP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‘More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is</a:t>
            </a:r>
            <a:r>
              <a:rPr lang="en-US" altLang="zh-CN" sz="1400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Arial"/>
                <a:ea typeface="Arial"/>
              </a:rPr>
              <a:t>better’</a:t>
            </a:r>
          </a:p>
          <a:p>
            <a:pPr>
              <a:lnSpc>
                <a:spcPts val="1139"/>
              </a:lnSpc>
            </a:pPr>
            <a:endParaRPr lang="en-US" dirty="0"/>
          </a:p>
          <a:p>
            <a:pPr marL="0" indent="1910460">
              <a:lnSpc>
                <a:spcPct val="100000"/>
              </a:lnSpc>
            </a:pPr>
            <a:r>
              <a:rPr lang="en-US" altLang="zh-CN" sz="1400" b="1" spc="-5" dirty="0">
                <a:solidFill>
                  <a:srgbClr val="000000"/>
                </a:solidFill>
                <a:latin typeface="Arial"/>
                <a:ea typeface="Arial"/>
              </a:rPr>
              <a:t>Ne</a:t>
            </a:r>
            <a:r>
              <a:rPr lang="en-US" altLang="zh-CN" sz="1400" b="1" dirty="0">
                <a:solidFill>
                  <a:srgbClr val="000000"/>
                </a:solidFill>
                <a:latin typeface="Arial"/>
                <a:ea typeface="Arial"/>
              </a:rPr>
              <a:t>utral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20"/>
              </a:lnSpc>
            </a:pPr>
            <a:endParaRPr lang="en-US" dirty="0"/>
          </a:p>
          <a:p>
            <a:pPr marL="0" indent="1302385">
              <a:lnSpc>
                <a:spcPct val="100000"/>
              </a:lnSpc>
            </a:pPr>
            <a:r>
              <a:rPr lang="en-US" altLang="zh-CN" sz="1400" b="1" spc="-5" dirty="0">
                <a:solidFill>
                  <a:srgbClr val="000000"/>
                </a:solidFill>
                <a:latin typeface="Arial"/>
                <a:ea typeface="Arial"/>
              </a:rPr>
              <a:t>Diss</a:t>
            </a:r>
            <a:r>
              <a:rPr lang="en-US" altLang="zh-CN" sz="1400" b="1" dirty="0">
                <a:solidFill>
                  <a:srgbClr val="000000"/>
                </a:solidFill>
                <a:latin typeface="Arial"/>
                <a:ea typeface="Arial"/>
              </a:rPr>
              <a:t>atisfaction</a:t>
            </a:r>
          </a:p>
        </p:txBody>
      </p:sp>
      <p:sp>
        <p:nvSpPr>
          <p:cNvPr id="211" name="TextBox 211"/>
          <p:cNvSpPr txBox="1"/>
          <p:nvPr/>
        </p:nvSpPr>
        <p:spPr>
          <a:xfrm>
            <a:off x="4602734" y="5779771"/>
            <a:ext cx="3988718" cy="213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3178174" algn="l"/>
              </a:tabLst>
            </a:pPr>
            <a:r>
              <a:rPr lang="en-US" altLang="zh-CN" sz="1400" b="1" spc="-10" dirty="0">
                <a:solidFill>
                  <a:srgbClr val="000000"/>
                </a:solidFill>
                <a:latin typeface="Arial"/>
                <a:ea typeface="Arial"/>
              </a:rPr>
              <a:t>Absent	</a:t>
            </a:r>
            <a:r>
              <a:rPr lang="en-US" altLang="zh-CN" sz="1400" b="1" spc="-5" dirty="0">
                <a:solidFill>
                  <a:srgbClr val="000000"/>
                </a:solidFill>
                <a:latin typeface="Arial"/>
                <a:ea typeface="Arial"/>
              </a:rPr>
              <a:t>Fulfilled</a:t>
            </a:r>
          </a:p>
        </p:txBody>
      </p:sp>
      <p:sp>
        <p:nvSpPr>
          <p:cNvPr id="212" name="TextBox 212"/>
          <p:cNvSpPr txBox="1"/>
          <p:nvPr/>
        </p:nvSpPr>
        <p:spPr>
          <a:xfrm>
            <a:off x="5185917" y="6071086"/>
            <a:ext cx="3018799" cy="243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Presence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of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the</a:t>
            </a:r>
            <a:r>
              <a:rPr lang="en-US" altLang="zh-CN" sz="16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characteristic</a:t>
            </a:r>
          </a:p>
        </p:txBody>
      </p:sp>
      <p:sp>
        <p:nvSpPr>
          <p:cNvPr id="213" name="TextBox 213"/>
          <p:cNvSpPr txBox="1"/>
          <p:nvPr/>
        </p:nvSpPr>
        <p:spPr>
          <a:xfrm rot="16200000">
            <a:off x="2039150" y="3431392"/>
            <a:ext cx="2279174" cy="2397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Customer</a:t>
            </a:r>
            <a:r>
              <a:rPr lang="en-US" altLang="zh-CN" sz="1600" b="1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Arial"/>
                <a:ea typeface="Arial"/>
              </a:rPr>
              <a:t>Satisfaction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872353" y="2914769"/>
            <a:ext cx="5957550" cy="22569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4166"/>
              </a:lnSpc>
            </a:pPr>
            <a:r>
              <a:rPr lang="en-US" altLang="zh-CN" sz="4800" b="1" spc="600" dirty="0">
                <a:solidFill>
                  <a:schemeClr val="bg1"/>
                </a:solidFill>
                <a:latin typeface="+mj-lt"/>
                <a:ea typeface="Times New Roman"/>
              </a:rPr>
              <a:t>Decision-making process</a:t>
            </a:r>
          </a:p>
          <a:p>
            <a:pPr algn="ctr">
              <a:lnSpc>
                <a:spcPct val="104166"/>
              </a:lnSpc>
            </a:pPr>
            <a:r>
              <a:rPr lang="en-US" altLang="zh-CN" sz="4800" b="1" spc="600" dirty="0">
                <a:solidFill>
                  <a:schemeClr val="bg1"/>
                </a:solidFill>
                <a:latin typeface="+mj-lt"/>
                <a:ea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436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856AE-48E7-3041-9562-A9C2288E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457223">
              <a:spcAft>
                <a:spcPts val="600"/>
              </a:spcAft>
              <a:defRPr/>
            </a:pPr>
            <a:fld id="{4AD75F53-4043-7247-973F-BC753097DDAC}" type="slidenum">
              <a:rPr lang="en-US" smtClean="0"/>
              <a:pPr defTabSz="457223"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  <p:pic>
        <p:nvPicPr>
          <p:cNvPr id="2050" name="Picture 2" descr="Consumer decision making process">
            <a:extLst>
              <a:ext uri="{FF2B5EF4-FFF2-40B4-BE49-F238E27FC236}">
                <a16:creationId xmlns:a16="http://schemas.microsoft.com/office/drawing/2014/main" id="{6DF0A57A-4CCC-6D41-85EA-7CA5FD376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89000"/>
            <a:ext cx="6997700" cy="61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6A82A35-F768-054F-9B32-7F04D31CF544}"/>
              </a:ext>
            </a:extLst>
          </p:cNvPr>
          <p:cNvSpPr txBox="1"/>
          <p:nvPr/>
        </p:nvSpPr>
        <p:spPr>
          <a:xfrm>
            <a:off x="2148840" y="242669"/>
            <a:ext cx="10323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spc="210" dirty="0">
                <a:solidFill>
                  <a:schemeClr val="bg1"/>
                </a:solidFill>
                <a:latin typeface="+mj-lt"/>
              </a:rPr>
              <a:t>Consumer Decision-Making Process</a:t>
            </a:r>
            <a:endParaRPr lang="en-US" sz="3600" b="1" spc="21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689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230087" y="1608482"/>
            <a:ext cx="9775371" cy="37933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4166"/>
              </a:lnSpc>
            </a:pPr>
            <a:r>
              <a:rPr lang="pt-BR" sz="4800" spc="600" dirty="0">
                <a:solidFill>
                  <a:schemeClr val="bg1"/>
                </a:solidFill>
                <a:latin typeface="+mj-lt"/>
              </a:rPr>
              <a:t>Humans make </a:t>
            </a:r>
          </a:p>
          <a:p>
            <a:pPr algn="ctr">
              <a:lnSpc>
                <a:spcPct val="104166"/>
              </a:lnSpc>
            </a:pPr>
            <a:r>
              <a:rPr lang="pt-BR" sz="4800" b="1" spc="600" dirty="0">
                <a:solidFill>
                  <a:schemeClr val="bg1"/>
                </a:solidFill>
                <a:latin typeface="+mj-lt"/>
              </a:rPr>
              <a:t>irrational decisions</a:t>
            </a:r>
            <a:r>
              <a:rPr lang="pt-BR" sz="4800" spc="600" dirty="0">
                <a:solidFill>
                  <a:schemeClr val="bg1"/>
                </a:solidFill>
                <a:latin typeface="+mj-lt"/>
              </a:rPr>
              <a:t>, </a:t>
            </a:r>
            <a:r>
              <a:rPr lang="pt-BR" sz="4800" b="1" spc="600" dirty="0">
                <a:solidFill>
                  <a:schemeClr val="bg1"/>
                </a:solidFill>
                <a:latin typeface="+mj-lt"/>
              </a:rPr>
              <a:t>emotional decisions</a:t>
            </a:r>
            <a:r>
              <a:rPr lang="pt-BR" sz="4800" spc="600" dirty="0">
                <a:solidFill>
                  <a:schemeClr val="bg1"/>
                </a:solidFill>
                <a:latin typeface="+mj-lt"/>
              </a:rPr>
              <a:t>, </a:t>
            </a:r>
          </a:p>
          <a:p>
            <a:pPr algn="ctr">
              <a:lnSpc>
                <a:spcPct val="104166"/>
              </a:lnSpc>
            </a:pPr>
            <a:r>
              <a:rPr lang="pt-BR" sz="4800" b="1" spc="600" dirty="0">
                <a:solidFill>
                  <a:schemeClr val="bg1"/>
                </a:solidFill>
                <a:latin typeface="+mj-lt"/>
              </a:rPr>
              <a:t>NOT rational, economic ones</a:t>
            </a:r>
            <a:r>
              <a:rPr lang="pt-BR" sz="4800" spc="600" dirty="0">
                <a:solidFill>
                  <a:schemeClr val="bg1"/>
                </a:solidFill>
                <a:latin typeface="+mj-lt"/>
              </a:rPr>
              <a:t>, most of the time. </a:t>
            </a:r>
            <a:endParaRPr lang="en-US" altLang="zh-CN" sz="4800" spc="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4918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762000" y="498141"/>
            <a:ext cx="10635343" cy="14886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4166"/>
              </a:lnSpc>
            </a:pPr>
            <a:r>
              <a:rPr lang="en-US" altLang="zh-CN" sz="4800" b="1" spc="600" dirty="0">
                <a:solidFill>
                  <a:schemeClr val="bg1"/>
                </a:solidFill>
                <a:latin typeface="+mj-lt"/>
                <a:ea typeface="Times New Roman"/>
              </a:rPr>
              <a:t>Decision-making process</a:t>
            </a:r>
          </a:p>
          <a:p>
            <a:pPr algn="ctr">
              <a:lnSpc>
                <a:spcPct val="104166"/>
              </a:lnSpc>
            </a:pPr>
            <a:r>
              <a:rPr lang="en-US" altLang="zh-CN" sz="4800" b="1" spc="600" dirty="0">
                <a:solidFill>
                  <a:schemeClr val="bg1"/>
                </a:solidFill>
                <a:latin typeface="+mj-lt"/>
                <a:ea typeface="Times New Roman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10F920-80D8-0028-4754-E5003F18B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260" y="1795456"/>
            <a:ext cx="7849481" cy="41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37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908957" y="1292797"/>
            <a:ext cx="10374086" cy="52175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4166"/>
              </a:lnSpc>
            </a:pPr>
            <a:r>
              <a:rPr lang="en-US" sz="3200" spc="600" dirty="0">
                <a:solidFill>
                  <a:schemeClr val="bg1"/>
                </a:solidFill>
                <a:latin typeface="+mj-lt"/>
              </a:rPr>
              <a:t>“You can try to change people’s minds, but this is difficult. </a:t>
            </a:r>
          </a:p>
          <a:p>
            <a:pPr>
              <a:lnSpc>
                <a:spcPct val="104166"/>
              </a:lnSpc>
            </a:pPr>
            <a:endParaRPr lang="en-US" sz="3200" spc="6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4166"/>
              </a:lnSpc>
            </a:pPr>
            <a:r>
              <a:rPr lang="en-US" sz="3200" spc="600" dirty="0">
                <a:solidFill>
                  <a:schemeClr val="bg1"/>
                </a:solidFill>
                <a:latin typeface="+mj-lt"/>
              </a:rPr>
              <a:t>You can bribe people to change their </a:t>
            </a:r>
            <a:r>
              <a:rPr lang="en-US" sz="3200" spc="600" dirty="0" err="1">
                <a:solidFill>
                  <a:schemeClr val="bg1"/>
                </a:solidFill>
                <a:latin typeface="+mj-lt"/>
              </a:rPr>
              <a:t>behaviour</a:t>
            </a:r>
            <a:r>
              <a:rPr lang="en-US" sz="3200" spc="600" dirty="0">
                <a:solidFill>
                  <a:schemeClr val="bg1"/>
                </a:solidFill>
                <a:latin typeface="+mj-lt"/>
              </a:rPr>
              <a:t>, but it’s expensive. </a:t>
            </a:r>
          </a:p>
          <a:p>
            <a:pPr>
              <a:lnSpc>
                <a:spcPct val="104166"/>
              </a:lnSpc>
            </a:pPr>
            <a:endParaRPr lang="en-US" sz="3200" spc="6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4166"/>
              </a:lnSpc>
            </a:pPr>
            <a:r>
              <a:rPr lang="en-US" sz="3600" b="1" spc="600" dirty="0">
                <a:solidFill>
                  <a:schemeClr val="bg1"/>
                </a:solidFill>
                <a:latin typeface="+mj-lt"/>
              </a:rPr>
              <a:t>Far simpler is to make the new </a:t>
            </a:r>
            <a:r>
              <a:rPr lang="en-US" sz="3600" b="1" spc="600" dirty="0" err="1">
                <a:solidFill>
                  <a:schemeClr val="bg1"/>
                </a:solidFill>
                <a:latin typeface="+mj-lt"/>
              </a:rPr>
              <a:t>behaviour</a:t>
            </a:r>
            <a:r>
              <a:rPr lang="en-US" sz="3600" b="1" spc="600" dirty="0">
                <a:solidFill>
                  <a:schemeClr val="bg1"/>
                </a:solidFill>
                <a:latin typeface="+mj-lt"/>
              </a:rPr>
              <a:t> easy and enjoyable.”</a:t>
            </a:r>
          </a:p>
          <a:p>
            <a:pPr>
              <a:lnSpc>
                <a:spcPct val="104166"/>
              </a:lnSpc>
            </a:pPr>
            <a:r>
              <a:rPr lang="en-US" sz="3200" spc="6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>
              <a:lnSpc>
                <a:spcPct val="104166"/>
              </a:lnSpc>
            </a:pPr>
            <a:r>
              <a:rPr lang="en-US" sz="3200" spc="600" dirty="0">
                <a:solidFill>
                  <a:schemeClr val="bg1"/>
                </a:solidFill>
                <a:latin typeface="+mj-lt"/>
              </a:rPr>
              <a:t>Rory Sutherland, 2017</a:t>
            </a:r>
            <a:endParaRPr lang="en-US" altLang="zh-CN" sz="3200" spc="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5447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7720" y="2139188"/>
            <a:ext cx="7715250" cy="291401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 marR="1224280" algn="ctr">
              <a:lnSpc>
                <a:spcPct val="89500"/>
              </a:lnSpc>
              <a:spcBef>
                <a:spcPts val="855"/>
              </a:spcBef>
            </a:pPr>
            <a:r>
              <a:rPr sz="6000" dirty="0"/>
              <a:t>„The</a:t>
            </a:r>
            <a:r>
              <a:rPr sz="6000" spc="-275" dirty="0"/>
              <a:t> </a:t>
            </a:r>
            <a:r>
              <a:rPr sz="6000" dirty="0"/>
              <a:t>only</a:t>
            </a:r>
            <a:r>
              <a:rPr sz="6000" spc="-254" dirty="0"/>
              <a:t> </a:t>
            </a:r>
            <a:r>
              <a:rPr sz="6000" spc="-10" dirty="0"/>
              <a:t>person </a:t>
            </a:r>
            <a:r>
              <a:rPr sz="6000" dirty="0"/>
              <a:t>who</a:t>
            </a:r>
            <a:r>
              <a:rPr sz="6000" spc="-254" dirty="0"/>
              <a:t> </a:t>
            </a:r>
            <a:r>
              <a:rPr sz="6000" dirty="0"/>
              <a:t>can</a:t>
            </a:r>
            <a:r>
              <a:rPr sz="6000" spc="-254" dirty="0"/>
              <a:t> </a:t>
            </a:r>
            <a:r>
              <a:rPr sz="6000" dirty="0">
                <a:solidFill>
                  <a:srgbClr val="C00000"/>
                </a:solidFill>
              </a:rPr>
              <a:t>fire</a:t>
            </a:r>
            <a:r>
              <a:rPr sz="6000" spc="-254" dirty="0">
                <a:solidFill>
                  <a:srgbClr val="C00000"/>
                </a:solidFill>
              </a:rPr>
              <a:t> </a:t>
            </a:r>
            <a:r>
              <a:rPr sz="6000" dirty="0"/>
              <a:t>us</a:t>
            </a:r>
            <a:r>
              <a:rPr sz="6000" spc="-254" dirty="0"/>
              <a:t> </a:t>
            </a:r>
            <a:r>
              <a:rPr sz="6000" dirty="0"/>
              <a:t>all</a:t>
            </a:r>
            <a:r>
              <a:rPr sz="6000" spc="-265" dirty="0"/>
              <a:t> </a:t>
            </a:r>
            <a:r>
              <a:rPr sz="6000" spc="-35" dirty="0"/>
              <a:t>is </a:t>
            </a:r>
            <a:r>
              <a:rPr sz="6000" dirty="0"/>
              <a:t>the</a:t>
            </a:r>
            <a:r>
              <a:rPr sz="6000" spc="-285" dirty="0"/>
              <a:t> </a:t>
            </a:r>
            <a:r>
              <a:rPr sz="6000" spc="40" dirty="0">
                <a:solidFill>
                  <a:srgbClr val="00B050"/>
                </a:solidFill>
              </a:rPr>
              <a:t>c</a:t>
            </a:r>
            <a:r>
              <a:rPr sz="6000" spc="45" dirty="0">
                <a:solidFill>
                  <a:srgbClr val="00B050"/>
                </a:solidFill>
              </a:rPr>
              <a:t>u</a:t>
            </a:r>
            <a:r>
              <a:rPr sz="6000" spc="40" dirty="0">
                <a:solidFill>
                  <a:srgbClr val="00B050"/>
                </a:solidFill>
              </a:rPr>
              <a:t>st</a:t>
            </a:r>
            <a:r>
              <a:rPr sz="6000" spc="35" dirty="0">
                <a:solidFill>
                  <a:srgbClr val="00B050"/>
                </a:solidFill>
              </a:rPr>
              <a:t>o</a:t>
            </a:r>
            <a:r>
              <a:rPr sz="6000" spc="40" dirty="0">
                <a:solidFill>
                  <a:srgbClr val="00B050"/>
                </a:solidFill>
              </a:rPr>
              <a:t>me</a:t>
            </a:r>
            <a:r>
              <a:rPr sz="6000" spc="-515" dirty="0">
                <a:solidFill>
                  <a:srgbClr val="00B050"/>
                </a:solidFill>
              </a:rPr>
              <a:t>r</a:t>
            </a:r>
            <a:r>
              <a:rPr sz="6000" spc="45" dirty="0"/>
              <a:t>.”</a:t>
            </a:r>
            <a:endParaRPr sz="6000"/>
          </a:p>
          <a:p>
            <a:pPr marL="4966335">
              <a:lnSpc>
                <a:spcPct val="100000"/>
              </a:lnSpc>
              <a:spcBef>
                <a:spcPts val="975"/>
              </a:spcBef>
            </a:pPr>
            <a:r>
              <a:rPr sz="1400" b="0" spc="114" dirty="0">
                <a:latin typeface="Cambria"/>
                <a:cs typeface="Cambria"/>
              </a:rPr>
              <a:t>Sam</a:t>
            </a:r>
            <a:r>
              <a:rPr sz="1400" b="0" spc="125" dirty="0">
                <a:latin typeface="Cambria"/>
                <a:cs typeface="Cambria"/>
              </a:rPr>
              <a:t> </a:t>
            </a:r>
            <a:r>
              <a:rPr sz="1400" b="0" spc="55" dirty="0">
                <a:latin typeface="Cambria"/>
                <a:cs typeface="Cambria"/>
              </a:rPr>
              <a:t>Walton,</a:t>
            </a:r>
            <a:r>
              <a:rPr sz="1400" b="0" spc="120" dirty="0">
                <a:latin typeface="Cambria"/>
                <a:cs typeface="Cambria"/>
              </a:rPr>
              <a:t> </a:t>
            </a:r>
            <a:r>
              <a:rPr sz="1400" b="0" dirty="0">
                <a:latin typeface="Cambria"/>
                <a:cs typeface="Cambria"/>
              </a:rPr>
              <a:t>founder</a:t>
            </a:r>
            <a:r>
              <a:rPr sz="1400" b="0" spc="130" dirty="0">
                <a:latin typeface="Cambria"/>
                <a:cs typeface="Cambria"/>
              </a:rPr>
              <a:t> </a:t>
            </a:r>
            <a:r>
              <a:rPr sz="1400" b="0" dirty="0">
                <a:latin typeface="Cambria"/>
                <a:cs typeface="Cambria"/>
              </a:rPr>
              <a:t>of</a:t>
            </a:r>
            <a:r>
              <a:rPr sz="1400" b="0" spc="120" dirty="0">
                <a:latin typeface="Cambria"/>
                <a:cs typeface="Cambria"/>
              </a:rPr>
              <a:t> </a:t>
            </a:r>
            <a:r>
              <a:rPr sz="1400" b="0" spc="70" dirty="0">
                <a:latin typeface="Cambria"/>
                <a:cs typeface="Cambria"/>
              </a:rPr>
              <a:t>WalMart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59538" y="6230620"/>
            <a:ext cx="3810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5" dirty="0">
                <a:solidFill>
                  <a:srgbClr val="8E8E94"/>
                </a:solidFill>
                <a:latin typeface="Times New Roman"/>
                <a:cs typeface="Times New Roman"/>
              </a:rPr>
              <a:t>27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9385" y="1248954"/>
            <a:ext cx="9535566" cy="24136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ULT-BBA_PPT_Template - 2020">
  <a:themeElements>
    <a:clrScheme name="Custom 1">
      <a:dk1>
        <a:srgbClr val="000000"/>
      </a:dk1>
      <a:lt1>
        <a:srgbClr val="FFFFFF"/>
      </a:lt1>
      <a:dk2>
        <a:srgbClr val="FEF7E9"/>
      </a:dk2>
      <a:lt2>
        <a:srgbClr val="FDFBFF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ULT-BBA_PPT_Template - 2020" id="{4378B7CC-809D-4427-817E-475AD960A016}" vid="{7D7811C0-DE11-4A4A-95FF-88E665B3618A}"/>
    </a:ext>
  </a:extLst>
</a:theme>
</file>

<file path=ppt/theme/theme2.xml><?xml version="1.0" encoding="utf-8"?>
<a:theme xmlns:a="http://schemas.openxmlformats.org/drawingml/2006/main" name="PRESENTATIONLOAD">
  <a:themeElements>
    <a:clrScheme name="PL Styleguide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PL Styleguid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65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lIns="0" tIns="0" rIns="0" bIns="0" rtlCol="0">
        <a:noAutofit/>
      </a:bodyPr>
      <a:lstStyle>
        <a:defPPr>
          <a:lnSpc>
            <a:spcPct val="90000"/>
          </a:lnSpc>
          <a:spcAft>
            <a:spcPts val="1000"/>
          </a:spcAft>
          <a:defRPr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26F5379E4BA740B673F815923EB66F" ma:contentTypeVersion="15" ma:contentTypeDescription="Create a new document." ma:contentTypeScope="" ma:versionID="2c2cc279e087b7af472a9f73a13cce75">
  <xsd:schema xmlns:xsd="http://www.w3.org/2001/XMLSchema" xmlns:xs="http://www.w3.org/2001/XMLSchema" xmlns:p="http://schemas.microsoft.com/office/2006/metadata/properties" xmlns:ns2="d026ed13-471c-4fa9-8f2e-5fec1de07317" xmlns:ns3="60e3c575-0e19-4931-96ec-a95df291c29c" targetNamespace="http://schemas.microsoft.com/office/2006/metadata/properties" ma:root="true" ma:fieldsID="179db42051aefb77ae476c136d4dba64" ns2:_="" ns3:_="">
    <xsd:import namespace="d026ed13-471c-4fa9-8f2e-5fec1de07317"/>
    <xsd:import namespace="60e3c575-0e19-4931-96ec-a95df291c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6ed13-471c-4fa9-8f2e-5fec1de07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4a17b4b-e152-447f-b121-120db388fd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c575-0e19-4931-96ec-a95df291c29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2c06be6-b423-4c21-b9b6-e982cb41dc81}" ma:internalName="TaxCatchAll" ma:showField="CatchAllData" ma:web="60e3c575-0e19-4931-96ec-a95df291c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e3c575-0e19-4931-96ec-a95df291c29c" xsi:nil="true"/>
    <lcf76f155ced4ddcb4097134ff3c332f xmlns="d026ed13-471c-4fa9-8f2e-5fec1de0731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7BB673-331E-474F-A0BA-32B1099E57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26ed13-471c-4fa9-8f2e-5fec1de07317"/>
    <ds:schemaRef ds:uri="60e3c575-0e19-4931-96ec-a95df291c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D9842D7-EDB3-4683-BA75-E2CB7B8DF780}">
  <ds:schemaRefs>
    <ds:schemaRef ds:uri="http://www.w3.org/XML/1998/namespace"/>
    <ds:schemaRef ds:uri="60e3c575-0e19-4931-96ec-a95df291c29c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d026ed13-471c-4fa9-8f2e-5fec1de07317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05DCE91-9C5C-4374-B5E0-D21C655086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 Analysis - MSB</Template>
  <TotalTime>1365</TotalTime>
  <Words>268</Words>
  <Application>Microsoft Office PowerPoint</Application>
  <PresentationFormat>Widescreen</PresentationFormat>
  <Paragraphs>123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HULT-BBA_PPT_Template - 2020</vt:lpstr>
      <vt:lpstr>PRESENTATIONLOAD</vt:lpstr>
      <vt:lpstr>Consumer Understanding &amp; Insights   </vt:lpstr>
      <vt:lpstr>PowerPoint Presentation</vt:lpstr>
      <vt:lpstr>Market Analysis  WHAT?  Consumer insight  WHY?</vt:lpstr>
      <vt:lpstr>Customer Understanding </vt:lpstr>
      <vt:lpstr>PowerPoint Presentation</vt:lpstr>
      <vt:lpstr>People Don’t Buy Products;  They Buy Better Versions of Themselves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„The only person who can fire us all is the customer.” Sam Walton, founder of WalMart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 3 Session Four</dc:title>
  <dc:creator>Liliana Caimacan</dc:creator>
  <cp:lastModifiedBy>Liliana Caimacan</cp:lastModifiedBy>
  <cp:revision>14</cp:revision>
  <dcterms:created xsi:type="dcterms:W3CDTF">2024-01-27T15:55:21Z</dcterms:created>
  <dcterms:modified xsi:type="dcterms:W3CDTF">2026-10-01T15:04:02Z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0x0101008D26F5379E4BA740B673F815923EB66F</vt:lpwstr>
  </property>
</Properties>
</file>