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3" r:id="rId4"/>
    <p:sldId id="265" r:id="rId5"/>
    <p:sldId id="274" r:id="rId6"/>
    <p:sldId id="266" r:id="rId7"/>
    <p:sldId id="275" r:id="rId8"/>
    <p:sldId id="267" r:id="rId9"/>
    <p:sldId id="276" r:id="rId10"/>
    <p:sldId id="268" r:id="rId11"/>
    <p:sldId id="277" r:id="rId12"/>
    <p:sldId id="269" r:id="rId13"/>
    <p:sldId id="278" r:id="rId14"/>
    <p:sldId id="270" r:id="rId15"/>
    <p:sldId id="279" r:id="rId16"/>
    <p:sldId id="271" r:id="rId17"/>
    <p:sldId id="280" r:id="rId18"/>
    <p:sldId id="272" r:id="rId19"/>
    <p:sldId id="281" r:id="rId20"/>
    <p:sldId id="282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D4AD9C"/>
    <a:srgbClr val="F6F6F5"/>
    <a:srgbClr val="EEE4E0"/>
    <a:srgbClr val="DEBAB7"/>
    <a:srgbClr val="FF66CC"/>
    <a:srgbClr val="F6F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359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00651-CA86-9646-B1DC-A52C70F0058A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9158A-EBB6-FA41-A5FE-C30404B4AEB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8707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1E195-4F12-4EE3-8B0A-8940748E3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54720A-90E2-4CE4-87D1-F60797469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A36BD3-5406-48FF-B5ED-83314A363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C9BFA2-1480-43C3-AD2B-E6ACD756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5E439D-84CB-4643-9B8A-21BF1B6C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0964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9DF110-A145-4B2D-A313-2F3553477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4127D4-6B50-4A9A-BECE-B18279858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641053-9C8E-42F7-8BAA-A2E98F860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8B267D-9320-4CFD-AD5D-0F4C7250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5E341D-814D-43FF-9E36-CACCB724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6481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36389E-EB5E-4121-BFDA-895D170A7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04D4D3-CA1E-4855-ADB0-CD3B5C108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DEADD1-40D6-4200-9457-59CCE3F20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E6E6AE-67F6-415B-8A31-8724A86A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408A4E-CD21-4EF9-B515-9ED87CF09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263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08221-83C4-462B-9F46-7BD6C19E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496152-FF54-465D-89B3-B508C88ED6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6C3CCF5-ECF7-4B16-AD10-B4C59D867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A7F35A-DC32-4E23-9EE3-55A48B5E5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3BEEE89-695E-41F5-BB6B-EDB2DFFFB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6001615-B8CE-4A6A-9E63-46BEE82A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6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7D90D-AE8F-4E8F-BEC3-32F624805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4CFCFB7-81B9-4901-88B5-EA49C3574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DD8FC86-AB01-4036-8E6E-F82C2E498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04680A5-686F-4CE5-ABA1-9EC7AED1A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00B43DE-2C21-4E29-B1C5-410F298045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2F7D4CB-6804-476F-A854-32FEC744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AD698A5-C10E-4E42-A1AE-04322B9B3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D54DC34-307A-49AD-9180-CAA049A6C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3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7E7A3-F89F-4BD9-8D3C-86B43023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C646D54-EDF3-4B8B-AF24-3B1D093F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14211F1-2E60-4441-AA00-FDC6961EF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42EF31F-A22A-4632-944B-7B9341E1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813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F814105-B1D6-45F6-9213-8958E5A85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8AAD329-3405-437F-8EE2-3B9B94F2D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F522E7-8675-453E-A8A7-C4319EC7A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330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A131F-983C-49E7-BCFD-EAE9CD0E6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602275-53A2-402F-8009-E68716410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702EABB-089C-4BEA-B633-E1C2CF7A4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E90DFBB-D84F-4AA2-B5D9-37741052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A800190-4F64-41DC-9A10-C27D75DD1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8EDF743-A0AF-4544-8A81-0BB935A17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710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070FB-C296-4B2C-9C44-005E7DBB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109E25C-7519-4C59-8363-AC055090FE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4046F0-BDED-461F-B0C5-3A8285727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A5239D9-9386-4D92-A5B4-8EA0A9901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13475A6-CD63-4AF0-9133-CE3184660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A79674-5E2F-4B8C-AE85-7434A763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644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0483E2-1DD2-4178-A713-612E9428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E5A2F2B-9FC7-4445-A205-32D1B473E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7D046C-4ECB-45E1-9A72-3C43B477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FEDBDD-45A7-4368-910E-769D5DB93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390B07-4153-449F-B8F1-B046235B0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854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D91D94D-F058-4FD3-9451-875A35E632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595113-2B09-4518-BE13-3B857F52A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6799A6-1A76-408B-BCA4-216194DD1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E3BF8A-A865-49FF-8E2E-C13FBB92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3C5E2F-CC94-4F4A-A02A-A6F33BDF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9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4507AA2-35A9-4F09-B883-703E25955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B5EE61-F353-4CD8-B10E-E0B154C4A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950EE8-1895-44E6-B7B2-9D93797AB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976B8-CE72-479A-B34F-1F8CAFB123B1}" type="datetimeFigureOut">
              <a:rPr lang="nl-NL" smtClean="0"/>
              <a:t>26-11-2021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10DE2E-BE29-4C4C-B2CD-03DF302BD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D65D53-DD2C-471D-B7A3-9F8541E6B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C957-5764-4372-8579-77B8341B3C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677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5C046815-02B2-45F0-9679-9540FCE5E03B}"/>
              </a:ext>
            </a:extLst>
          </p:cNvPr>
          <p:cNvSpPr/>
          <p:nvPr/>
        </p:nvSpPr>
        <p:spPr>
          <a:xfrm>
            <a:off x="-97679" y="-44398"/>
            <a:ext cx="12289679" cy="6902398"/>
          </a:xfrm>
          <a:prstGeom prst="rect">
            <a:avLst/>
          </a:prstGeom>
          <a:solidFill>
            <a:srgbClr val="F6F6F5"/>
          </a:solidFill>
          <a:ln w="155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50C2CA5-3228-4D43-BEA6-CCB6D33A9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3088" y="940158"/>
            <a:ext cx="5816322" cy="581632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B53E479-8228-46B5-9860-3399B2595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6396" y="1758623"/>
            <a:ext cx="9144000" cy="1093898"/>
          </a:xfrm>
        </p:spPr>
        <p:txBody>
          <a:bodyPr>
            <a:normAutofit/>
          </a:bodyPr>
          <a:lstStyle/>
          <a:p>
            <a:r>
              <a:rPr lang="nl-NL" sz="4400" dirty="0">
                <a:latin typeface="+mn-lt"/>
              </a:rPr>
              <a:t>De grote roze dolfijn Quiz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9634A0-6A75-4F04-97EF-0D45768C6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3009" y="3020438"/>
            <a:ext cx="9144000" cy="1655762"/>
          </a:xfrm>
        </p:spPr>
        <p:txBody>
          <a:bodyPr>
            <a:normAutofit/>
          </a:bodyPr>
          <a:lstStyle/>
          <a:p>
            <a:r>
              <a:rPr lang="nl-NL" sz="1800" i="1" dirty="0"/>
              <a:t>Voor groep 3 en 4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0E23122-5FB3-4B27-A87F-B3B7E0D6E8C3}"/>
              </a:ext>
            </a:extLst>
          </p:cNvPr>
          <p:cNvSpPr txBox="1"/>
          <p:nvPr/>
        </p:nvSpPr>
        <p:spPr>
          <a:xfrm rot="16200000">
            <a:off x="8894828" y="3203510"/>
            <a:ext cx="61078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800" b="0" i="0" dirty="0">
                <a:solidFill>
                  <a:schemeClr val="bg1">
                    <a:lumMod val="85000"/>
                  </a:schemeClr>
                </a:solidFill>
                <a:effectLst/>
                <a:latin typeface="OpenDyslexic" panose="00000500000000000000" pitchFamily="50" charset="0"/>
              </a:rPr>
              <a:t>© First Mates / WWF-US </a:t>
            </a:r>
            <a:endParaRPr lang="nl-NL" sz="800" dirty="0">
              <a:solidFill>
                <a:schemeClr val="bg1">
                  <a:lumMod val="85000"/>
                </a:schemeClr>
              </a:solidFill>
              <a:latin typeface="OpenDyslexic" panose="00000500000000000000" pitchFamily="50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871B801-2378-4C35-BBD5-70C514B377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5589" y="358915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6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013" y="789564"/>
            <a:ext cx="9144000" cy="839602"/>
          </a:xfrm>
        </p:spPr>
        <p:txBody>
          <a:bodyPr>
            <a:normAutofit/>
          </a:bodyPr>
          <a:lstStyle/>
          <a:p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1. Waar woont de Amazone rivierdolfijn?</a:t>
            </a:r>
            <a:endParaRPr lang="nl-NL" sz="72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4714" y="2177466"/>
            <a:ext cx="9144000" cy="3293615"/>
          </a:xfrm>
        </p:spPr>
        <p:txBody>
          <a:bodyPr/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een rivier in het regenwoud.</a:t>
            </a:r>
          </a:p>
          <a:p>
            <a:pPr algn="l"/>
            <a:endParaRPr lang="nl-NL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  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de oceaan bij de Noordpool.</a:t>
            </a:r>
          </a:p>
          <a:p>
            <a:pPr algn="l"/>
            <a:endParaRPr lang="nl-NL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een meer in Schotland.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E47CA2D-2676-4F70-A583-108193A17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013" y="-160894"/>
            <a:ext cx="9144000" cy="6096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D8A2F8F-2409-4ECB-AC14-5FF9EE41E8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09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046" y="708097"/>
            <a:ext cx="9144000" cy="839602"/>
          </a:xfrm>
        </p:spPr>
        <p:txBody>
          <a:bodyPr>
            <a:normAutofit fontScale="90000"/>
          </a:bodyPr>
          <a:lstStyle/>
          <a:p>
            <a:r>
              <a:rPr lang="nl-NL" sz="31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A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7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7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 een rivier in het regenwoud.</a:t>
            </a:r>
            <a:endParaRPr lang="nl-NL" sz="8000" dirty="0">
              <a:latin typeface="+mn-lt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6AA4E18-23D2-4951-A47C-95F6D7D7183C}"/>
              </a:ext>
            </a:extLst>
          </p:cNvPr>
          <p:cNvSpPr txBox="1"/>
          <p:nvPr/>
        </p:nvSpPr>
        <p:spPr>
          <a:xfrm>
            <a:off x="101404" y="2950204"/>
            <a:ext cx="2059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/>
              <a:t>Hier leeft de rivierdolfijn!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AEE23D-25FF-4E75-B49E-1E49EBC6C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651074">
            <a:off x="1042877" y="3521958"/>
            <a:ext cx="720337" cy="941979"/>
          </a:xfrm>
          <a:prstGeom prst="rect">
            <a:avLst/>
          </a:prstGeom>
        </p:spPr>
      </p:pic>
      <p:pic>
        <p:nvPicPr>
          <p:cNvPr id="7" name="Afbeelding 6" descr="Afbeelding met buiten, natuur, helling, land&#10;&#10;Automatisch gegenereerde beschrijving">
            <a:extLst>
              <a:ext uri="{FF2B5EF4-FFF2-40B4-BE49-F238E27FC236}">
                <a16:creationId xmlns:a16="http://schemas.microsoft.com/office/drawing/2014/main" id="{2A44F7E8-DBD0-4D25-BDDB-1D31B08C3A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69" y="1848712"/>
            <a:ext cx="7534879" cy="4288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3548AAF-2E2D-4A8D-A2C2-04FAFBDC682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319" y="750164"/>
            <a:ext cx="10351362" cy="1052666"/>
          </a:xfrm>
        </p:spPr>
        <p:txBody>
          <a:bodyPr>
            <a:normAutofit/>
          </a:bodyPr>
          <a:lstStyle/>
          <a:p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2. Waarom wordt de Amazone rivierdolfijn de roze dolfijn genoemd?</a:t>
            </a:r>
            <a:endParaRPr lang="nl-NL" sz="157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7062" y="2409998"/>
            <a:ext cx="10025849" cy="3266982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dirty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Alle Amazone rivierdolfijn zijn roze. </a:t>
            </a:r>
          </a:p>
          <a:p>
            <a:pPr algn="l"/>
            <a:endParaRPr lang="nl-NL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Sommige Amazone rivierdolfijn zijn roze.</a:t>
            </a:r>
          </a:p>
          <a:p>
            <a:pPr algn="l"/>
            <a:b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Het is een grapje. De Amazone rivierdolfijn is</a:t>
            </a:r>
          </a:p>
          <a:p>
            <a:pPr algn="l"/>
            <a:r>
              <a:rPr lang="nl-NL" sz="2000" dirty="0">
                <a:cs typeface="Arial" panose="020B0604020202020204" pitchFamily="34" charset="0"/>
              </a:rPr>
              <a:t>      altijd grijs.</a:t>
            </a:r>
            <a:endParaRPr lang="nl-NL" sz="2800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32122C8-D996-4BBC-BA7A-3031B1E821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91134" y="3089875"/>
            <a:ext cx="4114808" cy="248107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9DB2559-86F1-43B2-BFAC-CDB2E158F3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4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319" y="750164"/>
            <a:ext cx="10351362" cy="1052666"/>
          </a:xfrm>
        </p:spPr>
        <p:txBody>
          <a:bodyPr>
            <a:normAutofit fontScale="90000"/>
          </a:bodyPr>
          <a:lstStyle/>
          <a:p>
            <a:r>
              <a:rPr lang="nl-NL" sz="31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B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Sommige Amazone rivierdolfijnen zijn roze.</a:t>
            </a:r>
            <a:endParaRPr lang="nl-NL" sz="18800" dirty="0">
              <a:latin typeface="+mn-lt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4E5DBDA-E1FA-4A36-BD57-49D42B61AA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7" name="Afbeelding 6" descr="Afbeelding met water, buiten, zoogdier, zwemmen&#10;&#10;Automatisch gegenereerde beschrijving">
            <a:extLst>
              <a:ext uri="{FF2B5EF4-FFF2-40B4-BE49-F238E27FC236}">
                <a16:creationId xmlns:a16="http://schemas.microsoft.com/office/drawing/2014/main" id="{7C986AD2-1367-4589-96F4-6F9B7ED758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375" y="1975900"/>
            <a:ext cx="6717249" cy="447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9C23C98B-326E-4A68-B43D-836FCA22B54E}"/>
              </a:ext>
            </a:extLst>
          </p:cNvPr>
          <p:cNvSpPr txBox="1"/>
          <p:nvPr/>
        </p:nvSpPr>
        <p:spPr>
          <a:xfrm>
            <a:off x="677756" y="3268583"/>
            <a:ext cx="2059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/>
              <a:t>Zie je de mooie roze kleur?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CF6EE08-CD40-4FDB-A8AF-3CC85F1CD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651074">
            <a:off x="1760482" y="3844069"/>
            <a:ext cx="720337" cy="94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29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792" y="713990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3. Waarom heeft de roze dolfijn geen grote vin op zijn rug, zoals zijn nichten en neven de grijze dolfijnen?</a:t>
            </a:r>
            <a:endParaRPr lang="nl-NL" sz="149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510" y="2246712"/>
            <a:ext cx="10912136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 Amazone rivierdolfijn zwemt waar het ondiep is. </a:t>
            </a:r>
          </a:p>
          <a:p>
            <a:pPr algn="l"/>
            <a:r>
              <a:rPr lang="nl-NL" sz="2200" dirty="0"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Hij kan dan ook op zijn rug zwemmen om z’n prooi</a:t>
            </a:r>
            <a:r>
              <a:rPr lang="nl-NL" sz="22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 vangen.</a:t>
            </a:r>
          </a:p>
          <a:p>
            <a:pPr algn="l"/>
            <a:endParaRPr lang="nl-NL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  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 Amazone rivierdolfijn wil liever niet opvallen</a:t>
            </a:r>
            <a:r>
              <a:rPr lang="nl-NL" sz="22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tijdens het zwemmen.</a:t>
            </a:r>
          </a:p>
          <a:p>
            <a:pPr algn="l"/>
            <a:endParaRPr lang="nl-NL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  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 vin van de Amazone rivierdolfijn was wel groot, maar</a:t>
            </a:r>
            <a:r>
              <a:rPr lang="nl-NL" sz="2200" dirty="0">
                <a:cs typeface="Arial" panose="020B0604020202020204" pitchFamily="34" charset="0"/>
              </a:rPr>
              <a:t>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is versleten</a:t>
            </a:r>
          </a:p>
          <a:p>
            <a:pPr algn="l"/>
            <a:r>
              <a:rPr lang="nl-NL" sz="2200" dirty="0"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nl-NL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doordat hij graag op zijn rug zwemt.</a:t>
            </a:r>
          </a:p>
          <a:p>
            <a:pPr algn="l"/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A172B8E-249F-47B6-BF24-2AA704C070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7" name="Afbeelding 6" descr="Afbeelding met waterzoogdier, zoogdier, water, buiten&#10;&#10;Automatisch gegenereerde beschrijving">
            <a:extLst>
              <a:ext uri="{FF2B5EF4-FFF2-40B4-BE49-F238E27FC236}">
                <a16:creationId xmlns:a16="http://schemas.microsoft.com/office/drawing/2014/main" id="{67C18954-0B57-42CA-837D-FFF8BA88D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0723" y="3986735"/>
            <a:ext cx="2297557" cy="1602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Afbeelding 8" descr="Afbeelding met zoogdier, buiten, waterzoogdier&#10;&#10;Automatisch gegenereerde beschrijving">
            <a:extLst>
              <a:ext uri="{FF2B5EF4-FFF2-40B4-BE49-F238E27FC236}">
                <a16:creationId xmlns:a16="http://schemas.microsoft.com/office/drawing/2014/main" id="{5AB8649C-BF22-49D4-8212-5EABBD124D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6234" y="2189844"/>
            <a:ext cx="2297557" cy="14503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4C367694-3539-4A5C-A6ED-8D8C76839080}"/>
              </a:ext>
            </a:extLst>
          </p:cNvPr>
          <p:cNvSpPr/>
          <p:nvPr/>
        </p:nvSpPr>
        <p:spPr>
          <a:xfrm>
            <a:off x="10896229" y="2745223"/>
            <a:ext cx="517125" cy="517125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34B7B421-FA89-45E3-8185-579B28C167FE}"/>
              </a:ext>
            </a:extLst>
          </p:cNvPr>
          <p:cNvSpPr/>
          <p:nvPr/>
        </p:nvSpPr>
        <p:spPr>
          <a:xfrm>
            <a:off x="10029614" y="4219268"/>
            <a:ext cx="517125" cy="517125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6874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556264"/>
            <a:ext cx="10668000" cy="1469917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A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 amazone rivierdolfijn zwemt waar het ondiep is. Hij kan dan ook op zijn rug zwemmen om z’n prooi te vangen.</a:t>
            </a:r>
            <a:endParaRPr lang="nl-NL" sz="14900" b="1" dirty="0">
              <a:latin typeface="+mn-lt"/>
            </a:endParaRPr>
          </a:p>
        </p:txBody>
      </p:sp>
      <p:sp>
        <p:nvSpPr>
          <p:cNvPr id="6" name="Ondertitel 5">
            <a:extLst>
              <a:ext uri="{FF2B5EF4-FFF2-40B4-BE49-F238E27FC236}">
                <a16:creationId xmlns:a16="http://schemas.microsoft.com/office/drawing/2014/main" id="{E7B91939-9ABF-40AF-B202-86CC1ACEF7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00147A6-ECCE-4987-A0CE-BD947A42DF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7" name="Afbeelding 6" descr="Afbeelding met water, buiten, watersport, sport&#10;&#10;Automatisch gegenereerde beschrijving">
            <a:extLst>
              <a:ext uri="{FF2B5EF4-FFF2-40B4-BE49-F238E27FC236}">
                <a16:creationId xmlns:a16="http://schemas.microsoft.com/office/drawing/2014/main" id="{9ACCB4C4-E89E-41F1-8ACD-3FDF374859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3948" y="2201662"/>
            <a:ext cx="6518927" cy="4345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168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58378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4. Kan een Amazone rivierdolfijn goed zien?</a:t>
            </a:r>
            <a:endParaRPr lang="nl-NL" sz="310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0039" y="2148026"/>
            <a:ext cx="9144000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Ja hoor, prima.</a:t>
            </a:r>
          </a:p>
          <a:p>
            <a:pPr algn="l"/>
            <a:b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Nee joh, hij heeft hele kleine oogjes!</a:t>
            </a:r>
          </a:p>
          <a:p>
            <a:pPr algn="l"/>
            <a:b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De Amazone rivierdolfijn ziet helemaal niets.</a:t>
            </a:r>
            <a:endParaRPr lang="nl-NL" sz="2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3007F2-1C2F-4838-8F8C-61961D050F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36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907425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B</a:t>
            </a:r>
            <a:br>
              <a:rPr lang="nl-NL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Nee, want hij heeft hele kleine oogjes!</a:t>
            </a:r>
            <a:endParaRPr lang="nl-NL" sz="25800" b="1" dirty="0">
              <a:latin typeface="+mn-lt"/>
            </a:endParaRPr>
          </a:p>
        </p:txBody>
      </p:sp>
      <p:pic>
        <p:nvPicPr>
          <p:cNvPr id="9" name="Afbeelding 8" descr="Afbeelding met water, buiten, zoogdier, waterzoogdier&#10;&#10;Automatisch gegenereerde beschrijving">
            <a:extLst>
              <a:ext uri="{FF2B5EF4-FFF2-40B4-BE49-F238E27FC236}">
                <a16:creationId xmlns:a16="http://schemas.microsoft.com/office/drawing/2014/main" id="{03AFBED1-9460-4EFE-A2D2-D3BBCF9322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8194" y="1812793"/>
            <a:ext cx="1974231" cy="19993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2669DFA6-25E4-4022-93C3-D974F2A132EB}"/>
              </a:ext>
            </a:extLst>
          </p:cNvPr>
          <p:cNvSpPr txBox="1"/>
          <p:nvPr/>
        </p:nvSpPr>
        <p:spPr>
          <a:xfrm>
            <a:off x="955652" y="3897835"/>
            <a:ext cx="2059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/>
              <a:t>Zie je hoe klein zijn oogjes zijn?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5FBD6EF-6DA3-4CD7-9773-D8055E29E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776203">
            <a:off x="438975" y="3065385"/>
            <a:ext cx="1292493" cy="619319"/>
          </a:xfrm>
          <a:prstGeom prst="rect">
            <a:avLst/>
          </a:prstGeom>
        </p:spPr>
      </p:pic>
      <p:pic>
        <p:nvPicPr>
          <p:cNvPr id="8" name="Afbeelding 7" descr="Afbeelding met water, buiten, zoogdier, waterzoogdier&#10;&#10;Automatisch gegenereerde beschrijving">
            <a:extLst>
              <a:ext uri="{FF2B5EF4-FFF2-40B4-BE49-F238E27FC236}">
                <a16:creationId xmlns:a16="http://schemas.microsoft.com/office/drawing/2014/main" id="{E43E779B-5525-4B7F-869E-CF46B9D0C3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8221" y="1991379"/>
            <a:ext cx="3738845" cy="4397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E2F3FE4-885A-4975-B247-EDC539D882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17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8" y="493938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5. Waarom heeft de Amazone rivierdolfijn zijn ogen </a:t>
            </a:r>
            <a:r>
              <a:rPr lang="nl-NL" sz="2800" u="sng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niet</a:t>
            </a:r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nodig?</a:t>
            </a:r>
            <a:endParaRPr lang="nl-NL" sz="258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7773" y="2015806"/>
            <a:ext cx="9962225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De Amazone rivierdolfijn zwemt nooit verder dan 10 meter heen en</a:t>
            </a:r>
            <a:r>
              <a:rPr lang="nl-NL" sz="2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weer.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De Amazone rivierdolfijn weet precies de weg omdat hij in die rivier</a:t>
            </a:r>
            <a:r>
              <a:rPr lang="nl-NL" sz="2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geboren is.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b="0" i="0" dirty="0">
                <a:solidFill>
                  <a:srgbClr val="1D1C1D"/>
                </a:solidFill>
                <a:effectLst/>
                <a:latin typeface="Slack-Lato"/>
              </a:rPr>
              <a:t>De Amazone rivierdolfijn maakt klikgeluiden onder water. Zo vindt hij zijn weg en kan hij</a:t>
            </a:r>
          </a:p>
          <a:p>
            <a:pPr algn="l"/>
            <a:r>
              <a:rPr lang="nl-NL" sz="2000" dirty="0">
                <a:solidFill>
                  <a:srgbClr val="1D1C1D"/>
                </a:solidFill>
                <a:latin typeface="Slack-Lato"/>
              </a:rPr>
              <a:t>      voedsel vangen.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AD3035F-9AC7-4313-BB8A-2742D977C7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51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768" y="194558"/>
            <a:ext cx="10668000" cy="1872368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C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 Amazone rivierdolfijn maakt klikgeluiden onder water en zo vindt hij zijn weg en kan hij voedsel vangen.</a:t>
            </a:r>
            <a:endParaRPr lang="nl-NL" sz="25800" b="1" dirty="0">
              <a:latin typeface="+mn-lt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ADFDB1A-D4D9-4258-97B4-52DEE142C0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56" y="2359449"/>
            <a:ext cx="6116288" cy="4077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A1C130E-F204-4DE0-9ADF-B2ED9EF49B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66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12" y="651277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6. Wat eet een Amazone rivierdolfijn?</a:t>
            </a:r>
            <a:endParaRPr lang="nl-NL" sz="446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1313" y="1959745"/>
            <a:ext cx="9962225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Oud brood dat de mensen hem voeren.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Kreeftjes en vissen.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  </a:t>
            </a:r>
            <a:r>
              <a:rPr lang="nl-NL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Zeldzame onderwaterplantjes.</a:t>
            </a:r>
          </a:p>
          <a:p>
            <a:pPr algn="l"/>
            <a:endParaRPr lang="nl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8CE3555-7236-4F97-9624-95246DF72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7943" y="4012850"/>
            <a:ext cx="3705285" cy="147369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D692848-1D3D-40FC-8F66-537751821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599509">
            <a:off x="7474412" y="4743739"/>
            <a:ext cx="815867" cy="13205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C391998-A7B2-4775-850F-E18658B96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0041" y="4021584"/>
            <a:ext cx="1631628" cy="283641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C337983-7CD6-4039-BBC4-9C8F25EBB8A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09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3" y="809680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B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Kreeftjes en vissen.</a:t>
            </a:r>
            <a:endParaRPr lang="nl-NL" sz="44600" b="1" dirty="0">
              <a:latin typeface="+mn-lt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BC115EF-5732-4223-B656-DA20418265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7" name="Afbeelding 6" descr="Afbeelding met buiten, natuur, golf&#10;&#10;Automatisch gegenereerde beschrijving">
            <a:extLst>
              <a:ext uri="{FF2B5EF4-FFF2-40B4-BE49-F238E27FC236}">
                <a16:creationId xmlns:a16="http://schemas.microsoft.com/office/drawing/2014/main" id="{D4102214-9868-464E-BAB3-F68B5A3FDF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992" y="1855676"/>
            <a:ext cx="6712468" cy="4458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B4F6684-CD4A-4AC1-83A2-6F1672772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247143" y="5002324"/>
            <a:ext cx="2818830" cy="112112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8A2F4AF-2A94-46B6-BB85-F7FC102DFED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000491" flipH="1">
            <a:off x="3211884" y="5877254"/>
            <a:ext cx="459095" cy="7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23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897" y="812305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latin typeface="+mn-lt"/>
                <a:cs typeface="Arial" panose="020B0604020202020204" pitchFamily="34" charset="0"/>
              </a:rPr>
              <a:t>7. Waarom heet de Amazone rivierdolfijn zo?</a:t>
            </a:r>
            <a:endParaRPr lang="nl-NL" sz="446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2335" y="2227803"/>
            <a:ext cx="9962225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Mevrouw Amazone ontdekte deze dolfijnen. 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Amazone betekent griezelige grote jager.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Amazone is het gebied waar de dolfijn leeft.</a:t>
            </a:r>
            <a:endParaRPr lang="nl-NL" sz="2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C9DCF23-6F3C-4695-B447-D68104793B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1744" y="4719500"/>
            <a:ext cx="3278311" cy="19767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D9659AB-641D-48BF-9254-D96176C662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33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957649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b="1" dirty="0">
                <a:latin typeface="+mn-lt"/>
                <a:cs typeface="Arial" panose="020B0604020202020204" pitchFamily="34" charset="0"/>
              </a:rPr>
              <a:t>Antwoord C</a:t>
            </a:r>
            <a:br>
              <a:rPr lang="nl-NL" sz="2400" b="1" dirty="0">
                <a:latin typeface="+mn-lt"/>
                <a:cs typeface="Arial" panose="020B0604020202020204" pitchFamily="34" charset="0"/>
              </a:rPr>
            </a:br>
            <a:br>
              <a:rPr lang="nl-NL" sz="2400" b="1" dirty="0">
                <a:latin typeface="+mn-lt"/>
                <a:cs typeface="Arial" panose="020B0604020202020204" pitchFamily="34" charset="0"/>
              </a:rPr>
            </a:br>
            <a:r>
              <a:rPr lang="nl-NL" sz="2400" dirty="0">
                <a:latin typeface="+mn-lt"/>
                <a:cs typeface="Arial" panose="020B0604020202020204" pitchFamily="34" charset="0"/>
              </a:rPr>
              <a:t>De Amazone is het gebied waar de dolfijn leeft.</a:t>
            </a:r>
            <a:endParaRPr lang="nl-NL" sz="37200" b="1" dirty="0">
              <a:latin typeface="+mn-lt"/>
            </a:endParaRPr>
          </a:p>
        </p:txBody>
      </p:sp>
      <p:pic>
        <p:nvPicPr>
          <p:cNvPr id="12" name="Afbeelding 11" descr="Afbeelding met gras, buiten, natuur, groen&#10;&#10;Automatisch gegenereerde beschrijving">
            <a:extLst>
              <a:ext uri="{FF2B5EF4-FFF2-40B4-BE49-F238E27FC236}">
                <a16:creationId xmlns:a16="http://schemas.microsoft.com/office/drawing/2014/main" id="{AE541BB4-3D20-4E81-A05D-81DA2EA3EE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938" y="2038350"/>
            <a:ext cx="6712123" cy="4284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0F3C70D3-9845-4774-B04A-8E331251E206}"/>
              </a:ext>
            </a:extLst>
          </p:cNvPr>
          <p:cNvSpPr txBox="1"/>
          <p:nvPr/>
        </p:nvSpPr>
        <p:spPr>
          <a:xfrm>
            <a:off x="388113" y="2595096"/>
            <a:ext cx="2059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/>
              <a:t>Dit is het Amazonegebied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ED2CDC4-9D69-4E5C-9AC7-281119BD6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98834">
            <a:off x="1523616" y="3143158"/>
            <a:ext cx="1225031" cy="57168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36B85CC-F3A6-4175-850A-3EDCEA25C56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18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164" y="856694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8. Hoe komt het dat er niet zoveel Amazone rivierdolfijnen meer zijn?</a:t>
            </a:r>
            <a:endParaRPr lang="nl-NL" sz="28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519" y="2348108"/>
            <a:ext cx="10191289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Omdat de rivieren vervuild zijn en er steeds minder ruimte is voor</a:t>
            </a:r>
            <a:r>
              <a:rPr lang="nl-NL" sz="2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 dolfijnen om te leven.</a:t>
            </a:r>
          </a:p>
          <a:p>
            <a:pPr algn="l"/>
            <a:b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Omdat steeds meer Amazone rivierdolfijnen in de zee gaan wonen.</a:t>
            </a:r>
          </a:p>
          <a:p>
            <a:pPr algn="l"/>
            <a:br>
              <a:rPr lang="nl-NL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Omdat Amazone rivierdolfijnen maar één keer in de 10 jaar een baby </a:t>
            </a:r>
            <a:r>
              <a:rPr lang="nl-NL" sz="2000" dirty="0">
                <a:ea typeface="Calibri" panose="020F0502020204030204" pitchFamily="34" charset="0"/>
                <a:cs typeface="Arial" panose="020B0604020202020204" pitchFamily="34" charset="0"/>
              </a:rPr>
              <a:t>krijgen.</a:t>
            </a:r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l-NL" sz="3600" dirty="0">
              <a:latin typeface="OpenDyslexic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C242396-4916-40AC-A21E-59FEF79E45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63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380477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A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Omdat de riviere</a:t>
            </a:r>
            <a:r>
              <a:rPr lang="nl-NL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 vervuild zijn en er steeds minder ruimte is voor de dolfijnen om te leven.</a:t>
            </a:r>
            <a:endParaRPr lang="nl-NL" sz="2800" b="1" dirty="0">
              <a:latin typeface="+mn-lt"/>
            </a:endParaRPr>
          </a:p>
        </p:txBody>
      </p:sp>
      <p:pic>
        <p:nvPicPr>
          <p:cNvPr id="8" name="Afbeelding 7" descr="Afbeelding met gras&#10;&#10;Automatisch gegenereerde beschrijving">
            <a:extLst>
              <a:ext uri="{FF2B5EF4-FFF2-40B4-BE49-F238E27FC236}">
                <a16:creationId xmlns:a16="http://schemas.microsoft.com/office/drawing/2014/main" id="{4961E366-2F51-4712-B141-16EFE71EA0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512604" y="770099"/>
            <a:ext cx="350414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5653C027-81FE-4DEF-87E4-80E79B6A1D56}"/>
              </a:ext>
            </a:extLst>
          </p:cNvPr>
          <p:cNvSpPr txBox="1"/>
          <p:nvPr/>
        </p:nvSpPr>
        <p:spPr>
          <a:xfrm>
            <a:off x="636901" y="3068262"/>
            <a:ext cx="20596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i="1" dirty="0"/>
              <a:t>Dit is afval wat in de rivier terechtkomt. Hierdoor is de rivier geen fijne plek meer voor de dolfijnen om in te leven.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43E088B-7766-4811-8FDA-B59116422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468422" flipH="1">
            <a:off x="1771709" y="4532862"/>
            <a:ext cx="581025" cy="8572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B983FA3-D727-4200-ACAE-4D249ED391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74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404" y="582454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9. Van wie is de Amazone rivierdolfijn familie?</a:t>
            </a:r>
            <a:endParaRPr lang="nl-NL" sz="2800" dirty="0"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414BE8-D4D1-47F0-B59F-F6F76F02B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0595" y="2507734"/>
            <a:ext cx="9962225" cy="3480047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nl-NL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Sardine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Zeeschildpad</a:t>
            </a: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l-N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nl-NL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  Walvis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6512D72-A616-4FD9-BDC8-F96F9597B6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7" name="Afbeelding 6" descr="Afbeelding met reptiel, schildpad, buiten&#10;&#10;Automatisch gegenereerde beschrijving">
            <a:extLst>
              <a:ext uri="{FF2B5EF4-FFF2-40B4-BE49-F238E27FC236}">
                <a16:creationId xmlns:a16="http://schemas.microsoft.com/office/drawing/2014/main" id="{0522E8B8-1E0B-475F-8E9F-F458AF4964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1982" y="3125822"/>
            <a:ext cx="2954858" cy="1966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Afbeelding 8" descr="Afbeelding met water, zoogdier, golf, zwemmen&#10;&#10;Automatisch gegenereerde beschrijving">
            <a:extLst>
              <a:ext uri="{FF2B5EF4-FFF2-40B4-BE49-F238E27FC236}">
                <a16:creationId xmlns:a16="http://schemas.microsoft.com/office/drawing/2014/main" id="{FAE0CBB9-A77E-43FE-B20F-18F2915BE5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2095" y="4442819"/>
            <a:ext cx="2848408" cy="1898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Afbeelding 10" descr="Afbeelding met vissen&#10;&#10;Automatisch gegenereerde beschrijving">
            <a:extLst>
              <a:ext uri="{FF2B5EF4-FFF2-40B4-BE49-F238E27FC236}">
                <a16:creationId xmlns:a16="http://schemas.microsoft.com/office/drawing/2014/main" id="{3863EBDF-B7A9-4BF8-A8F7-08520172E8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4826" y="1666321"/>
            <a:ext cx="2917536" cy="18204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5264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417" y="909630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Antwoord C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 walvis!</a:t>
            </a:r>
            <a:endParaRPr lang="nl-NL" sz="2800" b="1" dirty="0">
              <a:latin typeface="+mn-lt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36FDA91-76CB-4B44-8FB0-5BC1AB9B60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5" name="Afbeelding 4" descr="Afbeelding met water, zoogdier, golf, zwemmen&#10;&#10;Automatisch gegenereerde beschrijving">
            <a:extLst>
              <a:ext uri="{FF2B5EF4-FFF2-40B4-BE49-F238E27FC236}">
                <a16:creationId xmlns:a16="http://schemas.microsoft.com/office/drawing/2014/main" id="{CDC4C567-BE97-488C-A378-F93FFC7B3D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384" y="2042861"/>
            <a:ext cx="6423718" cy="4282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Afbeelding 7" descr="Afbeelding met binnen, bril&#10;&#10;Automatisch gegenereerde beschrijving">
            <a:extLst>
              <a:ext uri="{FF2B5EF4-FFF2-40B4-BE49-F238E27FC236}">
                <a16:creationId xmlns:a16="http://schemas.microsoft.com/office/drawing/2014/main" id="{AB3DA374-A067-436A-8A95-2EE1E016FD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11" y="532659"/>
            <a:ext cx="2586243" cy="159354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7362FD5-C12C-4AB1-98BC-EBBEDE0ED6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6326" flipH="1">
            <a:off x="9356665" y="761995"/>
            <a:ext cx="1346319" cy="172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10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3A5DD-433E-490A-9551-22D9497B6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950" y="697028"/>
            <a:ext cx="10668000" cy="839602"/>
          </a:xfrm>
        </p:spPr>
        <p:txBody>
          <a:bodyPr>
            <a:noAutofit/>
          </a:bodyPr>
          <a:lstStyle/>
          <a:p>
            <a: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Einde</a:t>
            </a:r>
            <a:br>
              <a:rPr lang="nl-NL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Wisten jullie al veel over de rivierdolfijn?</a:t>
            </a:r>
            <a:endParaRPr lang="nl-NL" sz="2000" b="1" dirty="0">
              <a:latin typeface="+mn-lt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36FDA91-76CB-4B44-8FB0-5BC1AB9B60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825" y="6178120"/>
            <a:ext cx="1916482" cy="437351"/>
          </a:xfrm>
          <a:prstGeom prst="rect">
            <a:avLst/>
          </a:prstGeom>
        </p:spPr>
      </p:pic>
      <p:pic>
        <p:nvPicPr>
          <p:cNvPr id="14" name="Afbeelding 13" descr="Afbeelding met watersport, zwemmen&#10;&#10;Automatisch gegenereerde beschrijving">
            <a:extLst>
              <a:ext uri="{FF2B5EF4-FFF2-40B4-BE49-F238E27FC236}">
                <a16:creationId xmlns:a16="http://schemas.microsoft.com/office/drawing/2014/main" id="{2201A89E-D651-4A8F-8781-0763E2E622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3979" y="1828400"/>
            <a:ext cx="6864042" cy="4568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74546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600</Words>
  <Application>Microsoft Macintosh PowerPoint</Application>
  <PresentationFormat>Breedbeeld</PresentationFormat>
  <Paragraphs>73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OpenDyslexic</vt:lpstr>
      <vt:lpstr>Slack-Lato</vt:lpstr>
      <vt:lpstr>Kantoorthema</vt:lpstr>
      <vt:lpstr>De grote roze dolfijn Quiz</vt:lpstr>
      <vt:lpstr>1. Waar woont de Amazone rivierdolfijn?</vt:lpstr>
      <vt:lpstr>Antwoord A  In een rivier in het regenwoud.</vt:lpstr>
      <vt:lpstr>2. Waarom wordt de Amazone rivierdolfijn de roze dolfijn genoemd?</vt:lpstr>
      <vt:lpstr>Antwoord B  Sommige Amazone rivierdolfijnen zijn roze.</vt:lpstr>
      <vt:lpstr>3. Waarom heeft de roze dolfijn geen grote vin op zijn rug, zoals zijn nichten en neven de grijze dolfijnen?</vt:lpstr>
      <vt:lpstr>Antwoord A  De amazone rivierdolfijn zwemt waar het ondiep is. Hij kan dan ook op zijn rug zwemmen om z’n prooi te vangen.</vt:lpstr>
      <vt:lpstr>4. Kan een Amazone rivierdolfijn goed zien?</vt:lpstr>
      <vt:lpstr>Antwoord B  Nee, want hij heeft hele kleine oogjes!</vt:lpstr>
      <vt:lpstr>5. Waarom heeft de Amazone rivierdolfijn zijn ogen niet nodig?</vt:lpstr>
      <vt:lpstr>Antwoord C  De Amazone rivierdolfijn maakt klikgeluiden onder water en zo vindt hij zijn weg en kan hij voedsel vangen.</vt:lpstr>
      <vt:lpstr>6. Wat eet een Amazone rivierdolfijn?</vt:lpstr>
      <vt:lpstr>Antwoord B  Kreeftjes en vissen.</vt:lpstr>
      <vt:lpstr>7. Waarom heet de Amazone rivierdolfijn zo?</vt:lpstr>
      <vt:lpstr>Antwoord C  De Amazone is het gebied waar de dolfijn leeft.</vt:lpstr>
      <vt:lpstr>8. Hoe komt het dat er niet zoveel Amazone rivierdolfijnen meer zijn?</vt:lpstr>
      <vt:lpstr>Antwoord A  Omdat de rivieren vervuild zijn en er steeds minder ruimte is voor de dolfijnen om te leven.</vt:lpstr>
      <vt:lpstr>9. Van wie is de Amazone rivierdolfijn familie?</vt:lpstr>
      <vt:lpstr>Antwoord C  De walvis!</vt:lpstr>
      <vt:lpstr>Einde  Wisten jullie al veel over de rivierdolfijn?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 Roze Dolfijn - Toekomstkunde Junior regenwoud</dc:title>
  <dc:subject/>
  <dc:creator>Wereld Natuur Fonds</dc:creator>
  <cp:keywords/>
  <dc:description/>
  <cp:lastModifiedBy>Bram Beckmans</cp:lastModifiedBy>
  <cp:revision>42</cp:revision>
  <dcterms:created xsi:type="dcterms:W3CDTF">2021-11-17T10:02:03Z</dcterms:created>
  <dcterms:modified xsi:type="dcterms:W3CDTF">2021-11-26T14:52:50Z</dcterms:modified>
  <cp:category/>
</cp:coreProperties>
</file>