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313" r:id="rId4"/>
  </p:sldMasterIdLst>
  <p:notesMasterIdLst>
    <p:notesMasterId r:id="rId33"/>
  </p:notesMasterIdLst>
  <p:handoutMasterIdLst>
    <p:handoutMasterId r:id="rId34"/>
  </p:handoutMasterIdLst>
  <p:sldIdLst>
    <p:sldId id="284" r:id="rId5"/>
    <p:sldId id="268" r:id="rId6"/>
    <p:sldId id="287" r:id="rId7"/>
    <p:sldId id="288" r:id="rId8"/>
    <p:sldId id="289" r:id="rId9"/>
    <p:sldId id="290" r:id="rId10"/>
    <p:sldId id="291" r:id="rId11"/>
    <p:sldId id="292" r:id="rId12"/>
    <p:sldId id="273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7" r:id="rId27"/>
    <p:sldId id="308" r:id="rId28"/>
    <p:sldId id="309" r:id="rId29"/>
    <p:sldId id="310" r:id="rId30"/>
    <p:sldId id="306" r:id="rId31"/>
    <p:sldId id="275" r:id="rId32"/>
  </p:sldIdLst>
  <p:sldSz cx="9144000" cy="5143500" type="screen16x9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925" userDrawn="1">
          <p15:clr>
            <a:srgbClr val="A4A3A4"/>
          </p15:clr>
        </p15:guide>
        <p15:guide id="4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A79D96"/>
    <a:srgbClr val="001489"/>
    <a:srgbClr val="0072CE"/>
    <a:srgbClr val="6CACE4"/>
    <a:srgbClr val="DED9D1"/>
    <a:srgbClr val="055A88"/>
    <a:srgbClr val="3FA3D7"/>
    <a:srgbClr val="BDD5ED"/>
    <a:srgbClr val="00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5" autoAdjust="0"/>
    <p:restoredTop sz="96327"/>
  </p:normalViewPr>
  <p:slideViewPr>
    <p:cSldViewPr snapToGrid="0" snapToObjects="1">
      <p:cViewPr varScale="1">
        <p:scale>
          <a:sx n="126" d="100"/>
          <a:sy n="126" d="100"/>
        </p:scale>
        <p:origin x="63" y="93"/>
      </p:cViewPr>
      <p:guideLst>
        <p:guide pos="2925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24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5BC28B-35D6-47C7-8052-72D31C9A1CA5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DF7D589C-49C2-4DD5-8292-603205169CF3}">
      <dgm:prSet phldrT="[Text]" custT="1"/>
      <dgm:spPr/>
      <dgm:t>
        <a:bodyPr/>
        <a:lstStyle/>
        <a:p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Vorbereitungs-phase</a:t>
          </a:r>
        </a:p>
      </dgm:t>
    </dgm:pt>
    <dgm:pt modelId="{221B16C7-2058-4C12-9B7C-A42F53C909EC}" type="parTrans" cxnId="{15D108C1-C32A-45AB-ADF6-72364BD1EA57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7F99B-88E6-4B05-BA26-F239B8A786F2}" type="sibTrans" cxnId="{15D108C1-C32A-45AB-ADF6-72364BD1EA57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D90284-D0F8-4F08-A4C4-743FB23A4799}">
      <dgm:prSet phldrT="[Text]" custT="1"/>
      <dgm:spPr/>
      <dgm:t>
        <a:bodyPr/>
        <a:lstStyle/>
        <a:p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Persönliche</a:t>
          </a:r>
          <a:r>
            <a: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Beratung</a:t>
          </a:r>
        </a:p>
      </dgm:t>
    </dgm:pt>
    <dgm:pt modelId="{744A45B7-B9F6-49C7-8C64-2E366932B1DF}" type="parTrans" cxnId="{5391E7F9-01C7-4C4A-BB2D-8CE54687BD71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49A4D1-E254-4469-807C-05628BA7BAD4}" type="sibTrans" cxnId="{5391E7F9-01C7-4C4A-BB2D-8CE54687BD71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1443AA-26B9-4DA0-893A-BB359E3251B2}">
      <dgm:prSet phldrT="[Text]" custT="1"/>
      <dgm:spPr/>
      <dgm:t>
        <a:bodyPr/>
        <a:lstStyle/>
        <a:p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Bauphase</a:t>
          </a:r>
          <a:r>
            <a: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gm:t>
    </dgm:pt>
    <dgm:pt modelId="{BC0A80D5-A11A-41CD-A5A0-4D54459D9A28}" type="parTrans" cxnId="{069B0D45-329E-413D-B5DD-737669D0D177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708B47-0016-4B46-836D-CE9FA596880F}" type="sibTrans" cxnId="{069B0D45-329E-413D-B5DD-737669D0D177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6C3FAF-E834-4DC2-A136-3317C36E540B}">
      <dgm:prSet phldrT="[Text]" custT="1"/>
      <dgm:spPr/>
      <dgm:t>
        <a:bodyPr/>
        <a:lstStyle/>
        <a:p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Rückzugs-management</a:t>
          </a:r>
        </a:p>
      </dgm:t>
    </dgm:pt>
    <dgm:pt modelId="{BE91DC24-E866-4B68-999B-4B575FC2B8D4}" type="parTrans" cxnId="{74024409-86C6-4719-B086-4C0CC1269066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9EA9B-215B-4769-9DA8-BF5B1944DF3D}" type="sibTrans" cxnId="{74024409-86C6-4719-B086-4C0CC1269066}">
      <dgm:prSet/>
      <dgm:spPr/>
      <dgm:t>
        <a:bodyPr/>
        <a:lstStyle/>
        <a:p>
          <a:endParaRPr lang="de-DE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253CAA-B401-4121-9478-C35B15E3016C}">
      <dgm:prSet phldrT="[Text]" custT="1"/>
      <dgm:spPr/>
      <dgm:t>
        <a:bodyPr/>
        <a:lstStyle/>
        <a:p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Umzugs-management</a:t>
          </a:r>
        </a:p>
      </dgm:t>
    </dgm:pt>
    <dgm:pt modelId="{3AF2C687-E424-41DE-9F83-41A1563C8DB2}" type="parTrans" cxnId="{F6464C61-0304-489E-B7E5-F3C28F6579E2}">
      <dgm:prSet/>
      <dgm:spPr/>
      <dgm:t>
        <a:bodyPr/>
        <a:lstStyle/>
        <a:p>
          <a:endParaRPr lang="de-DE"/>
        </a:p>
      </dgm:t>
    </dgm:pt>
    <dgm:pt modelId="{3F92AE8F-CD73-4D3E-A550-2B54C319594C}" type="sibTrans" cxnId="{F6464C61-0304-489E-B7E5-F3C28F6579E2}">
      <dgm:prSet/>
      <dgm:spPr/>
      <dgm:t>
        <a:bodyPr/>
        <a:lstStyle/>
        <a:p>
          <a:endParaRPr lang="de-DE"/>
        </a:p>
      </dgm:t>
    </dgm:pt>
    <dgm:pt modelId="{A2119166-F269-4105-8B9F-634F98DB9566}">
      <dgm:prSet phldrT="[Text]" custT="1"/>
      <dgm:spPr/>
      <dgm:t>
        <a:bodyPr/>
        <a:lstStyle/>
        <a:p>
          <a:r>
            <a: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Modernisierungs-vereinbarung</a:t>
          </a:r>
        </a:p>
      </dgm:t>
    </dgm:pt>
    <dgm:pt modelId="{508CC3AD-98C9-4153-8CF0-C41E02458422}" type="parTrans" cxnId="{5014F153-11DF-4004-9F66-56142A13E162}">
      <dgm:prSet/>
      <dgm:spPr/>
      <dgm:t>
        <a:bodyPr/>
        <a:lstStyle/>
        <a:p>
          <a:endParaRPr lang="de-DE"/>
        </a:p>
      </dgm:t>
    </dgm:pt>
    <dgm:pt modelId="{A7ECD179-708F-4215-AE8E-207F54936C84}" type="sibTrans" cxnId="{5014F153-11DF-4004-9F66-56142A13E162}">
      <dgm:prSet/>
      <dgm:spPr/>
      <dgm:t>
        <a:bodyPr/>
        <a:lstStyle/>
        <a:p>
          <a:endParaRPr lang="de-DE"/>
        </a:p>
      </dgm:t>
    </dgm:pt>
    <dgm:pt modelId="{EA7DA059-9E26-4772-8E4C-13A712B29A1D}" type="pres">
      <dgm:prSet presAssocID="{285BC28B-35D6-47C7-8052-72D31C9A1CA5}" presName="Name0" presStyleCnt="0">
        <dgm:presLayoutVars>
          <dgm:dir/>
          <dgm:resizeHandles val="exact"/>
        </dgm:presLayoutVars>
      </dgm:prSet>
      <dgm:spPr/>
    </dgm:pt>
    <dgm:pt modelId="{160FC1FD-8AC0-4AF5-A64C-FE49E1ACC688}" type="pres">
      <dgm:prSet presAssocID="{285BC28B-35D6-47C7-8052-72D31C9A1CA5}" presName="cycle" presStyleCnt="0"/>
      <dgm:spPr/>
    </dgm:pt>
    <dgm:pt modelId="{0E863353-8378-4DC7-A2EA-C9528981AA81}" type="pres">
      <dgm:prSet presAssocID="{DF7D589C-49C2-4DD5-8292-603205169CF3}" presName="nodeFirstNode" presStyleLbl="node1" presStyleIdx="0" presStyleCnt="6">
        <dgm:presLayoutVars>
          <dgm:bulletEnabled val="1"/>
        </dgm:presLayoutVars>
      </dgm:prSet>
      <dgm:spPr/>
    </dgm:pt>
    <dgm:pt modelId="{A559F74C-F2C9-4B66-865C-D61806CB1E0F}" type="pres">
      <dgm:prSet presAssocID="{E867F99B-88E6-4B05-BA26-F239B8A786F2}" presName="sibTransFirstNode" presStyleLbl="bgShp" presStyleIdx="0" presStyleCnt="1"/>
      <dgm:spPr/>
    </dgm:pt>
    <dgm:pt modelId="{2FBCB8AF-83A2-47A6-9A4B-5861A3FFEA41}" type="pres">
      <dgm:prSet presAssocID="{09D90284-D0F8-4F08-A4C4-743FB23A4799}" presName="nodeFollowingNodes" presStyleLbl="node1" presStyleIdx="1" presStyleCnt="6" custRadScaleRad="123498" custRadScaleInc="14909">
        <dgm:presLayoutVars>
          <dgm:bulletEnabled val="1"/>
        </dgm:presLayoutVars>
      </dgm:prSet>
      <dgm:spPr/>
    </dgm:pt>
    <dgm:pt modelId="{575D6741-7DD4-409C-B244-82E2C0E82D4C}" type="pres">
      <dgm:prSet presAssocID="{B2253CAA-B401-4121-9478-C35B15E3016C}" presName="nodeFollowingNodes" presStyleLbl="node1" presStyleIdx="2" presStyleCnt="6" custRadScaleRad="115257" custRadScaleInc="-5876">
        <dgm:presLayoutVars>
          <dgm:bulletEnabled val="1"/>
        </dgm:presLayoutVars>
      </dgm:prSet>
      <dgm:spPr/>
    </dgm:pt>
    <dgm:pt modelId="{3A33C0FA-8F8A-406D-AE2C-F85BDBB3EED8}" type="pres">
      <dgm:prSet presAssocID="{A2119166-F269-4105-8B9F-634F98DB9566}" presName="nodeFollowingNodes" presStyleLbl="node1" presStyleIdx="3" presStyleCnt="6" custScaleX="110875">
        <dgm:presLayoutVars>
          <dgm:bulletEnabled val="1"/>
        </dgm:presLayoutVars>
      </dgm:prSet>
      <dgm:spPr/>
    </dgm:pt>
    <dgm:pt modelId="{D5582697-35A3-448C-8658-70B3EFFC0B16}" type="pres">
      <dgm:prSet presAssocID="{BB1443AA-26B9-4DA0-893A-BB359E3251B2}" presName="nodeFollowingNodes" presStyleLbl="node1" presStyleIdx="4" presStyleCnt="6" custRadScaleRad="122863" custRadScaleInc="9360">
        <dgm:presLayoutVars>
          <dgm:bulletEnabled val="1"/>
        </dgm:presLayoutVars>
      </dgm:prSet>
      <dgm:spPr/>
    </dgm:pt>
    <dgm:pt modelId="{9BC73F1E-4897-482A-A12A-EE6D87088685}" type="pres">
      <dgm:prSet presAssocID="{5F6C3FAF-E834-4DC2-A136-3317C36E540B}" presName="nodeFollowingNodes" presStyleLbl="node1" presStyleIdx="5" presStyleCnt="6" custRadScaleRad="120680" custRadScaleInc="-13839">
        <dgm:presLayoutVars>
          <dgm:bulletEnabled val="1"/>
        </dgm:presLayoutVars>
      </dgm:prSet>
      <dgm:spPr/>
    </dgm:pt>
  </dgm:ptLst>
  <dgm:cxnLst>
    <dgm:cxn modelId="{74024409-86C6-4719-B086-4C0CC1269066}" srcId="{285BC28B-35D6-47C7-8052-72D31C9A1CA5}" destId="{5F6C3FAF-E834-4DC2-A136-3317C36E540B}" srcOrd="5" destOrd="0" parTransId="{BE91DC24-E866-4B68-999B-4B575FC2B8D4}" sibTransId="{07B9EA9B-215B-4769-9DA8-BF5B1944DF3D}"/>
    <dgm:cxn modelId="{8DAEB10B-A91F-42BB-B742-B7FC3182411C}" type="presOf" srcId="{B2253CAA-B401-4121-9478-C35B15E3016C}" destId="{575D6741-7DD4-409C-B244-82E2C0E82D4C}" srcOrd="0" destOrd="0" presId="urn:microsoft.com/office/officeart/2005/8/layout/cycle3"/>
    <dgm:cxn modelId="{BD855921-779D-4702-B0EC-7A023E94BE96}" type="presOf" srcId="{A2119166-F269-4105-8B9F-634F98DB9566}" destId="{3A33C0FA-8F8A-406D-AE2C-F85BDBB3EED8}" srcOrd="0" destOrd="0" presId="urn:microsoft.com/office/officeart/2005/8/layout/cycle3"/>
    <dgm:cxn modelId="{98B45324-3DCE-49A1-9C74-FC91E20A201D}" type="presOf" srcId="{DF7D589C-49C2-4DD5-8292-603205169CF3}" destId="{0E863353-8378-4DC7-A2EA-C9528981AA81}" srcOrd="0" destOrd="0" presId="urn:microsoft.com/office/officeart/2005/8/layout/cycle3"/>
    <dgm:cxn modelId="{11DD4A2A-F09D-4C39-B422-3FD267096682}" type="presOf" srcId="{285BC28B-35D6-47C7-8052-72D31C9A1CA5}" destId="{EA7DA059-9E26-4772-8E4C-13A712B29A1D}" srcOrd="0" destOrd="0" presId="urn:microsoft.com/office/officeart/2005/8/layout/cycle3"/>
    <dgm:cxn modelId="{CC37462E-7019-4494-B69D-DC50BE1FC082}" type="presOf" srcId="{5F6C3FAF-E834-4DC2-A136-3317C36E540B}" destId="{9BC73F1E-4897-482A-A12A-EE6D87088685}" srcOrd="0" destOrd="0" presId="urn:microsoft.com/office/officeart/2005/8/layout/cycle3"/>
    <dgm:cxn modelId="{965FBA35-CC50-47FC-AFF0-A17B58FB64EE}" type="presOf" srcId="{BB1443AA-26B9-4DA0-893A-BB359E3251B2}" destId="{D5582697-35A3-448C-8658-70B3EFFC0B16}" srcOrd="0" destOrd="0" presId="urn:microsoft.com/office/officeart/2005/8/layout/cycle3"/>
    <dgm:cxn modelId="{F6464C61-0304-489E-B7E5-F3C28F6579E2}" srcId="{285BC28B-35D6-47C7-8052-72D31C9A1CA5}" destId="{B2253CAA-B401-4121-9478-C35B15E3016C}" srcOrd="2" destOrd="0" parTransId="{3AF2C687-E424-41DE-9F83-41A1563C8DB2}" sibTransId="{3F92AE8F-CD73-4D3E-A550-2B54C319594C}"/>
    <dgm:cxn modelId="{069B0D45-329E-413D-B5DD-737669D0D177}" srcId="{285BC28B-35D6-47C7-8052-72D31C9A1CA5}" destId="{BB1443AA-26B9-4DA0-893A-BB359E3251B2}" srcOrd="4" destOrd="0" parTransId="{BC0A80D5-A11A-41CD-A5A0-4D54459D9A28}" sibTransId="{37708B47-0016-4B46-836D-CE9FA596880F}"/>
    <dgm:cxn modelId="{5014F153-11DF-4004-9F66-56142A13E162}" srcId="{285BC28B-35D6-47C7-8052-72D31C9A1CA5}" destId="{A2119166-F269-4105-8B9F-634F98DB9566}" srcOrd="3" destOrd="0" parTransId="{508CC3AD-98C9-4153-8CF0-C41E02458422}" sibTransId="{A7ECD179-708F-4215-AE8E-207F54936C84}"/>
    <dgm:cxn modelId="{7F38E4B3-D21C-4F99-8387-D3210B0BF04A}" type="presOf" srcId="{E867F99B-88E6-4B05-BA26-F239B8A786F2}" destId="{A559F74C-F2C9-4B66-865C-D61806CB1E0F}" srcOrd="0" destOrd="0" presId="urn:microsoft.com/office/officeart/2005/8/layout/cycle3"/>
    <dgm:cxn modelId="{15D108C1-C32A-45AB-ADF6-72364BD1EA57}" srcId="{285BC28B-35D6-47C7-8052-72D31C9A1CA5}" destId="{DF7D589C-49C2-4DD5-8292-603205169CF3}" srcOrd="0" destOrd="0" parTransId="{221B16C7-2058-4C12-9B7C-A42F53C909EC}" sibTransId="{E867F99B-88E6-4B05-BA26-F239B8A786F2}"/>
    <dgm:cxn modelId="{F6B1CDD9-60CE-46C2-9583-994C571E9AE2}" type="presOf" srcId="{09D90284-D0F8-4F08-A4C4-743FB23A4799}" destId="{2FBCB8AF-83A2-47A6-9A4B-5861A3FFEA41}" srcOrd="0" destOrd="0" presId="urn:microsoft.com/office/officeart/2005/8/layout/cycle3"/>
    <dgm:cxn modelId="{5391E7F9-01C7-4C4A-BB2D-8CE54687BD71}" srcId="{285BC28B-35D6-47C7-8052-72D31C9A1CA5}" destId="{09D90284-D0F8-4F08-A4C4-743FB23A4799}" srcOrd="1" destOrd="0" parTransId="{744A45B7-B9F6-49C7-8C64-2E366932B1DF}" sibTransId="{0C49A4D1-E254-4469-807C-05628BA7BAD4}"/>
    <dgm:cxn modelId="{2942AC6A-A3D9-4148-835E-1EFC087D086F}" type="presParOf" srcId="{EA7DA059-9E26-4772-8E4C-13A712B29A1D}" destId="{160FC1FD-8AC0-4AF5-A64C-FE49E1ACC688}" srcOrd="0" destOrd="0" presId="urn:microsoft.com/office/officeart/2005/8/layout/cycle3"/>
    <dgm:cxn modelId="{CE00FDC1-D510-43C3-BE4D-F5776721FEDE}" type="presParOf" srcId="{160FC1FD-8AC0-4AF5-A64C-FE49E1ACC688}" destId="{0E863353-8378-4DC7-A2EA-C9528981AA81}" srcOrd="0" destOrd="0" presId="urn:microsoft.com/office/officeart/2005/8/layout/cycle3"/>
    <dgm:cxn modelId="{AFF8BB8A-4A26-4E1F-9EB2-0C6CED1CE179}" type="presParOf" srcId="{160FC1FD-8AC0-4AF5-A64C-FE49E1ACC688}" destId="{A559F74C-F2C9-4B66-865C-D61806CB1E0F}" srcOrd="1" destOrd="0" presId="urn:microsoft.com/office/officeart/2005/8/layout/cycle3"/>
    <dgm:cxn modelId="{A5914C73-CEE0-4D5D-B685-5BBDAC45749C}" type="presParOf" srcId="{160FC1FD-8AC0-4AF5-A64C-FE49E1ACC688}" destId="{2FBCB8AF-83A2-47A6-9A4B-5861A3FFEA41}" srcOrd="2" destOrd="0" presId="urn:microsoft.com/office/officeart/2005/8/layout/cycle3"/>
    <dgm:cxn modelId="{A0618D3C-C6C9-4619-B7E9-E8C0DBC8620D}" type="presParOf" srcId="{160FC1FD-8AC0-4AF5-A64C-FE49E1ACC688}" destId="{575D6741-7DD4-409C-B244-82E2C0E82D4C}" srcOrd="3" destOrd="0" presId="urn:microsoft.com/office/officeart/2005/8/layout/cycle3"/>
    <dgm:cxn modelId="{B8FB99B2-0E39-446F-93A3-DDAE03879CE1}" type="presParOf" srcId="{160FC1FD-8AC0-4AF5-A64C-FE49E1ACC688}" destId="{3A33C0FA-8F8A-406D-AE2C-F85BDBB3EED8}" srcOrd="4" destOrd="0" presId="urn:microsoft.com/office/officeart/2005/8/layout/cycle3"/>
    <dgm:cxn modelId="{081F28A0-E105-48F3-9E5C-2808D856CB9C}" type="presParOf" srcId="{160FC1FD-8AC0-4AF5-A64C-FE49E1ACC688}" destId="{D5582697-35A3-448C-8658-70B3EFFC0B16}" srcOrd="5" destOrd="0" presId="urn:microsoft.com/office/officeart/2005/8/layout/cycle3"/>
    <dgm:cxn modelId="{EDADFB21-CD54-4FD0-9EA6-AC8B2614B528}" type="presParOf" srcId="{160FC1FD-8AC0-4AF5-A64C-FE49E1ACC688}" destId="{9BC73F1E-4897-482A-A12A-EE6D87088685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AEFBF4-EAE1-4527-B7D5-B8AF0C1F6645}" type="doc">
      <dgm:prSet loTypeId="urn:microsoft.com/office/officeart/2005/8/layout/chevron1" loCatId="process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1C472916-136A-4BE9-AC28-8715B160B50B}">
      <dgm:prSet phldrT="[Text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4008" tIns="21336" rIns="21336" bIns="21336" numCol="1" spcCol="1270" anchor="ctr" anchorCtr="0"/>
        <a:lstStyle/>
        <a:p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06/2026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Kontaktaufnahme 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seitens Mieterbetreuung zur Abfrage der Bedarfe</a:t>
          </a:r>
        </a:p>
      </dgm:t>
    </dgm:pt>
    <dgm:pt modelId="{10E280C7-8302-4387-8A1B-021B17C58FFA}" type="parTrans" cxnId="{AE9A5D4E-2A7F-4FF8-A39E-556F8FC3095A}">
      <dgm:prSet/>
      <dgm:spPr/>
      <dgm:t>
        <a:bodyPr/>
        <a:lstStyle/>
        <a:p>
          <a:endParaRPr lang="de-DE" sz="1300">
            <a:solidFill>
              <a:srgbClr val="002060"/>
            </a:solidFill>
          </a:endParaRPr>
        </a:p>
      </dgm:t>
    </dgm:pt>
    <dgm:pt modelId="{12B8A79A-B8E9-4B6A-BDBA-A985CEB68A5E}" type="sibTrans" cxnId="{AE9A5D4E-2A7F-4FF8-A39E-556F8FC3095A}">
      <dgm:prSet/>
      <dgm:spPr/>
      <dgm:t>
        <a:bodyPr/>
        <a:lstStyle/>
        <a:p>
          <a:endParaRPr lang="de-DE" sz="1300">
            <a:solidFill>
              <a:srgbClr val="002060"/>
            </a:solidFill>
          </a:endParaRPr>
        </a:p>
      </dgm:t>
    </dgm:pt>
    <dgm:pt modelId="{8AE81A8D-E35E-4A02-B00A-866C978D42A7}">
      <dgm:prSet phldrT="[Text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02/2026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Erhalt der 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Mod.-Ankündigung  </a:t>
          </a:r>
        </a:p>
      </dgm:t>
    </dgm:pt>
    <dgm:pt modelId="{CF1E4C78-306D-4D86-BDA1-1C98C85F4131}" type="parTrans" cxnId="{64B7D6FB-151A-4721-91F2-EAF645833637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E0685296-7ECC-4FD1-9153-8DCCAA1E3138}" type="sibTrans" cxnId="{64B7D6FB-151A-4721-91F2-EAF645833637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6DCE2368-D2C2-4B0A-8615-B844828C72B0}">
      <dgm:prSet phldrT="[Text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de-DE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14 Wochen vor Baubeginn</a:t>
          </a:r>
          <a:br>
            <a:rPr lang="de-DE" sz="1200" b="1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schriftliche Ankündigung Wohnungsbegehung</a:t>
          </a:r>
          <a:endParaRPr lang="de-DE" sz="12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74039EB-24D3-4346-AA1D-53CE8F51C35B}" type="parTrans" cxnId="{CBAEE4E8-23E4-4772-A162-1203A62CED25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4B93D88F-E022-4BF3-A6CE-98BF287C6FDC}" type="sibTrans" cxnId="{CBAEE4E8-23E4-4772-A162-1203A62CED25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1E27D7D7-9C8B-4CDF-B891-4E8921E37117}" type="pres">
      <dgm:prSet presAssocID="{08AEFBF4-EAE1-4527-B7D5-B8AF0C1F6645}" presName="Name0" presStyleCnt="0">
        <dgm:presLayoutVars>
          <dgm:dir/>
          <dgm:animLvl val="lvl"/>
          <dgm:resizeHandles val="exact"/>
        </dgm:presLayoutVars>
      </dgm:prSet>
      <dgm:spPr/>
    </dgm:pt>
    <dgm:pt modelId="{A272E656-951A-4587-8FB7-CEF737009DA9}" type="pres">
      <dgm:prSet presAssocID="{1C472916-136A-4BE9-AC28-8715B160B50B}" presName="parTxOnly" presStyleLbl="node1" presStyleIdx="0" presStyleCnt="3" custScaleY="112838" custLinFactX="79124" custLinFactNeighborX="100000" custLinFactNeighborY="-1093">
        <dgm:presLayoutVars>
          <dgm:chMax val="0"/>
          <dgm:chPref val="0"/>
          <dgm:bulletEnabled val="1"/>
        </dgm:presLayoutVars>
      </dgm:prSet>
      <dgm:spPr>
        <a:xfrm>
          <a:off x="7580" y="372011"/>
          <a:ext cx="4531392" cy="1812557"/>
        </a:xfrm>
        <a:prstGeom prst="chevron">
          <a:avLst/>
        </a:prstGeom>
      </dgm:spPr>
    </dgm:pt>
    <dgm:pt modelId="{CDAE0F9B-3E95-4A89-B8F2-96D1C60875E1}" type="pres">
      <dgm:prSet presAssocID="{12B8A79A-B8E9-4B6A-BDBA-A985CEB68A5E}" presName="parTxOnlySpace" presStyleCnt="0"/>
      <dgm:spPr/>
    </dgm:pt>
    <dgm:pt modelId="{6DCD9AA2-8962-4D1E-B134-7DB0038B9163}" type="pres">
      <dgm:prSet presAssocID="{8AE81A8D-E35E-4A02-B00A-866C978D42A7}" presName="parTxOnly" presStyleLbl="node1" presStyleIdx="1" presStyleCnt="3" custScaleY="112838" custLinFactX="-80319" custLinFactNeighborX="-100000" custLinFactNeighborY="-109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32BBABC9-D95B-45D2-A696-965FF0F8123B}" type="pres">
      <dgm:prSet presAssocID="{E0685296-7ECC-4FD1-9153-8DCCAA1E3138}" presName="parTxOnlySpace" presStyleCnt="0"/>
      <dgm:spPr/>
    </dgm:pt>
    <dgm:pt modelId="{762CAD5F-4FAC-4593-BCF1-189696391985}" type="pres">
      <dgm:prSet presAssocID="{6DCE2368-D2C2-4B0A-8615-B844828C72B0}" presName="parTxOnly" presStyleLbl="node1" presStyleIdx="2" presStyleCnt="3" custScaleY="11283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8A71D91E-368C-480E-BDE7-156D9D08B6F6}" type="presOf" srcId="{6DCE2368-D2C2-4B0A-8615-B844828C72B0}" destId="{762CAD5F-4FAC-4593-BCF1-189696391985}" srcOrd="0" destOrd="0" presId="urn:microsoft.com/office/officeart/2005/8/layout/chevron1"/>
    <dgm:cxn modelId="{451F275D-CDD0-4E70-B41D-478F869408D7}" type="presOf" srcId="{1C472916-136A-4BE9-AC28-8715B160B50B}" destId="{A272E656-951A-4587-8FB7-CEF737009DA9}" srcOrd="0" destOrd="0" presId="urn:microsoft.com/office/officeart/2005/8/layout/chevron1"/>
    <dgm:cxn modelId="{AE9A5D4E-2A7F-4FF8-A39E-556F8FC3095A}" srcId="{08AEFBF4-EAE1-4527-B7D5-B8AF0C1F6645}" destId="{1C472916-136A-4BE9-AC28-8715B160B50B}" srcOrd="0" destOrd="0" parTransId="{10E280C7-8302-4387-8A1B-021B17C58FFA}" sibTransId="{12B8A79A-B8E9-4B6A-BDBA-A985CEB68A5E}"/>
    <dgm:cxn modelId="{96382C7A-25FD-4E2A-B207-EFFF62FC57F3}" type="presOf" srcId="{8AE81A8D-E35E-4A02-B00A-866C978D42A7}" destId="{6DCD9AA2-8962-4D1E-B134-7DB0038B9163}" srcOrd="0" destOrd="0" presId="urn:microsoft.com/office/officeart/2005/8/layout/chevron1"/>
    <dgm:cxn modelId="{92AEED96-5C28-44D4-A31A-B1260F6965CE}" type="presOf" srcId="{08AEFBF4-EAE1-4527-B7D5-B8AF0C1F6645}" destId="{1E27D7D7-9C8B-4CDF-B891-4E8921E37117}" srcOrd="0" destOrd="0" presId="urn:microsoft.com/office/officeart/2005/8/layout/chevron1"/>
    <dgm:cxn modelId="{CBAEE4E8-23E4-4772-A162-1203A62CED25}" srcId="{08AEFBF4-EAE1-4527-B7D5-B8AF0C1F6645}" destId="{6DCE2368-D2C2-4B0A-8615-B844828C72B0}" srcOrd="2" destOrd="0" parTransId="{174039EB-24D3-4346-AA1D-53CE8F51C35B}" sibTransId="{4B93D88F-E022-4BF3-A6CE-98BF287C6FDC}"/>
    <dgm:cxn modelId="{64B7D6FB-151A-4721-91F2-EAF645833637}" srcId="{08AEFBF4-EAE1-4527-B7D5-B8AF0C1F6645}" destId="{8AE81A8D-E35E-4A02-B00A-866C978D42A7}" srcOrd="1" destOrd="0" parTransId="{CF1E4C78-306D-4D86-BDA1-1C98C85F4131}" sibTransId="{E0685296-7ECC-4FD1-9153-8DCCAA1E3138}"/>
    <dgm:cxn modelId="{2FC513A0-DF93-4FEB-B724-490B00AB6E0D}" type="presParOf" srcId="{1E27D7D7-9C8B-4CDF-B891-4E8921E37117}" destId="{A272E656-951A-4587-8FB7-CEF737009DA9}" srcOrd="0" destOrd="0" presId="urn:microsoft.com/office/officeart/2005/8/layout/chevron1"/>
    <dgm:cxn modelId="{374C6CF5-F69F-412E-B9FD-1778C22DCA9A}" type="presParOf" srcId="{1E27D7D7-9C8B-4CDF-B891-4E8921E37117}" destId="{CDAE0F9B-3E95-4A89-B8F2-96D1C60875E1}" srcOrd="1" destOrd="0" presId="urn:microsoft.com/office/officeart/2005/8/layout/chevron1"/>
    <dgm:cxn modelId="{E61DB421-121E-47E7-9014-60DD94B1DFC5}" type="presParOf" srcId="{1E27D7D7-9C8B-4CDF-B891-4E8921E37117}" destId="{6DCD9AA2-8962-4D1E-B134-7DB0038B9163}" srcOrd="2" destOrd="0" presId="urn:microsoft.com/office/officeart/2005/8/layout/chevron1"/>
    <dgm:cxn modelId="{C31CB329-BAD2-4599-AF57-5594D5D89F52}" type="presParOf" srcId="{1E27D7D7-9C8B-4CDF-B891-4E8921E37117}" destId="{32BBABC9-D95B-45D2-A696-965FF0F8123B}" srcOrd="3" destOrd="0" presId="urn:microsoft.com/office/officeart/2005/8/layout/chevron1"/>
    <dgm:cxn modelId="{D42B2A17-F2D1-4A56-A819-3A9074BE521E}" type="presParOf" srcId="{1E27D7D7-9C8B-4CDF-B891-4E8921E37117}" destId="{762CAD5F-4FAC-4593-BCF1-18969639198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AEFBF4-EAE1-4527-B7D5-B8AF0C1F6645}" type="doc">
      <dgm:prSet loTypeId="urn:microsoft.com/office/officeart/2005/8/layout/chevron1" loCatId="process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1C472916-136A-4BE9-AC28-8715B160B50B}">
      <dgm:prSet phldrT="[Text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Kellerräumungen 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durch </a:t>
          </a:r>
          <a:r>
            <a:rPr lang="de-DE" sz="1200" b="0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Plischka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vor Wohnungsumzug </a:t>
          </a:r>
          <a:b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endParaRPr lang="de-DE" sz="1200" b="0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0E280C7-8302-4387-8A1B-021B17C58FFA}" type="parTrans" cxnId="{AE9A5D4E-2A7F-4FF8-A39E-556F8FC3095A}">
      <dgm:prSet/>
      <dgm:spPr/>
      <dgm:t>
        <a:bodyPr/>
        <a:lstStyle/>
        <a:p>
          <a:endParaRPr lang="de-DE" sz="1300">
            <a:solidFill>
              <a:srgbClr val="002060"/>
            </a:solidFill>
          </a:endParaRPr>
        </a:p>
      </dgm:t>
    </dgm:pt>
    <dgm:pt modelId="{12B8A79A-B8E9-4B6A-BDBA-A985CEB68A5E}" type="sibTrans" cxnId="{AE9A5D4E-2A7F-4FF8-A39E-556F8FC3095A}">
      <dgm:prSet/>
      <dgm:spPr/>
      <dgm:t>
        <a:bodyPr/>
        <a:lstStyle/>
        <a:p>
          <a:endParaRPr lang="de-DE" sz="1300">
            <a:solidFill>
              <a:srgbClr val="002060"/>
            </a:solidFill>
          </a:endParaRPr>
        </a:p>
      </dgm:t>
    </dgm:pt>
    <dgm:pt modelId="{0227016F-EB89-424F-A861-6B95C1A02BA1}">
      <dgm:prSet phldrT="[Text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12 Wochen vor Baubeginn</a:t>
          </a:r>
          <a:b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Wohnungsvor-begehung mit SOPHIA und Planungsbüro</a:t>
          </a:r>
        </a:p>
      </dgm:t>
    </dgm:pt>
    <dgm:pt modelId="{B882B56A-6DCE-465F-8B3E-B99C34131A12}" type="parTrans" cxnId="{B415AEEB-C7B8-4746-9286-701475A1E291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3CB2FE78-5228-4F8E-913B-DAC02A8AC1B4}" type="sibTrans" cxnId="{B415AEEB-C7B8-4746-9286-701475A1E291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AD21AB39-3A2A-4B4D-83DC-D273F63A7FDE}">
      <dgm:prSet phldrT="[Text]" custT="1"/>
      <dgm:spPr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4008" tIns="21336" rIns="21336" bIns="21336" numCol="1" spcCol="1270" anchor="ctr" anchorCtr="0"/>
        <a:lstStyle/>
        <a:p>
          <a:pPr>
            <a:buNone/>
          </a:pPr>
          <a:r>
            <a:rPr lang="de-DE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Bekanntgabe Auszugsdatum </a:t>
          </a:r>
          <a:r>
            <a:rPr lang="de-DE" sz="1200" b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Absprachen zur Anlieferung Kartonage</a:t>
          </a:r>
        </a:p>
      </dgm:t>
    </dgm:pt>
    <dgm:pt modelId="{88A76105-5E33-4A58-9C2E-DBB7EA186A64}" type="parTrans" cxnId="{53169139-F4C4-4CB3-86F4-D05DF7D7112C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8E53BD68-2A5A-43F2-AF7F-37C2F4A51B67}" type="sibTrans" cxnId="{53169139-F4C4-4CB3-86F4-D05DF7D7112C}">
      <dgm:prSet/>
      <dgm:spPr/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1E27D7D7-9C8B-4CDF-B891-4E8921E37117}" type="pres">
      <dgm:prSet presAssocID="{08AEFBF4-EAE1-4527-B7D5-B8AF0C1F6645}" presName="Name0" presStyleCnt="0">
        <dgm:presLayoutVars>
          <dgm:dir/>
          <dgm:animLvl val="lvl"/>
          <dgm:resizeHandles val="exact"/>
        </dgm:presLayoutVars>
      </dgm:prSet>
      <dgm:spPr/>
    </dgm:pt>
    <dgm:pt modelId="{D84112AA-BBF9-491D-930A-2DC09E66FFC2}" type="pres">
      <dgm:prSet presAssocID="{0227016F-EB89-424F-A861-6B95C1A02BA1}" presName="parTxOnly" presStyleLbl="node1" presStyleIdx="0" presStyleCnt="3" custScaleY="10894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2B1764E-E47F-45C0-B456-0DAC3B5CE406}" type="pres">
      <dgm:prSet presAssocID="{3CB2FE78-5228-4F8E-913B-DAC02A8AC1B4}" presName="parTxOnlySpace" presStyleCnt="0"/>
      <dgm:spPr/>
    </dgm:pt>
    <dgm:pt modelId="{1FC5FE0D-3596-41AC-B4DE-5FA24FFDBB0E}" type="pres">
      <dgm:prSet presAssocID="{AD21AB39-3A2A-4B4D-83DC-D273F63A7FDE}" presName="parTxOnly" presStyleLbl="node1" presStyleIdx="1" presStyleCnt="3" custScaleY="10894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F96AB442-66C0-4BC2-93B3-8012E9C683D4}" type="pres">
      <dgm:prSet presAssocID="{8E53BD68-2A5A-43F2-AF7F-37C2F4A51B67}" presName="parTxOnlySpace" presStyleCnt="0"/>
      <dgm:spPr/>
    </dgm:pt>
    <dgm:pt modelId="{A272E656-951A-4587-8FB7-CEF737009DA9}" type="pres">
      <dgm:prSet presAssocID="{1C472916-136A-4BE9-AC28-8715B160B50B}" presName="parTxOnly" presStyleLbl="node1" presStyleIdx="2" presStyleCnt="3" custScaleY="108945">
        <dgm:presLayoutVars>
          <dgm:chMax val="0"/>
          <dgm:chPref val="0"/>
          <dgm:bulletEnabled val="1"/>
        </dgm:presLayoutVars>
      </dgm:prSet>
      <dgm:spPr>
        <a:xfrm>
          <a:off x="3952200" y="309717"/>
          <a:ext cx="4383186" cy="1753274"/>
        </a:xfrm>
        <a:prstGeom prst="chevron">
          <a:avLst/>
        </a:prstGeom>
      </dgm:spPr>
    </dgm:pt>
  </dgm:ptLst>
  <dgm:cxnLst>
    <dgm:cxn modelId="{53169139-F4C4-4CB3-86F4-D05DF7D7112C}" srcId="{08AEFBF4-EAE1-4527-B7D5-B8AF0C1F6645}" destId="{AD21AB39-3A2A-4B4D-83DC-D273F63A7FDE}" srcOrd="1" destOrd="0" parTransId="{88A76105-5E33-4A58-9C2E-DBB7EA186A64}" sibTransId="{8E53BD68-2A5A-43F2-AF7F-37C2F4A51B67}"/>
    <dgm:cxn modelId="{451F275D-CDD0-4E70-B41D-478F869408D7}" type="presOf" srcId="{1C472916-136A-4BE9-AC28-8715B160B50B}" destId="{A272E656-951A-4587-8FB7-CEF737009DA9}" srcOrd="0" destOrd="0" presId="urn:microsoft.com/office/officeart/2005/8/layout/chevron1"/>
    <dgm:cxn modelId="{AE9A5D4E-2A7F-4FF8-A39E-556F8FC3095A}" srcId="{08AEFBF4-EAE1-4527-B7D5-B8AF0C1F6645}" destId="{1C472916-136A-4BE9-AC28-8715B160B50B}" srcOrd="2" destOrd="0" parTransId="{10E280C7-8302-4387-8A1B-021B17C58FFA}" sibTransId="{12B8A79A-B8E9-4B6A-BDBA-A985CEB68A5E}"/>
    <dgm:cxn modelId="{6A466892-F97E-49CE-89FD-AB3BE60447E0}" type="presOf" srcId="{AD21AB39-3A2A-4B4D-83DC-D273F63A7FDE}" destId="{1FC5FE0D-3596-41AC-B4DE-5FA24FFDBB0E}" srcOrd="0" destOrd="0" presId="urn:microsoft.com/office/officeart/2005/8/layout/chevron1"/>
    <dgm:cxn modelId="{92AEED96-5C28-44D4-A31A-B1260F6965CE}" type="presOf" srcId="{08AEFBF4-EAE1-4527-B7D5-B8AF0C1F6645}" destId="{1E27D7D7-9C8B-4CDF-B891-4E8921E37117}" srcOrd="0" destOrd="0" presId="urn:microsoft.com/office/officeart/2005/8/layout/chevron1"/>
    <dgm:cxn modelId="{277DFACF-EC52-40A5-90CB-9FB2E619EB0D}" type="presOf" srcId="{0227016F-EB89-424F-A861-6B95C1A02BA1}" destId="{D84112AA-BBF9-491D-930A-2DC09E66FFC2}" srcOrd="0" destOrd="0" presId="urn:microsoft.com/office/officeart/2005/8/layout/chevron1"/>
    <dgm:cxn modelId="{B415AEEB-C7B8-4746-9286-701475A1E291}" srcId="{08AEFBF4-EAE1-4527-B7D5-B8AF0C1F6645}" destId="{0227016F-EB89-424F-A861-6B95C1A02BA1}" srcOrd="0" destOrd="0" parTransId="{B882B56A-6DCE-465F-8B3E-B99C34131A12}" sibTransId="{3CB2FE78-5228-4F8E-913B-DAC02A8AC1B4}"/>
    <dgm:cxn modelId="{41E6935A-D36E-43F6-88B4-C39489B00E01}" type="presParOf" srcId="{1E27D7D7-9C8B-4CDF-B891-4E8921E37117}" destId="{D84112AA-BBF9-491D-930A-2DC09E66FFC2}" srcOrd="0" destOrd="0" presId="urn:microsoft.com/office/officeart/2005/8/layout/chevron1"/>
    <dgm:cxn modelId="{B6B44703-6AAC-4F9F-B052-F04C38B9396E}" type="presParOf" srcId="{1E27D7D7-9C8B-4CDF-B891-4E8921E37117}" destId="{72B1764E-E47F-45C0-B456-0DAC3B5CE406}" srcOrd="1" destOrd="0" presId="urn:microsoft.com/office/officeart/2005/8/layout/chevron1"/>
    <dgm:cxn modelId="{DDD298DB-AEC0-4157-A468-269397D68549}" type="presParOf" srcId="{1E27D7D7-9C8B-4CDF-B891-4E8921E37117}" destId="{1FC5FE0D-3596-41AC-B4DE-5FA24FFDBB0E}" srcOrd="2" destOrd="0" presId="urn:microsoft.com/office/officeart/2005/8/layout/chevron1"/>
    <dgm:cxn modelId="{702777FC-CF94-442E-9058-FA9B2463C810}" type="presParOf" srcId="{1E27D7D7-9C8B-4CDF-B891-4E8921E37117}" destId="{F96AB442-66C0-4BC2-93B3-8012E9C683D4}" srcOrd="3" destOrd="0" presId="urn:microsoft.com/office/officeart/2005/8/layout/chevron1"/>
    <dgm:cxn modelId="{2FC513A0-DF93-4FEB-B724-490B00AB6E0D}" type="presParOf" srcId="{1E27D7D7-9C8B-4CDF-B891-4E8921E37117}" destId="{A272E656-951A-4587-8FB7-CEF737009DA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AEFBF4-EAE1-4527-B7D5-B8AF0C1F6645}" type="doc">
      <dgm:prSet loTypeId="urn:microsoft.com/office/officeart/2005/8/layout/chevron1" loCatId="process" qsTypeId="urn:microsoft.com/office/officeart/2005/8/quickstyle/simple5" qsCatId="simple" csTypeId="urn:microsoft.com/office/officeart/2005/8/colors/accent2_1" csCatId="accent2" phldr="1"/>
      <dgm:spPr/>
    </dgm:pt>
    <dgm:pt modelId="{E344B1E3-7B54-44A1-9928-A5DC40F7E265}">
      <dgm:prSet phldrT="[Text]" custT="1"/>
      <dgm:spPr/>
      <dgm:t>
        <a:bodyPr/>
        <a:lstStyle/>
        <a:p>
          <a:r>
            <a:rPr lang="de-DE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ca. 5 Wochen vor Baubeginn</a:t>
          </a:r>
          <a:br>
            <a:rPr lang="de-DE" sz="1200" b="1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sz="1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Zuweisung Umsetzwohnung</a:t>
          </a:r>
          <a:r>
            <a:rPr lang="de-DE" sz="12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  </a:t>
          </a:r>
          <a:endParaRPr lang="de-DE" sz="12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AE9D09-4D3C-48A4-89AF-DA8D79B997BD}" type="parTrans" cxnId="{2F5E2C6C-0B06-4431-96AF-11FB536E2486}">
      <dgm:prSet/>
      <dgm:spPr/>
      <dgm:t>
        <a:bodyPr/>
        <a:lstStyle/>
        <a:p>
          <a:endParaRPr lang="de-DE" sz="1200"/>
        </a:p>
      </dgm:t>
    </dgm:pt>
    <dgm:pt modelId="{BA0E0B41-3B0E-4A58-8EE3-5FFE79E54037}" type="sibTrans" cxnId="{2F5E2C6C-0B06-4431-96AF-11FB536E2486}">
      <dgm:prSet/>
      <dgm:spPr/>
      <dgm:t>
        <a:bodyPr/>
        <a:lstStyle/>
        <a:p>
          <a:endParaRPr lang="de-DE" sz="1200"/>
        </a:p>
      </dgm:t>
    </dgm:pt>
    <dgm:pt modelId="{1C472916-136A-4BE9-AC28-8715B160B50B}">
      <dgm:prSet phldrT="[Text]" custT="1"/>
      <dgm:spPr/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4 Wochen vor Baubeginn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Versand Mod.-Vereinbarung und Nutzungs-vereinbarung Umsetzwohnung</a:t>
          </a:r>
        </a:p>
      </dgm:t>
    </dgm:pt>
    <dgm:pt modelId="{10E280C7-8302-4387-8A1B-021B17C58FFA}" type="parTrans" cxnId="{AE9A5D4E-2A7F-4FF8-A39E-556F8FC3095A}">
      <dgm:prSet/>
      <dgm:spPr/>
      <dgm:t>
        <a:bodyPr/>
        <a:lstStyle/>
        <a:p>
          <a:endParaRPr lang="de-DE" sz="1200"/>
        </a:p>
      </dgm:t>
    </dgm:pt>
    <dgm:pt modelId="{12B8A79A-B8E9-4B6A-BDBA-A985CEB68A5E}" type="sibTrans" cxnId="{AE9A5D4E-2A7F-4FF8-A39E-556F8FC3095A}">
      <dgm:prSet/>
      <dgm:spPr/>
      <dgm:t>
        <a:bodyPr/>
        <a:lstStyle/>
        <a:p>
          <a:endParaRPr lang="de-DE" sz="1200"/>
        </a:p>
      </dgm:t>
    </dgm:pt>
    <dgm:pt modelId="{0DC9305A-4565-475C-930B-9664E44DC774}">
      <dgm:prSet phldrT="[Text]" custT="1"/>
      <dgm:spPr/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3-2 Wochen vor Baubeginn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Fliesen- und Bodenbelagsauswahl im Mieterbetreuungsbüro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Unterschrift Mod.-vereinbarung und Nutzungsvereinbarung</a:t>
          </a:r>
        </a:p>
      </dgm:t>
    </dgm:pt>
    <dgm:pt modelId="{A1E84DFB-4D59-4D2E-A986-9BEBD80F5D24}" type="parTrans" cxnId="{A11583F8-BC31-4632-9CB5-4EF8E69EE60B}">
      <dgm:prSet/>
      <dgm:spPr/>
      <dgm:t>
        <a:bodyPr/>
        <a:lstStyle/>
        <a:p>
          <a:endParaRPr lang="de-DE" sz="1200"/>
        </a:p>
      </dgm:t>
    </dgm:pt>
    <dgm:pt modelId="{B73CC0A8-044B-4290-BAF8-7D99B02B092C}" type="sibTrans" cxnId="{A11583F8-BC31-4632-9CB5-4EF8E69EE60B}">
      <dgm:prSet/>
      <dgm:spPr/>
      <dgm:t>
        <a:bodyPr/>
        <a:lstStyle/>
        <a:p>
          <a:endParaRPr lang="de-DE" sz="1200"/>
        </a:p>
      </dgm:t>
    </dgm:pt>
    <dgm:pt modelId="{1E27D7D7-9C8B-4CDF-B891-4E8921E37117}" type="pres">
      <dgm:prSet presAssocID="{08AEFBF4-EAE1-4527-B7D5-B8AF0C1F6645}" presName="Name0" presStyleCnt="0">
        <dgm:presLayoutVars>
          <dgm:dir/>
          <dgm:animLvl val="lvl"/>
          <dgm:resizeHandles val="exact"/>
        </dgm:presLayoutVars>
      </dgm:prSet>
      <dgm:spPr/>
    </dgm:pt>
    <dgm:pt modelId="{4FCFF6DE-EF6C-43F3-9C1D-A4A91D861453}" type="pres">
      <dgm:prSet presAssocID="{E344B1E3-7B54-44A1-9928-A5DC40F7E265}" presName="parTxOnly" presStyleLbl="node1" presStyleIdx="0" presStyleCnt="3" custScaleY="133380">
        <dgm:presLayoutVars>
          <dgm:chMax val="0"/>
          <dgm:chPref val="0"/>
          <dgm:bulletEnabled val="1"/>
        </dgm:presLayoutVars>
      </dgm:prSet>
      <dgm:spPr/>
    </dgm:pt>
    <dgm:pt modelId="{D1E73843-FD21-440A-87B7-BAE0110B8692}" type="pres">
      <dgm:prSet presAssocID="{BA0E0B41-3B0E-4A58-8EE3-5FFE79E54037}" presName="parTxOnlySpace" presStyleCnt="0"/>
      <dgm:spPr/>
    </dgm:pt>
    <dgm:pt modelId="{A272E656-951A-4587-8FB7-CEF737009DA9}" type="pres">
      <dgm:prSet presAssocID="{1C472916-136A-4BE9-AC28-8715B160B50B}" presName="parTxOnly" presStyleLbl="node1" presStyleIdx="1" presStyleCnt="3" custScaleY="133788" custLinFactNeighborX="15067" custLinFactNeighborY="-1510">
        <dgm:presLayoutVars>
          <dgm:chMax val="0"/>
          <dgm:chPref val="0"/>
          <dgm:bulletEnabled val="1"/>
        </dgm:presLayoutVars>
      </dgm:prSet>
      <dgm:spPr/>
    </dgm:pt>
    <dgm:pt modelId="{CDAE0F9B-3E95-4A89-B8F2-96D1C60875E1}" type="pres">
      <dgm:prSet presAssocID="{12B8A79A-B8E9-4B6A-BDBA-A985CEB68A5E}" presName="parTxOnlySpace" presStyleCnt="0"/>
      <dgm:spPr/>
    </dgm:pt>
    <dgm:pt modelId="{E8F3446D-8741-431A-B5AF-626D40FAEFBE}" type="pres">
      <dgm:prSet presAssocID="{0DC9305A-4565-475C-930B-9664E44DC774}" presName="parTxOnly" presStyleLbl="node1" presStyleIdx="2" presStyleCnt="3" custScaleX="115275" custScaleY="132919">
        <dgm:presLayoutVars>
          <dgm:chMax val="0"/>
          <dgm:chPref val="0"/>
          <dgm:bulletEnabled val="1"/>
        </dgm:presLayoutVars>
      </dgm:prSet>
      <dgm:spPr/>
    </dgm:pt>
  </dgm:ptLst>
  <dgm:cxnLst>
    <dgm:cxn modelId="{5DF9A80A-335B-4992-80AD-EB96F81ADF42}" type="presOf" srcId="{E344B1E3-7B54-44A1-9928-A5DC40F7E265}" destId="{4FCFF6DE-EF6C-43F3-9C1D-A4A91D861453}" srcOrd="0" destOrd="0" presId="urn:microsoft.com/office/officeart/2005/8/layout/chevron1"/>
    <dgm:cxn modelId="{451F275D-CDD0-4E70-B41D-478F869408D7}" type="presOf" srcId="{1C472916-136A-4BE9-AC28-8715B160B50B}" destId="{A272E656-951A-4587-8FB7-CEF737009DA9}" srcOrd="0" destOrd="0" presId="urn:microsoft.com/office/officeart/2005/8/layout/chevron1"/>
    <dgm:cxn modelId="{2F5E2C6C-0B06-4431-96AF-11FB536E2486}" srcId="{08AEFBF4-EAE1-4527-B7D5-B8AF0C1F6645}" destId="{E344B1E3-7B54-44A1-9928-A5DC40F7E265}" srcOrd="0" destOrd="0" parTransId="{6AAE9D09-4D3C-48A4-89AF-DA8D79B997BD}" sibTransId="{BA0E0B41-3B0E-4A58-8EE3-5FFE79E54037}"/>
    <dgm:cxn modelId="{AE9A5D4E-2A7F-4FF8-A39E-556F8FC3095A}" srcId="{08AEFBF4-EAE1-4527-B7D5-B8AF0C1F6645}" destId="{1C472916-136A-4BE9-AC28-8715B160B50B}" srcOrd="1" destOrd="0" parTransId="{10E280C7-8302-4387-8A1B-021B17C58FFA}" sibTransId="{12B8A79A-B8E9-4B6A-BDBA-A985CEB68A5E}"/>
    <dgm:cxn modelId="{92AEED96-5C28-44D4-A31A-B1260F6965CE}" type="presOf" srcId="{08AEFBF4-EAE1-4527-B7D5-B8AF0C1F6645}" destId="{1E27D7D7-9C8B-4CDF-B891-4E8921E37117}" srcOrd="0" destOrd="0" presId="urn:microsoft.com/office/officeart/2005/8/layout/chevron1"/>
    <dgm:cxn modelId="{AFBB25F0-072F-4CB2-9237-20760D3181F2}" type="presOf" srcId="{0DC9305A-4565-475C-930B-9664E44DC774}" destId="{E8F3446D-8741-431A-B5AF-626D40FAEFBE}" srcOrd="0" destOrd="0" presId="urn:microsoft.com/office/officeart/2005/8/layout/chevron1"/>
    <dgm:cxn modelId="{A11583F8-BC31-4632-9CB5-4EF8E69EE60B}" srcId="{08AEFBF4-EAE1-4527-B7D5-B8AF0C1F6645}" destId="{0DC9305A-4565-475C-930B-9664E44DC774}" srcOrd="2" destOrd="0" parTransId="{A1E84DFB-4D59-4D2E-A986-9BEBD80F5D24}" sibTransId="{B73CC0A8-044B-4290-BAF8-7D99B02B092C}"/>
    <dgm:cxn modelId="{13BFDD83-85C7-4D4B-BBD0-4B190148013C}" type="presParOf" srcId="{1E27D7D7-9C8B-4CDF-B891-4E8921E37117}" destId="{4FCFF6DE-EF6C-43F3-9C1D-A4A91D861453}" srcOrd="0" destOrd="0" presId="urn:microsoft.com/office/officeart/2005/8/layout/chevron1"/>
    <dgm:cxn modelId="{A4925D0D-0BBC-4AE3-8A32-D2F42CC533D7}" type="presParOf" srcId="{1E27D7D7-9C8B-4CDF-B891-4E8921E37117}" destId="{D1E73843-FD21-440A-87B7-BAE0110B8692}" srcOrd="1" destOrd="0" presId="urn:microsoft.com/office/officeart/2005/8/layout/chevron1"/>
    <dgm:cxn modelId="{2FC513A0-DF93-4FEB-B724-490B00AB6E0D}" type="presParOf" srcId="{1E27D7D7-9C8B-4CDF-B891-4E8921E37117}" destId="{A272E656-951A-4587-8FB7-CEF737009DA9}" srcOrd="2" destOrd="0" presId="urn:microsoft.com/office/officeart/2005/8/layout/chevron1"/>
    <dgm:cxn modelId="{374C6CF5-F69F-412E-B9FD-1778C22DCA9A}" type="presParOf" srcId="{1E27D7D7-9C8B-4CDF-B891-4E8921E37117}" destId="{CDAE0F9B-3E95-4A89-B8F2-96D1C60875E1}" srcOrd="3" destOrd="0" presId="urn:microsoft.com/office/officeart/2005/8/layout/chevron1"/>
    <dgm:cxn modelId="{5F2A8BF6-6C52-4AA3-BD36-5118538F0C65}" type="presParOf" srcId="{1E27D7D7-9C8B-4CDF-B891-4E8921E37117}" destId="{E8F3446D-8741-431A-B5AF-626D40FAEFB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AEFBF4-EAE1-4527-B7D5-B8AF0C1F6645}" type="doc">
      <dgm:prSet loTypeId="urn:microsoft.com/office/officeart/2005/8/layout/chevron1" loCatId="process" qsTypeId="urn:microsoft.com/office/officeart/2005/8/quickstyle/simple5" qsCatId="simple" csTypeId="urn:microsoft.com/office/officeart/2005/8/colors/accent2_1" csCatId="accent2" phldr="1"/>
      <dgm:spPr/>
    </dgm:pt>
    <dgm:pt modelId="{E344B1E3-7B54-44A1-9928-A5DC40F7E265}">
      <dgm:prSet phldrT="[Text]" custT="1"/>
      <dgm:spPr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8006" tIns="16002" rIns="16002" bIns="16002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3 Tage vor Baubeginn</a:t>
          </a:r>
          <a:b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Aushändigung Schlüssel Umsetzwohnung</a:t>
          </a:r>
        </a:p>
      </dgm:t>
    </dgm:pt>
    <dgm:pt modelId="{6AAE9D09-4D3C-48A4-89AF-DA8D79B997BD}" type="parTrans" cxnId="{2F5E2C6C-0B06-4431-96AF-11FB536E2486}">
      <dgm:prSet/>
      <dgm:spPr/>
      <dgm:t>
        <a:bodyPr/>
        <a:lstStyle/>
        <a:p>
          <a:endParaRPr lang="de-DE" sz="1300"/>
        </a:p>
      </dgm:t>
    </dgm:pt>
    <dgm:pt modelId="{BA0E0B41-3B0E-4A58-8EE3-5FFE79E54037}" type="sibTrans" cxnId="{2F5E2C6C-0B06-4431-96AF-11FB536E2486}">
      <dgm:prSet/>
      <dgm:spPr/>
      <dgm:t>
        <a:bodyPr/>
        <a:lstStyle/>
        <a:p>
          <a:endParaRPr lang="de-DE" sz="1300"/>
        </a:p>
      </dgm:t>
    </dgm:pt>
    <dgm:pt modelId="{1C472916-136A-4BE9-AC28-8715B160B50B}">
      <dgm:prSet phldrT="[Text]" custT="1"/>
      <dgm:spPr/>
      <dgm:t>
        <a:bodyPr/>
        <a:lstStyle/>
        <a:p>
          <a:r>
            <a:rPr lang="de-DE" sz="1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Auszug</a:t>
          </a:r>
          <a:br>
            <a:rPr lang="de-DE" sz="1300" b="1" dirty="0">
              <a:solidFill>
                <a:srgbClr val="002060"/>
              </a:solidFill>
            </a:rPr>
          </a:br>
          <a:endParaRPr lang="de-DE" sz="1300" b="0" dirty="0">
            <a:solidFill>
              <a:srgbClr val="002060"/>
            </a:solidFill>
          </a:endParaRPr>
        </a:p>
      </dgm:t>
    </dgm:pt>
    <dgm:pt modelId="{10E280C7-8302-4387-8A1B-021B17C58FFA}" type="parTrans" cxnId="{AE9A5D4E-2A7F-4FF8-A39E-556F8FC3095A}">
      <dgm:prSet/>
      <dgm:spPr/>
      <dgm:t>
        <a:bodyPr/>
        <a:lstStyle/>
        <a:p>
          <a:endParaRPr lang="de-DE" sz="1300"/>
        </a:p>
      </dgm:t>
    </dgm:pt>
    <dgm:pt modelId="{12B8A79A-B8E9-4B6A-BDBA-A985CEB68A5E}" type="sibTrans" cxnId="{AE9A5D4E-2A7F-4FF8-A39E-556F8FC3095A}">
      <dgm:prSet/>
      <dgm:spPr/>
      <dgm:t>
        <a:bodyPr/>
        <a:lstStyle/>
        <a:p>
          <a:endParaRPr lang="de-DE" sz="1300"/>
        </a:p>
      </dgm:t>
    </dgm:pt>
    <dgm:pt modelId="{1E27D7D7-9C8B-4CDF-B891-4E8921E37117}" type="pres">
      <dgm:prSet presAssocID="{08AEFBF4-EAE1-4527-B7D5-B8AF0C1F6645}" presName="Name0" presStyleCnt="0">
        <dgm:presLayoutVars>
          <dgm:dir/>
          <dgm:animLvl val="lvl"/>
          <dgm:resizeHandles val="exact"/>
        </dgm:presLayoutVars>
      </dgm:prSet>
      <dgm:spPr/>
    </dgm:pt>
    <dgm:pt modelId="{4FCFF6DE-EF6C-43F3-9C1D-A4A91D861453}" type="pres">
      <dgm:prSet presAssocID="{E344B1E3-7B54-44A1-9928-A5DC40F7E265}" presName="parTxOnly" presStyleLbl="node1" presStyleIdx="0" presStyleCnt="2" custScaleX="116814" custScaleY="139932" custLinFactX="-15884" custLinFactNeighborX="-100000" custLinFactNeighborY="2120">
        <dgm:presLayoutVars>
          <dgm:chMax val="0"/>
          <dgm:chPref val="0"/>
          <dgm:bulletEnabled val="1"/>
        </dgm:presLayoutVars>
      </dgm:prSet>
      <dgm:spPr>
        <a:xfrm>
          <a:off x="0" y="149139"/>
          <a:ext cx="2780707" cy="1332408"/>
        </a:xfrm>
        <a:prstGeom prst="chevron">
          <a:avLst/>
        </a:prstGeom>
      </dgm:spPr>
    </dgm:pt>
    <dgm:pt modelId="{D1E73843-FD21-440A-87B7-BAE0110B8692}" type="pres">
      <dgm:prSet presAssocID="{BA0E0B41-3B0E-4A58-8EE3-5FFE79E54037}" presName="parTxOnlySpace" presStyleCnt="0"/>
      <dgm:spPr/>
    </dgm:pt>
    <dgm:pt modelId="{A272E656-951A-4587-8FB7-CEF737009DA9}" type="pres">
      <dgm:prSet presAssocID="{1C472916-136A-4BE9-AC28-8715B160B50B}" presName="parTxOnly" presStyleLbl="node1" presStyleIdx="1" presStyleCnt="2" custScaleY="144038">
        <dgm:presLayoutVars>
          <dgm:chMax val="0"/>
          <dgm:chPref val="0"/>
          <dgm:bulletEnabled val="1"/>
        </dgm:presLayoutVars>
      </dgm:prSet>
      <dgm:spPr/>
    </dgm:pt>
  </dgm:ptLst>
  <dgm:cxnLst>
    <dgm:cxn modelId="{5DF9A80A-335B-4992-80AD-EB96F81ADF42}" type="presOf" srcId="{E344B1E3-7B54-44A1-9928-A5DC40F7E265}" destId="{4FCFF6DE-EF6C-43F3-9C1D-A4A91D861453}" srcOrd="0" destOrd="0" presId="urn:microsoft.com/office/officeart/2005/8/layout/chevron1"/>
    <dgm:cxn modelId="{451F275D-CDD0-4E70-B41D-478F869408D7}" type="presOf" srcId="{1C472916-136A-4BE9-AC28-8715B160B50B}" destId="{A272E656-951A-4587-8FB7-CEF737009DA9}" srcOrd="0" destOrd="0" presId="urn:microsoft.com/office/officeart/2005/8/layout/chevron1"/>
    <dgm:cxn modelId="{2F5E2C6C-0B06-4431-96AF-11FB536E2486}" srcId="{08AEFBF4-EAE1-4527-B7D5-B8AF0C1F6645}" destId="{E344B1E3-7B54-44A1-9928-A5DC40F7E265}" srcOrd="0" destOrd="0" parTransId="{6AAE9D09-4D3C-48A4-89AF-DA8D79B997BD}" sibTransId="{BA0E0B41-3B0E-4A58-8EE3-5FFE79E54037}"/>
    <dgm:cxn modelId="{AE9A5D4E-2A7F-4FF8-A39E-556F8FC3095A}" srcId="{08AEFBF4-EAE1-4527-B7D5-B8AF0C1F6645}" destId="{1C472916-136A-4BE9-AC28-8715B160B50B}" srcOrd="1" destOrd="0" parTransId="{10E280C7-8302-4387-8A1B-021B17C58FFA}" sibTransId="{12B8A79A-B8E9-4B6A-BDBA-A985CEB68A5E}"/>
    <dgm:cxn modelId="{92AEED96-5C28-44D4-A31A-B1260F6965CE}" type="presOf" srcId="{08AEFBF4-EAE1-4527-B7D5-B8AF0C1F6645}" destId="{1E27D7D7-9C8B-4CDF-B891-4E8921E37117}" srcOrd="0" destOrd="0" presId="urn:microsoft.com/office/officeart/2005/8/layout/chevron1"/>
    <dgm:cxn modelId="{13BFDD83-85C7-4D4B-BBD0-4B190148013C}" type="presParOf" srcId="{1E27D7D7-9C8B-4CDF-B891-4E8921E37117}" destId="{4FCFF6DE-EF6C-43F3-9C1D-A4A91D861453}" srcOrd="0" destOrd="0" presId="urn:microsoft.com/office/officeart/2005/8/layout/chevron1"/>
    <dgm:cxn modelId="{A4925D0D-0BBC-4AE3-8A32-D2F42CC533D7}" type="presParOf" srcId="{1E27D7D7-9C8B-4CDF-B891-4E8921E37117}" destId="{D1E73843-FD21-440A-87B7-BAE0110B8692}" srcOrd="1" destOrd="0" presId="urn:microsoft.com/office/officeart/2005/8/layout/chevron1"/>
    <dgm:cxn modelId="{2FC513A0-DF93-4FEB-B724-490B00AB6E0D}" type="presParOf" srcId="{1E27D7D7-9C8B-4CDF-B891-4E8921E37117}" destId="{A272E656-951A-4587-8FB7-CEF737009DA9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AEFBF4-EAE1-4527-B7D5-B8AF0C1F6645}" type="doc">
      <dgm:prSet loTypeId="urn:microsoft.com/office/officeart/2005/8/layout/chevron1" loCatId="process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E344B1E3-7B54-44A1-9928-A5DC40F7E265}">
      <dgm:prSet phldrT="[Text]" custT="1"/>
      <dgm:spPr/>
      <dgm:t>
        <a:bodyPr/>
        <a:lstStyle/>
        <a:p>
          <a:r>
            <a:rPr lang="de-DE" sz="1200" b="1" baseline="0" dirty="0">
              <a:solidFill>
                <a:srgbClr val="002060"/>
              </a:solidFill>
              <a:latin typeface="Arial" panose="020B0604020202020204" pitchFamily="34" charset="0"/>
            </a:rPr>
            <a:t>ca. 3 Wochen vor Bauende</a:t>
          </a:r>
          <a:br>
            <a:rPr lang="de-DE" sz="1200" b="1" baseline="0" dirty="0">
              <a:solidFill>
                <a:srgbClr val="002060"/>
              </a:solidFill>
              <a:latin typeface="Arial" panose="020B0604020202020204" pitchFamily="34" charset="0"/>
            </a:rPr>
          </a:br>
          <a:r>
            <a:rPr lang="de-DE" sz="1200" b="0" baseline="0" dirty="0">
              <a:solidFill>
                <a:srgbClr val="002060"/>
              </a:solidFill>
              <a:latin typeface="Arial" panose="020B0604020202020204" pitchFamily="34" charset="0"/>
            </a:rPr>
            <a:t>Kontaktaufnahme zum Mieter</a:t>
          </a:r>
        </a:p>
      </dgm:t>
    </dgm:pt>
    <dgm:pt modelId="{6AAE9D09-4D3C-48A4-89AF-DA8D79B997BD}" type="parTrans" cxnId="{2F5E2C6C-0B06-4431-96AF-11FB536E2486}">
      <dgm:prSet/>
      <dgm:spPr/>
      <dgm:t>
        <a:bodyPr/>
        <a:lstStyle/>
        <a:p>
          <a:endParaRPr lang="de-DE" sz="1200">
            <a:solidFill>
              <a:srgbClr val="002060"/>
            </a:solidFill>
          </a:endParaRPr>
        </a:p>
      </dgm:t>
    </dgm:pt>
    <dgm:pt modelId="{BA0E0B41-3B0E-4A58-8EE3-5FFE79E54037}" type="sibTrans" cxnId="{2F5E2C6C-0B06-4431-96AF-11FB536E2486}">
      <dgm:prSet/>
      <dgm:spPr/>
      <dgm:t>
        <a:bodyPr/>
        <a:lstStyle/>
        <a:p>
          <a:endParaRPr lang="de-DE" sz="1200">
            <a:solidFill>
              <a:srgbClr val="002060"/>
            </a:solidFill>
          </a:endParaRPr>
        </a:p>
      </dgm:t>
    </dgm:pt>
    <dgm:pt modelId="{1C472916-136A-4BE9-AC28-8715B160B50B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ca. 2 Wochen vor Bauende</a:t>
          </a:r>
          <a:b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</a:b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Terminierung des Rückzugs durch das Umzugsunter-nehmen</a:t>
          </a:r>
        </a:p>
      </dgm:t>
    </dgm:pt>
    <dgm:pt modelId="{10E280C7-8302-4387-8A1B-021B17C58FFA}" type="parTrans" cxnId="{AE9A5D4E-2A7F-4FF8-A39E-556F8FC3095A}">
      <dgm:prSet/>
      <dgm:spPr/>
      <dgm:t>
        <a:bodyPr/>
        <a:lstStyle/>
        <a:p>
          <a:endParaRPr lang="de-DE" sz="1200">
            <a:solidFill>
              <a:srgbClr val="002060"/>
            </a:solidFill>
          </a:endParaRPr>
        </a:p>
      </dgm:t>
    </dgm:pt>
    <dgm:pt modelId="{12B8A79A-B8E9-4B6A-BDBA-A985CEB68A5E}" type="sibTrans" cxnId="{AE9A5D4E-2A7F-4FF8-A39E-556F8FC3095A}">
      <dgm:prSet/>
      <dgm:spPr/>
      <dgm:t>
        <a:bodyPr/>
        <a:lstStyle/>
        <a:p>
          <a:endParaRPr lang="de-DE" sz="1200">
            <a:solidFill>
              <a:srgbClr val="002060"/>
            </a:solidFill>
          </a:endParaRPr>
        </a:p>
      </dgm:t>
    </dgm:pt>
    <dgm:pt modelId="{0DC9305A-4565-475C-930B-9664E44DC774}">
      <dgm:prSet phldrT="[Text]" custT="1"/>
      <dgm:spPr/>
      <dgm:t>
        <a:bodyPr/>
        <a:lstStyle/>
        <a:p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Technische Abnahme </a:t>
          </a: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von GNEISE und ausführenden Firmen</a:t>
          </a:r>
        </a:p>
      </dgm:t>
    </dgm:pt>
    <dgm:pt modelId="{A1E84DFB-4D59-4D2E-A986-9BEBD80F5D24}" type="parTrans" cxnId="{A11583F8-BC31-4632-9CB5-4EF8E69EE60B}">
      <dgm:prSet/>
      <dgm:spPr/>
      <dgm:t>
        <a:bodyPr/>
        <a:lstStyle/>
        <a:p>
          <a:endParaRPr lang="de-DE" sz="1200">
            <a:solidFill>
              <a:srgbClr val="002060"/>
            </a:solidFill>
          </a:endParaRPr>
        </a:p>
      </dgm:t>
    </dgm:pt>
    <dgm:pt modelId="{B73CC0A8-044B-4290-BAF8-7D99B02B092C}" type="sibTrans" cxnId="{A11583F8-BC31-4632-9CB5-4EF8E69EE60B}">
      <dgm:prSet/>
      <dgm:spPr/>
      <dgm:t>
        <a:bodyPr/>
        <a:lstStyle/>
        <a:p>
          <a:endParaRPr lang="de-DE" sz="1200">
            <a:solidFill>
              <a:srgbClr val="002060"/>
            </a:solidFill>
          </a:endParaRPr>
        </a:p>
      </dgm:t>
    </dgm:pt>
    <dgm:pt modelId="{1E27D7D7-9C8B-4CDF-B891-4E8921E37117}" type="pres">
      <dgm:prSet presAssocID="{08AEFBF4-EAE1-4527-B7D5-B8AF0C1F6645}" presName="Name0" presStyleCnt="0">
        <dgm:presLayoutVars>
          <dgm:dir/>
          <dgm:animLvl val="lvl"/>
          <dgm:resizeHandles val="exact"/>
        </dgm:presLayoutVars>
      </dgm:prSet>
      <dgm:spPr/>
    </dgm:pt>
    <dgm:pt modelId="{4FCFF6DE-EF6C-43F3-9C1D-A4A91D861453}" type="pres">
      <dgm:prSet presAssocID="{E344B1E3-7B54-44A1-9928-A5DC40F7E265}" presName="parTxOnly" presStyleLbl="node1" presStyleIdx="0" presStyleCnt="3" custScaleY="143110">
        <dgm:presLayoutVars>
          <dgm:chMax val="0"/>
          <dgm:chPref val="0"/>
          <dgm:bulletEnabled val="1"/>
        </dgm:presLayoutVars>
      </dgm:prSet>
      <dgm:spPr/>
    </dgm:pt>
    <dgm:pt modelId="{D1E73843-FD21-440A-87B7-BAE0110B8692}" type="pres">
      <dgm:prSet presAssocID="{BA0E0B41-3B0E-4A58-8EE3-5FFE79E54037}" presName="parTxOnlySpace" presStyleCnt="0"/>
      <dgm:spPr/>
    </dgm:pt>
    <dgm:pt modelId="{A272E656-951A-4587-8FB7-CEF737009DA9}" type="pres">
      <dgm:prSet presAssocID="{1C472916-136A-4BE9-AC28-8715B160B50B}" presName="parTxOnly" presStyleLbl="node1" presStyleIdx="1" presStyleCnt="3" custScaleY="135723" custLinFactX="80082" custLinFactNeighborX="100000" custLinFactNeighborY="891">
        <dgm:presLayoutVars>
          <dgm:chMax val="0"/>
          <dgm:chPref val="0"/>
          <dgm:bulletEnabled val="1"/>
        </dgm:presLayoutVars>
      </dgm:prSet>
      <dgm:spPr/>
    </dgm:pt>
    <dgm:pt modelId="{CDAE0F9B-3E95-4A89-B8F2-96D1C60875E1}" type="pres">
      <dgm:prSet presAssocID="{12B8A79A-B8E9-4B6A-BDBA-A985CEB68A5E}" presName="parTxOnlySpace" presStyleCnt="0"/>
      <dgm:spPr/>
    </dgm:pt>
    <dgm:pt modelId="{E8F3446D-8741-431A-B5AF-626D40FAEFBE}" type="pres">
      <dgm:prSet presAssocID="{0DC9305A-4565-475C-930B-9664E44DC774}" presName="parTxOnly" presStyleLbl="node1" presStyleIdx="2" presStyleCnt="3" custScaleY="143110" custLinFactX="-83906" custLinFactNeighborX="-100000" custLinFactNeighborY="-1344">
        <dgm:presLayoutVars>
          <dgm:chMax val="0"/>
          <dgm:chPref val="0"/>
          <dgm:bulletEnabled val="1"/>
        </dgm:presLayoutVars>
      </dgm:prSet>
      <dgm:spPr/>
    </dgm:pt>
  </dgm:ptLst>
  <dgm:cxnLst>
    <dgm:cxn modelId="{5DF9A80A-335B-4992-80AD-EB96F81ADF42}" type="presOf" srcId="{E344B1E3-7B54-44A1-9928-A5DC40F7E265}" destId="{4FCFF6DE-EF6C-43F3-9C1D-A4A91D861453}" srcOrd="0" destOrd="0" presId="urn:microsoft.com/office/officeart/2005/8/layout/chevron1"/>
    <dgm:cxn modelId="{451F275D-CDD0-4E70-B41D-478F869408D7}" type="presOf" srcId="{1C472916-136A-4BE9-AC28-8715B160B50B}" destId="{A272E656-951A-4587-8FB7-CEF737009DA9}" srcOrd="0" destOrd="0" presId="urn:microsoft.com/office/officeart/2005/8/layout/chevron1"/>
    <dgm:cxn modelId="{2F5E2C6C-0B06-4431-96AF-11FB536E2486}" srcId="{08AEFBF4-EAE1-4527-B7D5-B8AF0C1F6645}" destId="{E344B1E3-7B54-44A1-9928-A5DC40F7E265}" srcOrd="0" destOrd="0" parTransId="{6AAE9D09-4D3C-48A4-89AF-DA8D79B997BD}" sibTransId="{BA0E0B41-3B0E-4A58-8EE3-5FFE79E54037}"/>
    <dgm:cxn modelId="{AE9A5D4E-2A7F-4FF8-A39E-556F8FC3095A}" srcId="{08AEFBF4-EAE1-4527-B7D5-B8AF0C1F6645}" destId="{1C472916-136A-4BE9-AC28-8715B160B50B}" srcOrd="1" destOrd="0" parTransId="{10E280C7-8302-4387-8A1B-021B17C58FFA}" sibTransId="{12B8A79A-B8E9-4B6A-BDBA-A985CEB68A5E}"/>
    <dgm:cxn modelId="{92AEED96-5C28-44D4-A31A-B1260F6965CE}" type="presOf" srcId="{08AEFBF4-EAE1-4527-B7D5-B8AF0C1F6645}" destId="{1E27D7D7-9C8B-4CDF-B891-4E8921E37117}" srcOrd="0" destOrd="0" presId="urn:microsoft.com/office/officeart/2005/8/layout/chevron1"/>
    <dgm:cxn modelId="{AFBB25F0-072F-4CB2-9237-20760D3181F2}" type="presOf" srcId="{0DC9305A-4565-475C-930B-9664E44DC774}" destId="{E8F3446D-8741-431A-B5AF-626D40FAEFBE}" srcOrd="0" destOrd="0" presId="urn:microsoft.com/office/officeart/2005/8/layout/chevron1"/>
    <dgm:cxn modelId="{A11583F8-BC31-4632-9CB5-4EF8E69EE60B}" srcId="{08AEFBF4-EAE1-4527-B7D5-B8AF0C1F6645}" destId="{0DC9305A-4565-475C-930B-9664E44DC774}" srcOrd="2" destOrd="0" parTransId="{A1E84DFB-4D59-4D2E-A986-9BEBD80F5D24}" sibTransId="{B73CC0A8-044B-4290-BAF8-7D99B02B092C}"/>
    <dgm:cxn modelId="{13BFDD83-85C7-4D4B-BBD0-4B190148013C}" type="presParOf" srcId="{1E27D7D7-9C8B-4CDF-B891-4E8921E37117}" destId="{4FCFF6DE-EF6C-43F3-9C1D-A4A91D861453}" srcOrd="0" destOrd="0" presId="urn:microsoft.com/office/officeart/2005/8/layout/chevron1"/>
    <dgm:cxn modelId="{A4925D0D-0BBC-4AE3-8A32-D2F42CC533D7}" type="presParOf" srcId="{1E27D7D7-9C8B-4CDF-B891-4E8921E37117}" destId="{D1E73843-FD21-440A-87B7-BAE0110B8692}" srcOrd="1" destOrd="0" presId="urn:microsoft.com/office/officeart/2005/8/layout/chevron1"/>
    <dgm:cxn modelId="{2FC513A0-DF93-4FEB-B724-490B00AB6E0D}" type="presParOf" srcId="{1E27D7D7-9C8B-4CDF-B891-4E8921E37117}" destId="{A272E656-951A-4587-8FB7-CEF737009DA9}" srcOrd="2" destOrd="0" presId="urn:microsoft.com/office/officeart/2005/8/layout/chevron1"/>
    <dgm:cxn modelId="{374C6CF5-F69F-412E-B9FD-1778C22DCA9A}" type="presParOf" srcId="{1E27D7D7-9C8B-4CDF-B891-4E8921E37117}" destId="{CDAE0F9B-3E95-4A89-B8F2-96D1C60875E1}" srcOrd="3" destOrd="0" presId="urn:microsoft.com/office/officeart/2005/8/layout/chevron1"/>
    <dgm:cxn modelId="{5F2A8BF6-6C52-4AA3-BD36-5118538F0C65}" type="presParOf" srcId="{1E27D7D7-9C8B-4CDF-B891-4E8921E37117}" destId="{E8F3446D-8741-431A-B5AF-626D40FAEFB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AEFBF4-EAE1-4527-B7D5-B8AF0C1F6645}" type="doc">
      <dgm:prSet loTypeId="urn:microsoft.com/office/officeart/2005/8/layout/chevron1" loCatId="process" qsTypeId="urn:microsoft.com/office/officeart/2005/8/quickstyle/simple5" qsCatId="simple" csTypeId="urn:microsoft.com/office/officeart/2005/8/colors/accent2_1" csCatId="accent2" phldr="1"/>
      <dgm:spPr/>
    </dgm:pt>
    <dgm:pt modelId="{E344B1E3-7B54-44A1-9928-A5DC40F7E265}">
      <dgm:prSet phldrT="[Text]" custT="1"/>
      <dgm:spPr/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Wohnungs-übergabe</a:t>
          </a: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 von STADT und LAND an Mieter-betreuung</a:t>
          </a:r>
        </a:p>
      </dgm:t>
    </dgm:pt>
    <dgm:pt modelId="{6AAE9D09-4D3C-48A4-89AF-DA8D79B997BD}" type="parTrans" cxnId="{2F5E2C6C-0B06-4431-96AF-11FB536E2486}">
      <dgm:prSet/>
      <dgm:spPr/>
      <dgm:t>
        <a:bodyPr/>
        <a:lstStyle/>
        <a:p>
          <a:endParaRPr lang="de-DE" sz="1200"/>
        </a:p>
      </dgm:t>
    </dgm:pt>
    <dgm:pt modelId="{BA0E0B41-3B0E-4A58-8EE3-5FFE79E54037}" type="sibTrans" cxnId="{2F5E2C6C-0B06-4431-96AF-11FB536E2486}">
      <dgm:prSet/>
      <dgm:spPr/>
      <dgm:t>
        <a:bodyPr/>
        <a:lstStyle/>
        <a:p>
          <a:endParaRPr lang="de-DE" sz="1200"/>
        </a:p>
      </dgm:t>
    </dgm:pt>
    <dgm:pt modelId="{1C472916-136A-4BE9-AC28-8715B160B50B}">
      <dgm:prSet phldrT="[Text]" custT="1"/>
      <dgm:spPr/>
      <dgm:t>
        <a:bodyPr/>
        <a:lstStyle/>
        <a:p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/>
            </a:rPr>
            <a:t>Schlüsselrückgabe</a:t>
          </a:r>
          <a:r>
            <a:rPr lang="de-DE" sz="120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/>
            </a:rPr>
            <a:t> </a:t>
          </a:r>
          <a:r>
            <a:rPr lang="de-DE" sz="1200" b="0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/>
            </a:rPr>
            <a:t>von </a:t>
          </a:r>
          <a:r>
            <a:rPr lang="de-DE" sz="1200" b="0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Mieterbetreuung </a:t>
          </a: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an Mieter</a:t>
          </a:r>
        </a:p>
      </dgm:t>
    </dgm:pt>
    <dgm:pt modelId="{10E280C7-8302-4387-8A1B-021B17C58FFA}" type="parTrans" cxnId="{AE9A5D4E-2A7F-4FF8-A39E-556F8FC3095A}">
      <dgm:prSet/>
      <dgm:spPr/>
      <dgm:t>
        <a:bodyPr/>
        <a:lstStyle/>
        <a:p>
          <a:endParaRPr lang="de-DE" sz="1200"/>
        </a:p>
      </dgm:t>
    </dgm:pt>
    <dgm:pt modelId="{12B8A79A-B8E9-4B6A-BDBA-A985CEB68A5E}" type="sibTrans" cxnId="{AE9A5D4E-2A7F-4FF8-A39E-556F8FC3095A}">
      <dgm:prSet/>
      <dgm:spPr/>
      <dgm:t>
        <a:bodyPr/>
        <a:lstStyle/>
        <a:p>
          <a:endParaRPr lang="de-DE" sz="1200"/>
        </a:p>
      </dgm:t>
    </dgm:pt>
    <dgm:pt modelId="{87B78803-816D-4A05-B820-DE6A38A2192F}">
      <dgm:prSet phldrT="[Text]" custT="1"/>
      <dgm:spPr/>
      <dgm:t>
        <a:bodyPr/>
        <a:lstStyle/>
        <a:p>
          <a:br>
            <a:rPr lang="de-DE" sz="1200" b="1" dirty="0">
              <a:solidFill>
                <a:srgbClr val="002060"/>
              </a:solidFill>
              <a:latin typeface="Realize My Passion" panose="02000603000000020004"/>
            </a:rPr>
          </a:br>
          <a:r>
            <a:rPr lang="de-DE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Rückzug</a:t>
          </a:r>
          <a:endParaRPr lang="de-DE" sz="1200" b="0" dirty="0">
            <a:solidFill>
              <a:srgbClr val="002060"/>
            </a:solidFill>
            <a:latin typeface="Realize My Passion" panose="02000603000000020004"/>
          </a:endParaRPr>
        </a:p>
      </dgm:t>
    </dgm:pt>
    <dgm:pt modelId="{F997D874-229D-4575-B0EB-1BEEF38408FE}" type="parTrans" cxnId="{103EC649-E181-408C-80A9-8892ADCDC049}">
      <dgm:prSet/>
      <dgm:spPr/>
      <dgm:t>
        <a:bodyPr/>
        <a:lstStyle/>
        <a:p>
          <a:endParaRPr lang="de-DE" sz="1200"/>
        </a:p>
      </dgm:t>
    </dgm:pt>
    <dgm:pt modelId="{895440D3-ECC4-4F01-AC93-6CAFFEAFD338}" type="sibTrans" cxnId="{103EC649-E181-408C-80A9-8892ADCDC049}">
      <dgm:prSet/>
      <dgm:spPr/>
      <dgm:t>
        <a:bodyPr/>
        <a:lstStyle/>
        <a:p>
          <a:endParaRPr lang="de-DE" sz="1200"/>
        </a:p>
      </dgm:t>
    </dgm:pt>
    <dgm:pt modelId="{1E27D7D7-9C8B-4CDF-B891-4E8921E37117}" type="pres">
      <dgm:prSet presAssocID="{08AEFBF4-EAE1-4527-B7D5-B8AF0C1F6645}" presName="Name0" presStyleCnt="0">
        <dgm:presLayoutVars>
          <dgm:dir/>
          <dgm:animLvl val="lvl"/>
          <dgm:resizeHandles val="exact"/>
        </dgm:presLayoutVars>
      </dgm:prSet>
      <dgm:spPr/>
    </dgm:pt>
    <dgm:pt modelId="{4FCFF6DE-EF6C-43F3-9C1D-A4A91D861453}" type="pres">
      <dgm:prSet presAssocID="{E344B1E3-7B54-44A1-9928-A5DC40F7E265}" presName="parTxOnly" presStyleLbl="node1" presStyleIdx="0" presStyleCnt="3" custScaleY="149038">
        <dgm:presLayoutVars>
          <dgm:chMax val="0"/>
          <dgm:chPref val="0"/>
          <dgm:bulletEnabled val="1"/>
        </dgm:presLayoutVars>
      </dgm:prSet>
      <dgm:spPr/>
    </dgm:pt>
    <dgm:pt modelId="{D1E73843-FD21-440A-87B7-BAE0110B8692}" type="pres">
      <dgm:prSet presAssocID="{BA0E0B41-3B0E-4A58-8EE3-5FFE79E54037}" presName="parTxOnlySpace" presStyleCnt="0"/>
      <dgm:spPr/>
    </dgm:pt>
    <dgm:pt modelId="{A272E656-951A-4587-8FB7-CEF737009DA9}" type="pres">
      <dgm:prSet presAssocID="{1C472916-136A-4BE9-AC28-8715B160B50B}" presName="parTxOnly" presStyleLbl="node1" presStyleIdx="1" presStyleCnt="3" custScaleX="105140" custScaleY="149038">
        <dgm:presLayoutVars>
          <dgm:chMax val="0"/>
          <dgm:chPref val="0"/>
          <dgm:bulletEnabled val="1"/>
        </dgm:presLayoutVars>
      </dgm:prSet>
      <dgm:spPr/>
    </dgm:pt>
    <dgm:pt modelId="{376FE788-FE79-4D7E-96E8-45FD9E3894AF}" type="pres">
      <dgm:prSet presAssocID="{12B8A79A-B8E9-4B6A-BDBA-A985CEB68A5E}" presName="parTxOnlySpace" presStyleCnt="0"/>
      <dgm:spPr/>
    </dgm:pt>
    <dgm:pt modelId="{ECE7950E-4EA7-473D-A0AF-0F12FB90E438}" type="pres">
      <dgm:prSet presAssocID="{87B78803-816D-4A05-B820-DE6A38A2192F}" presName="parTxOnly" presStyleLbl="node1" presStyleIdx="2" presStyleCnt="3" custScaleY="149038">
        <dgm:presLayoutVars>
          <dgm:chMax val="0"/>
          <dgm:chPref val="0"/>
          <dgm:bulletEnabled val="1"/>
        </dgm:presLayoutVars>
      </dgm:prSet>
      <dgm:spPr/>
    </dgm:pt>
  </dgm:ptLst>
  <dgm:cxnLst>
    <dgm:cxn modelId="{5DF9A80A-335B-4992-80AD-EB96F81ADF42}" type="presOf" srcId="{E344B1E3-7B54-44A1-9928-A5DC40F7E265}" destId="{4FCFF6DE-EF6C-43F3-9C1D-A4A91D861453}" srcOrd="0" destOrd="0" presId="urn:microsoft.com/office/officeart/2005/8/layout/chevron1"/>
    <dgm:cxn modelId="{451F275D-CDD0-4E70-B41D-478F869408D7}" type="presOf" srcId="{1C472916-136A-4BE9-AC28-8715B160B50B}" destId="{A272E656-951A-4587-8FB7-CEF737009DA9}" srcOrd="0" destOrd="0" presId="urn:microsoft.com/office/officeart/2005/8/layout/chevron1"/>
    <dgm:cxn modelId="{90FAD945-0708-4273-9D94-3CDD4B1EE469}" type="presOf" srcId="{87B78803-816D-4A05-B820-DE6A38A2192F}" destId="{ECE7950E-4EA7-473D-A0AF-0F12FB90E438}" srcOrd="0" destOrd="0" presId="urn:microsoft.com/office/officeart/2005/8/layout/chevron1"/>
    <dgm:cxn modelId="{103EC649-E181-408C-80A9-8892ADCDC049}" srcId="{08AEFBF4-EAE1-4527-B7D5-B8AF0C1F6645}" destId="{87B78803-816D-4A05-B820-DE6A38A2192F}" srcOrd="2" destOrd="0" parTransId="{F997D874-229D-4575-B0EB-1BEEF38408FE}" sibTransId="{895440D3-ECC4-4F01-AC93-6CAFFEAFD338}"/>
    <dgm:cxn modelId="{2F5E2C6C-0B06-4431-96AF-11FB536E2486}" srcId="{08AEFBF4-EAE1-4527-B7D5-B8AF0C1F6645}" destId="{E344B1E3-7B54-44A1-9928-A5DC40F7E265}" srcOrd="0" destOrd="0" parTransId="{6AAE9D09-4D3C-48A4-89AF-DA8D79B997BD}" sibTransId="{BA0E0B41-3B0E-4A58-8EE3-5FFE79E54037}"/>
    <dgm:cxn modelId="{AE9A5D4E-2A7F-4FF8-A39E-556F8FC3095A}" srcId="{08AEFBF4-EAE1-4527-B7D5-B8AF0C1F6645}" destId="{1C472916-136A-4BE9-AC28-8715B160B50B}" srcOrd="1" destOrd="0" parTransId="{10E280C7-8302-4387-8A1B-021B17C58FFA}" sibTransId="{12B8A79A-B8E9-4B6A-BDBA-A985CEB68A5E}"/>
    <dgm:cxn modelId="{92AEED96-5C28-44D4-A31A-B1260F6965CE}" type="presOf" srcId="{08AEFBF4-EAE1-4527-B7D5-B8AF0C1F6645}" destId="{1E27D7D7-9C8B-4CDF-B891-4E8921E37117}" srcOrd="0" destOrd="0" presId="urn:microsoft.com/office/officeart/2005/8/layout/chevron1"/>
    <dgm:cxn modelId="{13BFDD83-85C7-4D4B-BBD0-4B190148013C}" type="presParOf" srcId="{1E27D7D7-9C8B-4CDF-B891-4E8921E37117}" destId="{4FCFF6DE-EF6C-43F3-9C1D-A4A91D861453}" srcOrd="0" destOrd="0" presId="urn:microsoft.com/office/officeart/2005/8/layout/chevron1"/>
    <dgm:cxn modelId="{A4925D0D-0BBC-4AE3-8A32-D2F42CC533D7}" type="presParOf" srcId="{1E27D7D7-9C8B-4CDF-B891-4E8921E37117}" destId="{D1E73843-FD21-440A-87B7-BAE0110B8692}" srcOrd="1" destOrd="0" presId="urn:microsoft.com/office/officeart/2005/8/layout/chevron1"/>
    <dgm:cxn modelId="{2FC513A0-DF93-4FEB-B724-490B00AB6E0D}" type="presParOf" srcId="{1E27D7D7-9C8B-4CDF-B891-4E8921E37117}" destId="{A272E656-951A-4587-8FB7-CEF737009DA9}" srcOrd="2" destOrd="0" presId="urn:microsoft.com/office/officeart/2005/8/layout/chevron1"/>
    <dgm:cxn modelId="{FF3947BF-8548-43FF-9BC0-4FC5D8A1993C}" type="presParOf" srcId="{1E27D7D7-9C8B-4CDF-B891-4E8921E37117}" destId="{376FE788-FE79-4D7E-96E8-45FD9E3894AF}" srcOrd="3" destOrd="0" presId="urn:microsoft.com/office/officeart/2005/8/layout/chevron1"/>
    <dgm:cxn modelId="{9641C8FC-2985-466C-A3EB-02D25B737BA0}" type="presParOf" srcId="{1E27D7D7-9C8B-4CDF-B891-4E8921E37117}" destId="{ECE7950E-4EA7-473D-A0AF-0F12FB90E43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9F74C-F2C9-4B66-865C-D61806CB1E0F}">
      <dsp:nvSpPr>
        <dsp:cNvPr id="0" name=""/>
        <dsp:cNvSpPr/>
      </dsp:nvSpPr>
      <dsp:spPr>
        <a:xfrm>
          <a:off x="1791498" y="-3103"/>
          <a:ext cx="3074705" cy="3074705"/>
        </a:xfrm>
        <a:prstGeom prst="circularArrow">
          <a:avLst>
            <a:gd name="adj1" fmla="val 5274"/>
            <a:gd name="adj2" fmla="val 312630"/>
            <a:gd name="adj3" fmla="val 14253101"/>
            <a:gd name="adj4" fmla="val 17112422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63353-8378-4DC7-A2EA-C9528981AA81}">
      <dsp:nvSpPr>
        <dsp:cNvPr id="0" name=""/>
        <dsp:cNvSpPr/>
      </dsp:nvSpPr>
      <dsp:spPr>
        <a:xfrm>
          <a:off x="2752641" y="920"/>
          <a:ext cx="1152419" cy="5762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Vorbereitungs-phase</a:t>
          </a:r>
        </a:p>
      </dsp:txBody>
      <dsp:txXfrm>
        <a:off x="2780769" y="29048"/>
        <a:ext cx="1096163" cy="519953"/>
      </dsp:txXfrm>
    </dsp:sp>
    <dsp:sp modelId="{2FBCB8AF-83A2-47A6-9A4B-5861A3FFEA41}">
      <dsp:nvSpPr>
        <dsp:cNvPr id="0" name=""/>
        <dsp:cNvSpPr/>
      </dsp:nvSpPr>
      <dsp:spPr>
        <a:xfrm>
          <a:off x="4177545" y="662924"/>
          <a:ext cx="1152419" cy="5762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Persönliche</a:t>
          </a:r>
          <a:r>
            <a:rPr lang="de-DE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Beratung</a:t>
          </a:r>
        </a:p>
      </dsp:txBody>
      <dsp:txXfrm>
        <a:off x="4205673" y="691052"/>
        <a:ext cx="1096163" cy="519953"/>
      </dsp:txXfrm>
    </dsp:sp>
    <dsp:sp modelId="{575D6741-7DD4-409C-B244-82E2C0E82D4C}">
      <dsp:nvSpPr>
        <dsp:cNvPr id="0" name=""/>
        <dsp:cNvSpPr/>
      </dsp:nvSpPr>
      <dsp:spPr>
        <a:xfrm>
          <a:off x="4033849" y="1900454"/>
          <a:ext cx="1152419" cy="5762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Umzugs-management</a:t>
          </a:r>
        </a:p>
      </dsp:txBody>
      <dsp:txXfrm>
        <a:off x="4061977" y="1928582"/>
        <a:ext cx="1096163" cy="519953"/>
      </dsp:txXfrm>
    </dsp:sp>
    <dsp:sp modelId="{3A33C0FA-8F8A-406D-AE2C-F85BDBB3EED8}">
      <dsp:nvSpPr>
        <dsp:cNvPr id="0" name=""/>
        <dsp:cNvSpPr/>
      </dsp:nvSpPr>
      <dsp:spPr>
        <a:xfrm>
          <a:off x="2689978" y="2495610"/>
          <a:ext cx="1277745" cy="5762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Modernisierungs-vereinbarung</a:t>
          </a:r>
        </a:p>
      </dsp:txBody>
      <dsp:txXfrm>
        <a:off x="2718106" y="2523738"/>
        <a:ext cx="1221489" cy="519953"/>
      </dsp:txXfrm>
    </dsp:sp>
    <dsp:sp modelId="{D5582697-35A3-448C-8658-70B3EFFC0B16}">
      <dsp:nvSpPr>
        <dsp:cNvPr id="0" name=""/>
        <dsp:cNvSpPr/>
      </dsp:nvSpPr>
      <dsp:spPr>
        <a:xfrm>
          <a:off x="1365814" y="1900450"/>
          <a:ext cx="1152419" cy="5762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Bauphase</a:t>
          </a:r>
          <a:r>
            <a:rPr lang="de-DE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sp:txBody>
      <dsp:txXfrm>
        <a:off x="1393942" y="1928578"/>
        <a:ext cx="1096163" cy="519953"/>
      </dsp:txXfrm>
    </dsp:sp>
    <dsp:sp modelId="{9BC73F1E-4897-482A-A12A-EE6D87088685}">
      <dsp:nvSpPr>
        <dsp:cNvPr id="0" name=""/>
        <dsp:cNvSpPr/>
      </dsp:nvSpPr>
      <dsp:spPr>
        <a:xfrm>
          <a:off x="1365809" y="662934"/>
          <a:ext cx="1152419" cy="5762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Rückzugs-management</a:t>
          </a:r>
        </a:p>
      </dsp:txBody>
      <dsp:txXfrm>
        <a:off x="1393937" y="691062"/>
        <a:ext cx="1096163" cy="519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2E656-951A-4587-8FB7-CEF737009DA9}">
      <dsp:nvSpPr>
        <dsp:cNvPr id="0" name=""/>
        <dsp:cNvSpPr/>
      </dsp:nvSpPr>
      <dsp:spPr>
        <a:xfrm>
          <a:off x="2680508" y="548940"/>
          <a:ext cx="3004849" cy="1356244"/>
        </a:xfrm>
        <a:prstGeom prst="chevron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06/2026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Kontaktaufnahme 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seitens Mieterbetreuung zur Abfrage der Bedarfe</a:t>
          </a:r>
        </a:p>
      </dsp:txBody>
      <dsp:txXfrm>
        <a:off x="3358630" y="548940"/>
        <a:ext cx="1648605" cy="1356244"/>
      </dsp:txXfrm>
    </dsp:sp>
    <dsp:sp modelId="{6DCD9AA2-8962-4D1E-B134-7DB0038B9163}">
      <dsp:nvSpPr>
        <dsp:cNvPr id="0" name=""/>
        <dsp:cNvSpPr/>
      </dsp:nvSpPr>
      <dsp:spPr>
        <a:xfrm>
          <a:off x="0" y="548940"/>
          <a:ext cx="3004849" cy="1356244"/>
        </a:xfrm>
        <a:prstGeom prst="chevron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02/2026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Erhalt der 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Mod.-Ankündigung  </a:t>
          </a:r>
        </a:p>
      </dsp:txBody>
      <dsp:txXfrm>
        <a:off x="678122" y="548940"/>
        <a:ext cx="1648605" cy="1356244"/>
      </dsp:txXfrm>
    </dsp:sp>
    <dsp:sp modelId="{762CAD5F-4FAC-4593-BCF1-189696391985}">
      <dsp:nvSpPr>
        <dsp:cNvPr id="0" name=""/>
        <dsp:cNvSpPr/>
      </dsp:nvSpPr>
      <dsp:spPr>
        <a:xfrm>
          <a:off x="5411195" y="562078"/>
          <a:ext cx="3004849" cy="1356244"/>
        </a:xfrm>
        <a:prstGeom prst="chevron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14 Wochen vor Baubeginn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schriftliche Ankündigung Wohnungsbegehung</a:t>
          </a:r>
          <a:endParaRPr lang="de-DE" sz="12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089317" y="562078"/>
        <a:ext cx="1648605" cy="13562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112AA-BBF9-491D-930A-2DC09E66FFC2}">
      <dsp:nvSpPr>
        <dsp:cNvPr id="0" name=""/>
        <dsp:cNvSpPr/>
      </dsp:nvSpPr>
      <dsp:spPr>
        <a:xfrm>
          <a:off x="2466" y="428864"/>
          <a:ext cx="3004850" cy="1309453"/>
        </a:xfrm>
        <a:prstGeom prst="chevron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12 Wochen vor Baubeginn</a:t>
          </a:r>
          <a:b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Wohnungsvor-begehung mit SOPHIA und Planungsbüro</a:t>
          </a:r>
        </a:p>
      </dsp:txBody>
      <dsp:txXfrm>
        <a:off x="657193" y="428864"/>
        <a:ext cx="1695397" cy="1309453"/>
      </dsp:txXfrm>
    </dsp:sp>
    <dsp:sp modelId="{1FC5FE0D-3596-41AC-B4DE-5FA24FFDBB0E}">
      <dsp:nvSpPr>
        <dsp:cNvPr id="0" name=""/>
        <dsp:cNvSpPr/>
      </dsp:nvSpPr>
      <dsp:spPr>
        <a:xfrm>
          <a:off x="2706831" y="428864"/>
          <a:ext cx="3004850" cy="1309453"/>
        </a:xfrm>
        <a:prstGeom prst="chevron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Bekanntgabe Auszugsdatum 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Absprachen zur Anlieferung Kartonage</a:t>
          </a:r>
        </a:p>
      </dsp:txBody>
      <dsp:txXfrm>
        <a:off x="3361558" y="428864"/>
        <a:ext cx="1695397" cy="1309453"/>
      </dsp:txXfrm>
    </dsp:sp>
    <dsp:sp modelId="{A272E656-951A-4587-8FB7-CEF737009DA9}">
      <dsp:nvSpPr>
        <dsp:cNvPr id="0" name=""/>
        <dsp:cNvSpPr/>
      </dsp:nvSpPr>
      <dsp:spPr>
        <a:xfrm>
          <a:off x="5411196" y="428864"/>
          <a:ext cx="3004850" cy="1309453"/>
        </a:xfrm>
        <a:prstGeom prst="chevron">
          <a:avLst/>
        </a:prstGeom>
        <a:gradFill rotWithShape="0">
          <a:gsLst>
            <a:gs pos="0">
              <a:prstClr val="white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prstClr>
            </a:gs>
            <a:gs pos="50000">
              <a:prstClr val="white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prstClr>
            </a:gs>
            <a:gs pos="100000">
              <a:prstClr val="white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prst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Kellerräumungen 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durch </a:t>
          </a:r>
          <a:r>
            <a:rPr lang="de-DE" sz="1200" b="0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Plischka</a:t>
          </a: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vor Wohnungsumzug </a:t>
          </a:r>
          <a:b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endParaRPr lang="de-DE" sz="1200" b="0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065923" y="428864"/>
        <a:ext cx="1695397" cy="1309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FF6DE-EF6C-43F3-9C1D-A4A91D861453}">
      <dsp:nvSpPr>
        <dsp:cNvPr id="0" name=""/>
        <dsp:cNvSpPr/>
      </dsp:nvSpPr>
      <dsp:spPr>
        <a:xfrm>
          <a:off x="3542" y="10285"/>
          <a:ext cx="2814954" cy="150183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ca. 5 Wochen vor Baubeginn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Zuweisung Umsetzwohnung</a:t>
          </a:r>
          <a:r>
            <a:rPr lang="de-DE" sz="12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  </a:t>
          </a:r>
          <a:endParaRPr lang="de-DE" sz="12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4459" y="10285"/>
        <a:ext cx="1313120" cy="1501834"/>
      </dsp:txXfrm>
    </dsp:sp>
    <dsp:sp modelId="{A272E656-951A-4587-8FB7-CEF737009DA9}">
      <dsp:nvSpPr>
        <dsp:cNvPr id="0" name=""/>
        <dsp:cNvSpPr/>
      </dsp:nvSpPr>
      <dsp:spPr>
        <a:xfrm>
          <a:off x="2579414" y="0"/>
          <a:ext cx="2814954" cy="150642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4 Wochen vor Baubeginn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Versand Mod.-Vereinbarung und Nutzungs-vereinbarung Umsetzwohnung</a:t>
          </a:r>
        </a:p>
      </dsp:txBody>
      <dsp:txXfrm>
        <a:off x="3332628" y="0"/>
        <a:ext cx="1308526" cy="1506428"/>
      </dsp:txXfrm>
    </dsp:sp>
    <dsp:sp modelId="{E8F3446D-8741-431A-B5AF-626D40FAEFBE}">
      <dsp:nvSpPr>
        <dsp:cNvPr id="0" name=""/>
        <dsp:cNvSpPr/>
      </dsp:nvSpPr>
      <dsp:spPr>
        <a:xfrm>
          <a:off x="5070460" y="12881"/>
          <a:ext cx="3244938" cy="149664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3-2 Wochen vor Baubeginn</a:t>
          </a:r>
          <a:br>
            <a:rPr lang="de-DE" sz="1200" b="1" kern="1200" dirty="0">
              <a:solidFill>
                <a:srgbClr val="01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Fliesen- und Bodenbelagsauswahl im Mieterbetreuungsbüro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Unterschrift Mod.-vereinbarung und Nutzungsvereinbarung</a:t>
          </a:r>
        </a:p>
      </dsp:txBody>
      <dsp:txXfrm>
        <a:off x="5818782" y="12881"/>
        <a:ext cx="1748295" cy="1496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FF6DE-EF6C-43F3-9C1D-A4A91D861453}">
      <dsp:nvSpPr>
        <dsp:cNvPr id="0" name=""/>
        <dsp:cNvSpPr/>
      </dsp:nvSpPr>
      <dsp:spPr>
        <a:xfrm>
          <a:off x="0" y="149139"/>
          <a:ext cx="2780707" cy="1332408"/>
        </a:xfrm>
        <a:prstGeom prst="chevron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Ca. 3 Tage vor Baubeginn</a:t>
          </a:r>
          <a:b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de-DE" sz="1200" b="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Aushändigung Schlüssel Umsetzwohnung</a:t>
          </a:r>
        </a:p>
      </dsp:txBody>
      <dsp:txXfrm>
        <a:off x="666204" y="149139"/>
        <a:ext cx="1448299" cy="1332408"/>
      </dsp:txXfrm>
    </dsp:sp>
    <dsp:sp modelId="{A272E656-951A-4587-8FB7-CEF737009DA9}">
      <dsp:nvSpPr>
        <dsp:cNvPr id="0" name=""/>
        <dsp:cNvSpPr/>
      </dsp:nvSpPr>
      <dsp:spPr>
        <a:xfrm>
          <a:off x="2543312" y="109405"/>
          <a:ext cx="2380457" cy="137150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Auszug</a:t>
          </a:r>
          <a:br>
            <a:rPr lang="de-DE" sz="1300" b="1" kern="1200" dirty="0">
              <a:solidFill>
                <a:srgbClr val="002060"/>
              </a:solidFill>
            </a:rPr>
          </a:br>
          <a:endParaRPr lang="de-DE" sz="1300" b="0" kern="1200" dirty="0">
            <a:solidFill>
              <a:srgbClr val="002060"/>
            </a:solidFill>
          </a:endParaRPr>
        </a:p>
      </dsp:txBody>
      <dsp:txXfrm>
        <a:off x="3229065" y="109405"/>
        <a:ext cx="1008952" cy="1371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FF6DE-EF6C-43F3-9C1D-A4A91D861453}">
      <dsp:nvSpPr>
        <dsp:cNvPr id="0" name=""/>
        <dsp:cNvSpPr/>
      </dsp:nvSpPr>
      <dsp:spPr>
        <a:xfrm>
          <a:off x="2271" y="0"/>
          <a:ext cx="2767150" cy="134721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</a:rPr>
            <a:t>ca. 3 Wochen vor Bauende</a:t>
          </a:r>
          <a:b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</a:rPr>
          </a:b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</a:rPr>
            <a:t>Kontaktaufnahme zum Mieter</a:t>
          </a:r>
        </a:p>
      </dsp:txBody>
      <dsp:txXfrm>
        <a:off x="675880" y="0"/>
        <a:ext cx="1419932" cy="1347218"/>
      </dsp:txXfrm>
    </dsp:sp>
    <dsp:sp modelId="{A272E656-951A-4587-8FB7-CEF737009DA9}">
      <dsp:nvSpPr>
        <dsp:cNvPr id="0" name=""/>
        <dsp:cNvSpPr/>
      </dsp:nvSpPr>
      <dsp:spPr>
        <a:xfrm>
          <a:off x="4985411" y="43157"/>
          <a:ext cx="2767150" cy="1277677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ca. 2 Wochen vor Bauende</a:t>
          </a:r>
          <a:b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</a:b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Terminierung des Rückzugs durch das Umzugsunter-nehmen</a:t>
          </a:r>
        </a:p>
      </dsp:txBody>
      <dsp:txXfrm>
        <a:off x="5624250" y="43157"/>
        <a:ext cx="1489473" cy="1277677"/>
      </dsp:txXfrm>
    </dsp:sp>
    <dsp:sp modelId="{E8F3446D-8741-431A-B5AF-626D40FAEFBE}">
      <dsp:nvSpPr>
        <dsp:cNvPr id="0" name=""/>
        <dsp:cNvSpPr/>
      </dsp:nvSpPr>
      <dsp:spPr>
        <a:xfrm>
          <a:off x="2384621" y="0"/>
          <a:ext cx="2767150" cy="1347217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Technische Abnahme </a:t>
          </a: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von GNEISE und ausführenden Firmen</a:t>
          </a:r>
        </a:p>
      </dsp:txBody>
      <dsp:txXfrm>
        <a:off x="3058230" y="0"/>
        <a:ext cx="1419933" cy="13472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FF6DE-EF6C-43F3-9C1D-A4A91D861453}">
      <dsp:nvSpPr>
        <dsp:cNvPr id="0" name=""/>
        <dsp:cNvSpPr/>
      </dsp:nvSpPr>
      <dsp:spPr>
        <a:xfrm>
          <a:off x="1325" y="0"/>
          <a:ext cx="2739311" cy="1347217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Wohnungs-übergabe</a:t>
          </a: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 von STADT und LAND an Mieter-betreuung</a:t>
          </a:r>
        </a:p>
      </dsp:txBody>
      <dsp:txXfrm>
        <a:off x="674934" y="0"/>
        <a:ext cx="1392094" cy="1347217"/>
      </dsp:txXfrm>
    </dsp:sp>
    <dsp:sp modelId="{A272E656-951A-4587-8FB7-CEF737009DA9}">
      <dsp:nvSpPr>
        <dsp:cNvPr id="0" name=""/>
        <dsp:cNvSpPr/>
      </dsp:nvSpPr>
      <dsp:spPr>
        <a:xfrm>
          <a:off x="2466705" y="0"/>
          <a:ext cx="2880112" cy="1347217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/>
            </a:rPr>
            <a:t>Schlüsselrückgabe</a:t>
          </a:r>
          <a:r>
            <a:rPr lang="de-DE" sz="120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/>
            </a:rPr>
            <a:t> </a:t>
          </a:r>
          <a:r>
            <a:rPr lang="de-DE" sz="1200" b="0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/>
            </a:rPr>
            <a:t>von </a:t>
          </a:r>
          <a:r>
            <a:rPr lang="de-DE" sz="1200" b="0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Mieterbetreuung </a:t>
          </a:r>
          <a:r>
            <a:rPr lang="de-DE" sz="1200" b="0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rPr>
            <a:t>an Mieter</a:t>
          </a:r>
        </a:p>
      </dsp:txBody>
      <dsp:txXfrm>
        <a:off x="3140314" y="0"/>
        <a:ext cx="1532895" cy="1347217"/>
      </dsp:txXfrm>
    </dsp:sp>
    <dsp:sp modelId="{ECE7950E-4EA7-473D-A0AF-0F12FB90E438}">
      <dsp:nvSpPr>
        <dsp:cNvPr id="0" name=""/>
        <dsp:cNvSpPr/>
      </dsp:nvSpPr>
      <dsp:spPr>
        <a:xfrm>
          <a:off x="5072886" y="0"/>
          <a:ext cx="2739311" cy="1347217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e-DE" sz="1200" b="1" kern="1200" dirty="0">
              <a:solidFill>
                <a:srgbClr val="002060"/>
              </a:solidFill>
              <a:latin typeface="Realize My Passion" panose="02000603000000020004"/>
            </a:rPr>
          </a:br>
          <a:r>
            <a:rPr lang="de-DE" sz="12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Rückzug</a:t>
          </a:r>
          <a:endParaRPr lang="de-DE" sz="1200" b="0" kern="1200" dirty="0">
            <a:solidFill>
              <a:srgbClr val="002060"/>
            </a:solidFill>
            <a:latin typeface="Realize My Passion" panose="02000603000000020004"/>
          </a:endParaRPr>
        </a:p>
      </dsp:txBody>
      <dsp:txXfrm>
        <a:off x="5746495" y="0"/>
        <a:ext cx="1392094" cy="1347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Verdana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241A8D78-300F-47CA-BC1E-6FC5BB3EB460}" type="datetime1">
              <a:rPr lang="de-DE" altLang="en-US"/>
              <a:pPr>
                <a:defRPr/>
              </a:pPr>
              <a:t>09.01.2026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Verdana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EFAFB82A-6E9A-401A-9C3F-B6E09FC933D2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48070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Verdana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D0A5EF5F-C0A8-4698-A997-735D9B57D1A2}" type="datetime1">
              <a:rPr lang="de-DE" altLang="en-US"/>
              <a:pPr>
                <a:defRPr/>
              </a:pPr>
              <a:t>09.01.2026</a:t>
            </a:fld>
            <a:endParaRPr lang="de-DE" alt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/>
              <a:t>Mastertextformat bearbeiten</a:t>
            </a:r>
          </a:p>
          <a:p>
            <a:pPr lvl="1"/>
            <a:r>
              <a:rPr lang="de-DE" altLang="en-US" noProof="0"/>
              <a:t>Zweite Ebene</a:t>
            </a:r>
          </a:p>
          <a:p>
            <a:pPr lvl="2"/>
            <a:r>
              <a:rPr lang="de-DE" altLang="en-US" noProof="0"/>
              <a:t>Dritte Ebene</a:t>
            </a:r>
          </a:p>
          <a:p>
            <a:pPr lvl="3"/>
            <a:r>
              <a:rPr lang="de-DE" altLang="en-US" noProof="0"/>
              <a:t>Vierte Ebene</a:t>
            </a:r>
          </a:p>
          <a:p>
            <a:pPr lvl="4"/>
            <a:r>
              <a:rPr lang="de-DE" altLang="en-US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Verdana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05A95428-8893-4D08-BA7A-3DF09F470ADB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09045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1E1F20E-15E8-4274-3091-5DCB54C36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64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716D06-7C48-A799-4740-BC948ABFC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0072"/>
          <a:stretch/>
        </p:blipFill>
        <p:spPr>
          <a:xfrm>
            <a:off x="-7258" y="3684411"/>
            <a:ext cx="3655525" cy="14590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C5E0EF-31ED-901D-DBF2-8C24750138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7013" y="4273449"/>
            <a:ext cx="2286000" cy="5033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4CAB-EABE-87A6-2568-1DAF1EAB0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9115"/>
          <a:stretch/>
        </p:blipFill>
        <p:spPr>
          <a:xfrm>
            <a:off x="3877056" y="-2340"/>
            <a:ext cx="5274202" cy="19305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0F0ED5B-AFA7-4FBB-CC91-F7A503449C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22432" y="384476"/>
            <a:ext cx="862793" cy="5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300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B9C1D4-6BF6-E869-0924-D54A024B8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494"/>
          <a:stretch/>
        </p:blipFill>
        <p:spPr>
          <a:xfrm>
            <a:off x="429772" y="730530"/>
            <a:ext cx="8245916" cy="3841471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D9C54B78-A87F-A352-A521-720EA587C02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774" y="376238"/>
            <a:ext cx="8426451" cy="46537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1" u="sng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de-DE" dirty="0"/>
              <a:t>Übersicht Icons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262651-2450-CB97-1DF3-CC31973B2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0" y="4564441"/>
            <a:ext cx="1168400" cy="257262"/>
          </a:xfrm>
          <a:prstGeom prst="rect">
            <a:avLst/>
          </a:prstGeom>
        </p:spPr>
      </p:pic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1EA34C69-A279-CDD1-6343-C839048A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B61EC397-2A28-DFDB-9F4D-BCF2FB20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/>
          <a:lstStyle/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241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2E872C1-8649-D472-4FD1-0548D24CF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115"/>
          <a:stretch/>
        </p:blipFill>
        <p:spPr>
          <a:xfrm>
            <a:off x="3877056" y="-2340"/>
            <a:ext cx="5274202" cy="193054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292395-DA57-C197-46EE-85AA220AE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0072"/>
          <a:stretch/>
        </p:blipFill>
        <p:spPr>
          <a:xfrm>
            <a:off x="0" y="3684410"/>
            <a:ext cx="3655525" cy="14590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1C1960-2A66-45EF-3C2B-27810F8FC6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7013" y="4273449"/>
            <a:ext cx="2286000" cy="50333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E9709E7-94B3-2165-7A0C-8D81682CB1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2432" y="384476"/>
            <a:ext cx="862793" cy="5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05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bg>
      <p:bgPr>
        <a:solidFill>
          <a:srgbClr val="A79D96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2E872C1-8649-D472-4FD1-0548D24CF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115"/>
          <a:stretch/>
        </p:blipFill>
        <p:spPr>
          <a:xfrm>
            <a:off x="3877056" y="-2340"/>
            <a:ext cx="5274202" cy="193054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292395-DA57-C197-46EE-85AA220AE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0072"/>
          <a:stretch/>
        </p:blipFill>
        <p:spPr>
          <a:xfrm>
            <a:off x="0" y="3684410"/>
            <a:ext cx="3655525" cy="14590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1C1960-2A66-45EF-3C2B-27810F8FC6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7013" y="4273449"/>
            <a:ext cx="2286000" cy="50333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A20ABB-FE91-8080-5391-76719E20BB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2432" y="384476"/>
            <a:ext cx="862793" cy="5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300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2E872C1-8649-D472-4FD1-0548D24CF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115"/>
          <a:stretch/>
        </p:blipFill>
        <p:spPr>
          <a:xfrm>
            <a:off x="3877056" y="-2340"/>
            <a:ext cx="5274202" cy="19305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1C1960-2A66-45EF-3C2B-27810F8FC6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13" y="4273449"/>
            <a:ext cx="2286000" cy="50333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FEA78C0-B868-1D4B-B059-2D96CE1A5E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2432" y="384476"/>
            <a:ext cx="862793" cy="5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3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einer Tex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9">
            <a:extLst>
              <a:ext uri="{FF2B5EF4-FFF2-40B4-BE49-F238E27FC236}">
                <a16:creationId xmlns:a16="http://schemas.microsoft.com/office/drawing/2014/main" id="{53D5B267-AD9A-8650-4554-F49B4BD3D955}"/>
              </a:ext>
            </a:extLst>
          </p:cNvPr>
          <p:cNvSpPr>
            <a:spLocks noGrp="1"/>
          </p:cNvSpPr>
          <p:nvPr>
            <p:ph sz="half" idx="4294967295" hasCustomPrompt="1"/>
          </p:nvPr>
        </p:nvSpPr>
        <p:spPr>
          <a:xfrm>
            <a:off x="366270" y="1203325"/>
            <a:ext cx="8418955" cy="316865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A501483-B0EA-9FA0-3182-40BAE12A29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7012" y="376238"/>
            <a:ext cx="8318941" cy="46537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1" u="sng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de-DE" dirty="0"/>
              <a:t>Überschrift der Folie              </a:t>
            </a:r>
            <a:br>
              <a:rPr lang="de-DE" dirty="0"/>
            </a:br>
            <a:r>
              <a:rPr lang="de-DE" dirty="0"/>
              <a:t>(ggf. über 2 Zeilen möglich)</a:t>
            </a: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A5F5962C-A952-532E-3B94-7F6691A0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563530B8-3FB5-928D-7EF3-5352E5A2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/>
          <a:lstStyle/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1D80E4-6CE5-C725-10B7-20383292D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270" y="4564441"/>
            <a:ext cx="1168400" cy="2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zwei Text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9">
            <a:extLst>
              <a:ext uri="{FF2B5EF4-FFF2-40B4-BE49-F238E27FC236}">
                <a16:creationId xmlns:a16="http://schemas.microsoft.com/office/drawing/2014/main" id="{53D5B267-AD9A-8650-4554-F49B4BD3D955}"/>
              </a:ext>
            </a:extLst>
          </p:cNvPr>
          <p:cNvSpPr>
            <a:spLocks noGrp="1"/>
          </p:cNvSpPr>
          <p:nvPr>
            <p:ph sz="half" idx="4294967295" hasCustomPrompt="1"/>
          </p:nvPr>
        </p:nvSpPr>
        <p:spPr>
          <a:xfrm>
            <a:off x="366270" y="1203325"/>
            <a:ext cx="4205730" cy="31686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marL="0" marR="0" lvl="0" indent="0" algn="l" defTabSz="2025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dirty="0"/>
              <a:t>Überschrift 2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Inhaltsplatzhalter 10">
            <a:extLst>
              <a:ext uri="{FF2B5EF4-FFF2-40B4-BE49-F238E27FC236}">
                <a16:creationId xmlns:a16="http://schemas.microsoft.com/office/drawing/2014/main" id="{5214687E-94D1-83B7-76F8-35DB609A2CE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30749" y="1203325"/>
            <a:ext cx="4046981" cy="31686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marL="0" marR="0" lvl="0" indent="0" algn="l" defTabSz="2025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dirty="0"/>
              <a:t>Überschrift 2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D0EAD9C-2297-8D8B-5D24-4263612726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6270" y="376238"/>
            <a:ext cx="8418954" cy="46537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1" u="sng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de-DE" dirty="0"/>
              <a:t>Überschrift der Folie</a:t>
            </a:r>
            <a:br>
              <a:rPr lang="de-DE" dirty="0"/>
            </a:br>
            <a:r>
              <a:rPr lang="de-DE" dirty="0"/>
              <a:t>(ggf. über 2 Zeilen möglich)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49F5366-1EB3-6EF9-D5CB-1147868E5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270" y="4564441"/>
            <a:ext cx="1168400" cy="257262"/>
          </a:xfrm>
          <a:prstGeom prst="rect">
            <a:avLst/>
          </a:prstGeom>
        </p:spPr>
      </p:pic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C34A9AF5-EF04-2ED4-62DF-995FA2EE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7A918F1B-3614-0C3C-11AC-537760852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/>
          <a:lstStyle/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168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hne Überschrif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E56D5FD-97AF-812B-263D-4D814EEB46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6269" y="376238"/>
            <a:ext cx="8418956" cy="3995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marL="0" marR="0" lvl="0" indent="0" algn="l" defTabSz="2025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dirty="0"/>
              <a:t>Überschrift 2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B164BF-6765-FB56-4918-429F06F27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270" y="4564441"/>
            <a:ext cx="1168400" cy="257262"/>
          </a:xfrm>
          <a:prstGeom prst="rect">
            <a:avLst/>
          </a:prstGeom>
        </p:spPr>
      </p:pic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BB6280DB-317A-E141-984B-E3A1466D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579EDB64-D5EC-A258-F860-B8030F03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/>
          <a:lstStyle/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945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Ico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G">
            <a:extLst>
              <a:ext uri="{FF2B5EF4-FFF2-40B4-BE49-F238E27FC236}">
                <a16:creationId xmlns:a16="http://schemas.microsoft.com/office/drawing/2014/main" id="{D5AD017F-A3F2-8BBA-C998-A91BBB614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420"/>
          <a:stretch/>
        </p:blipFill>
        <p:spPr>
          <a:xfrm>
            <a:off x="439903" y="729891"/>
            <a:ext cx="8240790" cy="384211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4A357B-490D-5338-145E-A3731E0FB9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774" y="376238"/>
            <a:ext cx="8426451" cy="46537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1" u="sng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de-DE" dirty="0"/>
              <a:t>Übersicht Icons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A7D462-2D2E-75BD-ED7A-73D6A7BC6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0" y="4564441"/>
            <a:ext cx="1168400" cy="257262"/>
          </a:xfrm>
          <a:prstGeom prst="rect">
            <a:avLst/>
          </a:prstGeom>
        </p:spPr>
      </p:pic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6D2757A4-9778-0AC6-24AE-1F131A2A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5DCF71E1-9EBB-EEE1-1BC3-7A675A39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/>
          <a:lstStyle/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252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B6CD721-0E9E-6C58-7286-CA6824630A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465"/>
          <a:stretch/>
        </p:blipFill>
        <p:spPr>
          <a:xfrm>
            <a:off x="431800" y="730299"/>
            <a:ext cx="8243888" cy="3841702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A501483-B0EA-9FA0-3182-40BAE12A29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774" y="376238"/>
            <a:ext cx="8426451" cy="46537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1" u="sng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de-DE" dirty="0"/>
              <a:t>Übersicht Icons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D8FC3D-C9A6-B28B-F41F-F5000E0E90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0" y="4564441"/>
            <a:ext cx="1168400" cy="257262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1B0B0901-4659-B55B-7455-1CEFEFD232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CEBC7A88-13BA-A8C2-E9D4-A42D7EA2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/>
          <a:lstStyle/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9099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8950" y="376238"/>
            <a:ext cx="8426100" cy="439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536828" y="4671700"/>
            <a:ext cx="1717288" cy="1215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25" b="0">
                <a:solidFill>
                  <a:schemeClr val="tx1"/>
                </a:solidFill>
                <a:latin typeface="+mn-lt"/>
              </a:defRPr>
            </a:lvl1pPr>
          </a:lstStyle>
          <a:p>
            <a:fld id="{B94B9498-B5FA-B847-BFC5-1006057D682B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06154" y="4671700"/>
            <a:ext cx="479502" cy="1215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25" b="0">
                <a:solidFill>
                  <a:schemeClr val="tx1"/>
                </a:solidFill>
                <a:latin typeface="+mn-lt"/>
              </a:defRPr>
            </a:lvl1pPr>
          </a:lstStyle>
          <a:p>
            <a:fld id="{CFAC86BC-8FCB-4A1C-90D8-235C10B1131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53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20" r:id="rId2"/>
    <p:sldLayoutId id="2147485317" r:id="rId3"/>
    <p:sldLayoutId id="2147485321" r:id="rId4"/>
    <p:sldLayoutId id="2147485319" r:id="rId5"/>
    <p:sldLayoutId id="2147485318" r:id="rId6"/>
    <p:sldLayoutId id="2147485316" r:id="rId7"/>
    <p:sldLayoutId id="2147485322" r:id="rId8"/>
    <p:sldLayoutId id="2147485323" r:id="rId9"/>
    <p:sldLayoutId id="2147485324" r:id="rId10"/>
  </p:sldLayoutIdLst>
  <p:hf hdr="0"/>
  <p:txStyles>
    <p:titleStyle>
      <a:lvl1pPr algn="r" defTabSz="685800" rtl="0" eaLnBrk="1" latinLnBrk="0" hangingPunct="1">
        <a:spcBef>
          <a:spcPct val="0"/>
        </a:spcBef>
        <a:buNone/>
        <a:defRPr sz="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02500" rtl="0" eaLnBrk="1" latinLnBrk="0" hangingPunct="1">
        <a:spcBef>
          <a:spcPct val="20000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02500" indent="-202500" algn="l" defTabSz="202500" rtl="0" eaLnBrk="1" latinLnBrk="0" hangingPunct="1">
        <a:spcBef>
          <a:spcPct val="20000"/>
        </a:spcBef>
        <a:buFont typeface="FiraSansCondensed-Medium" panose="020B0503050000020004" pitchFamily="34" charset="77"/>
        <a:buChar char="→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3622" indent="-202500" algn="l" defTabSz="202500" rtl="0" eaLnBrk="1" latinLnBrk="0" hangingPunct="1">
        <a:spcBef>
          <a:spcPct val="20000"/>
        </a:spcBef>
        <a:buClr>
          <a:schemeClr val="accent1"/>
        </a:buClr>
        <a:buFont typeface="FiraSansCondensed-Medium" panose="020B0503050000020004" pitchFamily="34" charset="77"/>
        <a:buChar char="→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7500" indent="-202500" algn="l" defTabSz="202500" rtl="0" eaLnBrk="1" latinLnBrk="0" hangingPunct="1">
        <a:spcBef>
          <a:spcPct val="20000"/>
        </a:spcBef>
        <a:buClr>
          <a:schemeClr val="accent2"/>
        </a:buClr>
        <a:buSzPct val="100000"/>
        <a:buFont typeface="FiraSansCondensed-Medium" panose="020B0503050000020004" pitchFamily="34" charset="77"/>
        <a:buChar char="→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02500" algn="l" defTabSz="202500" rtl="0" eaLnBrk="1" latinLnBrk="0" hangingPunct="1">
        <a:spcBef>
          <a:spcPct val="20000"/>
        </a:spcBef>
        <a:buClr>
          <a:schemeClr val="accent3"/>
        </a:buClr>
        <a:buFont typeface="FiraSansCondensed-Medium" panose="020B0503050000020004" pitchFamily="34" charset="77"/>
        <a:buChar char="→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4" orient="horz" pos="237" userDrawn="1">
          <p15:clr>
            <a:srgbClr val="F26B43"/>
          </p15:clr>
        </p15:guide>
        <p15:guide id="5" pos="5534" userDrawn="1">
          <p15:clr>
            <a:srgbClr val="F26B43"/>
          </p15:clr>
        </p15:guide>
        <p15:guide id="6" pos="226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orient="horz" pos="3003" userDrawn="1">
          <p15:clr>
            <a:srgbClr val="F26B43"/>
          </p15:clr>
        </p15:guide>
        <p15:guide id="9" pos="29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8970F20-74FB-4F45-D918-92F47A06F8F2}"/>
              </a:ext>
            </a:extLst>
          </p:cNvPr>
          <p:cNvSpPr txBox="1"/>
          <p:nvPr/>
        </p:nvSpPr>
        <p:spPr>
          <a:xfrm>
            <a:off x="927283" y="1728586"/>
            <a:ext cx="5741490" cy="430887"/>
          </a:xfrm>
          <a:prstGeom prst="rect">
            <a:avLst/>
          </a:prstGeom>
          <a:solidFill>
            <a:schemeClr val="accent2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Mieterinformationsveranstaltung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6A4D80-DC8F-F0E2-46E6-E9D45A9E741F}"/>
              </a:ext>
            </a:extLst>
          </p:cNvPr>
          <p:cNvSpPr txBox="1"/>
          <p:nvPr/>
        </p:nvSpPr>
        <p:spPr>
          <a:xfrm>
            <a:off x="927283" y="2217911"/>
            <a:ext cx="4260315" cy="430887"/>
          </a:xfrm>
          <a:prstGeom prst="rect">
            <a:avLst/>
          </a:prstGeom>
          <a:solidFill>
            <a:schemeClr val="accent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Energetische Sanierung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DC3EF4-12EC-5D2C-02FC-49E4F32AEA17}"/>
              </a:ext>
            </a:extLst>
          </p:cNvPr>
          <p:cNvSpPr txBox="1"/>
          <p:nvPr/>
        </p:nvSpPr>
        <p:spPr>
          <a:xfrm>
            <a:off x="927283" y="2704896"/>
            <a:ext cx="6596916" cy="430887"/>
          </a:xfrm>
          <a:prstGeom prst="rect">
            <a:avLst/>
          </a:prstGeom>
          <a:solidFill>
            <a:schemeClr val="accent5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Mariendorfer Damm / Kruckenbergstr.</a:t>
            </a:r>
          </a:p>
        </p:txBody>
      </p:sp>
    </p:spTree>
    <p:extLst>
      <p:ext uri="{BB962C8B-B14F-4D97-AF65-F5344CB8AC3E}">
        <p14:creationId xmlns:p14="http://schemas.microsoft.com/office/powerpoint/2010/main" val="338040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2FCBB8-1136-1589-CB64-B7142259446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2. Geplante Maßnahmen - Wohnungen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D0DE16-4358-2E3A-BD60-52B7FAF0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ADD3B9-25C7-D968-EC4F-918F4C8F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FFD73-42AC-6EEB-520C-5D56E62794A6}"/>
              </a:ext>
            </a:extLst>
          </p:cNvPr>
          <p:cNvSpPr txBox="1">
            <a:spLocks noGrp="1"/>
          </p:cNvSpPr>
          <p:nvPr>
            <p:ph sz="half" idx="4294967295"/>
          </p:nvPr>
        </p:nvSpPr>
        <p:spPr>
          <a:xfrm>
            <a:off x="367012" y="987425"/>
            <a:ext cx="8418512" cy="3168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DE" sz="1000" b="1" dirty="0">
                <a:solidFill>
                  <a:schemeClr val="accent4"/>
                </a:solidFill>
              </a:rPr>
              <a:t>Elektro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In allen Wohnungen Erneuerung der Elektrik im Bereich Bad/Küche/ Flur; Nachrüstung FI-Schutz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b="1" dirty="0">
                <a:solidFill>
                  <a:schemeClr val="accent4"/>
                </a:solidFill>
              </a:rPr>
              <a:t>Küche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Neuer Fliesenspiegel oberhalb der Arbeitsplatte in Anlehnung des Bestandes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Umstellung von Gas auf Elektroherd 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Ausrüstung mit Anschlüssen für Geschirrspüler und ggf. Waschmaschine 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Wiederherstellung der Bestandssituation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b="1" dirty="0">
                <a:solidFill>
                  <a:schemeClr val="accent4"/>
                </a:solidFill>
              </a:rPr>
              <a:t>Bad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Sanierung der Bäder ( Fliesen und Sanitärobjekte)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b="1" dirty="0">
                <a:solidFill>
                  <a:schemeClr val="accent4"/>
                </a:solidFill>
              </a:rPr>
              <a:t>Flur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Anbringen einer Wärmedämmung an den Wohnungsabschlusswänden in den nordseitigen Fluren </a:t>
            </a:r>
            <a:endParaRPr lang="de-DE" sz="1000" b="1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b="1" dirty="0">
                <a:solidFill>
                  <a:schemeClr val="accent4"/>
                </a:solidFill>
              </a:rPr>
              <a:t>Balkone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Instandsetzung Terrassen- und Balkonflächen </a:t>
            </a:r>
            <a:endParaRPr lang="de-DE" sz="1000" b="1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b="1" dirty="0">
                <a:solidFill>
                  <a:schemeClr val="accent4"/>
                </a:solidFill>
              </a:rPr>
              <a:t>Schadstoffsanierung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Schadstoffbeseitigung bei allen Abbrucharbeiten  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Beseitigung des asbesthaltigen Wandspachtels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Rückbau der Abwasserrohre aus Asbestzement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b="1" dirty="0">
                <a:solidFill>
                  <a:schemeClr val="accent4"/>
                </a:solidFill>
              </a:rPr>
              <a:t>Zimmer, Bad, Küche, Flur</a:t>
            </a:r>
          </a:p>
          <a:p>
            <a:pPr marL="372666" lvl="2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de-DE" sz="1000" dirty="0">
                <a:solidFill>
                  <a:schemeClr val="accent4"/>
                </a:solidFill>
              </a:rPr>
              <a:t>Maler- und Bodenbelagsarbeiten in Abhängigkeit der </a:t>
            </a:r>
            <a:r>
              <a:rPr lang="de-DE" sz="1000" dirty="0" err="1">
                <a:solidFill>
                  <a:schemeClr val="accent4"/>
                </a:solidFill>
              </a:rPr>
              <a:t>Schadstoffbeprobung</a:t>
            </a:r>
            <a:endParaRPr lang="de-DE" sz="1000" dirty="0">
              <a:solidFill>
                <a:schemeClr val="accent4"/>
              </a:solidFill>
            </a:endParaRP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endParaRPr lang="de-DE" sz="1000" dirty="0">
              <a:solidFill>
                <a:schemeClr val="accent4"/>
              </a:solidFill>
            </a:endParaRPr>
          </a:p>
          <a:p>
            <a:endParaRPr lang="de-DE" sz="1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55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1566F-2BBF-D7C9-E98B-D1BCB4A75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2D43F7-35D0-BB8F-22C3-A8DE472206B2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2. Geplante Maßnahmen - Wohnungen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BCCDC8-50BC-15E7-DFBE-6B2F250D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2608FD-243D-90FF-FDB5-1E914EC0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E6C16FC-8ABD-F6E4-1A35-FD2D08BB82ED}"/>
              </a:ext>
            </a:extLst>
          </p:cNvPr>
          <p:cNvSpPr txBox="1">
            <a:spLocks/>
          </p:cNvSpPr>
          <p:nvPr/>
        </p:nvSpPr>
        <p:spPr>
          <a:xfrm>
            <a:off x="367012" y="1074782"/>
            <a:ext cx="4745094" cy="369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b="1" dirty="0">
                <a:solidFill>
                  <a:schemeClr val="accent4"/>
                </a:solidFill>
              </a:rPr>
              <a:t>Wohnzimmer/ Balkon/ Terrasse</a:t>
            </a: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4"/>
                </a:solidFill>
              </a:rPr>
              <a:t>Austausch der Balkonseitigen Fassadenelemente, durch Raumhohe Fenster-Tür-Elemente</a:t>
            </a: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4"/>
                </a:solidFill>
              </a:rPr>
              <a:t>Sanierung der Balkone</a:t>
            </a: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4"/>
                </a:solidFill>
              </a:rPr>
              <a:t>Installation einer Montagehalterung für Mietermarkisen</a:t>
            </a: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4"/>
                </a:solidFill>
              </a:rPr>
              <a:t>punktueller Austausch von Heizkörpern entsprechend des Wärmebedarfs</a:t>
            </a: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4"/>
                </a:solidFill>
              </a:rPr>
              <a:t>Instandsetzung Blumentröge (Betoninstandsetzung/ Anpassung an die neue Fassade, Überarbeitung der Entwässerung, Farbgestaltung gemäß Fassadenkonzept)</a:t>
            </a:r>
          </a:p>
          <a:p>
            <a:pPr marL="329804" lvl="2" indent="-128588">
              <a:lnSpc>
                <a:spcPct val="100000"/>
              </a:lnSpc>
              <a:spcBef>
                <a:spcPts val="0"/>
              </a:spcBef>
            </a:pPr>
            <a:endParaRPr lang="de-DE" sz="975" dirty="0">
              <a:solidFill>
                <a:schemeClr val="accent4"/>
              </a:solidFill>
            </a:endParaRPr>
          </a:p>
          <a:p>
            <a:endParaRPr lang="de-DE" sz="975" dirty="0">
              <a:solidFill>
                <a:schemeClr val="accent4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AA48FD8-B617-7739-3921-E09F5984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41" r="13641"/>
          <a:stretch/>
        </p:blipFill>
        <p:spPr>
          <a:xfrm>
            <a:off x="6223048" y="1074782"/>
            <a:ext cx="2107733" cy="1630430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03E078D2-38A9-66D9-3775-73A11693E733}"/>
              </a:ext>
            </a:extLst>
          </p:cNvPr>
          <p:cNvSpPr txBox="1">
            <a:spLocks/>
          </p:cNvSpPr>
          <p:nvPr/>
        </p:nvSpPr>
        <p:spPr>
          <a:xfrm>
            <a:off x="6288470" y="2705212"/>
            <a:ext cx="2042311" cy="1118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25" dirty="0">
                <a:solidFill>
                  <a:srgbClr val="002060"/>
                </a:solidFill>
              </a:rPr>
              <a:t>Visualisierung des Wohnzimmers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682670-5A0B-1099-03BD-33D2AB10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41" r="13641"/>
          <a:stretch/>
        </p:blipFill>
        <p:spPr>
          <a:xfrm>
            <a:off x="6243669" y="2825912"/>
            <a:ext cx="2087112" cy="1614479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12C1D7CA-E446-9EB3-972A-7D177CFDD1D6}"/>
              </a:ext>
            </a:extLst>
          </p:cNvPr>
          <p:cNvSpPr txBox="1">
            <a:spLocks/>
          </p:cNvSpPr>
          <p:nvPr/>
        </p:nvSpPr>
        <p:spPr>
          <a:xfrm>
            <a:off x="6288470" y="4441290"/>
            <a:ext cx="2042311" cy="1118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25" dirty="0">
                <a:solidFill>
                  <a:srgbClr val="002060"/>
                </a:solidFill>
              </a:rPr>
              <a:t>Visualisierung des Wohnzimmers</a:t>
            </a:r>
          </a:p>
        </p:txBody>
      </p:sp>
    </p:spTree>
    <p:extLst>
      <p:ext uri="{BB962C8B-B14F-4D97-AF65-F5344CB8AC3E}">
        <p14:creationId xmlns:p14="http://schemas.microsoft.com/office/powerpoint/2010/main" val="228206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B925DA-71A3-0989-FA4E-BB32C7E4E10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78C09C-0E5F-312A-E49E-39AB2FCC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002AA7-24D9-930A-A231-04DE7EA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12</a:t>
            </a:fld>
            <a:endParaRPr lang="de-DE" dirty="0"/>
          </a:p>
        </p:txBody>
      </p:sp>
      <p:graphicFrame>
        <p:nvGraphicFramePr>
          <p:cNvPr id="6" name="Inhaltsplatzhalter 6">
            <a:extLst>
              <a:ext uri="{FF2B5EF4-FFF2-40B4-BE49-F238E27FC236}">
                <a16:creationId xmlns:a16="http://schemas.microsoft.com/office/drawing/2014/main" id="{7A60B1DE-4863-2FB5-9420-280FE2B58948}"/>
              </a:ext>
            </a:extLst>
          </p:cNvPr>
          <p:cNvGraphicFramePr>
            <a:graphicFrameLocks/>
          </p:cNvGraphicFramePr>
          <p:nvPr/>
        </p:nvGraphicFramePr>
        <p:xfrm>
          <a:off x="1197630" y="1220905"/>
          <a:ext cx="6657703" cy="3072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955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F781C2-A562-AA9F-AA4D-F66A8BC76D8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- Vorbereitungsphase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19E93-BAB1-0305-B3EA-A929EC98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62885B-72FA-70DA-D154-B8B8B5A70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C14460-A316-84F5-24DC-B9C4A8F1E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2" y="1290963"/>
            <a:ext cx="8571775" cy="293262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7684D16-AB63-E33E-A84F-60A8C1DB883F}"/>
              </a:ext>
            </a:extLst>
          </p:cNvPr>
          <p:cNvSpPr/>
          <p:nvPr/>
        </p:nvSpPr>
        <p:spPr>
          <a:xfrm>
            <a:off x="3953547" y="3027764"/>
            <a:ext cx="140385" cy="204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DDC96B-FB8F-CBDA-1F32-D375F2D6BBFF}"/>
              </a:ext>
            </a:extLst>
          </p:cNvPr>
          <p:cNvSpPr txBox="1"/>
          <p:nvPr/>
        </p:nvSpPr>
        <p:spPr>
          <a:xfrm>
            <a:off x="3848211" y="2970402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+mj-lt"/>
              </a:rPr>
              <a:t>1x</a:t>
            </a:r>
          </a:p>
        </p:txBody>
      </p:sp>
    </p:spTree>
    <p:extLst>
      <p:ext uri="{BB962C8B-B14F-4D97-AF65-F5344CB8AC3E}">
        <p14:creationId xmlns:p14="http://schemas.microsoft.com/office/powerpoint/2010/main" val="1123957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C5FE070-7C98-B28A-D915-C0FD61BEF1F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7012" y="1316764"/>
            <a:ext cx="8426100" cy="43910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Umfangreiche Beschreibung aller Instandsetzungs- und Modernisierungsmaßnahmen gemäß den gesetzlichen Vorgaben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Information über die Bauzeiten in Ihrer Wohnung und am Wohngebäude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Information über Änderung der Nettokaltmiete</a:t>
            </a:r>
          </a:p>
          <a:p>
            <a:pPr fontAlgn="auto">
              <a:spcAft>
                <a:spcPts val="0"/>
              </a:spcAft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Ankündigung spätestens 3 Monate vor Beginn der Maßnahme (gem. gesetzlicher Anforderung)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001243-58BC-E0C9-A510-88C209103FB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- Modernisierungsankündigung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A70677-229E-05FC-FEBB-B2782136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C1C65A-1EEC-63CB-D754-47FAFF5C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Brief">
            <a:extLst>
              <a:ext uri="{FF2B5EF4-FFF2-40B4-BE49-F238E27FC236}">
                <a16:creationId xmlns:a16="http://schemas.microsoft.com/office/drawing/2014/main" id="{88BFA243-8DCE-3495-6BF8-54E73643F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1176" y="3319882"/>
            <a:ext cx="1052093" cy="10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3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A662AF-B9A3-356E-2CEF-90DE7DB8A38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– persönliche Beratung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3BEB3C-6B91-1793-C971-A4D7755A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A456F8-0173-BE58-AB70-FA1AD04F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AD2C21FE-7571-08ED-0555-7D787809AB7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6713" y="1203325"/>
            <a:ext cx="8418512" cy="3168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1200" dirty="0">
                <a:effectLst/>
                <a:latin typeface="+mj-lt"/>
                <a:ea typeface="Times New Roman" panose="02020603050405020304" pitchFamily="18" charset="0"/>
              </a:rPr>
              <a:t>Implementierung einer externen Mieterbetreuung vor Ort</a:t>
            </a:r>
          </a:p>
          <a:p>
            <a:endParaRPr lang="de-DE" sz="1200" dirty="0">
              <a:latin typeface="+mj-lt"/>
              <a:ea typeface="Times New Roman" panose="02020603050405020304" pitchFamily="18" charset="0"/>
            </a:endParaRPr>
          </a:p>
          <a:p>
            <a:r>
              <a:rPr lang="de-DE" sz="1200" b="1" dirty="0">
                <a:effectLst/>
                <a:latin typeface="+mj-lt"/>
                <a:ea typeface="Times New Roman" panose="02020603050405020304" pitchFamily="18" charset="0"/>
              </a:rPr>
              <a:t>Ihr direkter Ansprechpartner:</a:t>
            </a:r>
          </a:p>
          <a:p>
            <a:endParaRPr lang="de-DE" sz="800" dirty="0">
              <a:latin typeface="+mj-lt"/>
              <a:ea typeface="Times New Roman" panose="02020603050405020304" pitchFamily="18" charset="0"/>
            </a:endParaRPr>
          </a:p>
          <a:p>
            <a:r>
              <a:rPr lang="de-DE" sz="1200" dirty="0">
                <a:latin typeface="+mj-lt"/>
              </a:rPr>
              <a:t>Fr. Beckmann</a:t>
            </a:r>
          </a:p>
          <a:p>
            <a:r>
              <a:rPr lang="de-DE" sz="1200" dirty="0">
                <a:latin typeface="+mj-lt"/>
              </a:rPr>
              <a:t>Mobil: 0151 646 339 55</a:t>
            </a:r>
          </a:p>
          <a:p>
            <a:r>
              <a:rPr lang="de-DE" sz="1200" dirty="0">
                <a:latin typeface="+mj-lt"/>
              </a:rPr>
              <a:t>E-Mail: mieterbetreuung-mariendorf@sophia-berlin.de</a:t>
            </a:r>
            <a:endParaRPr lang="de-DE" sz="800" dirty="0">
              <a:latin typeface="+mj-lt"/>
            </a:endParaRPr>
          </a:p>
          <a:p>
            <a:endParaRPr lang="de-DE" sz="800" dirty="0">
              <a:latin typeface="+mj-lt"/>
            </a:endParaRPr>
          </a:p>
          <a:p>
            <a:r>
              <a:rPr lang="de-DE" sz="1200" b="1" dirty="0">
                <a:latin typeface="+mj-lt"/>
              </a:rPr>
              <a:t>Offene Mietersprechstunde im Sanierungsbüro – (Mariendorfer Damm 218): </a:t>
            </a:r>
          </a:p>
          <a:p>
            <a:r>
              <a:rPr lang="de-DE" dirty="0"/>
              <a:t>- in jeder geraden Kalenderwoche dienstags von 14:00 bis16:00 Uhr und</a:t>
            </a:r>
            <a:br>
              <a:rPr lang="de-DE" sz="1200" dirty="0"/>
            </a:br>
            <a:r>
              <a:rPr lang="de-DE" dirty="0"/>
              <a:t>- in jeder ungeraden Kalenderwoche dienstags von 10:00 bis 12:00 Uhr</a:t>
            </a:r>
            <a:endParaRPr lang="de-DE" sz="1200" dirty="0">
              <a:latin typeface="+mj-lt"/>
              <a:cs typeface="Arial"/>
            </a:endParaRPr>
          </a:p>
        </p:txBody>
      </p:sp>
      <p:pic>
        <p:nvPicPr>
          <p:cNvPr id="7" name="Inhaltsplatzhalter 9">
            <a:extLst>
              <a:ext uri="{FF2B5EF4-FFF2-40B4-BE49-F238E27FC236}">
                <a16:creationId xmlns:a16="http://schemas.microsoft.com/office/drawing/2014/main" id="{3C8AF12B-BE93-D6E9-5A44-4319C982E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01" y="3312950"/>
            <a:ext cx="2134728" cy="990109"/>
          </a:xfrm>
          <a:prstGeom prst="rect">
            <a:avLst/>
          </a:prstGeom>
        </p:spPr>
      </p:pic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BA91A7E8-42E0-7316-F8E9-95326866431C}"/>
              </a:ext>
            </a:extLst>
          </p:cNvPr>
          <p:cNvSpPr/>
          <p:nvPr/>
        </p:nvSpPr>
        <p:spPr>
          <a:xfrm>
            <a:off x="6916853" y="1623222"/>
            <a:ext cx="2118488" cy="1559317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rgbClr val="002060"/>
                </a:solidFill>
                <a:cs typeface="Arial"/>
              </a:rPr>
              <a:t>Sie erhalten nach der Modernisierungs-ankündigung eine Einladung zu einem persönlichen Gespräch!</a:t>
            </a:r>
          </a:p>
        </p:txBody>
      </p:sp>
    </p:spTree>
    <p:extLst>
      <p:ext uri="{BB962C8B-B14F-4D97-AF65-F5344CB8AC3E}">
        <p14:creationId xmlns:p14="http://schemas.microsoft.com/office/powerpoint/2010/main" val="242054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9FC13-301C-28EE-553A-FEE7134EC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C3F2CD-8933-F320-ADCD-8E26E0EB8DD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– persönliche Beratung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ECC2A5-F391-508D-C135-DF7E77D2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2857B5-E6AA-6955-B76E-30B39591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16</a:t>
            </a:fld>
            <a:endParaRPr lang="de-DE" dirty="0"/>
          </a:p>
        </p:txBody>
      </p:sp>
      <p:graphicFrame>
        <p:nvGraphicFramePr>
          <p:cNvPr id="14" name="Inhaltsplatzhalter 5">
            <a:extLst>
              <a:ext uri="{FF2B5EF4-FFF2-40B4-BE49-F238E27FC236}">
                <a16:creationId xmlns:a16="http://schemas.microsoft.com/office/drawing/2014/main" id="{47704A78-A9A3-6CCC-1A83-EE459B2EDB1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038360995"/>
              </p:ext>
            </p:extLst>
          </p:nvPr>
        </p:nvGraphicFramePr>
        <p:xfrm>
          <a:off x="343551" y="860569"/>
          <a:ext cx="8418512" cy="248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2A849F8E-C7B4-4451-7C0F-9F49651605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599252"/>
              </p:ext>
            </p:extLst>
          </p:nvPr>
        </p:nvGraphicFramePr>
        <p:xfrm>
          <a:off x="351371" y="2765756"/>
          <a:ext cx="8418513" cy="2167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20875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DFECD-AA4D-4A7D-F884-DABB89AB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DA5086-E463-4ACA-20F8-7A37D121F2B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– persönliche Beratung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F96232-5535-2404-8017-438A8D12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C5962C-2D7C-2876-EE55-7AF217F5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17</a:t>
            </a:fld>
            <a:endParaRPr lang="de-DE" dirty="0"/>
          </a:p>
        </p:txBody>
      </p:sp>
      <p:graphicFrame>
        <p:nvGraphicFramePr>
          <p:cNvPr id="2" name="Inhaltsplatzhalter 4">
            <a:extLst>
              <a:ext uri="{FF2B5EF4-FFF2-40B4-BE49-F238E27FC236}">
                <a16:creationId xmlns:a16="http://schemas.microsoft.com/office/drawing/2014/main" id="{D87D18BA-9C6A-5A9D-8E8B-7BA14625E4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79825"/>
              </p:ext>
            </p:extLst>
          </p:nvPr>
        </p:nvGraphicFramePr>
        <p:xfrm>
          <a:off x="527272" y="1421092"/>
          <a:ext cx="8318941" cy="152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242DA4F0-6BD7-4C59-728E-F3712FB6BFB4}"/>
              </a:ext>
            </a:extLst>
          </p:cNvPr>
          <p:cNvGraphicFramePr/>
          <p:nvPr/>
        </p:nvGraphicFramePr>
        <p:xfrm>
          <a:off x="1694093" y="2859764"/>
          <a:ext cx="4924421" cy="159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8189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F99F0-967D-7B0F-15F5-493F27E0D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81916E-D659-B4E6-ED40-4DACFE35C2F2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– persönliche Beratung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14197-2514-071A-4DAB-566E1E85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C3053-B01F-B63F-E055-244800F4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18</a:t>
            </a:fld>
            <a:endParaRPr lang="de-DE" dirty="0"/>
          </a:p>
        </p:txBody>
      </p:sp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6CA6DE40-6BB6-FAF3-3AE9-E25D296BA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217363"/>
              </p:ext>
            </p:extLst>
          </p:nvPr>
        </p:nvGraphicFramePr>
        <p:xfrm>
          <a:off x="677334" y="1484035"/>
          <a:ext cx="7752564" cy="134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E3299561-6AF0-8762-947A-10B3F2403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24558"/>
              </p:ext>
            </p:extLst>
          </p:nvPr>
        </p:nvGraphicFramePr>
        <p:xfrm>
          <a:off x="616373" y="3015279"/>
          <a:ext cx="7813524" cy="134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7937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8C902C-C79B-E5DC-4D17-65D89998278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– Fakten zur Umsetzwohnung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2F2A3A-8F55-D779-E938-6C7742FE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C20D6-94B4-A6F1-5746-AD59FC64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71D842A0-6AF2-05FA-050F-5C58AB82DEF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6713" y="1203325"/>
            <a:ext cx="8418512" cy="3168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Nutzung von Umsetzwohnungen überwiegend in unmittelbarer Wohnortnähe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 Kostenübernahme für Aus- und Rückzug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Möglichkeit von Bereitstellung von Packleistungen des Umzugsunternehmens für Personen mit besonderer Härte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Ummeldung Gas &amp; Strom nicht erforderlich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Strompauschale für Umsetzwohnungen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Mitnahme Internetvertrag, wenn möglich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gesonderte Abrechnung der Betriebskosten für die Umsetzwohnung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 einer Nutzungsvereinbarung im Büro der Mieterbetreuung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Nutzungsentgelt richtet sich nach aktuellem qm-Preis 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Anpassung </a:t>
            </a:r>
            <a:endParaRPr lang="de-DE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r>
              <a:rPr lang="de-DE" sz="1200" dirty="0">
                <a:solidFill>
                  <a:srgbClr val="002060"/>
                </a:solidFill>
                <a:cs typeface="Arial"/>
              </a:rPr>
              <a:t>Bedarfsgerechte Versorgung mit Ersatzwohnraum ggf. Umzug in kleinere Umsetzwohnung </a:t>
            </a:r>
          </a:p>
          <a:p>
            <a:endParaRPr lang="de-DE" sz="1200" dirty="0">
              <a:cs typeface="Arial"/>
            </a:endParaRPr>
          </a:p>
        </p:txBody>
      </p:sp>
      <p:pic>
        <p:nvPicPr>
          <p:cNvPr id="7" name="Schlüssel">
            <a:extLst>
              <a:ext uri="{FF2B5EF4-FFF2-40B4-BE49-F238E27FC236}">
                <a16:creationId xmlns:a16="http://schemas.microsoft.com/office/drawing/2014/main" id="{BBD670F2-EBFA-CA4B-FB8A-C8906456E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5998" y="3091130"/>
            <a:ext cx="1309309" cy="12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5B6446-4279-E926-A3F6-B77910A6334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de-DE" sz="22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20119D-1917-DE65-9F3C-20D87645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14F156-A190-ADE1-73B1-029F6DE1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1FDCAE7-1534-52C3-2289-A4C98BE7088C}"/>
              </a:ext>
            </a:extLst>
          </p:cNvPr>
          <p:cNvSpPr txBox="1">
            <a:spLocks/>
          </p:cNvSpPr>
          <p:nvPr/>
        </p:nvSpPr>
        <p:spPr>
          <a:xfrm>
            <a:off x="358776" y="12033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198438" fontAlgn="auto">
              <a:spcAft>
                <a:spcPts val="0"/>
              </a:spcAft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BA272612-1A04-9B2E-A424-27CF70275BFB}"/>
              </a:ext>
            </a:extLst>
          </p:cNvPr>
          <p:cNvSpPr txBox="1">
            <a:spLocks/>
          </p:cNvSpPr>
          <p:nvPr/>
        </p:nvSpPr>
        <p:spPr>
          <a:xfrm>
            <a:off x="358776" y="10509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Begrüßung und Vorstellungsrunde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Geplante Maßnahmen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Phasen der Modernisierung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Ausblick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zur Mieterbeiratswahl Mariendorf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Fragen – unsere Antworten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 und Verabschiedung</a:t>
            </a:r>
          </a:p>
          <a:p>
            <a:pPr fontAlgn="auto"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88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93AD1F-A2B5-BA7B-7706-29DBA375E8F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- Modernisierungsvereinbarung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7A5D90-47B0-B45E-5470-983FFE4BD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BFF020-A847-32C7-1260-B8708577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32BB7618-C4A4-8F94-F240-AC25141341F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6713" y="1203325"/>
            <a:ext cx="8418512" cy="3168650"/>
          </a:xfrm>
        </p:spPr>
        <p:txBody>
          <a:bodyPr>
            <a:normAutofit/>
          </a:bodyPr>
          <a:lstStyle/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Bestandteil der bestehenden Kooperationsvereinbarung des Landes Berlin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 bildet die Modernisierungsankündigung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Sorgt für klare Verhältnisse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Planungs- und Kostensicherheit für Mieter und Vermieter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Vereinbarter Zeitpunkt der Modernisierungsumlage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Vorabzug der beantragten Fördergelder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Auswahl der Fliesenfarbe, ggfs. Fußbodenbelag gemäß Angebot SUL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Vereinbarung zur Elektroinstallationsplanung in der Küche</a:t>
            </a:r>
          </a:p>
          <a:p>
            <a:endParaRPr lang="de-DE" sz="1200" dirty="0"/>
          </a:p>
        </p:txBody>
      </p:sp>
      <p:pic>
        <p:nvPicPr>
          <p:cNvPr id="7" name="Ausfüllen">
            <a:extLst>
              <a:ext uri="{FF2B5EF4-FFF2-40B4-BE49-F238E27FC236}">
                <a16:creationId xmlns:a16="http://schemas.microsoft.com/office/drawing/2014/main" id="{7D5B1DFA-201F-D0AD-D6FD-1AA3B6BAD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001" y="3219139"/>
            <a:ext cx="1128306" cy="11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C48CAA-59C6-C33E-AF4B-52B14B761C3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3. Phasen der Modernisierung – Fakten zur Mietminderung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B1DABB-D6C2-E60B-1C28-D5FCFF3E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ABD5DA-1983-56E7-5A47-2999F1C1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35610BD3-CC13-AAEE-1469-594E22E404A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6713" y="1203325"/>
            <a:ext cx="8418512" cy="3168650"/>
          </a:xfrm>
        </p:spPr>
        <p:txBody>
          <a:bodyPr/>
          <a:lstStyle/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Gewährung einer Mietminderung erfolgt in Abhängig des Baugeschehens und der tatsächlichen Beeinträchtigungen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Gewährung im Anschluss an die Bauphase rückwirkend insgesamt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Berücksichtigung der gesetzlichen Rahmenbedingungen nach § 536 BGB</a:t>
            </a:r>
          </a:p>
          <a:p>
            <a:pPr fontAlgn="auto">
              <a:spcAft>
                <a:spcPts val="0"/>
              </a:spcAft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indent="0" fontAlgn="auto">
              <a:spcAft>
                <a:spcPts val="0"/>
              </a:spcAft>
              <a:buNone/>
            </a:pPr>
            <a:r>
              <a:rPr lang="de-DE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„der Mieter kann für die Dauer von 3 Monaten nicht die Miete mindern, soweit die eingeschränkte Gebrauchstauglichkeit seiner Wohnung auf einer Maßnahme beruht, die der energetischen Modernisierung nach § 555b Nr. 1 BGB dient.</a:t>
            </a:r>
          </a:p>
          <a:p>
            <a:endParaRPr lang="de-DE" dirty="0"/>
          </a:p>
        </p:txBody>
      </p:sp>
      <p:pic>
        <p:nvPicPr>
          <p:cNvPr id="7" name="Euro">
            <a:extLst>
              <a:ext uri="{FF2B5EF4-FFF2-40B4-BE49-F238E27FC236}">
                <a16:creationId xmlns:a16="http://schemas.microsoft.com/office/drawing/2014/main" id="{6FBED052-7E0A-F5AE-CD4A-C0794C94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2987" y="3071693"/>
            <a:ext cx="1300282" cy="13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9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93BD91-14B6-F542-AF49-B4CD740AD94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4. Ausblick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88F6ED-5307-74A9-0401-B2DD437FA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A9AE92-AAD3-D3B4-27A0-3B956D78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1978DA39-6218-369F-6700-B67260A7C4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6713" y="1203325"/>
            <a:ext cx="8418512" cy="3168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Ausbau der STADT UND LAND Website (Aktuelles + Archiv)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Nutzung Printmedien (schriftliche Updates, Beiträge im Mieterjournal, Flyer)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 individueller Mietergespräche durch die Mieterbetreuung SOPHIA Berlin GmbH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Offene Mietersprechstunden im Büro der Mieterbetreuung </a:t>
            </a:r>
          </a:p>
          <a:p>
            <a:endParaRPr lang="de-DE" sz="1200" dirty="0"/>
          </a:p>
        </p:txBody>
      </p:sp>
      <p:pic>
        <p:nvPicPr>
          <p:cNvPr id="7" name="Zeitgemäß">
            <a:extLst>
              <a:ext uri="{FF2B5EF4-FFF2-40B4-BE49-F238E27FC236}">
                <a16:creationId xmlns:a16="http://schemas.microsoft.com/office/drawing/2014/main" id="{4DD3D81A-EDB5-4E10-EECB-A04324BA5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7001" y="3136453"/>
            <a:ext cx="1158306" cy="12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E7D6-FDE0-170A-D649-D9366FEA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D44DEE8-4FFC-8C5F-7D01-39CDA5960053}"/>
              </a:ext>
            </a:extLst>
          </p:cNvPr>
          <p:cNvSpPr txBox="1"/>
          <p:nvPr/>
        </p:nvSpPr>
        <p:spPr>
          <a:xfrm>
            <a:off x="927283" y="1728586"/>
            <a:ext cx="3183097" cy="430887"/>
          </a:xfrm>
          <a:prstGeom prst="rect">
            <a:avLst/>
          </a:prstGeom>
          <a:solidFill>
            <a:schemeClr val="accent2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Mieterbeiratswahl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8E8C81F-4441-7DA1-6808-41113777501F}"/>
              </a:ext>
            </a:extLst>
          </p:cNvPr>
          <p:cNvSpPr txBox="1"/>
          <p:nvPr/>
        </p:nvSpPr>
        <p:spPr>
          <a:xfrm>
            <a:off x="927283" y="2217911"/>
            <a:ext cx="3179891" cy="430887"/>
          </a:xfrm>
          <a:prstGeom prst="rect">
            <a:avLst/>
          </a:prstGeom>
          <a:solidFill>
            <a:schemeClr val="accent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zur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B04E9C-203C-C945-DC87-BB5885EAA807}"/>
              </a:ext>
            </a:extLst>
          </p:cNvPr>
          <p:cNvSpPr txBox="1"/>
          <p:nvPr/>
        </p:nvSpPr>
        <p:spPr>
          <a:xfrm>
            <a:off x="927283" y="2704896"/>
            <a:ext cx="5239750" cy="430887"/>
          </a:xfrm>
          <a:prstGeom prst="rect">
            <a:avLst/>
          </a:prstGeom>
          <a:solidFill>
            <a:schemeClr val="accent5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Mieterbeiratswahl Mariendorf</a:t>
            </a:r>
          </a:p>
        </p:txBody>
      </p:sp>
      <p:pic>
        <p:nvPicPr>
          <p:cNvPr id="2" name="Picture 4" descr="http://www.drk-berlin.net/uploads/pics/Wir-suchen-Sie-Jobs-med.gif">
            <a:extLst>
              <a:ext uri="{FF2B5EF4-FFF2-40B4-BE49-F238E27FC236}">
                <a16:creationId xmlns:a16="http://schemas.microsoft.com/office/drawing/2014/main" id="{0BF25789-46E5-ACC2-E8AA-4C5CF6FD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654">
            <a:off x="3644854" y="3223302"/>
            <a:ext cx="4977805" cy="138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2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B51653-B844-1166-07F1-16D8192B2C6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66270" y="376238"/>
            <a:ext cx="8418954" cy="465372"/>
          </a:xfrm>
        </p:spPr>
        <p:txBody>
          <a:bodyPr anchor="t">
            <a:normAutofit/>
          </a:bodyPr>
          <a:lstStyle/>
          <a:p>
            <a:r>
              <a:rPr lang="de-DE" dirty="0"/>
              <a:t>Mieterbeiratsquartier Mariendorf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2114FF-9731-487F-B572-FE1DA73D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981" y="4672940"/>
            <a:ext cx="1717288" cy="1215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DCD30B7-18E5-D64D-850C-904909736D8C}" type="datetime4">
              <a:rPr lang="de-DE" sz="830" smtClean="0"/>
              <a:pPr>
                <a:lnSpc>
                  <a:spcPct val="90000"/>
                </a:lnSpc>
                <a:spcAft>
                  <a:spcPts val="600"/>
                </a:spcAft>
              </a:pPr>
              <a:t>9. Januar 2026</a:t>
            </a:fld>
            <a:endParaRPr lang="de-DE" sz="83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C86F88-FA4B-F9BD-781A-8CFF9BB0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307" y="4672940"/>
            <a:ext cx="479502" cy="1215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AC86BC-8FCB-4A1C-90D8-235C10B11317}" type="slidenum">
              <a:rPr lang="de-DE" sz="200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de-DE" sz="2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D9A133C-4C46-0B30-C650-6A13D88A6325}"/>
              </a:ext>
            </a:extLst>
          </p:cNvPr>
          <p:cNvSpPr/>
          <p:nvPr/>
        </p:nvSpPr>
        <p:spPr>
          <a:xfrm>
            <a:off x="498687" y="841610"/>
            <a:ext cx="605214" cy="309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D67DA9-2FB4-0C59-B25E-C663E846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38" y="929659"/>
            <a:ext cx="2643766" cy="351500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3676892-7BB8-00E4-EFD4-330771AF68CF}"/>
              </a:ext>
            </a:extLst>
          </p:cNvPr>
          <p:cNvSpPr/>
          <p:nvPr/>
        </p:nvSpPr>
        <p:spPr>
          <a:xfrm>
            <a:off x="452639" y="942932"/>
            <a:ext cx="750520" cy="623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A4C4B-3FD5-3F0E-60FD-DD639838939C}"/>
              </a:ext>
            </a:extLst>
          </p:cNvPr>
          <p:cNvSpPr txBox="1">
            <a:spLocks/>
          </p:cNvSpPr>
          <p:nvPr/>
        </p:nvSpPr>
        <p:spPr>
          <a:xfrm>
            <a:off x="3875948" y="831664"/>
            <a:ext cx="3383211" cy="3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de-DE" sz="1400" b="1" dirty="0"/>
              <a:t>Bestand:</a:t>
            </a:r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8B9FF2B-E193-9AF0-19AD-9004549D4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67" y="1152016"/>
            <a:ext cx="4110038" cy="145732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2A96689-62CA-8EE6-4EA2-4792CD783F35}"/>
              </a:ext>
            </a:extLst>
          </p:cNvPr>
          <p:cNvSpPr txBox="1">
            <a:spLocks/>
          </p:cNvSpPr>
          <p:nvPr/>
        </p:nvSpPr>
        <p:spPr>
          <a:xfrm>
            <a:off x="3944494" y="2789387"/>
            <a:ext cx="4183506" cy="1702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de-DE" sz="1400" b="1" dirty="0"/>
              <a:t>Aktueller Mieterbeirat: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Herr Manfred Schuhmann (stellv. Vorsitzender)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Herr Jürgen </a:t>
            </a:r>
            <a:r>
              <a:rPr lang="de-DE" sz="1400" dirty="0" err="1"/>
              <a:t>Stoof</a:t>
            </a:r>
            <a:endParaRPr lang="de-DE" sz="1400" dirty="0"/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Herr Rolf Majer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Herr Norberg Kohls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de-DE" sz="1400" b="1" dirty="0"/>
              <a:t>E-Mail: mieterbeirat250@gmail.com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DE" sz="1400" dirty="0"/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de-DE" sz="1400" b="1" dirty="0"/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DE" sz="1400" dirty="0"/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de-DE" sz="1400" dirty="0"/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256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C8E7A82-847B-1A46-3120-A121FCFC827A}"/>
              </a:ext>
            </a:extLst>
          </p:cNvPr>
          <p:cNvSpPr>
            <a:spLocks noGrp="1"/>
          </p:cNvSpPr>
          <p:nvPr>
            <p:ph sz="half" idx="4294967295"/>
          </p:nvPr>
        </p:nvSpPr>
        <p:spPr/>
        <p:txBody>
          <a:bodyPr/>
          <a:lstStyle/>
          <a:p>
            <a:r>
              <a:rPr lang="de-DE" dirty="0"/>
              <a:t>			</a:t>
            </a:r>
          </a:p>
          <a:p>
            <a:endParaRPr lang="de-DE" dirty="0"/>
          </a:p>
          <a:p>
            <a:r>
              <a:rPr lang="de-DE" dirty="0"/>
              <a:t>						</a:t>
            </a:r>
          </a:p>
          <a:p>
            <a:r>
              <a:rPr lang="de-DE" sz="2400" b="1" dirty="0"/>
              <a:t>						Mieterbeirat</a:t>
            </a:r>
            <a:endParaRPr lang="de-DE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290629-636D-08C5-B8EF-543845B4B9E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sz="2200" dirty="0"/>
              <a:t>Was macht ein Mieterbeirat?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4770EC-B354-47D5-FD85-C941B5EB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AF084-E8FE-2001-5AD1-4D805A8A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1CFC2A11-7527-6045-F27B-F5F78BA0FCE2}"/>
              </a:ext>
            </a:extLst>
          </p:cNvPr>
          <p:cNvSpPr txBox="1">
            <a:spLocks/>
          </p:cNvSpPr>
          <p:nvPr/>
        </p:nvSpPr>
        <p:spPr>
          <a:xfrm>
            <a:off x="358950" y="376238"/>
            <a:ext cx="8426100" cy="439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/>
              <a:t> </a:t>
            </a:r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39616B72-69F3-A8A1-48CF-3C91E7F614C1}"/>
              </a:ext>
            </a:extLst>
          </p:cNvPr>
          <p:cNvSpPr txBox="1">
            <a:spLocks/>
          </p:cNvSpPr>
          <p:nvPr/>
        </p:nvSpPr>
        <p:spPr>
          <a:xfrm>
            <a:off x="367012" y="376238"/>
            <a:ext cx="8318941" cy="4653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u="sng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200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3F49C4CC-0B4E-1B1E-6C12-98215965A703}"/>
              </a:ext>
            </a:extLst>
          </p:cNvPr>
          <p:cNvSpPr txBox="1">
            <a:spLocks/>
          </p:cNvSpPr>
          <p:nvPr/>
        </p:nvSpPr>
        <p:spPr>
          <a:xfrm>
            <a:off x="6535981" y="4672940"/>
            <a:ext cx="1717288" cy="1215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825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ADCD30B7-18E5-D64D-850C-904909736D8C}" type="datetime4">
              <a:rPr lang="de-DE" smtClean="0"/>
              <a:pPr/>
              <a:t>9. Januar 2026</a:t>
            </a:fld>
            <a:endParaRPr lang="de-DE" dirty="0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10FAF340-9077-FD7A-4F89-53C6629855D0}"/>
              </a:ext>
            </a:extLst>
          </p:cNvPr>
          <p:cNvSpPr txBox="1">
            <a:spLocks/>
          </p:cNvSpPr>
          <p:nvPr/>
        </p:nvSpPr>
        <p:spPr>
          <a:xfrm>
            <a:off x="8305307" y="4672940"/>
            <a:ext cx="479502" cy="1215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825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CFAC86BC-8FCB-4A1C-90D8-235C10B11317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CFAA4EE-D7F3-1B14-BDD5-C84DC16E1260}"/>
              </a:ext>
            </a:extLst>
          </p:cNvPr>
          <p:cNvSpPr txBox="1">
            <a:spLocks/>
          </p:cNvSpPr>
          <p:nvPr/>
        </p:nvSpPr>
        <p:spPr>
          <a:xfrm>
            <a:off x="1712563" y="998051"/>
            <a:ext cx="2273982" cy="328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50" fontAlgn="auto">
              <a:spcAft>
                <a:spcPts val="0"/>
              </a:spcAft>
            </a:pPr>
            <a:br>
              <a:rPr lang="de-DE" sz="1200" dirty="0">
                <a:latin typeface="+mj-lt"/>
              </a:rPr>
            </a:br>
            <a:endParaRPr lang="de-DE" sz="1200" dirty="0">
              <a:latin typeface="+mj-lt"/>
            </a:endParaRPr>
          </a:p>
        </p:txBody>
      </p:sp>
      <p:sp>
        <p:nvSpPr>
          <p:cNvPr id="11" name="Geschweifte Klammer links 10">
            <a:extLst>
              <a:ext uri="{FF2B5EF4-FFF2-40B4-BE49-F238E27FC236}">
                <a16:creationId xmlns:a16="http://schemas.microsoft.com/office/drawing/2014/main" id="{9882CF47-207E-0ADC-CC34-DEEE6CE67307}"/>
              </a:ext>
            </a:extLst>
          </p:cNvPr>
          <p:cNvSpPr/>
          <p:nvPr/>
        </p:nvSpPr>
        <p:spPr>
          <a:xfrm>
            <a:off x="3898012" y="1324535"/>
            <a:ext cx="468197" cy="3065149"/>
          </a:xfrm>
          <a:prstGeom prst="leftBrace">
            <a:avLst>
              <a:gd name="adj1" fmla="val 8333"/>
              <a:gd name="adj2" fmla="val 51296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4"/>
              </a:solidFill>
            </a:endParaRPr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D50F899F-5B4A-D277-8B03-74D808DF775E}"/>
              </a:ext>
            </a:extLst>
          </p:cNvPr>
          <p:cNvSpPr txBox="1">
            <a:spLocks/>
          </p:cNvSpPr>
          <p:nvPr/>
        </p:nvSpPr>
        <p:spPr>
          <a:xfrm>
            <a:off x="4369869" y="1203325"/>
            <a:ext cx="4464732" cy="3475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Interessenvertretung der Mietenden in den Quartieren ( Ausübung von Informations-Mitwirkungs- und Mitgestaltungsrechten)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ein Mieterbeirat setzt sich für eine gute Zusammenarbeit zwischen den Mietenden und der STADT UND LAND ein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zu den Aufgaben gehört </a:t>
            </a:r>
            <a:r>
              <a:rPr lang="de-DE" sz="1600" dirty="0" err="1"/>
              <a:t>u.A.</a:t>
            </a:r>
            <a:r>
              <a:rPr lang="de-DE" sz="1600" dirty="0"/>
              <a:t> die Durchführung einer quartalsweisen Mietersprechstunde für die Mietenden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die Mitarbeit in einem Mieterbeirat ist ehrenamtlich</a:t>
            </a:r>
          </a:p>
          <a:p>
            <a:pPr marL="180000" indent="-184150" fontAlgn="auto">
              <a:spcAft>
                <a:spcPts val="0"/>
              </a:spcAft>
              <a:buFont typeface="Wingdings" pitchFamily="2" charset="2"/>
              <a:buChar char="§"/>
            </a:pPr>
            <a:endParaRPr lang="de-DE" sz="1200" dirty="0"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63609E4-F29E-8FF9-8076-D28458E7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12" y="2074181"/>
            <a:ext cx="1733757" cy="17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15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AF3D2C-BABD-CEA9-9BFA-C67E2E063E4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9191" y="1504290"/>
            <a:ext cx="8418955" cy="316865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Gemeinschaftsanlagen und – Einrichtungen wie Grünflächen, Spielplätze, Müllanlagen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Quartiersbezogene Themen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Einhaltung der Hausordnung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Instandsetzung und Modernisierung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Mieterveranstaltungen und – </a:t>
            </a:r>
            <a:r>
              <a:rPr lang="de-DE" sz="1600" dirty="0" err="1"/>
              <a:t>aktivitäten</a:t>
            </a:r>
            <a:endParaRPr lang="de-DE" sz="1600" dirty="0"/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Fragen zu Nebenkostenabrechnung</a:t>
            </a:r>
          </a:p>
          <a:p>
            <a:pPr>
              <a:spcBef>
                <a:spcPts val="600"/>
              </a:spcBef>
            </a:pPr>
            <a:endParaRPr lang="de-DE" dirty="0"/>
          </a:p>
          <a:p>
            <a:pPr>
              <a:spcBef>
                <a:spcPts val="600"/>
              </a:spcBef>
              <a:buClr>
                <a:schemeClr val="accent4"/>
              </a:buClr>
            </a:pPr>
            <a:r>
              <a:rPr lang="de-DE" sz="1100" i="1" dirty="0"/>
              <a:t>X  Klärung individueller Vertragsangelegenheiten </a:t>
            </a:r>
          </a:p>
          <a:p>
            <a:pPr>
              <a:spcBef>
                <a:spcPts val="600"/>
              </a:spcBef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42AACC-435E-07D7-49C1-FB5323C9239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Mit welchen Themengebieten beschäftige ich mich als Mieterbeiratsmitglied?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FFD450-64EE-29A1-B59B-B1F8BBD2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BBEFB-7D18-F7FE-8929-5D9362F3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6" name="Ausbildung">
            <a:extLst>
              <a:ext uri="{FF2B5EF4-FFF2-40B4-BE49-F238E27FC236}">
                <a16:creationId xmlns:a16="http://schemas.microsoft.com/office/drawing/2014/main" id="{B499E7CC-320F-2404-6942-1810A8247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7253" y="1946695"/>
            <a:ext cx="2117805" cy="20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28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CECF95-49CC-A837-D79E-61B8D89ECC9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6. Ihre Fragen – unsere Antworten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D8F65D-C44A-1B56-2E17-36B621F1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76C224-71BA-4F4C-E94D-60080142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6" name="Inhaltsplatzhalter 6" descr="Person mit Idee mit einfarbiger Füllung">
            <a:extLst>
              <a:ext uri="{FF2B5EF4-FFF2-40B4-BE49-F238E27FC236}">
                <a16:creationId xmlns:a16="http://schemas.microsoft.com/office/drawing/2014/main" id="{A1B1752D-6A8F-ECEA-2940-4D72612E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2563" y="1814776"/>
            <a:ext cx="1625990" cy="162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2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903E44-769E-72AD-37CC-209B33875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DC8EDD1-EBD7-66A1-C5C6-F1A6F9D75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15"/>
          <a:stretch/>
        </p:blipFill>
        <p:spPr>
          <a:xfrm>
            <a:off x="3799389" y="-1"/>
            <a:ext cx="5351867" cy="19589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54A303C-69AC-FF14-D620-208EF2BB6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72"/>
          <a:stretch/>
        </p:blipFill>
        <p:spPr>
          <a:xfrm>
            <a:off x="-7258" y="3684411"/>
            <a:ext cx="3655525" cy="14590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52AC56-EF23-5F8A-A4D6-03216B202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73449"/>
            <a:ext cx="2286000" cy="503339"/>
          </a:xfrm>
          <a:prstGeom prst="rect">
            <a:avLst/>
          </a:prstGeom>
        </p:spPr>
      </p:pic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F9499BDD-14CA-7591-AC70-B1944E74BA9C}"/>
              </a:ext>
            </a:extLst>
          </p:cNvPr>
          <p:cNvSpPr txBox="1">
            <a:spLocks/>
          </p:cNvSpPr>
          <p:nvPr/>
        </p:nvSpPr>
        <p:spPr>
          <a:xfrm>
            <a:off x="5967379" y="376238"/>
            <a:ext cx="2817846" cy="7358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</a:pPr>
            <a:r>
              <a:rPr lang="de-DE" sz="3000" dirty="0">
                <a:solidFill>
                  <a:schemeClr val="bg1"/>
                </a:solidFill>
              </a:rPr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46410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718425-114A-F40F-3613-064D913A19A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7012" y="1043722"/>
            <a:ext cx="8426100" cy="3299845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STADT UND LAND – Servicebüro Tempelhof-Neukölln</a:t>
            </a:r>
          </a:p>
          <a:p>
            <a:r>
              <a:rPr lang="de-DE" dirty="0"/>
              <a:t>	Frau Creutzberg – Servicebüroleiterin</a:t>
            </a:r>
          </a:p>
          <a:p>
            <a:r>
              <a:rPr lang="de-DE" dirty="0"/>
              <a:t>	Frau Faltin - Kundenbetreuerin</a:t>
            </a:r>
          </a:p>
          <a:p>
            <a:r>
              <a:rPr lang="de-DE" dirty="0"/>
              <a:t>	Herr Hemmerling – Sanierungskoordinator</a:t>
            </a:r>
          </a:p>
          <a:p>
            <a:endParaRPr lang="de-DE" dirty="0"/>
          </a:p>
          <a:p>
            <a:r>
              <a:rPr lang="de-DE" dirty="0"/>
              <a:t>STADT UND LAND – Technik</a:t>
            </a:r>
          </a:p>
          <a:p>
            <a:r>
              <a:rPr lang="de-DE" dirty="0"/>
              <a:t>	Herr Boden – Abteilungsleiter</a:t>
            </a:r>
          </a:p>
          <a:p>
            <a:r>
              <a:rPr lang="de-DE" dirty="0"/>
              <a:t>	Herr Stepniak – Projektleiter</a:t>
            </a:r>
          </a:p>
          <a:p>
            <a:endParaRPr lang="de-DE" dirty="0"/>
          </a:p>
          <a:p>
            <a:r>
              <a:rPr lang="de-DE" dirty="0"/>
              <a:t>SOPHIA Berlin GmbH – Mieterbetreuung</a:t>
            </a:r>
          </a:p>
          <a:p>
            <a:r>
              <a:rPr lang="de-DE" dirty="0"/>
              <a:t>	Herr Lindner – Bereichsleitung</a:t>
            </a:r>
          </a:p>
          <a:p>
            <a:r>
              <a:rPr lang="de-DE" dirty="0"/>
              <a:t>	Frau Beckmann – Mitarbeiterin Mieterbetreuung</a:t>
            </a:r>
          </a:p>
          <a:p>
            <a:endParaRPr lang="de-DE" dirty="0"/>
          </a:p>
          <a:p>
            <a:r>
              <a:rPr lang="de-DE" dirty="0"/>
              <a:t>GNEISE Planungs- </a:t>
            </a:r>
            <a:r>
              <a:rPr lang="de-DE"/>
              <a:t>und Beratungsgesellschaft</a:t>
            </a:r>
          </a:p>
          <a:p>
            <a:r>
              <a:rPr lang="de-DE" dirty="0"/>
              <a:t>	Herr Schulenburg – Projektleiter Haustechnik</a:t>
            </a:r>
          </a:p>
          <a:p>
            <a:r>
              <a:rPr lang="de-DE" dirty="0"/>
              <a:t>	Herr Harnack – Projektleiter Hochbau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7B9527-A1DA-91C2-01AC-3234812E9DC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1. Begrüßung und Vorstellungsrunde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237BFB-0A1D-F346-0BEF-A1506797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8C9684-039A-B389-3A5A-352325C6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559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4EE67-068B-9BED-0839-EEADE46C9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ED9137-C3CB-CDFA-EB79-33C1929E616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2. Geplante Maßnahmen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911EBC-0972-EA54-15AA-ADB9E23E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59A92C-25A5-D299-BFF4-AA3A4DFC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1AF228A-32FD-FDF3-8569-4EDB3AB8E53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4447" y="989076"/>
            <a:ext cx="3832753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de-DE" sz="1300" b="1" dirty="0">
                <a:solidFill>
                  <a:schemeClr val="accent4"/>
                </a:solidFill>
                <a:latin typeface="Arial"/>
              </a:rPr>
              <a:t>Kurzcharakteristik Bestandsituation Gebäude:</a:t>
            </a:r>
            <a:endParaRPr lang="de-DE" sz="1300" dirty="0">
              <a:solidFill>
                <a:schemeClr val="accent4"/>
              </a:solidFill>
              <a:latin typeface="Arial"/>
            </a:endParaRPr>
          </a:p>
          <a:p>
            <a:pPr marL="285750" indent="-285750" defTabSz="457200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/>
              </a:rPr>
              <a:t>Allgemein: </a:t>
            </a:r>
            <a:r>
              <a:rPr lang="de-DE" sz="1300" dirty="0">
                <a:solidFill>
                  <a:schemeClr val="accent4"/>
                </a:solidFill>
                <a:latin typeface="Arial"/>
              </a:rPr>
              <a:t>Baujahr 1980, zwei baugleiche Ensemble jeweils mit 4 Gebäudeteilen; U-förmige, terrassierte  Anordnung mit Nord-Süd Ausrichtung in Fertigteil-Plattenbauweise; </a:t>
            </a:r>
          </a:p>
          <a:p>
            <a:pPr marL="285750" indent="-285750" defTabSz="457200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/>
              </a:rPr>
              <a:t>2. Bauabschnitt</a:t>
            </a:r>
            <a:r>
              <a:rPr lang="de-DE" sz="1300" dirty="0">
                <a:solidFill>
                  <a:schemeClr val="accent4"/>
                </a:solidFill>
                <a:latin typeface="Arial"/>
              </a:rPr>
              <a:t>: 155 Wohnungen alle Wohnungen mit Balkonen / Terrassen, Isolierglasfenstern, zeitgerechtem Bad sowie zentral beheizt und warmwasserversorgt über Wärmepumpenanlage; mit 4 zentralen Treppenhäusern / Hauseingängen, im Kellergeschoss / Souterrain sind Parkgarage und Mieterkeller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8493A6-2BA6-5773-78C0-1E40D9F64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13956" r="3798" b="33516"/>
          <a:stretch/>
        </p:blipFill>
        <p:spPr>
          <a:xfrm>
            <a:off x="5329999" y="815580"/>
            <a:ext cx="3031029" cy="1290928"/>
          </a:xfrm>
          <a:prstGeom prst="rect">
            <a:avLst/>
          </a:prstGeom>
        </p:spPr>
      </p:pic>
      <p:pic>
        <p:nvPicPr>
          <p:cNvPr id="10" name="Grafik 9" descr="Ein Bild, das draußen, Baum, Himmel, Gebäude enthält.&#10;&#10;Automatisch generierte Beschreibung">
            <a:extLst>
              <a:ext uri="{FF2B5EF4-FFF2-40B4-BE49-F238E27FC236}">
                <a16:creationId xmlns:a16="http://schemas.microsoft.com/office/drawing/2014/main" id="{5B04F8C6-3525-9350-50EA-DC2321FD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999" y="2228497"/>
            <a:ext cx="3031029" cy="2066884"/>
          </a:xfrm>
          <a:prstGeom prst="rect">
            <a:avLst/>
          </a:prstGeom>
        </p:spPr>
      </p:pic>
      <p:sp>
        <p:nvSpPr>
          <p:cNvPr id="11" name="Untertitel 2">
            <a:extLst>
              <a:ext uri="{FF2B5EF4-FFF2-40B4-BE49-F238E27FC236}">
                <a16:creationId xmlns:a16="http://schemas.microsoft.com/office/drawing/2014/main" id="{55A52F19-A582-F07E-EC3D-D56C3445A141}"/>
              </a:ext>
            </a:extLst>
          </p:cNvPr>
          <p:cNvSpPr txBox="1">
            <a:spLocks/>
          </p:cNvSpPr>
          <p:nvPr/>
        </p:nvSpPr>
        <p:spPr>
          <a:xfrm>
            <a:off x="6933752" y="4370842"/>
            <a:ext cx="1427276" cy="680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25" dirty="0">
                <a:solidFill>
                  <a:srgbClr val="002060"/>
                </a:solidFill>
              </a:rPr>
              <a:t>Ansicht Südseite (1978-1980)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2383BE71-2A06-C1C1-C79F-7ECE37487F78}"/>
              </a:ext>
            </a:extLst>
          </p:cNvPr>
          <p:cNvSpPr txBox="1">
            <a:spLocks/>
          </p:cNvSpPr>
          <p:nvPr/>
        </p:nvSpPr>
        <p:spPr>
          <a:xfrm>
            <a:off x="5784427" y="2106998"/>
            <a:ext cx="2576601" cy="1214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25" dirty="0">
                <a:solidFill>
                  <a:srgbClr val="002060"/>
                </a:solidFill>
              </a:rPr>
              <a:t>Ansicht Nord-West-Seite(2022)</a:t>
            </a:r>
          </a:p>
        </p:txBody>
      </p:sp>
    </p:spTree>
    <p:extLst>
      <p:ext uri="{BB962C8B-B14F-4D97-AF65-F5344CB8AC3E}">
        <p14:creationId xmlns:p14="http://schemas.microsoft.com/office/powerpoint/2010/main" val="353627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A0F2-9674-D596-D6D7-FB97B2813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0E8030-9E7C-23E4-8546-B19A8582BE4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4"/>
                </a:solidFill>
              </a:rPr>
              <a:t>Kurzcharakteristik Bestandsituation Gebäude: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2AA20B-B15E-6B0D-88DA-0D5F76A1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EF325E-D189-FCC7-FEE3-D816DA1E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D8D4B47-1AFF-7FCF-54CD-0781EA80A877}"/>
              </a:ext>
            </a:extLst>
          </p:cNvPr>
          <p:cNvSpPr txBox="1">
            <a:spLocks/>
          </p:cNvSpPr>
          <p:nvPr/>
        </p:nvSpPr>
        <p:spPr>
          <a:xfrm>
            <a:off x="358776" y="12033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198438" fontAlgn="auto">
              <a:spcAft>
                <a:spcPts val="0"/>
              </a:spcAft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FFE188B8-4F76-1A38-CD94-D56AD0B3ADBB}"/>
              </a:ext>
            </a:extLst>
          </p:cNvPr>
          <p:cNvSpPr txBox="1">
            <a:spLocks/>
          </p:cNvSpPr>
          <p:nvPr/>
        </p:nvSpPr>
        <p:spPr>
          <a:xfrm>
            <a:off x="358776" y="10509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458075-7102-B4C0-E423-0E4C36F5093A}"/>
              </a:ext>
            </a:extLst>
          </p:cNvPr>
          <p:cNvSpPr txBox="1">
            <a:spLocks/>
          </p:cNvSpPr>
          <p:nvPr/>
        </p:nvSpPr>
        <p:spPr>
          <a:xfrm>
            <a:off x="457200" y="972000"/>
            <a:ext cx="8229600" cy="795600"/>
          </a:xfrm>
          <a:prstGeom prst="rect">
            <a:avLst/>
          </a:prstGeom>
        </p:spPr>
        <p:txBody>
          <a:bodyPr/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de-DE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AE5E0AA7-9DB8-8771-2289-0E93BEF24EA9}"/>
              </a:ext>
            </a:extLst>
          </p:cNvPr>
          <p:cNvSpPr txBox="1">
            <a:spLocks/>
          </p:cNvSpPr>
          <p:nvPr/>
        </p:nvSpPr>
        <p:spPr>
          <a:xfrm>
            <a:off x="449680" y="1252827"/>
            <a:ext cx="4040188" cy="4358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Dach: </a:t>
            </a:r>
            <a:r>
              <a:rPr lang="de-DE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Warmdach, Weichdachabdeckung mit Dämmung und innenseitigen Gefälle zur Regenentwässerung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Fenster: </a:t>
            </a:r>
            <a:r>
              <a:rPr lang="de-DE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Isolierverglaste Kunststofffenster mit geringem Wärmedurchlasswert; 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Treppenhaus / Hauseingang: </a:t>
            </a:r>
            <a:r>
              <a:rPr lang="de-DE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Hauseingang ein Aufzug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Keller / Souterrain: </a:t>
            </a:r>
            <a:r>
              <a:rPr lang="de-DE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der </a:t>
            </a:r>
            <a:r>
              <a:rPr lang="de-DE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Errichterzeit</a:t>
            </a:r>
            <a:r>
              <a:rPr lang="de-DE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beheizte Gemeinschaftsräume, Mieterkeller, haustechnische Räume, Parkgarage, Gästewohnung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300" dirty="0">
              <a:solidFill>
                <a:srgbClr val="002060"/>
              </a:solidFill>
              <a:latin typeface="Arial"/>
            </a:endParaRPr>
          </a:p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300" b="1" dirty="0">
              <a:solidFill>
                <a:schemeClr val="accent4"/>
              </a:solidFill>
              <a:latin typeface="Arial"/>
            </a:endParaRPr>
          </a:p>
          <a:p>
            <a:pPr fontAlgn="auto">
              <a:spcAft>
                <a:spcPts val="0"/>
              </a:spcAft>
            </a:pPr>
            <a:endParaRPr lang="de-DE" sz="1300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F68C6A8-498D-185C-487C-7568C000479A}"/>
              </a:ext>
            </a:extLst>
          </p:cNvPr>
          <p:cNvSpPr txBox="1">
            <a:spLocks/>
          </p:cNvSpPr>
          <p:nvPr/>
        </p:nvSpPr>
        <p:spPr>
          <a:xfrm>
            <a:off x="4503283" y="1252587"/>
            <a:ext cx="4041775" cy="4358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Sanitär: </a:t>
            </a:r>
            <a:r>
              <a:rPr lang="de-DE" sz="13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i.d.R. aus der Errichtungszeit: Bäder haben modernen Standard; i.d.R. Küchen mit Fenster, Gasherde, Einbauküchen 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Heizung: </a:t>
            </a:r>
            <a:r>
              <a:rPr lang="de-DE" sz="13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Heizanlage (Gas) für Heizung und Warmwasser, Heizkörper (Platte und Stahlröhren-Radiator)  in den Wohnungen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 :</a:t>
            </a:r>
            <a:r>
              <a:rPr lang="de-DE" sz="13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i.d.R. aus der Errichtungszeit, 3-adriges System ohne FI-Schutz </a:t>
            </a:r>
          </a:p>
          <a:p>
            <a:pPr marL="285750" indent="-285750" defTabSz="457200" fontAlgn="auto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de-DE" sz="13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Lüftung:</a:t>
            </a:r>
            <a:r>
              <a:rPr lang="de-DE" sz="13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mechanische Entlüftung der innenliegenden Bäder (</a:t>
            </a:r>
            <a:r>
              <a:rPr lang="de-DE" sz="13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Errichterzeit</a:t>
            </a:r>
            <a:r>
              <a:rPr lang="de-DE" sz="13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Außenwandluftauslässe in den außenliegenden Küchen</a:t>
            </a:r>
            <a:endParaRPr lang="de-DE" sz="13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de-DE" sz="13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B851-7595-097A-1B77-E0081B577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B8FEDA-C8A6-7A44-BA7A-F1F96C42DB8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4"/>
                </a:solidFill>
              </a:rPr>
              <a:t>2. Geplante Maßnahmen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93756-8F00-BDA8-27E6-BD21633B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C90653-8AFE-80F5-ECC4-4F1DDB99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CF747FE-E5BD-D7E1-7CB7-CFFB7F748626}"/>
              </a:ext>
            </a:extLst>
          </p:cNvPr>
          <p:cNvSpPr txBox="1">
            <a:spLocks/>
          </p:cNvSpPr>
          <p:nvPr/>
        </p:nvSpPr>
        <p:spPr>
          <a:xfrm>
            <a:off x="358776" y="12033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198438" fontAlgn="auto">
              <a:spcAft>
                <a:spcPts val="0"/>
              </a:spcAft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E41CAD24-033B-1E85-EE44-8F565BFBF37D}"/>
              </a:ext>
            </a:extLst>
          </p:cNvPr>
          <p:cNvSpPr txBox="1">
            <a:spLocks/>
          </p:cNvSpPr>
          <p:nvPr/>
        </p:nvSpPr>
        <p:spPr>
          <a:xfrm>
            <a:off x="358776" y="10509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7CA9F1F-A30F-FED2-7ABC-10256DB5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02" y="962205"/>
            <a:ext cx="6993253" cy="365088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7EFF53B-B76D-B009-2933-D19CC2EA2823}"/>
              </a:ext>
            </a:extLst>
          </p:cNvPr>
          <p:cNvSpPr txBox="1"/>
          <p:nvPr/>
        </p:nvSpPr>
        <p:spPr>
          <a:xfrm>
            <a:off x="844591" y="1092355"/>
            <a:ext cx="3241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+mj-lt"/>
              </a:rPr>
              <a:t>Zeitplan der Gesamtmaßnahme</a:t>
            </a:r>
          </a:p>
        </p:txBody>
      </p:sp>
    </p:spTree>
    <p:extLst>
      <p:ext uri="{BB962C8B-B14F-4D97-AF65-F5344CB8AC3E}">
        <p14:creationId xmlns:p14="http://schemas.microsoft.com/office/powerpoint/2010/main" val="278278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8D96-AE02-9C75-BBB9-18D61E443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D4CA45-638C-EC2B-D273-97FE9C704AE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4"/>
                </a:solidFill>
              </a:rPr>
              <a:t>2. Geplante Maßnahmen - Gebäude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6B1253-7E12-B301-1A9E-42A56D71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1C9FD7-BB99-CECC-6CD6-1F2F68B9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0CABF4C-7C6B-A541-C573-2AD2AA0D5E45}"/>
              </a:ext>
            </a:extLst>
          </p:cNvPr>
          <p:cNvSpPr txBox="1">
            <a:spLocks/>
          </p:cNvSpPr>
          <p:nvPr/>
        </p:nvSpPr>
        <p:spPr>
          <a:xfrm>
            <a:off x="358776" y="12033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198438" fontAlgn="auto">
              <a:spcAft>
                <a:spcPts val="0"/>
              </a:spcAft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6A0413B2-AAD1-B214-6F01-ED2F7B75D039}"/>
              </a:ext>
            </a:extLst>
          </p:cNvPr>
          <p:cNvSpPr txBox="1">
            <a:spLocks/>
          </p:cNvSpPr>
          <p:nvPr/>
        </p:nvSpPr>
        <p:spPr>
          <a:xfrm>
            <a:off x="358776" y="10509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BC71FDC-2A66-9E5F-295A-836472B2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31" y="841610"/>
            <a:ext cx="6908930" cy="36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0E4A3-4AB7-0940-1187-459DDE04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455F29-5439-B9C9-C615-898C63C1222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4"/>
                </a:solidFill>
              </a:rPr>
              <a:t>2. Geplante Maßnahmen - Gebäude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0ACAB4-72AA-F3FB-1C7D-CD8D316D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t>9. Januar 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679BFD-E3F9-0192-0900-A8EA0A83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E1172F1-F94D-FB47-A0EC-31B29E1809A7}"/>
              </a:ext>
            </a:extLst>
          </p:cNvPr>
          <p:cNvSpPr txBox="1">
            <a:spLocks/>
          </p:cNvSpPr>
          <p:nvPr/>
        </p:nvSpPr>
        <p:spPr>
          <a:xfrm>
            <a:off x="358776" y="12033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198438" fontAlgn="auto">
              <a:spcAft>
                <a:spcPts val="0"/>
              </a:spcAft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ADBF6DB7-4BC7-2F23-53D3-706B7E29C490}"/>
              </a:ext>
            </a:extLst>
          </p:cNvPr>
          <p:cNvSpPr txBox="1">
            <a:spLocks/>
          </p:cNvSpPr>
          <p:nvPr/>
        </p:nvSpPr>
        <p:spPr>
          <a:xfrm>
            <a:off x="358776" y="1050925"/>
            <a:ext cx="4213224" cy="316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2025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500" indent="-202500" algn="l" defTabSz="202500" rtl="0" eaLnBrk="1" latinLnBrk="0" hangingPunct="1">
              <a:spcBef>
                <a:spcPct val="20000"/>
              </a:spcBef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622" indent="-202500" algn="l" defTabSz="202500" rtl="0" eaLnBrk="1" latinLnBrk="0" hangingPunct="1">
              <a:spcBef>
                <a:spcPct val="20000"/>
              </a:spcBef>
              <a:buClr>
                <a:schemeClr val="accent1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500" indent="-202500" algn="l" defTabSz="202500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02500" algn="l" defTabSz="202500" rtl="0" eaLnBrk="1" latinLnBrk="0" hangingPunct="1">
              <a:spcBef>
                <a:spcPct val="20000"/>
              </a:spcBef>
              <a:buClr>
                <a:schemeClr val="accent3"/>
              </a:buClr>
              <a:buFont typeface="FiraSansCondensed-Medium" panose="020B0503050000020004" pitchFamily="34" charset="77"/>
              <a:buChar char="→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B77745-53FA-0F6F-DF0E-863B166E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31" y="841610"/>
            <a:ext cx="7185528" cy="38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5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001FFF2-AA82-9D1D-1775-073D391FB33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sz="2200" b="1" dirty="0">
                <a:latin typeface="+mj-lt"/>
              </a:rPr>
              <a:t>2. Geplante Maßnahmen - Allgemein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E10ACE-C13D-DFEC-D29A-EEADB4AF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0B7-18E5-D64D-850C-904909736D8C}" type="datetime4">
              <a:rPr lang="de-DE" smtClean="0"/>
              <a:pPr/>
              <a:t>9. Januar 2026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C9D115-0808-5601-3F3A-36E1D2A6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86BC-8FCB-4A1C-90D8-235C10B11317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2C83639-6E0A-758D-DC52-2DC8CEB2B400}"/>
              </a:ext>
            </a:extLst>
          </p:cNvPr>
          <p:cNvSpPr txBox="1">
            <a:spLocks/>
          </p:cNvSpPr>
          <p:nvPr/>
        </p:nvSpPr>
        <p:spPr>
          <a:xfrm>
            <a:off x="367012" y="887040"/>
            <a:ext cx="4558453" cy="39099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Erneuerung der Wohnungsfenster aus Kunststoff  mit energetischer Ertüchtigung 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Demontage der Gasleitung aus den Wohnungen 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Modernisierung der zentralen Elektroanlage inkl. Verstärkung des Hausanschlusses 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Strangsanierung Sanitär in Bädern und Küchen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Wärmedämmmaßnahmen an Dach, Fassaden und Balkonen, Kellerdecke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Gestalterische Aufwertung der Hauseingänge in der Kruckenbergstraße sowie Herrichtung der Gemeinschaftskeller und Technikräume 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Brandschutztechnische Aufwertung und Ertüchtigung  der Treppenhäuser, teilweise mit Fensteraustausch und punktueller malermäßiger Instandsetzung</a:t>
            </a: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accent4"/>
                </a:solidFill>
              </a:rPr>
              <a:t>Bestandsorientierte Wiederherstellung der Außenanlagen sowie Umsetzung eines Regenwasserkonzeptes durch Rasenmulden und hauseingangsseitig in </a:t>
            </a:r>
            <a:r>
              <a:rPr lang="de-DE" sz="1100" dirty="0" err="1">
                <a:solidFill>
                  <a:schemeClr val="accent4"/>
                </a:solidFill>
              </a:rPr>
              <a:t>Rigolensystemen</a:t>
            </a:r>
            <a:endParaRPr lang="de-DE" sz="1100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</a:pPr>
            <a:endParaRPr lang="de-DE" sz="1100" dirty="0">
              <a:solidFill>
                <a:schemeClr val="accent4"/>
              </a:solidFill>
            </a:endParaRPr>
          </a:p>
          <a:p>
            <a:pPr marL="2143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100" dirty="0">
              <a:solidFill>
                <a:schemeClr val="accent4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4F4829-F6BE-A565-DBE3-7D256C442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r="4486"/>
          <a:stretch/>
        </p:blipFill>
        <p:spPr>
          <a:xfrm>
            <a:off x="5552230" y="2737084"/>
            <a:ext cx="2853868" cy="17635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99DDBC-0EA8-649C-9445-B20AE3BA5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4" r="789"/>
          <a:stretch/>
        </p:blipFill>
        <p:spPr>
          <a:xfrm>
            <a:off x="5552230" y="887040"/>
            <a:ext cx="2853868" cy="1611093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A075A245-D6C3-07D5-BDF1-11010B3CD3D9}"/>
              </a:ext>
            </a:extLst>
          </p:cNvPr>
          <p:cNvSpPr txBox="1">
            <a:spLocks/>
          </p:cNvSpPr>
          <p:nvPr/>
        </p:nvSpPr>
        <p:spPr>
          <a:xfrm>
            <a:off x="6045473" y="2477058"/>
            <a:ext cx="2360625" cy="1300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25" dirty="0">
                <a:solidFill>
                  <a:srgbClr val="002060"/>
                </a:solidFill>
              </a:rPr>
              <a:t>Visualisierung des Bades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C60B8249-4CD8-F89A-58BB-23FE5036BFF2}"/>
              </a:ext>
            </a:extLst>
          </p:cNvPr>
          <p:cNvSpPr txBox="1">
            <a:spLocks/>
          </p:cNvSpPr>
          <p:nvPr/>
        </p:nvSpPr>
        <p:spPr>
          <a:xfrm>
            <a:off x="6045472" y="4478643"/>
            <a:ext cx="2360625" cy="1300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8288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816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rgbClr val="2026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6pPr>
            <a:lvl7pPr marL="135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20268D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25" dirty="0">
                <a:solidFill>
                  <a:srgbClr val="002060"/>
                </a:solidFill>
              </a:rPr>
              <a:t>Ansicht Süd-West-Seite</a:t>
            </a:r>
          </a:p>
        </p:txBody>
      </p:sp>
    </p:spTree>
    <p:extLst>
      <p:ext uri="{BB962C8B-B14F-4D97-AF65-F5344CB8AC3E}">
        <p14:creationId xmlns:p14="http://schemas.microsoft.com/office/powerpoint/2010/main" val="26495855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TADT UND LAND Redesign 2024">
      <a:dk1>
        <a:srgbClr val="1A437F"/>
      </a:dk1>
      <a:lt1>
        <a:srgbClr val="FFFFFF"/>
      </a:lt1>
      <a:dk2>
        <a:srgbClr val="000000"/>
      </a:dk2>
      <a:lt2>
        <a:srgbClr val="D7D2CB"/>
      </a:lt2>
      <a:accent1>
        <a:srgbClr val="009258"/>
      </a:accent1>
      <a:accent2>
        <a:srgbClr val="77B349"/>
      </a:accent2>
      <a:accent3>
        <a:srgbClr val="D3D800"/>
      </a:accent3>
      <a:accent4>
        <a:srgbClr val="1A437F"/>
      </a:accent4>
      <a:accent5>
        <a:srgbClr val="007BC3"/>
      </a:accent5>
      <a:accent6>
        <a:srgbClr val="41AFD8"/>
      </a:accent6>
      <a:hlink>
        <a:srgbClr val="77B349"/>
      </a:hlink>
      <a:folHlink>
        <a:srgbClr val="77B349"/>
      </a:folHlink>
    </a:clrScheme>
    <a:fontScheme name="STADT UND LAND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724014 SUL PPT ÜA_MASTER_2" id="{B0665BBE-D570-1444-A048-2E2C98B134ED}" vid="{15FBD44A-336E-E747-82FD-DE10AB7A6575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9AAA1759061846A23EB21F3734F96C" ma:contentTypeVersion="4" ma:contentTypeDescription="Ein neues Dokument erstellen." ma:contentTypeScope="" ma:versionID="41036ccec6a764d7cafb4090f9288b2d">
  <xsd:schema xmlns:xsd="http://www.w3.org/2001/XMLSchema" xmlns:xs="http://www.w3.org/2001/XMLSchema" xmlns:p="http://schemas.microsoft.com/office/2006/metadata/properties" xmlns:ns2="07bb8784-2b53-4816-ab9f-322efd34bb93" targetNamespace="http://schemas.microsoft.com/office/2006/metadata/properties" ma:root="true" ma:fieldsID="f1008a650f4748c5c3a479193bff1fbd" ns2:_="">
    <xsd:import namespace="07bb8784-2b53-4816-ab9f-322efd34bb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b8784-2b53-4816-ab9f-322efd34bb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E81445-479E-4F66-AE8A-E2A93F1B7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bb8784-2b53-4816-ab9f-322efd34bb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1507EE-3CC9-4445-B682-9459B91449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F2459-1846-4C23-AAED-722BB1C67538}">
  <ds:schemaRefs>
    <ds:schemaRef ds:uri="07bb8784-2b53-4816-ab9f-322efd34bb9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d001cba1-23a7-46da-b29f-dba4c3874e22}" enabled="0" method="" siteId="{d001cba1-23a7-46da-b29f-dba4c3874e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1371</Words>
  <Application>Microsoft Office PowerPoint</Application>
  <PresentationFormat>Bildschirmpräsentation (16:9)</PresentationFormat>
  <Paragraphs>261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FiraSansCondensed-Medium</vt:lpstr>
      <vt:lpstr>Realize My Passion</vt:lpstr>
      <vt:lpstr>Verdana</vt:lpstr>
      <vt:lpstr>Wingdings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Agentur Kaiserwetter</dc:creator>
  <cp:lastModifiedBy>Hemmerling, Louis</cp:lastModifiedBy>
  <cp:revision>106</cp:revision>
  <cp:lastPrinted>2024-01-24T09:47:37Z</cp:lastPrinted>
  <dcterms:created xsi:type="dcterms:W3CDTF">2024-01-22T14:01:02Z</dcterms:created>
  <dcterms:modified xsi:type="dcterms:W3CDTF">2026-01-09T09:57:38Z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0x010100669AAA1759061846A23EB21F3734F96C</vt:lpwstr>
  </property>
  <property fmtid="{D5CDD505-2E9C-101B-9397-08002B2CF9AE}" pid="3" name="Prozess">
    <vt:lpwstr>50;#allgemeine Formulare|fccb8c51-eab3-4387-85c3-516e6033bcfe</vt:lpwstr>
  </property>
  <property fmtid="{D5CDD505-2E9C-101B-9397-08002B2CF9AE}" pid="4" name="_dlc_DocIdItemGuid">
    <vt:lpwstr>e88ade19-6647-4002-a34f-c7d4ee69e599</vt:lpwstr>
  </property>
  <property fmtid="{D5CDD505-2E9C-101B-9397-08002B2CF9AE}" pid="5" name="Order">
    <vt:r8>27800</vt:r8>
  </property>
</Properties>
</file>