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313" r:id="rId4"/>
  </p:sldMasterIdLst>
  <p:notesMasterIdLst>
    <p:notesMasterId r:id="rId27"/>
  </p:notesMasterIdLst>
  <p:handoutMasterIdLst>
    <p:handoutMasterId r:id="rId28"/>
  </p:handoutMasterIdLst>
  <p:sldIdLst>
    <p:sldId id="284" r:id="rId5"/>
    <p:sldId id="268" r:id="rId6"/>
    <p:sldId id="287" r:id="rId7"/>
    <p:sldId id="288" r:id="rId8"/>
    <p:sldId id="289" r:id="rId9"/>
    <p:sldId id="273" r:id="rId10"/>
    <p:sldId id="293" r:id="rId11"/>
    <p:sldId id="294" r:id="rId12"/>
    <p:sldId id="290" r:id="rId13"/>
    <p:sldId id="295" r:id="rId14"/>
    <p:sldId id="296" r:id="rId15"/>
    <p:sldId id="297" r:id="rId16"/>
    <p:sldId id="311" r:id="rId17"/>
    <p:sldId id="312" r:id="rId18"/>
    <p:sldId id="313" r:id="rId19"/>
    <p:sldId id="314" r:id="rId20"/>
    <p:sldId id="302" r:id="rId21"/>
    <p:sldId id="303" r:id="rId22"/>
    <p:sldId id="304" r:id="rId23"/>
    <p:sldId id="305" r:id="rId24"/>
    <p:sldId id="306" r:id="rId25"/>
    <p:sldId id="275" r:id="rId26"/>
  </p:sldIdLst>
  <p:sldSz cx="9144000" cy="5143500" type="screen16x9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925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6AC1FE-7D83-8091-F22F-6F75EB1A265F}" name="Rütenik, Anja" initials="AR" userId="S::Anja.Ruetenik@stadtundland.de::135ee286-6e75-427f-bbce-8c33ddcebe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A79D96"/>
    <a:srgbClr val="001489"/>
    <a:srgbClr val="0072CE"/>
    <a:srgbClr val="6CACE4"/>
    <a:srgbClr val="DED9D1"/>
    <a:srgbClr val="055A88"/>
    <a:srgbClr val="3FA3D7"/>
    <a:srgbClr val="BD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6327"/>
  </p:normalViewPr>
  <p:slideViewPr>
    <p:cSldViewPr snapToGrid="0" snapToObjects="1">
      <p:cViewPr varScale="1">
        <p:scale>
          <a:sx n="141" d="100"/>
          <a:sy n="141" d="100"/>
        </p:scale>
        <p:origin x="168" y="114"/>
      </p:cViewPr>
      <p:guideLst>
        <p:guide pos="2925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24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BC28B-35D6-47C7-8052-72D31C9A1CA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DF7D589C-49C2-4DD5-8292-603205169CF3}">
      <dgm:prSet phldrT="[Text]" custT="1"/>
      <dgm:spPr/>
      <dgm:t>
        <a:bodyPr/>
        <a:lstStyle/>
        <a:p>
          <a:r>
            <a: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Vorbereitungs-phase</a:t>
          </a:r>
        </a:p>
      </dgm:t>
    </dgm:pt>
    <dgm:pt modelId="{221B16C7-2058-4C12-9B7C-A42F53C909EC}" type="parTrans" cxnId="{15D108C1-C32A-45AB-ADF6-72364BD1EA57}">
      <dgm:prSet/>
      <dgm:spPr/>
      <dgm:t>
        <a:bodyPr/>
        <a:lstStyle/>
        <a:p>
          <a:endParaRPr lang="de-DE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7F99B-88E6-4B05-BA26-F239B8A786F2}" type="sibTrans" cxnId="{15D108C1-C32A-45AB-ADF6-72364BD1EA57}">
      <dgm:prSet/>
      <dgm:spPr/>
      <dgm:t>
        <a:bodyPr/>
        <a:lstStyle/>
        <a:p>
          <a:endParaRPr lang="de-DE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90284-D0F8-4F08-A4C4-743FB23A4799}">
      <dgm:prSet phldrT="[Text]" custT="1"/>
      <dgm:spPr/>
      <dgm:t>
        <a:bodyPr/>
        <a:lstStyle/>
        <a:p>
          <a:r>
            <a: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Persönliche</a:t>
          </a:r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Beratung</a:t>
          </a:r>
        </a:p>
      </dgm:t>
    </dgm:pt>
    <dgm:pt modelId="{744A45B7-B9F6-49C7-8C64-2E366932B1DF}" type="parTrans" cxnId="{5391E7F9-01C7-4C4A-BB2D-8CE54687BD71}">
      <dgm:prSet/>
      <dgm:spPr/>
      <dgm:t>
        <a:bodyPr/>
        <a:lstStyle/>
        <a:p>
          <a:endParaRPr lang="de-DE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9A4D1-E254-4469-807C-05628BA7BAD4}" type="sibTrans" cxnId="{5391E7F9-01C7-4C4A-BB2D-8CE54687BD71}">
      <dgm:prSet/>
      <dgm:spPr/>
      <dgm:t>
        <a:bodyPr/>
        <a:lstStyle/>
        <a:p>
          <a:endParaRPr lang="de-DE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1443AA-26B9-4DA0-893A-BB359E3251B2}">
      <dgm:prSet phldrT="[Text]" custT="1"/>
      <dgm:spPr/>
      <dgm:t>
        <a:bodyPr/>
        <a:lstStyle/>
        <a:p>
          <a:r>
            <a: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Bauphase</a:t>
          </a:r>
          <a:r>
            <a: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BC0A80D5-A11A-41CD-A5A0-4D54459D9A28}" type="parTrans" cxnId="{069B0D45-329E-413D-B5DD-737669D0D177}">
      <dgm:prSet/>
      <dgm:spPr/>
      <dgm:t>
        <a:bodyPr/>
        <a:lstStyle/>
        <a:p>
          <a:endParaRPr lang="de-DE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08B47-0016-4B46-836D-CE9FA596880F}" type="sibTrans" cxnId="{069B0D45-329E-413D-B5DD-737669D0D177}">
      <dgm:prSet/>
      <dgm:spPr/>
      <dgm:t>
        <a:bodyPr/>
        <a:lstStyle/>
        <a:p>
          <a:endParaRPr lang="de-DE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C3FAF-E834-4DC2-A136-3317C36E540B}">
      <dgm:prSet phldrT="[Text]" custT="1"/>
      <dgm:spPr/>
      <dgm:t>
        <a:bodyPr/>
        <a:lstStyle/>
        <a:p>
          <a:r>
            <a: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Rückzugs-management</a:t>
          </a:r>
        </a:p>
      </dgm:t>
    </dgm:pt>
    <dgm:pt modelId="{BE91DC24-E866-4B68-999B-4B575FC2B8D4}" type="parTrans" cxnId="{74024409-86C6-4719-B086-4C0CC1269066}">
      <dgm:prSet/>
      <dgm:spPr/>
      <dgm:t>
        <a:bodyPr/>
        <a:lstStyle/>
        <a:p>
          <a:endParaRPr lang="de-DE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9EA9B-215B-4769-9DA8-BF5B1944DF3D}" type="sibTrans" cxnId="{74024409-86C6-4719-B086-4C0CC1269066}">
      <dgm:prSet/>
      <dgm:spPr/>
      <dgm:t>
        <a:bodyPr/>
        <a:lstStyle/>
        <a:p>
          <a:endParaRPr lang="de-DE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53CAA-B401-4121-9478-C35B15E3016C}">
      <dgm:prSet phldrT="[Text]" custT="1"/>
      <dgm:spPr/>
      <dgm:t>
        <a:bodyPr/>
        <a:lstStyle/>
        <a:p>
          <a:r>
            <a: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Umzugs-management</a:t>
          </a:r>
        </a:p>
      </dgm:t>
    </dgm:pt>
    <dgm:pt modelId="{3AF2C687-E424-41DE-9F83-41A1563C8DB2}" type="parTrans" cxnId="{F6464C61-0304-489E-B7E5-F3C28F6579E2}">
      <dgm:prSet/>
      <dgm:spPr/>
      <dgm:t>
        <a:bodyPr/>
        <a:lstStyle/>
        <a:p>
          <a:endParaRPr lang="de-DE"/>
        </a:p>
      </dgm:t>
    </dgm:pt>
    <dgm:pt modelId="{3F92AE8F-CD73-4D3E-A550-2B54C319594C}" type="sibTrans" cxnId="{F6464C61-0304-489E-B7E5-F3C28F6579E2}">
      <dgm:prSet/>
      <dgm:spPr/>
      <dgm:t>
        <a:bodyPr/>
        <a:lstStyle/>
        <a:p>
          <a:endParaRPr lang="de-DE"/>
        </a:p>
      </dgm:t>
    </dgm:pt>
    <dgm:pt modelId="{A2119166-F269-4105-8B9F-634F98DB9566}">
      <dgm:prSet phldrT="[Text]" custT="1"/>
      <dgm:spPr/>
      <dgm:t>
        <a:bodyPr/>
        <a:lstStyle/>
        <a:p>
          <a:r>
            <a: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Modernisierungs-vereinbarung</a:t>
          </a:r>
        </a:p>
      </dgm:t>
    </dgm:pt>
    <dgm:pt modelId="{508CC3AD-98C9-4153-8CF0-C41E02458422}" type="parTrans" cxnId="{5014F153-11DF-4004-9F66-56142A13E162}">
      <dgm:prSet/>
      <dgm:spPr/>
      <dgm:t>
        <a:bodyPr/>
        <a:lstStyle/>
        <a:p>
          <a:endParaRPr lang="de-DE"/>
        </a:p>
      </dgm:t>
    </dgm:pt>
    <dgm:pt modelId="{A7ECD179-708F-4215-AE8E-207F54936C84}" type="sibTrans" cxnId="{5014F153-11DF-4004-9F66-56142A13E162}">
      <dgm:prSet/>
      <dgm:spPr/>
      <dgm:t>
        <a:bodyPr/>
        <a:lstStyle/>
        <a:p>
          <a:endParaRPr lang="de-DE"/>
        </a:p>
      </dgm:t>
    </dgm:pt>
    <dgm:pt modelId="{EA7DA059-9E26-4772-8E4C-13A712B29A1D}" type="pres">
      <dgm:prSet presAssocID="{285BC28B-35D6-47C7-8052-72D31C9A1CA5}" presName="Name0" presStyleCnt="0">
        <dgm:presLayoutVars>
          <dgm:dir/>
          <dgm:resizeHandles val="exact"/>
        </dgm:presLayoutVars>
      </dgm:prSet>
      <dgm:spPr/>
    </dgm:pt>
    <dgm:pt modelId="{160FC1FD-8AC0-4AF5-A64C-FE49E1ACC688}" type="pres">
      <dgm:prSet presAssocID="{285BC28B-35D6-47C7-8052-72D31C9A1CA5}" presName="cycle" presStyleCnt="0"/>
      <dgm:spPr/>
    </dgm:pt>
    <dgm:pt modelId="{0E863353-8378-4DC7-A2EA-C9528981AA81}" type="pres">
      <dgm:prSet presAssocID="{DF7D589C-49C2-4DD5-8292-603205169CF3}" presName="nodeFirstNode" presStyleLbl="node1" presStyleIdx="0" presStyleCnt="6">
        <dgm:presLayoutVars>
          <dgm:bulletEnabled val="1"/>
        </dgm:presLayoutVars>
      </dgm:prSet>
      <dgm:spPr/>
    </dgm:pt>
    <dgm:pt modelId="{A559F74C-F2C9-4B66-865C-D61806CB1E0F}" type="pres">
      <dgm:prSet presAssocID="{E867F99B-88E6-4B05-BA26-F239B8A786F2}" presName="sibTransFirstNode" presStyleLbl="bgShp" presStyleIdx="0" presStyleCnt="1"/>
      <dgm:spPr/>
    </dgm:pt>
    <dgm:pt modelId="{2FBCB8AF-83A2-47A6-9A4B-5861A3FFEA41}" type="pres">
      <dgm:prSet presAssocID="{09D90284-D0F8-4F08-A4C4-743FB23A4799}" presName="nodeFollowingNodes" presStyleLbl="node1" presStyleIdx="1" presStyleCnt="6" custRadScaleRad="123498" custRadScaleInc="14909">
        <dgm:presLayoutVars>
          <dgm:bulletEnabled val="1"/>
        </dgm:presLayoutVars>
      </dgm:prSet>
      <dgm:spPr/>
    </dgm:pt>
    <dgm:pt modelId="{575D6741-7DD4-409C-B244-82E2C0E82D4C}" type="pres">
      <dgm:prSet presAssocID="{B2253CAA-B401-4121-9478-C35B15E3016C}" presName="nodeFollowingNodes" presStyleLbl="node1" presStyleIdx="2" presStyleCnt="6" custRadScaleRad="115257" custRadScaleInc="-5876">
        <dgm:presLayoutVars>
          <dgm:bulletEnabled val="1"/>
        </dgm:presLayoutVars>
      </dgm:prSet>
      <dgm:spPr/>
    </dgm:pt>
    <dgm:pt modelId="{3A33C0FA-8F8A-406D-AE2C-F85BDBB3EED8}" type="pres">
      <dgm:prSet presAssocID="{A2119166-F269-4105-8B9F-634F98DB9566}" presName="nodeFollowingNodes" presStyleLbl="node1" presStyleIdx="3" presStyleCnt="6" custScaleX="110875">
        <dgm:presLayoutVars>
          <dgm:bulletEnabled val="1"/>
        </dgm:presLayoutVars>
      </dgm:prSet>
      <dgm:spPr/>
    </dgm:pt>
    <dgm:pt modelId="{D5582697-35A3-448C-8658-70B3EFFC0B16}" type="pres">
      <dgm:prSet presAssocID="{BB1443AA-26B9-4DA0-893A-BB359E3251B2}" presName="nodeFollowingNodes" presStyleLbl="node1" presStyleIdx="4" presStyleCnt="6" custRadScaleRad="122863" custRadScaleInc="9360">
        <dgm:presLayoutVars>
          <dgm:bulletEnabled val="1"/>
        </dgm:presLayoutVars>
      </dgm:prSet>
      <dgm:spPr/>
    </dgm:pt>
    <dgm:pt modelId="{9BC73F1E-4897-482A-A12A-EE6D87088685}" type="pres">
      <dgm:prSet presAssocID="{5F6C3FAF-E834-4DC2-A136-3317C36E540B}" presName="nodeFollowingNodes" presStyleLbl="node1" presStyleIdx="5" presStyleCnt="6" custRadScaleRad="120680" custRadScaleInc="-13839">
        <dgm:presLayoutVars>
          <dgm:bulletEnabled val="1"/>
        </dgm:presLayoutVars>
      </dgm:prSet>
      <dgm:spPr/>
    </dgm:pt>
  </dgm:ptLst>
  <dgm:cxnLst>
    <dgm:cxn modelId="{74024409-86C6-4719-B086-4C0CC1269066}" srcId="{285BC28B-35D6-47C7-8052-72D31C9A1CA5}" destId="{5F6C3FAF-E834-4DC2-A136-3317C36E540B}" srcOrd="5" destOrd="0" parTransId="{BE91DC24-E866-4B68-999B-4B575FC2B8D4}" sibTransId="{07B9EA9B-215B-4769-9DA8-BF5B1944DF3D}"/>
    <dgm:cxn modelId="{8DAEB10B-A91F-42BB-B742-B7FC3182411C}" type="presOf" srcId="{B2253CAA-B401-4121-9478-C35B15E3016C}" destId="{575D6741-7DD4-409C-B244-82E2C0E82D4C}" srcOrd="0" destOrd="0" presId="urn:microsoft.com/office/officeart/2005/8/layout/cycle3"/>
    <dgm:cxn modelId="{BD855921-779D-4702-B0EC-7A023E94BE96}" type="presOf" srcId="{A2119166-F269-4105-8B9F-634F98DB9566}" destId="{3A33C0FA-8F8A-406D-AE2C-F85BDBB3EED8}" srcOrd="0" destOrd="0" presId="urn:microsoft.com/office/officeart/2005/8/layout/cycle3"/>
    <dgm:cxn modelId="{98B45324-3DCE-49A1-9C74-FC91E20A201D}" type="presOf" srcId="{DF7D589C-49C2-4DD5-8292-603205169CF3}" destId="{0E863353-8378-4DC7-A2EA-C9528981AA81}" srcOrd="0" destOrd="0" presId="urn:microsoft.com/office/officeart/2005/8/layout/cycle3"/>
    <dgm:cxn modelId="{11DD4A2A-F09D-4C39-B422-3FD267096682}" type="presOf" srcId="{285BC28B-35D6-47C7-8052-72D31C9A1CA5}" destId="{EA7DA059-9E26-4772-8E4C-13A712B29A1D}" srcOrd="0" destOrd="0" presId="urn:microsoft.com/office/officeart/2005/8/layout/cycle3"/>
    <dgm:cxn modelId="{CC37462E-7019-4494-B69D-DC50BE1FC082}" type="presOf" srcId="{5F6C3FAF-E834-4DC2-A136-3317C36E540B}" destId="{9BC73F1E-4897-482A-A12A-EE6D87088685}" srcOrd="0" destOrd="0" presId="urn:microsoft.com/office/officeart/2005/8/layout/cycle3"/>
    <dgm:cxn modelId="{965FBA35-CC50-47FC-AFF0-A17B58FB64EE}" type="presOf" srcId="{BB1443AA-26B9-4DA0-893A-BB359E3251B2}" destId="{D5582697-35A3-448C-8658-70B3EFFC0B16}" srcOrd="0" destOrd="0" presId="urn:microsoft.com/office/officeart/2005/8/layout/cycle3"/>
    <dgm:cxn modelId="{F6464C61-0304-489E-B7E5-F3C28F6579E2}" srcId="{285BC28B-35D6-47C7-8052-72D31C9A1CA5}" destId="{B2253CAA-B401-4121-9478-C35B15E3016C}" srcOrd="2" destOrd="0" parTransId="{3AF2C687-E424-41DE-9F83-41A1563C8DB2}" sibTransId="{3F92AE8F-CD73-4D3E-A550-2B54C319594C}"/>
    <dgm:cxn modelId="{069B0D45-329E-413D-B5DD-737669D0D177}" srcId="{285BC28B-35D6-47C7-8052-72D31C9A1CA5}" destId="{BB1443AA-26B9-4DA0-893A-BB359E3251B2}" srcOrd="4" destOrd="0" parTransId="{BC0A80D5-A11A-41CD-A5A0-4D54459D9A28}" sibTransId="{37708B47-0016-4B46-836D-CE9FA596880F}"/>
    <dgm:cxn modelId="{5014F153-11DF-4004-9F66-56142A13E162}" srcId="{285BC28B-35D6-47C7-8052-72D31C9A1CA5}" destId="{A2119166-F269-4105-8B9F-634F98DB9566}" srcOrd="3" destOrd="0" parTransId="{508CC3AD-98C9-4153-8CF0-C41E02458422}" sibTransId="{A7ECD179-708F-4215-AE8E-207F54936C84}"/>
    <dgm:cxn modelId="{7F38E4B3-D21C-4F99-8387-D3210B0BF04A}" type="presOf" srcId="{E867F99B-88E6-4B05-BA26-F239B8A786F2}" destId="{A559F74C-F2C9-4B66-865C-D61806CB1E0F}" srcOrd="0" destOrd="0" presId="urn:microsoft.com/office/officeart/2005/8/layout/cycle3"/>
    <dgm:cxn modelId="{15D108C1-C32A-45AB-ADF6-72364BD1EA57}" srcId="{285BC28B-35D6-47C7-8052-72D31C9A1CA5}" destId="{DF7D589C-49C2-4DD5-8292-603205169CF3}" srcOrd="0" destOrd="0" parTransId="{221B16C7-2058-4C12-9B7C-A42F53C909EC}" sibTransId="{E867F99B-88E6-4B05-BA26-F239B8A786F2}"/>
    <dgm:cxn modelId="{F6B1CDD9-60CE-46C2-9583-994C571E9AE2}" type="presOf" srcId="{09D90284-D0F8-4F08-A4C4-743FB23A4799}" destId="{2FBCB8AF-83A2-47A6-9A4B-5861A3FFEA41}" srcOrd="0" destOrd="0" presId="urn:microsoft.com/office/officeart/2005/8/layout/cycle3"/>
    <dgm:cxn modelId="{5391E7F9-01C7-4C4A-BB2D-8CE54687BD71}" srcId="{285BC28B-35D6-47C7-8052-72D31C9A1CA5}" destId="{09D90284-D0F8-4F08-A4C4-743FB23A4799}" srcOrd="1" destOrd="0" parTransId="{744A45B7-B9F6-49C7-8C64-2E366932B1DF}" sibTransId="{0C49A4D1-E254-4469-807C-05628BA7BAD4}"/>
    <dgm:cxn modelId="{2942AC6A-A3D9-4148-835E-1EFC087D086F}" type="presParOf" srcId="{EA7DA059-9E26-4772-8E4C-13A712B29A1D}" destId="{160FC1FD-8AC0-4AF5-A64C-FE49E1ACC688}" srcOrd="0" destOrd="0" presId="urn:microsoft.com/office/officeart/2005/8/layout/cycle3"/>
    <dgm:cxn modelId="{CE00FDC1-D510-43C3-BE4D-F5776721FEDE}" type="presParOf" srcId="{160FC1FD-8AC0-4AF5-A64C-FE49E1ACC688}" destId="{0E863353-8378-4DC7-A2EA-C9528981AA81}" srcOrd="0" destOrd="0" presId="urn:microsoft.com/office/officeart/2005/8/layout/cycle3"/>
    <dgm:cxn modelId="{AFF8BB8A-4A26-4E1F-9EB2-0C6CED1CE179}" type="presParOf" srcId="{160FC1FD-8AC0-4AF5-A64C-FE49E1ACC688}" destId="{A559F74C-F2C9-4B66-865C-D61806CB1E0F}" srcOrd="1" destOrd="0" presId="urn:microsoft.com/office/officeart/2005/8/layout/cycle3"/>
    <dgm:cxn modelId="{A5914C73-CEE0-4D5D-B685-5BBDAC45749C}" type="presParOf" srcId="{160FC1FD-8AC0-4AF5-A64C-FE49E1ACC688}" destId="{2FBCB8AF-83A2-47A6-9A4B-5861A3FFEA41}" srcOrd="2" destOrd="0" presId="urn:microsoft.com/office/officeart/2005/8/layout/cycle3"/>
    <dgm:cxn modelId="{A0618D3C-C6C9-4619-B7E9-E8C0DBC8620D}" type="presParOf" srcId="{160FC1FD-8AC0-4AF5-A64C-FE49E1ACC688}" destId="{575D6741-7DD4-409C-B244-82E2C0E82D4C}" srcOrd="3" destOrd="0" presId="urn:microsoft.com/office/officeart/2005/8/layout/cycle3"/>
    <dgm:cxn modelId="{B8FB99B2-0E39-446F-93A3-DDAE03879CE1}" type="presParOf" srcId="{160FC1FD-8AC0-4AF5-A64C-FE49E1ACC688}" destId="{3A33C0FA-8F8A-406D-AE2C-F85BDBB3EED8}" srcOrd="4" destOrd="0" presId="urn:microsoft.com/office/officeart/2005/8/layout/cycle3"/>
    <dgm:cxn modelId="{081F28A0-E105-48F3-9E5C-2808D856CB9C}" type="presParOf" srcId="{160FC1FD-8AC0-4AF5-A64C-FE49E1ACC688}" destId="{D5582697-35A3-448C-8658-70B3EFFC0B16}" srcOrd="5" destOrd="0" presId="urn:microsoft.com/office/officeart/2005/8/layout/cycle3"/>
    <dgm:cxn modelId="{EDADFB21-CD54-4FD0-9EA6-AC8B2614B528}" type="presParOf" srcId="{160FC1FD-8AC0-4AF5-A64C-FE49E1ACC688}" destId="{9BC73F1E-4897-482A-A12A-EE6D8708868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276D9-704C-4AE3-A820-E3EE01AD4320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1283676D-6A68-4A3E-9E89-80E35D74AB15}">
      <dgm:prSet custT="1"/>
      <dgm:spPr>
        <a:ln>
          <a:solidFill>
            <a:srgbClr val="FFCC66"/>
          </a:solidFill>
        </a:ln>
      </dgm:spPr>
      <dgm:t>
        <a:bodyPr/>
        <a:lstStyle/>
        <a:p>
          <a:r>
            <a:rPr lang="de-DE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52C3DCCF-B9E2-4852-8E7E-3EF570E26261}" type="parTrans" cxnId="{9338C4B5-EF3A-4A16-960A-960B427CB76B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B5EBD-F8A1-427E-AF32-CEF6D18E3141}" type="sibTrans" cxnId="{9338C4B5-EF3A-4A16-960A-960B427CB76B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ACB49-0A43-4792-9D68-9F3C93945852}">
      <dgm:prSet custT="1"/>
      <dgm:spPr>
        <a:ln>
          <a:solidFill>
            <a:srgbClr val="FF9933"/>
          </a:solidFill>
        </a:ln>
      </dgm:spPr>
      <dgm:t>
        <a:bodyPr/>
        <a:lstStyle/>
        <a:p>
          <a:r>
            <a:rPr lang="de-DE" sz="18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62E279F9-9DFA-4BFD-A9B6-B3255D88EFAA}" type="parTrans" cxnId="{46166AAF-18B2-4535-9D00-35F979BD9E0B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8BB3E-D1DE-4E2A-A593-37E880D74ABF}" type="sibTrans" cxnId="{46166AAF-18B2-4535-9D00-35F979BD9E0B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A8B76-BFE8-4771-AACA-1E86085F438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de-DE" sz="18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0FCAD8DA-0D5B-4ADA-9827-CCB4069F68B4}" type="parTrans" cxnId="{6508B6E9-2C8F-4C56-945C-380E36502CD8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C1111-5FCA-439A-ADB2-56FE3524D7D1}" type="sibTrans" cxnId="{6508B6E9-2C8F-4C56-945C-380E36502CD8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2728B-2CB6-450E-A3EE-8A109C69DF2F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de-DE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de-DE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88240-77C6-4F97-8299-791DF26C74FB}" type="sibTrans" cxnId="{C5536C77-61C8-4B24-8573-6F9C2DED13AB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EF0CD-9B92-4DEC-BDC7-9A14302851AA}" type="parTrans" cxnId="{C5536C77-61C8-4B24-8573-6F9C2DED13AB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6BDB5-7D48-4338-8582-66C16B8BA7E1}">
      <dgm:prSet custT="1"/>
      <dgm:spPr/>
      <dgm:t>
        <a:bodyPr/>
        <a:lstStyle/>
        <a:p>
          <a:r>
            <a:rPr lang="de-DE" sz="18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de-DE" sz="18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5A78B-47B4-43B2-9E7A-E6B2F395D6DA}" type="sibTrans" cxnId="{FA8EAD33-26B8-40F5-AC7E-6136F882D978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0BCD1-81F4-4941-AB37-5C3168E3BDEB}" type="parTrans" cxnId="{FA8EAD33-26B8-40F5-AC7E-6136F882D978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D0C35-084D-4201-8FF6-9698943738A1}">
      <dgm:prSet custT="1"/>
      <dgm:spPr/>
      <dgm:t>
        <a:bodyPr/>
        <a:lstStyle/>
        <a:p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Erhalt der Modernisierungsankündigung</a:t>
          </a:r>
        </a:p>
      </dgm:t>
    </dgm:pt>
    <dgm:pt modelId="{28A19A25-7F4D-47A6-871B-A17435A3C21F}" type="parTrans" cxnId="{15D2A147-676C-4FA7-8C3A-01AC6FCD6121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8253D-CFD9-42AD-8640-D24259DD0FC5}" type="sibTrans" cxnId="{15D2A147-676C-4FA7-8C3A-01AC6FCD6121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36A49-B1D6-448E-B5C4-1160A2965628}">
      <dgm:prSet custT="1"/>
      <dgm:spPr/>
      <dgm:t>
        <a:bodyPr/>
        <a:lstStyle/>
        <a:p>
          <a:r>
            <a:rPr lang="de-DE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Mitteilung über Mieterbetreuung</a:t>
          </a:r>
          <a:endParaRPr lang="de-DE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E283C-A880-4819-BC28-055953982302}" type="parTrans" cxnId="{12F5C41E-3EAD-4306-8A20-1DBE1F15EDF1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9C6E4-5A67-4630-B8A2-F9FB73F5EC70}" type="sibTrans" cxnId="{12F5C41E-3EAD-4306-8A20-1DBE1F15EDF1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A6D1F-FCD4-4E57-8E60-7F26D987FE3C}">
      <dgm:prSet custT="1"/>
      <dgm:spPr>
        <a:ln>
          <a:solidFill>
            <a:srgbClr val="FFCC66"/>
          </a:solidFill>
        </a:ln>
      </dgm:spPr>
      <dgm:t>
        <a:bodyPr/>
        <a:lstStyle/>
        <a:p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Individuelle Kontaktaufnahme durch die Mieterbetreuung</a:t>
          </a:r>
        </a:p>
      </dgm:t>
    </dgm:pt>
    <dgm:pt modelId="{EF6086FC-6911-4BD3-A2EB-E5444E013C0A}" type="parTrans" cxnId="{F7D470D1-656A-4FC0-8907-B338A5A4D41C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3C92C-C09C-41F5-AD88-AF3F15D8133C}" type="sibTrans" cxnId="{F7D470D1-656A-4FC0-8907-B338A5A4D41C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BEFE2-F952-40DC-B696-9B22C48505E5}">
      <dgm:prSet custT="1"/>
      <dgm:spPr>
        <a:ln>
          <a:solidFill>
            <a:srgbClr val="FF9933"/>
          </a:solidFill>
        </a:ln>
      </dgm:spPr>
      <dgm:t>
        <a:bodyPr/>
        <a:lstStyle/>
        <a:p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Prüfung etwaiger Härtefallanträge von Mietern</a:t>
          </a:r>
        </a:p>
      </dgm:t>
    </dgm:pt>
    <dgm:pt modelId="{A5324885-FA3E-46A8-A172-1E577B2C0D45}" type="parTrans" cxnId="{0C407D92-5DA6-4E18-A07C-A46D52FB362C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70792-DCC2-4E4D-8B90-05B0F0109BAE}" type="sibTrans" cxnId="{0C407D92-5DA6-4E18-A07C-A46D52FB362C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52BA1-322B-4E09-AD35-826DCD5E055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de-DE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Bestätigung Duldung und Zutritt zur Wohnung und Keller</a:t>
          </a:r>
        </a:p>
      </dgm:t>
    </dgm:pt>
    <dgm:pt modelId="{BDF9AF4C-22B9-4D39-96D1-984411FFFC94}" type="parTrans" cxnId="{1FB6E8CA-5123-4794-B294-9E5D828E2EE2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76FA4E-2205-4106-9967-F8BCD0F77D1A}" type="sibTrans" cxnId="{1FB6E8CA-5123-4794-B294-9E5D828E2EE2}">
      <dgm:prSet/>
      <dgm:spPr/>
      <dgm:t>
        <a:bodyPr/>
        <a:lstStyle/>
        <a:p>
          <a:endParaRPr lang="de-DE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406D4-0EC5-4030-8490-5F44B09B5288}" type="pres">
      <dgm:prSet presAssocID="{35B276D9-704C-4AE3-A820-E3EE01AD4320}" presName="linearFlow" presStyleCnt="0">
        <dgm:presLayoutVars>
          <dgm:dir/>
          <dgm:animLvl val="lvl"/>
          <dgm:resizeHandles val="exact"/>
        </dgm:presLayoutVars>
      </dgm:prSet>
      <dgm:spPr/>
    </dgm:pt>
    <dgm:pt modelId="{4F1CB44A-6AFD-4BE2-981F-AB79B54FA647}" type="pres">
      <dgm:prSet presAssocID="{6CD2728B-2CB6-450E-A3EE-8A109C69DF2F}" presName="composite" presStyleCnt="0"/>
      <dgm:spPr/>
    </dgm:pt>
    <dgm:pt modelId="{98EBB466-34C3-407F-84E4-3C93245E5829}" type="pres">
      <dgm:prSet presAssocID="{6CD2728B-2CB6-450E-A3EE-8A109C69DF2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8513B69-4C01-498B-A17C-5182D0324952}" type="pres">
      <dgm:prSet presAssocID="{6CD2728B-2CB6-450E-A3EE-8A109C69DF2F}" presName="descendantText" presStyleLbl="alignAcc1" presStyleIdx="0" presStyleCnt="5">
        <dgm:presLayoutVars>
          <dgm:bulletEnabled val="1"/>
        </dgm:presLayoutVars>
      </dgm:prSet>
      <dgm:spPr/>
    </dgm:pt>
    <dgm:pt modelId="{9F946732-1921-4FA2-A124-4E2C39F70FCF}" type="pres">
      <dgm:prSet presAssocID="{9A488240-77C6-4F97-8299-791DF26C74FB}" presName="sp" presStyleCnt="0"/>
      <dgm:spPr/>
    </dgm:pt>
    <dgm:pt modelId="{F8909037-5A9D-4D11-8A77-1396A0CC3659}" type="pres">
      <dgm:prSet presAssocID="{DF46BDB5-7D48-4338-8582-66C16B8BA7E1}" presName="composite" presStyleCnt="0"/>
      <dgm:spPr/>
    </dgm:pt>
    <dgm:pt modelId="{F6ED4A82-F4EC-4302-8904-79F7B30A6A8E}" type="pres">
      <dgm:prSet presAssocID="{DF46BDB5-7D48-4338-8582-66C16B8BA7E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97B47E1-2115-4AC6-B02D-225848490ED2}" type="pres">
      <dgm:prSet presAssocID="{DF46BDB5-7D48-4338-8582-66C16B8BA7E1}" presName="descendantText" presStyleLbl="alignAcc1" presStyleIdx="1" presStyleCnt="5">
        <dgm:presLayoutVars>
          <dgm:bulletEnabled val="1"/>
        </dgm:presLayoutVars>
      </dgm:prSet>
      <dgm:spPr/>
    </dgm:pt>
    <dgm:pt modelId="{35C988B4-8557-49E4-B0F5-602BC9C7EA49}" type="pres">
      <dgm:prSet presAssocID="{1425A78B-47B4-43B2-9E7A-E6B2F395D6DA}" presName="sp" presStyleCnt="0"/>
      <dgm:spPr/>
    </dgm:pt>
    <dgm:pt modelId="{67B75102-CFC6-4CAC-97FB-5D365A71D4C7}" type="pres">
      <dgm:prSet presAssocID="{1283676D-6A68-4A3E-9E89-80E35D74AB15}" presName="composite" presStyleCnt="0"/>
      <dgm:spPr/>
    </dgm:pt>
    <dgm:pt modelId="{9B5F1B74-8009-46A2-B2EF-E63B38C28F02}" type="pres">
      <dgm:prSet presAssocID="{1283676D-6A68-4A3E-9E89-80E35D74AB1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7D96825-B990-4A94-A24E-B9338855C9F1}" type="pres">
      <dgm:prSet presAssocID="{1283676D-6A68-4A3E-9E89-80E35D74AB15}" presName="descendantText" presStyleLbl="alignAcc1" presStyleIdx="2" presStyleCnt="5" custLinFactNeighborX="0" custLinFactNeighborY="5424">
        <dgm:presLayoutVars>
          <dgm:bulletEnabled val="1"/>
        </dgm:presLayoutVars>
      </dgm:prSet>
      <dgm:spPr/>
    </dgm:pt>
    <dgm:pt modelId="{EA04709C-015A-414C-929D-A13E9CDB7E64}" type="pres">
      <dgm:prSet presAssocID="{838B5EBD-F8A1-427E-AF32-CEF6D18E3141}" presName="sp" presStyleCnt="0"/>
      <dgm:spPr/>
    </dgm:pt>
    <dgm:pt modelId="{61EEAD58-DF78-4463-836F-549757D172AA}" type="pres">
      <dgm:prSet presAssocID="{B90ACB49-0A43-4792-9D68-9F3C93945852}" presName="composite" presStyleCnt="0"/>
      <dgm:spPr/>
    </dgm:pt>
    <dgm:pt modelId="{5B8C9EF9-8B07-4CB8-AFDC-FBB8410461CB}" type="pres">
      <dgm:prSet presAssocID="{B90ACB49-0A43-4792-9D68-9F3C93945852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</dgm:pt>
    <dgm:pt modelId="{D699E060-3763-4C61-B497-D91D19FA81AA}" type="pres">
      <dgm:prSet presAssocID="{B90ACB49-0A43-4792-9D68-9F3C93945852}" presName="descendantText" presStyleLbl="alignAcc1" presStyleIdx="3" presStyleCnt="5">
        <dgm:presLayoutVars>
          <dgm:bulletEnabled val="1"/>
        </dgm:presLayoutVars>
      </dgm:prSet>
      <dgm:spPr/>
    </dgm:pt>
    <dgm:pt modelId="{2F1E5E75-AC0D-41B4-AA63-AD011E30D1EF}" type="pres">
      <dgm:prSet presAssocID="{CCC8BB3E-D1DE-4E2A-A593-37E880D74ABF}" presName="sp" presStyleCnt="0"/>
      <dgm:spPr/>
    </dgm:pt>
    <dgm:pt modelId="{B9087AC5-6FA3-42B1-88C6-1DD420E020D8}" type="pres">
      <dgm:prSet presAssocID="{DC8A8B76-BFE8-4771-AACA-1E86085F438F}" presName="composite" presStyleCnt="0"/>
      <dgm:spPr/>
    </dgm:pt>
    <dgm:pt modelId="{6E154384-7B4E-46A2-ADEC-F25C57E399C6}" type="pres">
      <dgm:prSet presAssocID="{DC8A8B76-BFE8-4771-AACA-1E86085F438F}" presName="parentText" presStyleLbl="alignNode1" presStyleIdx="4" presStyleCnt="5" custLinFactNeighborY="330">
        <dgm:presLayoutVars>
          <dgm:chMax val="1"/>
          <dgm:bulletEnabled val="1"/>
        </dgm:presLayoutVars>
      </dgm:prSet>
      <dgm:spPr/>
    </dgm:pt>
    <dgm:pt modelId="{0E0F2FF3-939D-4336-8EED-338482D2F1B0}" type="pres">
      <dgm:prSet presAssocID="{DC8A8B76-BFE8-4771-AACA-1E86085F438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E804216-7A94-40EE-B305-9C8A46153C12}" type="presOf" srcId="{4CFD0C35-084D-4201-8FF6-9698943738A1}" destId="{98513B69-4C01-498B-A17C-5182D0324952}" srcOrd="0" destOrd="0" presId="urn:microsoft.com/office/officeart/2005/8/layout/chevron2"/>
    <dgm:cxn modelId="{12F5C41E-3EAD-4306-8A20-1DBE1F15EDF1}" srcId="{DF46BDB5-7D48-4338-8582-66C16B8BA7E1}" destId="{CE136A49-B1D6-448E-B5C4-1160A2965628}" srcOrd="0" destOrd="0" parTransId="{226E283C-A880-4819-BC28-055953982302}" sibTransId="{8029C6E4-5A67-4630-B8A2-F9FB73F5EC70}"/>
    <dgm:cxn modelId="{86A9E22F-6CDF-4011-9753-C109EB55B1BA}" type="presOf" srcId="{6CD2728B-2CB6-450E-A3EE-8A109C69DF2F}" destId="{98EBB466-34C3-407F-84E4-3C93245E5829}" srcOrd="0" destOrd="0" presId="urn:microsoft.com/office/officeart/2005/8/layout/chevron2"/>
    <dgm:cxn modelId="{FA8EAD33-26B8-40F5-AC7E-6136F882D978}" srcId="{35B276D9-704C-4AE3-A820-E3EE01AD4320}" destId="{DF46BDB5-7D48-4338-8582-66C16B8BA7E1}" srcOrd="1" destOrd="0" parTransId="{6170BCD1-81F4-4941-AB37-5C3168E3BDEB}" sibTransId="{1425A78B-47B4-43B2-9E7A-E6B2F395D6DA}"/>
    <dgm:cxn modelId="{3CA1DB35-BAC3-4B5E-98C3-A6663D0260D6}" type="presOf" srcId="{DC8A8B76-BFE8-4771-AACA-1E86085F438F}" destId="{6E154384-7B4E-46A2-ADEC-F25C57E399C6}" srcOrd="0" destOrd="0" presId="urn:microsoft.com/office/officeart/2005/8/layout/chevron2"/>
    <dgm:cxn modelId="{C10B4660-A66E-407F-BADE-EBF9B6D1E28A}" type="presOf" srcId="{DF46BDB5-7D48-4338-8582-66C16B8BA7E1}" destId="{F6ED4A82-F4EC-4302-8904-79F7B30A6A8E}" srcOrd="0" destOrd="0" presId="urn:microsoft.com/office/officeart/2005/8/layout/chevron2"/>
    <dgm:cxn modelId="{15D2A147-676C-4FA7-8C3A-01AC6FCD6121}" srcId="{6CD2728B-2CB6-450E-A3EE-8A109C69DF2F}" destId="{4CFD0C35-084D-4201-8FF6-9698943738A1}" srcOrd="0" destOrd="0" parTransId="{28A19A25-7F4D-47A6-871B-A17435A3C21F}" sibTransId="{B8D8253D-CFD9-42AD-8640-D24259DD0FC5}"/>
    <dgm:cxn modelId="{819A1751-EDE3-4697-8055-C8849DF40E2D}" type="presOf" srcId="{3C452BA1-322B-4E09-AD35-826DCD5E0558}" destId="{0E0F2FF3-939D-4336-8EED-338482D2F1B0}" srcOrd="0" destOrd="0" presId="urn:microsoft.com/office/officeart/2005/8/layout/chevron2"/>
    <dgm:cxn modelId="{C5536C77-61C8-4B24-8573-6F9C2DED13AB}" srcId="{35B276D9-704C-4AE3-A820-E3EE01AD4320}" destId="{6CD2728B-2CB6-450E-A3EE-8A109C69DF2F}" srcOrd="0" destOrd="0" parTransId="{E47EF0CD-9B92-4DEC-BDC7-9A14302851AA}" sibTransId="{9A488240-77C6-4F97-8299-791DF26C74FB}"/>
    <dgm:cxn modelId="{B48B7E7F-FE1F-4F76-AD3B-573E56E219FF}" type="presOf" srcId="{35B276D9-704C-4AE3-A820-E3EE01AD4320}" destId="{F67406D4-0EC5-4030-8490-5F44B09B5288}" srcOrd="0" destOrd="0" presId="urn:microsoft.com/office/officeart/2005/8/layout/chevron2"/>
    <dgm:cxn modelId="{0CF8F58F-987C-4676-B3AF-C557D2B2DE59}" type="presOf" srcId="{1283676D-6A68-4A3E-9E89-80E35D74AB15}" destId="{9B5F1B74-8009-46A2-B2EF-E63B38C28F02}" srcOrd="0" destOrd="0" presId="urn:microsoft.com/office/officeart/2005/8/layout/chevron2"/>
    <dgm:cxn modelId="{0C407D92-5DA6-4E18-A07C-A46D52FB362C}" srcId="{B90ACB49-0A43-4792-9D68-9F3C93945852}" destId="{D1CBEFE2-F952-40DC-B696-9B22C48505E5}" srcOrd="0" destOrd="0" parTransId="{A5324885-FA3E-46A8-A172-1E577B2C0D45}" sibTransId="{E0470792-DCC2-4E4D-8B90-05B0F0109BAE}"/>
    <dgm:cxn modelId="{46166AAF-18B2-4535-9D00-35F979BD9E0B}" srcId="{35B276D9-704C-4AE3-A820-E3EE01AD4320}" destId="{B90ACB49-0A43-4792-9D68-9F3C93945852}" srcOrd="3" destOrd="0" parTransId="{62E279F9-9DFA-4BFD-A9B6-B3255D88EFAA}" sibTransId="{CCC8BB3E-D1DE-4E2A-A593-37E880D74ABF}"/>
    <dgm:cxn modelId="{7674B2B2-6E85-4AFA-AF4B-E8889D92E9B5}" type="presOf" srcId="{070A6D1F-FCD4-4E57-8E60-7F26D987FE3C}" destId="{A7D96825-B990-4A94-A24E-B9338855C9F1}" srcOrd="0" destOrd="0" presId="urn:microsoft.com/office/officeart/2005/8/layout/chevron2"/>
    <dgm:cxn modelId="{9338C4B5-EF3A-4A16-960A-960B427CB76B}" srcId="{35B276D9-704C-4AE3-A820-E3EE01AD4320}" destId="{1283676D-6A68-4A3E-9E89-80E35D74AB15}" srcOrd="2" destOrd="0" parTransId="{52C3DCCF-B9E2-4852-8E7E-3EF570E26261}" sibTransId="{838B5EBD-F8A1-427E-AF32-CEF6D18E3141}"/>
    <dgm:cxn modelId="{1FB6E8CA-5123-4794-B294-9E5D828E2EE2}" srcId="{DC8A8B76-BFE8-4771-AACA-1E86085F438F}" destId="{3C452BA1-322B-4E09-AD35-826DCD5E0558}" srcOrd="0" destOrd="0" parTransId="{BDF9AF4C-22B9-4D39-96D1-984411FFFC94}" sibTransId="{8976FA4E-2205-4106-9967-F8BCD0F77D1A}"/>
    <dgm:cxn modelId="{F7D470D1-656A-4FC0-8907-B338A5A4D41C}" srcId="{1283676D-6A68-4A3E-9E89-80E35D74AB15}" destId="{070A6D1F-FCD4-4E57-8E60-7F26D987FE3C}" srcOrd="0" destOrd="0" parTransId="{EF6086FC-6911-4BD3-A2EB-E5444E013C0A}" sibTransId="{3E03C92C-C09C-41F5-AD88-AF3F15D8133C}"/>
    <dgm:cxn modelId="{6508B6E9-2C8F-4C56-945C-380E36502CD8}" srcId="{35B276D9-704C-4AE3-A820-E3EE01AD4320}" destId="{DC8A8B76-BFE8-4771-AACA-1E86085F438F}" srcOrd="4" destOrd="0" parTransId="{0FCAD8DA-0D5B-4ADA-9827-CCB4069F68B4}" sibTransId="{974C1111-5FCA-439A-ADB2-56FE3524D7D1}"/>
    <dgm:cxn modelId="{9705EDE9-536C-4CF5-A31F-9604ADF14D0B}" type="presOf" srcId="{D1CBEFE2-F952-40DC-B696-9B22C48505E5}" destId="{D699E060-3763-4C61-B497-D91D19FA81AA}" srcOrd="0" destOrd="0" presId="urn:microsoft.com/office/officeart/2005/8/layout/chevron2"/>
    <dgm:cxn modelId="{11DA32FC-BF06-4A12-B76E-D715AC57A99F}" type="presOf" srcId="{CE136A49-B1D6-448E-B5C4-1160A2965628}" destId="{D97B47E1-2115-4AC6-B02D-225848490ED2}" srcOrd="0" destOrd="0" presId="urn:microsoft.com/office/officeart/2005/8/layout/chevron2"/>
    <dgm:cxn modelId="{A49185FF-A3FC-4033-8D41-34DB3E2141A1}" type="presOf" srcId="{B90ACB49-0A43-4792-9D68-9F3C93945852}" destId="{5B8C9EF9-8B07-4CB8-AFDC-FBB8410461CB}" srcOrd="0" destOrd="0" presId="urn:microsoft.com/office/officeart/2005/8/layout/chevron2"/>
    <dgm:cxn modelId="{05539E79-541A-4ABE-85F7-F9BB990A6944}" type="presParOf" srcId="{F67406D4-0EC5-4030-8490-5F44B09B5288}" destId="{4F1CB44A-6AFD-4BE2-981F-AB79B54FA647}" srcOrd="0" destOrd="0" presId="urn:microsoft.com/office/officeart/2005/8/layout/chevron2"/>
    <dgm:cxn modelId="{6DAB8632-BD95-4087-9A24-7ECD0D574403}" type="presParOf" srcId="{4F1CB44A-6AFD-4BE2-981F-AB79B54FA647}" destId="{98EBB466-34C3-407F-84E4-3C93245E5829}" srcOrd="0" destOrd="0" presId="urn:microsoft.com/office/officeart/2005/8/layout/chevron2"/>
    <dgm:cxn modelId="{5CA195BB-9168-45B5-8242-167A21DFCFA1}" type="presParOf" srcId="{4F1CB44A-6AFD-4BE2-981F-AB79B54FA647}" destId="{98513B69-4C01-498B-A17C-5182D0324952}" srcOrd="1" destOrd="0" presId="urn:microsoft.com/office/officeart/2005/8/layout/chevron2"/>
    <dgm:cxn modelId="{E5957D8B-6097-45FA-B841-381C7462A384}" type="presParOf" srcId="{F67406D4-0EC5-4030-8490-5F44B09B5288}" destId="{9F946732-1921-4FA2-A124-4E2C39F70FCF}" srcOrd="1" destOrd="0" presId="urn:microsoft.com/office/officeart/2005/8/layout/chevron2"/>
    <dgm:cxn modelId="{67D23E75-FB0F-40D5-B346-54B69ADE44DA}" type="presParOf" srcId="{F67406D4-0EC5-4030-8490-5F44B09B5288}" destId="{F8909037-5A9D-4D11-8A77-1396A0CC3659}" srcOrd="2" destOrd="0" presId="urn:microsoft.com/office/officeart/2005/8/layout/chevron2"/>
    <dgm:cxn modelId="{3B165EBA-FD5E-4273-B9FB-369D0870210C}" type="presParOf" srcId="{F8909037-5A9D-4D11-8A77-1396A0CC3659}" destId="{F6ED4A82-F4EC-4302-8904-79F7B30A6A8E}" srcOrd="0" destOrd="0" presId="urn:microsoft.com/office/officeart/2005/8/layout/chevron2"/>
    <dgm:cxn modelId="{503ED655-E48A-4CC3-9A58-3CE1EAF40859}" type="presParOf" srcId="{F8909037-5A9D-4D11-8A77-1396A0CC3659}" destId="{D97B47E1-2115-4AC6-B02D-225848490ED2}" srcOrd="1" destOrd="0" presId="urn:microsoft.com/office/officeart/2005/8/layout/chevron2"/>
    <dgm:cxn modelId="{7B629F4B-E6EF-43DC-988A-30A91548DAA0}" type="presParOf" srcId="{F67406D4-0EC5-4030-8490-5F44B09B5288}" destId="{35C988B4-8557-49E4-B0F5-602BC9C7EA49}" srcOrd="3" destOrd="0" presId="urn:microsoft.com/office/officeart/2005/8/layout/chevron2"/>
    <dgm:cxn modelId="{660E2958-7E37-43B1-89FD-7BB68C1C1A5A}" type="presParOf" srcId="{F67406D4-0EC5-4030-8490-5F44B09B5288}" destId="{67B75102-CFC6-4CAC-97FB-5D365A71D4C7}" srcOrd="4" destOrd="0" presId="urn:microsoft.com/office/officeart/2005/8/layout/chevron2"/>
    <dgm:cxn modelId="{D31A24AF-EFF7-40E6-92EC-4625A7B29550}" type="presParOf" srcId="{67B75102-CFC6-4CAC-97FB-5D365A71D4C7}" destId="{9B5F1B74-8009-46A2-B2EF-E63B38C28F02}" srcOrd="0" destOrd="0" presId="urn:microsoft.com/office/officeart/2005/8/layout/chevron2"/>
    <dgm:cxn modelId="{C9375537-44B7-40A1-87AB-0890066B8E5F}" type="presParOf" srcId="{67B75102-CFC6-4CAC-97FB-5D365A71D4C7}" destId="{A7D96825-B990-4A94-A24E-B9338855C9F1}" srcOrd="1" destOrd="0" presId="urn:microsoft.com/office/officeart/2005/8/layout/chevron2"/>
    <dgm:cxn modelId="{79F810B2-D9F7-4F85-98F3-5486FBB4E58D}" type="presParOf" srcId="{F67406D4-0EC5-4030-8490-5F44B09B5288}" destId="{EA04709C-015A-414C-929D-A13E9CDB7E64}" srcOrd="5" destOrd="0" presId="urn:microsoft.com/office/officeart/2005/8/layout/chevron2"/>
    <dgm:cxn modelId="{5B9D7A6D-1D7F-4DC0-A961-B0C061F5B31C}" type="presParOf" srcId="{F67406D4-0EC5-4030-8490-5F44B09B5288}" destId="{61EEAD58-DF78-4463-836F-549757D172AA}" srcOrd="6" destOrd="0" presId="urn:microsoft.com/office/officeart/2005/8/layout/chevron2"/>
    <dgm:cxn modelId="{813BB9D3-9FCF-404B-8B05-C99E23E9C87C}" type="presParOf" srcId="{61EEAD58-DF78-4463-836F-549757D172AA}" destId="{5B8C9EF9-8B07-4CB8-AFDC-FBB8410461CB}" srcOrd="0" destOrd="0" presId="urn:microsoft.com/office/officeart/2005/8/layout/chevron2"/>
    <dgm:cxn modelId="{DE5CDD3A-F0E5-43ED-BF52-2373ECE401BC}" type="presParOf" srcId="{61EEAD58-DF78-4463-836F-549757D172AA}" destId="{D699E060-3763-4C61-B497-D91D19FA81AA}" srcOrd="1" destOrd="0" presId="urn:microsoft.com/office/officeart/2005/8/layout/chevron2"/>
    <dgm:cxn modelId="{981BF4E3-C62E-41C8-BA98-9A69A555A365}" type="presParOf" srcId="{F67406D4-0EC5-4030-8490-5F44B09B5288}" destId="{2F1E5E75-AC0D-41B4-AA63-AD011E30D1EF}" srcOrd="7" destOrd="0" presId="urn:microsoft.com/office/officeart/2005/8/layout/chevron2"/>
    <dgm:cxn modelId="{2BD0A9F5-25A0-44DA-B621-6955DED6B04E}" type="presParOf" srcId="{F67406D4-0EC5-4030-8490-5F44B09B5288}" destId="{B9087AC5-6FA3-42B1-88C6-1DD420E020D8}" srcOrd="8" destOrd="0" presId="urn:microsoft.com/office/officeart/2005/8/layout/chevron2"/>
    <dgm:cxn modelId="{3540C800-4079-4D4A-B15E-C06015A6595F}" type="presParOf" srcId="{B9087AC5-6FA3-42B1-88C6-1DD420E020D8}" destId="{6E154384-7B4E-46A2-ADEC-F25C57E399C6}" srcOrd="0" destOrd="0" presId="urn:microsoft.com/office/officeart/2005/8/layout/chevron2"/>
    <dgm:cxn modelId="{B749FE42-58B3-42D4-B59C-2407B180F78E}" type="presParOf" srcId="{B9087AC5-6FA3-42B1-88C6-1DD420E020D8}" destId="{0E0F2FF3-939D-4336-8EED-338482D2F1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EFBF4-EAE1-4527-B7D5-B8AF0C1F6645}" type="doc">
      <dgm:prSet loTypeId="urn:microsoft.com/office/officeart/2005/8/layout/chevron1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1C472916-136A-4BE9-AC28-8715B160B50B}">
      <dgm:prSet phldrT="[Text]" custT="1"/>
      <dgm:spPr/>
      <dgm:t>
        <a:bodyPr spcFirstLastPara="0" vert="horz" wrap="square" lIns="64008" tIns="21336" rIns="21336" bIns="21336" numCol="1" spcCol="1270" anchor="ctr" anchorCtr="0"/>
        <a:lstStyle/>
        <a:p>
          <a: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05/2026</a:t>
          </a:r>
          <a:b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de-DE" sz="1200" b="1" kern="1200" dirty="0">
              <a:latin typeface="Arial" panose="020B0604020202020204" pitchFamily="34" charset="0"/>
              <a:cs typeface="Arial" panose="020B0604020202020204" pitchFamily="34" charset="0"/>
            </a:rPr>
            <a:t>Kontaktaufnahme </a:t>
          </a:r>
          <a:r>
            <a:rPr lang="de-DE" sz="1200" b="0" kern="1200" dirty="0">
              <a:latin typeface="Arial" panose="020B0604020202020204" pitchFamily="34" charset="0"/>
              <a:cs typeface="Arial" panose="020B0604020202020204" pitchFamily="34" charset="0"/>
            </a:rPr>
            <a:t>seitens Mieterbetreuung zur Abfrage der Bedarfe</a:t>
          </a:r>
        </a:p>
      </dgm:t>
    </dgm:pt>
    <dgm:pt modelId="{10E280C7-8302-4387-8A1B-021B17C58FFA}" type="parTrans" cxnId="{AE9A5D4E-2A7F-4FF8-A39E-556F8FC3095A}">
      <dgm:prSet/>
      <dgm:spPr/>
      <dgm:t>
        <a:bodyPr/>
        <a:lstStyle/>
        <a:p>
          <a:endParaRPr lang="de-DE" sz="1300">
            <a:solidFill>
              <a:srgbClr val="002060"/>
            </a:solidFill>
          </a:endParaRPr>
        </a:p>
      </dgm:t>
    </dgm:pt>
    <dgm:pt modelId="{12B8A79A-B8E9-4B6A-BDBA-A985CEB68A5E}" type="sibTrans" cxnId="{AE9A5D4E-2A7F-4FF8-A39E-556F8FC3095A}">
      <dgm:prSet/>
      <dgm:spPr/>
      <dgm:t>
        <a:bodyPr/>
        <a:lstStyle/>
        <a:p>
          <a:endParaRPr lang="de-DE" sz="1300">
            <a:solidFill>
              <a:srgbClr val="002060"/>
            </a:solidFill>
          </a:endParaRPr>
        </a:p>
      </dgm:t>
    </dgm:pt>
    <dgm:pt modelId="{8AE81A8D-E35E-4A02-B00A-866C978D42A7}">
      <dgm:prSet phldrT="[Text]" custT="1"/>
      <dgm:spPr/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04/2026</a:t>
          </a:r>
          <a:b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Erhalt der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Mod.-Ankündigung  </a:t>
          </a:r>
          <a:endParaRPr lang="de-DE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F1E4C78-306D-4D86-BDA1-1C98C85F4131}" type="parTrans" cxnId="{64B7D6FB-151A-4721-91F2-EAF645833637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E0685296-7ECC-4FD1-9153-8DCCAA1E3138}" type="sibTrans" cxnId="{64B7D6FB-151A-4721-91F2-EAF645833637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6DCE2368-D2C2-4B0A-8615-B844828C72B0}">
      <dgm:prSet phldrT="[Text]" custT="1"/>
      <dgm:spPr/>
      <dgm:t>
        <a:bodyPr spcFirstLastPara="0" vert="horz" wrap="square" lIns="64008" tIns="21336" rIns="21336" bIns="21336" numCol="1" spcCol="1270" anchor="ctr" anchorCtr="0"/>
        <a:lstStyle/>
        <a:p>
          <a:pPr>
            <a:buNone/>
          </a:pPr>
          <a:r>
            <a:rPr lang="de-DE" sz="12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14 Wochen vor Baubeginn</a:t>
          </a:r>
          <a:br>
            <a:rPr lang="de-DE" sz="12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schriftliche Ankündigung Wohnungsbegehung</a:t>
          </a:r>
          <a:endParaRPr lang="de-DE" sz="12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74039EB-24D3-4346-AA1D-53CE8F51C35B}" type="parTrans" cxnId="{CBAEE4E8-23E4-4772-A162-1203A62CED25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4B93D88F-E022-4BF3-A6CE-98BF287C6FDC}" type="sibTrans" cxnId="{CBAEE4E8-23E4-4772-A162-1203A62CED25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1E27D7D7-9C8B-4CDF-B891-4E8921E37117}" type="pres">
      <dgm:prSet presAssocID="{08AEFBF4-EAE1-4527-B7D5-B8AF0C1F6645}" presName="Name0" presStyleCnt="0">
        <dgm:presLayoutVars>
          <dgm:dir/>
          <dgm:animLvl val="lvl"/>
          <dgm:resizeHandles val="exact"/>
        </dgm:presLayoutVars>
      </dgm:prSet>
      <dgm:spPr/>
    </dgm:pt>
    <dgm:pt modelId="{A272E656-951A-4587-8FB7-CEF737009DA9}" type="pres">
      <dgm:prSet presAssocID="{1C472916-136A-4BE9-AC28-8715B160B50B}" presName="parTxOnly" presStyleLbl="node1" presStyleIdx="0" presStyleCnt="3" custScaleY="112838" custLinFactX="79124" custLinFactNeighborX="100000" custLinFactNeighborY="-1093">
        <dgm:presLayoutVars>
          <dgm:chMax val="0"/>
          <dgm:chPref val="0"/>
          <dgm:bulletEnabled val="1"/>
        </dgm:presLayoutVars>
      </dgm:prSet>
      <dgm:spPr>
        <a:xfrm>
          <a:off x="7580" y="372011"/>
          <a:ext cx="4531392" cy="1812557"/>
        </a:xfrm>
        <a:prstGeom prst="chevron">
          <a:avLst/>
        </a:prstGeom>
      </dgm:spPr>
    </dgm:pt>
    <dgm:pt modelId="{CDAE0F9B-3E95-4A89-B8F2-96D1C60875E1}" type="pres">
      <dgm:prSet presAssocID="{12B8A79A-B8E9-4B6A-BDBA-A985CEB68A5E}" presName="parTxOnlySpace" presStyleCnt="0"/>
      <dgm:spPr/>
    </dgm:pt>
    <dgm:pt modelId="{6DCD9AA2-8962-4D1E-B134-7DB0038B9163}" type="pres">
      <dgm:prSet presAssocID="{8AE81A8D-E35E-4A02-B00A-866C978D42A7}" presName="parTxOnly" presStyleLbl="node1" presStyleIdx="1" presStyleCnt="3" custScaleY="112838" custLinFactX="-80082" custLinFactNeighborX="-100000" custLinFactNeighborY="-52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2BBABC9-D95B-45D2-A696-965FF0F8123B}" type="pres">
      <dgm:prSet presAssocID="{E0685296-7ECC-4FD1-9153-8DCCAA1E3138}" presName="parTxOnlySpace" presStyleCnt="0"/>
      <dgm:spPr/>
    </dgm:pt>
    <dgm:pt modelId="{762CAD5F-4FAC-4593-BCF1-189696391985}" type="pres">
      <dgm:prSet presAssocID="{6DCE2368-D2C2-4B0A-8615-B844828C72B0}" presName="parTxOnly" presStyleLbl="node1" presStyleIdx="2" presStyleCnt="3" custScaleY="112838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8A71D91E-368C-480E-BDE7-156D9D08B6F6}" type="presOf" srcId="{6DCE2368-D2C2-4B0A-8615-B844828C72B0}" destId="{762CAD5F-4FAC-4593-BCF1-189696391985}" srcOrd="0" destOrd="0" presId="urn:microsoft.com/office/officeart/2005/8/layout/chevron1"/>
    <dgm:cxn modelId="{451F275D-CDD0-4E70-B41D-478F869408D7}" type="presOf" srcId="{1C472916-136A-4BE9-AC28-8715B160B50B}" destId="{A272E656-951A-4587-8FB7-CEF737009DA9}" srcOrd="0" destOrd="0" presId="urn:microsoft.com/office/officeart/2005/8/layout/chevron1"/>
    <dgm:cxn modelId="{AE9A5D4E-2A7F-4FF8-A39E-556F8FC3095A}" srcId="{08AEFBF4-EAE1-4527-B7D5-B8AF0C1F6645}" destId="{1C472916-136A-4BE9-AC28-8715B160B50B}" srcOrd="0" destOrd="0" parTransId="{10E280C7-8302-4387-8A1B-021B17C58FFA}" sibTransId="{12B8A79A-B8E9-4B6A-BDBA-A985CEB68A5E}"/>
    <dgm:cxn modelId="{96382C7A-25FD-4E2A-B207-EFFF62FC57F3}" type="presOf" srcId="{8AE81A8D-E35E-4A02-B00A-866C978D42A7}" destId="{6DCD9AA2-8962-4D1E-B134-7DB0038B9163}" srcOrd="0" destOrd="0" presId="urn:microsoft.com/office/officeart/2005/8/layout/chevron1"/>
    <dgm:cxn modelId="{92AEED96-5C28-44D4-A31A-B1260F6965CE}" type="presOf" srcId="{08AEFBF4-EAE1-4527-B7D5-B8AF0C1F6645}" destId="{1E27D7D7-9C8B-4CDF-B891-4E8921E37117}" srcOrd="0" destOrd="0" presId="urn:microsoft.com/office/officeart/2005/8/layout/chevron1"/>
    <dgm:cxn modelId="{CBAEE4E8-23E4-4772-A162-1203A62CED25}" srcId="{08AEFBF4-EAE1-4527-B7D5-B8AF0C1F6645}" destId="{6DCE2368-D2C2-4B0A-8615-B844828C72B0}" srcOrd="2" destOrd="0" parTransId="{174039EB-24D3-4346-AA1D-53CE8F51C35B}" sibTransId="{4B93D88F-E022-4BF3-A6CE-98BF287C6FDC}"/>
    <dgm:cxn modelId="{64B7D6FB-151A-4721-91F2-EAF645833637}" srcId="{08AEFBF4-EAE1-4527-B7D5-B8AF0C1F6645}" destId="{8AE81A8D-E35E-4A02-B00A-866C978D42A7}" srcOrd="1" destOrd="0" parTransId="{CF1E4C78-306D-4D86-BDA1-1C98C85F4131}" sibTransId="{E0685296-7ECC-4FD1-9153-8DCCAA1E3138}"/>
    <dgm:cxn modelId="{2FC513A0-DF93-4FEB-B724-490B00AB6E0D}" type="presParOf" srcId="{1E27D7D7-9C8B-4CDF-B891-4E8921E37117}" destId="{A272E656-951A-4587-8FB7-CEF737009DA9}" srcOrd="0" destOrd="0" presId="urn:microsoft.com/office/officeart/2005/8/layout/chevron1"/>
    <dgm:cxn modelId="{374C6CF5-F69F-412E-B9FD-1778C22DCA9A}" type="presParOf" srcId="{1E27D7D7-9C8B-4CDF-B891-4E8921E37117}" destId="{CDAE0F9B-3E95-4A89-B8F2-96D1C60875E1}" srcOrd="1" destOrd="0" presId="urn:microsoft.com/office/officeart/2005/8/layout/chevron1"/>
    <dgm:cxn modelId="{E61DB421-121E-47E7-9014-60DD94B1DFC5}" type="presParOf" srcId="{1E27D7D7-9C8B-4CDF-B891-4E8921E37117}" destId="{6DCD9AA2-8962-4D1E-B134-7DB0038B9163}" srcOrd="2" destOrd="0" presId="urn:microsoft.com/office/officeart/2005/8/layout/chevron1"/>
    <dgm:cxn modelId="{C31CB329-BAD2-4599-AF57-5594D5D89F52}" type="presParOf" srcId="{1E27D7D7-9C8B-4CDF-B891-4E8921E37117}" destId="{32BBABC9-D95B-45D2-A696-965FF0F8123B}" srcOrd="3" destOrd="0" presId="urn:microsoft.com/office/officeart/2005/8/layout/chevron1"/>
    <dgm:cxn modelId="{D42B2A17-F2D1-4A56-A819-3A9074BE521E}" type="presParOf" srcId="{1E27D7D7-9C8B-4CDF-B891-4E8921E37117}" destId="{762CAD5F-4FAC-4593-BCF1-18969639198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AEFBF4-EAE1-4527-B7D5-B8AF0C1F6645}" type="doc">
      <dgm:prSet loTypeId="urn:microsoft.com/office/officeart/2005/8/layout/chevron1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1C472916-136A-4BE9-AC28-8715B160B50B}">
      <dgm:prSet phldrT="[Text]" custT="1"/>
      <dgm:spPr/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09/2026 Kellerräumungen </a:t>
          </a:r>
          <a: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durch </a:t>
          </a:r>
          <a:r>
            <a:rPr lang="de-DE" sz="1200" b="0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Plischka</a:t>
          </a:r>
          <a: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vor Wohnungsumzug </a:t>
          </a:r>
          <a:b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de-DE" sz="12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0E280C7-8302-4387-8A1B-021B17C58FFA}" type="parTrans" cxnId="{AE9A5D4E-2A7F-4FF8-A39E-556F8FC3095A}">
      <dgm:prSet/>
      <dgm:spPr/>
      <dgm:t>
        <a:bodyPr/>
        <a:lstStyle/>
        <a:p>
          <a:endParaRPr lang="de-DE" sz="1300">
            <a:solidFill>
              <a:srgbClr val="002060"/>
            </a:solidFill>
          </a:endParaRPr>
        </a:p>
      </dgm:t>
    </dgm:pt>
    <dgm:pt modelId="{12B8A79A-B8E9-4B6A-BDBA-A985CEB68A5E}" type="sibTrans" cxnId="{AE9A5D4E-2A7F-4FF8-A39E-556F8FC3095A}">
      <dgm:prSet/>
      <dgm:spPr/>
      <dgm:t>
        <a:bodyPr/>
        <a:lstStyle/>
        <a:p>
          <a:endParaRPr lang="de-DE" sz="1300">
            <a:solidFill>
              <a:srgbClr val="002060"/>
            </a:solidFill>
          </a:endParaRPr>
        </a:p>
      </dgm:t>
    </dgm:pt>
    <dgm:pt modelId="{0227016F-EB89-424F-A861-6B95C1A02BA1}">
      <dgm:prSet phldrT="[Text]" custT="1"/>
      <dgm:spPr/>
      <dgm:t>
        <a:bodyPr spcFirstLastPara="0" vert="horz" wrap="square" lIns="64008" tIns="21336" rIns="21336" bIns="21336" numCol="1" spcCol="1270" anchor="ctr" anchorCtr="0"/>
        <a:lstStyle/>
        <a:p>
          <a:pPr>
            <a:buNone/>
          </a:pPr>
          <a: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12 Wochen vor Baubeginn</a:t>
          </a:r>
          <a:b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Wohnungsvor-begehung mit GONDEL und Planungsbüro</a:t>
          </a:r>
        </a:p>
      </dgm:t>
    </dgm:pt>
    <dgm:pt modelId="{B882B56A-6DCE-465F-8B3E-B99C34131A12}" type="parTrans" cxnId="{B415AEEB-C7B8-4746-9286-701475A1E291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3CB2FE78-5228-4F8E-913B-DAC02A8AC1B4}" type="sibTrans" cxnId="{B415AEEB-C7B8-4746-9286-701475A1E291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AD21AB39-3A2A-4B4D-83DC-D273F63A7FDE}">
      <dgm:prSet phldrT="[Text]" custT="1"/>
      <dgm:spPr/>
      <dgm:t>
        <a:bodyPr spcFirstLastPara="0" vert="horz" wrap="square" lIns="64008" tIns="21336" rIns="21336" bIns="21336" numCol="1" spcCol="1270" anchor="ctr" anchorCtr="0"/>
        <a:lstStyle/>
        <a:p>
          <a:pPr>
            <a:buNone/>
          </a:pPr>
          <a:r>
            <a:rPr lang="de-DE" sz="12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Bekanntgabe Auszugsdatum </a:t>
          </a:r>
          <a:r>
            <a:rPr lang="de-DE" sz="1200" b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Absprachen zur Anlieferung Kartonage</a:t>
          </a:r>
          <a:endParaRPr lang="de-DE" sz="1200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8A76105-5E33-4A58-9C2E-DBB7EA186A64}" type="parTrans" cxnId="{53169139-F4C4-4CB3-86F4-D05DF7D7112C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8E53BD68-2A5A-43F2-AF7F-37C2F4A51B67}" type="sibTrans" cxnId="{53169139-F4C4-4CB3-86F4-D05DF7D7112C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1E27D7D7-9C8B-4CDF-B891-4E8921E37117}" type="pres">
      <dgm:prSet presAssocID="{08AEFBF4-EAE1-4527-B7D5-B8AF0C1F6645}" presName="Name0" presStyleCnt="0">
        <dgm:presLayoutVars>
          <dgm:dir/>
          <dgm:animLvl val="lvl"/>
          <dgm:resizeHandles val="exact"/>
        </dgm:presLayoutVars>
      </dgm:prSet>
      <dgm:spPr/>
    </dgm:pt>
    <dgm:pt modelId="{D84112AA-BBF9-491D-930A-2DC09E66FFC2}" type="pres">
      <dgm:prSet presAssocID="{0227016F-EB89-424F-A861-6B95C1A02BA1}" presName="parTxOnly" presStyleLbl="node1" presStyleIdx="0" presStyleCnt="3" custScaleY="10894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72B1764E-E47F-45C0-B456-0DAC3B5CE406}" type="pres">
      <dgm:prSet presAssocID="{3CB2FE78-5228-4F8E-913B-DAC02A8AC1B4}" presName="parTxOnlySpace" presStyleCnt="0"/>
      <dgm:spPr/>
    </dgm:pt>
    <dgm:pt modelId="{1FC5FE0D-3596-41AC-B4DE-5FA24FFDBB0E}" type="pres">
      <dgm:prSet presAssocID="{AD21AB39-3A2A-4B4D-83DC-D273F63A7FDE}" presName="parTxOnly" presStyleLbl="node1" presStyleIdx="1" presStyleCnt="3" custScaleY="10894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F96AB442-66C0-4BC2-93B3-8012E9C683D4}" type="pres">
      <dgm:prSet presAssocID="{8E53BD68-2A5A-43F2-AF7F-37C2F4A51B67}" presName="parTxOnlySpace" presStyleCnt="0"/>
      <dgm:spPr/>
    </dgm:pt>
    <dgm:pt modelId="{A272E656-951A-4587-8FB7-CEF737009DA9}" type="pres">
      <dgm:prSet presAssocID="{1C472916-136A-4BE9-AC28-8715B160B50B}" presName="parTxOnly" presStyleLbl="node1" presStyleIdx="2" presStyleCnt="3" custScaleY="108945">
        <dgm:presLayoutVars>
          <dgm:chMax val="0"/>
          <dgm:chPref val="0"/>
          <dgm:bulletEnabled val="1"/>
        </dgm:presLayoutVars>
      </dgm:prSet>
      <dgm:spPr>
        <a:xfrm>
          <a:off x="3952200" y="309717"/>
          <a:ext cx="4383186" cy="1753274"/>
        </a:xfrm>
        <a:prstGeom prst="chevron">
          <a:avLst/>
        </a:prstGeom>
      </dgm:spPr>
    </dgm:pt>
  </dgm:ptLst>
  <dgm:cxnLst>
    <dgm:cxn modelId="{53169139-F4C4-4CB3-86F4-D05DF7D7112C}" srcId="{08AEFBF4-EAE1-4527-B7D5-B8AF0C1F6645}" destId="{AD21AB39-3A2A-4B4D-83DC-D273F63A7FDE}" srcOrd="1" destOrd="0" parTransId="{88A76105-5E33-4A58-9C2E-DBB7EA186A64}" sibTransId="{8E53BD68-2A5A-43F2-AF7F-37C2F4A51B67}"/>
    <dgm:cxn modelId="{451F275D-CDD0-4E70-B41D-478F869408D7}" type="presOf" srcId="{1C472916-136A-4BE9-AC28-8715B160B50B}" destId="{A272E656-951A-4587-8FB7-CEF737009DA9}" srcOrd="0" destOrd="0" presId="urn:microsoft.com/office/officeart/2005/8/layout/chevron1"/>
    <dgm:cxn modelId="{AE9A5D4E-2A7F-4FF8-A39E-556F8FC3095A}" srcId="{08AEFBF4-EAE1-4527-B7D5-B8AF0C1F6645}" destId="{1C472916-136A-4BE9-AC28-8715B160B50B}" srcOrd="2" destOrd="0" parTransId="{10E280C7-8302-4387-8A1B-021B17C58FFA}" sibTransId="{12B8A79A-B8E9-4B6A-BDBA-A985CEB68A5E}"/>
    <dgm:cxn modelId="{6A466892-F97E-49CE-89FD-AB3BE60447E0}" type="presOf" srcId="{AD21AB39-3A2A-4B4D-83DC-D273F63A7FDE}" destId="{1FC5FE0D-3596-41AC-B4DE-5FA24FFDBB0E}" srcOrd="0" destOrd="0" presId="urn:microsoft.com/office/officeart/2005/8/layout/chevron1"/>
    <dgm:cxn modelId="{92AEED96-5C28-44D4-A31A-B1260F6965CE}" type="presOf" srcId="{08AEFBF4-EAE1-4527-B7D5-B8AF0C1F6645}" destId="{1E27D7D7-9C8B-4CDF-B891-4E8921E37117}" srcOrd="0" destOrd="0" presId="urn:microsoft.com/office/officeart/2005/8/layout/chevron1"/>
    <dgm:cxn modelId="{277DFACF-EC52-40A5-90CB-9FB2E619EB0D}" type="presOf" srcId="{0227016F-EB89-424F-A861-6B95C1A02BA1}" destId="{D84112AA-BBF9-491D-930A-2DC09E66FFC2}" srcOrd="0" destOrd="0" presId="urn:microsoft.com/office/officeart/2005/8/layout/chevron1"/>
    <dgm:cxn modelId="{B415AEEB-C7B8-4746-9286-701475A1E291}" srcId="{08AEFBF4-EAE1-4527-B7D5-B8AF0C1F6645}" destId="{0227016F-EB89-424F-A861-6B95C1A02BA1}" srcOrd="0" destOrd="0" parTransId="{B882B56A-6DCE-465F-8B3E-B99C34131A12}" sibTransId="{3CB2FE78-5228-4F8E-913B-DAC02A8AC1B4}"/>
    <dgm:cxn modelId="{41E6935A-D36E-43F6-88B4-C39489B00E01}" type="presParOf" srcId="{1E27D7D7-9C8B-4CDF-B891-4E8921E37117}" destId="{D84112AA-BBF9-491D-930A-2DC09E66FFC2}" srcOrd="0" destOrd="0" presId="urn:microsoft.com/office/officeart/2005/8/layout/chevron1"/>
    <dgm:cxn modelId="{B6B44703-6AAC-4F9F-B052-F04C38B9396E}" type="presParOf" srcId="{1E27D7D7-9C8B-4CDF-B891-4E8921E37117}" destId="{72B1764E-E47F-45C0-B456-0DAC3B5CE406}" srcOrd="1" destOrd="0" presId="urn:microsoft.com/office/officeart/2005/8/layout/chevron1"/>
    <dgm:cxn modelId="{DDD298DB-AEC0-4157-A468-269397D68549}" type="presParOf" srcId="{1E27D7D7-9C8B-4CDF-B891-4E8921E37117}" destId="{1FC5FE0D-3596-41AC-B4DE-5FA24FFDBB0E}" srcOrd="2" destOrd="0" presId="urn:microsoft.com/office/officeart/2005/8/layout/chevron1"/>
    <dgm:cxn modelId="{702777FC-CF94-442E-9058-FA9B2463C810}" type="presParOf" srcId="{1E27D7D7-9C8B-4CDF-B891-4E8921E37117}" destId="{F96AB442-66C0-4BC2-93B3-8012E9C683D4}" srcOrd="3" destOrd="0" presId="urn:microsoft.com/office/officeart/2005/8/layout/chevron1"/>
    <dgm:cxn modelId="{2FC513A0-DF93-4FEB-B724-490B00AB6E0D}" type="presParOf" srcId="{1E27D7D7-9C8B-4CDF-B891-4E8921E37117}" destId="{A272E656-951A-4587-8FB7-CEF737009DA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AEFBF4-EAE1-4527-B7D5-B8AF0C1F6645}" type="doc">
      <dgm:prSet loTypeId="urn:microsoft.com/office/officeart/2005/8/layout/chevron1" loCatId="process" qsTypeId="urn:microsoft.com/office/officeart/2005/8/quickstyle/simple5" qsCatId="simple" csTypeId="urn:microsoft.com/office/officeart/2005/8/colors/accent2_1" csCatId="accent2" phldr="1"/>
      <dgm:spPr/>
    </dgm:pt>
    <dgm:pt modelId="{E344B1E3-7B54-44A1-9928-A5DC40F7E265}">
      <dgm:prSet phldrT="[Text]" custT="1"/>
      <dgm:spPr/>
      <dgm:t>
        <a:bodyPr/>
        <a:lstStyle/>
        <a:p>
          <a:r>
            <a:rPr lang="de-DE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ca. 5 Wochen vor Baubeginn</a:t>
          </a:r>
          <a:br>
            <a:rPr lang="de-DE" sz="1200" b="1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Zuweisung Umsetzwohnung  </a:t>
          </a:r>
        </a:p>
      </dgm:t>
    </dgm:pt>
    <dgm:pt modelId="{6AAE9D09-4D3C-48A4-89AF-DA8D79B997BD}" type="parTrans" cxnId="{2F5E2C6C-0B06-4431-96AF-11FB536E2486}">
      <dgm:prSet/>
      <dgm:spPr/>
      <dgm:t>
        <a:bodyPr/>
        <a:lstStyle/>
        <a:p>
          <a:endParaRPr lang="de-DE" sz="1200"/>
        </a:p>
      </dgm:t>
    </dgm:pt>
    <dgm:pt modelId="{BA0E0B41-3B0E-4A58-8EE3-5FFE79E54037}" type="sibTrans" cxnId="{2F5E2C6C-0B06-4431-96AF-11FB536E2486}">
      <dgm:prSet/>
      <dgm:spPr/>
      <dgm:t>
        <a:bodyPr/>
        <a:lstStyle/>
        <a:p>
          <a:endParaRPr lang="de-DE" sz="1200"/>
        </a:p>
      </dgm:t>
    </dgm:pt>
    <dgm:pt modelId="{1C472916-136A-4BE9-AC28-8715B160B50B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4 Wochen vor Baubeginn</a:t>
          </a:r>
          <a:br>
            <a:rPr lang="de-DE" sz="1200" b="1" kern="1200" dirty="0">
              <a:solidFill>
                <a:srgbClr val="01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Versand Mod.-Vereinbarung und Nutzungs-vereinbarung Umsetzwohnung</a:t>
          </a:r>
        </a:p>
      </dgm:t>
    </dgm:pt>
    <dgm:pt modelId="{10E280C7-8302-4387-8A1B-021B17C58FFA}" type="parTrans" cxnId="{AE9A5D4E-2A7F-4FF8-A39E-556F8FC3095A}">
      <dgm:prSet/>
      <dgm:spPr/>
      <dgm:t>
        <a:bodyPr/>
        <a:lstStyle/>
        <a:p>
          <a:endParaRPr lang="de-DE" sz="1200"/>
        </a:p>
      </dgm:t>
    </dgm:pt>
    <dgm:pt modelId="{12B8A79A-B8E9-4B6A-BDBA-A985CEB68A5E}" type="sibTrans" cxnId="{AE9A5D4E-2A7F-4FF8-A39E-556F8FC3095A}">
      <dgm:prSet/>
      <dgm:spPr/>
      <dgm:t>
        <a:bodyPr/>
        <a:lstStyle/>
        <a:p>
          <a:endParaRPr lang="de-DE" sz="1200"/>
        </a:p>
      </dgm:t>
    </dgm:pt>
    <dgm:pt modelId="{0DC9305A-4565-475C-930B-9664E44DC774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3-2 Wochen vor Baubeginn</a:t>
          </a:r>
          <a:br>
            <a:rPr lang="de-DE" sz="1200" b="1" kern="1200" dirty="0">
              <a:solidFill>
                <a:srgbClr val="01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Unterschrift Mod.-vereinbarung und Nutzungsvereinbarung</a:t>
          </a:r>
        </a:p>
      </dgm:t>
    </dgm:pt>
    <dgm:pt modelId="{A1E84DFB-4D59-4D2E-A986-9BEBD80F5D24}" type="parTrans" cxnId="{A11583F8-BC31-4632-9CB5-4EF8E69EE60B}">
      <dgm:prSet/>
      <dgm:spPr/>
      <dgm:t>
        <a:bodyPr/>
        <a:lstStyle/>
        <a:p>
          <a:endParaRPr lang="de-DE" sz="1200"/>
        </a:p>
      </dgm:t>
    </dgm:pt>
    <dgm:pt modelId="{B73CC0A8-044B-4290-BAF8-7D99B02B092C}" type="sibTrans" cxnId="{A11583F8-BC31-4632-9CB5-4EF8E69EE60B}">
      <dgm:prSet/>
      <dgm:spPr/>
      <dgm:t>
        <a:bodyPr/>
        <a:lstStyle/>
        <a:p>
          <a:endParaRPr lang="de-DE" sz="1200"/>
        </a:p>
      </dgm:t>
    </dgm:pt>
    <dgm:pt modelId="{1E27D7D7-9C8B-4CDF-B891-4E8921E37117}" type="pres">
      <dgm:prSet presAssocID="{08AEFBF4-EAE1-4527-B7D5-B8AF0C1F6645}" presName="Name0" presStyleCnt="0">
        <dgm:presLayoutVars>
          <dgm:dir/>
          <dgm:animLvl val="lvl"/>
          <dgm:resizeHandles val="exact"/>
        </dgm:presLayoutVars>
      </dgm:prSet>
      <dgm:spPr/>
    </dgm:pt>
    <dgm:pt modelId="{4FCFF6DE-EF6C-43F3-9C1D-A4A91D861453}" type="pres">
      <dgm:prSet presAssocID="{E344B1E3-7B54-44A1-9928-A5DC40F7E265}" presName="parTxOnly" presStyleLbl="node1" presStyleIdx="0" presStyleCnt="3" custScaleY="133380">
        <dgm:presLayoutVars>
          <dgm:chMax val="0"/>
          <dgm:chPref val="0"/>
          <dgm:bulletEnabled val="1"/>
        </dgm:presLayoutVars>
      </dgm:prSet>
      <dgm:spPr/>
    </dgm:pt>
    <dgm:pt modelId="{D1E73843-FD21-440A-87B7-BAE0110B8692}" type="pres">
      <dgm:prSet presAssocID="{BA0E0B41-3B0E-4A58-8EE3-5FFE79E54037}" presName="parTxOnlySpace" presStyleCnt="0"/>
      <dgm:spPr/>
    </dgm:pt>
    <dgm:pt modelId="{A272E656-951A-4587-8FB7-CEF737009DA9}" type="pres">
      <dgm:prSet presAssocID="{1C472916-136A-4BE9-AC28-8715B160B50B}" presName="parTxOnly" presStyleLbl="node1" presStyleIdx="1" presStyleCnt="3" custScaleX="105671" custScaleY="133788" custLinFactNeighborX="15067" custLinFactNeighborY="-1510">
        <dgm:presLayoutVars>
          <dgm:chMax val="0"/>
          <dgm:chPref val="0"/>
          <dgm:bulletEnabled val="1"/>
        </dgm:presLayoutVars>
      </dgm:prSet>
      <dgm:spPr/>
    </dgm:pt>
    <dgm:pt modelId="{CDAE0F9B-3E95-4A89-B8F2-96D1C60875E1}" type="pres">
      <dgm:prSet presAssocID="{12B8A79A-B8E9-4B6A-BDBA-A985CEB68A5E}" presName="parTxOnlySpace" presStyleCnt="0"/>
      <dgm:spPr/>
    </dgm:pt>
    <dgm:pt modelId="{E8F3446D-8741-431A-B5AF-626D40FAEFBE}" type="pres">
      <dgm:prSet presAssocID="{0DC9305A-4565-475C-930B-9664E44DC774}" presName="parTxOnly" presStyleLbl="node1" presStyleIdx="2" presStyleCnt="3" custScaleX="115275" custScaleY="132919">
        <dgm:presLayoutVars>
          <dgm:chMax val="0"/>
          <dgm:chPref val="0"/>
          <dgm:bulletEnabled val="1"/>
        </dgm:presLayoutVars>
      </dgm:prSet>
      <dgm:spPr/>
    </dgm:pt>
  </dgm:ptLst>
  <dgm:cxnLst>
    <dgm:cxn modelId="{5DF9A80A-335B-4992-80AD-EB96F81ADF42}" type="presOf" srcId="{E344B1E3-7B54-44A1-9928-A5DC40F7E265}" destId="{4FCFF6DE-EF6C-43F3-9C1D-A4A91D861453}" srcOrd="0" destOrd="0" presId="urn:microsoft.com/office/officeart/2005/8/layout/chevron1"/>
    <dgm:cxn modelId="{451F275D-CDD0-4E70-B41D-478F869408D7}" type="presOf" srcId="{1C472916-136A-4BE9-AC28-8715B160B50B}" destId="{A272E656-951A-4587-8FB7-CEF737009DA9}" srcOrd="0" destOrd="0" presId="urn:microsoft.com/office/officeart/2005/8/layout/chevron1"/>
    <dgm:cxn modelId="{2F5E2C6C-0B06-4431-96AF-11FB536E2486}" srcId="{08AEFBF4-EAE1-4527-B7D5-B8AF0C1F6645}" destId="{E344B1E3-7B54-44A1-9928-A5DC40F7E265}" srcOrd="0" destOrd="0" parTransId="{6AAE9D09-4D3C-48A4-89AF-DA8D79B997BD}" sibTransId="{BA0E0B41-3B0E-4A58-8EE3-5FFE79E54037}"/>
    <dgm:cxn modelId="{AE9A5D4E-2A7F-4FF8-A39E-556F8FC3095A}" srcId="{08AEFBF4-EAE1-4527-B7D5-B8AF0C1F6645}" destId="{1C472916-136A-4BE9-AC28-8715B160B50B}" srcOrd="1" destOrd="0" parTransId="{10E280C7-8302-4387-8A1B-021B17C58FFA}" sibTransId="{12B8A79A-B8E9-4B6A-BDBA-A985CEB68A5E}"/>
    <dgm:cxn modelId="{92AEED96-5C28-44D4-A31A-B1260F6965CE}" type="presOf" srcId="{08AEFBF4-EAE1-4527-B7D5-B8AF0C1F6645}" destId="{1E27D7D7-9C8B-4CDF-B891-4E8921E37117}" srcOrd="0" destOrd="0" presId="urn:microsoft.com/office/officeart/2005/8/layout/chevron1"/>
    <dgm:cxn modelId="{AFBB25F0-072F-4CB2-9237-20760D3181F2}" type="presOf" srcId="{0DC9305A-4565-475C-930B-9664E44DC774}" destId="{E8F3446D-8741-431A-B5AF-626D40FAEFBE}" srcOrd="0" destOrd="0" presId="urn:microsoft.com/office/officeart/2005/8/layout/chevron1"/>
    <dgm:cxn modelId="{A11583F8-BC31-4632-9CB5-4EF8E69EE60B}" srcId="{08AEFBF4-EAE1-4527-B7D5-B8AF0C1F6645}" destId="{0DC9305A-4565-475C-930B-9664E44DC774}" srcOrd="2" destOrd="0" parTransId="{A1E84DFB-4D59-4D2E-A986-9BEBD80F5D24}" sibTransId="{B73CC0A8-044B-4290-BAF8-7D99B02B092C}"/>
    <dgm:cxn modelId="{13BFDD83-85C7-4D4B-BBD0-4B190148013C}" type="presParOf" srcId="{1E27D7D7-9C8B-4CDF-B891-4E8921E37117}" destId="{4FCFF6DE-EF6C-43F3-9C1D-A4A91D861453}" srcOrd="0" destOrd="0" presId="urn:microsoft.com/office/officeart/2005/8/layout/chevron1"/>
    <dgm:cxn modelId="{A4925D0D-0BBC-4AE3-8A32-D2F42CC533D7}" type="presParOf" srcId="{1E27D7D7-9C8B-4CDF-B891-4E8921E37117}" destId="{D1E73843-FD21-440A-87B7-BAE0110B8692}" srcOrd="1" destOrd="0" presId="urn:microsoft.com/office/officeart/2005/8/layout/chevron1"/>
    <dgm:cxn modelId="{2FC513A0-DF93-4FEB-B724-490B00AB6E0D}" type="presParOf" srcId="{1E27D7D7-9C8B-4CDF-B891-4E8921E37117}" destId="{A272E656-951A-4587-8FB7-CEF737009DA9}" srcOrd="2" destOrd="0" presId="urn:microsoft.com/office/officeart/2005/8/layout/chevron1"/>
    <dgm:cxn modelId="{374C6CF5-F69F-412E-B9FD-1778C22DCA9A}" type="presParOf" srcId="{1E27D7D7-9C8B-4CDF-B891-4E8921E37117}" destId="{CDAE0F9B-3E95-4A89-B8F2-96D1C60875E1}" srcOrd="3" destOrd="0" presId="urn:microsoft.com/office/officeart/2005/8/layout/chevron1"/>
    <dgm:cxn modelId="{5F2A8BF6-6C52-4AA3-BD36-5118538F0C65}" type="presParOf" srcId="{1E27D7D7-9C8B-4CDF-B891-4E8921E37117}" destId="{E8F3446D-8741-431A-B5AF-626D40FAEFB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AEFBF4-EAE1-4527-B7D5-B8AF0C1F6645}" type="doc">
      <dgm:prSet loTypeId="urn:microsoft.com/office/officeart/2005/8/layout/chevron1" loCatId="process" qsTypeId="urn:microsoft.com/office/officeart/2005/8/quickstyle/simple5" qsCatId="simple" csTypeId="urn:microsoft.com/office/officeart/2005/8/colors/accent2_1" csCatId="accent2" phldr="1"/>
      <dgm:spPr/>
    </dgm:pt>
    <dgm:pt modelId="{E344B1E3-7B54-44A1-9928-A5DC40F7E265}">
      <dgm:prSet phldrT="[Text]"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3 Tage vor Baubeginn</a:t>
          </a:r>
          <a:b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Aushändigung Schlüssel Umsetzwohnung</a:t>
          </a:r>
        </a:p>
      </dgm:t>
    </dgm:pt>
    <dgm:pt modelId="{6AAE9D09-4D3C-48A4-89AF-DA8D79B997BD}" type="parTrans" cxnId="{2F5E2C6C-0B06-4431-96AF-11FB536E2486}">
      <dgm:prSet/>
      <dgm:spPr/>
      <dgm:t>
        <a:bodyPr/>
        <a:lstStyle/>
        <a:p>
          <a:endParaRPr lang="de-DE" sz="1300"/>
        </a:p>
      </dgm:t>
    </dgm:pt>
    <dgm:pt modelId="{BA0E0B41-3B0E-4A58-8EE3-5FFE79E54037}" type="sibTrans" cxnId="{2F5E2C6C-0B06-4431-96AF-11FB536E2486}">
      <dgm:prSet/>
      <dgm:spPr/>
      <dgm:t>
        <a:bodyPr/>
        <a:lstStyle/>
        <a:p>
          <a:endParaRPr lang="de-DE" sz="1300"/>
        </a:p>
      </dgm:t>
    </dgm:pt>
    <dgm:pt modelId="{1C472916-136A-4BE9-AC28-8715B160B50B}">
      <dgm:prSet phldrT="[Text]" custT="1"/>
      <dgm:spPr/>
      <dgm:t>
        <a:bodyPr/>
        <a:lstStyle/>
        <a:p>
          <a:r>
            <a:rPr lang="de-DE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Auszug</a:t>
          </a:r>
          <a:br>
            <a:rPr lang="de-DE" sz="1300" b="1" dirty="0">
              <a:solidFill>
                <a:srgbClr val="002060"/>
              </a:solidFill>
            </a:rPr>
          </a:br>
          <a:endParaRPr lang="de-DE" sz="1300" b="0" dirty="0">
            <a:solidFill>
              <a:srgbClr val="002060"/>
            </a:solidFill>
          </a:endParaRPr>
        </a:p>
      </dgm:t>
    </dgm:pt>
    <dgm:pt modelId="{10E280C7-8302-4387-8A1B-021B17C58FFA}" type="parTrans" cxnId="{AE9A5D4E-2A7F-4FF8-A39E-556F8FC3095A}">
      <dgm:prSet/>
      <dgm:spPr/>
      <dgm:t>
        <a:bodyPr/>
        <a:lstStyle/>
        <a:p>
          <a:endParaRPr lang="de-DE" sz="1300"/>
        </a:p>
      </dgm:t>
    </dgm:pt>
    <dgm:pt modelId="{12B8A79A-B8E9-4B6A-BDBA-A985CEB68A5E}" type="sibTrans" cxnId="{AE9A5D4E-2A7F-4FF8-A39E-556F8FC3095A}">
      <dgm:prSet/>
      <dgm:spPr/>
      <dgm:t>
        <a:bodyPr/>
        <a:lstStyle/>
        <a:p>
          <a:endParaRPr lang="de-DE" sz="1300"/>
        </a:p>
      </dgm:t>
    </dgm:pt>
    <dgm:pt modelId="{1E27D7D7-9C8B-4CDF-B891-4E8921E37117}" type="pres">
      <dgm:prSet presAssocID="{08AEFBF4-EAE1-4527-B7D5-B8AF0C1F6645}" presName="Name0" presStyleCnt="0">
        <dgm:presLayoutVars>
          <dgm:dir/>
          <dgm:animLvl val="lvl"/>
          <dgm:resizeHandles val="exact"/>
        </dgm:presLayoutVars>
      </dgm:prSet>
      <dgm:spPr/>
    </dgm:pt>
    <dgm:pt modelId="{4FCFF6DE-EF6C-43F3-9C1D-A4A91D861453}" type="pres">
      <dgm:prSet presAssocID="{E344B1E3-7B54-44A1-9928-A5DC40F7E265}" presName="parTxOnly" presStyleLbl="node1" presStyleIdx="0" presStyleCnt="2" custScaleX="116814" custScaleY="139932" custLinFactX="-15884" custLinFactNeighborX="-100000" custLinFactNeighborY="2120">
        <dgm:presLayoutVars>
          <dgm:chMax val="0"/>
          <dgm:chPref val="0"/>
          <dgm:bulletEnabled val="1"/>
        </dgm:presLayoutVars>
      </dgm:prSet>
      <dgm:spPr>
        <a:xfrm>
          <a:off x="0" y="149139"/>
          <a:ext cx="2780707" cy="1332408"/>
        </a:xfrm>
        <a:prstGeom prst="chevron">
          <a:avLst/>
        </a:prstGeom>
      </dgm:spPr>
    </dgm:pt>
    <dgm:pt modelId="{D1E73843-FD21-440A-87B7-BAE0110B8692}" type="pres">
      <dgm:prSet presAssocID="{BA0E0B41-3B0E-4A58-8EE3-5FFE79E54037}" presName="parTxOnlySpace" presStyleCnt="0"/>
      <dgm:spPr/>
    </dgm:pt>
    <dgm:pt modelId="{A272E656-951A-4587-8FB7-CEF737009DA9}" type="pres">
      <dgm:prSet presAssocID="{1C472916-136A-4BE9-AC28-8715B160B50B}" presName="parTxOnly" presStyleLbl="node1" presStyleIdx="1" presStyleCnt="2" custScaleX="124502" custScaleY="141904">
        <dgm:presLayoutVars>
          <dgm:chMax val="0"/>
          <dgm:chPref val="0"/>
          <dgm:bulletEnabled val="1"/>
        </dgm:presLayoutVars>
      </dgm:prSet>
      <dgm:spPr/>
    </dgm:pt>
  </dgm:ptLst>
  <dgm:cxnLst>
    <dgm:cxn modelId="{5DF9A80A-335B-4992-80AD-EB96F81ADF42}" type="presOf" srcId="{E344B1E3-7B54-44A1-9928-A5DC40F7E265}" destId="{4FCFF6DE-EF6C-43F3-9C1D-A4A91D861453}" srcOrd="0" destOrd="0" presId="urn:microsoft.com/office/officeart/2005/8/layout/chevron1"/>
    <dgm:cxn modelId="{451F275D-CDD0-4E70-B41D-478F869408D7}" type="presOf" srcId="{1C472916-136A-4BE9-AC28-8715B160B50B}" destId="{A272E656-951A-4587-8FB7-CEF737009DA9}" srcOrd="0" destOrd="0" presId="urn:microsoft.com/office/officeart/2005/8/layout/chevron1"/>
    <dgm:cxn modelId="{2F5E2C6C-0B06-4431-96AF-11FB536E2486}" srcId="{08AEFBF4-EAE1-4527-B7D5-B8AF0C1F6645}" destId="{E344B1E3-7B54-44A1-9928-A5DC40F7E265}" srcOrd="0" destOrd="0" parTransId="{6AAE9D09-4D3C-48A4-89AF-DA8D79B997BD}" sibTransId="{BA0E0B41-3B0E-4A58-8EE3-5FFE79E54037}"/>
    <dgm:cxn modelId="{AE9A5D4E-2A7F-4FF8-A39E-556F8FC3095A}" srcId="{08AEFBF4-EAE1-4527-B7D5-B8AF0C1F6645}" destId="{1C472916-136A-4BE9-AC28-8715B160B50B}" srcOrd="1" destOrd="0" parTransId="{10E280C7-8302-4387-8A1B-021B17C58FFA}" sibTransId="{12B8A79A-B8E9-4B6A-BDBA-A985CEB68A5E}"/>
    <dgm:cxn modelId="{92AEED96-5C28-44D4-A31A-B1260F6965CE}" type="presOf" srcId="{08AEFBF4-EAE1-4527-B7D5-B8AF0C1F6645}" destId="{1E27D7D7-9C8B-4CDF-B891-4E8921E37117}" srcOrd="0" destOrd="0" presId="urn:microsoft.com/office/officeart/2005/8/layout/chevron1"/>
    <dgm:cxn modelId="{13BFDD83-85C7-4D4B-BBD0-4B190148013C}" type="presParOf" srcId="{1E27D7D7-9C8B-4CDF-B891-4E8921E37117}" destId="{4FCFF6DE-EF6C-43F3-9C1D-A4A91D861453}" srcOrd="0" destOrd="0" presId="urn:microsoft.com/office/officeart/2005/8/layout/chevron1"/>
    <dgm:cxn modelId="{A4925D0D-0BBC-4AE3-8A32-D2F42CC533D7}" type="presParOf" srcId="{1E27D7D7-9C8B-4CDF-B891-4E8921E37117}" destId="{D1E73843-FD21-440A-87B7-BAE0110B8692}" srcOrd="1" destOrd="0" presId="urn:microsoft.com/office/officeart/2005/8/layout/chevron1"/>
    <dgm:cxn modelId="{2FC513A0-DF93-4FEB-B724-490B00AB6E0D}" type="presParOf" srcId="{1E27D7D7-9C8B-4CDF-B891-4E8921E37117}" destId="{A272E656-951A-4587-8FB7-CEF737009DA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AEFBF4-EAE1-4527-B7D5-B8AF0C1F6645}" type="doc">
      <dgm:prSet loTypeId="urn:microsoft.com/office/officeart/2005/8/layout/chevron1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344B1E3-7B54-44A1-9928-A5DC40F7E265}">
      <dgm:prSet phldrT="[Text]" custT="1"/>
      <dgm:spPr/>
      <dgm:t>
        <a:bodyPr/>
        <a:lstStyle/>
        <a:p>
          <a:r>
            <a:rPr lang="de-DE" sz="1200" b="1" baseline="0" dirty="0">
              <a:solidFill>
                <a:srgbClr val="002060"/>
              </a:solidFill>
              <a:latin typeface="Arial" panose="020B0604020202020204" pitchFamily="34" charset="0"/>
            </a:rPr>
            <a:t>ca. 3 Wochen vor Bauende</a:t>
          </a:r>
          <a:br>
            <a:rPr lang="de-DE" sz="1200" b="1" baseline="0" dirty="0">
              <a:solidFill>
                <a:srgbClr val="002060"/>
              </a:solidFill>
              <a:latin typeface="Arial" panose="020B0604020202020204" pitchFamily="34" charset="0"/>
            </a:rPr>
          </a:br>
          <a:r>
            <a:rPr lang="de-DE" sz="1200" b="0" baseline="0" dirty="0">
              <a:solidFill>
                <a:srgbClr val="002060"/>
              </a:solidFill>
              <a:latin typeface="Arial" panose="020B0604020202020204" pitchFamily="34" charset="0"/>
            </a:rPr>
            <a:t>Kontaktaufnahme zum Mieter</a:t>
          </a:r>
        </a:p>
      </dgm:t>
    </dgm:pt>
    <dgm:pt modelId="{6AAE9D09-4D3C-48A4-89AF-DA8D79B997BD}" type="parTrans" cxnId="{2F5E2C6C-0B06-4431-96AF-11FB536E2486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BA0E0B41-3B0E-4A58-8EE3-5FFE79E54037}" type="sibTrans" cxnId="{2F5E2C6C-0B06-4431-96AF-11FB536E2486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1C472916-136A-4BE9-AC28-8715B160B50B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ca. 2 Wochen vor Bauende</a:t>
          </a:r>
          <a:b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</a:b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Terminierung des Rückzugs durch das Umzugsunter-nehmen</a:t>
          </a:r>
        </a:p>
      </dgm:t>
    </dgm:pt>
    <dgm:pt modelId="{10E280C7-8302-4387-8A1B-021B17C58FFA}" type="parTrans" cxnId="{AE9A5D4E-2A7F-4FF8-A39E-556F8FC3095A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12B8A79A-B8E9-4B6A-BDBA-A985CEB68A5E}" type="sibTrans" cxnId="{AE9A5D4E-2A7F-4FF8-A39E-556F8FC3095A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0DC9305A-4565-475C-930B-9664E44DC774}">
      <dgm:prSet phldrT="[Text]" custT="1"/>
      <dgm:spPr/>
      <dgm:t>
        <a:bodyPr/>
        <a:lstStyle/>
        <a:p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Technische Abnahme </a:t>
          </a: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von GNEISE und ausführenden Firmen</a:t>
          </a:r>
        </a:p>
      </dgm:t>
    </dgm:pt>
    <dgm:pt modelId="{A1E84DFB-4D59-4D2E-A986-9BEBD80F5D24}" type="parTrans" cxnId="{A11583F8-BC31-4632-9CB5-4EF8E69EE60B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B73CC0A8-044B-4290-BAF8-7D99B02B092C}" type="sibTrans" cxnId="{A11583F8-BC31-4632-9CB5-4EF8E69EE60B}">
      <dgm:prSet/>
      <dgm:spPr/>
      <dgm:t>
        <a:bodyPr/>
        <a:lstStyle/>
        <a:p>
          <a:endParaRPr lang="de-DE" sz="1200">
            <a:solidFill>
              <a:srgbClr val="002060"/>
            </a:solidFill>
          </a:endParaRPr>
        </a:p>
      </dgm:t>
    </dgm:pt>
    <dgm:pt modelId="{1E27D7D7-9C8B-4CDF-B891-4E8921E37117}" type="pres">
      <dgm:prSet presAssocID="{08AEFBF4-EAE1-4527-B7D5-B8AF0C1F6645}" presName="Name0" presStyleCnt="0">
        <dgm:presLayoutVars>
          <dgm:dir/>
          <dgm:animLvl val="lvl"/>
          <dgm:resizeHandles val="exact"/>
        </dgm:presLayoutVars>
      </dgm:prSet>
      <dgm:spPr/>
    </dgm:pt>
    <dgm:pt modelId="{4FCFF6DE-EF6C-43F3-9C1D-A4A91D861453}" type="pres">
      <dgm:prSet presAssocID="{E344B1E3-7B54-44A1-9928-A5DC40F7E265}" presName="parTxOnly" presStyleLbl="node1" presStyleIdx="0" presStyleCnt="3" custScaleY="143110">
        <dgm:presLayoutVars>
          <dgm:chMax val="0"/>
          <dgm:chPref val="0"/>
          <dgm:bulletEnabled val="1"/>
        </dgm:presLayoutVars>
      </dgm:prSet>
      <dgm:spPr/>
    </dgm:pt>
    <dgm:pt modelId="{D1E73843-FD21-440A-87B7-BAE0110B8692}" type="pres">
      <dgm:prSet presAssocID="{BA0E0B41-3B0E-4A58-8EE3-5FFE79E54037}" presName="parTxOnlySpace" presStyleCnt="0"/>
      <dgm:spPr/>
    </dgm:pt>
    <dgm:pt modelId="{A272E656-951A-4587-8FB7-CEF737009DA9}" type="pres">
      <dgm:prSet presAssocID="{1C472916-136A-4BE9-AC28-8715B160B50B}" presName="parTxOnly" presStyleLbl="node1" presStyleIdx="1" presStyleCnt="3" custScaleY="135723" custLinFactX="80082" custLinFactNeighborX="100000" custLinFactNeighborY="891">
        <dgm:presLayoutVars>
          <dgm:chMax val="0"/>
          <dgm:chPref val="0"/>
          <dgm:bulletEnabled val="1"/>
        </dgm:presLayoutVars>
      </dgm:prSet>
      <dgm:spPr/>
    </dgm:pt>
    <dgm:pt modelId="{CDAE0F9B-3E95-4A89-B8F2-96D1C60875E1}" type="pres">
      <dgm:prSet presAssocID="{12B8A79A-B8E9-4B6A-BDBA-A985CEB68A5E}" presName="parTxOnlySpace" presStyleCnt="0"/>
      <dgm:spPr/>
    </dgm:pt>
    <dgm:pt modelId="{E8F3446D-8741-431A-B5AF-626D40FAEFBE}" type="pres">
      <dgm:prSet presAssocID="{0DC9305A-4565-475C-930B-9664E44DC774}" presName="parTxOnly" presStyleLbl="node1" presStyleIdx="2" presStyleCnt="3" custScaleY="143110" custLinFactX="-83906" custLinFactNeighborX="-100000" custLinFactNeighborY="-1344">
        <dgm:presLayoutVars>
          <dgm:chMax val="0"/>
          <dgm:chPref val="0"/>
          <dgm:bulletEnabled val="1"/>
        </dgm:presLayoutVars>
      </dgm:prSet>
      <dgm:spPr/>
    </dgm:pt>
  </dgm:ptLst>
  <dgm:cxnLst>
    <dgm:cxn modelId="{5DF9A80A-335B-4992-80AD-EB96F81ADF42}" type="presOf" srcId="{E344B1E3-7B54-44A1-9928-A5DC40F7E265}" destId="{4FCFF6DE-EF6C-43F3-9C1D-A4A91D861453}" srcOrd="0" destOrd="0" presId="urn:microsoft.com/office/officeart/2005/8/layout/chevron1"/>
    <dgm:cxn modelId="{451F275D-CDD0-4E70-B41D-478F869408D7}" type="presOf" srcId="{1C472916-136A-4BE9-AC28-8715B160B50B}" destId="{A272E656-951A-4587-8FB7-CEF737009DA9}" srcOrd="0" destOrd="0" presId="urn:microsoft.com/office/officeart/2005/8/layout/chevron1"/>
    <dgm:cxn modelId="{2F5E2C6C-0B06-4431-96AF-11FB536E2486}" srcId="{08AEFBF4-EAE1-4527-B7D5-B8AF0C1F6645}" destId="{E344B1E3-7B54-44A1-9928-A5DC40F7E265}" srcOrd="0" destOrd="0" parTransId="{6AAE9D09-4D3C-48A4-89AF-DA8D79B997BD}" sibTransId="{BA0E0B41-3B0E-4A58-8EE3-5FFE79E54037}"/>
    <dgm:cxn modelId="{AE9A5D4E-2A7F-4FF8-A39E-556F8FC3095A}" srcId="{08AEFBF4-EAE1-4527-B7D5-B8AF0C1F6645}" destId="{1C472916-136A-4BE9-AC28-8715B160B50B}" srcOrd="1" destOrd="0" parTransId="{10E280C7-8302-4387-8A1B-021B17C58FFA}" sibTransId="{12B8A79A-B8E9-4B6A-BDBA-A985CEB68A5E}"/>
    <dgm:cxn modelId="{92AEED96-5C28-44D4-A31A-B1260F6965CE}" type="presOf" srcId="{08AEFBF4-EAE1-4527-B7D5-B8AF0C1F6645}" destId="{1E27D7D7-9C8B-4CDF-B891-4E8921E37117}" srcOrd="0" destOrd="0" presId="urn:microsoft.com/office/officeart/2005/8/layout/chevron1"/>
    <dgm:cxn modelId="{AFBB25F0-072F-4CB2-9237-20760D3181F2}" type="presOf" srcId="{0DC9305A-4565-475C-930B-9664E44DC774}" destId="{E8F3446D-8741-431A-B5AF-626D40FAEFBE}" srcOrd="0" destOrd="0" presId="urn:microsoft.com/office/officeart/2005/8/layout/chevron1"/>
    <dgm:cxn modelId="{A11583F8-BC31-4632-9CB5-4EF8E69EE60B}" srcId="{08AEFBF4-EAE1-4527-B7D5-B8AF0C1F6645}" destId="{0DC9305A-4565-475C-930B-9664E44DC774}" srcOrd="2" destOrd="0" parTransId="{A1E84DFB-4D59-4D2E-A986-9BEBD80F5D24}" sibTransId="{B73CC0A8-044B-4290-BAF8-7D99B02B092C}"/>
    <dgm:cxn modelId="{13BFDD83-85C7-4D4B-BBD0-4B190148013C}" type="presParOf" srcId="{1E27D7D7-9C8B-4CDF-B891-4E8921E37117}" destId="{4FCFF6DE-EF6C-43F3-9C1D-A4A91D861453}" srcOrd="0" destOrd="0" presId="urn:microsoft.com/office/officeart/2005/8/layout/chevron1"/>
    <dgm:cxn modelId="{A4925D0D-0BBC-4AE3-8A32-D2F42CC533D7}" type="presParOf" srcId="{1E27D7D7-9C8B-4CDF-B891-4E8921E37117}" destId="{D1E73843-FD21-440A-87B7-BAE0110B8692}" srcOrd="1" destOrd="0" presId="urn:microsoft.com/office/officeart/2005/8/layout/chevron1"/>
    <dgm:cxn modelId="{2FC513A0-DF93-4FEB-B724-490B00AB6E0D}" type="presParOf" srcId="{1E27D7D7-9C8B-4CDF-B891-4E8921E37117}" destId="{A272E656-951A-4587-8FB7-CEF737009DA9}" srcOrd="2" destOrd="0" presId="urn:microsoft.com/office/officeart/2005/8/layout/chevron1"/>
    <dgm:cxn modelId="{374C6CF5-F69F-412E-B9FD-1778C22DCA9A}" type="presParOf" srcId="{1E27D7D7-9C8B-4CDF-B891-4E8921E37117}" destId="{CDAE0F9B-3E95-4A89-B8F2-96D1C60875E1}" srcOrd="3" destOrd="0" presId="urn:microsoft.com/office/officeart/2005/8/layout/chevron1"/>
    <dgm:cxn modelId="{5F2A8BF6-6C52-4AA3-BD36-5118538F0C65}" type="presParOf" srcId="{1E27D7D7-9C8B-4CDF-B891-4E8921E37117}" destId="{E8F3446D-8741-431A-B5AF-626D40FAEFB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AEFBF4-EAE1-4527-B7D5-B8AF0C1F6645}" type="doc">
      <dgm:prSet loTypeId="urn:microsoft.com/office/officeart/2005/8/layout/chevron1" loCatId="process" qsTypeId="urn:microsoft.com/office/officeart/2005/8/quickstyle/simple5" qsCatId="simple" csTypeId="urn:microsoft.com/office/officeart/2005/8/colors/accent2_1" csCatId="accent2" phldr="1"/>
      <dgm:spPr/>
    </dgm:pt>
    <dgm:pt modelId="{E344B1E3-7B54-44A1-9928-A5DC40F7E265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Wohnungs-übergabe</a:t>
          </a: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 von STADT und LAND an Mieterbetreuung</a:t>
          </a:r>
        </a:p>
      </dgm:t>
    </dgm:pt>
    <dgm:pt modelId="{6AAE9D09-4D3C-48A4-89AF-DA8D79B997BD}" type="parTrans" cxnId="{2F5E2C6C-0B06-4431-96AF-11FB536E2486}">
      <dgm:prSet/>
      <dgm:spPr/>
      <dgm:t>
        <a:bodyPr/>
        <a:lstStyle/>
        <a:p>
          <a:endParaRPr lang="de-DE" sz="1200"/>
        </a:p>
      </dgm:t>
    </dgm:pt>
    <dgm:pt modelId="{BA0E0B41-3B0E-4A58-8EE3-5FFE79E54037}" type="sibTrans" cxnId="{2F5E2C6C-0B06-4431-96AF-11FB536E2486}">
      <dgm:prSet/>
      <dgm:spPr/>
      <dgm:t>
        <a:bodyPr/>
        <a:lstStyle/>
        <a:p>
          <a:endParaRPr lang="de-DE" sz="1200"/>
        </a:p>
      </dgm:t>
    </dgm:pt>
    <dgm:pt modelId="{1C472916-136A-4BE9-AC28-8715B160B50B}">
      <dgm:prSet phldrT="[Text]" custT="1"/>
      <dgm:spPr/>
      <dgm:t>
        <a:bodyPr/>
        <a:lstStyle/>
        <a:p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/>
            </a:rPr>
            <a:t>Schlüsselrückgabe</a:t>
          </a:r>
          <a:r>
            <a:rPr lang="de-DE" sz="120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/>
            </a:rPr>
            <a:t> </a:t>
          </a: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/>
            </a:rPr>
            <a:t>von </a:t>
          </a: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Mieterbetreuung an Mieter</a:t>
          </a:r>
        </a:p>
      </dgm:t>
    </dgm:pt>
    <dgm:pt modelId="{10E280C7-8302-4387-8A1B-021B17C58FFA}" type="parTrans" cxnId="{AE9A5D4E-2A7F-4FF8-A39E-556F8FC3095A}">
      <dgm:prSet/>
      <dgm:spPr/>
      <dgm:t>
        <a:bodyPr/>
        <a:lstStyle/>
        <a:p>
          <a:endParaRPr lang="de-DE" sz="1200"/>
        </a:p>
      </dgm:t>
    </dgm:pt>
    <dgm:pt modelId="{12B8A79A-B8E9-4B6A-BDBA-A985CEB68A5E}" type="sibTrans" cxnId="{AE9A5D4E-2A7F-4FF8-A39E-556F8FC3095A}">
      <dgm:prSet/>
      <dgm:spPr/>
      <dgm:t>
        <a:bodyPr/>
        <a:lstStyle/>
        <a:p>
          <a:endParaRPr lang="de-DE" sz="1200"/>
        </a:p>
      </dgm:t>
    </dgm:pt>
    <dgm:pt modelId="{87B78803-816D-4A05-B820-DE6A38A2192F}">
      <dgm:prSet phldrT="[Text]" custT="1"/>
      <dgm:spPr/>
      <dgm:t>
        <a:bodyPr/>
        <a:lstStyle/>
        <a:p>
          <a:br>
            <a:rPr lang="de-DE" sz="1200" b="1" dirty="0">
              <a:solidFill>
                <a:srgbClr val="002060"/>
              </a:solidFill>
              <a:latin typeface="Realize My Passion" panose="02000603000000020004"/>
            </a:rPr>
          </a:br>
          <a:r>
            <a:rPr lang="de-DE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Rückzug</a:t>
          </a:r>
          <a:endParaRPr lang="de-DE" sz="1200" b="0" dirty="0">
            <a:solidFill>
              <a:srgbClr val="002060"/>
            </a:solidFill>
            <a:latin typeface="Realize My Passion" panose="02000603000000020004"/>
          </a:endParaRPr>
        </a:p>
      </dgm:t>
    </dgm:pt>
    <dgm:pt modelId="{F997D874-229D-4575-B0EB-1BEEF38408FE}" type="parTrans" cxnId="{103EC649-E181-408C-80A9-8892ADCDC049}">
      <dgm:prSet/>
      <dgm:spPr/>
      <dgm:t>
        <a:bodyPr/>
        <a:lstStyle/>
        <a:p>
          <a:endParaRPr lang="de-DE" sz="1200"/>
        </a:p>
      </dgm:t>
    </dgm:pt>
    <dgm:pt modelId="{895440D3-ECC4-4F01-AC93-6CAFFEAFD338}" type="sibTrans" cxnId="{103EC649-E181-408C-80A9-8892ADCDC049}">
      <dgm:prSet/>
      <dgm:spPr/>
      <dgm:t>
        <a:bodyPr/>
        <a:lstStyle/>
        <a:p>
          <a:endParaRPr lang="de-DE" sz="1200"/>
        </a:p>
      </dgm:t>
    </dgm:pt>
    <dgm:pt modelId="{1E27D7D7-9C8B-4CDF-B891-4E8921E37117}" type="pres">
      <dgm:prSet presAssocID="{08AEFBF4-EAE1-4527-B7D5-B8AF0C1F6645}" presName="Name0" presStyleCnt="0">
        <dgm:presLayoutVars>
          <dgm:dir/>
          <dgm:animLvl val="lvl"/>
          <dgm:resizeHandles val="exact"/>
        </dgm:presLayoutVars>
      </dgm:prSet>
      <dgm:spPr/>
    </dgm:pt>
    <dgm:pt modelId="{4FCFF6DE-EF6C-43F3-9C1D-A4A91D861453}" type="pres">
      <dgm:prSet presAssocID="{E344B1E3-7B54-44A1-9928-A5DC40F7E265}" presName="parTxOnly" presStyleLbl="node1" presStyleIdx="0" presStyleCnt="3" custScaleX="103834" custScaleY="149038">
        <dgm:presLayoutVars>
          <dgm:chMax val="0"/>
          <dgm:chPref val="0"/>
          <dgm:bulletEnabled val="1"/>
        </dgm:presLayoutVars>
      </dgm:prSet>
      <dgm:spPr/>
    </dgm:pt>
    <dgm:pt modelId="{D1E73843-FD21-440A-87B7-BAE0110B8692}" type="pres">
      <dgm:prSet presAssocID="{BA0E0B41-3B0E-4A58-8EE3-5FFE79E54037}" presName="parTxOnlySpace" presStyleCnt="0"/>
      <dgm:spPr/>
    </dgm:pt>
    <dgm:pt modelId="{A272E656-951A-4587-8FB7-CEF737009DA9}" type="pres">
      <dgm:prSet presAssocID="{1C472916-136A-4BE9-AC28-8715B160B50B}" presName="parTxOnly" presStyleLbl="node1" presStyleIdx="1" presStyleCnt="3" custScaleX="104017" custScaleY="149038">
        <dgm:presLayoutVars>
          <dgm:chMax val="0"/>
          <dgm:chPref val="0"/>
          <dgm:bulletEnabled val="1"/>
        </dgm:presLayoutVars>
      </dgm:prSet>
      <dgm:spPr/>
    </dgm:pt>
    <dgm:pt modelId="{376FE788-FE79-4D7E-96E8-45FD9E3894AF}" type="pres">
      <dgm:prSet presAssocID="{12B8A79A-B8E9-4B6A-BDBA-A985CEB68A5E}" presName="parTxOnlySpace" presStyleCnt="0"/>
      <dgm:spPr/>
    </dgm:pt>
    <dgm:pt modelId="{ECE7950E-4EA7-473D-A0AF-0F12FB90E438}" type="pres">
      <dgm:prSet presAssocID="{87B78803-816D-4A05-B820-DE6A38A2192F}" presName="parTxOnly" presStyleLbl="node1" presStyleIdx="2" presStyleCnt="3" custScaleY="149038">
        <dgm:presLayoutVars>
          <dgm:chMax val="0"/>
          <dgm:chPref val="0"/>
          <dgm:bulletEnabled val="1"/>
        </dgm:presLayoutVars>
      </dgm:prSet>
      <dgm:spPr/>
    </dgm:pt>
  </dgm:ptLst>
  <dgm:cxnLst>
    <dgm:cxn modelId="{5DF9A80A-335B-4992-80AD-EB96F81ADF42}" type="presOf" srcId="{E344B1E3-7B54-44A1-9928-A5DC40F7E265}" destId="{4FCFF6DE-EF6C-43F3-9C1D-A4A91D861453}" srcOrd="0" destOrd="0" presId="urn:microsoft.com/office/officeart/2005/8/layout/chevron1"/>
    <dgm:cxn modelId="{451F275D-CDD0-4E70-B41D-478F869408D7}" type="presOf" srcId="{1C472916-136A-4BE9-AC28-8715B160B50B}" destId="{A272E656-951A-4587-8FB7-CEF737009DA9}" srcOrd="0" destOrd="0" presId="urn:microsoft.com/office/officeart/2005/8/layout/chevron1"/>
    <dgm:cxn modelId="{90FAD945-0708-4273-9D94-3CDD4B1EE469}" type="presOf" srcId="{87B78803-816D-4A05-B820-DE6A38A2192F}" destId="{ECE7950E-4EA7-473D-A0AF-0F12FB90E438}" srcOrd="0" destOrd="0" presId="urn:microsoft.com/office/officeart/2005/8/layout/chevron1"/>
    <dgm:cxn modelId="{103EC649-E181-408C-80A9-8892ADCDC049}" srcId="{08AEFBF4-EAE1-4527-B7D5-B8AF0C1F6645}" destId="{87B78803-816D-4A05-B820-DE6A38A2192F}" srcOrd="2" destOrd="0" parTransId="{F997D874-229D-4575-B0EB-1BEEF38408FE}" sibTransId="{895440D3-ECC4-4F01-AC93-6CAFFEAFD338}"/>
    <dgm:cxn modelId="{2F5E2C6C-0B06-4431-96AF-11FB536E2486}" srcId="{08AEFBF4-EAE1-4527-B7D5-B8AF0C1F6645}" destId="{E344B1E3-7B54-44A1-9928-A5DC40F7E265}" srcOrd="0" destOrd="0" parTransId="{6AAE9D09-4D3C-48A4-89AF-DA8D79B997BD}" sibTransId="{BA0E0B41-3B0E-4A58-8EE3-5FFE79E54037}"/>
    <dgm:cxn modelId="{AE9A5D4E-2A7F-4FF8-A39E-556F8FC3095A}" srcId="{08AEFBF4-EAE1-4527-B7D5-B8AF0C1F6645}" destId="{1C472916-136A-4BE9-AC28-8715B160B50B}" srcOrd="1" destOrd="0" parTransId="{10E280C7-8302-4387-8A1B-021B17C58FFA}" sibTransId="{12B8A79A-B8E9-4B6A-BDBA-A985CEB68A5E}"/>
    <dgm:cxn modelId="{92AEED96-5C28-44D4-A31A-B1260F6965CE}" type="presOf" srcId="{08AEFBF4-EAE1-4527-B7D5-B8AF0C1F6645}" destId="{1E27D7D7-9C8B-4CDF-B891-4E8921E37117}" srcOrd="0" destOrd="0" presId="urn:microsoft.com/office/officeart/2005/8/layout/chevron1"/>
    <dgm:cxn modelId="{13BFDD83-85C7-4D4B-BBD0-4B190148013C}" type="presParOf" srcId="{1E27D7D7-9C8B-4CDF-B891-4E8921E37117}" destId="{4FCFF6DE-EF6C-43F3-9C1D-A4A91D861453}" srcOrd="0" destOrd="0" presId="urn:microsoft.com/office/officeart/2005/8/layout/chevron1"/>
    <dgm:cxn modelId="{A4925D0D-0BBC-4AE3-8A32-D2F42CC533D7}" type="presParOf" srcId="{1E27D7D7-9C8B-4CDF-B891-4E8921E37117}" destId="{D1E73843-FD21-440A-87B7-BAE0110B8692}" srcOrd="1" destOrd="0" presId="urn:microsoft.com/office/officeart/2005/8/layout/chevron1"/>
    <dgm:cxn modelId="{2FC513A0-DF93-4FEB-B724-490B00AB6E0D}" type="presParOf" srcId="{1E27D7D7-9C8B-4CDF-B891-4E8921E37117}" destId="{A272E656-951A-4587-8FB7-CEF737009DA9}" srcOrd="2" destOrd="0" presId="urn:microsoft.com/office/officeart/2005/8/layout/chevron1"/>
    <dgm:cxn modelId="{FF3947BF-8548-43FF-9BC0-4FC5D8A1993C}" type="presParOf" srcId="{1E27D7D7-9C8B-4CDF-B891-4E8921E37117}" destId="{376FE788-FE79-4D7E-96E8-45FD9E3894AF}" srcOrd="3" destOrd="0" presId="urn:microsoft.com/office/officeart/2005/8/layout/chevron1"/>
    <dgm:cxn modelId="{9641C8FC-2985-466C-A3EB-02D25B737BA0}" type="presParOf" srcId="{1E27D7D7-9C8B-4CDF-B891-4E8921E37117}" destId="{ECE7950E-4EA7-473D-A0AF-0F12FB90E43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9F74C-F2C9-4B66-865C-D61806CB1E0F}">
      <dsp:nvSpPr>
        <dsp:cNvPr id="0" name=""/>
        <dsp:cNvSpPr/>
      </dsp:nvSpPr>
      <dsp:spPr>
        <a:xfrm>
          <a:off x="1791498" y="-3103"/>
          <a:ext cx="3074705" cy="3074705"/>
        </a:xfrm>
        <a:prstGeom prst="circularArrow">
          <a:avLst>
            <a:gd name="adj1" fmla="val 5274"/>
            <a:gd name="adj2" fmla="val 312630"/>
            <a:gd name="adj3" fmla="val 14253101"/>
            <a:gd name="adj4" fmla="val 17112422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63353-8378-4DC7-A2EA-C9528981AA81}">
      <dsp:nvSpPr>
        <dsp:cNvPr id="0" name=""/>
        <dsp:cNvSpPr/>
      </dsp:nvSpPr>
      <dsp:spPr>
        <a:xfrm>
          <a:off x="2752641" y="920"/>
          <a:ext cx="1152419" cy="5762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Vorbereitungs-phase</a:t>
          </a:r>
        </a:p>
      </dsp:txBody>
      <dsp:txXfrm>
        <a:off x="2780769" y="29048"/>
        <a:ext cx="1096163" cy="519953"/>
      </dsp:txXfrm>
    </dsp:sp>
    <dsp:sp modelId="{2FBCB8AF-83A2-47A6-9A4B-5861A3FFEA41}">
      <dsp:nvSpPr>
        <dsp:cNvPr id="0" name=""/>
        <dsp:cNvSpPr/>
      </dsp:nvSpPr>
      <dsp:spPr>
        <a:xfrm>
          <a:off x="4177545" y="662924"/>
          <a:ext cx="1152419" cy="5762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Persönliche</a:t>
          </a: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Beratung</a:t>
          </a:r>
        </a:p>
      </dsp:txBody>
      <dsp:txXfrm>
        <a:off x="4205673" y="691052"/>
        <a:ext cx="1096163" cy="519953"/>
      </dsp:txXfrm>
    </dsp:sp>
    <dsp:sp modelId="{575D6741-7DD4-409C-B244-82E2C0E82D4C}">
      <dsp:nvSpPr>
        <dsp:cNvPr id="0" name=""/>
        <dsp:cNvSpPr/>
      </dsp:nvSpPr>
      <dsp:spPr>
        <a:xfrm>
          <a:off x="4033849" y="1900454"/>
          <a:ext cx="1152419" cy="5762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Umzugs-management</a:t>
          </a:r>
        </a:p>
      </dsp:txBody>
      <dsp:txXfrm>
        <a:off x="4061977" y="1928582"/>
        <a:ext cx="1096163" cy="519953"/>
      </dsp:txXfrm>
    </dsp:sp>
    <dsp:sp modelId="{3A33C0FA-8F8A-406D-AE2C-F85BDBB3EED8}">
      <dsp:nvSpPr>
        <dsp:cNvPr id="0" name=""/>
        <dsp:cNvSpPr/>
      </dsp:nvSpPr>
      <dsp:spPr>
        <a:xfrm>
          <a:off x="2689978" y="2495610"/>
          <a:ext cx="1277745" cy="5762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Modernisierungs-vereinbarung</a:t>
          </a:r>
        </a:p>
      </dsp:txBody>
      <dsp:txXfrm>
        <a:off x="2718106" y="2523738"/>
        <a:ext cx="1221489" cy="519953"/>
      </dsp:txXfrm>
    </dsp:sp>
    <dsp:sp modelId="{D5582697-35A3-448C-8658-70B3EFFC0B16}">
      <dsp:nvSpPr>
        <dsp:cNvPr id="0" name=""/>
        <dsp:cNvSpPr/>
      </dsp:nvSpPr>
      <dsp:spPr>
        <a:xfrm>
          <a:off x="1365814" y="1900450"/>
          <a:ext cx="1152419" cy="5762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Bauphase</a:t>
          </a:r>
          <a:r>
            <a:rPr lang="de-DE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1393942" y="1928578"/>
        <a:ext cx="1096163" cy="519953"/>
      </dsp:txXfrm>
    </dsp:sp>
    <dsp:sp modelId="{9BC73F1E-4897-482A-A12A-EE6D87088685}">
      <dsp:nvSpPr>
        <dsp:cNvPr id="0" name=""/>
        <dsp:cNvSpPr/>
      </dsp:nvSpPr>
      <dsp:spPr>
        <a:xfrm>
          <a:off x="1365809" y="662934"/>
          <a:ext cx="1152419" cy="5762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Rückzugs-management</a:t>
          </a:r>
        </a:p>
      </dsp:txBody>
      <dsp:txXfrm>
        <a:off x="1393937" y="691062"/>
        <a:ext cx="1096163" cy="519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BB466-34C3-407F-84E4-3C93245E5829}">
      <dsp:nvSpPr>
        <dsp:cNvPr id="0" name=""/>
        <dsp:cNvSpPr/>
      </dsp:nvSpPr>
      <dsp:spPr>
        <a:xfrm rot="5400000">
          <a:off x="-97515" y="99656"/>
          <a:ext cx="650100" cy="45507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de-DE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29676"/>
        <a:ext cx="455070" cy="195030"/>
      </dsp:txXfrm>
    </dsp:sp>
    <dsp:sp modelId="{98513B69-4C01-498B-A17C-5182D0324952}">
      <dsp:nvSpPr>
        <dsp:cNvPr id="0" name=""/>
        <dsp:cNvSpPr/>
      </dsp:nvSpPr>
      <dsp:spPr>
        <a:xfrm rot="5400000">
          <a:off x="3347814" y="-2890602"/>
          <a:ext cx="422787" cy="6208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Erhalt der Modernisierungsankündigung</a:t>
          </a:r>
        </a:p>
      </dsp:txBody>
      <dsp:txXfrm rot="-5400000">
        <a:off x="455070" y="22781"/>
        <a:ext cx="6187637" cy="381509"/>
      </dsp:txXfrm>
    </dsp:sp>
    <dsp:sp modelId="{F6ED4A82-F4EC-4302-8904-79F7B30A6A8E}">
      <dsp:nvSpPr>
        <dsp:cNvPr id="0" name=""/>
        <dsp:cNvSpPr/>
      </dsp:nvSpPr>
      <dsp:spPr>
        <a:xfrm rot="5400000">
          <a:off x="-97515" y="623023"/>
          <a:ext cx="650100" cy="455070"/>
        </a:xfrm>
        <a:prstGeom prst="chevron">
          <a:avLst/>
        </a:prstGeom>
        <a:solidFill>
          <a:schemeClr val="accent1">
            <a:shade val="50000"/>
            <a:hueOff val="-331035"/>
            <a:satOff val="-31848"/>
            <a:lumOff val="21776"/>
            <a:alphaOff val="0"/>
          </a:schemeClr>
        </a:solidFill>
        <a:ln w="25400" cap="flat" cmpd="sng" algn="ctr">
          <a:solidFill>
            <a:schemeClr val="accent1">
              <a:shade val="50000"/>
              <a:hueOff val="-331035"/>
              <a:satOff val="-31848"/>
              <a:lumOff val="21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de-DE" sz="18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753043"/>
        <a:ext cx="455070" cy="195030"/>
      </dsp:txXfrm>
    </dsp:sp>
    <dsp:sp modelId="{D97B47E1-2115-4AC6-B02D-225848490ED2}">
      <dsp:nvSpPr>
        <dsp:cNvPr id="0" name=""/>
        <dsp:cNvSpPr/>
      </dsp:nvSpPr>
      <dsp:spPr>
        <a:xfrm rot="5400000">
          <a:off x="3347926" y="-2367346"/>
          <a:ext cx="422565" cy="6208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31035"/>
              <a:satOff val="-31848"/>
              <a:lumOff val="21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Mitteilung über Mieterbetreuung</a:t>
          </a:r>
          <a:endParaRPr lang="de-DE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55071" y="546137"/>
        <a:ext cx="6187648" cy="381309"/>
      </dsp:txXfrm>
    </dsp:sp>
    <dsp:sp modelId="{9B5F1B74-8009-46A2-B2EF-E63B38C28F02}">
      <dsp:nvSpPr>
        <dsp:cNvPr id="0" name=""/>
        <dsp:cNvSpPr/>
      </dsp:nvSpPr>
      <dsp:spPr>
        <a:xfrm rot="5400000">
          <a:off x="-97515" y="1146390"/>
          <a:ext cx="650100" cy="455070"/>
        </a:xfrm>
        <a:prstGeom prst="chevron">
          <a:avLst/>
        </a:prstGeom>
        <a:solidFill>
          <a:schemeClr val="accent1">
            <a:shade val="50000"/>
            <a:hueOff val="-662070"/>
            <a:satOff val="-63696"/>
            <a:lumOff val="43552"/>
            <a:alphaOff val="0"/>
          </a:schemeClr>
        </a:solidFill>
        <a:ln w="25400" cap="flat" cmpd="sng" algn="ctr">
          <a:solidFill>
            <a:srgbClr val="FFCC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0" y="1276410"/>
        <a:ext cx="455070" cy="195030"/>
      </dsp:txXfrm>
    </dsp:sp>
    <dsp:sp modelId="{A7D96825-B990-4A94-A24E-B9338855C9F1}">
      <dsp:nvSpPr>
        <dsp:cNvPr id="0" name=""/>
        <dsp:cNvSpPr/>
      </dsp:nvSpPr>
      <dsp:spPr>
        <a:xfrm rot="5400000">
          <a:off x="3347926" y="-1821059"/>
          <a:ext cx="422565" cy="6208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Individuelle Kontaktaufnahme durch die Mieterbetreuung</a:t>
          </a:r>
        </a:p>
      </dsp:txBody>
      <dsp:txXfrm rot="-5400000">
        <a:off x="455071" y="1092424"/>
        <a:ext cx="6187648" cy="381309"/>
      </dsp:txXfrm>
    </dsp:sp>
    <dsp:sp modelId="{5B8C9EF9-8B07-4CB8-AFDC-FBB8410461CB}">
      <dsp:nvSpPr>
        <dsp:cNvPr id="0" name=""/>
        <dsp:cNvSpPr/>
      </dsp:nvSpPr>
      <dsp:spPr>
        <a:xfrm rot="5400000">
          <a:off x="-97515" y="1669757"/>
          <a:ext cx="650100" cy="455070"/>
        </a:xfrm>
        <a:prstGeom prst="chevron">
          <a:avLst/>
        </a:prstGeom>
        <a:solidFill>
          <a:schemeClr val="accent1">
            <a:shade val="50000"/>
            <a:hueOff val="-662070"/>
            <a:satOff val="-63696"/>
            <a:lumOff val="43552"/>
            <a:alphaOff val="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0" y="1799777"/>
        <a:ext cx="455070" cy="195030"/>
      </dsp:txXfrm>
    </dsp:sp>
    <dsp:sp modelId="{D699E060-3763-4C61-B497-D91D19FA81AA}">
      <dsp:nvSpPr>
        <dsp:cNvPr id="0" name=""/>
        <dsp:cNvSpPr/>
      </dsp:nvSpPr>
      <dsp:spPr>
        <a:xfrm rot="5400000">
          <a:off x="3347926" y="-1320612"/>
          <a:ext cx="422565" cy="6208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Prüfung etwaiger Härtefallanträge von Mietern</a:t>
          </a:r>
        </a:p>
      </dsp:txBody>
      <dsp:txXfrm rot="-5400000">
        <a:off x="455071" y="1592871"/>
        <a:ext cx="6187648" cy="381309"/>
      </dsp:txXfrm>
    </dsp:sp>
    <dsp:sp modelId="{6E154384-7B4E-46A2-ADEC-F25C57E399C6}">
      <dsp:nvSpPr>
        <dsp:cNvPr id="0" name=""/>
        <dsp:cNvSpPr/>
      </dsp:nvSpPr>
      <dsp:spPr>
        <a:xfrm rot="5400000">
          <a:off x="-97515" y="2195266"/>
          <a:ext cx="650100" cy="455070"/>
        </a:xfrm>
        <a:prstGeom prst="chevron">
          <a:avLst/>
        </a:prstGeom>
        <a:solidFill>
          <a:schemeClr val="accent1">
            <a:shade val="50000"/>
            <a:hueOff val="-331035"/>
            <a:satOff val="-31848"/>
            <a:lumOff val="21776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0" y="2325286"/>
        <a:ext cx="455070" cy="195030"/>
      </dsp:txXfrm>
    </dsp:sp>
    <dsp:sp modelId="{0E0F2FF3-939D-4336-8EED-338482D2F1B0}">
      <dsp:nvSpPr>
        <dsp:cNvPr id="0" name=""/>
        <dsp:cNvSpPr/>
      </dsp:nvSpPr>
      <dsp:spPr>
        <a:xfrm rot="5400000">
          <a:off x="3347926" y="-797245"/>
          <a:ext cx="422565" cy="6208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Bestätigung Duldung und Zutritt zur Wohnung und Keller</a:t>
          </a:r>
        </a:p>
      </dsp:txBody>
      <dsp:txXfrm rot="-5400000">
        <a:off x="455071" y="2116238"/>
        <a:ext cx="6187648" cy="381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2E656-951A-4587-8FB7-CEF737009DA9}">
      <dsp:nvSpPr>
        <dsp:cNvPr id="0" name=""/>
        <dsp:cNvSpPr/>
      </dsp:nvSpPr>
      <dsp:spPr>
        <a:xfrm>
          <a:off x="2680508" y="548940"/>
          <a:ext cx="3004849" cy="135624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05/2026</a:t>
          </a:r>
          <a:b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de-DE" sz="1200" b="1" kern="1200" dirty="0">
              <a:latin typeface="Arial" panose="020B0604020202020204" pitchFamily="34" charset="0"/>
              <a:cs typeface="Arial" panose="020B0604020202020204" pitchFamily="34" charset="0"/>
            </a:rPr>
            <a:t>Kontaktaufnahme </a:t>
          </a:r>
          <a:r>
            <a:rPr lang="de-DE" sz="1200" b="0" kern="1200" dirty="0">
              <a:latin typeface="Arial" panose="020B0604020202020204" pitchFamily="34" charset="0"/>
              <a:cs typeface="Arial" panose="020B0604020202020204" pitchFamily="34" charset="0"/>
            </a:rPr>
            <a:t>seitens Mieterbetreuung zur Abfrage der Bedarfe</a:t>
          </a:r>
        </a:p>
      </dsp:txBody>
      <dsp:txXfrm>
        <a:off x="3358630" y="548940"/>
        <a:ext cx="1648605" cy="1356244"/>
      </dsp:txXfrm>
    </dsp:sp>
    <dsp:sp modelId="{6DCD9AA2-8962-4D1E-B134-7DB0038B9163}">
      <dsp:nvSpPr>
        <dsp:cNvPr id="0" name=""/>
        <dsp:cNvSpPr/>
      </dsp:nvSpPr>
      <dsp:spPr>
        <a:xfrm>
          <a:off x="2" y="555719"/>
          <a:ext cx="3004849" cy="135624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04/2026</a:t>
          </a:r>
          <a:b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Erhalt der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Mod.-Ankündigung  </a:t>
          </a:r>
          <a:endParaRPr lang="de-DE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8124" y="555719"/>
        <a:ext cx="1648605" cy="1356244"/>
      </dsp:txXfrm>
    </dsp:sp>
    <dsp:sp modelId="{762CAD5F-4FAC-4593-BCF1-189696391985}">
      <dsp:nvSpPr>
        <dsp:cNvPr id="0" name=""/>
        <dsp:cNvSpPr/>
      </dsp:nvSpPr>
      <dsp:spPr>
        <a:xfrm>
          <a:off x="5411195" y="562078"/>
          <a:ext cx="3004849" cy="135624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14 Wochen vor Baubeginn</a:t>
          </a:r>
          <a:b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schriftliche Ankündigung Wohnungsbegehung</a:t>
          </a:r>
          <a:endParaRPr lang="de-DE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89317" y="562078"/>
        <a:ext cx="1648605" cy="1356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112AA-BBF9-491D-930A-2DC09E66FFC2}">
      <dsp:nvSpPr>
        <dsp:cNvPr id="0" name=""/>
        <dsp:cNvSpPr/>
      </dsp:nvSpPr>
      <dsp:spPr>
        <a:xfrm>
          <a:off x="2466" y="428864"/>
          <a:ext cx="3004850" cy="130945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12 Wochen vor Baubeginn</a:t>
          </a:r>
          <a:b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Wohnungsvor-begehung mit GONDEL und Planungsbüro</a:t>
          </a:r>
        </a:p>
      </dsp:txBody>
      <dsp:txXfrm>
        <a:off x="657193" y="428864"/>
        <a:ext cx="1695397" cy="1309453"/>
      </dsp:txXfrm>
    </dsp:sp>
    <dsp:sp modelId="{1FC5FE0D-3596-41AC-B4DE-5FA24FFDBB0E}">
      <dsp:nvSpPr>
        <dsp:cNvPr id="0" name=""/>
        <dsp:cNvSpPr/>
      </dsp:nvSpPr>
      <dsp:spPr>
        <a:xfrm>
          <a:off x="2706831" y="428864"/>
          <a:ext cx="3004850" cy="130945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Bekanntgabe Auszugsdatum </a:t>
          </a:r>
          <a:r>
            <a:rPr lang="de-DE" sz="1200" b="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Absprachen zur Anlieferung Kartonage</a:t>
          </a:r>
          <a:endParaRPr lang="de-DE" sz="12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61558" y="428864"/>
        <a:ext cx="1695397" cy="1309453"/>
      </dsp:txXfrm>
    </dsp:sp>
    <dsp:sp modelId="{A272E656-951A-4587-8FB7-CEF737009DA9}">
      <dsp:nvSpPr>
        <dsp:cNvPr id="0" name=""/>
        <dsp:cNvSpPr/>
      </dsp:nvSpPr>
      <dsp:spPr>
        <a:xfrm>
          <a:off x="5411196" y="428864"/>
          <a:ext cx="3004850" cy="130945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09/2026 Kellerräumungen </a:t>
          </a:r>
          <a: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durch </a:t>
          </a:r>
          <a:r>
            <a:rPr lang="de-DE" sz="1200" b="0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Plischka</a:t>
          </a:r>
          <a: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vor Wohnungsumzug </a:t>
          </a:r>
          <a:br>
            <a:rPr lang="de-DE" sz="12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de-DE" sz="12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65923" y="428864"/>
        <a:ext cx="1695397" cy="13094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FF6DE-EF6C-43F3-9C1D-A4A91D861453}">
      <dsp:nvSpPr>
        <dsp:cNvPr id="0" name=""/>
        <dsp:cNvSpPr/>
      </dsp:nvSpPr>
      <dsp:spPr>
        <a:xfrm>
          <a:off x="3216" y="16594"/>
          <a:ext cx="2791305" cy="1489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ca. 5 Wochen vor Baubeginn</a:t>
          </a:r>
          <a:br>
            <a:rPr lang="de-DE" sz="1200" b="1" kern="1200" dirty="0">
              <a:solidFill>
                <a:srgbClr val="01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Zuweisung Umsetzwohnung  </a:t>
          </a:r>
        </a:p>
      </dsp:txBody>
      <dsp:txXfrm>
        <a:off x="747825" y="16594"/>
        <a:ext cx="1302088" cy="1489217"/>
      </dsp:txXfrm>
    </dsp:sp>
    <dsp:sp modelId="{A272E656-951A-4587-8FB7-CEF737009DA9}">
      <dsp:nvSpPr>
        <dsp:cNvPr id="0" name=""/>
        <dsp:cNvSpPr/>
      </dsp:nvSpPr>
      <dsp:spPr>
        <a:xfrm>
          <a:off x="2557448" y="0"/>
          <a:ext cx="2949600" cy="149377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4 Wochen vor Baubeginn</a:t>
          </a:r>
          <a:br>
            <a:rPr lang="de-DE" sz="1200" b="1" kern="1200" dirty="0">
              <a:solidFill>
                <a:srgbClr val="01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Versand Mod.-Vereinbarung und Nutzungs-vereinbarung Umsetzwohnung</a:t>
          </a:r>
        </a:p>
      </dsp:txBody>
      <dsp:txXfrm>
        <a:off x="3304334" y="0"/>
        <a:ext cx="1455828" cy="1493772"/>
      </dsp:txXfrm>
    </dsp:sp>
    <dsp:sp modelId="{E8F3446D-8741-431A-B5AF-626D40FAEFBE}">
      <dsp:nvSpPr>
        <dsp:cNvPr id="0" name=""/>
        <dsp:cNvSpPr/>
      </dsp:nvSpPr>
      <dsp:spPr>
        <a:xfrm>
          <a:off x="5185861" y="19167"/>
          <a:ext cx="3217677" cy="148407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3-2 Wochen vor Baubeginn</a:t>
          </a:r>
          <a:br>
            <a:rPr lang="de-DE" sz="1200" b="1" kern="1200" dirty="0">
              <a:solidFill>
                <a:srgbClr val="01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Unterschrift Mod.-vereinbarung und Nutzungsvereinbarung</a:t>
          </a:r>
        </a:p>
      </dsp:txBody>
      <dsp:txXfrm>
        <a:off x="5927896" y="19167"/>
        <a:ext cx="1733607" cy="1484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FF6DE-EF6C-43F3-9C1D-A4A91D861453}">
      <dsp:nvSpPr>
        <dsp:cNvPr id="0" name=""/>
        <dsp:cNvSpPr/>
      </dsp:nvSpPr>
      <dsp:spPr>
        <a:xfrm>
          <a:off x="0" y="151841"/>
          <a:ext cx="2769080" cy="1326837"/>
        </a:xfrm>
        <a:prstGeom prst="chevron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Ca. 3 Tage vor Baubeginn</a:t>
          </a:r>
          <a:b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de-DE" sz="1200" b="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Aushändigung Schlüssel Umsetzwohnung</a:t>
          </a:r>
        </a:p>
      </dsp:txBody>
      <dsp:txXfrm>
        <a:off x="663419" y="151841"/>
        <a:ext cx="1442243" cy="1326837"/>
      </dsp:txXfrm>
    </dsp:sp>
    <dsp:sp modelId="{A272E656-951A-4587-8FB7-CEF737009DA9}">
      <dsp:nvSpPr>
        <dsp:cNvPr id="0" name=""/>
        <dsp:cNvSpPr/>
      </dsp:nvSpPr>
      <dsp:spPr>
        <a:xfrm>
          <a:off x="2533172" y="122390"/>
          <a:ext cx="2951324" cy="13455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Auszug</a:t>
          </a:r>
          <a:br>
            <a:rPr lang="de-DE" sz="1300" b="1" kern="1200" dirty="0">
              <a:solidFill>
                <a:srgbClr val="002060"/>
              </a:solidFill>
            </a:rPr>
          </a:br>
          <a:endParaRPr lang="de-DE" sz="1300" b="0" kern="1200" dirty="0">
            <a:solidFill>
              <a:srgbClr val="002060"/>
            </a:solidFill>
          </a:endParaRPr>
        </a:p>
      </dsp:txBody>
      <dsp:txXfrm>
        <a:off x="3205940" y="122390"/>
        <a:ext cx="1605789" cy="1345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FF6DE-EF6C-43F3-9C1D-A4A91D861453}">
      <dsp:nvSpPr>
        <dsp:cNvPr id="0" name=""/>
        <dsp:cNvSpPr/>
      </dsp:nvSpPr>
      <dsp:spPr>
        <a:xfrm>
          <a:off x="2271" y="0"/>
          <a:ext cx="2767150" cy="13472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</a:rPr>
            <a:t>ca. 3 Wochen vor Bauende</a:t>
          </a:r>
          <a:b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</a:rPr>
          </a:b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</a:rPr>
            <a:t>Kontaktaufnahme zum Mieter</a:t>
          </a:r>
        </a:p>
      </dsp:txBody>
      <dsp:txXfrm>
        <a:off x="675880" y="0"/>
        <a:ext cx="1419932" cy="1347218"/>
      </dsp:txXfrm>
    </dsp:sp>
    <dsp:sp modelId="{A272E656-951A-4587-8FB7-CEF737009DA9}">
      <dsp:nvSpPr>
        <dsp:cNvPr id="0" name=""/>
        <dsp:cNvSpPr/>
      </dsp:nvSpPr>
      <dsp:spPr>
        <a:xfrm>
          <a:off x="4985411" y="43157"/>
          <a:ext cx="2767150" cy="127767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ca. 2 Wochen vor Bauende</a:t>
          </a:r>
          <a:b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</a:b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Terminierung des Rückzugs durch das Umzugsunter-nehmen</a:t>
          </a:r>
        </a:p>
      </dsp:txBody>
      <dsp:txXfrm>
        <a:off x="5624250" y="43157"/>
        <a:ext cx="1489473" cy="1277677"/>
      </dsp:txXfrm>
    </dsp:sp>
    <dsp:sp modelId="{E8F3446D-8741-431A-B5AF-626D40FAEFBE}">
      <dsp:nvSpPr>
        <dsp:cNvPr id="0" name=""/>
        <dsp:cNvSpPr/>
      </dsp:nvSpPr>
      <dsp:spPr>
        <a:xfrm>
          <a:off x="2384621" y="0"/>
          <a:ext cx="2767150" cy="1347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Technische Abnahme </a:t>
          </a: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von GNEISE und ausführenden Firmen</a:t>
          </a:r>
        </a:p>
      </dsp:txBody>
      <dsp:txXfrm>
        <a:off x="3058230" y="0"/>
        <a:ext cx="1419933" cy="13472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FF6DE-EF6C-43F3-9C1D-A4A91D861453}">
      <dsp:nvSpPr>
        <dsp:cNvPr id="0" name=""/>
        <dsp:cNvSpPr/>
      </dsp:nvSpPr>
      <dsp:spPr>
        <a:xfrm>
          <a:off x="2631" y="0"/>
          <a:ext cx="2816606" cy="1347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Wohnungs-übergabe</a:t>
          </a: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 von STADT und LAND an Mieterbetreuung</a:t>
          </a:r>
        </a:p>
      </dsp:txBody>
      <dsp:txXfrm>
        <a:off x="676240" y="0"/>
        <a:ext cx="1469389" cy="1347217"/>
      </dsp:txXfrm>
    </dsp:sp>
    <dsp:sp modelId="{A272E656-951A-4587-8FB7-CEF737009DA9}">
      <dsp:nvSpPr>
        <dsp:cNvPr id="0" name=""/>
        <dsp:cNvSpPr/>
      </dsp:nvSpPr>
      <dsp:spPr>
        <a:xfrm>
          <a:off x="2547977" y="0"/>
          <a:ext cx="2821570" cy="1347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/>
            </a:rPr>
            <a:t>Schlüsselrückgabe</a:t>
          </a:r>
          <a:r>
            <a:rPr lang="de-DE" sz="120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/>
            </a:rPr>
            <a:t> </a:t>
          </a: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/>
            </a:rPr>
            <a:t>von </a:t>
          </a:r>
          <a:r>
            <a:rPr lang="de-DE" sz="1200" b="0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rPr>
            <a:t>Mieterbetreuung an Mieter</a:t>
          </a:r>
        </a:p>
      </dsp:txBody>
      <dsp:txXfrm>
        <a:off x="3221586" y="0"/>
        <a:ext cx="1474353" cy="1347217"/>
      </dsp:txXfrm>
    </dsp:sp>
    <dsp:sp modelId="{ECE7950E-4EA7-473D-A0AF-0F12FB90E438}">
      <dsp:nvSpPr>
        <dsp:cNvPr id="0" name=""/>
        <dsp:cNvSpPr/>
      </dsp:nvSpPr>
      <dsp:spPr>
        <a:xfrm>
          <a:off x="5098287" y="0"/>
          <a:ext cx="2712605" cy="1347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200" b="1" kern="1200" dirty="0">
              <a:solidFill>
                <a:srgbClr val="002060"/>
              </a:solidFill>
              <a:latin typeface="Realize My Passion" panose="02000603000000020004"/>
            </a:rPr>
          </a:br>
          <a:r>
            <a:rPr lang="de-DE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Rückzug</a:t>
          </a:r>
          <a:endParaRPr lang="de-DE" sz="1200" b="0" kern="1200" dirty="0">
            <a:solidFill>
              <a:srgbClr val="002060"/>
            </a:solidFill>
            <a:latin typeface="Realize My Passion" panose="02000603000000020004"/>
          </a:endParaRPr>
        </a:p>
      </dsp:txBody>
      <dsp:txXfrm>
        <a:off x="5771896" y="0"/>
        <a:ext cx="1365388" cy="1347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41A8D78-300F-47CA-BC1E-6FC5BB3EB460}" type="datetime1">
              <a:rPr lang="de-DE" altLang="en-US"/>
              <a:pPr>
                <a:defRPr/>
              </a:pPr>
              <a:t>15.04.2026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EFAFB82A-6E9A-401A-9C3F-B6E09FC933D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48070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0A5EF5F-C0A8-4698-A997-735D9B57D1A2}" type="datetime1">
              <a:rPr lang="de-DE" altLang="en-US"/>
              <a:pPr>
                <a:defRPr/>
              </a:pPr>
              <a:t>15.04.2026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Mastertextformat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Verdana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5A95428-8893-4D08-BA7A-3DF09F470AD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09045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E1E1F20E-15E8-4274-3091-5DCB54C36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4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716D06-7C48-A799-4740-BC948ABFC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072"/>
          <a:stretch/>
        </p:blipFill>
        <p:spPr>
          <a:xfrm>
            <a:off x="-7258" y="3684411"/>
            <a:ext cx="3655525" cy="14590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C5E0EF-31ED-901D-DBF2-8C24750138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013" y="4273449"/>
            <a:ext cx="2286000" cy="5033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C004CAB-EABE-87A6-2568-1DAF1EAB0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9115"/>
          <a:stretch/>
        </p:blipFill>
        <p:spPr>
          <a:xfrm>
            <a:off x="3877056" y="-2340"/>
            <a:ext cx="5274202" cy="19305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0F0ED5B-AFA7-4FBB-CC91-F7A503449C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22432" y="384476"/>
            <a:ext cx="862793" cy="5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99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300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B9C1D4-6BF6-E869-0924-D54A024B8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494"/>
          <a:stretch/>
        </p:blipFill>
        <p:spPr>
          <a:xfrm>
            <a:off x="429772" y="730530"/>
            <a:ext cx="8245916" cy="3841471"/>
          </a:xfrm>
          <a:prstGeom prst="rect">
            <a:avLst/>
          </a:prstGeom>
        </p:spPr>
      </p:pic>
      <p:sp>
        <p:nvSpPr>
          <p:cNvPr id="2" name="Textplatzhalter 2">
            <a:extLst>
              <a:ext uri="{FF2B5EF4-FFF2-40B4-BE49-F238E27FC236}">
                <a16:creationId xmlns:a16="http://schemas.microsoft.com/office/drawing/2014/main" id="{D9C54B78-A87F-A352-A521-720EA587C02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8774" y="376238"/>
            <a:ext cx="8426451" cy="4653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 u="sng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e-DE" dirty="0"/>
              <a:t>Übersicht Icons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262651-2450-CB97-1DF3-CC31973B2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270" y="4564441"/>
            <a:ext cx="1168400" cy="257262"/>
          </a:xfrm>
          <a:prstGeom prst="rect">
            <a:avLst/>
          </a:prstGeom>
        </p:spPr>
      </p:pic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1EA34C69-A279-CDD1-6343-C839048A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5981" y="4672940"/>
            <a:ext cx="1717288" cy="121500"/>
          </a:xfrm>
          <a:prstGeom prst="rect">
            <a:avLst/>
          </a:prstGeom>
        </p:spPr>
        <p:txBody>
          <a:bodyPr/>
          <a:lstStyle/>
          <a:p>
            <a:fld id="{ADCD30B7-18E5-D64D-850C-904909736D8C}" type="datetime4">
              <a:rPr lang="de-DE" smtClean="0"/>
              <a:t>15. April 2026</a:t>
            </a:fld>
            <a:endParaRPr lang="de-DE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B61EC397-2A28-DFDB-9F4D-BCF2FB20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307" y="4672940"/>
            <a:ext cx="479502" cy="121500"/>
          </a:xfrm>
          <a:prstGeom prst="rect">
            <a:avLst/>
          </a:prstGeom>
        </p:spPr>
        <p:txBody>
          <a:bodyPr/>
          <a:lstStyle/>
          <a:p>
            <a:fld id="{CFAC86BC-8FCB-4A1C-90D8-235C10B113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241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2E872C1-8649-D472-4FD1-0548D24CF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115"/>
          <a:stretch/>
        </p:blipFill>
        <p:spPr>
          <a:xfrm>
            <a:off x="3877056" y="-2340"/>
            <a:ext cx="5274202" cy="193054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9292395-DA57-C197-46EE-85AA220AE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072"/>
          <a:stretch/>
        </p:blipFill>
        <p:spPr>
          <a:xfrm>
            <a:off x="0" y="3684410"/>
            <a:ext cx="3655525" cy="14590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1C1960-2A66-45EF-3C2B-27810F8FC6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013" y="4273449"/>
            <a:ext cx="2286000" cy="50333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E9709E7-94B3-2165-7A0C-8D81682CB1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2432" y="384476"/>
            <a:ext cx="862793" cy="5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0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Pr>
        <a:solidFill>
          <a:srgbClr val="A79D9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2E872C1-8649-D472-4FD1-0548D24CF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115"/>
          <a:stretch/>
        </p:blipFill>
        <p:spPr>
          <a:xfrm>
            <a:off x="3877056" y="-2340"/>
            <a:ext cx="5274202" cy="193054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9292395-DA57-C197-46EE-85AA220AE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0072"/>
          <a:stretch/>
        </p:blipFill>
        <p:spPr>
          <a:xfrm>
            <a:off x="0" y="3684410"/>
            <a:ext cx="3655525" cy="14590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1C1960-2A66-45EF-3C2B-27810F8FC6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013" y="4273449"/>
            <a:ext cx="2286000" cy="50333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6A20ABB-FE91-8080-5391-76719E20BB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2432" y="384476"/>
            <a:ext cx="862793" cy="5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300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2E872C1-8649-D472-4FD1-0548D24CF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115"/>
          <a:stretch/>
        </p:blipFill>
        <p:spPr>
          <a:xfrm>
            <a:off x="3877056" y="-2340"/>
            <a:ext cx="5274202" cy="19305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1C1960-2A66-45EF-3C2B-27810F8FC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013" y="4273449"/>
            <a:ext cx="2286000" cy="50333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FEA78C0-B868-1D4B-B059-2D96CE1A5E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2432" y="384476"/>
            <a:ext cx="862793" cy="5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53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0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einer Tex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53D5B267-AD9A-8650-4554-F49B4BD3D95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366270" y="1203325"/>
            <a:ext cx="8418955" cy="316865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A501483-B0EA-9FA0-3182-40BAE12A2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7012" y="376238"/>
            <a:ext cx="8318941" cy="4653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 u="sng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e-DE" dirty="0"/>
              <a:t>Überschrift der Folie              </a:t>
            </a:r>
            <a:br>
              <a:rPr lang="de-DE" dirty="0"/>
            </a:br>
            <a:r>
              <a:rPr lang="de-DE" dirty="0"/>
              <a:t>(ggf. über 2 Zeilen möglich)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A5F5962C-A952-532E-3B94-7F6691A0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5981" y="4672940"/>
            <a:ext cx="1717288" cy="121500"/>
          </a:xfrm>
          <a:prstGeom prst="rect">
            <a:avLst/>
          </a:prstGeom>
        </p:spPr>
        <p:txBody>
          <a:bodyPr/>
          <a:lstStyle/>
          <a:p>
            <a:fld id="{ADCD30B7-18E5-D64D-850C-904909736D8C}" type="datetime4">
              <a:rPr lang="de-DE" smtClean="0"/>
              <a:t>15. April 2026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563530B8-3FB5-928D-7EF3-5352E5A2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307" y="4672940"/>
            <a:ext cx="479502" cy="121500"/>
          </a:xfrm>
          <a:prstGeom prst="rect">
            <a:avLst/>
          </a:prstGeom>
        </p:spPr>
        <p:txBody>
          <a:bodyPr/>
          <a:lstStyle/>
          <a:p>
            <a:fld id="{CFAC86BC-8FCB-4A1C-90D8-235C10B1131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1D80E4-6CE5-C725-10B7-20383292D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70" y="4564441"/>
            <a:ext cx="1168400" cy="2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zwei 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53D5B267-AD9A-8650-4554-F49B4BD3D95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366270" y="1203325"/>
            <a:ext cx="4205730" cy="31686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2025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Überschrift 2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5214687E-94D1-83B7-76F8-35DB609A2CE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30749" y="1203325"/>
            <a:ext cx="4046981" cy="31686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2025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Überschrift 2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D0EAD9C-2297-8D8B-5D24-4263612726A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6270" y="376238"/>
            <a:ext cx="8418954" cy="4653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 u="sng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e-DE" dirty="0"/>
              <a:t>Überschrift der Folie</a:t>
            </a:r>
            <a:br>
              <a:rPr lang="de-DE" dirty="0"/>
            </a:br>
            <a:r>
              <a:rPr lang="de-DE" dirty="0"/>
              <a:t>(ggf. über 2 Zeilen möglich)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49F5366-1EB3-6EF9-D5CB-1147868E5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70" y="4564441"/>
            <a:ext cx="1168400" cy="257262"/>
          </a:xfrm>
          <a:prstGeom prst="rect">
            <a:avLst/>
          </a:prstGeom>
        </p:spPr>
      </p:pic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C34A9AF5-EF04-2ED4-62DF-995FA2EE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5981" y="4672940"/>
            <a:ext cx="1717288" cy="121500"/>
          </a:xfrm>
          <a:prstGeom prst="rect">
            <a:avLst/>
          </a:prstGeom>
        </p:spPr>
        <p:txBody>
          <a:bodyPr/>
          <a:lstStyle/>
          <a:p>
            <a:fld id="{ADCD30B7-18E5-D64D-850C-904909736D8C}" type="datetime4">
              <a:rPr lang="de-DE" smtClean="0"/>
              <a:t>15. April 2026</a:t>
            </a:fld>
            <a:endParaRPr lang="de-DE" dirty="0"/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7A918F1B-3614-0C3C-11AC-53776085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307" y="4672940"/>
            <a:ext cx="479502" cy="121500"/>
          </a:xfrm>
          <a:prstGeom prst="rect">
            <a:avLst/>
          </a:prstGeom>
        </p:spPr>
        <p:txBody>
          <a:bodyPr/>
          <a:lstStyle/>
          <a:p>
            <a:fld id="{CFAC86BC-8FCB-4A1C-90D8-235C10B113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68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hne Überschrif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E56D5FD-97AF-812B-263D-4D814EEB46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269" y="376238"/>
            <a:ext cx="8418956" cy="399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2025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Überschrift 2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B164BF-6765-FB56-4918-429F06F27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70" y="4564441"/>
            <a:ext cx="1168400" cy="257262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BB6280DB-317A-E141-984B-E3A1466D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5981" y="4672940"/>
            <a:ext cx="1717288" cy="121500"/>
          </a:xfrm>
          <a:prstGeom prst="rect">
            <a:avLst/>
          </a:prstGeom>
        </p:spPr>
        <p:txBody>
          <a:bodyPr/>
          <a:lstStyle/>
          <a:p>
            <a:fld id="{ADCD30B7-18E5-D64D-850C-904909736D8C}" type="datetime4">
              <a:rPr lang="de-DE" smtClean="0"/>
              <a:t>15. April 2026</a:t>
            </a:fld>
            <a:endParaRPr lang="de-DE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9EDB64-D5EC-A258-F860-B8030F03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307" y="4672940"/>
            <a:ext cx="479502" cy="121500"/>
          </a:xfrm>
          <a:prstGeom prst="rect">
            <a:avLst/>
          </a:prstGeom>
        </p:spPr>
        <p:txBody>
          <a:bodyPr/>
          <a:lstStyle/>
          <a:p>
            <a:fld id="{CFAC86BC-8FCB-4A1C-90D8-235C10B113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945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Ico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G">
            <a:extLst>
              <a:ext uri="{FF2B5EF4-FFF2-40B4-BE49-F238E27FC236}">
                <a16:creationId xmlns:a16="http://schemas.microsoft.com/office/drawing/2014/main" id="{D5AD017F-A3F2-8BBA-C998-A91BBB614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420"/>
          <a:stretch/>
        </p:blipFill>
        <p:spPr>
          <a:xfrm>
            <a:off x="439903" y="729891"/>
            <a:ext cx="8240790" cy="384211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4A357B-490D-5338-145E-A3731E0FB9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8774" y="376238"/>
            <a:ext cx="8426451" cy="4653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 u="sng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e-DE" dirty="0"/>
              <a:t>Übersicht Icons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A7D462-2D2E-75BD-ED7A-73D6A7BC64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270" y="4564441"/>
            <a:ext cx="1168400" cy="257262"/>
          </a:xfrm>
          <a:prstGeom prst="rect">
            <a:avLst/>
          </a:prstGeom>
        </p:spPr>
      </p:pic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6D2757A4-9778-0AC6-24AE-1F131A2A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5981" y="4672940"/>
            <a:ext cx="1717288" cy="121500"/>
          </a:xfrm>
          <a:prstGeom prst="rect">
            <a:avLst/>
          </a:prstGeom>
        </p:spPr>
        <p:txBody>
          <a:bodyPr/>
          <a:lstStyle/>
          <a:p>
            <a:fld id="{ADCD30B7-18E5-D64D-850C-904909736D8C}" type="datetime4">
              <a:rPr lang="de-DE" smtClean="0"/>
              <a:t>15. April 2026</a:t>
            </a:fld>
            <a:endParaRPr lang="de-DE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DCF71E1-9EBB-EEE1-1BC3-7A675A39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307" y="4672940"/>
            <a:ext cx="479502" cy="121500"/>
          </a:xfrm>
          <a:prstGeom prst="rect">
            <a:avLst/>
          </a:prstGeom>
        </p:spPr>
        <p:txBody>
          <a:bodyPr/>
          <a:lstStyle/>
          <a:p>
            <a:fld id="{CFAC86BC-8FCB-4A1C-90D8-235C10B113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252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B6CD721-0E9E-6C58-7286-CA6824630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465"/>
          <a:stretch/>
        </p:blipFill>
        <p:spPr>
          <a:xfrm>
            <a:off x="431800" y="730299"/>
            <a:ext cx="8243888" cy="3841702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A501483-B0EA-9FA0-3182-40BAE12A2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8774" y="376238"/>
            <a:ext cx="8426451" cy="4653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1" u="sng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e-DE" dirty="0"/>
              <a:t>Übersicht Icons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D8FC3D-C9A6-B28B-F41F-F5000E0E90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270" y="4564441"/>
            <a:ext cx="1168400" cy="257262"/>
          </a:xfrm>
          <a:prstGeom prst="rect">
            <a:avLst/>
          </a:prstGeom>
        </p:spPr>
      </p:pic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1B0B0901-4659-B55B-7455-1CEFEFD2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5981" y="4672940"/>
            <a:ext cx="1717288" cy="121500"/>
          </a:xfrm>
          <a:prstGeom prst="rect">
            <a:avLst/>
          </a:prstGeom>
        </p:spPr>
        <p:txBody>
          <a:bodyPr/>
          <a:lstStyle/>
          <a:p>
            <a:fld id="{ADCD30B7-18E5-D64D-850C-904909736D8C}" type="datetime4">
              <a:rPr lang="de-DE" smtClean="0"/>
              <a:t>15. April 2026</a:t>
            </a:fld>
            <a:endParaRPr lang="de-DE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EBC7A88-13BA-A8C2-E9D4-A42D7EA2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307" y="4672940"/>
            <a:ext cx="479502" cy="121500"/>
          </a:xfrm>
          <a:prstGeom prst="rect">
            <a:avLst/>
          </a:prstGeom>
        </p:spPr>
        <p:txBody>
          <a:bodyPr/>
          <a:lstStyle/>
          <a:p>
            <a:fld id="{CFAC86BC-8FCB-4A1C-90D8-235C10B113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099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950" y="376238"/>
            <a:ext cx="8426100" cy="439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36828" y="4671700"/>
            <a:ext cx="1717288" cy="1215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825" b="0">
                <a:solidFill>
                  <a:schemeClr val="tx1"/>
                </a:solidFill>
                <a:latin typeface="+mn-lt"/>
              </a:defRPr>
            </a:lvl1pPr>
          </a:lstStyle>
          <a:p>
            <a:fld id="{B94B9498-B5FA-B847-BFC5-1006057D682B}" type="datetime4">
              <a:rPr lang="de-DE" smtClean="0"/>
              <a:t>15. April 2026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06154" y="4671700"/>
            <a:ext cx="479502" cy="1215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25" b="0">
                <a:solidFill>
                  <a:schemeClr val="tx1"/>
                </a:solidFill>
                <a:latin typeface="+mn-lt"/>
              </a:defRPr>
            </a:lvl1pPr>
          </a:lstStyle>
          <a:p>
            <a:fld id="{CFAC86BC-8FCB-4A1C-90D8-235C10B113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53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20" r:id="rId2"/>
    <p:sldLayoutId id="2147485317" r:id="rId3"/>
    <p:sldLayoutId id="2147485321" r:id="rId4"/>
    <p:sldLayoutId id="2147485319" r:id="rId5"/>
    <p:sldLayoutId id="2147485318" r:id="rId6"/>
    <p:sldLayoutId id="2147485316" r:id="rId7"/>
    <p:sldLayoutId id="2147485322" r:id="rId8"/>
    <p:sldLayoutId id="2147485323" r:id="rId9"/>
    <p:sldLayoutId id="2147485324" r:id="rId10"/>
  </p:sldLayoutIdLst>
  <p:hf hdr="0"/>
  <p:txStyles>
    <p:titleStyle>
      <a:lvl1pPr algn="r" defTabSz="685800" rtl="0" eaLnBrk="1" latinLnBrk="0" hangingPunct="1">
        <a:spcBef>
          <a:spcPct val="0"/>
        </a:spcBef>
        <a:buNone/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02500" rtl="0" eaLnBrk="1" latinLnBrk="0" hangingPunct="1">
        <a:spcBef>
          <a:spcPct val="2000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02500" indent="-202500" algn="l" defTabSz="202500" rtl="0" eaLnBrk="1" latinLnBrk="0" hangingPunct="1">
        <a:spcBef>
          <a:spcPct val="20000"/>
        </a:spcBef>
        <a:buFont typeface="FiraSansCondensed-Medium" panose="020B0503050000020004" pitchFamily="34" charset="77"/>
        <a:buChar char="→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3622" indent="-202500" algn="l" defTabSz="202500" rtl="0" eaLnBrk="1" latinLnBrk="0" hangingPunct="1">
        <a:spcBef>
          <a:spcPct val="20000"/>
        </a:spcBef>
        <a:buClr>
          <a:schemeClr val="accent1"/>
        </a:buClr>
        <a:buFont typeface="FiraSansCondensed-Medium" panose="020B0503050000020004" pitchFamily="34" charset="77"/>
        <a:buChar char="→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07500" indent="-202500" algn="l" defTabSz="202500" rtl="0" eaLnBrk="1" latinLnBrk="0" hangingPunct="1">
        <a:spcBef>
          <a:spcPct val="20000"/>
        </a:spcBef>
        <a:buClr>
          <a:schemeClr val="accent2"/>
        </a:buClr>
        <a:buSzPct val="100000"/>
        <a:buFont typeface="FiraSansCondensed-Medium" panose="020B0503050000020004" pitchFamily="34" charset="77"/>
        <a:buChar char="→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02500" algn="l" defTabSz="202500" rtl="0" eaLnBrk="1" latinLnBrk="0" hangingPunct="1">
        <a:spcBef>
          <a:spcPct val="20000"/>
        </a:spcBef>
        <a:buClr>
          <a:schemeClr val="accent3"/>
        </a:buClr>
        <a:buFont typeface="FiraSansCondensed-Medium" panose="020B0503050000020004" pitchFamily="34" charset="77"/>
        <a:buChar char="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4" orient="horz" pos="23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26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orient="horz" pos="3003" userDrawn="1">
          <p15:clr>
            <a:srgbClr val="F26B43"/>
          </p15:clr>
        </p15:guide>
        <p15:guide id="9" pos="29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8970F20-74FB-4F45-D918-92F47A06F8F2}"/>
              </a:ext>
            </a:extLst>
          </p:cNvPr>
          <p:cNvSpPr txBox="1"/>
          <p:nvPr/>
        </p:nvSpPr>
        <p:spPr>
          <a:xfrm>
            <a:off x="927283" y="1728586"/>
            <a:ext cx="5741490" cy="430887"/>
          </a:xfrm>
          <a:prstGeom prst="rect">
            <a:avLst/>
          </a:prstGeom>
          <a:solidFill>
            <a:schemeClr val="accent2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Mieterinformationsveranstaltung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6A4D80-DC8F-F0E2-46E6-E9D45A9E741F}"/>
              </a:ext>
            </a:extLst>
          </p:cNvPr>
          <p:cNvSpPr txBox="1"/>
          <p:nvPr/>
        </p:nvSpPr>
        <p:spPr>
          <a:xfrm>
            <a:off x="927283" y="2217911"/>
            <a:ext cx="6357043" cy="430887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Energetisch notwendige Sanierung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DC3EF4-12EC-5D2C-02FC-49E4F32AEA17}"/>
              </a:ext>
            </a:extLst>
          </p:cNvPr>
          <p:cNvSpPr txBox="1"/>
          <p:nvPr/>
        </p:nvSpPr>
        <p:spPr>
          <a:xfrm>
            <a:off x="927283" y="2704896"/>
            <a:ext cx="2736821" cy="430887"/>
          </a:xfrm>
          <a:prstGeom prst="rect">
            <a:avLst/>
          </a:prstGeom>
          <a:solidFill>
            <a:schemeClr val="accent5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Weichselstr. 52</a:t>
            </a:r>
          </a:p>
        </p:txBody>
      </p:sp>
    </p:spTree>
    <p:extLst>
      <p:ext uri="{BB962C8B-B14F-4D97-AF65-F5344CB8AC3E}">
        <p14:creationId xmlns:p14="http://schemas.microsoft.com/office/powerpoint/2010/main" val="338040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B925DA-71A3-0989-FA4E-BB32C7E4E10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78C09C-0E5F-312A-E49E-39AB2FCC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002AA7-24D9-930A-A231-04DE7EA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6" name="Inhaltsplatzhalter 6">
            <a:extLst>
              <a:ext uri="{FF2B5EF4-FFF2-40B4-BE49-F238E27FC236}">
                <a16:creationId xmlns:a16="http://schemas.microsoft.com/office/drawing/2014/main" id="{7A60B1DE-4863-2FB5-9420-280FE2B58948}"/>
              </a:ext>
            </a:extLst>
          </p:cNvPr>
          <p:cNvGraphicFramePr>
            <a:graphicFrameLocks/>
          </p:cNvGraphicFramePr>
          <p:nvPr/>
        </p:nvGraphicFramePr>
        <p:xfrm>
          <a:off x="1197630" y="1220905"/>
          <a:ext cx="6657703" cy="307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55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F781C2-A562-AA9F-AA4D-F66A8BC76D8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- Vorbereitungsphase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119E93-BAB1-0305-B3EA-A929EC98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62885B-72FA-70DA-D154-B8B8B5A7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7684D16-AB63-E33E-A84F-60A8C1DB883F}"/>
              </a:ext>
            </a:extLst>
          </p:cNvPr>
          <p:cNvSpPr/>
          <p:nvPr/>
        </p:nvSpPr>
        <p:spPr>
          <a:xfrm>
            <a:off x="3953547" y="3027764"/>
            <a:ext cx="140385" cy="20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F1F98692-0F0D-C34F-55DF-7382014D5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0483"/>
              </p:ext>
            </p:extLst>
          </p:nvPr>
        </p:nvGraphicFramePr>
        <p:xfrm>
          <a:off x="621873" y="1499955"/>
          <a:ext cx="6663347" cy="274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295F214F-A8F1-1619-FB16-ADF60D3A7927}"/>
              </a:ext>
            </a:extLst>
          </p:cNvPr>
          <p:cNvSpPr/>
          <p:nvPr/>
        </p:nvSpPr>
        <p:spPr>
          <a:xfrm>
            <a:off x="7285220" y="1946366"/>
            <a:ext cx="1813032" cy="1436914"/>
          </a:xfrm>
          <a:prstGeom prst="wedgeEllipseCallout">
            <a:avLst>
              <a:gd name="adj1" fmla="val -47852"/>
              <a:gd name="adj2" fmla="val 489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002060"/>
                </a:solidFill>
              </a:rPr>
              <a:t>Wirtschaftliche Härten haben keinen Einfluss auf die Duldung</a:t>
            </a:r>
          </a:p>
          <a:p>
            <a:pPr algn="ctr"/>
            <a:endParaRPr lang="de-DE" sz="1000" dirty="0">
              <a:solidFill>
                <a:srgbClr val="002060"/>
              </a:solidFill>
            </a:endParaRPr>
          </a:p>
          <a:p>
            <a:pPr algn="ctr"/>
            <a:r>
              <a:rPr lang="de-DE" sz="1000" dirty="0">
                <a:solidFill>
                  <a:srgbClr val="002060"/>
                </a:solidFill>
              </a:rPr>
              <a:t>Prüfung im Rahmen der Mieterhöhung </a:t>
            </a:r>
          </a:p>
        </p:txBody>
      </p:sp>
    </p:spTree>
    <p:extLst>
      <p:ext uri="{BB962C8B-B14F-4D97-AF65-F5344CB8AC3E}">
        <p14:creationId xmlns:p14="http://schemas.microsoft.com/office/powerpoint/2010/main" val="112395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C5FE070-7C98-B28A-D915-C0FD61BEF1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7012" y="1316764"/>
            <a:ext cx="8426100" cy="43910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Umfangreiche Beschreibung aller Instandsetzungs- und Modernisierungsmaßnahmen gemäß den gesetzlichen Vorgaben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Information über die Bauzeiten in Ihrer Wohnung und am Wohngebäude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Information über Änderung der Nettokaltmiete</a:t>
            </a:r>
          </a:p>
          <a:p>
            <a:pPr fontAlgn="auto">
              <a:spcAft>
                <a:spcPts val="0"/>
              </a:spcAft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Ankündigung spätestens 3 Monate vor Beginn der Maßnahme (gem. gesetzlicher Anforderung)</a:t>
            </a: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001243-58BC-E0C9-A510-88C209103FB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- Modernisierungsankündigung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A70677-229E-05FC-FEBB-B2782136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0B7-18E5-D64D-850C-904909736D8C}" type="datetime4">
              <a:rPr lang="de-DE" smtClean="0"/>
              <a:t>15. April 2026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C1C65A-1EEC-63CB-D754-47FAFF5C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Brief">
            <a:extLst>
              <a:ext uri="{FF2B5EF4-FFF2-40B4-BE49-F238E27FC236}">
                <a16:creationId xmlns:a16="http://schemas.microsoft.com/office/drawing/2014/main" id="{88BFA243-8DCE-3495-6BF8-54E73643F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1176" y="3319882"/>
            <a:ext cx="1052093" cy="10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A662AF-B9A3-356E-2CEF-90DE7DB8A38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– persönliche Beratung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3BEB3C-6B91-1793-C971-A4D7755A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A456F8-0173-BE58-AB70-FA1AD04F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AD2C21FE-7571-08ED-0555-7D787809AB7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6713" y="1203325"/>
            <a:ext cx="8418512" cy="3168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200" dirty="0">
                <a:effectLst/>
                <a:latin typeface="+mj-lt"/>
                <a:ea typeface="Times New Roman" panose="02020603050405020304" pitchFamily="18" charset="0"/>
              </a:rPr>
              <a:t>Implementierung einer externen Mieterbetreuung vor Ort</a:t>
            </a:r>
          </a:p>
          <a:p>
            <a:endParaRPr lang="de-DE" sz="1200" dirty="0">
              <a:latin typeface="+mj-lt"/>
              <a:ea typeface="Times New Roman" panose="02020603050405020304" pitchFamily="18" charset="0"/>
            </a:endParaRPr>
          </a:p>
          <a:p>
            <a:endParaRPr lang="de-DE" sz="1200" dirty="0">
              <a:latin typeface="+mj-lt"/>
              <a:ea typeface="Times New Roman" panose="02020603050405020304" pitchFamily="18" charset="0"/>
            </a:endParaRPr>
          </a:p>
          <a:p>
            <a:endParaRPr lang="de-DE" sz="1200" dirty="0">
              <a:latin typeface="+mj-lt"/>
              <a:ea typeface="Times New Roman" panose="02020603050405020304" pitchFamily="18" charset="0"/>
            </a:endParaRPr>
          </a:p>
          <a:p>
            <a:r>
              <a:rPr lang="de-DE" sz="1200" b="1" dirty="0">
                <a:effectLst/>
                <a:latin typeface="+mj-lt"/>
                <a:ea typeface="Times New Roman" panose="02020603050405020304" pitchFamily="18" charset="0"/>
              </a:rPr>
              <a:t>Ihr direkter Ansprechpartner:</a:t>
            </a:r>
          </a:p>
          <a:p>
            <a:endParaRPr lang="de-DE" sz="800" dirty="0">
              <a:latin typeface="+mj-lt"/>
              <a:ea typeface="Times New Roman" panose="02020603050405020304" pitchFamily="18" charset="0"/>
            </a:endParaRPr>
          </a:p>
          <a:p>
            <a:r>
              <a:rPr lang="de-DE" sz="1200" dirty="0">
                <a:latin typeface="+mj-lt"/>
              </a:rPr>
              <a:t>Herr Weiß und Frau Worm </a:t>
            </a:r>
          </a:p>
          <a:p>
            <a:r>
              <a:rPr lang="de-DE" sz="1200" dirty="0">
                <a:latin typeface="+mj-lt"/>
              </a:rPr>
              <a:t>Projekt-Hotline: 030 549 067 927</a:t>
            </a:r>
          </a:p>
          <a:p>
            <a:r>
              <a:rPr lang="de-DE" sz="1200" dirty="0">
                <a:latin typeface="+mj-lt"/>
              </a:rPr>
              <a:t>E-Mail: wei@gondel-mieterbetreuung.de</a:t>
            </a:r>
            <a:endParaRPr lang="de-DE" sz="800" dirty="0">
              <a:latin typeface="+mj-lt"/>
            </a:endParaRPr>
          </a:p>
          <a:p>
            <a:endParaRPr lang="de-DE" sz="800" dirty="0">
              <a:latin typeface="+mj-lt"/>
            </a:endParaRPr>
          </a:p>
          <a:p>
            <a:r>
              <a:rPr lang="de-DE" sz="1200" b="1" dirty="0">
                <a:latin typeface="+mj-lt"/>
              </a:rPr>
              <a:t>Mietergespräche werden individuell vereinbart.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BA91A7E8-42E0-7316-F8E9-95326866431C}"/>
              </a:ext>
            </a:extLst>
          </p:cNvPr>
          <p:cNvSpPr/>
          <p:nvPr/>
        </p:nvSpPr>
        <p:spPr>
          <a:xfrm rot="375058">
            <a:off x="5476737" y="1396018"/>
            <a:ext cx="2118488" cy="155931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002060"/>
                </a:solidFill>
                <a:cs typeface="Arial"/>
              </a:rPr>
              <a:t>Sie erhalten nach der Modernisierungs-ankündigung eine Einladung zu einem persönlichen Gespräch!</a:t>
            </a:r>
          </a:p>
        </p:txBody>
      </p:sp>
      <p:pic>
        <p:nvPicPr>
          <p:cNvPr id="9" name="Grafik 8" descr="Ein Bild, das Text, Logo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CC41DF86-A494-D6E7-AF14-4C08E54B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075" y="1565680"/>
            <a:ext cx="1423067" cy="20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0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FC13-301C-28EE-553A-FEE7134EC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C3F2CD-8933-F320-ADCD-8E26E0EB8DD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– persönliche Beratung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ECC2A5-F391-508D-C135-DF7E77D2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2857B5-E6AA-6955-B76E-30B39591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14" name="Inhaltsplatzhalter 5">
            <a:extLst>
              <a:ext uri="{FF2B5EF4-FFF2-40B4-BE49-F238E27FC236}">
                <a16:creationId xmlns:a16="http://schemas.microsoft.com/office/drawing/2014/main" id="{47704A78-A9A3-6CCC-1A83-EE459B2EDB1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32982880"/>
              </p:ext>
            </p:extLst>
          </p:nvPr>
        </p:nvGraphicFramePr>
        <p:xfrm>
          <a:off x="343551" y="860569"/>
          <a:ext cx="8418512" cy="248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2A849F8E-C7B4-4451-7C0F-9F4965160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431939"/>
              </p:ext>
            </p:extLst>
          </p:nvPr>
        </p:nvGraphicFramePr>
        <p:xfrm>
          <a:off x="359191" y="2548139"/>
          <a:ext cx="8418513" cy="216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8396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DFECD-AA4D-4A7D-F884-DABB89AB4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DA5086-E463-4ACA-20F8-7A37D121F2B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– persönliche Beratung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96232-5535-2404-8017-438A8D12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C5962C-2D7C-2876-EE55-7AF217F5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2" name="Inhaltsplatzhalter 4">
            <a:extLst>
              <a:ext uri="{FF2B5EF4-FFF2-40B4-BE49-F238E27FC236}">
                <a16:creationId xmlns:a16="http://schemas.microsoft.com/office/drawing/2014/main" id="{D87D18BA-9C6A-5A9D-8E8B-7BA14625E4A0}"/>
              </a:ext>
            </a:extLst>
          </p:cNvPr>
          <p:cNvGraphicFramePr>
            <a:graphicFrameLocks/>
          </p:cNvGraphicFramePr>
          <p:nvPr/>
        </p:nvGraphicFramePr>
        <p:xfrm>
          <a:off x="527272" y="1421092"/>
          <a:ext cx="8406755" cy="152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42DA4F0-6BD7-4C59-728E-F3712FB6BFB4}"/>
              </a:ext>
            </a:extLst>
          </p:cNvPr>
          <p:cNvGraphicFramePr/>
          <p:nvPr/>
        </p:nvGraphicFramePr>
        <p:xfrm>
          <a:off x="1829180" y="3006288"/>
          <a:ext cx="5485640" cy="159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086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F99F0-967D-7B0F-15F5-493F27E0D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81916E-D659-B4E6-ED40-4DACFE35C2F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– persönliche Beratung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B14197-2514-071A-4DAB-566E1E85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5C3053-B01F-B63F-E055-244800F4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7" name="Inhaltsplatzhalter 3">
            <a:extLst>
              <a:ext uri="{FF2B5EF4-FFF2-40B4-BE49-F238E27FC236}">
                <a16:creationId xmlns:a16="http://schemas.microsoft.com/office/drawing/2014/main" id="{6CA6DE40-6BB6-FAF3-3AE9-E25D296BA74A}"/>
              </a:ext>
            </a:extLst>
          </p:cNvPr>
          <p:cNvGraphicFramePr>
            <a:graphicFrameLocks/>
          </p:cNvGraphicFramePr>
          <p:nvPr/>
        </p:nvGraphicFramePr>
        <p:xfrm>
          <a:off x="677334" y="1484035"/>
          <a:ext cx="7752564" cy="134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3299561-6AF0-8762-947A-10B3F24037CF}"/>
              </a:ext>
            </a:extLst>
          </p:cNvPr>
          <p:cNvGraphicFramePr/>
          <p:nvPr/>
        </p:nvGraphicFramePr>
        <p:xfrm>
          <a:off x="616373" y="3015279"/>
          <a:ext cx="7813524" cy="134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769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8C902C-C79B-E5DC-4D17-65D89998278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– Fakten zur Umsetzwohnung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F2A3A-8F55-D779-E938-6C7742FE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C20D6-94B4-A6F1-5746-AD59FC64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71D842A0-6AF2-05FA-050F-5C58AB82DEF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6713" y="1203325"/>
            <a:ext cx="8418512" cy="3168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Nutzung von Umsetzwohnungen teilweise in unmittelbarer Wohnortnähe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 Kostenübernahme für Aus- und Rückzug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Möglichkeit von Bereitstellung von Packleistungen des Umzugsunternehmens für Personen mit besonderer Härte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Ummeldung Gas &amp; Strom nicht erforderlich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Strompauschale für Umsetzwohnungen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Mitnahme Internetvertrag, wenn möglich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gesonderte Abrechnung der Betriebskosten für die Umsetzwohnung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 einer Nutzungsvereinbarung im Büro der Mieterbetreuung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Nutzungsentgelt richtet sich nach aktuellem qm-Preis 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Anpassung 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de-DE" sz="1200" dirty="0">
                <a:solidFill>
                  <a:srgbClr val="002060"/>
                </a:solidFill>
                <a:cs typeface="Arial"/>
              </a:rPr>
              <a:t>Bedarfsgerechte Versorgung mit Ersatzwohnraum ggf. Umzug in kleinere Umsetzwohnung </a:t>
            </a:r>
          </a:p>
          <a:p>
            <a:endParaRPr lang="de-DE" sz="1200" dirty="0">
              <a:cs typeface="Arial"/>
            </a:endParaRPr>
          </a:p>
        </p:txBody>
      </p:sp>
      <p:pic>
        <p:nvPicPr>
          <p:cNvPr id="7" name="Schlüssel">
            <a:extLst>
              <a:ext uri="{FF2B5EF4-FFF2-40B4-BE49-F238E27FC236}">
                <a16:creationId xmlns:a16="http://schemas.microsoft.com/office/drawing/2014/main" id="{BBD670F2-EBFA-CA4B-FB8A-C8906456E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5998" y="3091130"/>
            <a:ext cx="1309309" cy="12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8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93AD1F-A2B5-BA7B-7706-29DBA375E8F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- Modernisierungsvereinbarung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7A5D90-47B0-B45E-5470-983FFE4B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BFF020-A847-32C7-1260-B8708577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32BB7618-C4A4-8F94-F240-AC25141341F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6713" y="1203325"/>
            <a:ext cx="8418512" cy="3168650"/>
          </a:xfrm>
        </p:spPr>
        <p:txBody>
          <a:bodyPr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Bestandteil der bestehenden Kooperationsvereinbarung des Landes Berlin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 bildet die Modernisierungsankündigung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Sorgt für klare Verhältnisse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Planungs- und Kostensicherheit für Mieter und Vermieter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Vereinbarter Zeitpunkt der Modernisierungsumlage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Vorabzug der beantragten Fördergelder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der Fliesenfarbe, ggfs. Fußbodenbelag gemäß Angebot SUL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Vereinbarung zur Elektroinstallationsplanung in der Küche</a:t>
            </a:r>
          </a:p>
          <a:p>
            <a:endParaRPr lang="de-DE" sz="1200" dirty="0"/>
          </a:p>
        </p:txBody>
      </p:sp>
      <p:pic>
        <p:nvPicPr>
          <p:cNvPr id="7" name="Ausfüllen">
            <a:extLst>
              <a:ext uri="{FF2B5EF4-FFF2-40B4-BE49-F238E27FC236}">
                <a16:creationId xmlns:a16="http://schemas.microsoft.com/office/drawing/2014/main" id="{7D5B1DFA-201F-D0AD-D6FD-1AA3B6BA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7001" y="3219139"/>
            <a:ext cx="1128306" cy="11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C48CAA-59C6-C33E-AF4B-52B14B761C3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3. Phasen der Modernisierung – Fakten zur Mietminderung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B1DABB-D6C2-E60B-1C28-D5FCFF3E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ABD5DA-1983-56E7-5A47-2999F1C1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35610BD3-CC13-AAEE-1469-594E22E404A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6713" y="1203325"/>
            <a:ext cx="8418512" cy="3168650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Gewährung einer Mietminderung erfolgt in Abhängigkeit des Baugeschehens und der tatsächlichen Beeinträchtigungen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Gewährung im Anschluss an die Bauphase rückwirkend insgesamt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der gesetzlichen Rahmenbedingungen nach § 536 BGB</a:t>
            </a:r>
          </a:p>
          <a:p>
            <a:pPr fontAlgn="auto">
              <a:spcAft>
                <a:spcPts val="0"/>
              </a:spcAft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indent="0" fontAlgn="auto">
              <a:spcAft>
                <a:spcPts val="0"/>
              </a:spcAft>
              <a:buNone/>
            </a:pPr>
            <a:r>
              <a:rPr lang="de-DE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„der Mieter kann für die Dauer von 3 Monaten nicht die Miete mindern, soweit die eingeschränkte Gebrauchstauglichkeit seiner Wohnung auf einer Maßnahme beruht, die der energetischen Modernisierung nach § 555b Nr. 1 BGB dient.</a:t>
            </a:r>
          </a:p>
          <a:p>
            <a:endParaRPr lang="de-DE" dirty="0"/>
          </a:p>
        </p:txBody>
      </p:sp>
      <p:pic>
        <p:nvPicPr>
          <p:cNvPr id="7" name="Euro">
            <a:extLst>
              <a:ext uri="{FF2B5EF4-FFF2-40B4-BE49-F238E27FC236}">
                <a16:creationId xmlns:a16="http://schemas.microsoft.com/office/drawing/2014/main" id="{6FBED052-7E0A-F5AE-CD4A-C0794C94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2987" y="3071693"/>
            <a:ext cx="1300282" cy="13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5B6446-4279-E926-A3F6-B77910A6334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de-DE" sz="2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0119D-1917-DE65-9F3C-20D87645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14F156-A190-ADE1-73B1-029F6DE1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1FDCAE7-1534-52C3-2289-A4C98BE7088C}"/>
              </a:ext>
            </a:extLst>
          </p:cNvPr>
          <p:cNvSpPr txBox="1">
            <a:spLocks/>
          </p:cNvSpPr>
          <p:nvPr/>
        </p:nvSpPr>
        <p:spPr>
          <a:xfrm>
            <a:off x="358776" y="1203325"/>
            <a:ext cx="4213224" cy="316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198438" fontAlgn="auto">
              <a:spcAft>
                <a:spcPts val="0"/>
              </a:spcAft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BA272612-1A04-9B2E-A424-27CF70275BFB}"/>
              </a:ext>
            </a:extLst>
          </p:cNvPr>
          <p:cNvSpPr txBox="1">
            <a:spLocks/>
          </p:cNvSpPr>
          <p:nvPr/>
        </p:nvSpPr>
        <p:spPr>
          <a:xfrm>
            <a:off x="358776" y="1050925"/>
            <a:ext cx="4213224" cy="316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Begrüßung und Vorstellungsrunde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Geplante Maßnahmen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Phasen der Modernisierung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Fragen – unsere Antworten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 und Verabschiedung</a:t>
            </a:r>
          </a:p>
          <a:p>
            <a:pPr fontAlgn="auto"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88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93BD91-14B6-F542-AF49-B4CD740AD94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4. Ausblick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88F6ED-5307-74A9-0401-B2DD437F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A9AE92-AAD3-D3B4-27A0-3B956D78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1978DA39-6218-369F-6700-B67260A7C4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6713" y="1203325"/>
            <a:ext cx="8418512" cy="3168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 der STADT UND LAND Website (Aktuelles + Archiv)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Nutzung Printmedien (schriftliche Updates, Beiträge im Mieterjournal, Flyer)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 individueller Mietergespräche durch die Mieterbetreuung GONDEL Mieterbetreuung GmbH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/>
          </a:p>
        </p:txBody>
      </p:sp>
      <p:pic>
        <p:nvPicPr>
          <p:cNvPr id="7" name="Zeitgemäß">
            <a:extLst>
              <a:ext uri="{FF2B5EF4-FFF2-40B4-BE49-F238E27FC236}">
                <a16:creationId xmlns:a16="http://schemas.microsoft.com/office/drawing/2014/main" id="{4DD3D81A-EDB5-4E10-EECB-A04324BA5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7001" y="3136453"/>
            <a:ext cx="1158306" cy="12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CECF95-49CC-A837-D79E-61B8D89ECC9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6. Ihre Fragen – unsere Antworten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D8F65D-C44A-1B56-2E17-36B621F1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76C224-71BA-4F4C-E94D-60080142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6" name="Inhaltsplatzhalter 6" descr="Person mit Idee mit einfarbiger Füllung">
            <a:extLst>
              <a:ext uri="{FF2B5EF4-FFF2-40B4-BE49-F238E27FC236}">
                <a16:creationId xmlns:a16="http://schemas.microsoft.com/office/drawing/2014/main" id="{A1B1752D-6A8F-ECEA-2940-4D72612EC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2563" y="1814776"/>
            <a:ext cx="1625990" cy="16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903E44-769E-72AD-37CC-209B3387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4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DC8EDD1-EBD7-66A1-C5C6-F1A6F9D75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15"/>
          <a:stretch/>
        </p:blipFill>
        <p:spPr>
          <a:xfrm>
            <a:off x="3799389" y="-1"/>
            <a:ext cx="5351867" cy="195897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54A303C-69AC-FF14-D620-208EF2BB6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072"/>
          <a:stretch/>
        </p:blipFill>
        <p:spPr>
          <a:xfrm>
            <a:off x="-7258" y="3684411"/>
            <a:ext cx="3655525" cy="14590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52AC56-EF23-5F8A-A4D6-03216B202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73449"/>
            <a:ext cx="2286000" cy="50333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F9499BDD-14CA-7591-AC70-B1944E74BA9C}"/>
              </a:ext>
            </a:extLst>
          </p:cNvPr>
          <p:cNvSpPr txBox="1">
            <a:spLocks/>
          </p:cNvSpPr>
          <p:nvPr/>
        </p:nvSpPr>
        <p:spPr>
          <a:xfrm>
            <a:off x="5967379" y="376238"/>
            <a:ext cx="2817846" cy="735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de-DE" sz="3000" dirty="0">
                <a:solidFill>
                  <a:schemeClr val="bg1"/>
                </a:solidFill>
              </a:rPr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146410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3718425-114A-F40F-3613-064D913A19A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7012" y="1043722"/>
            <a:ext cx="8426100" cy="329984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STADT UND LAND – Servicebüro Tempelhof-Neukölln</a:t>
            </a:r>
          </a:p>
          <a:p>
            <a:r>
              <a:rPr lang="de-DE" dirty="0"/>
              <a:t>	Frau Creutzberg </a:t>
            </a:r>
            <a:r>
              <a:rPr lang="de-DE"/>
              <a:t>– Servicebüroleiterin</a:t>
            </a:r>
          </a:p>
          <a:p>
            <a:r>
              <a:rPr lang="de-DE" dirty="0"/>
              <a:t>	Herr Hemmerling – Sanierungskoordinator</a:t>
            </a:r>
          </a:p>
          <a:p>
            <a:endParaRPr lang="de-DE" dirty="0"/>
          </a:p>
          <a:p>
            <a:r>
              <a:rPr lang="de-DE" dirty="0"/>
              <a:t>STADT UND LAND – Technik</a:t>
            </a:r>
          </a:p>
          <a:p>
            <a:r>
              <a:rPr lang="de-DE" dirty="0"/>
              <a:t>	Herr Boden – Abteilungsleiter</a:t>
            </a:r>
          </a:p>
          <a:p>
            <a:r>
              <a:rPr lang="de-DE" dirty="0"/>
              <a:t>	Herr Stepniak – Gruppenleiter </a:t>
            </a:r>
          </a:p>
          <a:p>
            <a:r>
              <a:rPr lang="de-DE" dirty="0"/>
              <a:t>	Frau Kalusche – Projektleiterin</a:t>
            </a:r>
          </a:p>
          <a:p>
            <a:endParaRPr lang="de-DE" dirty="0"/>
          </a:p>
          <a:p>
            <a:r>
              <a:rPr lang="de-DE" dirty="0"/>
              <a:t>GONDEL Mieterbetreuung GmbH – externe Mieterbetreuung</a:t>
            </a:r>
          </a:p>
          <a:p>
            <a:r>
              <a:rPr lang="de-DE" dirty="0"/>
              <a:t>	Herr Weiß – Mieterbetreuung</a:t>
            </a:r>
          </a:p>
          <a:p>
            <a:endParaRPr lang="de-DE" dirty="0"/>
          </a:p>
          <a:p>
            <a:r>
              <a:rPr lang="de-DE" dirty="0"/>
              <a:t>GNEISE Planungs- und Beratungsgesellschaft mbH</a:t>
            </a:r>
          </a:p>
          <a:p>
            <a:r>
              <a:rPr lang="de-DE" dirty="0"/>
              <a:t>	Herr Hanneke - Prokurist</a:t>
            </a:r>
          </a:p>
          <a:p>
            <a:r>
              <a:rPr lang="de-DE" dirty="0"/>
              <a:t>	Herr Schulenburg – Projektleiter Haustechnik</a:t>
            </a:r>
          </a:p>
          <a:p>
            <a:r>
              <a:rPr lang="de-DE" dirty="0"/>
              <a:t>	Herr Harnack – Projektleiter Hochbau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B9527-A1DA-91C2-01AC-3234812E9DC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1. Begrüßung und Vorstellungsrunde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37BFB-0A1D-F346-0BEF-A1506797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8C9684-039A-B389-3A5A-352325C6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59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4EE67-068B-9BED-0839-EEADE46C9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ED9137-C3CB-CDFA-EB79-33C1929E616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2. Geplante Maßnahmen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911EBC-0972-EA54-15AA-ADB9E23E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59A92C-25A5-D299-BFF4-AA3A4DFC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AF228A-32FD-FDF3-8569-4EDB3AB8E53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4447" y="989076"/>
            <a:ext cx="3832753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de-DE" sz="1300" b="1" dirty="0">
                <a:solidFill>
                  <a:schemeClr val="accent4"/>
                </a:solidFill>
                <a:latin typeface="Arial"/>
              </a:rPr>
              <a:t>Kurzcharakteristik Bestandssituation Gebäude:</a:t>
            </a:r>
            <a:endParaRPr lang="de-DE" sz="1300" dirty="0">
              <a:solidFill>
                <a:schemeClr val="accent4"/>
              </a:solidFill>
              <a:latin typeface="Arial"/>
            </a:endParaRPr>
          </a:p>
          <a:p>
            <a:pPr defTabSz="457200">
              <a:spcBef>
                <a:spcPts val="200"/>
              </a:spcBef>
              <a:spcAft>
                <a:spcPts val="600"/>
              </a:spcAft>
            </a:pPr>
            <a:r>
              <a:rPr lang="de-DE" sz="1300" b="1" dirty="0">
                <a:latin typeface="Arial"/>
              </a:rPr>
              <a:t>Allgemein: </a:t>
            </a:r>
          </a:p>
          <a:p>
            <a:pPr marL="285750" indent="-285750" defTabSz="4572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dirty="0">
                <a:latin typeface="Arial"/>
              </a:rPr>
              <a:t>Baujahr um 1910</a:t>
            </a:r>
          </a:p>
          <a:p>
            <a:pPr marL="285750" indent="-285750" defTabSz="4572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dirty="0">
                <a:latin typeface="Arial"/>
              </a:rPr>
              <a:t>Gebäudeblock in geschlossener Bauweise mit Vorderhaus, Seitenflügel und Hinterhaus</a:t>
            </a:r>
          </a:p>
          <a:p>
            <a:pPr marL="285750" indent="-285750" defTabSz="4572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dirty="0">
                <a:latin typeface="Arial"/>
              </a:rPr>
              <a:t>unterkellertes Wohngebäude mit 4 Obergeschossen</a:t>
            </a:r>
          </a:p>
          <a:p>
            <a:pPr marL="285750" indent="-285750" defTabSz="4572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dirty="0">
                <a:latin typeface="Arial"/>
              </a:rPr>
              <a:t>21 Wohn- und 2 Gewerbeeinheiten</a:t>
            </a:r>
          </a:p>
          <a:p>
            <a:pPr marL="285750" indent="-285750" defTabSz="4572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dirty="0">
                <a:latin typeface="Arial"/>
              </a:rPr>
              <a:t>2 Innenhöfe</a:t>
            </a:r>
          </a:p>
          <a:p>
            <a:pPr marL="285750" indent="-285750" defTabSz="45720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chemeClr val="accent4"/>
                </a:solidFill>
                <a:latin typeface="Arial"/>
              </a:rPr>
              <a:t>Lage im sozialen Erhaltungsgebiet</a:t>
            </a:r>
            <a:br>
              <a:rPr lang="de-DE" sz="1300" dirty="0">
                <a:solidFill>
                  <a:schemeClr val="accent4"/>
                </a:solidFill>
                <a:latin typeface="Arial"/>
              </a:rPr>
            </a:br>
            <a:endParaRPr lang="de-DE" sz="1300" dirty="0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44D56F-725C-4F10-3584-B0808D604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57" y="1143000"/>
            <a:ext cx="2009172" cy="27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7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1A0F2-9674-D596-D6D7-FB97B281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0E8030-9E7C-23E4-8546-B19A8582BE4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/>
                </a:solidFill>
              </a:rPr>
              <a:t>Kurzcharakteristik Bestandssituation Gebäude: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AA20B-B15E-6B0D-88DA-0D5F76A1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EF325E-D189-FCC7-FEE3-D816DA1E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D8D4B47-1AFF-7FCF-54CD-0781EA80A877}"/>
              </a:ext>
            </a:extLst>
          </p:cNvPr>
          <p:cNvSpPr txBox="1">
            <a:spLocks/>
          </p:cNvSpPr>
          <p:nvPr/>
        </p:nvSpPr>
        <p:spPr>
          <a:xfrm>
            <a:off x="358776" y="1203325"/>
            <a:ext cx="4213224" cy="316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198438" fontAlgn="auto">
              <a:spcAft>
                <a:spcPts val="0"/>
              </a:spcAft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FFE188B8-4F76-1A38-CD94-D56AD0B3ADBB}"/>
              </a:ext>
            </a:extLst>
          </p:cNvPr>
          <p:cNvSpPr txBox="1">
            <a:spLocks/>
          </p:cNvSpPr>
          <p:nvPr/>
        </p:nvSpPr>
        <p:spPr>
          <a:xfrm>
            <a:off x="358776" y="1050925"/>
            <a:ext cx="4213224" cy="316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F458075-7102-B4C0-E423-0E4C36F5093A}"/>
              </a:ext>
            </a:extLst>
          </p:cNvPr>
          <p:cNvSpPr txBox="1">
            <a:spLocks/>
          </p:cNvSpPr>
          <p:nvPr/>
        </p:nvSpPr>
        <p:spPr>
          <a:xfrm>
            <a:off x="457200" y="972000"/>
            <a:ext cx="8229600" cy="795600"/>
          </a:xfrm>
          <a:prstGeom prst="rect">
            <a:avLst/>
          </a:prstGeom>
        </p:spPr>
        <p:txBody>
          <a:bodyPr/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E5E0AA7-9DB8-8771-2289-0E93BEF24EA9}"/>
              </a:ext>
            </a:extLst>
          </p:cNvPr>
          <p:cNvSpPr txBox="1">
            <a:spLocks/>
          </p:cNvSpPr>
          <p:nvPr/>
        </p:nvSpPr>
        <p:spPr>
          <a:xfrm>
            <a:off x="449680" y="1252827"/>
            <a:ext cx="4040188" cy="4358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fontAlgn="auto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Dach: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Berliner Dach, nicht ausgebaut, erhebliche Schädigung und Schadstoffbelastung der Dachkonstruktion durch Schwammbefall</a:t>
            </a:r>
          </a:p>
          <a:p>
            <a:pPr marL="285750" indent="-285750" defTabSz="457200" fontAlgn="auto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Fenster: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Verschiedene Fensterarten, bauzeitliche Kastendoppelfenster, Holzfenster mit Einscheibenverglasung, Holz-ISO-Fenster, Aluminiumfenster</a:t>
            </a:r>
          </a:p>
          <a:p>
            <a:pPr marL="285750" indent="-285750" defTabSz="457200" fontAlgn="auto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Treppenhaus / Hauseingang: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2 Treppenhäuser in sanierungsbedürftigem Zustand, Hauseingang mit ornamentierter Wandgestaltung, sanierungsbedürftig</a:t>
            </a:r>
          </a:p>
          <a:p>
            <a:pPr marL="285750" indent="-285750" defTabSz="457200" fontAlgn="auto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Keller / Souterrain: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Sohlplatte abgesackt und gebrochen, teilweise nicht vorhanden, teilweise für Wohn- und Gewerbezwecke genutzt</a:t>
            </a:r>
          </a:p>
          <a:p>
            <a:pPr marL="285750" indent="-285750" defTabSz="457200" fontAlgn="auto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1300" dirty="0">
              <a:solidFill>
                <a:srgbClr val="002060"/>
              </a:solidFill>
              <a:latin typeface="Arial"/>
            </a:endParaRPr>
          </a:p>
          <a:p>
            <a:pPr marL="285750" indent="-285750" defTabSz="457200" fontAlgn="auto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1300" b="1" dirty="0">
              <a:solidFill>
                <a:schemeClr val="accent4"/>
              </a:solidFill>
              <a:latin typeface="Arial"/>
            </a:endParaRPr>
          </a:p>
          <a:p>
            <a:pPr fontAlgn="auto">
              <a:spcAft>
                <a:spcPts val="0"/>
              </a:spcAft>
            </a:pPr>
            <a:endParaRPr lang="de-DE" sz="1300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F68C6A8-498D-185C-487C-7568C000479A}"/>
              </a:ext>
            </a:extLst>
          </p:cNvPr>
          <p:cNvSpPr txBox="1">
            <a:spLocks/>
          </p:cNvSpPr>
          <p:nvPr/>
        </p:nvSpPr>
        <p:spPr>
          <a:xfrm>
            <a:off x="4503283" y="1252588"/>
            <a:ext cx="4041775" cy="3271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fontAlgn="auto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Sanitär: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i.d.R. aus der Errichtungszeit: Bäder haben modernen Standard; i.d.R. Küchen mit Fenster, Gasherde oder Elektroherde, Einbauküchen </a:t>
            </a:r>
          </a:p>
          <a:p>
            <a:pPr marL="285750" indent="-285750" defTabSz="457200" fontAlgn="auto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Heizung: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dezentrale Heizanlage (Gas) für Heizung und Warmwasser, Heizkörper (Platte und Stahlröhren-Radiator)  in den Wohnungen</a:t>
            </a:r>
          </a:p>
          <a:p>
            <a:pPr marL="285750" indent="-285750" defTabSz="45720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Elektro: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i.d.R. aus der Errichtungszeit, 2- und 3-adrige Systeme, tlw. ohne FI-Schutz </a:t>
            </a:r>
          </a:p>
          <a:p>
            <a:pPr marL="285750" indent="-285750" defTabSz="45720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  <a:t>Lüftung: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Entlüftung der innenliegenden Bäder (</a:t>
            </a: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Errichterzeit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über Außenwand</a:t>
            </a:r>
            <a:r>
              <a:rPr lang="de-DE" sz="1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3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0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001FFF2-AA82-9D1D-1775-073D391FB33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sz="2200" b="1">
                <a:latin typeface="+mj-lt"/>
              </a:rPr>
              <a:t>2. Geplante Maßnahmen - Allgemein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E10ACE-C13D-DFEC-D29A-EEADB4AF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 April 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C9D115-0808-5601-3F3A-36E1D2A6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2C83639-6E0A-758D-DC52-2DC8CEB2B400}"/>
              </a:ext>
            </a:extLst>
          </p:cNvPr>
          <p:cNvSpPr txBox="1">
            <a:spLocks/>
          </p:cNvSpPr>
          <p:nvPr/>
        </p:nvSpPr>
        <p:spPr>
          <a:xfrm>
            <a:off x="367011" y="887040"/>
            <a:ext cx="5664910" cy="39099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8163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20268D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20268D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Erneuerung der Sohlplatte im Kellergeschoss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Energieträgerwechsel (Umstellung auf Fernwärme)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Anbringen eines Wärmedämmverbundsystems auf die Fassaden in den Höfen 1 und 2, Anbau von Rankhilfen auf den neuen Fassaden, malermäßige Instandsetzung der straßenseitigen Fassade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Dämmung der Kellerdecke und obersten Geschossdecke (4.OG) Erneuerung des Dachstuhls und der Dacheindeckung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Sanierung der Treppenhäuser, Modernisierung der Allgemeinbeleuchtung, Erneuerung der Klingel- und Sprechanlage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Ertüchtigung der Kastendoppelfenster der Straßenseite, Erneuerung der Einscheibenfenster und Kastendoppelfenster in den Höfen gegen ISO-Kunststofffenster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Demontage der Gasleitung aus den Wohnungen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Modernisierung der zentralen Elektroanlage, inkl. Verstärkung des Hausanschlusses und Zählerzentralisierung, PV-Anlage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Strangsanierung Sanitär in Bädern und Küchen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Bestandsorientierte Wiederherstellung der Außenanlagen mit Herstellung einer Spielfläche im 2. Hof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accent4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2A627B6-8315-57F8-98D6-4745AC30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92" y="926780"/>
            <a:ext cx="2461065" cy="328994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FFD0EC3-5E37-4709-688A-DBC080EC751A}"/>
              </a:ext>
            </a:extLst>
          </p:cNvPr>
          <p:cNvSpPr txBox="1"/>
          <p:nvPr/>
        </p:nvSpPr>
        <p:spPr>
          <a:xfrm>
            <a:off x="6083959" y="4216720"/>
            <a:ext cx="26019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+mj-lt"/>
              </a:rPr>
              <a:t>Ansicht vom Dach auf die Fassade im Innenhof</a:t>
            </a:r>
          </a:p>
        </p:txBody>
      </p:sp>
    </p:spTree>
    <p:extLst>
      <p:ext uri="{BB962C8B-B14F-4D97-AF65-F5344CB8AC3E}">
        <p14:creationId xmlns:p14="http://schemas.microsoft.com/office/powerpoint/2010/main" val="26495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2FCBB8-1136-1589-CB64-B7142259446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2. Geplante Maßnahmen - Wohnungen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D0DE16-4358-2E3A-BD60-52B7FAF0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ADD3B9-25C7-D968-EC4F-918F4C8F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3DFFD73-42AC-6EEB-520C-5D56E62794A6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367012" y="987425"/>
            <a:ext cx="8418512" cy="3168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8163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20268D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20268D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accent4"/>
                </a:solidFill>
              </a:rPr>
              <a:t>Elektro</a:t>
            </a:r>
            <a:br>
              <a:rPr lang="de-DE" sz="1200" b="1" dirty="0">
                <a:solidFill>
                  <a:schemeClr val="accent4"/>
                </a:solidFill>
              </a:rPr>
            </a:br>
            <a:endParaRPr lang="de-DE" sz="600" b="1" dirty="0">
              <a:solidFill>
                <a:schemeClr val="accent4"/>
              </a:solidFill>
            </a:endParaRP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Erneuerung der Elektrik im Bereich der gesamten Wohnung; inkl. neuem Stromkreisverteiler im neuen Schacht und FI-Nachrüstung</a:t>
            </a: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Verbesserung der Multimediaausstattung</a:t>
            </a:r>
            <a:br>
              <a:rPr lang="de-DE" sz="1200" dirty="0">
                <a:solidFill>
                  <a:schemeClr val="tx1"/>
                </a:solidFill>
              </a:rPr>
            </a:br>
            <a:endParaRPr lang="de-DE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b="1" dirty="0">
                <a:solidFill>
                  <a:schemeClr val="tx1"/>
                </a:solidFill>
              </a:rPr>
              <a:t>Küche</a:t>
            </a:r>
            <a:br>
              <a:rPr lang="de-DE" sz="1200" b="1" dirty="0">
                <a:solidFill>
                  <a:schemeClr val="tx1"/>
                </a:solidFill>
              </a:rPr>
            </a:br>
            <a:endParaRPr lang="de-DE" sz="600" b="1" dirty="0">
              <a:solidFill>
                <a:schemeClr val="tx1"/>
              </a:solidFill>
            </a:endParaRP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Neuer Fliesenspiegel oberhalb der Arbeitsplatte in Anlehnung des Bestandes</a:t>
            </a: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Umstellung von Gas- auf Elektroherd </a:t>
            </a: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Ausrüstung mit Anschlüssen für Geschirrspüler und ggf. Waschmaschine </a:t>
            </a:r>
            <a:br>
              <a:rPr lang="de-DE" sz="1200" dirty="0">
                <a:solidFill>
                  <a:schemeClr val="tx1"/>
                </a:solidFill>
              </a:rPr>
            </a:br>
            <a:endParaRPr lang="de-DE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b="1" dirty="0">
                <a:solidFill>
                  <a:schemeClr val="tx1"/>
                </a:solidFill>
              </a:rPr>
              <a:t>Bad</a:t>
            </a:r>
            <a:br>
              <a:rPr lang="de-DE" sz="1200" b="1" dirty="0">
                <a:solidFill>
                  <a:schemeClr val="tx1"/>
                </a:solidFill>
              </a:rPr>
            </a:br>
            <a:endParaRPr lang="de-DE" sz="600" b="1" dirty="0">
              <a:solidFill>
                <a:schemeClr val="tx1"/>
              </a:solidFill>
            </a:endParaRP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Sanierung der Bäder (Fliesen und Sanitärobjekte), ggf. Austausch von Wänden mit geringfügigen Anpassungen der Grundrisse</a:t>
            </a:r>
            <a:br>
              <a:rPr lang="de-DE" sz="1200" dirty="0">
                <a:solidFill>
                  <a:schemeClr val="tx1"/>
                </a:solidFill>
              </a:rPr>
            </a:br>
            <a:endParaRPr lang="de-DE" sz="12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b="1" dirty="0">
                <a:solidFill>
                  <a:schemeClr val="tx1"/>
                </a:solidFill>
              </a:rPr>
              <a:t>Zimmer, Bad, Küche, Flur</a:t>
            </a:r>
            <a:br>
              <a:rPr lang="de-DE" sz="1200" b="1" dirty="0">
                <a:solidFill>
                  <a:schemeClr val="tx1"/>
                </a:solidFill>
              </a:rPr>
            </a:br>
            <a:endParaRPr lang="de-DE" sz="600" b="1" dirty="0">
              <a:solidFill>
                <a:schemeClr val="tx1"/>
              </a:solidFill>
            </a:endParaRP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Malerarbeiten</a:t>
            </a: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Bodenbelagsarbeiten nach Prüfung</a:t>
            </a:r>
          </a:p>
        </p:txBody>
      </p:sp>
    </p:spTree>
    <p:extLst>
      <p:ext uri="{BB962C8B-B14F-4D97-AF65-F5344CB8AC3E}">
        <p14:creationId xmlns:p14="http://schemas.microsoft.com/office/powerpoint/2010/main" val="290895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1566F-2BBF-D7C9-E98B-D1BCB4A75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2D43F7-35D0-BB8F-22C3-A8DE472206B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2. Geplante Maßnahmen - Wohnungen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BCCDC8-50BC-15E7-DFBE-6B2F250D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2608FD-243D-90FF-FDB5-1E914EC0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E6C16FC-8ABD-F6E4-1A35-FD2D08BB82ED}"/>
              </a:ext>
            </a:extLst>
          </p:cNvPr>
          <p:cNvSpPr txBox="1">
            <a:spLocks/>
          </p:cNvSpPr>
          <p:nvPr/>
        </p:nvSpPr>
        <p:spPr>
          <a:xfrm>
            <a:off x="367012" y="1074782"/>
            <a:ext cx="5393708" cy="3692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8163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rgbClr val="2026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20268D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20268D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b="1" dirty="0">
                <a:solidFill>
                  <a:schemeClr val="accent4"/>
                </a:solidFill>
              </a:rPr>
              <a:t>Balkone</a:t>
            </a:r>
            <a:br>
              <a:rPr lang="de-DE" sz="1200" b="1" dirty="0">
                <a:solidFill>
                  <a:schemeClr val="accent4"/>
                </a:solidFill>
              </a:rPr>
            </a:br>
            <a:endParaRPr lang="de-DE" sz="600" b="1" dirty="0">
              <a:solidFill>
                <a:schemeClr val="tx1"/>
              </a:solidFill>
            </a:endParaRP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Erneuerung des Balkonbelags</a:t>
            </a:r>
            <a:br>
              <a:rPr lang="de-DE" sz="1200" dirty="0">
                <a:solidFill>
                  <a:schemeClr val="tx1"/>
                </a:solidFill>
              </a:rPr>
            </a:br>
            <a:endParaRPr lang="de-DE" sz="12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tx1"/>
                </a:solidFill>
              </a:rPr>
              <a:t>Wohnzimmer</a:t>
            </a:r>
            <a:br>
              <a:rPr lang="de-DE" sz="1200" b="1" dirty="0">
                <a:solidFill>
                  <a:schemeClr val="tx1"/>
                </a:solidFill>
              </a:rPr>
            </a:br>
            <a:endParaRPr lang="de-DE" sz="600" b="1" dirty="0">
              <a:solidFill>
                <a:schemeClr val="tx1"/>
              </a:solidFill>
            </a:endParaRPr>
          </a:p>
          <a:p>
            <a:pPr marL="329804" lvl="2" indent="-128588"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</a:rPr>
              <a:t>Bestandsabhängige Fenstererneuerung</a:t>
            </a:r>
          </a:p>
          <a:p>
            <a:pPr marL="329804" lvl="2" indent="-128588">
              <a:lnSpc>
                <a:spcPct val="1000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</a:rPr>
              <a:t>Austausch von Heizkörpern entsprechend des Wärmebedarfs</a:t>
            </a:r>
            <a:br>
              <a:rPr lang="de-DE" sz="1200" dirty="0">
                <a:solidFill>
                  <a:schemeClr val="tx1"/>
                </a:solidFill>
              </a:rPr>
            </a:br>
            <a:endParaRPr lang="de-DE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b="1" dirty="0">
                <a:solidFill>
                  <a:schemeClr val="tx1"/>
                </a:solidFill>
              </a:rPr>
              <a:t>Schadstoffsanierung</a:t>
            </a:r>
            <a:br>
              <a:rPr lang="de-DE" sz="1200" b="1" dirty="0">
                <a:solidFill>
                  <a:schemeClr val="tx1"/>
                </a:solidFill>
              </a:rPr>
            </a:br>
            <a:endParaRPr lang="de-DE" sz="600" b="1" dirty="0">
              <a:solidFill>
                <a:schemeClr val="tx1"/>
              </a:solidFill>
            </a:endParaRP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Schadstoffbeseitigung bei allen Abbrucharbeiten  </a:t>
            </a: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Erneuerung des Dachstuhls, der Dachdeckung und Holzbalkendecken</a:t>
            </a: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Beseitigung des asbesthaltigen Wandspachtels bei positivem Befund</a:t>
            </a:r>
          </a:p>
          <a:p>
            <a:pPr marL="372666" lvl="2" indent="-1714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de-DE" sz="1200" dirty="0">
                <a:solidFill>
                  <a:schemeClr val="tx1"/>
                </a:solidFill>
              </a:rPr>
              <a:t>Rückbau der Abwasserrohre aus Asbestzement</a:t>
            </a:r>
          </a:p>
          <a:p>
            <a:pPr marL="329804" lvl="2" indent="-128588">
              <a:lnSpc>
                <a:spcPct val="100000"/>
              </a:lnSpc>
              <a:spcBef>
                <a:spcPts val="0"/>
              </a:spcBef>
            </a:pPr>
            <a:endParaRPr lang="de-DE" sz="1000" dirty="0">
              <a:solidFill>
                <a:schemeClr val="accent4"/>
              </a:solidFill>
            </a:endParaRPr>
          </a:p>
          <a:p>
            <a:endParaRPr lang="de-DE" sz="975" dirty="0">
              <a:solidFill>
                <a:schemeClr val="accent4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A0A4DFF-34BF-E1E7-BD1C-FF24E2B6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130" y="1203724"/>
            <a:ext cx="2263739" cy="313202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CD02E64-3AC1-7924-2F75-8DC07603140A}"/>
              </a:ext>
            </a:extLst>
          </p:cNvPr>
          <p:cNvSpPr txBox="1"/>
          <p:nvPr/>
        </p:nvSpPr>
        <p:spPr>
          <a:xfrm>
            <a:off x="6122482" y="4321487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+mj-lt"/>
              </a:rPr>
              <a:t>Ansicht Bereiche der Sanierungsmaßnahmen </a:t>
            </a:r>
          </a:p>
          <a:p>
            <a:r>
              <a:rPr lang="de-DE" sz="900" dirty="0">
                <a:latin typeface="+mj-lt"/>
              </a:rPr>
              <a:t>Innerhalb der Wohnungen</a:t>
            </a:r>
          </a:p>
        </p:txBody>
      </p:sp>
    </p:spTree>
    <p:extLst>
      <p:ext uri="{BB962C8B-B14F-4D97-AF65-F5344CB8AC3E}">
        <p14:creationId xmlns:p14="http://schemas.microsoft.com/office/powerpoint/2010/main" val="228206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2B851-7595-097A-1B77-E0081B577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B8FEDA-C8A6-7A44-BA7A-F1F96C42DB8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/>
                </a:solidFill>
              </a:rPr>
              <a:t>2. Geplante Maßnahmen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893756-8F00-BDA8-27E6-BD21633B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 April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C90653-8AFE-80F5-ECC4-4F1DDB99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86BC-8FCB-4A1C-90D8-235C10B1131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CF747FE-E5BD-D7E1-7CB7-CFFB7F748626}"/>
              </a:ext>
            </a:extLst>
          </p:cNvPr>
          <p:cNvSpPr txBox="1">
            <a:spLocks/>
          </p:cNvSpPr>
          <p:nvPr/>
        </p:nvSpPr>
        <p:spPr>
          <a:xfrm>
            <a:off x="358776" y="1203325"/>
            <a:ext cx="4213224" cy="316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198438" fontAlgn="auto">
              <a:spcAft>
                <a:spcPts val="0"/>
              </a:spcAft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E41CAD24-033B-1E85-EE44-8F565BFBF37D}"/>
              </a:ext>
            </a:extLst>
          </p:cNvPr>
          <p:cNvSpPr txBox="1">
            <a:spLocks/>
          </p:cNvSpPr>
          <p:nvPr/>
        </p:nvSpPr>
        <p:spPr>
          <a:xfrm>
            <a:off x="358776" y="1050925"/>
            <a:ext cx="4213224" cy="316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2025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2500" indent="-202500" algn="l" defTabSz="202500" rtl="0" eaLnBrk="1" latinLnBrk="0" hangingPunct="1">
              <a:spcBef>
                <a:spcPct val="20000"/>
              </a:spcBef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22" indent="-202500" algn="l" defTabSz="202500" rtl="0" eaLnBrk="1" latinLnBrk="0" hangingPunct="1">
              <a:spcBef>
                <a:spcPct val="20000"/>
              </a:spcBef>
              <a:buClr>
                <a:schemeClr val="accent1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7500" indent="-202500" algn="l" defTabSz="2025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02500" algn="l" defTabSz="202500" rtl="0" eaLnBrk="1" latinLnBrk="0" hangingPunct="1">
              <a:spcBef>
                <a:spcPct val="20000"/>
              </a:spcBef>
              <a:buClr>
                <a:schemeClr val="accent3"/>
              </a:buClr>
              <a:buFont typeface="FiraSansCondensed-Medium" panose="020B0503050000020004" pitchFamily="34" charset="77"/>
              <a:buChar char="→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EFF53B-B76D-B009-2933-D19CC2EA2823}"/>
              </a:ext>
            </a:extLst>
          </p:cNvPr>
          <p:cNvSpPr txBox="1"/>
          <p:nvPr/>
        </p:nvSpPr>
        <p:spPr>
          <a:xfrm>
            <a:off x="367012" y="1203325"/>
            <a:ext cx="3241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+mj-lt"/>
              </a:rPr>
              <a:t>Zeitplan der Gesamtmaßnahme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21E2ACA-F822-23A2-B921-2F4E6E693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36260"/>
              </p:ext>
            </p:extLst>
          </p:nvPr>
        </p:nvGraphicFramePr>
        <p:xfrm>
          <a:off x="581297" y="1773468"/>
          <a:ext cx="7724010" cy="2357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5474">
                  <a:extLst>
                    <a:ext uri="{9D8B030D-6E8A-4147-A177-3AD203B41FA5}">
                      <a16:colId xmlns:a16="http://schemas.microsoft.com/office/drawing/2014/main" val="1873542647"/>
                    </a:ext>
                  </a:extLst>
                </a:gridCol>
                <a:gridCol w="4345949">
                  <a:extLst>
                    <a:ext uri="{9D8B030D-6E8A-4147-A177-3AD203B41FA5}">
                      <a16:colId xmlns:a16="http://schemas.microsoft.com/office/drawing/2014/main" val="2161721142"/>
                    </a:ext>
                  </a:extLst>
                </a:gridCol>
                <a:gridCol w="1782587">
                  <a:extLst>
                    <a:ext uri="{9D8B030D-6E8A-4147-A177-3AD203B41FA5}">
                      <a16:colId xmlns:a16="http://schemas.microsoft.com/office/drawing/2014/main" val="3840468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Bauabschnitt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Maßnahme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Zeitraum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7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Bodenplattensanierung im Kellergeschoss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09/2026 – 05/2027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Hausschwammsanierung und Dacherneuerung</a:t>
                      </a:r>
                    </a:p>
                    <a:p>
                      <a:r>
                        <a:rPr lang="de-DE" dirty="0"/>
                        <a:t>(Arbeiten in den Wohnungen im 4. 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09/2026 – 10/2027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14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Strangsanierung und Maßnahmen in den Wohnungen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03/2027 – 01/2028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61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Fassadensanierung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05/2027 – 12/2027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5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Sanierung der Außenanlagen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11/2027 – 02/2028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30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78233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STADT UND LAND Redesign 2024">
      <a:dk1>
        <a:srgbClr val="1A437F"/>
      </a:dk1>
      <a:lt1>
        <a:srgbClr val="FFFFFF"/>
      </a:lt1>
      <a:dk2>
        <a:srgbClr val="000000"/>
      </a:dk2>
      <a:lt2>
        <a:srgbClr val="D7D2CB"/>
      </a:lt2>
      <a:accent1>
        <a:srgbClr val="009258"/>
      </a:accent1>
      <a:accent2>
        <a:srgbClr val="77B349"/>
      </a:accent2>
      <a:accent3>
        <a:srgbClr val="D3D800"/>
      </a:accent3>
      <a:accent4>
        <a:srgbClr val="1A437F"/>
      </a:accent4>
      <a:accent5>
        <a:srgbClr val="007BC3"/>
      </a:accent5>
      <a:accent6>
        <a:srgbClr val="41AFD8"/>
      </a:accent6>
      <a:hlink>
        <a:srgbClr val="77B349"/>
      </a:hlink>
      <a:folHlink>
        <a:srgbClr val="77B349"/>
      </a:folHlink>
    </a:clrScheme>
    <a:fontScheme name="STADT UND LAND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724014 SUL PPT ÜA_MASTER_2" id="{B0665BBE-D570-1444-A048-2E2C98B134ED}" vid="{15FBD44A-336E-E747-82FD-DE10AB7A657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58ED7AB175634EBD9A2B42FAEDFE5F" ma:contentTypeVersion="1" ma:contentTypeDescription="Ein neues Dokument erstellen." ma:contentTypeScope="" ma:versionID="a86eccaa08c73d42fe4f05a1788ae9b6">
  <xsd:schema xmlns:xsd="http://www.w3.org/2001/XMLSchema" xmlns:xs="http://www.w3.org/2001/XMLSchema" xmlns:p="http://schemas.microsoft.com/office/2006/metadata/properties" xmlns:ns2="3e6ab171-18d5-4c64-8af1-bee093017a8f" targetNamespace="http://schemas.microsoft.com/office/2006/metadata/properties" ma:root="true" ma:fieldsID="83a74085aaad925b3493da64e5402b78" ns2:_="">
    <xsd:import namespace="3e6ab171-18d5-4c64-8af1-bee093017a8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ab171-18d5-4c64-8af1-bee093017a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507EE-3CC9-4445-B682-9459B91449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999C4B-D8D2-4462-A248-51C08134B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ab171-18d5-4c64-8af1-bee093017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9F2459-1846-4C23-AAED-722BB1C6753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e6ab171-18d5-4c64-8af1-bee093017a8f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d001cba1-23a7-46da-b29f-dba4c3874e22}" enabled="0" method="" siteId="{d001cba1-23a7-46da-b29f-dba4c3874e2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1313</Words>
  <Application>Microsoft Office PowerPoint</Application>
  <PresentationFormat>Bildschirmpräsentation (16:9)</PresentationFormat>
  <Paragraphs>242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FiraSansCondensed-Medium</vt:lpstr>
      <vt:lpstr>Realize My Passion</vt:lpstr>
      <vt:lpstr>Verdana</vt:lpstr>
      <vt:lpstr>Wingdings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Agentur Kaiserwetter</dc:creator>
  <cp:lastModifiedBy>Hemmerling, Louis</cp:lastModifiedBy>
  <cp:revision>122</cp:revision>
  <cp:lastPrinted>2024-01-24T09:47:37Z</cp:lastPrinted>
  <dcterms:created xsi:type="dcterms:W3CDTF">2024-01-22T14:01:02Z</dcterms:created>
  <dcterms:modified xsi:type="dcterms:W3CDTF">2026-04-15T05:54:02Z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0x0101002558ED7AB175634EBD9A2B42FAEDFE5F</vt:lpwstr>
  </property>
  <property fmtid="{D5CDD505-2E9C-101B-9397-08002B2CF9AE}" pid="3" name="Prozess">
    <vt:lpwstr>50;#allgemeine Formulare|fccb8c51-eab3-4387-85c3-516e6033bcfe</vt:lpwstr>
  </property>
  <property fmtid="{D5CDD505-2E9C-101B-9397-08002B2CF9AE}" pid="4" name="_dlc_DocIdItemGuid">
    <vt:lpwstr>e88ade19-6647-4002-a34f-c7d4ee69e599</vt:lpwstr>
  </property>
  <property fmtid="{D5CDD505-2E9C-101B-9397-08002B2CF9AE}" pid="5" name="Order">
    <vt:r8>27800</vt:r8>
  </property>
</Properties>
</file>