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9" r:id="rId5"/>
    <p:sldId id="372" r:id="rId6"/>
    <p:sldId id="376" r:id="rId7"/>
    <p:sldId id="377" r:id="rId8"/>
    <p:sldId id="378" r:id="rId9"/>
    <p:sldId id="379" r:id="rId10"/>
    <p:sldId id="383" r:id="rId11"/>
    <p:sldId id="381" r:id="rId12"/>
    <p:sldId id="380" r:id="rId13"/>
    <p:sldId id="271" r:id="rId14"/>
    <p:sldId id="365" r:id="rId15"/>
  </p:sldIdLst>
  <p:sldSz cx="12192000" cy="6858000"/>
  <p:notesSz cx="6858000" cy="9144000"/>
  <p:embeddedFontLst>
    <p:embeddedFont>
      <p:font typeface="Quicksand" pitchFamily="2" charset="77"/>
      <p:regular r:id="rId18"/>
      <p:bold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  <p:embeddedFont>
      <p:font typeface="Roboto SemiBold" panose="02000000000000000000" pitchFamily="2" charset="0"/>
      <p:regular r:id="rId24"/>
      <p:bold r:id="rId25"/>
      <p:italic r:id="rId26"/>
      <p:boldItalic r:id="rId27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5904" userDrawn="1">
          <p15:clr>
            <a:srgbClr val="A4A3A4"/>
          </p15:clr>
        </p15:guide>
        <p15:guide id="3" orient="horz" pos="35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A284D3-6960-A305-5355-E8378511B924}" name="Ina Richter" initials="IR" userId="S::irichte3@on.wwu.de::58661275-cff8-45da-9655-299cbc907e6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95"/>
    <a:srgbClr val="006E89"/>
    <a:srgbClr val="D9E7EC"/>
    <a:srgbClr val="D9EDF0"/>
    <a:srgbClr val="F0D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2"/>
    <p:restoredTop sz="95986"/>
  </p:normalViewPr>
  <p:slideViewPr>
    <p:cSldViewPr snapToGrid="0" showGuides="1">
      <p:cViewPr>
        <p:scale>
          <a:sx n="131" d="100"/>
          <a:sy n="131" d="100"/>
        </p:scale>
        <p:origin x="496" y="-336"/>
      </p:cViewPr>
      <p:guideLst>
        <p:guide orient="horz" pos="1570"/>
        <p:guide pos="5904"/>
        <p:guide orient="horz" pos="354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42B960-8693-664B-AF4C-67B7FA751049}" type="doc">
      <dgm:prSet loTypeId="urn:microsoft.com/office/officeart/2005/8/layout/arrow2" loCatId="" qsTypeId="urn:microsoft.com/office/officeart/2005/8/quickstyle/simple1" qsCatId="simple" csTypeId="urn:microsoft.com/office/officeart/2005/8/colors/accent1_2" csCatId="accent1" phldr="1"/>
      <dgm:spPr/>
    </dgm:pt>
    <dgm:pt modelId="{325A97B0-CC6C-6849-992B-3A81C9972876}">
      <dgm:prSet phldrT="[Text]" phldr="1"/>
      <dgm:spPr/>
      <dgm:t>
        <a:bodyPr/>
        <a:lstStyle/>
        <a:p>
          <a:endParaRPr lang="de-DE" dirty="0"/>
        </a:p>
      </dgm:t>
    </dgm:pt>
    <dgm:pt modelId="{465693A7-F03E-984D-A1B5-3E154019407D}" type="parTrans" cxnId="{8BE9D4A6-D480-9042-A542-1BAF91B5D2F2}">
      <dgm:prSet/>
      <dgm:spPr/>
      <dgm:t>
        <a:bodyPr/>
        <a:lstStyle/>
        <a:p>
          <a:endParaRPr lang="de-DE"/>
        </a:p>
      </dgm:t>
    </dgm:pt>
    <dgm:pt modelId="{FA570AF6-BD25-3D4E-8CA8-B27F2BE32A7B}" type="sibTrans" cxnId="{8BE9D4A6-D480-9042-A542-1BAF91B5D2F2}">
      <dgm:prSet/>
      <dgm:spPr/>
      <dgm:t>
        <a:bodyPr/>
        <a:lstStyle/>
        <a:p>
          <a:endParaRPr lang="de-DE"/>
        </a:p>
      </dgm:t>
    </dgm:pt>
    <dgm:pt modelId="{FDF668B0-5E18-3A48-97C1-8372E1F7D62B}">
      <dgm:prSet phldrT="[Text]" phldr="1"/>
      <dgm:spPr/>
      <dgm:t>
        <a:bodyPr/>
        <a:lstStyle/>
        <a:p>
          <a:endParaRPr lang="de-DE" dirty="0"/>
        </a:p>
      </dgm:t>
    </dgm:pt>
    <dgm:pt modelId="{B3A7E99B-3592-154B-8E1E-DD7620FA6A3D}" type="parTrans" cxnId="{0D43C3A3-C8E1-9144-97BE-5C925623DEE6}">
      <dgm:prSet/>
      <dgm:spPr/>
      <dgm:t>
        <a:bodyPr/>
        <a:lstStyle/>
        <a:p>
          <a:endParaRPr lang="de-DE"/>
        </a:p>
      </dgm:t>
    </dgm:pt>
    <dgm:pt modelId="{D878F619-A851-E944-8B9B-F45A7C10EE4C}" type="sibTrans" cxnId="{0D43C3A3-C8E1-9144-97BE-5C925623DEE6}">
      <dgm:prSet/>
      <dgm:spPr/>
      <dgm:t>
        <a:bodyPr/>
        <a:lstStyle/>
        <a:p>
          <a:endParaRPr lang="de-DE"/>
        </a:p>
      </dgm:t>
    </dgm:pt>
    <dgm:pt modelId="{BFAEA6D6-34C0-BF43-B867-8216BD07399D}">
      <dgm:prSet custT="1"/>
      <dgm:spPr/>
      <dgm:t>
        <a:bodyPr/>
        <a:lstStyle/>
        <a:p>
          <a:r>
            <a:rPr lang="de-DE" sz="1200" b="0" dirty="0">
              <a:latin typeface="Roboto" panose="02000000000000000000" pitchFamily="2" charset="0"/>
              <a:ea typeface="Roboto" panose="02000000000000000000" pitchFamily="2" charset="0"/>
            </a:rPr>
            <a:t>Möglichst lang</a:t>
          </a:r>
          <a: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  <a:t>fristige Kooperationen (weniger ressourcenintensiv)</a:t>
          </a:r>
        </a:p>
      </dgm:t>
    </dgm:pt>
    <dgm:pt modelId="{189CA00A-E76F-0845-9C34-671509D568E2}" type="parTrans" cxnId="{165ED119-D2DB-0B49-8355-389926D86898}">
      <dgm:prSet/>
      <dgm:spPr/>
      <dgm:t>
        <a:bodyPr/>
        <a:lstStyle/>
        <a:p>
          <a:endParaRPr lang="de-DE"/>
        </a:p>
      </dgm:t>
    </dgm:pt>
    <dgm:pt modelId="{A327FD54-05ED-3244-9E6E-79D74377A5A3}" type="sibTrans" cxnId="{165ED119-D2DB-0B49-8355-389926D86898}">
      <dgm:prSet/>
      <dgm:spPr/>
      <dgm:t>
        <a:bodyPr/>
        <a:lstStyle/>
        <a:p>
          <a:endParaRPr lang="de-DE"/>
        </a:p>
      </dgm:t>
    </dgm:pt>
    <dgm:pt modelId="{A80B0F8C-9942-7D44-92F9-EB7F68053D04}">
      <dgm:prSet custT="1"/>
      <dgm:spPr/>
      <dgm:t>
        <a:bodyPr/>
        <a:lstStyle/>
        <a:p>
          <a: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  <a:t>Klare Zielsetzungen </a:t>
          </a:r>
          <a:b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  <a:t>(in Kooperations-vereinbarung festhalten)</a:t>
          </a:r>
        </a:p>
      </dgm:t>
    </dgm:pt>
    <dgm:pt modelId="{EEB6E50E-44A7-7649-8502-19E5D1EB0027}" type="parTrans" cxnId="{594F2A20-6A87-8747-BED2-BCB63B7F089C}">
      <dgm:prSet/>
      <dgm:spPr/>
      <dgm:t>
        <a:bodyPr/>
        <a:lstStyle/>
        <a:p>
          <a:endParaRPr lang="de-DE"/>
        </a:p>
      </dgm:t>
    </dgm:pt>
    <dgm:pt modelId="{4CC43660-2EBD-E443-B367-034976498AB3}" type="sibTrans" cxnId="{594F2A20-6A87-8747-BED2-BCB63B7F089C}">
      <dgm:prSet/>
      <dgm:spPr/>
      <dgm:t>
        <a:bodyPr/>
        <a:lstStyle/>
        <a:p>
          <a:endParaRPr lang="de-DE"/>
        </a:p>
      </dgm:t>
    </dgm:pt>
    <dgm:pt modelId="{C4771D73-B530-6E49-B0A8-638EBEB5E97D}">
      <dgm:prSet custT="1"/>
      <dgm:spPr/>
      <dgm:t>
        <a:bodyPr/>
        <a:lstStyle/>
        <a:p>
          <a:r>
            <a:rPr lang="de-DE" sz="1200" b="0" dirty="0">
              <a:latin typeface="Roboto" panose="02000000000000000000" pitchFamily="2" charset="0"/>
              <a:ea typeface="Roboto" panose="02000000000000000000" pitchFamily="2" charset="0"/>
            </a:rPr>
            <a:t>Kontinuierliche </a:t>
          </a:r>
          <a:br>
            <a:rPr lang="de-DE" sz="1200" b="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b="0" dirty="0">
              <a:latin typeface="Roboto" panose="02000000000000000000" pitchFamily="2" charset="0"/>
              <a:ea typeface="Roboto" panose="02000000000000000000" pitchFamily="2" charset="0"/>
            </a:rPr>
            <a:t>Prüfung und Adaption </a:t>
          </a:r>
          <a:br>
            <a:rPr lang="de-DE" sz="1200" b="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b="0" dirty="0">
              <a:latin typeface="Roboto" panose="02000000000000000000" pitchFamily="2" charset="0"/>
              <a:ea typeface="Roboto" panose="02000000000000000000" pitchFamily="2" charset="0"/>
            </a:rPr>
            <a:t>der Umsetzung</a:t>
          </a:r>
        </a:p>
      </dgm:t>
    </dgm:pt>
    <dgm:pt modelId="{314E8268-3F8F-574F-8DBB-17FF4A2924D0}" type="parTrans" cxnId="{A33E69BB-E97E-8E4A-951B-A480776EBC37}">
      <dgm:prSet/>
      <dgm:spPr/>
      <dgm:t>
        <a:bodyPr/>
        <a:lstStyle/>
        <a:p>
          <a:endParaRPr lang="de-DE"/>
        </a:p>
      </dgm:t>
    </dgm:pt>
    <dgm:pt modelId="{C66F1022-5AA7-0F42-AD5F-4D6E4A56D327}" type="sibTrans" cxnId="{A33E69BB-E97E-8E4A-951B-A480776EBC37}">
      <dgm:prSet/>
      <dgm:spPr/>
      <dgm:t>
        <a:bodyPr/>
        <a:lstStyle/>
        <a:p>
          <a:endParaRPr lang="de-DE"/>
        </a:p>
      </dgm:t>
    </dgm:pt>
    <dgm:pt modelId="{F0BC5407-26DD-0543-87AC-16ACE1FAB62A}">
      <dgm:prSet custT="1"/>
      <dgm:spPr/>
      <dgm:t>
        <a:bodyPr/>
        <a:lstStyle/>
        <a:p>
          <a: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  <a:t>Vor- und </a:t>
          </a:r>
          <a:b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  <a:t>Nachbereitung </a:t>
          </a:r>
          <a:b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  <a:t>im Unterricht </a:t>
          </a:r>
          <a:b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  <a:t>wesentlich</a:t>
          </a:r>
        </a:p>
      </dgm:t>
    </dgm:pt>
    <dgm:pt modelId="{D25E123F-D258-3445-A9A8-5783AC6D2236}" type="parTrans" cxnId="{41747919-D5BA-8E43-9922-5C0BFE94029C}">
      <dgm:prSet/>
      <dgm:spPr/>
      <dgm:t>
        <a:bodyPr/>
        <a:lstStyle/>
        <a:p>
          <a:endParaRPr lang="de-DE"/>
        </a:p>
      </dgm:t>
    </dgm:pt>
    <dgm:pt modelId="{BE015A50-0193-2140-BCE8-0CAE1029300B}" type="sibTrans" cxnId="{41747919-D5BA-8E43-9922-5C0BFE94029C}">
      <dgm:prSet/>
      <dgm:spPr/>
      <dgm:t>
        <a:bodyPr/>
        <a:lstStyle/>
        <a:p>
          <a:endParaRPr lang="de-DE"/>
        </a:p>
      </dgm:t>
    </dgm:pt>
    <dgm:pt modelId="{A21E02BD-C22E-4A41-8A25-0991E6622318}">
      <dgm:prSet custT="1"/>
      <dgm:spPr/>
      <dgm:t>
        <a:bodyPr/>
        <a:lstStyle/>
        <a:p>
          <a: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  <a:t>Den </a:t>
          </a:r>
          <a:r>
            <a:rPr lang="de-DE" sz="1200" dirty="0" err="1">
              <a:latin typeface="Roboto" panose="02000000000000000000" pitchFamily="2" charset="0"/>
              <a:ea typeface="Roboto" panose="02000000000000000000" pitchFamily="2" charset="0"/>
            </a:rPr>
            <a:t>Schüler:innen</a:t>
          </a:r>
          <a: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b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dirty="0">
              <a:latin typeface="Roboto" panose="02000000000000000000" pitchFamily="2" charset="0"/>
              <a:ea typeface="Roboto" panose="02000000000000000000" pitchFamily="2" charset="0"/>
            </a:rPr>
            <a:t>Zweck der Maßnahme transparent machen</a:t>
          </a:r>
        </a:p>
      </dgm:t>
    </dgm:pt>
    <dgm:pt modelId="{ABE2797A-9490-5740-8DED-B73AA1625C96}" type="parTrans" cxnId="{2441D872-B272-C046-9873-2786B7941F69}">
      <dgm:prSet/>
      <dgm:spPr/>
      <dgm:t>
        <a:bodyPr/>
        <a:lstStyle/>
        <a:p>
          <a:endParaRPr lang="de-DE"/>
        </a:p>
      </dgm:t>
    </dgm:pt>
    <dgm:pt modelId="{5FCD19BC-B743-1B47-9B25-A9512C1A4915}" type="sibTrans" cxnId="{2441D872-B272-C046-9873-2786B7941F69}">
      <dgm:prSet/>
      <dgm:spPr/>
      <dgm:t>
        <a:bodyPr/>
        <a:lstStyle/>
        <a:p>
          <a:endParaRPr lang="de-DE"/>
        </a:p>
      </dgm:t>
    </dgm:pt>
    <dgm:pt modelId="{8916CDFB-5625-C34A-BD75-D5639ECC6076}" type="pres">
      <dgm:prSet presAssocID="{7142B960-8693-664B-AF4C-67B7FA751049}" presName="arrowDiagram" presStyleCnt="0">
        <dgm:presLayoutVars>
          <dgm:chMax val="5"/>
          <dgm:dir/>
          <dgm:resizeHandles val="exact"/>
        </dgm:presLayoutVars>
      </dgm:prSet>
      <dgm:spPr/>
    </dgm:pt>
    <dgm:pt modelId="{887297CB-642D-794F-A564-D33FEE158BCE}" type="pres">
      <dgm:prSet presAssocID="{7142B960-8693-664B-AF4C-67B7FA751049}" presName="arrow" presStyleLbl="bgShp" presStyleIdx="0" presStyleCnt="1" custScaleY="102711" custLinFactNeighborX="-103"/>
      <dgm:spPr>
        <a:solidFill>
          <a:srgbClr val="D9EDF0"/>
        </a:solidFill>
      </dgm:spPr>
    </dgm:pt>
    <dgm:pt modelId="{607D1EE4-31AA-7846-94A0-AA729871DE53}" type="pres">
      <dgm:prSet presAssocID="{7142B960-8693-664B-AF4C-67B7FA751049}" presName="arrowDiagram5" presStyleCnt="0"/>
      <dgm:spPr/>
    </dgm:pt>
    <dgm:pt modelId="{C2DEB05E-F6F5-A345-9136-DEBE116E1202}" type="pres">
      <dgm:prSet presAssocID="{BFAEA6D6-34C0-BF43-B867-8216BD07399D}" presName="bullet5a" presStyleLbl="node1" presStyleIdx="0" presStyleCnt="5" custScaleX="187426" custScaleY="187425" custLinFactNeighborY="13419"/>
      <dgm:spPr>
        <a:solidFill>
          <a:schemeClr val="bg1"/>
        </a:solidFill>
      </dgm:spPr>
    </dgm:pt>
    <dgm:pt modelId="{CC95A2AE-3BEF-174E-AA7A-055C69A115F6}" type="pres">
      <dgm:prSet presAssocID="{BFAEA6D6-34C0-BF43-B867-8216BD07399D}" presName="textBox5a" presStyleLbl="revTx" presStyleIdx="0" presStyleCnt="5" custScaleX="182242" custScaleY="68288" custLinFactNeighborX="31230" custLinFactNeighborY="11116">
        <dgm:presLayoutVars>
          <dgm:bulletEnabled val="1"/>
        </dgm:presLayoutVars>
      </dgm:prSet>
      <dgm:spPr/>
    </dgm:pt>
    <dgm:pt modelId="{BDEAA885-4F8D-7541-96BC-9063DD0A9EDA}" type="pres">
      <dgm:prSet presAssocID="{A80B0F8C-9942-7D44-92F9-EB7F68053D04}" presName="bullet5b" presStyleLbl="node1" presStyleIdx="1" presStyleCnt="5" custScaleX="187426" custScaleY="187426" custLinFactNeighborY="8574"/>
      <dgm:spPr>
        <a:solidFill>
          <a:schemeClr val="bg1"/>
        </a:solidFill>
      </dgm:spPr>
    </dgm:pt>
    <dgm:pt modelId="{22B73AFE-2C96-4448-8066-1F9857B43621}" type="pres">
      <dgm:prSet presAssocID="{A80B0F8C-9942-7D44-92F9-EB7F68053D04}" presName="textBox5b" presStyleLbl="revTx" presStyleIdx="1" presStyleCnt="5" custScaleX="128397" custScaleY="75148" custLinFactNeighborX="5073" custLinFactNeighborY="7435">
        <dgm:presLayoutVars>
          <dgm:bulletEnabled val="1"/>
        </dgm:presLayoutVars>
      </dgm:prSet>
      <dgm:spPr/>
    </dgm:pt>
    <dgm:pt modelId="{BF893581-ED26-774F-A713-3F849AC373C5}" type="pres">
      <dgm:prSet presAssocID="{C4771D73-B530-6E49-B0A8-638EBEB5E97D}" presName="bullet5c" presStyleLbl="node1" presStyleIdx="2" presStyleCnt="5" custScaleX="203640" custScaleY="203640" custLinFactNeighborY="-2143"/>
      <dgm:spPr>
        <a:solidFill>
          <a:schemeClr val="bg1"/>
        </a:solidFill>
      </dgm:spPr>
    </dgm:pt>
    <dgm:pt modelId="{3250B585-454C-2C46-863F-39AB7D2D1429}" type="pres">
      <dgm:prSet presAssocID="{C4771D73-B530-6E49-B0A8-638EBEB5E97D}" presName="textBox5c" presStyleLbl="revTx" presStyleIdx="2" presStyleCnt="5" custScaleX="119094" custScaleY="84173" custLinFactNeighborX="-4869" custLinFactNeighborY="10326">
        <dgm:presLayoutVars>
          <dgm:bulletEnabled val="1"/>
        </dgm:presLayoutVars>
      </dgm:prSet>
      <dgm:spPr/>
    </dgm:pt>
    <dgm:pt modelId="{E0659C44-8644-F341-B560-238954611C91}" type="pres">
      <dgm:prSet presAssocID="{F0BC5407-26DD-0543-87AC-16ACE1FAB62A}" presName="bullet5d" presStyleLbl="node1" presStyleIdx="3" presStyleCnt="5" custScaleX="197586" custScaleY="197585" custLinFactNeighborY="-4977"/>
      <dgm:spPr>
        <a:solidFill>
          <a:schemeClr val="bg1"/>
        </a:solidFill>
      </dgm:spPr>
    </dgm:pt>
    <dgm:pt modelId="{774CD664-4FB4-7146-ABF6-0B48984E291D}" type="pres">
      <dgm:prSet presAssocID="{F0BC5407-26DD-0543-87AC-16ACE1FAB62A}" presName="textBox5d" presStyleLbl="revTx" presStyleIdx="3" presStyleCnt="5" custScaleY="82088" custLinFactNeighborX="-15885" custLinFactNeighborY="7866">
        <dgm:presLayoutVars>
          <dgm:bulletEnabled val="1"/>
        </dgm:presLayoutVars>
      </dgm:prSet>
      <dgm:spPr/>
    </dgm:pt>
    <dgm:pt modelId="{B5DB0902-8FCD-0041-BF92-9D1FE00143BB}" type="pres">
      <dgm:prSet presAssocID="{A21E02BD-C22E-4A41-8A25-0991E6622318}" presName="bullet5e" presStyleLbl="node1" presStyleIdx="4" presStyleCnt="5" custScaleX="187426" custScaleY="187426" custLinFactNeighborY="-6510"/>
      <dgm:spPr>
        <a:solidFill>
          <a:schemeClr val="bg1"/>
        </a:solidFill>
      </dgm:spPr>
    </dgm:pt>
    <dgm:pt modelId="{9E0BCD70-073F-9A4E-8210-65B9EB7FF28D}" type="pres">
      <dgm:prSet presAssocID="{A21E02BD-C22E-4A41-8A25-0991E6622318}" presName="textBox5e" presStyleLbl="revTx" presStyleIdx="4" presStyleCnt="5" custScaleX="121400" custScaleY="74703" custLinFactNeighborX="-22445" custLinFactNeighborY="4617">
        <dgm:presLayoutVars>
          <dgm:bulletEnabled val="1"/>
        </dgm:presLayoutVars>
      </dgm:prSet>
      <dgm:spPr/>
    </dgm:pt>
  </dgm:ptLst>
  <dgm:cxnLst>
    <dgm:cxn modelId="{41747919-D5BA-8E43-9922-5C0BFE94029C}" srcId="{7142B960-8693-664B-AF4C-67B7FA751049}" destId="{F0BC5407-26DD-0543-87AC-16ACE1FAB62A}" srcOrd="3" destOrd="0" parTransId="{D25E123F-D258-3445-A9A8-5783AC6D2236}" sibTransId="{BE015A50-0193-2140-BCE8-0CAE1029300B}"/>
    <dgm:cxn modelId="{165ED119-D2DB-0B49-8355-389926D86898}" srcId="{7142B960-8693-664B-AF4C-67B7FA751049}" destId="{BFAEA6D6-34C0-BF43-B867-8216BD07399D}" srcOrd="0" destOrd="0" parTransId="{189CA00A-E76F-0845-9C34-671509D568E2}" sibTransId="{A327FD54-05ED-3244-9E6E-79D74377A5A3}"/>
    <dgm:cxn modelId="{594F2A20-6A87-8747-BED2-BCB63B7F089C}" srcId="{7142B960-8693-664B-AF4C-67B7FA751049}" destId="{A80B0F8C-9942-7D44-92F9-EB7F68053D04}" srcOrd="1" destOrd="0" parTransId="{EEB6E50E-44A7-7649-8502-19E5D1EB0027}" sibTransId="{4CC43660-2EBD-E443-B367-034976498AB3}"/>
    <dgm:cxn modelId="{B4A24E2D-3C18-5540-BAA6-E93595AD6B82}" type="presOf" srcId="{A21E02BD-C22E-4A41-8A25-0991E6622318}" destId="{9E0BCD70-073F-9A4E-8210-65B9EB7FF28D}" srcOrd="0" destOrd="0" presId="urn:microsoft.com/office/officeart/2005/8/layout/arrow2"/>
    <dgm:cxn modelId="{4E0CC169-120D-074F-BDAE-5824C220184E}" type="presOf" srcId="{7142B960-8693-664B-AF4C-67B7FA751049}" destId="{8916CDFB-5625-C34A-BD75-D5639ECC6076}" srcOrd="0" destOrd="0" presId="urn:microsoft.com/office/officeart/2005/8/layout/arrow2"/>
    <dgm:cxn modelId="{7261AE6D-3A95-154E-99DB-40D14747FEF2}" type="presOf" srcId="{C4771D73-B530-6E49-B0A8-638EBEB5E97D}" destId="{3250B585-454C-2C46-863F-39AB7D2D1429}" srcOrd="0" destOrd="0" presId="urn:microsoft.com/office/officeart/2005/8/layout/arrow2"/>
    <dgm:cxn modelId="{2441D872-B272-C046-9873-2786B7941F69}" srcId="{7142B960-8693-664B-AF4C-67B7FA751049}" destId="{A21E02BD-C22E-4A41-8A25-0991E6622318}" srcOrd="4" destOrd="0" parTransId="{ABE2797A-9490-5740-8DED-B73AA1625C96}" sibTransId="{5FCD19BC-B743-1B47-9B25-A9512C1A4915}"/>
    <dgm:cxn modelId="{4AA3D795-43FD-574F-8754-589910E27736}" type="presOf" srcId="{F0BC5407-26DD-0543-87AC-16ACE1FAB62A}" destId="{774CD664-4FB4-7146-ABF6-0B48984E291D}" srcOrd="0" destOrd="0" presId="urn:microsoft.com/office/officeart/2005/8/layout/arrow2"/>
    <dgm:cxn modelId="{0D43C3A3-C8E1-9144-97BE-5C925623DEE6}" srcId="{7142B960-8693-664B-AF4C-67B7FA751049}" destId="{FDF668B0-5E18-3A48-97C1-8372E1F7D62B}" srcOrd="6" destOrd="0" parTransId="{B3A7E99B-3592-154B-8E1E-DD7620FA6A3D}" sibTransId="{D878F619-A851-E944-8B9B-F45A7C10EE4C}"/>
    <dgm:cxn modelId="{8BE9D4A6-D480-9042-A542-1BAF91B5D2F2}" srcId="{7142B960-8693-664B-AF4C-67B7FA751049}" destId="{325A97B0-CC6C-6849-992B-3A81C9972876}" srcOrd="5" destOrd="0" parTransId="{465693A7-F03E-984D-A1B5-3E154019407D}" sibTransId="{FA570AF6-BD25-3D4E-8CA8-B27F2BE32A7B}"/>
    <dgm:cxn modelId="{A33E69BB-E97E-8E4A-951B-A480776EBC37}" srcId="{7142B960-8693-664B-AF4C-67B7FA751049}" destId="{C4771D73-B530-6E49-B0A8-638EBEB5E97D}" srcOrd="2" destOrd="0" parTransId="{314E8268-3F8F-574F-8DBB-17FF4A2924D0}" sibTransId="{C66F1022-5AA7-0F42-AD5F-4D6E4A56D327}"/>
    <dgm:cxn modelId="{17BE98DC-7B32-B944-A5E1-CF3A6DAED9B5}" type="presOf" srcId="{A80B0F8C-9942-7D44-92F9-EB7F68053D04}" destId="{22B73AFE-2C96-4448-8066-1F9857B43621}" srcOrd="0" destOrd="0" presId="urn:microsoft.com/office/officeart/2005/8/layout/arrow2"/>
    <dgm:cxn modelId="{9A07CBEB-E7D3-6247-90EA-BCA78189B24F}" type="presOf" srcId="{BFAEA6D6-34C0-BF43-B867-8216BD07399D}" destId="{CC95A2AE-3BEF-174E-AA7A-055C69A115F6}" srcOrd="0" destOrd="0" presId="urn:microsoft.com/office/officeart/2005/8/layout/arrow2"/>
    <dgm:cxn modelId="{744F91DD-5596-AD4F-BCFD-1758E2DA318B}" type="presParOf" srcId="{8916CDFB-5625-C34A-BD75-D5639ECC6076}" destId="{887297CB-642D-794F-A564-D33FEE158BCE}" srcOrd="0" destOrd="0" presId="urn:microsoft.com/office/officeart/2005/8/layout/arrow2"/>
    <dgm:cxn modelId="{220BDF4E-7A39-F847-A890-E64B480E6DEA}" type="presParOf" srcId="{8916CDFB-5625-C34A-BD75-D5639ECC6076}" destId="{607D1EE4-31AA-7846-94A0-AA729871DE53}" srcOrd="1" destOrd="0" presId="urn:microsoft.com/office/officeart/2005/8/layout/arrow2"/>
    <dgm:cxn modelId="{5151AB23-74F5-B94B-9F78-A43AE2D74D8D}" type="presParOf" srcId="{607D1EE4-31AA-7846-94A0-AA729871DE53}" destId="{C2DEB05E-F6F5-A345-9136-DEBE116E1202}" srcOrd="0" destOrd="0" presId="urn:microsoft.com/office/officeart/2005/8/layout/arrow2"/>
    <dgm:cxn modelId="{A3F019F0-3DBD-804E-B7CB-7780FEC69621}" type="presParOf" srcId="{607D1EE4-31AA-7846-94A0-AA729871DE53}" destId="{CC95A2AE-3BEF-174E-AA7A-055C69A115F6}" srcOrd="1" destOrd="0" presId="urn:microsoft.com/office/officeart/2005/8/layout/arrow2"/>
    <dgm:cxn modelId="{DECF5DF5-3072-3B4D-B571-D2EB47E6EB72}" type="presParOf" srcId="{607D1EE4-31AA-7846-94A0-AA729871DE53}" destId="{BDEAA885-4F8D-7541-96BC-9063DD0A9EDA}" srcOrd="2" destOrd="0" presId="urn:microsoft.com/office/officeart/2005/8/layout/arrow2"/>
    <dgm:cxn modelId="{429B9DF3-37CE-4A4D-8806-B11196CA6AC8}" type="presParOf" srcId="{607D1EE4-31AA-7846-94A0-AA729871DE53}" destId="{22B73AFE-2C96-4448-8066-1F9857B43621}" srcOrd="3" destOrd="0" presId="urn:microsoft.com/office/officeart/2005/8/layout/arrow2"/>
    <dgm:cxn modelId="{06C07B51-D189-6842-BE88-AE19EA0A4B6B}" type="presParOf" srcId="{607D1EE4-31AA-7846-94A0-AA729871DE53}" destId="{BF893581-ED26-774F-A713-3F849AC373C5}" srcOrd="4" destOrd="0" presId="urn:microsoft.com/office/officeart/2005/8/layout/arrow2"/>
    <dgm:cxn modelId="{4735EEDD-D289-2A49-A821-123A7D92973E}" type="presParOf" srcId="{607D1EE4-31AA-7846-94A0-AA729871DE53}" destId="{3250B585-454C-2C46-863F-39AB7D2D1429}" srcOrd="5" destOrd="0" presId="urn:microsoft.com/office/officeart/2005/8/layout/arrow2"/>
    <dgm:cxn modelId="{525D2418-C48F-C044-B599-1EECF861D23F}" type="presParOf" srcId="{607D1EE4-31AA-7846-94A0-AA729871DE53}" destId="{E0659C44-8644-F341-B560-238954611C91}" srcOrd="6" destOrd="0" presId="urn:microsoft.com/office/officeart/2005/8/layout/arrow2"/>
    <dgm:cxn modelId="{C6B9D743-3188-6749-8BEE-4D1722E63355}" type="presParOf" srcId="{607D1EE4-31AA-7846-94A0-AA729871DE53}" destId="{774CD664-4FB4-7146-ABF6-0B48984E291D}" srcOrd="7" destOrd="0" presId="urn:microsoft.com/office/officeart/2005/8/layout/arrow2"/>
    <dgm:cxn modelId="{DE4F5D41-315F-A94A-9792-9487D6A30FE6}" type="presParOf" srcId="{607D1EE4-31AA-7846-94A0-AA729871DE53}" destId="{B5DB0902-8FCD-0041-BF92-9D1FE00143BB}" srcOrd="8" destOrd="0" presId="urn:microsoft.com/office/officeart/2005/8/layout/arrow2"/>
    <dgm:cxn modelId="{A9FFAE9F-5129-904A-89D1-EAEEB041E3D4}" type="presParOf" srcId="{607D1EE4-31AA-7846-94A0-AA729871DE53}" destId="{9E0BCD70-073F-9A4E-8210-65B9EB7FF28D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297CB-642D-794F-A564-D33FEE158BCE}">
      <dsp:nvSpPr>
        <dsp:cNvPr id="0" name=""/>
        <dsp:cNvSpPr/>
      </dsp:nvSpPr>
      <dsp:spPr>
        <a:xfrm>
          <a:off x="-94158" y="11"/>
          <a:ext cx="8799875" cy="5649024"/>
        </a:xfrm>
        <a:prstGeom prst="swooshArrow">
          <a:avLst>
            <a:gd name="adj1" fmla="val 25000"/>
            <a:gd name="adj2" fmla="val 25000"/>
          </a:avLst>
        </a:prstGeom>
        <a:solidFill>
          <a:srgbClr val="D9ED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DEB05E-F6F5-A345-9136-DEBE116E1202}">
      <dsp:nvSpPr>
        <dsp:cNvPr id="0" name=""/>
        <dsp:cNvSpPr/>
      </dsp:nvSpPr>
      <dsp:spPr>
        <a:xfrm>
          <a:off x="684155" y="4102991"/>
          <a:ext cx="379344" cy="379342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95A2AE-3BEF-174E-AA7A-055C69A115F6}">
      <dsp:nvSpPr>
        <dsp:cNvPr id="0" name=""/>
        <dsp:cNvSpPr/>
      </dsp:nvSpPr>
      <dsp:spPr>
        <a:xfrm>
          <a:off x="759805" y="4618561"/>
          <a:ext cx="2100855" cy="893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246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0" kern="1200" dirty="0">
              <a:latin typeface="Roboto" panose="02000000000000000000" pitchFamily="2" charset="0"/>
              <a:ea typeface="Roboto" panose="02000000000000000000" pitchFamily="2" charset="0"/>
            </a:rPr>
            <a:t>Möglichst lang</a:t>
          </a:r>
          <a: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  <a:t>fristige Kooperationen (weniger ressourcenintensiv)</a:t>
          </a:r>
        </a:p>
      </dsp:txBody>
      <dsp:txXfrm>
        <a:off x="759805" y="4618561"/>
        <a:ext cx="2100855" cy="893877"/>
      </dsp:txXfrm>
    </dsp:sp>
    <dsp:sp modelId="{BDEAA885-4F8D-7541-96BC-9063DD0A9EDA}">
      <dsp:nvSpPr>
        <dsp:cNvPr id="0" name=""/>
        <dsp:cNvSpPr/>
      </dsp:nvSpPr>
      <dsp:spPr>
        <a:xfrm>
          <a:off x="1729732" y="3000301"/>
          <a:ext cx="593757" cy="593757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B73AFE-2C96-4448-8066-1F9857B43621}">
      <dsp:nvSpPr>
        <dsp:cNvPr id="0" name=""/>
        <dsp:cNvSpPr/>
      </dsp:nvSpPr>
      <dsp:spPr>
        <a:xfrm>
          <a:off x="1893307" y="3727707"/>
          <a:ext cx="1875596" cy="17317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863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  <a:t>Klare Zielsetzungen </a:t>
          </a:r>
          <a:b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  <a:t>(in Kooperations-vereinbarung festhalten)</a:t>
          </a:r>
        </a:p>
      </dsp:txBody>
      <dsp:txXfrm>
        <a:off x="1893307" y="3727707"/>
        <a:ext cx="1875596" cy="1731761"/>
      </dsp:txXfrm>
    </dsp:sp>
    <dsp:sp modelId="{BF893581-ED26-774F-A713-3F849AC373C5}">
      <dsp:nvSpPr>
        <dsp:cNvPr id="0" name=""/>
        <dsp:cNvSpPr/>
      </dsp:nvSpPr>
      <dsp:spPr>
        <a:xfrm>
          <a:off x="3057308" y="2044395"/>
          <a:ext cx="860163" cy="860163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0B585-454C-2C46-863F-39AB7D2D1429}">
      <dsp:nvSpPr>
        <dsp:cNvPr id="0" name=""/>
        <dsp:cNvSpPr/>
      </dsp:nvSpPr>
      <dsp:spPr>
        <a:xfrm>
          <a:off x="3242552" y="3047297"/>
          <a:ext cx="2022663" cy="2601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818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0" kern="1200" dirty="0">
              <a:latin typeface="Roboto" panose="02000000000000000000" pitchFamily="2" charset="0"/>
              <a:ea typeface="Roboto" panose="02000000000000000000" pitchFamily="2" charset="0"/>
            </a:rPr>
            <a:t>Kontinuierliche </a:t>
          </a:r>
          <a:br>
            <a:rPr lang="de-DE" sz="1200" b="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b="0" kern="1200" dirty="0">
              <a:latin typeface="Roboto" panose="02000000000000000000" pitchFamily="2" charset="0"/>
              <a:ea typeface="Roboto" panose="02000000000000000000" pitchFamily="2" charset="0"/>
            </a:rPr>
            <a:t>Prüfung und Adaption </a:t>
          </a:r>
          <a:br>
            <a:rPr lang="de-DE" sz="1200" b="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b="0" kern="1200" dirty="0">
              <a:latin typeface="Roboto" panose="02000000000000000000" pitchFamily="2" charset="0"/>
              <a:ea typeface="Roboto" panose="02000000000000000000" pitchFamily="2" charset="0"/>
            </a:rPr>
            <a:t>der Umsetzung</a:t>
          </a:r>
        </a:p>
      </dsp:txBody>
      <dsp:txXfrm>
        <a:off x="3242552" y="3047297"/>
        <a:ext cx="2022663" cy="2601750"/>
      </dsp:txXfrm>
    </dsp:sp>
    <dsp:sp modelId="{E0659C44-8644-F341-B560-238954611C91}">
      <dsp:nvSpPr>
        <dsp:cNvPr id="0" name=""/>
        <dsp:cNvSpPr/>
      </dsp:nvSpPr>
      <dsp:spPr>
        <a:xfrm>
          <a:off x="4646759" y="1323378"/>
          <a:ext cx="1078013" cy="1078008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4CD664-4FB4-7146-ABF6-0B48984E291D}">
      <dsp:nvSpPr>
        <dsp:cNvPr id="0" name=""/>
        <dsp:cNvSpPr/>
      </dsp:nvSpPr>
      <dsp:spPr>
        <a:xfrm>
          <a:off x="4906194" y="2509419"/>
          <a:ext cx="1759975" cy="30248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9098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  <a:t>Vor- und </a:t>
          </a:r>
          <a:b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  <a:t>Nachbereitung </a:t>
          </a:r>
          <a:b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  <a:t>im Unterricht </a:t>
          </a:r>
          <a:b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  <a:t>wesentlich</a:t>
          </a:r>
        </a:p>
      </dsp:txBody>
      <dsp:txXfrm>
        <a:off x="4906194" y="2509419"/>
        <a:ext cx="1759975" cy="3024899"/>
      </dsp:txXfrm>
    </dsp:sp>
    <dsp:sp modelId="{B5DB0902-8FCD-0041-BF92-9D1FE00143BB}">
      <dsp:nvSpPr>
        <dsp:cNvPr id="0" name=""/>
        <dsp:cNvSpPr/>
      </dsp:nvSpPr>
      <dsp:spPr>
        <a:xfrm>
          <a:off x="6294257" y="829802"/>
          <a:ext cx="1302967" cy="1302967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BCD70-073F-9A4E-8210-65B9EB7FF28D}">
      <dsp:nvSpPr>
        <dsp:cNvPr id="0" name=""/>
        <dsp:cNvSpPr/>
      </dsp:nvSpPr>
      <dsp:spPr>
        <a:xfrm>
          <a:off x="6362397" y="2225439"/>
          <a:ext cx="2136609" cy="3023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67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  <a:t>Den </a:t>
          </a:r>
          <a:r>
            <a:rPr lang="de-DE" sz="1200" kern="1200" dirty="0" err="1">
              <a:latin typeface="Roboto" panose="02000000000000000000" pitchFamily="2" charset="0"/>
              <a:ea typeface="Roboto" panose="02000000000000000000" pitchFamily="2" charset="0"/>
            </a:rPr>
            <a:t>Schüler:innen</a:t>
          </a:r>
          <a: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b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de-DE" sz="1200" kern="1200" dirty="0">
              <a:latin typeface="Roboto" panose="02000000000000000000" pitchFamily="2" charset="0"/>
              <a:ea typeface="Roboto" panose="02000000000000000000" pitchFamily="2" charset="0"/>
            </a:rPr>
            <a:t>Zweck der Maßnahme transparent machen</a:t>
          </a:r>
        </a:p>
      </dsp:txBody>
      <dsp:txXfrm>
        <a:off x="6362397" y="2225439"/>
        <a:ext cx="2136609" cy="3023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1F8BD32-907E-A5B5-9193-7A3090FDF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D50ACE0-749F-55B1-D0E6-7EB5A03541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8F022-2C95-814B-8A01-7C5F457B3401}" type="datetimeFigureOut">
              <a:rPr lang="de-DE" smtClean="0"/>
              <a:t>16.04.26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1DCEEA-0714-8E64-1002-9652C6ECF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9197D7-5CA7-5C87-AC94-8455477731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8BC48-DC1D-C14D-94D5-EA90B011398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8306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C418A-4C1B-F441-9D3E-48B89CE9F7EB}" type="datetimeFigureOut">
              <a:rPr lang="de-DE" smtClean="0"/>
              <a:t>16.04.26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3467C-6295-134D-9466-FECF4CCD29B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573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hyperlink" Target="http://www.berufswahlkompetenz.de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C741EB3D-7824-62ED-8B39-CDCF275315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7371616" y="2720934"/>
            <a:ext cx="7043102" cy="827413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578B5C9-891A-CD5D-AF9E-507E3094F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-2827218"/>
            <a:ext cx="7043102" cy="827413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29008-A775-B84C-9372-BA4D0E507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2042159"/>
            <a:ext cx="10563543" cy="1787843"/>
          </a:xfrm>
        </p:spPr>
        <p:txBody>
          <a:bodyPr lIns="0" tIns="0" rIns="0" b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21619-5C98-AE92-708A-22D00F636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520" y="3922078"/>
            <a:ext cx="10563543" cy="720580"/>
          </a:xfrm>
        </p:spPr>
        <p:txBody>
          <a:bodyPr lIns="4320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53FF8-470C-E4F7-BE71-A3C21DDDEF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836295" y="665536"/>
            <a:ext cx="1839768" cy="7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50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mit Sekundärlogo-Fläch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18AEBE-BA24-1258-9B3A-7AAF3DB471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94360" y="472440"/>
            <a:ext cx="5931444" cy="69681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29008-A775-B84C-9372-BA4D0E507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268" y="1813559"/>
            <a:ext cx="9580795" cy="1772603"/>
          </a:xfrm>
        </p:spPr>
        <p:txBody>
          <a:bodyPr lIns="0" tIns="0" rIns="0" b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21619-5C98-AE92-708A-22D00F636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5268" y="3678238"/>
            <a:ext cx="9580795" cy="720580"/>
          </a:xfrm>
        </p:spPr>
        <p:txBody>
          <a:bodyPr lIns="4320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53FF8-470C-E4F7-BE71-A3C21DDDEF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836295" y="665536"/>
            <a:ext cx="1839768" cy="78502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835F6A3-0BA4-9371-0507-832279AE7A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420" t="-353" b="-369"/>
          <a:stretch/>
        </p:blipFill>
        <p:spPr>
          <a:xfrm rot="5400000">
            <a:off x="6481904" y="4458868"/>
            <a:ext cx="4834194" cy="569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82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857769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3B6F7-3A83-A3E0-B206-5F38A2C9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1160125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149720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zeile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3B6F7-3A83-A3E0-B206-5F38A2C9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2338087"/>
            <a:ext cx="11160125" cy="38388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AFE81B8B-0033-F3B5-AA0C-0DD7B8146C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5938" y="1327558"/>
            <a:ext cx="11160125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48353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6F9C61-5DFF-5001-DF4E-6EFE5F9C0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8636042-18D5-27A0-360F-D9D2B5E80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03863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149A5-816D-905B-F5C7-9148996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C9E48635-5876-0CEE-6B06-AEF09CB50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7C9C93C-8977-E06C-297E-DB4DFF78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6597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 und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AFE81B8B-0033-F3B5-AA0C-0DD7B8146C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5938" y="1327558"/>
            <a:ext cx="11160125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0B4061E7-6C29-1961-A3E9-1905A9406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2338086"/>
            <a:ext cx="5503862" cy="3827302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9ED85B53-835C-9CB5-EE67-BF989CE48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338086"/>
            <a:ext cx="5503863" cy="382730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0914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EB873DA-8922-5D18-87FA-EF55CE6FE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5481637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Quicksa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7282EC0-9F18-C6B3-C099-7FE026B2E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481637" cy="368458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1503DBD-C0A3-D26F-45C4-A216E320B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08163"/>
            <a:ext cx="5503863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Quicksa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532A673-CD3F-2C56-117E-A8D6B8743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503863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32E16B-3F52-85F2-35D9-4730FA02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Fußzeilenplatzhalter 8">
            <a:extLst>
              <a:ext uri="{FF2B5EF4-FFF2-40B4-BE49-F238E27FC236}">
                <a16:creationId xmlns:a16="http://schemas.microsoft.com/office/drawing/2014/main" id="{70409A23-DCAB-1ACF-8263-C9AE3BACC25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B7504C-682B-929F-E475-161B26DAF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8325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AB359-9FE2-2B0C-FA46-2283E97E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Fußzeilenplatzhalter 8">
            <a:extLst>
              <a:ext uri="{FF2B5EF4-FFF2-40B4-BE49-F238E27FC236}">
                <a16:creationId xmlns:a16="http://schemas.microsoft.com/office/drawing/2014/main" id="{60926440-4DBF-C514-F331-65A10BE34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C85FD7BA-A9B8-0156-00E9-3D2E0086FAD5}"/>
              </a:ext>
            </a:extLst>
          </p:cNvPr>
          <p:cNvSpPr/>
          <p:nvPr userDrawn="1"/>
        </p:nvSpPr>
        <p:spPr>
          <a:xfrm>
            <a:off x="515937" y="1620458"/>
            <a:ext cx="3600000" cy="4595150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970805B0-1110-BA6F-6DAB-BA069F7DECD4}"/>
              </a:ext>
            </a:extLst>
          </p:cNvPr>
          <p:cNvSpPr/>
          <p:nvPr userDrawn="1"/>
        </p:nvSpPr>
        <p:spPr>
          <a:xfrm>
            <a:off x="4296000" y="1620458"/>
            <a:ext cx="3600000" cy="4595150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075CFA51-C844-879E-FDFD-247AFAA5AD6D}"/>
              </a:ext>
            </a:extLst>
          </p:cNvPr>
          <p:cNvSpPr/>
          <p:nvPr userDrawn="1"/>
        </p:nvSpPr>
        <p:spPr>
          <a:xfrm>
            <a:off x="8076063" y="1620458"/>
            <a:ext cx="3600000" cy="4595150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FCBE0308-1AF2-3AD2-BE73-3B2C328FDA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8300" y="1959772"/>
            <a:ext cx="2835275" cy="380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A15C39D0-25D9-DDB4-D713-B4E38DB8A1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78363" y="1959772"/>
            <a:ext cx="2835275" cy="380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7">
            <a:extLst>
              <a:ext uri="{FF2B5EF4-FFF2-40B4-BE49-F238E27FC236}">
                <a16:creationId xmlns:a16="http://schemas.microsoft.com/office/drawing/2014/main" id="{E57FCD8B-D089-6C3F-6E12-8CAE44C68B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58426" y="1959772"/>
            <a:ext cx="2835275" cy="380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E3D2331E-7E6A-47C6-7F6E-99C7F4F9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2771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4BD3AB-3A4C-930E-1AAB-3C896C4E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5EA8DAF-7885-0FB8-24B1-85DF3A93C2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9" y="1844040"/>
            <a:ext cx="6678946" cy="4343401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ECD09FDB-1D7C-6442-AA6C-A55D88AB8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03B0DC5-A06F-5775-36E5-AD7D5849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Bildplatzhalter 7">
            <a:extLst>
              <a:ext uri="{FF2B5EF4-FFF2-40B4-BE49-F238E27FC236}">
                <a16:creationId xmlns:a16="http://schemas.microsoft.com/office/drawing/2014/main" id="{B18C8EC7-E188-862A-A060-A52161767E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6003" y="1449388"/>
            <a:ext cx="4347893" cy="4679950"/>
          </a:xfrm>
          <a:prstGeom prst="flowChartDelay">
            <a:avLst/>
          </a:prstGeo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746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4BD3AB-3A4C-930E-1AAB-3C896C4E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ECD09FDB-1D7C-6442-AA6C-A55D88AB8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1328E083-751E-7C64-32B6-6A8AB7967E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6003" y="1449388"/>
            <a:ext cx="4347893" cy="4679950"/>
          </a:xfrm>
          <a:prstGeom prst="flowChartDelay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305734-4F63-9AC5-D4D9-F1DF4876B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CE3FD7-E3DC-9447-CE53-BD0ADE252183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15938" y="1327558"/>
            <a:ext cx="6723611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F4CF7BA2-585A-32F5-5420-2C6AD2717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2326511"/>
            <a:ext cx="6719051" cy="3860930"/>
          </a:xfrm>
        </p:spPr>
        <p:txBody>
          <a:bodyPr/>
          <a:lstStyle>
            <a:lvl2pPr marL="230400"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26365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C3505-27E0-AFDE-B079-7DB2CF237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2D62A03D-2C1E-2455-6B00-3273D6FCEE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E476B2F-5E03-6F42-6FCE-6DD71A42A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3006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AB359-9FE2-2B0C-FA46-2283E97E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Fußzeilenplatzhalter 8">
            <a:extLst>
              <a:ext uri="{FF2B5EF4-FFF2-40B4-BE49-F238E27FC236}">
                <a16:creationId xmlns:a16="http://schemas.microsoft.com/office/drawing/2014/main" id="{60926440-4DBF-C514-F331-65A10BE34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417696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Le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709AAC19-3A37-CBA5-ABC2-A82202526F4F}"/>
              </a:ext>
            </a:extLst>
          </p:cNvPr>
          <p:cNvSpPr txBox="1"/>
          <p:nvPr userDrawn="1"/>
        </p:nvSpPr>
        <p:spPr>
          <a:xfrm>
            <a:off x="6282785" y="2675815"/>
            <a:ext cx="4899566" cy="34573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Mit digitalen Tools Berufliche Orientierung an Schule entwickeln und steuern.</a:t>
            </a:r>
          </a:p>
          <a:p>
            <a:pPr>
              <a:lnSpc>
                <a:spcPct val="110000"/>
              </a:lnSpc>
            </a:pPr>
            <a:endParaRPr lang="de-DE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Georgskommende 33</a:t>
            </a:r>
          </a:p>
          <a:p>
            <a:pPr>
              <a:lnSpc>
                <a:spcPct val="110000"/>
              </a:lnSpc>
            </a:pPr>
            <a:r>
              <a:rPr lang="de-DE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48143 Münster</a:t>
            </a:r>
          </a:p>
          <a:p>
            <a:pPr>
              <a:lnSpc>
                <a:spcPct val="110000"/>
              </a:lnSpc>
            </a:pPr>
            <a:endParaRPr lang="de-DE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Tel +49 (0) 251 83-29476</a:t>
            </a:r>
          </a:p>
          <a:p>
            <a:pPr>
              <a:lnSpc>
                <a:spcPct val="110000"/>
              </a:lnSpc>
            </a:pPr>
            <a:r>
              <a:rPr lang="de-DE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berufswahlkompetenz@uni-muenster.de</a:t>
            </a:r>
          </a:p>
          <a:p>
            <a:pPr>
              <a:lnSpc>
                <a:spcPct val="110000"/>
              </a:lnSpc>
            </a:pPr>
            <a:endParaRPr lang="de-DE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www.berufswahlkompetenz.de</a:t>
            </a:r>
            <a:endParaRPr lang="de-DE" sz="20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8FC720-A13E-4BEF-7A63-AEC2064E0C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1274" y="594851"/>
            <a:ext cx="3251355" cy="138734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F9D4912-D41A-8A98-FF92-1ED90227F90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32266" y="400051"/>
            <a:ext cx="5756585" cy="676275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56FF9E3-E6D5-D8FA-72F3-9D391CACFD94}"/>
              </a:ext>
            </a:extLst>
          </p:cNvPr>
          <p:cNvSpPr txBox="1"/>
          <p:nvPr userDrawn="1"/>
        </p:nvSpPr>
        <p:spPr>
          <a:xfrm>
            <a:off x="12553950" y="728663"/>
            <a:ext cx="283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Diese Folie kann inhaltlich im Folienmaster bearbeitet werden.</a:t>
            </a:r>
          </a:p>
        </p:txBody>
      </p:sp>
    </p:spTree>
    <p:extLst>
      <p:ext uri="{BB962C8B-B14F-4D97-AF65-F5344CB8AC3E}">
        <p14:creationId xmlns:p14="http://schemas.microsoft.com/office/powerpoint/2010/main" val="130529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BA7E8B6-5D45-0037-CE5D-22F3F0AB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857769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1C2D2E-0A07-C379-1394-086F980E0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25625"/>
            <a:ext cx="11160125" cy="43037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1262DB-730C-C29E-A1BD-A57696038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3628" y="6352129"/>
            <a:ext cx="532435" cy="384338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200" b="1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1BD289D-5285-403C-01EB-0C5EC90BC63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b="38109"/>
          <a:stretch/>
        </p:blipFill>
        <p:spPr>
          <a:xfrm>
            <a:off x="10472054" y="313532"/>
            <a:ext cx="1220007" cy="322186"/>
          </a:xfrm>
          <a:prstGeom prst="rect">
            <a:avLst/>
          </a:prstGeom>
        </p:spPr>
      </p:pic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0804E40-C10D-8BD5-736B-59968994F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2128"/>
            <a:ext cx="917856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305638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63" r:id="rId4"/>
    <p:sldLayoutId id="2147483652" r:id="rId5"/>
    <p:sldLayoutId id="2147483664" r:id="rId6"/>
    <p:sldLayoutId id="2147483653" r:id="rId7"/>
    <p:sldLayoutId id="2147483662" r:id="rId8"/>
    <p:sldLayoutId id="2147483661" r:id="rId9"/>
    <p:sldLayoutId id="2147483665" r:id="rId10"/>
    <p:sldLayoutId id="2147483654" r:id="rId11"/>
    <p:sldLayoutId id="2147483655" r:id="rId12"/>
    <p:sldLayoutId id="2147483666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Quicksan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230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428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b="0" i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666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ymbol" pitchFamily="2" charset="2"/>
        <a:buChar char="-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954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ymbol" pitchFamily="2" charset="2"/>
        <a:buChar char="-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1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4" orient="horz" pos="45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6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D8B621-270F-78EA-CEE9-84E29B9DA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268" y="1813559"/>
            <a:ext cx="9580795" cy="2456689"/>
          </a:xfrm>
        </p:spPr>
        <p:txBody>
          <a:bodyPr>
            <a:normAutofit fontScale="90000"/>
          </a:bodyPr>
          <a:lstStyle/>
          <a:p>
            <a:r>
              <a:rPr lang="de-DE" dirty="0"/>
              <a:t>Netzwerk ausbauen/ Kooperationen mit Betrieben gestalten</a:t>
            </a:r>
          </a:p>
        </p:txBody>
      </p:sp>
      <p:pic>
        <p:nvPicPr>
          <p:cNvPr id="4" name="Picture 4" descr="Absenderkennung mit dem Schriftzug &quot;Ministerium für Schule und Bildung des Landes Nordrhein-Westfalen&quot; sowie dem Landeswappen. ">
            <a:extLst>
              <a:ext uri="{FF2B5EF4-FFF2-40B4-BE49-F238E27FC236}">
                <a16:creationId xmlns:a16="http://schemas.microsoft.com/office/drawing/2014/main" id="{FDA11367-F5F3-BAAF-23CD-77649EDA2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996" y="6106582"/>
            <a:ext cx="1976659" cy="40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E18EFA5C-CC93-4DFB-35F9-D2BF318DD9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1238" b="31328"/>
          <a:stretch/>
        </p:blipFill>
        <p:spPr bwMode="auto">
          <a:xfrm>
            <a:off x="9282563" y="5993663"/>
            <a:ext cx="1706421" cy="42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 descr="Ein Bild, das Screenshot, Schrift, Schwarz enthält.&#10;&#10;Automatisch generierte Beschreibung">
            <a:extLst>
              <a:ext uri="{FF2B5EF4-FFF2-40B4-BE49-F238E27FC236}">
                <a16:creationId xmlns:a16="http://schemas.microsoft.com/office/drawing/2014/main" id="{DDDEF47B-71DD-2E10-97F8-9C6138280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997" y="5281072"/>
            <a:ext cx="1205796" cy="33369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5C0539F-3FCD-11DD-A36C-E756727B27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26557" y="5411939"/>
            <a:ext cx="1088196" cy="405659"/>
          </a:xfrm>
          <a:prstGeom prst="rect">
            <a:avLst/>
          </a:prstGeom>
        </p:spPr>
      </p:pic>
      <p:pic>
        <p:nvPicPr>
          <p:cNvPr id="6" name="Grafik 5" descr="Ein Bild, das Text, Screenshot, Schrift, Reihe enthält.&#10;&#10;Automatisch generierte Beschreibung">
            <a:extLst>
              <a:ext uri="{FF2B5EF4-FFF2-40B4-BE49-F238E27FC236}">
                <a16:creationId xmlns:a16="http://schemas.microsoft.com/office/drawing/2014/main" id="{DF1F70A9-2689-6252-2C3E-A9A47F99EB3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4545"/>
          <a:stretch>
            <a:fillRect/>
          </a:stretch>
        </p:blipFill>
        <p:spPr>
          <a:xfrm>
            <a:off x="9545910" y="5312234"/>
            <a:ext cx="1772421" cy="60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3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Netzwerk/Kooperation mit Betrieben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Netzwerk/Kooperationen mit Betrieben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>
            <a:normAutofit/>
          </a:bodyPr>
          <a:lstStyle/>
          <a:p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Relevanz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30E407F5-FEFC-43FF-B388-83C78932E8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6564" r="16564"/>
          <a:stretch/>
        </p:blipFill>
        <p:spPr>
          <a:xfrm>
            <a:off x="7455600" y="1451020"/>
            <a:ext cx="4347893" cy="4679950"/>
          </a:xfr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8853AAD-7008-4036-969D-5A28358B8D38}"/>
              </a:ext>
            </a:extLst>
          </p:cNvPr>
          <p:cNvSpPr txBox="1"/>
          <p:nvPr/>
        </p:nvSpPr>
        <p:spPr>
          <a:xfrm>
            <a:off x="513370" y="2084596"/>
            <a:ext cx="6810974" cy="30931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08305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Kooperationen zwischen Schulen und Unternehmen </a:t>
            </a:r>
            <a:b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</a:b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als </a:t>
            </a:r>
            <a:r>
              <a:rPr lang="de-DE" sz="19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relevanter Bestandteil </a:t>
            </a: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der Beruflichen Orientierung</a:t>
            </a:r>
          </a:p>
          <a:p>
            <a:pPr marL="408305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Kooperationen sollten </a:t>
            </a:r>
            <a:r>
              <a:rPr lang="de-DE" sz="1900" b="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gewinnbringend</a:t>
            </a: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für alle Beteiligten sein</a:t>
            </a:r>
          </a:p>
          <a:p>
            <a:pPr marL="408305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900" b="0" dirty="0">
              <a:latin typeface="Roboto" panose="02000000000000000000" pitchFamily="2" charset="0"/>
              <a:ea typeface="Roboto" panose="02000000000000000000" pitchFamily="2" charset="0"/>
              <a:cs typeface="Calibri"/>
            </a:endParaRPr>
          </a:p>
          <a:p>
            <a:pPr marL="408305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Systemschrift Normal"/>
              <a:buChar char="→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Einbindung der Zusammenarbeit in </a:t>
            </a:r>
            <a:r>
              <a:rPr lang="de-DE" sz="1900" b="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Berufsorientierungskonzept</a:t>
            </a: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und Abstimmung mit </a:t>
            </a:r>
            <a:r>
              <a:rPr lang="de-DE" sz="1900" b="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Lehrplänen</a:t>
            </a: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 relevant (Pflege von Kooperationen </a:t>
            </a:r>
            <a:b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</a:b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kostet viel Zeit)</a:t>
            </a:r>
          </a:p>
        </p:txBody>
      </p:sp>
      <p:sp>
        <p:nvSpPr>
          <p:cNvPr id="14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5813815" y="5957169"/>
            <a:ext cx="4003918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(vgl. Horst 2008, S. 206ff.)</a:t>
            </a:r>
          </a:p>
        </p:txBody>
      </p:sp>
    </p:spTree>
    <p:extLst>
      <p:ext uri="{BB962C8B-B14F-4D97-AF65-F5344CB8AC3E}">
        <p14:creationId xmlns:p14="http://schemas.microsoft.com/office/powerpoint/2010/main" val="1207846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3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Netzwerk/Kooperation mit Betrieben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Netzwerk/Kooperationen mit Betrieben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>
            <a:normAutofit/>
          </a:bodyPr>
          <a:lstStyle/>
          <a:p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Vorteile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14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9144000" y="6060490"/>
            <a:ext cx="2415785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(vgl. </a:t>
            </a:r>
            <a:r>
              <a:rPr lang="de-DE" sz="900" dirty="0" err="1">
                <a:latin typeface="Roboto" panose="02000000000000000000" pitchFamily="2" charset="0"/>
                <a:ea typeface="Roboto" panose="02000000000000000000" pitchFamily="2" charset="0"/>
              </a:rPr>
              <a:t>Bigos</a:t>
            </a: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 2020, S. 369; Horst 2008, S. 206)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32B1ACD-9199-4B8F-B055-FF62B58E5C54}"/>
              </a:ext>
            </a:extLst>
          </p:cNvPr>
          <p:cNvSpPr txBox="1"/>
          <p:nvPr/>
        </p:nvSpPr>
        <p:spPr>
          <a:xfrm>
            <a:off x="513370" y="2084596"/>
            <a:ext cx="7942567" cy="31085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sz="1900" dirty="0">
                <a:latin typeface="Roboto" panose="02000000000000000000" pitchFamily="2" charset="0"/>
                <a:ea typeface="Roboto" panose="02000000000000000000" pitchFamily="2" charset="0"/>
              </a:rPr>
              <a:t>Allgemein geringe Kooperationsneigung von Schulen und Lehrkräften (Fokus auf innerschulische Kooperationen)</a:t>
            </a:r>
          </a:p>
          <a:p>
            <a:pPr marL="666548" lvl="1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</a:rPr>
              <a:t>Berufsorientierung als Ausnahme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sz="1900" dirty="0">
                <a:latin typeface="Roboto" panose="02000000000000000000" pitchFamily="2" charset="0"/>
                <a:ea typeface="Roboto" panose="02000000000000000000" pitchFamily="2" charset="0"/>
              </a:rPr>
              <a:t>Kooperation als Mittel der </a:t>
            </a:r>
            <a:r>
              <a:rPr lang="de-DE" sz="19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Ressourcenerweiterung</a:t>
            </a:r>
          </a:p>
          <a:p>
            <a:pPr marL="780848" lvl="1" indent="-4572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</a:rPr>
              <a:t>Lehrkräfte haben meist keine betrieblichen Erfahrungen</a:t>
            </a:r>
            <a:endParaRPr lang="de-DE" sz="1900" b="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780848" lvl="1" indent="-4572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</a:rPr>
              <a:t>Durch Einbindung externer Partner </a:t>
            </a:r>
            <a:r>
              <a:rPr lang="de-DE" sz="1900" b="1" dirty="0">
                <a:latin typeface="Roboto" panose="02000000000000000000" pitchFamily="2" charset="0"/>
                <a:ea typeface="Roboto" panose="02000000000000000000" pitchFamily="2" charset="0"/>
              </a:rPr>
              <a:t>mehr und bessere Angebote</a:t>
            </a:r>
          </a:p>
          <a:p>
            <a:pPr marL="780848" lvl="1" indent="-4572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</a:rPr>
              <a:t>Zugriff auf </a:t>
            </a:r>
            <a:r>
              <a:rPr lang="de-DE" sz="1900" b="1" dirty="0">
                <a:latin typeface="Roboto" panose="02000000000000000000" pitchFamily="2" charset="0"/>
                <a:ea typeface="Roboto" panose="02000000000000000000" pitchFamily="2" charset="0"/>
              </a:rPr>
              <a:t>Kompetenzen und Wissen</a:t>
            </a:r>
            <a:r>
              <a:rPr lang="de-DE" sz="1900" b="0" dirty="0">
                <a:latin typeface="Roboto" panose="02000000000000000000" pitchFamily="2" charset="0"/>
                <a:ea typeface="Roboto" panose="02000000000000000000" pitchFamily="2" charset="0"/>
              </a:rPr>
              <a:t>, die/das nur durch externe Partner ermöglicht wird </a:t>
            </a:r>
          </a:p>
        </p:txBody>
      </p:sp>
      <p:sp>
        <p:nvSpPr>
          <p:cNvPr id="4" name="Freihandform 22">
            <a:extLst>
              <a:ext uri="{FF2B5EF4-FFF2-40B4-BE49-F238E27FC236}">
                <a16:creationId xmlns:a16="http://schemas.microsoft.com/office/drawing/2014/main" id="{ABD28FE6-8CAF-9D54-AFAD-54B9A8206DE9}"/>
              </a:ext>
            </a:extLst>
          </p:cNvPr>
          <p:cNvSpPr/>
          <p:nvPr/>
        </p:nvSpPr>
        <p:spPr>
          <a:xfrm>
            <a:off x="9274002" y="3638867"/>
            <a:ext cx="2749008" cy="2811615"/>
          </a:xfrm>
          <a:custGeom>
            <a:avLst/>
            <a:gdLst>
              <a:gd name="connsiteX0" fmla="*/ 0 w 1794249"/>
              <a:gd name="connsiteY0" fmla="*/ 897125 h 1794249"/>
              <a:gd name="connsiteX1" fmla="*/ 897125 w 1794249"/>
              <a:gd name="connsiteY1" fmla="*/ 0 h 1794249"/>
              <a:gd name="connsiteX2" fmla="*/ 1794250 w 1794249"/>
              <a:gd name="connsiteY2" fmla="*/ 897125 h 1794249"/>
              <a:gd name="connsiteX3" fmla="*/ 897125 w 1794249"/>
              <a:gd name="connsiteY3" fmla="*/ 1794250 h 1794249"/>
              <a:gd name="connsiteX4" fmla="*/ 0 w 1794249"/>
              <a:gd name="connsiteY4" fmla="*/ 897125 h 179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249" h="1794249">
                <a:moveTo>
                  <a:pt x="0" y="897125"/>
                </a:moveTo>
                <a:cubicBezTo>
                  <a:pt x="0" y="401657"/>
                  <a:pt x="401657" y="0"/>
                  <a:pt x="897125" y="0"/>
                </a:cubicBezTo>
                <a:cubicBezTo>
                  <a:pt x="1392593" y="0"/>
                  <a:pt x="1794250" y="401657"/>
                  <a:pt x="1794250" y="897125"/>
                </a:cubicBezTo>
                <a:cubicBezTo>
                  <a:pt x="1794250" y="1392593"/>
                  <a:pt x="1392593" y="1794250"/>
                  <a:pt x="897125" y="1794250"/>
                </a:cubicBezTo>
                <a:cubicBezTo>
                  <a:pt x="401657" y="1794250"/>
                  <a:pt x="0" y="1392593"/>
                  <a:pt x="0" y="897125"/>
                </a:cubicBezTo>
                <a:close/>
              </a:path>
            </a:pathLst>
          </a:custGeom>
          <a:blipFill dpi="0" rotWithShape="0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10000" t="10000" r="10000" b="10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8002" tIns="0" rIns="278002" bIns="0" numCol="1" spcCol="1270" anchor="b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kern="12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kern="12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31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589BACE-E918-1307-A740-28FB87F999B9}"/>
              </a:ext>
            </a:extLst>
          </p:cNvPr>
          <p:cNvSpPr txBox="1"/>
          <p:nvPr/>
        </p:nvSpPr>
        <p:spPr>
          <a:xfrm>
            <a:off x="393061" y="1945001"/>
            <a:ext cx="10026006" cy="6794168"/>
          </a:xfrm>
          <a:prstGeom prst="rect">
            <a:avLst/>
          </a:prstGeom>
          <a:noFill/>
        </p:spPr>
        <p:txBody>
          <a:bodyPr wrap="square" numCol="2" spcCol="360000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Erster </a:t>
            </a: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Zugang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 zur Berufswelt: Einblick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in Strukturen der Arbeitswelt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Vorurteile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 zwischen Schule und Betrieben abbauen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Realitätscheck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: Abgleich der Vorstellung (vom Wunschberuf) mit Realität der Arbeitswelt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Lernortwechsel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 für Kompetenzerwerb: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„In der Praxis für die Praxis“ lernen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Rückmeldung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 aus Praxis erhalten (unabhängig von schulischen Leistungen)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Neue </a:t>
            </a: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Chance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, Erfolge zu erzielen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und Selbstbewusstsein zu entwickeln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(v.a. bei Defiziten in der Schule)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Positive Wirkung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 auf Engagement, Motivation, Sozialverhalten und Leistung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Hemmschwelle senken 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und </a:t>
            </a: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Sicherheit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im Umgang mit außerschulischen Einrichtungen gewinnen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ü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Persönliches </a:t>
            </a: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Kennenlernen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 –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mögliche Übernahme in Ausbildung</a:t>
            </a:r>
            <a:endParaRPr lang="de-DE" dirty="0"/>
          </a:p>
        </p:txBody>
      </p:sp>
      <p:sp>
        <p:nvSpPr>
          <p:cNvPr id="16" name="Freihandform 22">
            <a:extLst>
              <a:ext uri="{FF2B5EF4-FFF2-40B4-BE49-F238E27FC236}">
                <a16:creationId xmlns:a16="http://schemas.microsoft.com/office/drawing/2014/main" id="{ACF10EB9-13B1-4FB5-B973-AE09AAC2912D}"/>
              </a:ext>
            </a:extLst>
          </p:cNvPr>
          <p:cNvSpPr/>
          <p:nvPr/>
        </p:nvSpPr>
        <p:spPr>
          <a:xfrm>
            <a:off x="9450477" y="3852685"/>
            <a:ext cx="2749008" cy="2811615"/>
          </a:xfrm>
          <a:custGeom>
            <a:avLst/>
            <a:gdLst>
              <a:gd name="connsiteX0" fmla="*/ 0 w 1794249"/>
              <a:gd name="connsiteY0" fmla="*/ 897125 h 1794249"/>
              <a:gd name="connsiteX1" fmla="*/ 897125 w 1794249"/>
              <a:gd name="connsiteY1" fmla="*/ 0 h 1794249"/>
              <a:gd name="connsiteX2" fmla="*/ 1794250 w 1794249"/>
              <a:gd name="connsiteY2" fmla="*/ 897125 h 1794249"/>
              <a:gd name="connsiteX3" fmla="*/ 897125 w 1794249"/>
              <a:gd name="connsiteY3" fmla="*/ 1794250 h 1794249"/>
              <a:gd name="connsiteX4" fmla="*/ 0 w 1794249"/>
              <a:gd name="connsiteY4" fmla="*/ 897125 h 179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249" h="1794249">
                <a:moveTo>
                  <a:pt x="0" y="897125"/>
                </a:moveTo>
                <a:cubicBezTo>
                  <a:pt x="0" y="401657"/>
                  <a:pt x="401657" y="0"/>
                  <a:pt x="897125" y="0"/>
                </a:cubicBezTo>
                <a:cubicBezTo>
                  <a:pt x="1392593" y="0"/>
                  <a:pt x="1794250" y="401657"/>
                  <a:pt x="1794250" y="897125"/>
                </a:cubicBezTo>
                <a:cubicBezTo>
                  <a:pt x="1794250" y="1392593"/>
                  <a:pt x="1392593" y="1794250"/>
                  <a:pt x="897125" y="1794250"/>
                </a:cubicBezTo>
                <a:cubicBezTo>
                  <a:pt x="401657" y="1794250"/>
                  <a:pt x="0" y="1392593"/>
                  <a:pt x="0" y="897125"/>
                </a:cubicBezTo>
                <a:close/>
              </a:path>
            </a:pathLst>
          </a:custGeom>
          <a:blipFill dpi="0" rotWithShape="0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10000" t="10000" r="10000" b="10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8002" tIns="0" rIns="278002" bIns="0" numCol="1" spcCol="1270" anchor="b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kern="12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1900" kern="1200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4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Netzwerk/Kooperation mit Betrieben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Netzwerk/Kooperationen mit Betrieben</a:t>
            </a:r>
            <a:br>
              <a:rPr lang="de-DE" dirty="0"/>
            </a:b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14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9887777" y="6236713"/>
            <a:ext cx="1594104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(vgl. Horst 2008, S. 206ff.)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B002FE3-4BCA-4E0F-9B3C-6EFC69204025}"/>
              </a:ext>
            </a:extLst>
          </p:cNvPr>
          <p:cNvSpPr txBox="1"/>
          <p:nvPr/>
        </p:nvSpPr>
        <p:spPr>
          <a:xfrm>
            <a:off x="515938" y="1515915"/>
            <a:ext cx="7730916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DE" sz="1900" dirty="0">
                <a:latin typeface="Roboto" panose="02000000000000000000" pitchFamily="2" charset="0"/>
                <a:ea typeface="Roboto" panose="02000000000000000000" pitchFamily="2" charset="0"/>
              </a:rPr>
              <a:t>Betriebe als </a:t>
            </a:r>
            <a:r>
              <a:rPr lang="de-DE" sz="19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wichtigste Kooperationspartner</a:t>
            </a:r>
            <a:r>
              <a:rPr lang="de-DE" sz="1900" dirty="0">
                <a:latin typeface="Roboto" panose="02000000000000000000" pitchFamily="2" charset="0"/>
                <a:ea typeface="Roboto" panose="02000000000000000000" pitchFamily="2" charset="0"/>
              </a:rPr>
              <a:t> von Schulen:</a:t>
            </a:r>
          </a:p>
        </p:txBody>
      </p:sp>
    </p:spTree>
    <p:extLst>
      <p:ext uri="{BB962C8B-B14F-4D97-AF65-F5344CB8AC3E}">
        <p14:creationId xmlns:p14="http://schemas.microsoft.com/office/powerpoint/2010/main" val="164449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5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Netzwerk/Kooperation mit Betrieben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Netzwerk/Kooperationen mit Betrieben</a:t>
            </a:r>
            <a:br>
              <a:rPr lang="de-DE" dirty="0"/>
            </a:b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14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8188082" y="6202980"/>
            <a:ext cx="4003918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(vgl. Behörde für Schule und Berufsbildung Hamburg 2010) </a:t>
            </a: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D41A51DF-B012-4FF9-B46E-F75A4572B0A1}"/>
              </a:ext>
            </a:extLst>
          </p:cNvPr>
          <p:cNvSpPr/>
          <p:nvPr/>
        </p:nvSpPr>
        <p:spPr>
          <a:xfrm>
            <a:off x="515938" y="1974351"/>
            <a:ext cx="3697306" cy="793819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Betriebspraktika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988189DE-5B68-46B7-A3AD-48A8200E285F}"/>
              </a:ext>
            </a:extLst>
          </p:cNvPr>
          <p:cNvSpPr/>
          <p:nvPr/>
        </p:nvSpPr>
        <p:spPr>
          <a:xfrm>
            <a:off x="4380251" y="1974351"/>
            <a:ext cx="3431498" cy="769992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Bewerbungstrainings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DF950466-0BD2-4141-921A-66CFB961557D}"/>
              </a:ext>
            </a:extLst>
          </p:cNvPr>
          <p:cNvSpPr/>
          <p:nvPr/>
        </p:nvSpPr>
        <p:spPr>
          <a:xfrm>
            <a:off x="7978756" y="1979137"/>
            <a:ext cx="3431499" cy="769992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Expert:innen</a:t>
            </a:r>
            <a:r>
              <a:rPr lang="de-DE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im Fachunterricht</a:t>
            </a: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62A0DEAC-AE7C-413B-BB1B-088453C01F3A}"/>
              </a:ext>
            </a:extLst>
          </p:cNvPr>
          <p:cNvSpPr/>
          <p:nvPr/>
        </p:nvSpPr>
        <p:spPr>
          <a:xfrm>
            <a:off x="515937" y="2971981"/>
            <a:ext cx="3697306" cy="793819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Betriebsbesichtigung/ Betriebserkundung</a:t>
            </a: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D9F4BA68-AE90-4A99-9234-59A56302A83F}"/>
              </a:ext>
            </a:extLst>
          </p:cNvPr>
          <p:cNvSpPr/>
          <p:nvPr/>
        </p:nvSpPr>
        <p:spPr>
          <a:xfrm>
            <a:off x="4380251" y="2967430"/>
            <a:ext cx="3431500" cy="793819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Fachspezifische Projekte</a:t>
            </a:r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95147368-D0FF-49A5-8B3F-C4DFB933316A}"/>
              </a:ext>
            </a:extLst>
          </p:cNvPr>
          <p:cNvSpPr/>
          <p:nvPr/>
        </p:nvSpPr>
        <p:spPr>
          <a:xfrm>
            <a:off x="7978756" y="2971980"/>
            <a:ext cx="3431500" cy="793819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006E8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Besuch von Auszubildenden</a:t>
            </a: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CFDB097D-BD11-4CB2-A050-6401F30E1EB4}"/>
              </a:ext>
            </a:extLst>
          </p:cNvPr>
          <p:cNvSpPr/>
          <p:nvPr/>
        </p:nvSpPr>
        <p:spPr>
          <a:xfrm>
            <a:off x="515935" y="3969426"/>
            <a:ext cx="3697306" cy="793819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Berufsmesse</a:t>
            </a: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8C4BA40E-D100-4D08-A4E6-DB0D8807A7F2}"/>
              </a:ext>
            </a:extLst>
          </p:cNvPr>
          <p:cNvSpPr/>
          <p:nvPr/>
        </p:nvSpPr>
        <p:spPr>
          <a:xfrm>
            <a:off x="4380251" y="3972229"/>
            <a:ext cx="3431499" cy="793819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Lerngruppenpatenschaft</a:t>
            </a:r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D34204A8-202B-4AB2-AA7E-9C3F9B5C9D94}"/>
              </a:ext>
            </a:extLst>
          </p:cNvPr>
          <p:cNvSpPr/>
          <p:nvPr/>
        </p:nvSpPr>
        <p:spPr>
          <a:xfrm>
            <a:off x="7978756" y="3967030"/>
            <a:ext cx="3431501" cy="793819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Vorträge von </a:t>
            </a:r>
            <a:r>
              <a:rPr lang="de-DE" dirty="0" err="1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Unternehmensvertreter:innen</a:t>
            </a:r>
            <a:endParaRPr lang="de-DE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A799A6A5-39A2-45A9-8CCB-E077EC453518}"/>
              </a:ext>
            </a:extLst>
          </p:cNvPr>
          <p:cNvSpPr/>
          <p:nvPr/>
        </p:nvSpPr>
        <p:spPr>
          <a:xfrm>
            <a:off x="515935" y="4961996"/>
            <a:ext cx="3697306" cy="793819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Lehrkräftebetriebspraktika</a:t>
            </a:r>
            <a:endParaRPr lang="de-DE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E74D6F98-4F51-4A3E-9925-021A6BDDD6D1}"/>
              </a:ext>
            </a:extLst>
          </p:cNvPr>
          <p:cNvSpPr/>
          <p:nvPr/>
        </p:nvSpPr>
        <p:spPr>
          <a:xfrm>
            <a:off x="4380250" y="4954672"/>
            <a:ext cx="3431499" cy="793819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Unterstützung der Schülerfirmen</a:t>
            </a:r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B9534336-E072-4E71-9320-6D78D969B047}"/>
              </a:ext>
            </a:extLst>
          </p:cNvPr>
          <p:cNvSpPr/>
          <p:nvPr/>
        </p:nvSpPr>
        <p:spPr>
          <a:xfrm>
            <a:off x="7978756" y="4954672"/>
            <a:ext cx="3431501" cy="793819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…</a:t>
            </a:r>
          </a:p>
        </p:txBody>
      </p:sp>
      <p:sp>
        <p:nvSpPr>
          <p:cNvPr id="28" name="Untertitel 5">
            <a:extLst>
              <a:ext uri="{FF2B5EF4-FFF2-40B4-BE49-F238E27FC236}">
                <a16:creationId xmlns:a16="http://schemas.microsoft.com/office/drawing/2014/main" id="{1C05AB0E-D1D9-4876-9086-D4CD9E5D9335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15938" y="1327558"/>
            <a:ext cx="6723611" cy="720580"/>
          </a:xfrm>
        </p:spPr>
        <p:txBody>
          <a:bodyPr>
            <a:normAutofit/>
          </a:bodyPr>
          <a:lstStyle/>
          <a:p>
            <a:r>
              <a:rPr lang="de-DE" dirty="0">
                <a:cs typeface="Calibri"/>
              </a:rPr>
              <a:t>Mögliche Maßnahmen</a:t>
            </a:r>
            <a:endParaRPr lang="de-DE" sz="2000" dirty="0">
              <a:latin typeface="Roboto" panose="02000000000000000000" pitchFamily="2" charset="0"/>
              <a:ea typeface="Roboto" panose="02000000000000000000" pitchFamily="2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420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6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Netzwerk/Kooperation mit Betrieben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Netzwerk/Kooperationen mit Betrieben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15938" y="1327558"/>
            <a:ext cx="6723611" cy="720580"/>
          </a:xfrm>
        </p:spPr>
        <p:txBody>
          <a:bodyPr>
            <a:normAutofit/>
          </a:bodyPr>
          <a:lstStyle/>
          <a:p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Erfolgsfaktoren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14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8946568" y="6121297"/>
            <a:ext cx="3089846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(vgl. </a:t>
            </a:r>
            <a:r>
              <a:rPr lang="de-DE" sz="900" dirty="0" err="1">
                <a:latin typeface="Roboto" panose="02000000000000000000" pitchFamily="2" charset="0"/>
                <a:ea typeface="Roboto" panose="02000000000000000000" pitchFamily="2" charset="0"/>
              </a:rPr>
              <a:t>Bigos</a:t>
            </a:r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 2020, S. 371ff., Horst 2008, S. 204, 215)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182BC3C-C996-489B-BAEE-80E02BC235F2}"/>
              </a:ext>
            </a:extLst>
          </p:cNvPr>
          <p:cNvSpPr txBox="1"/>
          <p:nvPr/>
        </p:nvSpPr>
        <p:spPr>
          <a:xfrm>
            <a:off x="514206" y="2074520"/>
            <a:ext cx="42914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Gestaltung der Zusammenarbeit: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Schrittweiser Auf- und Ausbau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210324E-26AF-426C-8E43-787B581269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94506" y="4221166"/>
            <a:ext cx="2265845" cy="2265845"/>
          </a:xfrm>
          <a:prstGeom prst="rect">
            <a:avLst/>
          </a:prstGeom>
        </p:spPr>
      </p:pic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9DF8767B-F000-D97B-1A3D-3F05F8791B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74433"/>
              </p:ext>
            </p:extLst>
          </p:nvPr>
        </p:nvGraphicFramePr>
        <p:xfrm>
          <a:off x="1624461" y="749373"/>
          <a:ext cx="8799875" cy="5649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Grafik 8" descr="Ein Bild, das Grafiken, Schrift, Screenshot, Symbol enthält.&#10;&#10;KI-generierte Inhalte können fehlerhaft sein.">
            <a:extLst>
              <a:ext uri="{FF2B5EF4-FFF2-40B4-BE49-F238E27FC236}">
                <a16:creationId xmlns:a16="http://schemas.microsoft.com/office/drawing/2014/main" id="{030CAECB-2C43-7C07-A0D4-23358180D8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2486" y="4824466"/>
            <a:ext cx="392442" cy="392442"/>
          </a:xfrm>
          <a:prstGeom prst="rect">
            <a:avLst/>
          </a:prstGeom>
        </p:spPr>
      </p:pic>
      <p:pic>
        <p:nvPicPr>
          <p:cNvPr id="11" name="Grafik 10" descr="Ein Bild, das Schrift, Grafiken, Symbol, Screenshot enthält.&#10;&#10;KI-generierte Inhalte können fehlerhaft sein.">
            <a:extLst>
              <a:ext uri="{FF2B5EF4-FFF2-40B4-BE49-F238E27FC236}">
                <a16:creationId xmlns:a16="http://schemas.microsoft.com/office/drawing/2014/main" id="{26266638-3E9B-2B06-35AE-218D5CD5C3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8345" y="3690424"/>
            <a:ext cx="622668" cy="622668"/>
          </a:xfrm>
          <a:prstGeom prst="rect">
            <a:avLst/>
          </a:prstGeom>
        </p:spPr>
      </p:pic>
      <p:pic>
        <p:nvPicPr>
          <p:cNvPr id="17" name="Grafik 16" descr="Ein Bild, das Kreis, Grafiken, Schrift, Logo enthält.&#10;&#10;KI-generierte Inhalte können fehlerhaft sein.">
            <a:extLst>
              <a:ext uri="{FF2B5EF4-FFF2-40B4-BE49-F238E27FC236}">
                <a16:creationId xmlns:a16="http://schemas.microsoft.com/office/drawing/2014/main" id="{9062939E-97A4-F22B-5E61-8EE5C6E073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5129" y="2770126"/>
            <a:ext cx="900000" cy="900000"/>
          </a:xfrm>
          <a:prstGeom prst="rect">
            <a:avLst/>
          </a:prstGeom>
        </p:spPr>
      </p:pic>
      <p:pic>
        <p:nvPicPr>
          <p:cNvPr id="19" name="Grafik 18" descr="Ein Bild, das Grafiken, Schrift, Symbol, Screenshot enthält.&#10;&#10;KI-generierte Inhalte können fehlerhaft sein.">
            <a:extLst>
              <a:ext uri="{FF2B5EF4-FFF2-40B4-BE49-F238E27FC236}">
                <a16:creationId xmlns:a16="http://schemas.microsoft.com/office/drawing/2014/main" id="{7CC474DB-849F-F18A-E68E-4E16D1FDA4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1048" y="2199994"/>
            <a:ext cx="835056" cy="835056"/>
          </a:xfrm>
          <a:prstGeom prst="rect">
            <a:avLst/>
          </a:prstGeom>
        </p:spPr>
      </p:pic>
      <p:pic>
        <p:nvPicPr>
          <p:cNvPr id="21" name="Grafik 20" descr="Ein Bild, das Grafiken, Schrift, Symbol, Screenshot enthält.&#10;&#10;KI-generierte Inhalte können fehlerhaft sein.">
            <a:extLst>
              <a:ext uri="{FF2B5EF4-FFF2-40B4-BE49-F238E27FC236}">
                <a16:creationId xmlns:a16="http://schemas.microsoft.com/office/drawing/2014/main" id="{A659EB1B-B8D3-9AF4-8A76-136A384E3D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86858" y="1657005"/>
            <a:ext cx="1175248" cy="117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9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87297CB-642D-794F-A564-D33FEE158B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2DEB05E-F6F5-A345-9136-DEBE116E12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C95A2AE-3BEF-174E-AA7A-055C69A11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DEAA885-4F8D-7541-96BC-9063DD0A9E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B73AFE-2C96-4448-8066-1F9857B436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F893581-ED26-774F-A713-3F849AC373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250B585-454C-2C46-863F-39AB7D2D1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0659C44-8644-F341-B560-238954611C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74CD664-4FB4-7146-ABF6-0B48984E2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DB0902-8FCD-0041-BF92-9D1FE0014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E0BCD70-073F-9A4E-8210-65B9EB7FF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7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Netzwerk/Kooperation mit Betrieben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Netzwerk/Kooperationen mit Betrieben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>
            <a:normAutofit/>
          </a:bodyPr>
          <a:lstStyle/>
          <a:p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Erfolgsfaktoren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14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5657635" y="5886848"/>
            <a:ext cx="3089846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(vgl. Horst 2008, S. 204, 215)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182BC3C-C996-489B-BAEE-80E02BC235F2}"/>
              </a:ext>
            </a:extLst>
          </p:cNvPr>
          <p:cNvSpPr txBox="1"/>
          <p:nvPr/>
        </p:nvSpPr>
        <p:spPr>
          <a:xfrm>
            <a:off x="515937" y="2072750"/>
            <a:ext cx="672361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Gestaltung der Zusammenarbeit: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b="0" dirty="0">
                <a:latin typeface="Roboto" panose="02000000000000000000" pitchFamily="2" charset="0"/>
                <a:ea typeface="Roboto" panose="02000000000000000000" pitchFamily="2" charset="0"/>
              </a:rPr>
              <a:t>Für jeden Betrieb feste Ansprechperson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Systemschrift Normal"/>
              <a:buChar char="→"/>
            </a:pP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Persönliche Beziehungen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 spielen entscheidende Rolle beim Gelingen einer Kooperation!</a:t>
            </a:r>
            <a:endParaRPr lang="de-DE" b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b="0" dirty="0">
                <a:latin typeface="Roboto" panose="02000000000000000000" pitchFamily="2" charset="0"/>
                <a:ea typeface="Roboto" panose="02000000000000000000" pitchFamily="2" charset="0"/>
              </a:rPr>
              <a:t>Nicht zwangsläufig häufige, aber regelmäßige und direkte Kommunikation („Beziehungspflege“)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Systemschrift Normal"/>
              <a:buChar char="→"/>
            </a:pPr>
            <a:r>
              <a:rPr lang="de-DE" b="1" dirty="0">
                <a:latin typeface="Roboto" panose="02000000000000000000" pitchFamily="2" charset="0"/>
                <a:ea typeface="Roboto" panose="02000000000000000000" pitchFamily="2" charset="0"/>
              </a:rPr>
              <a:t>Vertrauensverhältnis</a:t>
            </a:r>
            <a:r>
              <a:rPr lang="de-DE" b="0" dirty="0">
                <a:latin typeface="Roboto" panose="02000000000000000000" pitchFamily="2" charset="0"/>
                <a:ea typeface="Roboto" panose="02000000000000000000" pitchFamily="2" charset="0"/>
              </a:rPr>
              <a:t> aufbauen (dadurch effektivere Zusammenarbeit)!</a:t>
            </a:r>
          </a:p>
        </p:txBody>
      </p:sp>
      <p:pic>
        <p:nvPicPr>
          <p:cNvPr id="11" name="Bildplatzhalter 9">
            <a:extLst>
              <a:ext uri="{FF2B5EF4-FFF2-40B4-BE49-F238E27FC236}">
                <a16:creationId xmlns:a16="http://schemas.microsoft.com/office/drawing/2014/main" id="{13DE5A42-4608-4BD8-AA37-17F894896F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89" r="9089"/>
          <a:stretch/>
        </p:blipFill>
        <p:spPr>
          <a:xfrm>
            <a:off x="7455600" y="1437730"/>
            <a:ext cx="4347893" cy="4679950"/>
          </a:xfrm>
          <a:prstGeom prst="flowChartDelay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AD3EAFB9-2229-462B-913E-A79EAF35DBD4}"/>
              </a:ext>
            </a:extLst>
          </p:cNvPr>
          <p:cNvSpPr txBox="1"/>
          <p:nvPr/>
        </p:nvSpPr>
        <p:spPr>
          <a:xfrm>
            <a:off x="7708392" y="5911738"/>
            <a:ext cx="28712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/>
                </a:solidFill>
              </a:rPr>
              <a:t>Foto: </a:t>
            </a:r>
            <a:r>
              <a:rPr lang="de-DE" sz="800" dirty="0" err="1">
                <a:solidFill>
                  <a:schemeClr val="bg1"/>
                </a:solidFill>
              </a:rPr>
              <a:t>Pexels</a:t>
            </a:r>
            <a:r>
              <a:rPr lang="de-DE" sz="800" dirty="0">
                <a:solidFill>
                  <a:schemeClr val="bg1"/>
                </a:solidFill>
              </a:rPr>
              <a:t>/Markus </a:t>
            </a:r>
            <a:r>
              <a:rPr lang="de-DE" sz="800" dirty="0" err="1">
                <a:solidFill>
                  <a:schemeClr val="bg1"/>
                </a:solidFill>
              </a:rPr>
              <a:t>Spiske</a:t>
            </a:r>
            <a:endParaRPr lang="de-DE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176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DBA20EAF-5322-427F-AF21-4AE8EDDB31B0}"/>
              </a:ext>
            </a:extLst>
          </p:cNvPr>
          <p:cNvSpPr txBox="1"/>
          <p:nvPr/>
        </p:nvSpPr>
        <p:spPr>
          <a:xfrm>
            <a:off x="515938" y="2197893"/>
            <a:ext cx="638448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Auf bestehende Netzwerke zurückgreifen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Kontakte über Erziehungsberechtigte nutzen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Zusammenarbeit mit Arbeitsagenturen, IHK, HWK,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lokalen Verbänden, usw.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Zusammenarbeit mit anderen Schulen im gleichen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Stadtteil (statt Konkurrenzsituationen)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Direkte Ansprache der Unternehmen (Bevorzugung </a:t>
            </a:r>
            <a:b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von großen und bekannten Unternehmen vermeiden)</a:t>
            </a:r>
          </a:p>
          <a:p>
            <a:pPr marL="285750" indent="-285750">
              <a:spcBef>
                <a:spcPts val="18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</a:rPr>
              <a:t>Kommunale Koordinierung, Regionalkoordination 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8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Netzwerk/Kooperation mit Betrieben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Netzwerk/Kooperationen mit Betrieben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>
            <a:normAutofit/>
          </a:bodyPr>
          <a:lstStyle/>
          <a:p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Akquise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14" name="Textfeld 5">
            <a:extLst>
              <a:ext uri="{FF2B5EF4-FFF2-40B4-BE49-F238E27FC236}">
                <a16:creationId xmlns:a16="http://schemas.microsoft.com/office/drawing/2014/main" id="{DD90633B-DFDA-450F-B58E-AB97080E345A}"/>
              </a:ext>
            </a:extLst>
          </p:cNvPr>
          <p:cNvSpPr txBox="1"/>
          <p:nvPr/>
        </p:nvSpPr>
        <p:spPr>
          <a:xfrm>
            <a:off x="814043" y="5065423"/>
            <a:ext cx="1414678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>
                <a:latin typeface="Roboto" panose="02000000000000000000" pitchFamily="2" charset="0"/>
                <a:ea typeface="Roboto" panose="02000000000000000000" pitchFamily="2" charset="0"/>
              </a:rPr>
              <a:t>(vgl. Horst 2008, S. 214) 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4B21AFF-7FD5-4A0E-B7DC-3A21BEBCAC6D}"/>
              </a:ext>
            </a:extLst>
          </p:cNvPr>
          <p:cNvSpPr/>
          <p:nvPr/>
        </p:nvSpPr>
        <p:spPr>
          <a:xfrm>
            <a:off x="6115195" y="4914917"/>
            <a:ext cx="1570451" cy="1537940"/>
          </a:xfrm>
          <a:prstGeom prst="ellipse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de-DE"/>
          </a:p>
        </p:txBody>
      </p:sp>
      <p:pic>
        <p:nvPicPr>
          <p:cNvPr id="12" name="Bildplatzhalter 9" descr="Ein Bild, das Person, draußen, Himmel, Kameras und Optik enthält.&#10;&#10;KI-generierte Inhalte können fehlerhaft sein.">
            <a:extLst>
              <a:ext uri="{FF2B5EF4-FFF2-40B4-BE49-F238E27FC236}">
                <a16:creationId xmlns:a16="http://schemas.microsoft.com/office/drawing/2014/main" id="{2A63FCF6-911E-4E38-AD49-8A18695AEB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30" r="19030"/>
          <a:stretch>
            <a:fillRect/>
          </a:stretch>
        </p:blipFill>
        <p:spPr>
          <a:xfrm>
            <a:off x="7456002" y="1447590"/>
            <a:ext cx="4347893" cy="4679950"/>
          </a:xfrm>
          <a:prstGeom prst="flowChartDelay">
            <a:avLst/>
          </a:prstGeom>
        </p:spPr>
      </p:pic>
    </p:spTree>
    <p:extLst>
      <p:ext uri="{BB962C8B-B14F-4D97-AF65-F5344CB8AC3E}">
        <p14:creationId xmlns:p14="http://schemas.microsoft.com/office/powerpoint/2010/main" val="593672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9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83E8C0-8A87-C7F5-879B-8390D6E66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Netzwerk/Kooperation mit Betrieben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306E558-70AB-B6E0-CCC4-060D4CC65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Arbeitsphase</a:t>
            </a:r>
            <a:br>
              <a:rPr lang="de-DE" dirty="0"/>
            </a:br>
            <a:endParaRPr lang="de-DE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4BF702E-BDC9-2D9A-C077-4ACC3F030FBC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>
            <a:normAutofit/>
          </a:bodyPr>
          <a:lstStyle/>
          <a:p>
            <a:r>
              <a:rPr lang="de-DE" sz="2000" dirty="0">
                <a:latin typeface="Roboto" panose="02000000000000000000" pitchFamily="2" charset="0"/>
                <a:ea typeface="Roboto" panose="02000000000000000000" pitchFamily="2" charset="0"/>
                <a:cs typeface="Calibri"/>
              </a:rPr>
              <a:t>Netzwerk ausbauen/Kooperationen mit Betrieben gestalten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359EB7A-09F2-4E6C-8301-17BB00E7AE2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CAD6B92-4D23-4179-8365-0C419AA2E2B5}"/>
              </a:ext>
            </a:extLst>
          </p:cNvPr>
          <p:cNvSpPr txBox="1"/>
          <p:nvPr/>
        </p:nvSpPr>
        <p:spPr>
          <a:xfrm>
            <a:off x="3048856" y="3246902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D506BE5-E73E-664E-6913-3DA18B118B75}"/>
              </a:ext>
            </a:extLst>
          </p:cNvPr>
          <p:cNvSpPr txBox="1"/>
          <p:nvPr/>
        </p:nvSpPr>
        <p:spPr>
          <a:xfrm>
            <a:off x="515938" y="2118465"/>
            <a:ext cx="10627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Um einen Überblick zu erhalten, welche Kooperationen bereits bestehen und welche ihr noch ausbauen bzw. neu anstreben möchtet, füllt gerne die </a:t>
            </a:r>
            <a:r>
              <a:rPr lang="de-DE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Checkliste</a:t>
            </a: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zu folgenden Fragen aus: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F325E60F-9B3E-B296-4B5D-6ABDDFBD3B09}"/>
              </a:ext>
            </a:extLst>
          </p:cNvPr>
          <p:cNvSpPr/>
          <p:nvPr/>
        </p:nvSpPr>
        <p:spPr>
          <a:xfrm>
            <a:off x="2155815" y="3129310"/>
            <a:ext cx="6896672" cy="832085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32000" lvl="1" indent="-342900">
              <a:buClr>
                <a:schemeClr val="accent2"/>
              </a:buClr>
              <a:buFont typeface="+mj-lt"/>
              <a:buAutoNum type="arabicPeriod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Welche Kooperationen bestehen bereits?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D8A39B8-9C64-20F9-4FA5-71ED45935FD2}"/>
              </a:ext>
            </a:extLst>
          </p:cNvPr>
          <p:cNvSpPr/>
          <p:nvPr/>
        </p:nvSpPr>
        <p:spPr>
          <a:xfrm>
            <a:off x="2155815" y="4181185"/>
            <a:ext cx="6896673" cy="2022508"/>
          </a:xfrm>
          <a:prstGeom prst="roundRect">
            <a:avLst/>
          </a:prstGeom>
          <a:ln w="19050">
            <a:solidFill>
              <a:srgbClr val="006E8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32000" indent="-342900">
              <a:buClr>
                <a:srgbClr val="006E89"/>
              </a:buClr>
              <a:buFont typeface="+mj-lt"/>
              <a:buAutoNum type="arabicPeriod" startAt="2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Was kann verbessert werden?</a:t>
            </a:r>
          </a:p>
          <a:p>
            <a:pPr marL="432000" indent="-342900">
              <a:buClr>
                <a:srgbClr val="006E89"/>
              </a:buClr>
              <a:buFont typeface="+mj-lt"/>
              <a:buAutoNum type="arabicPeriod" startAt="2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Welche Kooperationen sollen weiter ausgebaut werden?</a:t>
            </a:r>
          </a:p>
          <a:p>
            <a:pPr marL="432000" indent="-342900">
              <a:buClr>
                <a:srgbClr val="006E89"/>
              </a:buClr>
              <a:buFont typeface="+mj-lt"/>
              <a:buAutoNum type="arabicPeriod" startAt="2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Welche neuen Kooperationen möchten wir anstreben?</a:t>
            </a:r>
            <a:endParaRPr lang="de-DE" b="1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32000" indent="-342900">
              <a:buClr>
                <a:srgbClr val="006E89"/>
              </a:buClr>
              <a:buFont typeface="+mj-lt"/>
              <a:buAutoNum type="arabicPeriod" startAt="2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Wer kann bei der Suche nach neuen Kooperationspartnern unterstützen (regionale Initiativen, usw.)?</a:t>
            </a:r>
          </a:p>
          <a:p>
            <a:pPr marL="432000" indent="-342900">
              <a:buClr>
                <a:srgbClr val="006E89"/>
              </a:buClr>
              <a:buFont typeface="+mj-lt"/>
              <a:buAutoNum type="arabicPeriod" startAt="2"/>
            </a:pPr>
            <a:r>
              <a:rPr lang="de-DE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 werden die Kooperationsvereinbarungen abgelegt?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12BF164-6580-0E02-49EA-DF6080772EC4}"/>
              </a:ext>
            </a:extLst>
          </p:cNvPr>
          <p:cNvSpPr txBox="1"/>
          <p:nvPr/>
        </p:nvSpPr>
        <p:spPr>
          <a:xfrm>
            <a:off x="9574537" y="5302739"/>
            <a:ext cx="1857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Gerne in der Tabelle ergänzen!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AADED4E-BD39-E1D1-234E-CAF3476E2C7A}"/>
              </a:ext>
            </a:extLst>
          </p:cNvPr>
          <p:cNvSpPr txBox="1"/>
          <p:nvPr/>
        </p:nvSpPr>
        <p:spPr>
          <a:xfrm>
            <a:off x="515938" y="3058098"/>
            <a:ext cx="1582825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b="1" dirty="0">
                <a:solidFill>
                  <a:srgbClr val="008E95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Schritt 1: </a:t>
            </a:r>
            <a:br>
              <a:rPr lang="de-DE" b="1" dirty="0">
                <a:solidFill>
                  <a:srgbClr val="008E95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</a:br>
            <a:r>
              <a:rPr lang="de-DE" dirty="0">
                <a:solidFill>
                  <a:srgbClr val="008E9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Tabelle ausfüllen</a:t>
            </a:r>
            <a:endParaRPr lang="de-DE" dirty="0">
              <a:solidFill>
                <a:srgbClr val="008E95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A15CD62-EDFD-D2D0-DC89-1BD55CE8C08B}"/>
              </a:ext>
            </a:extLst>
          </p:cNvPr>
          <p:cNvSpPr txBox="1"/>
          <p:nvPr/>
        </p:nvSpPr>
        <p:spPr>
          <a:xfrm>
            <a:off x="515938" y="4236421"/>
            <a:ext cx="1582825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b="1" dirty="0">
                <a:solidFill>
                  <a:srgbClr val="006E89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Schritt 2:</a:t>
            </a:r>
            <a:br>
              <a:rPr lang="de-DE" b="1" dirty="0">
                <a:solidFill>
                  <a:srgbClr val="006E89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</a:br>
            <a:r>
              <a:rPr lang="de-DE" dirty="0">
                <a:solidFill>
                  <a:srgbClr val="006E8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 Notizfeld sammeln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99E8FC2-76DD-3318-F078-EF05931723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71107" y="4386629"/>
            <a:ext cx="3245012" cy="108167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03DF1673-1C7B-8E44-42A7-726C0C58D25F}"/>
              </a:ext>
            </a:extLst>
          </p:cNvPr>
          <p:cNvSpPr/>
          <p:nvPr/>
        </p:nvSpPr>
        <p:spPr>
          <a:xfrm flipV="1">
            <a:off x="8305801" y="5009085"/>
            <a:ext cx="97971" cy="9797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8124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913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3850AEC-C733-4183-A288-B4134DA2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11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0C8DD77-AFB1-48C4-AFA8-3445123464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/>
              <a:t>Netzwerk/Kooperation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592A50E-2170-4399-B126-52AB57322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Literatur</a:t>
            </a:r>
          </a:p>
        </p:txBody>
      </p:sp>
      <p:sp>
        <p:nvSpPr>
          <p:cNvPr id="8" name="Vertikaler Textplatzhalter 3">
            <a:extLst>
              <a:ext uri="{FF2B5EF4-FFF2-40B4-BE49-F238E27FC236}">
                <a16:creationId xmlns:a16="http://schemas.microsoft.com/office/drawing/2014/main" id="{99A14B2D-AEB6-433A-869F-0D30CB76C605}"/>
              </a:ext>
            </a:extLst>
          </p:cNvPr>
          <p:cNvSpPr txBox="1">
            <a:spLocks/>
          </p:cNvSpPr>
          <p:nvPr/>
        </p:nvSpPr>
        <p:spPr>
          <a:xfrm>
            <a:off x="454977" y="1867301"/>
            <a:ext cx="8917623" cy="441919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/>
              <a:t>Behörde für Schule und Berufsbildung Hamburg (2010). Partnerschaft Schulen – Unternehmen. Handbuch mit Praxisbeispielen.</a:t>
            </a:r>
            <a:endParaRPr lang="de-DE" sz="1100" dirty="0">
              <a:cs typeface="Calibri"/>
            </a:endParaRPr>
          </a:p>
          <a:p>
            <a:r>
              <a:rPr lang="de-DE" sz="1100" dirty="0" err="1">
                <a:cs typeface="Calibri"/>
              </a:rPr>
              <a:t>Bigos</a:t>
            </a:r>
            <a:r>
              <a:rPr lang="de-DE" sz="1100" dirty="0">
                <a:cs typeface="Calibri"/>
              </a:rPr>
              <a:t>, M. (2020). Schule als kooperativer Akteur der Berufsorientierung. Eine qualitative Untersuchung an allgemeinbildenden Schulen. Wiesbaden: Springer Gabler.</a:t>
            </a:r>
            <a:endParaRPr lang="de-DE" sz="1100" dirty="0"/>
          </a:p>
          <a:p>
            <a:r>
              <a:rPr lang="de-DE" sz="1100" dirty="0"/>
              <a:t>Horst, M. (2008). Kooperationen von Schule mit Betreiben, Bundesagentur für Arbeit und weiteren Bildungspartnern. In G.-E. </a:t>
            </a:r>
            <a:r>
              <a:rPr lang="de-DE" sz="1100" dirty="0" err="1"/>
              <a:t>Famulla</a:t>
            </a:r>
            <a:r>
              <a:rPr lang="de-DE" sz="1100" dirty="0"/>
              <a:t>, B. Butz, S. </a:t>
            </a:r>
            <a:r>
              <a:rPr lang="de-DE" sz="1100" dirty="0" err="1"/>
              <a:t>Deeken</a:t>
            </a:r>
            <a:r>
              <a:rPr lang="de-DE" sz="1100" dirty="0"/>
              <a:t>, U. Michaelis, V. Möhle &amp; B. Schäfer (Hrsg.), Berufsorientierung als Prozess – Persönlichkeit fördern, Schule entwickeln, Übergang sichern. Ergebnisse aus dem Programm „Schule – Wirtschaft/Arbeitsleben“ (S. 204-219). Baltmannsweiler: Schneider Verlag Hohengehren.</a:t>
            </a:r>
          </a:p>
          <a:p>
            <a:endParaRPr lang="de-DE" sz="1300" dirty="0"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1165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IGIBO Best!">
      <a:dk1>
        <a:srgbClr val="333E48"/>
      </a:dk1>
      <a:lt1>
        <a:srgbClr val="FFFFFF"/>
      </a:lt1>
      <a:dk2>
        <a:srgbClr val="006E89"/>
      </a:dk2>
      <a:lt2>
        <a:srgbClr val="E7E6E6"/>
      </a:lt2>
      <a:accent1>
        <a:srgbClr val="AF0078"/>
      </a:accent1>
      <a:accent2>
        <a:srgbClr val="008E95"/>
      </a:accent2>
      <a:accent3>
        <a:srgbClr val="009CD0"/>
      </a:accent3>
      <a:accent4>
        <a:srgbClr val="00578A"/>
      </a:accent4>
      <a:accent5>
        <a:srgbClr val="B1C800"/>
      </a:accent5>
      <a:accent6>
        <a:srgbClr val="79B51D"/>
      </a:accent6>
      <a:hlink>
        <a:srgbClr val="AE0078"/>
      </a:hlink>
      <a:folHlink>
        <a:srgbClr val="0057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20f4841-7d47-4738-bb39-d617a48ac7c1">
      <Terms xmlns="http://schemas.microsoft.com/office/infopath/2007/PartnerControls"/>
    </lcf76f155ced4ddcb4097134ff3c332f>
    <TaxCatchAll xmlns="9b69e852-0534-4649-9857-ef2ac204dfa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829CAAB3958244A2CC9A2C2049FCD3" ma:contentTypeVersion="14" ma:contentTypeDescription="Ein neues Dokument erstellen." ma:contentTypeScope="" ma:versionID="4aea3a9a544a3e36741c7405483fa927">
  <xsd:schema xmlns:xsd="http://www.w3.org/2001/XMLSchema" xmlns:xs="http://www.w3.org/2001/XMLSchema" xmlns:p="http://schemas.microsoft.com/office/2006/metadata/properties" xmlns:ns2="620f4841-7d47-4738-bb39-d617a48ac7c1" xmlns:ns3="9b69e852-0534-4649-9857-ef2ac204dfa4" targetNamespace="http://schemas.microsoft.com/office/2006/metadata/properties" ma:root="true" ma:fieldsID="417d0d9da8d281c7452cf05d6be3fe37" ns2:_="" ns3:_="">
    <xsd:import namespace="620f4841-7d47-4738-bb39-d617a48ac7c1"/>
    <xsd:import namespace="9b69e852-0534-4649-9857-ef2ac204df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0f4841-7d47-4738-bb39-d617a48ac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markierungen" ma:readOnly="false" ma:fieldId="{5cf76f15-5ced-4ddc-b409-7134ff3c332f}" ma:taxonomyMulti="true" ma:sspId="8588a322-a884-4ade-8e2e-2d221488b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9e852-0534-4649-9857-ef2ac204dfa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cc8353b-934e-4046-b2dd-dc4298eb5b89}" ma:internalName="TaxCatchAll" ma:showField="CatchAllData" ma:web="9b69e852-0534-4649-9857-ef2ac204df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D84C55-E77A-418F-B8AE-30B50BB8DB0A}">
  <ds:schemaRefs>
    <ds:schemaRef ds:uri="http://schemas.microsoft.com/office/2006/metadata/properties"/>
    <ds:schemaRef ds:uri="http://schemas.microsoft.com/office/infopath/2007/PartnerControls"/>
    <ds:schemaRef ds:uri="620f4841-7d47-4738-bb39-d617a48ac7c1"/>
    <ds:schemaRef ds:uri="9b69e852-0534-4649-9857-ef2ac204dfa4"/>
  </ds:schemaRefs>
</ds:datastoreItem>
</file>

<file path=customXml/itemProps2.xml><?xml version="1.0" encoding="utf-8"?>
<ds:datastoreItem xmlns:ds="http://schemas.openxmlformats.org/officeDocument/2006/customXml" ds:itemID="{FEB1719D-02EB-4231-85CE-B54DE6AF14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0f4841-7d47-4738-bb39-d617a48ac7c1"/>
    <ds:schemaRef ds:uri="9b69e852-0534-4649-9857-ef2ac204df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D3CC95-E3F3-42BF-9366-28CF6C99C0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820</Words>
  <Application>Microsoft Macintosh PowerPoint</Application>
  <PresentationFormat>Breitbild</PresentationFormat>
  <Paragraphs>130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2" baseType="lpstr">
      <vt:lpstr>Calibri</vt:lpstr>
      <vt:lpstr>Aptos</vt:lpstr>
      <vt:lpstr>Quicksand</vt:lpstr>
      <vt:lpstr>Roboto</vt:lpstr>
      <vt:lpstr>Roboto SemiBold</vt:lpstr>
      <vt:lpstr>Times New Roman</vt:lpstr>
      <vt:lpstr>Systemschrift Normal</vt:lpstr>
      <vt:lpstr>Wingdings</vt:lpstr>
      <vt:lpstr>Arial</vt:lpstr>
      <vt:lpstr>Symbol</vt:lpstr>
      <vt:lpstr>Office</vt:lpstr>
      <vt:lpstr>Netzwerk ausbauen/ Kooperationen mit Betrieben gestalten</vt:lpstr>
      <vt:lpstr>Netzwerk/Kooperationen mit Betrieben </vt:lpstr>
      <vt:lpstr>Netzwerk/Kooperationen mit Betrieben </vt:lpstr>
      <vt:lpstr>Netzwerk/Kooperationen mit Betrieben </vt:lpstr>
      <vt:lpstr>Netzwerk/Kooperationen mit Betrieben </vt:lpstr>
      <vt:lpstr>Netzwerk/Kooperationen mit Betrieben </vt:lpstr>
      <vt:lpstr>Netzwerk/Kooperationen mit Betrieben </vt:lpstr>
      <vt:lpstr>Netzwerk/Kooperationen mit Betrieben </vt:lpstr>
      <vt:lpstr>Arbeitsphase </vt:lpstr>
      <vt:lpstr>PowerPoint-Präsentation</vt:lpstr>
      <vt:lpstr>Literatur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meyer@ifbk-online.de</dc:creator>
  <cp:lastModifiedBy>Ivonne Schnurre</cp:lastModifiedBy>
  <cp:revision>98</cp:revision>
  <dcterms:created xsi:type="dcterms:W3CDTF">2024-10-15T09:38:05Z</dcterms:created>
  <dcterms:modified xsi:type="dcterms:W3CDTF">2026-04-16T14:14:32Z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0x0101005D829CAAB3958244A2CC9A2C2049FCD3</vt:lpwstr>
  </property>
  <property fmtid="{D5CDD505-2E9C-101B-9397-08002B2CF9AE}" pid="3" name="MediaServiceImageTags">
    <vt:lpwstr/>
  </property>
</Properties>
</file>