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9" r:id="rId5"/>
    <p:sldId id="265" r:id="rId6"/>
    <p:sldId id="316" r:id="rId7"/>
    <p:sldId id="319" r:id="rId8"/>
    <p:sldId id="320" r:id="rId9"/>
    <p:sldId id="323" r:id="rId10"/>
    <p:sldId id="286" r:id="rId11"/>
    <p:sldId id="324" r:id="rId12"/>
    <p:sldId id="325" r:id="rId13"/>
    <p:sldId id="278" r:id="rId14"/>
    <p:sldId id="268" r:id="rId15"/>
    <p:sldId id="271" r:id="rId16"/>
  </p:sldIdLst>
  <p:sldSz cx="12192000" cy="6858000"/>
  <p:notesSz cx="6858000" cy="9144000"/>
  <p:embeddedFontLst>
    <p:embeddedFont>
      <p:font typeface="Quicksand" pitchFamily="2" charset="77"/>
      <p:regular r:id="rId19"/>
      <p:bold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  <p:embeddedFont>
      <p:font typeface="Roboto Medium" panose="02000000000000000000" pitchFamily="2" charset="0"/>
      <p:regular r:id="rId25"/>
      <p:italic r:id="rId26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7" userDrawn="1">
          <p15:clr>
            <a:srgbClr val="A4A3A4"/>
          </p15:clr>
        </p15:guide>
        <p15:guide id="2" pos="5881" userDrawn="1">
          <p15:clr>
            <a:srgbClr val="A4A3A4"/>
          </p15:clr>
        </p15:guide>
        <p15:guide id="3" orient="horz" pos="354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0EC2F60-DAA6-9C3C-C7A5-F8276012D0F1}" name="Ivonne Schnurre" initials="IS" userId="Ivonne Schnurre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89"/>
    <a:srgbClr val="008E96"/>
    <a:srgbClr val="D9EEEF"/>
    <a:srgbClr val="D9E9ED"/>
    <a:srgbClr val="F0D8EA"/>
    <a:srgbClr val="008E95"/>
    <a:srgbClr val="AF0078"/>
    <a:srgbClr val="D9EDF0"/>
    <a:srgbClr val="D9E7EC"/>
    <a:srgbClr val="DD9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660DF6-10D1-D3D8-B99C-AABCEBD7D8DA}" v="24" dt="2025-03-05T11:10:57.624"/>
    <p1510:client id="{E089B9D6-EC2C-43F0-A8E8-7B8812B833A7}" v="4" dt="2025-03-05T08:45:19.3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16" d="100"/>
          <a:sy n="116" d="100"/>
        </p:scale>
        <p:origin x="440" y="176"/>
      </p:cViewPr>
      <p:guideLst>
        <p:guide orient="horz" pos="3407"/>
        <p:guide pos="5881"/>
        <p:guide orient="horz" pos="354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rusha Klein" userId="S::jklein4@on.wwu.de::1691d243-d075-410f-b84f-5473402af1f8" providerId="AD" clId="Web-{9412C54A-E2C3-8D4B-BE14-F31051A91F65}"/>
    <pc:docChg chg="modSld">
      <pc:chgData name="Jerusha Klein" userId="S::jklein4@on.wwu.de::1691d243-d075-410f-b84f-5473402af1f8" providerId="AD" clId="Web-{9412C54A-E2C3-8D4B-BE14-F31051A91F65}" dt="2024-12-17T14:33:16.691" v="1"/>
      <pc:docMkLst>
        <pc:docMk/>
      </pc:docMkLst>
      <pc:sldChg chg="addSp delSp">
        <pc:chgData name="Jerusha Klein" userId="S::jklein4@on.wwu.de::1691d243-d075-410f-b84f-5473402af1f8" providerId="AD" clId="Web-{9412C54A-E2C3-8D4B-BE14-F31051A91F65}" dt="2024-12-17T14:33:16.691" v="1"/>
        <pc:sldMkLst>
          <pc:docMk/>
          <pc:sldMk cId="2657259318" sldId="286"/>
        </pc:sldMkLst>
      </pc:sldChg>
    </pc:docChg>
  </pc:docChgLst>
  <pc:docChgLst>
    <pc:chgData name="Jerusha Klein" userId="S::jklein4@on.wwu.de::1691d243-d075-410f-b84f-5473402af1f8" providerId="AD" clId="Web-{E089B9D6-EC2C-43F0-A8E8-7B8812B833A7}"/>
    <pc:docChg chg="modSld">
      <pc:chgData name="Jerusha Klein" userId="S::jklein4@on.wwu.de::1691d243-d075-410f-b84f-5473402af1f8" providerId="AD" clId="Web-{E089B9D6-EC2C-43F0-A8E8-7B8812B833A7}" dt="2025-03-05T08:41:10.207" v="0" actId="20577"/>
      <pc:docMkLst>
        <pc:docMk/>
      </pc:docMkLst>
      <pc:sldChg chg="modSp">
        <pc:chgData name="Jerusha Klein" userId="S::jklein4@on.wwu.de::1691d243-d075-410f-b84f-5473402af1f8" providerId="AD" clId="Web-{E089B9D6-EC2C-43F0-A8E8-7B8812B833A7}" dt="2025-03-05T08:41:10.207" v="0" actId="20577"/>
        <pc:sldMkLst>
          <pc:docMk/>
          <pc:sldMk cId="4210918880" sldId="284"/>
        </pc:sldMkLst>
        <pc:spChg chg="mod">
          <ac:chgData name="Jerusha Klein" userId="S::jklein4@on.wwu.de::1691d243-d075-410f-b84f-5473402af1f8" providerId="AD" clId="Web-{E089B9D6-EC2C-43F0-A8E8-7B8812B833A7}" dt="2025-03-05T08:41:10.207" v="0" actId="20577"/>
          <ac:spMkLst>
            <pc:docMk/>
            <pc:sldMk cId="4210918880" sldId="284"/>
            <ac:spMk id="22" creationId="{7911B169-E97F-44A4-BCDA-1C5AB0A4F53D}"/>
          </ac:spMkLst>
        </pc:spChg>
      </pc:sldChg>
    </pc:docChg>
  </pc:docChgLst>
  <pc:docChgLst>
    <pc:chgData name="Meike Nienkötter" userId="S::nienkoet@on.wwu.de::6b60c1ed-216e-40e8-b6f4-6b52b4d85424" providerId="AD" clId="Web-{7F660DF6-10D1-D3D8-B99C-AABCEBD7D8DA}"/>
    <pc:docChg chg="modSld">
      <pc:chgData name="Meike Nienkötter" userId="S::nienkoet@on.wwu.de::6b60c1ed-216e-40e8-b6f4-6b52b4d85424" providerId="AD" clId="Web-{7F660DF6-10D1-D3D8-B99C-AABCEBD7D8DA}" dt="2025-03-05T11:10:57.624" v="23" actId="20577"/>
      <pc:docMkLst>
        <pc:docMk/>
      </pc:docMkLst>
      <pc:sldChg chg="modSp">
        <pc:chgData name="Meike Nienkötter" userId="S::nienkoet@on.wwu.de::6b60c1ed-216e-40e8-b6f4-6b52b4d85424" providerId="AD" clId="Web-{7F660DF6-10D1-D3D8-B99C-AABCEBD7D8DA}" dt="2025-03-05T11:10:01.684" v="0" actId="20577"/>
        <pc:sldMkLst>
          <pc:docMk/>
          <pc:sldMk cId="1325657118" sldId="266"/>
        </pc:sldMkLst>
        <pc:spChg chg="mod">
          <ac:chgData name="Meike Nienkötter" userId="S::nienkoet@on.wwu.de::6b60c1ed-216e-40e8-b6f4-6b52b4d85424" providerId="AD" clId="Web-{7F660DF6-10D1-D3D8-B99C-AABCEBD7D8DA}" dt="2025-03-05T11:10:01.684" v="0" actId="20577"/>
          <ac:spMkLst>
            <pc:docMk/>
            <pc:sldMk cId="1325657118" sldId="266"/>
            <ac:spMk id="19" creationId="{A573F1BA-9C53-429C-9E2F-2869849FB751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57.624" v="23" actId="20577"/>
        <pc:sldMkLst>
          <pc:docMk/>
          <pc:sldMk cId="2077777436" sldId="268"/>
        </pc:sldMkLst>
        <pc:spChg chg="mod">
          <ac:chgData name="Meike Nienkötter" userId="S::nienkoet@on.wwu.de::6b60c1ed-216e-40e8-b6f4-6b52b4d85424" providerId="AD" clId="Web-{7F660DF6-10D1-D3D8-B99C-AABCEBD7D8DA}" dt="2025-03-05T11:10:57.624" v="23" actId="20577"/>
          <ac:spMkLst>
            <pc:docMk/>
            <pc:sldMk cId="2077777436" sldId="268"/>
            <ac:spMk id="10" creationId="{A2C73C3C-4745-4904-9C21-7CC053D95319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38.545" v="14" actId="20577"/>
        <pc:sldMkLst>
          <pc:docMk/>
          <pc:sldMk cId="3089868307" sldId="278"/>
        </pc:sldMkLst>
        <pc:spChg chg="mod">
          <ac:chgData name="Meike Nienkötter" userId="S::nienkoet@on.wwu.de::6b60c1ed-216e-40e8-b6f4-6b52b4d85424" providerId="AD" clId="Web-{7F660DF6-10D1-D3D8-B99C-AABCEBD7D8DA}" dt="2025-03-05T11:10:38.545" v="14" actId="20577"/>
          <ac:spMkLst>
            <pc:docMk/>
            <pc:sldMk cId="3089868307" sldId="278"/>
            <ac:spMk id="33" creationId="{6C6700C5-2732-4BC0-8BCE-91FB2F259FF3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49.873" v="19" actId="20577"/>
        <pc:sldMkLst>
          <pc:docMk/>
          <pc:sldMk cId="766983402" sldId="279"/>
        </pc:sldMkLst>
        <pc:spChg chg="mod">
          <ac:chgData name="Meike Nienkötter" userId="S::nienkoet@on.wwu.de::6b60c1ed-216e-40e8-b6f4-6b52b4d85424" providerId="AD" clId="Web-{7F660DF6-10D1-D3D8-B99C-AABCEBD7D8DA}" dt="2025-03-05T11:10:49.873" v="19" actId="20577"/>
          <ac:spMkLst>
            <pc:docMk/>
            <pc:sldMk cId="766983402" sldId="279"/>
            <ac:spMk id="10" creationId="{B2DC9062-D420-42B1-837F-7A2943AB8FB2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20.935" v="8" actId="20577"/>
        <pc:sldMkLst>
          <pc:docMk/>
          <pc:sldMk cId="1106965749" sldId="283"/>
        </pc:sldMkLst>
        <pc:spChg chg="mod">
          <ac:chgData name="Meike Nienkötter" userId="S::nienkoet@on.wwu.de::6b60c1ed-216e-40e8-b6f4-6b52b4d85424" providerId="AD" clId="Web-{7F660DF6-10D1-D3D8-B99C-AABCEBD7D8DA}" dt="2025-03-05T11:10:20.935" v="8" actId="20577"/>
          <ac:spMkLst>
            <pc:docMk/>
            <pc:sldMk cId="1106965749" sldId="283"/>
            <ac:spMk id="18" creationId="{1B99238F-06AA-4E42-8988-48CABDE7DAC4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23.669" v="9" actId="20577"/>
        <pc:sldMkLst>
          <pc:docMk/>
          <pc:sldMk cId="4210918880" sldId="284"/>
        </pc:sldMkLst>
        <pc:spChg chg="mod">
          <ac:chgData name="Meike Nienkötter" userId="S::nienkoet@on.wwu.de::6b60c1ed-216e-40e8-b6f4-6b52b4d85424" providerId="AD" clId="Web-{7F660DF6-10D1-D3D8-B99C-AABCEBD7D8DA}" dt="2025-03-05T11:10:23.669" v="9" actId="20577"/>
          <ac:spMkLst>
            <pc:docMk/>
            <pc:sldMk cId="4210918880" sldId="284"/>
            <ac:spMk id="32" creationId="{584C5616-999A-4D12-A183-01A0E4F58ECF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41.717" v="15" actId="20577"/>
        <pc:sldMkLst>
          <pc:docMk/>
          <pc:sldMk cId="2657259318" sldId="286"/>
        </pc:sldMkLst>
        <pc:spChg chg="mod">
          <ac:chgData name="Meike Nienkötter" userId="S::nienkoet@on.wwu.de::6b60c1ed-216e-40e8-b6f4-6b52b4d85424" providerId="AD" clId="Web-{7F660DF6-10D1-D3D8-B99C-AABCEBD7D8DA}" dt="2025-03-05T11:10:41.717" v="15" actId="20577"/>
          <ac:spMkLst>
            <pc:docMk/>
            <pc:sldMk cId="2657259318" sldId="286"/>
            <ac:spMk id="18" creationId="{9DCB7396-3CBD-4398-A087-F4CE4CB94103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47.561" v="18" actId="20577"/>
        <pc:sldMkLst>
          <pc:docMk/>
          <pc:sldMk cId="87139997" sldId="288"/>
        </pc:sldMkLst>
        <pc:spChg chg="mod">
          <ac:chgData name="Meike Nienkötter" userId="S::nienkoet@on.wwu.de::6b60c1ed-216e-40e8-b6f4-6b52b4d85424" providerId="AD" clId="Web-{7F660DF6-10D1-D3D8-B99C-AABCEBD7D8DA}" dt="2025-03-05T11:10:47.561" v="18" actId="20577"/>
          <ac:spMkLst>
            <pc:docMk/>
            <pc:sldMk cId="87139997" sldId="288"/>
            <ac:spMk id="11" creationId="{A10BCF00-3CEC-4EED-8642-0CC5229DF7BD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18.325" v="7" actId="20577"/>
        <pc:sldMkLst>
          <pc:docMk/>
          <pc:sldMk cId="2612557916" sldId="289"/>
        </pc:sldMkLst>
        <pc:spChg chg="mod">
          <ac:chgData name="Meike Nienkötter" userId="S::nienkoet@on.wwu.de::6b60c1ed-216e-40e8-b6f4-6b52b4d85424" providerId="AD" clId="Web-{7F660DF6-10D1-D3D8-B99C-AABCEBD7D8DA}" dt="2025-03-05T11:10:18.325" v="7" actId="20577"/>
          <ac:spMkLst>
            <pc:docMk/>
            <pc:sldMk cId="2612557916" sldId="289"/>
            <ac:spMk id="30" creationId="{25A3FBCE-1272-43FC-B8A7-CCCFC811AF4B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32.810" v="12" actId="20577"/>
        <pc:sldMkLst>
          <pc:docMk/>
          <pc:sldMk cId="2973662824" sldId="290"/>
        </pc:sldMkLst>
        <pc:spChg chg="mod">
          <ac:chgData name="Meike Nienkötter" userId="S::nienkoet@on.wwu.de::6b60c1ed-216e-40e8-b6f4-6b52b4d85424" providerId="AD" clId="Web-{7F660DF6-10D1-D3D8-B99C-AABCEBD7D8DA}" dt="2025-03-05T11:10:32.810" v="12" actId="20577"/>
          <ac:spMkLst>
            <pc:docMk/>
            <pc:sldMk cId="2973662824" sldId="290"/>
            <ac:spMk id="36" creationId="{E1674B49-4E71-4F1A-B052-1BCA68F1F87A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53.592" v="22" actId="20577"/>
        <pc:sldMkLst>
          <pc:docMk/>
          <pc:sldMk cId="2813169322" sldId="292"/>
        </pc:sldMkLst>
        <pc:spChg chg="mod">
          <ac:chgData name="Meike Nienkötter" userId="S::nienkoet@on.wwu.de::6b60c1ed-216e-40e8-b6f4-6b52b4d85424" providerId="AD" clId="Web-{7F660DF6-10D1-D3D8-B99C-AABCEBD7D8DA}" dt="2025-03-05T11:10:53.592" v="22" actId="20577"/>
          <ac:spMkLst>
            <pc:docMk/>
            <pc:sldMk cId="2813169322" sldId="292"/>
            <ac:spMk id="7" creationId="{26D63B10-D52B-4D85-89C7-38C5DC72D0F6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08.481" v="2" actId="20577"/>
        <pc:sldMkLst>
          <pc:docMk/>
          <pc:sldMk cId="2017641220" sldId="295"/>
        </pc:sldMkLst>
        <pc:spChg chg="mod">
          <ac:chgData name="Meike Nienkötter" userId="S::nienkoet@on.wwu.de::6b60c1ed-216e-40e8-b6f4-6b52b4d85424" providerId="AD" clId="Web-{7F660DF6-10D1-D3D8-B99C-AABCEBD7D8DA}" dt="2025-03-05T11:10:08.481" v="2" actId="20577"/>
          <ac:spMkLst>
            <pc:docMk/>
            <pc:sldMk cId="2017641220" sldId="295"/>
            <ac:spMk id="10" creationId="{784CA708-A711-4815-8C6E-E2862D490AC2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11.590" v="4" actId="20577"/>
        <pc:sldMkLst>
          <pc:docMk/>
          <pc:sldMk cId="1707745540" sldId="296"/>
        </pc:sldMkLst>
        <pc:spChg chg="mod">
          <ac:chgData name="Meike Nienkötter" userId="S::nienkoet@on.wwu.de::6b60c1ed-216e-40e8-b6f4-6b52b4d85424" providerId="AD" clId="Web-{7F660DF6-10D1-D3D8-B99C-AABCEBD7D8DA}" dt="2025-03-05T11:10:11.590" v="4" actId="20577"/>
          <ac:spMkLst>
            <pc:docMk/>
            <pc:sldMk cId="1707745540" sldId="296"/>
            <ac:spMk id="10" creationId="{E655E09E-3A29-4A76-B364-7BA18D7E37EA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04.465" v="1" actId="20577"/>
        <pc:sldMkLst>
          <pc:docMk/>
          <pc:sldMk cId="4280893194" sldId="302"/>
        </pc:sldMkLst>
        <pc:spChg chg="mod">
          <ac:chgData name="Meike Nienkötter" userId="S::nienkoet@on.wwu.de::6b60c1ed-216e-40e8-b6f4-6b52b4d85424" providerId="AD" clId="Web-{7F660DF6-10D1-D3D8-B99C-AABCEBD7D8DA}" dt="2025-03-05T11:10:04.465" v="1" actId="20577"/>
          <ac:spMkLst>
            <pc:docMk/>
            <pc:sldMk cId="4280893194" sldId="302"/>
            <ac:spMk id="19" creationId="{A573F1BA-9C53-429C-9E2F-2869849FB751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14.606" v="5" actId="20577"/>
        <pc:sldMkLst>
          <pc:docMk/>
          <pc:sldMk cId="3957173086" sldId="304"/>
        </pc:sldMkLst>
        <pc:spChg chg="mod">
          <ac:chgData name="Meike Nienkötter" userId="S::nienkoet@on.wwu.de::6b60c1ed-216e-40e8-b6f4-6b52b4d85424" providerId="AD" clId="Web-{7F660DF6-10D1-D3D8-B99C-AABCEBD7D8DA}" dt="2025-03-05T11:10:14.606" v="5" actId="20577"/>
          <ac:spMkLst>
            <pc:docMk/>
            <pc:sldMk cId="3957173086" sldId="304"/>
            <ac:spMk id="10" creationId="{F92C4217-B78E-ACC7-F848-39802730CE1E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44.561" v="16" actId="20577"/>
        <pc:sldMkLst>
          <pc:docMk/>
          <pc:sldMk cId="2773524353" sldId="306"/>
        </pc:sldMkLst>
        <pc:spChg chg="mod">
          <ac:chgData name="Meike Nienkötter" userId="S::nienkoet@on.wwu.de::6b60c1ed-216e-40e8-b6f4-6b52b4d85424" providerId="AD" clId="Web-{7F660DF6-10D1-D3D8-B99C-AABCEBD7D8DA}" dt="2025-03-05T11:10:44.561" v="16" actId="20577"/>
          <ac:spMkLst>
            <pc:docMk/>
            <pc:sldMk cId="2773524353" sldId="306"/>
            <ac:spMk id="33" creationId="{6C6700C5-2732-4BC0-8BCE-91FB2F259FF3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26.732" v="10" actId="20577"/>
        <pc:sldMkLst>
          <pc:docMk/>
          <pc:sldMk cId="345566467" sldId="307"/>
        </pc:sldMkLst>
        <pc:spChg chg="mod">
          <ac:chgData name="Meike Nienkötter" userId="S::nienkoet@on.wwu.de::6b60c1ed-216e-40e8-b6f4-6b52b4d85424" providerId="AD" clId="Web-{7F660DF6-10D1-D3D8-B99C-AABCEBD7D8DA}" dt="2025-03-05T11:10:26.732" v="10" actId="20577"/>
          <ac:spMkLst>
            <pc:docMk/>
            <pc:sldMk cId="345566467" sldId="307"/>
            <ac:spMk id="5" creationId="{9FC2624F-EC38-BAE8-387F-7B7D1E22AFE6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35.060" v="13" actId="20577"/>
        <pc:sldMkLst>
          <pc:docMk/>
          <pc:sldMk cId="3276861032" sldId="308"/>
        </pc:sldMkLst>
        <pc:spChg chg="mod">
          <ac:chgData name="Meike Nienkötter" userId="S::nienkoet@on.wwu.de::6b60c1ed-216e-40e8-b6f4-6b52b4d85424" providerId="AD" clId="Web-{7F660DF6-10D1-D3D8-B99C-AABCEBD7D8DA}" dt="2025-03-05T11:10:35.060" v="13" actId="20577"/>
          <ac:spMkLst>
            <pc:docMk/>
            <pc:sldMk cId="3276861032" sldId="308"/>
            <ac:spMk id="5" creationId="{9FC2624F-EC38-BAE8-387F-7B7D1E22AFE6}"/>
          </ac:spMkLst>
        </pc:spChg>
      </pc:sldChg>
      <pc:sldChg chg="modSp">
        <pc:chgData name="Meike Nienkötter" userId="S::nienkoet@on.wwu.de::6b60c1ed-216e-40e8-b6f4-6b52b4d85424" providerId="AD" clId="Web-{7F660DF6-10D1-D3D8-B99C-AABCEBD7D8DA}" dt="2025-03-05T11:10:29.732" v="11" actId="20577"/>
        <pc:sldMkLst>
          <pc:docMk/>
          <pc:sldMk cId="555045842" sldId="309"/>
        </pc:sldMkLst>
        <pc:spChg chg="mod">
          <ac:chgData name="Meike Nienkötter" userId="S::nienkoet@on.wwu.de::6b60c1ed-216e-40e8-b6f4-6b52b4d85424" providerId="AD" clId="Web-{7F660DF6-10D1-D3D8-B99C-AABCEBD7D8DA}" dt="2025-03-05T11:10:29.732" v="11" actId="20577"/>
          <ac:spMkLst>
            <pc:docMk/>
            <pc:sldMk cId="555045842" sldId="309"/>
            <ac:spMk id="10" creationId="{A76D6B8A-9F6F-41D0-B01C-92060D2EBC24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DCED09-5C20-E142-B792-DDDAC4741E9A}" type="doc">
      <dgm:prSet loTypeId="urn:microsoft.com/office/officeart/2005/8/layout/matrix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B7B41489-E05C-6748-A8A1-2892C690B190}">
      <dgm:prSet phldrT="[Text]"/>
      <dgm:spPr>
        <a:solidFill>
          <a:schemeClr val="bg1"/>
        </a:solidFill>
        <a:ln>
          <a:solidFill>
            <a:schemeClr val="bg1"/>
          </a:solidFill>
        </a:ln>
      </dgm:spPr>
      <dgm:t>
        <a:bodyPr/>
        <a:lstStyle/>
        <a:p>
          <a:r>
            <a:rPr lang="de-DE" dirty="0">
              <a:solidFill>
                <a:schemeClr val="accent1"/>
              </a:solidFill>
            </a:rPr>
            <a:t>SWOT</a:t>
          </a:r>
        </a:p>
      </dgm:t>
    </dgm:pt>
    <dgm:pt modelId="{48E6F94F-CF9E-CD41-9121-E95556665267}" type="parTrans" cxnId="{2B9AB924-085D-8444-B7E9-D65C3BF7904A}">
      <dgm:prSet/>
      <dgm:spPr/>
      <dgm:t>
        <a:bodyPr/>
        <a:lstStyle/>
        <a:p>
          <a:endParaRPr lang="de-DE"/>
        </a:p>
      </dgm:t>
    </dgm:pt>
    <dgm:pt modelId="{E547E667-69CC-A648-BC31-281BD1D2A2A3}" type="sibTrans" cxnId="{2B9AB924-085D-8444-B7E9-D65C3BF7904A}">
      <dgm:prSet/>
      <dgm:spPr/>
      <dgm:t>
        <a:bodyPr/>
        <a:lstStyle/>
        <a:p>
          <a:endParaRPr lang="de-DE"/>
        </a:p>
      </dgm:t>
    </dgm:pt>
    <dgm:pt modelId="{5FF544B8-2171-F64A-A8A2-79858A0BD1F0}">
      <dgm:prSet phldrT="[Text]" custT="1"/>
      <dgm:spPr>
        <a:solidFill>
          <a:schemeClr val="accent1"/>
        </a:solidFill>
        <a:ln>
          <a:solidFill>
            <a:schemeClr val="bg1"/>
          </a:solidFill>
        </a:ln>
      </dgm:spPr>
      <dgm:t>
        <a:bodyPr/>
        <a:lstStyle/>
        <a:p>
          <a:pPr algn="l"/>
          <a:r>
            <a:rPr lang="de-DE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Stärken:</a:t>
          </a:r>
        </a:p>
        <a:p>
          <a:pPr algn="l"/>
          <a:r>
            <a:rPr lang="de-DE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Was läuft an Ihrer Schule besonders gut?</a:t>
          </a:r>
        </a:p>
      </dgm:t>
    </dgm:pt>
    <dgm:pt modelId="{28908024-AD08-514A-96D3-BC9E090EC0D1}" type="parTrans" cxnId="{180869EC-E034-0349-AC16-C63E681C5803}">
      <dgm:prSet/>
      <dgm:spPr/>
      <dgm:t>
        <a:bodyPr/>
        <a:lstStyle/>
        <a:p>
          <a:endParaRPr lang="de-DE"/>
        </a:p>
      </dgm:t>
    </dgm:pt>
    <dgm:pt modelId="{CD19E625-364F-1C44-AADA-9D14D1C8F433}" type="sibTrans" cxnId="{180869EC-E034-0349-AC16-C63E681C5803}">
      <dgm:prSet/>
      <dgm:spPr/>
      <dgm:t>
        <a:bodyPr/>
        <a:lstStyle/>
        <a:p>
          <a:endParaRPr lang="de-DE"/>
        </a:p>
      </dgm:t>
    </dgm:pt>
    <dgm:pt modelId="{33321D9D-DBA3-7A41-81D0-1BC139C790D3}">
      <dgm:prSet phldrT="[Text]" custT="1"/>
      <dgm:spPr>
        <a:solidFill>
          <a:srgbClr val="D9EDF0"/>
        </a:solidFill>
        <a:ln>
          <a:solidFill>
            <a:schemeClr val="bg1"/>
          </a:solidFill>
        </a:ln>
      </dgm:spPr>
      <dgm:t>
        <a:bodyPr bIns="36000" anchor="b"/>
        <a:lstStyle/>
        <a:p>
          <a:pPr algn="l">
            <a:spcAft>
              <a:spcPts val="600"/>
            </a:spcAft>
          </a:pPr>
          <a:r>
            <a:rPr lang="de-DE" sz="16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Chancen:</a:t>
          </a:r>
        </a:p>
        <a:p>
          <a:pPr algn="l">
            <a:spcAft>
              <a:spcPts val="600"/>
            </a:spcAft>
          </a:pPr>
          <a:r>
            <a:rPr lang="de-DE" sz="14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In welchen Veränderungen sehen Sie Chancen zur Verbesserung der Ausgangslage?</a:t>
          </a:r>
        </a:p>
      </dgm:t>
    </dgm:pt>
    <dgm:pt modelId="{992E81F7-BE09-6243-BA48-FE797655797C}" type="parTrans" cxnId="{C7408E41-CCA9-FC43-B796-CC80E294BAF5}">
      <dgm:prSet/>
      <dgm:spPr/>
      <dgm:t>
        <a:bodyPr/>
        <a:lstStyle/>
        <a:p>
          <a:endParaRPr lang="de-DE"/>
        </a:p>
      </dgm:t>
    </dgm:pt>
    <dgm:pt modelId="{1575973A-567C-6F4A-8C1D-F88FCA00E10A}" type="sibTrans" cxnId="{C7408E41-CCA9-FC43-B796-CC80E294BAF5}">
      <dgm:prSet/>
      <dgm:spPr/>
      <dgm:t>
        <a:bodyPr/>
        <a:lstStyle/>
        <a:p>
          <a:endParaRPr lang="de-DE"/>
        </a:p>
      </dgm:t>
    </dgm:pt>
    <dgm:pt modelId="{CB40809A-65B1-5644-962D-80018BC61161}">
      <dgm:prSet phldrT="[Text]" custT="1"/>
      <dgm:spPr>
        <a:solidFill>
          <a:schemeClr val="tx2"/>
        </a:solidFill>
      </dgm:spPr>
      <dgm:t>
        <a:bodyPr bIns="180000"/>
        <a:lstStyle/>
        <a:p>
          <a:pPr algn="r"/>
          <a:r>
            <a:rPr lang="de-DE" sz="16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Risiken:</a:t>
          </a:r>
        </a:p>
        <a:p>
          <a:pPr algn="r"/>
          <a:r>
            <a:rPr lang="de-DE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Welchen Entwicklungs-tendenzen stehen Sie in naher Zukunft kritisch gegenüber?</a:t>
          </a:r>
        </a:p>
      </dgm:t>
    </dgm:pt>
    <dgm:pt modelId="{40E7D68C-ED9D-C544-9EB5-E02EBEAFA3B6}" type="parTrans" cxnId="{52DBC688-B902-3F49-9174-37CC07CFB3AE}">
      <dgm:prSet/>
      <dgm:spPr/>
      <dgm:t>
        <a:bodyPr/>
        <a:lstStyle/>
        <a:p>
          <a:endParaRPr lang="de-DE"/>
        </a:p>
      </dgm:t>
    </dgm:pt>
    <dgm:pt modelId="{A616AB67-A89B-494B-9EE9-4CCB5B0AF543}" type="sibTrans" cxnId="{52DBC688-B902-3F49-9174-37CC07CFB3AE}">
      <dgm:prSet/>
      <dgm:spPr/>
      <dgm:t>
        <a:bodyPr/>
        <a:lstStyle/>
        <a:p>
          <a:endParaRPr lang="de-DE"/>
        </a:p>
      </dgm:t>
    </dgm:pt>
    <dgm:pt modelId="{66EE618D-5C1F-AC4B-B7B3-76C72D608C5F}">
      <dgm:prSet phldrT="[Text]" custT="1"/>
      <dgm:spPr>
        <a:solidFill>
          <a:srgbClr val="D9E7EC"/>
        </a:solidFill>
        <a:ln>
          <a:solidFill>
            <a:schemeClr val="bg1"/>
          </a:solidFill>
        </a:ln>
      </dgm:spPr>
      <dgm:t>
        <a:bodyPr tIns="216000"/>
        <a:lstStyle/>
        <a:p>
          <a:pPr algn="r"/>
          <a:r>
            <a:rPr lang="de-DE" sz="1600" b="0" i="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rPr>
            <a:t>Schwächen: </a:t>
          </a:r>
        </a:p>
        <a:p>
          <a:pPr algn="r"/>
          <a:r>
            <a:rPr lang="de-DE" sz="1400" b="0" i="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In welchen Bereichen gibt es Probleme und Herausforderungen?</a:t>
          </a:r>
        </a:p>
      </dgm:t>
    </dgm:pt>
    <dgm:pt modelId="{DDC23802-A986-234D-9B5A-52D6E389A927}" type="parTrans" cxnId="{35ABF5F0-8AA9-D144-9C12-7CAA25960E67}">
      <dgm:prSet/>
      <dgm:spPr/>
      <dgm:t>
        <a:bodyPr/>
        <a:lstStyle/>
        <a:p>
          <a:endParaRPr lang="de-DE"/>
        </a:p>
      </dgm:t>
    </dgm:pt>
    <dgm:pt modelId="{E7685922-76A6-C04B-9455-00C6BDDD8F23}" type="sibTrans" cxnId="{35ABF5F0-8AA9-D144-9C12-7CAA25960E67}">
      <dgm:prSet/>
      <dgm:spPr/>
      <dgm:t>
        <a:bodyPr/>
        <a:lstStyle/>
        <a:p>
          <a:endParaRPr lang="de-DE"/>
        </a:p>
      </dgm:t>
    </dgm:pt>
    <dgm:pt modelId="{004AEED8-9E80-884D-9D81-B3E1CE7AF605}" type="pres">
      <dgm:prSet presAssocID="{4ADCED09-5C20-E142-B792-DDDAC4741E9A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0E36460-84AA-5A4D-9F74-DE6712599353}" type="pres">
      <dgm:prSet presAssocID="{4ADCED09-5C20-E142-B792-DDDAC4741E9A}" presName="matrix" presStyleCnt="0"/>
      <dgm:spPr/>
    </dgm:pt>
    <dgm:pt modelId="{47257F62-C76F-DD45-B985-80F35463384A}" type="pres">
      <dgm:prSet presAssocID="{4ADCED09-5C20-E142-B792-DDDAC4741E9A}" presName="tile1" presStyleLbl="node1" presStyleIdx="0" presStyleCnt="4"/>
      <dgm:spPr/>
    </dgm:pt>
    <dgm:pt modelId="{EEFABC35-A5FE-D04E-8B7A-060D93161E26}" type="pres">
      <dgm:prSet presAssocID="{4ADCED09-5C20-E142-B792-DDDAC4741E9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EEFEF08-9FAC-9F49-BF35-9A132F295FFC}" type="pres">
      <dgm:prSet presAssocID="{4ADCED09-5C20-E142-B792-DDDAC4741E9A}" presName="tile2" presStyleLbl="node1" presStyleIdx="1" presStyleCnt="4" custScaleY="100076" custLinFactNeighborX="34755" custLinFactNeighborY="-7234"/>
      <dgm:spPr/>
    </dgm:pt>
    <dgm:pt modelId="{932A9C8D-9B33-1E4A-AC96-DF844DBCFC2D}" type="pres">
      <dgm:prSet presAssocID="{4ADCED09-5C20-E142-B792-DDDAC4741E9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5397778-142F-624A-B6B0-3DADB1DDDBB5}" type="pres">
      <dgm:prSet presAssocID="{4ADCED09-5C20-E142-B792-DDDAC4741E9A}" presName="tile3" presStyleLbl="node1" presStyleIdx="2" presStyleCnt="4"/>
      <dgm:spPr/>
    </dgm:pt>
    <dgm:pt modelId="{9F473F0F-0E08-7647-8F0F-A34AF775231C}" type="pres">
      <dgm:prSet presAssocID="{4ADCED09-5C20-E142-B792-DDDAC4741E9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6FE96E3-6D9F-CF4A-810F-01EC5C207F70}" type="pres">
      <dgm:prSet presAssocID="{4ADCED09-5C20-E142-B792-DDDAC4741E9A}" presName="tile4" presStyleLbl="node1" presStyleIdx="3" presStyleCnt="4"/>
      <dgm:spPr/>
    </dgm:pt>
    <dgm:pt modelId="{D549A9C3-2823-B54E-A0E0-EB4BCB25F0B8}" type="pres">
      <dgm:prSet presAssocID="{4ADCED09-5C20-E142-B792-DDDAC4741E9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C860C7C-9D1B-954B-9E89-6D081DD8EAE7}" type="pres">
      <dgm:prSet presAssocID="{4ADCED09-5C20-E142-B792-DDDAC4741E9A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C0166518-984D-0D45-9464-B4F5C1A5B10E}" type="presOf" srcId="{4ADCED09-5C20-E142-B792-DDDAC4741E9A}" destId="{004AEED8-9E80-884D-9D81-B3E1CE7AF605}" srcOrd="0" destOrd="0" presId="urn:microsoft.com/office/officeart/2005/8/layout/matrix1"/>
    <dgm:cxn modelId="{5ACC0C19-EA55-A048-A1AA-EDDFDFA931BF}" type="presOf" srcId="{5FF544B8-2171-F64A-A8A2-79858A0BD1F0}" destId="{47257F62-C76F-DD45-B985-80F35463384A}" srcOrd="0" destOrd="0" presId="urn:microsoft.com/office/officeart/2005/8/layout/matrix1"/>
    <dgm:cxn modelId="{2B9AB924-085D-8444-B7E9-D65C3BF7904A}" srcId="{4ADCED09-5C20-E142-B792-DDDAC4741E9A}" destId="{B7B41489-E05C-6748-A8A1-2892C690B190}" srcOrd="0" destOrd="0" parTransId="{48E6F94F-CF9E-CD41-9121-E95556665267}" sibTransId="{E547E667-69CC-A648-BC31-281BD1D2A2A3}"/>
    <dgm:cxn modelId="{A6823141-D25A-1F49-A980-0051CC71457E}" type="presOf" srcId="{5FF544B8-2171-F64A-A8A2-79858A0BD1F0}" destId="{EEFABC35-A5FE-D04E-8B7A-060D93161E26}" srcOrd="1" destOrd="0" presId="urn:microsoft.com/office/officeart/2005/8/layout/matrix1"/>
    <dgm:cxn modelId="{C7408E41-CCA9-FC43-B796-CC80E294BAF5}" srcId="{B7B41489-E05C-6748-A8A1-2892C690B190}" destId="{33321D9D-DBA3-7A41-81D0-1BC139C790D3}" srcOrd="2" destOrd="0" parTransId="{992E81F7-BE09-6243-BA48-FE797655797C}" sibTransId="{1575973A-567C-6F4A-8C1D-F88FCA00E10A}"/>
    <dgm:cxn modelId="{55CA2345-BDF2-FC47-8498-D18DA87F9FAE}" type="presOf" srcId="{33321D9D-DBA3-7A41-81D0-1BC139C790D3}" destId="{9F473F0F-0E08-7647-8F0F-A34AF775231C}" srcOrd="1" destOrd="0" presId="urn:microsoft.com/office/officeart/2005/8/layout/matrix1"/>
    <dgm:cxn modelId="{01B60350-7234-C045-A8E0-ADE89B0CB9D1}" type="presOf" srcId="{CB40809A-65B1-5644-962D-80018BC61161}" destId="{D549A9C3-2823-B54E-A0E0-EB4BCB25F0B8}" srcOrd="1" destOrd="0" presId="urn:microsoft.com/office/officeart/2005/8/layout/matrix1"/>
    <dgm:cxn modelId="{C4C8FB68-6B87-BF4B-BD8D-C42FE9A095DA}" type="presOf" srcId="{B7B41489-E05C-6748-A8A1-2892C690B190}" destId="{FC860C7C-9D1B-954B-9E89-6D081DD8EAE7}" srcOrd="0" destOrd="0" presId="urn:microsoft.com/office/officeart/2005/8/layout/matrix1"/>
    <dgm:cxn modelId="{39964F6A-8A91-394D-A6A9-CB58A23D4597}" type="presOf" srcId="{66EE618D-5C1F-AC4B-B7B3-76C72D608C5F}" destId="{932A9C8D-9B33-1E4A-AC96-DF844DBCFC2D}" srcOrd="1" destOrd="0" presId="urn:microsoft.com/office/officeart/2005/8/layout/matrix1"/>
    <dgm:cxn modelId="{52DBC688-B902-3F49-9174-37CC07CFB3AE}" srcId="{B7B41489-E05C-6748-A8A1-2892C690B190}" destId="{CB40809A-65B1-5644-962D-80018BC61161}" srcOrd="3" destOrd="0" parTransId="{40E7D68C-ED9D-C544-9EB5-E02EBEAFA3B6}" sibTransId="{A616AB67-A89B-494B-9EE9-4CCB5B0AF543}"/>
    <dgm:cxn modelId="{CB94B7BA-DF05-DA4C-94BF-C5AB0C11C743}" type="presOf" srcId="{33321D9D-DBA3-7A41-81D0-1BC139C790D3}" destId="{75397778-142F-624A-B6B0-3DADB1DDDBB5}" srcOrd="0" destOrd="0" presId="urn:microsoft.com/office/officeart/2005/8/layout/matrix1"/>
    <dgm:cxn modelId="{C96B40BC-A1D0-E948-B95C-47241845B76F}" type="presOf" srcId="{CB40809A-65B1-5644-962D-80018BC61161}" destId="{86FE96E3-6D9F-CF4A-810F-01EC5C207F70}" srcOrd="0" destOrd="0" presId="urn:microsoft.com/office/officeart/2005/8/layout/matrix1"/>
    <dgm:cxn modelId="{180869EC-E034-0349-AC16-C63E681C5803}" srcId="{B7B41489-E05C-6748-A8A1-2892C690B190}" destId="{5FF544B8-2171-F64A-A8A2-79858A0BD1F0}" srcOrd="0" destOrd="0" parTransId="{28908024-AD08-514A-96D3-BC9E090EC0D1}" sibTransId="{CD19E625-364F-1C44-AADA-9D14D1C8F433}"/>
    <dgm:cxn modelId="{35ABF5F0-8AA9-D144-9C12-7CAA25960E67}" srcId="{B7B41489-E05C-6748-A8A1-2892C690B190}" destId="{66EE618D-5C1F-AC4B-B7B3-76C72D608C5F}" srcOrd="1" destOrd="0" parTransId="{DDC23802-A986-234D-9B5A-52D6E389A927}" sibTransId="{E7685922-76A6-C04B-9455-00C6BDDD8F23}"/>
    <dgm:cxn modelId="{812076FE-2D24-1845-B031-3841DAA88758}" type="presOf" srcId="{66EE618D-5C1F-AC4B-B7B3-76C72D608C5F}" destId="{DEEFEF08-9FAC-9F49-BF35-9A132F295FFC}" srcOrd="0" destOrd="0" presId="urn:microsoft.com/office/officeart/2005/8/layout/matrix1"/>
    <dgm:cxn modelId="{DBCA5440-C9C9-F340-BD7F-3FE1E90741D0}" type="presParOf" srcId="{004AEED8-9E80-884D-9D81-B3E1CE7AF605}" destId="{00E36460-84AA-5A4D-9F74-DE6712599353}" srcOrd="0" destOrd="0" presId="urn:microsoft.com/office/officeart/2005/8/layout/matrix1"/>
    <dgm:cxn modelId="{4633D74A-FAA8-324C-857F-F30A3B8096CC}" type="presParOf" srcId="{00E36460-84AA-5A4D-9F74-DE6712599353}" destId="{47257F62-C76F-DD45-B985-80F35463384A}" srcOrd="0" destOrd="0" presId="urn:microsoft.com/office/officeart/2005/8/layout/matrix1"/>
    <dgm:cxn modelId="{1C315682-8B94-AB41-9981-01A7B665A3B5}" type="presParOf" srcId="{00E36460-84AA-5A4D-9F74-DE6712599353}" destId="{EEFABC35-A5FE-D04E-8B7A-060D93161E26}" srcOrd="1" destOrd="0" presId="urn:microsoft.com/office/officeart/2005/8/layout/matrix1"/>
    <dgm:cxn modelId="{08BFD187-831A-DD45-BB71-E2ADFE25D461}" type="presParOf" srcId="{00E36460-84AA-5A4D-9F74-DE6712599353}" destId="{DEEFEF08-9FAC-9F49-BF35-9A132F295FFC}" srcOrd="2" destOrd="0" presId="urn:microsoft.com/office/officeart/2005/8/layout/matrix1"/>
    <dgm:cxn modelId="{DB1C7ABD-03A7-9242-88A6-B72B36A2809A}" type="presParOf" srcId="{00E36460-84AA-5A4D-9F74-DE6712599353}" destId="{932A9C8D-9B33-1E4A-AC96-DF844DBCFC2D}" srcOrd="3" destOrd="0" presId="urn:microsoft.com/office/officeart/2005/8/layout/matrix1"/>
    <dgm:cxn modelId="{A3744A89-4B78-BB47-BFBA-DD89CA20520A}" type="presParOf" srcId="{00E36460-84AA-5A4D-9F74-DE6712599353}" destId="{75397778-142F-624A-B6B0-3DADB1DDDBB5}" srcOrd="4" destOrd="0" presId="urn:microsoft.com/office/officeart/2005/8/layout/matrix1"/>
    <dgm:cxn modelId="{7C671AD5-1A05-7F49-A30C-47E2369B86D8}" type="presParOf" srcId="{00E36460-84AA-5A4D-9F74-DE6712599353}" destId="{9F473F0F-0E08-7647-8F0F-A34AF775231C}" srcOrd="5" destOrd="0" presId="urn:microsoft.com/office/officeart/2005/8/layout/matrix1"/>
    <dgm:cxn modelId="{AFF6F496-4D29-0248-BB47-99590FF310DA}" type="presParOf" srcId="{00E36460-84AA-5A4D-9F74-DE6712599353}" destId="{86FE96E3-6D9F-CF4A-810F-01EC5C207F70}" srcOrd="6" destOrd="0" presId="urn:microsoft.com/office/officeart/2005/8/layout/matrix1"/>
    <dgm:cxn modelId="{35332428-9B66-F748-A3E5-6B3001FD41DD}" type="presParOf" srcId="{00E36460-84AA-5A4D-9F74-DE6712599353}" destId="{D549A9C3-2823-B54E-A0E0-EB4BCB25F0B8}" srcOrd="7" destOrd="0" presId="urn:microsoft.com/office/officeart/2005/8/layout/matrix1"/>
    <dgm:cxn modelId="{D42BD559-956A-EF41-BD4C-EA1C0A81BA5F}" type="presParOf" srcId="{004AEED8-9E80-884D-9D81-B3E1CE7AF605}" destId="{FC860C7C-9D1B-954B-9E89-6D081DD8EAE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257F62-C76F-DD45-B985-80F35463384A}">
      <dsp:nvSpPr>
        <dsp:cNvPr id="0" name=""/>
        <dsp:cNvSpPr/>
      </dsp:nvSpPr>
      <dsp:spPr>
        <a:xfrm rot="16200000">
          <a:off x="753919" y="-753691"/>
          <a:ext cx="1196709" cy="2704547"/>
        </a:xfrm>
        <a:prstGeom prst="round1Rect">
          <a:avLst/>
        </a:prstGeom>
        <a:solidFill>
          <a:schemeClr val="accent1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Stärken: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Was läuft an Ihrer Schule besonders gut?</a:t>
          </a:r>
        </a:p>
      </dsp:txBody>
      <dsp:txXfrm rot="5400000">
        <a:off x="-1" y="228"/>
        <a:ext cx="2704547" cy="897531"/>
      </dsp:txXfrm>
    </dsp:sp>
    <dsp:sp modelId="{DEEFEF08-9FAC-9F49-BF35-9A132F295FFC}">
      <dsp:nvSpPr>
        <dsp:cNvPr id="0" name=""/>
        <dsp:cNvSpPr/>
      </dsp:nvSpPr>
      <dsp:spPr>
        <a:xfrm>
          <a:off x="2704547" y="-227"/>
          <a:ext cx="2704547" cy="1197618"/>
        </a:xfrm>
        <a:prstGeom prst="round1Rect">
          <a:avLst/>
        </a:prstGeom>
        <a:solidFill>
          <a:srgbClr val="D9E7EC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216000" rIns="113792" bIns="113792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0" i="0" kern="120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rPr>
            <a:t>Schwächen: </a:t>
          </a:r>
        </a:p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b="0" i="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In welchen Bereichen gibt es Probleme und Herausforderungen?</a:t>
          </a:r>
        </a:p>
      </dsp:txBody>
      <dsp:txXfrm>
        <a:off x="2704547" y="-227"/>
        <a:ext cx="2704547" cy="898213"/>
      </dsp:txXfrm>
    </dsp:sp>
    <dsp:sp modelId="{75397778-142F-624A-B6B0-3DADB1DDDBB5}">
      <dsp:nvSpPr>
        <dsp:cNvPr id="0" name=""/>
        <dsp:cNvSpPr/>
      </dsp:nvSpPr>
      <dsp:spPr>
        <a:xfrm rot="10800000">
          <a:off x="0" y="1196936"/>
          <a:ext cx="2704547" cy="1196709"/>
        </a:xfrm>
        <a:prstGeom prst="round1Rect">
          <a:avLst/>
        </a:prstGeom>
        <a:solidFill>
          <a:srgbClr val="D9EDF0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36000" numCol="1" spcCol="1270" anchor="b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de-DE" sz="1600" b="1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Chancen: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de-DE" sz="14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In welchen Veränderungen sehen Sie Chancen zur Verbesserung der Ausgangslage?</a:t>
          </a:r>
        </a:p>
      </dsp:txBody>
      <dsp:txXfrm rot="10800000">
        <a:off x="0" y="1496113"/>
        <a:ext cx="2704547" cy="897531"/>
      </dsp:txXfrm>
    </dsp:sp>
    <dsp:sp modelId="{86FE96E3-6D9F-CF4A-810F-01EC5C207F70}">
      <dsp:nvSpPr>
        <dsp:cNvPr id="0" name=""/>
        <dsp:cNvSpPr/>
      </dsp:nvSpPr>
      <dsp:spPr>
        <a:xfrm rot="5400000">
          <a:off x="3458466" y="443017"/>
          <a:ext cx="1196709" cy="2704547"/>
        </a:xfrm>
        <a:prstGeom prst="round1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8000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600" b="1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Risiken:</a:t>
          </a:r>
        </a:p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400" kern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Welchen Entwicklungs-tendenzen stehen Sie in naher Zukunft kritisch gegenüber?</a:t>
          </a:r>
        </a:p>
      </dsp:txBody>
      <dsp:txXfrm rot="-5400000">
        <a:off x="2704547" y="1496113"/>
        <a:ext cx="2704547" cy="897531"/>
      </dsp:txXfrm>
    </dsp:sp>
    <dsp:sp modelId="{FC860C7C-9D1B-954B-9E89-6D081DD8EAE7}">
      <dsp:nvSpPr>
        <dsp:cNvPr id="0" name=""/>
        <dsp:cNvSpPr/>
      </dsp:nvSpPr>
      <dsp:spPr>
        <a:xfrm>
          <a:off x="1893183" y="897531"/>
          <a:ext cx="1622728" cy="598354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>
              <a:solidFill>
                <a:schemeClr val="accent1"/>
              </a:solidFill>
            </a:rPr>
            <a:t>SWOT</a:t>
          </a:r>
        </a:p>
      </dsp:txBody>
      <dsp:txXfrm>
        <a:off x="1922392" y="926740"/>
        <a:ext cx="1564310" cy="5399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81F8BD32-907E-A5B5-9193-7A3090FDF9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D50ACE0-749F-55B1-D0E6-7EB5A03541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8F022-2C95-814B-8A01-7C5F457B3401}" type="datetimeFigureOut">
              <a:rPr lang="de-DE" smtClean="0"/>
              <a:t>02.03.26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71DCEEA-0714-8E64-1002-9652C6ECF2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9197D7-5CA7-5C87-AC94-8455477731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E8BC48-DC1D-C14D-94D5-EA90B01139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8306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BC418A-4C1B-F441-9D3E-48B89CE9F7EB}" type="datetimeFigureOut">
              <a:rPr lang="de-DE" smtClean="0"/>
              <a:t>02.03.26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D3467C-6295-134D-9466-FECF4CCD29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5733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467C-6295-134D-9466-FECF4CCD29B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7688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467C-6295-134D-9466-FECF4CCD29BD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1650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467C-6295-134D-9466-FECF4CCD29BD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61608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38808-0F57-F354-D6C9-9EF855A73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46E0B4C-EE05-200B-DE27-276141476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0D326C8-E5E4-FA78-3D0F-D7EF43A1AD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8CDD97-A3D8-976D-969A-7DAD4FDAD0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467C-6295-134D-9466-FECF4CCD29BD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2686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38808-0F57-F354-D6C9-9EF855A73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46E0B4C-EE05-200B-DE27-276141476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0D326C8-E5E4-FA78-3D0F-D7EF43A1AD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8CDD97-A3D8-976D-969A-7DAD4FDAD0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467C-6295-134D-9466-FECF4CCD29BD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7808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467C-6295-134D-9466-FECF4CCD29BD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7024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467C-6295-134D-9466-FECF4CCD29BD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2282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467C-6295-134D-9466-FECF4CCD29BD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3435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467C-6295-134D-9466-FECF4CCD29BD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6399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D3467C-6295-134D-9466-FECF4CCD29BD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7881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emf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berufswahlkompetenz.de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5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>
            <a:extLst>
              <a:ext uri="{FF2B5EF4-FFF2-40B4-BE49-F238E27FC236}">
                <a16:creationId xmlns:a16="http://schemas.microsoft.com/office/drawing/2014/main" id="{C741EB3D-7824-62ED-8B39-CDCF275315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7371616" y="2720934"/>
            <a:ext cx="7043102" cy="8274131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7578B5C9-891A-CD5D-AF9E-507E3094F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5938" y="-2827218"/>
            <a:ext cx="7043102" cy="827413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329008-A775-B84C-9372-BA4D0E507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2520" y="2042159"/>
            <a:ext cx="10563543" cy="1787843"/>
          </a:xfrm>
        </p:spPr>
        <p:txBody>
          <a:bodyPr lIns="0" tIns="0" rIns="0" b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A921619-5C98-AE92-708A-22D00F636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2520" y="3922078"/>
            <a:ext cx="10563543" cy="720580"/>
          </a:xfrm>
        </p:spPr>
        <p:txBody>
          <a:bodyPr lIns="4320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4153FF8-470C-E4F7-BE71-A3C21DDDEF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836295" y="665536"/>
            <a:ext cx="1839768" cy="78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50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mit Sekundärlogo-Fläch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DF18AEBE-BA24-1258-9B3A-7AAF3DB471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94360" y="472440"/>
            <a:ext cx="5931444" cy="696817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329008-A775-B84C-9372-BA4D0E507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5268" y="1813559"/>
            <a:ext cx="9580795" cy="1772603"/>
          </a:xfrm>
        </p:spPr>
        <p:txBody>
          <a:bodyPr lIns="0" tIns="0" rIns="0" b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A921619-5C98-AE92-708A-22D00F636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5268" y="3678238"/>
            <a:ext cx="9580795" cy="720580"/>
          </a:xfrm>
        </p:spPr>
        <p:txBody>
          <a:bodyPr lIns="4320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4153FF8-470C-E4F7-BE71-A3C21DDDEF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836295" y="665536"/>
            <a:ext cx="1839768" cy="78502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835F6A3-0BA4-9371-0507-832279AE7A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-420" t="-353" b="-369"/>
          <a:stretch/>
        </p:blipFill>
        <p:spPr>
          <a:xfrm rot="5400000">
            <a:off x="6481904" y="4458868"/>
            <a:ext cx="4834194" cy="569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582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F812B-016C-7F8A-873F-50E2AFF4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19"/>
            <a:ext cx="11160125" cy="857769"/>
          </a:xfrm>
        </p:spPr>
        <p:txBody>
          <a:bodyPr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A3B6F7-3A83-A3E0-B206-5F38A2C99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1160125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A877167-C3A2-7C93-3CFD-F92567FF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628" y="6352129"/>
            <a:ext cx="532435" cy="384338"/>
          </a:xfrm>
        </p:spPr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9281DDF4-C060-889D-2D26-480B08657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1497208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zeile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F812B-016C-7F8A-873F-50E2AFF4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7A3B6F7-3A83-A3E0-B206-5F38A2C99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2338087"/>
            <a:ext cx="11160125" cy="38388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A877167-C3A2-7C93-3CFD-F92567FF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628" y="6352129"/>
            <a:ext cx="532435" cy="384338"/>
          </a:xfrm>
        </p:spPr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9281DDF4-C060-889D-2D26-480B08657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AFE81B8B-0033-F3B5-AA0C-0DD7B8146C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15938" y="1327558"/>
            <a:ext cx="11160125" cy="72058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48353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6F9C61-5DFF-5001-DF4E-6EFE5F9C0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8636042-18D5-27A0-360F-D9D2B5E80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03863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89149A5-816D-905B-F5C7-91489962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C9E48635-5876-0CEE-6B06-AEF09CB50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7C9C93C-8977-E06C-297E-DB4DFF78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6597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it Untertitel und zwei Inh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F812B-016C-7F8A-873F-50E2AFF45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 anchor="t" anchorCtr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A877167-C3A2-7C93-3CFD-F92567FFE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3628" y="6352129"/>
            <a:ext cx="532435" cy="384338"/>
          </a:xfrm>
        </p:spPr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9281DDF4-C060-889D-2D26-480B08657A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AFE81B8B-0033-F3B5-AA0C-0DD7B8146CE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15938" y="1327558"/>
            <a:ext cx="11160125" cy="72058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0B4061E7-6C29-1961-A3E9-1905A94066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2338086"/>
            <a:ext cx="5503862" cy="382730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Inhaltsplatzhalter 3">
            <a:extLst>
              <a:ext uri="{FF2B5EF4-FFF2-40B4-BE49-F238E27FC236}">
                <a16:creationId xmlns:a16="http://schemas.microsoft.com/office/drawing/2014/main" id="{9ED85B53-835C-9CB5-EE67-BF989CE48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2338086"/>
            <a:ext cx="5503863" cy="382730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09147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35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EB873DA-8922-5D18-87FA-EF55CE6FE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5481637" cy="69691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Quicksan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7282EC0-9F18-C6B3-C099-7FE026B2E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4816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1503DBD-C0A3-D26F-45C4-A216E320B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808163"/>
            <a:ext cx="5503863" cy="69691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Quicksan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532A673-CD3F-2C56-117E-A8D6B8743A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503863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232E16B-3F52-85F2-35D9-4730FA026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Fußzeilenplatzhalter 8">
            <a:extLst>
              <a:ext uri="{FF2B5EF4-FFF2-40B4-BE49-F238E27FC236}">
                <a16:creationId xmlns:a16="http://schemas.microsoft.com/office/drawing/2014/main" id="{70409A23-DCAB-1ACF-8263-C9AE3BACC25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B7504C-682B-929F-E475-161B26DAF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83253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dr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75AB359-9FE2-2B0C-FA46-2283E97E7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Fußzeilenplatzhalter 8">
            <a:extLst>
              <a:ext uri="{FF2B5EF4-FFF2-40B4-BE49-F238E27FC236}">
                <a16:creationId xmlns:a16="http://schemas.microsoft.com/office/drawing/2014/main" id="{60926440-4DBF-C514-F331-65A10BE34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2" name="Abgerundetes Rechteck 1">
            <a:extLst>
              <a:ext uri="{FF2B5EF4-FFF2-40B4-BE49-F238E27FC236}">
                <a16:creationId xmlns:a16="http://schemas.microsoft.com/office/drawing/2014/main" id="{C85FD7BA-A9B8-0156-00E9-3D2E0086FAD5}"/>
              </a:ext>
            </a:extLst>
          </p:cNvPr>
          <p:cNvSpPr/>
          <p:nvPr userDrawn="1"/>
        </p:nvSpPr>
        <p:spPr>
          <a:xfrm>
            <a:off x="515937" y="1620458"/>
            <a:ext cx="3600000" cy="4595150"/>
          </a:xfrm>
          <a:prstGeom prst="roundRect">
            <a:avLst/>
          </a:prstGeom>
          <a:solidFill>
            <a:srgbClr val="D9E7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970805B0-1110-BA6F-6DAB-BA069F7DECD4}"/>
              </a:ext>
            </a:extLst>
          </p:cNvPr>
          <p:cNvSpPr/>
          <p:nvPr userDrawn="1"/>
        </p:nvSpPr>
        <p:spPr>
          <a:xfrm>
            <a:off x="4296000" y="1620458"/>
            <a:ext cx="3600000" cy="4595150"/>
          </a:xfrm>
          <a:prstGeom prst="roundRect">
            <a:avLst/>
          </a:prstGeom>
          <a:solidFill>
            <a:srgbClr val="D9ED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075CFA51-C844-879E-FDFD-247AFAA5AD6D}"/>
              </a:ext>
            </a:extLst>
          </p:cNvPr>
          <p:cNvSpPr/>
          <p:nvPr userDrawn="1"/>
        </p:nvSpPr>
        <p:spPr>
          <a:xfrm>
            <a:off x="8076063" y="1620458"/>
            <a:ext cx="3600000" cy="4595150"/>
          </a:xfrm>
          <a:prstGeom prst="roundRect">
            <a:avLst/>
          </a:prstGeom>
          <a:solidFill>
            <a:srgbClr val="F0D8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FCBE0308-1AF2-3AD2-BE73-3B2C328FDA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98300" y="1959772"/>
            <a:ext cx="2835275" cy="38050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A15C39D0-25D9-DDB4-D713-B4E38DB8A10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78363" y="1959772"/>
            <a:ext cx="2835275" cy="38050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Inhaltsplatzhalter 7">
            <a:extLst>
              <a:ext uri="{FF2B5EF4-FFF2-40B4-BE49-F238E27FC236}">
                <a16:creationId xmlns:a16="http://schemas.microsoft.com/office/drawing/2014/main" id="{E57FCD8B-D089-6C3F-6E12-8CAE44C68BD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458426" y="1959772"/>
            <a:ext cx="2835275" cy="380507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4" name="Titel 13">
            <a:extLst>
              <a:ext uri="{FF2B5EF4-FFF2-40B4-BE49-F238E27FC236}">
                <a16:creationId xmlns:a16="http://schemas.microsoft.com/office/drawing/2014/main" id="{E3D2331E-7E6A-47C6-7F6E-99C7F4F98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27715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34BD3AB-3A4C-930E-1AAB-3C896C4E0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5EA8DAF-7885-0FB8-24B1-85DF3A93C2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9" y="1844040"/>
            <a:ext cx="6678946" cy="43434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ECD09FDB-1D7C-6442-AA6C-A55D88AB85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E03B0DC5-A06F-5775-36E5-AD7D58494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6" name="Bildplatzhalter 7">
            <a:extLst>
              <a:ext uri="{FF2B5EF4-FFF2-40B4-BE49-F238E27FC236}">
                <a16:creationId xmlns:a16="http://schemas.microsoft.com/office/drawing/2014/main" id="{B18C8EC7-E188-862A-A060-A52161767E1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56003" y="1449388"/>
            <a:ext cx="4347893" cy="4679950"/>
          </a:xfrm>
          <a:prstGeom prst="flowChartDelay">
            <a:avLst/>
          </a:prstGeo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7469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34BD3AB-3A4C-930E-1AAB-3C896C4E0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/>
          </a:p>
        </p:txBody>
      </p:sp>
      <p:sp>
        <p:nvSpPr>
          <p:cNvPr id="13" name="Fußzeilenplatzhalter 8">
            <a:extLst>
              <a:ext uri="{FF2B5EF4-FFF2-40B4-BE49-F238E27FC236}">
                <a16:creationId xmlns:a16="http://schemas.microsoft.com/office/drawing/2014/main" id="{ECD09FDB-1D7C-6442-AA6C-A55D88AB85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1328E083-751E-7C64-32B6-6A8AB7967E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56003" y="1449388"/>
            <a:ext cx="4347893" cy="4679950"/>
          </a:xfrm>
          <a:prstGeom prst="flowChartDelay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305734-4F63-9AC5-D4D9-F1DF4876B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160125" cy="521322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ECE3FD7-E3DC-9447-CE53-BD0ADE252183}"/>
              </a:ext>
            </a:extLst>
          </p:cNvPr>
          <p:cNvSpPr>
            <a:spLocks noGrp="1"/>
          </p:cNvSpPr>
          <p:nvPr>
            <p:ph type="subTitle" idx="15"/>
          </p:nvPr>
        </p:nvSpPr>
        <p:spPr>
          <a:xfrm>
            <a:off x="515938" y="1327558"/>
            <a:ext cx="6723611" cy="72058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F4CF7BA2-585A-32F5-5420-2C6AD2717B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2326511"/>
            <a:ext cx="6719051" cy="3860930"/>
          </a:xfrm>
        </p:spPr>
        <p:txBody>
          <a:bodyPr/>
          <a:lstStyle>
            <a:lvl2pPr marL="230400">
              <a:defRPr/>
            </a:lvl2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26365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EC3505-27E0-AFDE-B079-7DB2CF237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Fußzeilenplatzhalter 8">
            <a:extLst>
              <a:ext uri="{FF2B5EF4-FFF2-40B4-BE49-F238E27FC236}">
                <a16:creationId xmlns:a16="http://schemas.microsoft.com/office/drawing/2014/main" id="{2D62A03D-2C1E-2455-6B00-3273D6FCEE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E476B2F-5E03-6F42-6FCE-6DD71A42A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3006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75AB359-9FE2-2B0C-FA46-2283E97E7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Fußzeilenplatzhalter 8">
            <a:extLst>
              <a:ext uri="{FF2B5EF4-FFF2-40B4-BE49-F238E27FC236}">
                <a16:creationId xmlns:a16="http://schemas.microsoft.com/office/drawing/2014/main" id="{60926440-4DBF-C514-F331-65A10BE348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4176961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Le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709AAC19-3A37-CBA5-ABC2-A82202526F4F}"/>
              </a:ext>
            </a:extLst>
          </p:cNvPr>
          <p:cNvSpPr txBox="1"/>
          <p:nvPr userDrawn="1"/>
        </p:nvSpPr>
        <p:spPr>
          <a:xfrm>
            <a:off x="6282785" y="2675815"/>
            <a:ext cx="4899566" cy="34573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de-DE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Mit digitalen Tools Berufliche Orientierung an Schule entwickeln und steuern.</a:t>
            </a:r>
          </a:p>
          <a:p>
            <a:pPr>
              <a:lnSpc>
                <a:spcPct val="110000"/>
              </a:lnSpc>
            </a:pPr>
            <a:endParaRPr lang="de-DE" sz="2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de-DE" sz="200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Georgskommende</a:t>
            </a:r>
            <a:r>
              <a:rPr lang="de-DE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33</a:t>
            </a:r>
          </a:p>
          <a:p>
            <a:pPr>
              <a:lnSpc>
                <a:spcPct val="110000"/>
              </a:lnSpc>
            </a:pPr>
            <a:r>
              <a:rPr lang="de-DE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48143 Münster</a:t>
            </a:r>
          </a:p>
          <a:p>
            <a:pPr>
              <a:lnSpc>
                <a:spcPct val="110000"/>
              </a:lnSpc>
            </a:pPr>
            <a:endParaRPr lang="de-DE" sz="2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de-DE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Tel +49 (0) 251 83-29476</a:t>
            </a:r>
          </a:p>
          <a:p>
            <a:pPr>
              <a:lnSpc>
                <a:spcPct val="110000"/>
              </a:lnSpc>
            </a:pPr>
            <a:r>
              <a:rPr lang="de-DE" sz="200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berufswahlkompetenz@uni-muenster.de</a:t>
            </a:r>
            <a:endParaRPr lang="de-DE" sz="2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endParaRPr lang="de-DE" sz="20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10000"/>
              </a:lnSpc>
            </a:pPr>
            <a:r>
              <a:rPr lang="de-DE"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www.berufswahlkompetenz.de</a:t>
            </a:r>
            <a:endParaRPr lang="de-DE" sz="20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F8FC720-A13E-4BEF-7A63-AEC2064E0C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1274" y="594851"/>
            <a:ext cx="3251355" cy="138734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F9D4912-D41A-8A98-FF92-1ED90227F90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532266" y="400051"/>
            <a:ext cx="5756585" cy="6762751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C56FF9E3-E6D5-D8FA-72F3-9D391CACFD94}"/>
              </a:ext>
            </a:extLst>
          </p:cNvPr>
          <p:cNvSpPr txBox="1"/>
          <p:nvPr userDrawn="1"/>
        </p:nvSpPr>
        <p:spPr>
          <a:xfrm>
            <a:off x="12553950" y="728663"/>
            <a:ext cx="2838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/>
              <a:t>Diese Folie kann inhaltlich im Folienmaster bearbeitet werden.</a:t>
            </a:r>
          </a:p>
        </p:txBody>
      </p:sp>
    </p:spTree>
    <p:extLst>
      <p:ext uri="{BB962C8B-B14F-4D97-AF65-F5344CB8AC3E}">
        <p14:creationId xmlns:p14="http://schemas.microsoft.com/office/powerpoint/2010/main" val="1305291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BA7E8B6-5D45-0037-CE5D-22F3F0AB9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19"/>
            <a:ext cx="11160125" cy="857769"/>
          </a:xfrm>
          <a:prstGeom prst="rect">
            <a:avLst/>
          </a:prstGeom>
        </p:spPr>
        <p:txBody>
          <a:bodyPr vert="horz" lIns="0" tIns="45720" rIns="91440" bIns="45720" rtlCol="0" anchor="t" anchorCtr="0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1C2D2E-0A07-C379-1394-086F980E0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25625"/>
            <a:ext cx="11160125" cy="430371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1262DB-730C-C29E-A1BD-A576960381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3628" y="6352129"/>
            <a:ext cx="532435" cy="384338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r">
              <a:defRPr sz="1200" b="1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A5BCC98E-DAB4-264B-9802-D1899FCD3063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1BD289D-5285-403C-01EB-0C5EC90BC6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b="38109"/>
          <a:stretch/>
        </p:blipFill>
        <p:spPr>
          <a:xfrm>
            <a:off x="10472054" y="313532"/>
            <a:ext cx="1220007" cy="322186"/>
          </a:xfrm>
          <a:prstGeom prst="rect">
            <a:avLst/>
          </a:prstGeom>
        </p:spPr>
      </p:pic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00804E40-C10D-8BD5-736B-59968994F2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2128"/>
            <a:ext cx="917856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de-DE"/>
              <a:t>Projekttreffen 03.10.2024</a:t>
            </a:r>
          </a:p>
        </p:txBody>
      </p:sp>
    </p:spTree>
    <p:extLst>
      <p:ext uri="{BB962C8B-B14F-4D97-AF65-F5344CB8AC3E}">
        <p14:creationId xmlns:p14="http://schemas.microsoft.com/office/powerpoint/2010/main" val="3056383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63" r:id="rId4"/>
    <p:sldLayoutId id="2147483652" r:id="rId5"/>
    <p:sldLayoutId id="2147483664" r:id="rId6"/>
    <p:sldLayoutId id="2147483653" r:id="rId7"/>
    <p:sldLayoutId id="2147483662" r:id="rId8"/>
    <p:sldLayoutId id="2147483661" r:id="rId9"/>
    <p:sldLayoutId id="2147483665" r:id="rId10"/>
    <p:sldLayoutId id="2147483654" r:id="rId11"/>
    <p:sldLayoutId id="2147483655" r:id="rId12"/>
    <p:sldLayoutId id="2147483666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Quicksan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230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428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b="0" i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666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Symbol" pitchFamily="2" charset="2"/>
        <a:buChar char="-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954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Symbol" pitchFamily="2" charset="2"/>
        <a:buChar char="-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61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7355" userDrawn="1">
          <p15:clr>
            <a:srgbClr val="F26B43"/>
          </p15:clr>
        </p15:guide>
        <p15:guide id="4" orient="horz" pos="45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jpg"/><Relationship Id="rId4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D8B621-270F-78EA-CEE9-84E29B9DA8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dirty="0">
                <a:latin typeface="Quicksand" pitchFamily="2" charset="0"/>
              </a:rPr>
              <a:t>Vorstellung des Projekts </a:t>
            </a:r>
            <a:br>
              <a:rPr lang="de-DE" dirty="0">
                <a:latin typeface="Quicksand" pitchFamily="2" charset="0"/>
              </a:rPr>
            </a:br>
            <a:r>
              <a:rPr lang="de-DE" dirty="0">
                <a:latin typeface="Quicksand" pitchFamily="2" charset="0"/>
              </a:rPr>
              <a:t>DIGIBO Best!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011643F-9E97-8589-0E92-34CB0D361D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Informationen für Schulen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8AB5B11E-2BB1-CEAC-C8AE-B2F3F3742D00}"/>
              </a:ext>
            </a:extLst>
          </p:cNvPr>
          <p:cNvGrpSpPr/>
          <p:nvPr/>
        </p:nvGrpSpPr>
        <p:grpSpPr>
          <a:xfrm>
            <a:off x="6604788" y="5270465"/>
            <a:ext cx="4760538" cy="1241775"/>
            <a:chOff x="6604788" y="5270465"/>
            <a:chExt cx="4760538" cy="1241775"/>
          </a:xfrm>
        </p:grpSpPr>
        <p:pic>
          <p:nvPicPr>
            <p:cNvPr id="11" name="Picture 4" descr="Absenderkennung mit dem Schriftzug &quot;Ministerium für Schule und Bildung des Landes Nordrhein-Westfalen&quot; sowie dem Landeswappen. ">
              <a:extLst>
                <a:ext uri="{FF2B5EF4-FFF2-40B4-BE49-F238E27FC236}">
                  <a16:creationId xmlns:a16="http://schemas.microsoft.com/office/drawing/2014/main" id="{B6B2FEED-CD39-F8E8-2461-ED3A9EDEF3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4788" y="6106582"/>
              <a:ext cx="1976659" cy="4056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1AC983CD-1EE9-C45F-B49C-D976DCE57F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31238" b="31328"/>
            <a:stretch/>
          </p:blipFill>
          <p:spPr bwMode="auto">
            <a:xfrm>
              <a:off x="9282563" y="5993663"/>
              <a:ext cx="1706421" cy="420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Grafik 12" descr="Ein Bild, das Screenshot, Schrift, Schwarz enthält.&#10;&#10;Automatisch generierte Beschreibung">
              <a:extLst>
                <a:ext uri="{FF2B5EF4-FFF2-40B4-BE49-F238E27FC236}">
                  <a16:creationId xmlns:a16="http://schemas.microsoft.com/office/drawing/2014/main" id="{B77DA1E2-DA9D-D43C-BB16-0468B8901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04789" y="5281072"/>
              <a:ext cx="1205796" cy="333698"/>
            </a:xfrm>
            <a:prstGeom prst="rect">
              <a:avLst/>
            </a:prstGeom>
          </p:spPr>
        </p:pic>
        <p:pic>
          <p:nvPicPr>
            <p:cNvPr id="14" name="Grafik 13" descr="Ein Bild, das Text, Screenshot, Schrift, Reihe enthält.&#10;&#10;Automatisch generierte Beschreibung">
              <a:extLst>
                <a:ext uri="{FF2B5EF4-FFF2-40B4-BE49-F238E27FC236}">
                  <a16:creationId xmlns:a16="http://schemas.microsoft.com/office/drawing/2014/main" id="{20B21BEC-0CB7-2389-5CF4-E97E3A862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6238"/>
            <a:stretch>
              <a:fillRect/>
            </a:stretch>
          </p:blipFill>
          <p:spPr>
            <a:xfrm>
              <a:off x="9193355" y="5270465"/>
              <a:ext cx="2171971" cy="723198"/>
            </a:xfrm>
            <a:prstGeom prst="rect">
              <a:avLst/>
            </a:prstGeom>
          </p:spPr>
        </p:pic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6EC1D261-1C2C-E73E-FB93-372A0733F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957872" y="5362196"/>
              <a:ext cx="1088195" cy="4056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3037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C2624F-EC38-BAE8-387F-7B7D1E22AF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2868530" cy="365125"/>
          </a:xfrm>
        </p:spPr>
        <p:txBody>
          <a:bodyPr/>
          <a:lstStyle/>
          <a:p>
            <a:r>
              <a:rPr lang="de-DE" dirty="0"/>
              <a:t>Informationen für Schulen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797F90F-6210-F845-AD31-7DD0474FE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77618845-A183-8807-2DB4-8B39E2812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2</a:t>
            </a:fld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D68B4B7-1D92-E837-F5DC-A1652BE0E6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938" y="1970722"/>
            <a:ext cx="6678947" cy="4158616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+mj-lt"/>
              <a:buAutoNum type="arabicPeriod"/>
            </a:pPr>
            <a:r>
              <a:rPr lang="de-DE" sz="2000" dirty="0">
                <a:cs typeface="Roboto" panose="02000000000000000000" pitchFamily="2" charset="0"/>
              </a:rPr>
              <a:t>Projekthintergrund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+mj-lt"/>
              <a:buAutoNum type="arabicPeriod"/>
            </a:pPr>
            <a:r>
              <a:rPr lang="de-DE" sz="2000" dirty="0">
                <a:cs typeface="Roboto" panose="02000000000000000000" pitchFamily="2" charset="0"/>
              </a:rPr>
              <a:t>Projektablauf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90000"/>
              <a:buFont typeface="+mj-lt"/>
              <a:buAutoNum type="arabicPeriod"/>
            </a:pPr>
            <a:r>
              <a:rPr lang="de-DE" sz="2000" dirty="0">
                <a:cs typeface="Roboto" panose="02000000000000000000" pitchFamily="2" charset="0"/>
              </a:rPr>
              <a:t>Warum sollten Sie teilnehmen?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20DEA312-49AE-DF2D-F142-9E7AFB6DDE3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8" name="Audio_Intro_Agenda_SH-esv2-90p-bg-10p.mp3">
            <a:hlinkClick r:id="" action="ppaction://media"/>
            <a:extLst>
              <a:ext uri="{FF2B5EF4-FFF2-40B4-BE49-F238E27FC236}">
                <a16:creationId xmlns:a16="http://schemas.microsoft.com/office/drawing/2014/main" id="{44037707-FEC1-C384-2753-BC4FE7C9303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82581.2236"/>
                </p14:media>
              </p:ext>
            </p:extLst>
          </p:nvPr>
        </p:nvPicPr>
        <p:blipFill>
          <a:blip r:embed="rId5">
            <a:alphaModFix amt="0"/>
          </a:blip>
          <a:stretch>
            <a:fillRect/>
          </a:stretch>
        </p:blipFill>
        <p:spPr>
          <a:xfrm>
            <a:off x="3579571" y="544512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4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38EA2-00CD-0C14-8A77-FCF4D7071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193D331-3CFA-D8A2-E238-E87F003A4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3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980C412-05A8-AD77-AE84-438F77EEC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4838487" cy="365125"/>
          </a:xfrm>
        </p:spPr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Informationen für Schulen</a:t>
            </a:r>
            <a:endParaRPr lang="en-US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CFF80D6-77FC-17DA-00CE-1781C7CEE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01 Projekthintergrund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0914B8A7-41DF-2BAE-296D-6C31D4A9D683}"/>
              </a:ext>
            </a:extLst>
          </p:cNvPr>
          <p:cNvSpPr/>
          <p:nvPr/>
        </p:nvSpPr>
        <p:spPr>
          <a:xfrm>
            <a:off x="481138" y="3459270"/>
            <a:ext cx="4010652" cy="2361800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17780" lvl="1" defTabSz="914299">
              <a:lnSpc>
                <a:spcPct val="120000"/>
              </a:lnSpc>
              <a:buClr>
                <a:schemeClr val="accent1"/>
              </a:buClr>
              <a:defRPr/>
            </a:pPr>
            <a:r>
              <a:rPr lang="de-DE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Mit digitalen Tools </a:t>
            </a:r>
            <a:br>
              <a:rPr lang="de-DE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Berufliche Orientierung </a:t>
            </a:r>
            <a:br>
              <a:rPr lang="de-DE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 Schulen entwickeln </a:t>
            </a:r>
            <a:br>
              <a:rPr lang="de-DE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 steuern. </a:t>
            </a:r>
            <a:br>
              <a:rPr lang="de-DE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Universität Münster</a:t>
            </a:r>
            <a:br>
              <a:rPr lang="de-DE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Laufzeit: 01.10.2023 bis 30.09.2026</a:t>
            </a:r>
            <a:endParaRPr lang="de-DE" sz="14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6206E05-5BA0-C86D-9606-28E7C62A5FDB}"/>
              </a:ext>
            </a:extLst>
          </p:cNvPr>
          <p:cNvSpPr/>
          <p:nvPr/>
        </p:nvSpPr>
        <p:spPr>
          <a:xfrm>
            <a:off x="6049333" y="3890501"/>
            <a:ext cx="5580063" cy="184296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ts val="3400"/>
              </a:lnSpc>
            </a:pPr>
            <a:r>
              <a:rPr lang="de-DE" sz="2400" noProof="0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Digital gestütztes Begleitprogramm </a:t>
            </a:r>
            <a:br>
              <a:rPr lang="de-DE" sz="2400" noProof="0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2400" noProof="0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zur qualitätsgeleiteten Unterstützung schulischer Beruflicher Orientierung </a:t>
            </a:r>
            <a:br>
              <a:rPr lang="de-DE" sz="2400" noProof="0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2400" noProof="0" dirty="0">
                <a:solidFill>
                  <a:sysClr val="windowText" lastClr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auf Basis individuell formulierter Ziele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ABE000A8-895C-D2A1-93A4-F1C5C446EA99}"/>
              </a:ext>
            </a:extLst>
          </p:cNvPr>
          <p:cNvCxnSpPr>
            <a:cxnSpLocks/>
          </p:cNvCxnSpPr>
          <p:nvPr/>
        </p:nvCxnSpPr>
        <p:spPr>
          <a:xfrm>
            <a:off x="4255477" y="4144043"/>
            <a:ext cx="1336431" cy="0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fik 24">
            <a:extLst>
              <a:ext uri="{FF2B5EF4-FFF2-40B4-BE49-F238E27FC236}">
                <a16:creationId xmlns:a16="http://schemas.microsoft.com/office/drawing/2014/main" id="{36049B3B-9D29-BC99-EB2B-E0AEB7B64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81673" y="1458820"/>
            <a:ext cx="2488045" cy="2488045"/>
          </a:xfrm>
          <a:prstGeom prst="rect">
            <a:avLst/>
          </a:prstGeom>
        </p:spPr>
      </p:pic>
      <p:pic>
        <p:nvPicPr>
          <p:cNvPr id="30" name="Grafik 29" descr="Ein Bild, das Schrift, Grafiken, Logo, Text enthält.&#10;&#10;KI-generierte Inhalte können fehlerhaft sein.">
            <a:extLst>
              <a:ext uri="{FF2B5EF4-FFF2-40B4-BE49-F238E27FC236}">
                <a16:creationId xmlns:a16="http://schemas.microsoft.com/office/drawing/2014/main" id="{60CDE229-9B1F-FC87-F9EA-F54EDFD132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138" y="1843200"/>
            <a:ext cx="2929191" cy="124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98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70"/>
    </mc:Choice>
    <mc:Fallback xmlns="">
      <p:transition advTm="17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38EA2-00CD-0C14-8A77-FCF4D7071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193D331-3CFA-D8A2-E238-E87F003A4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4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980C412-05A8-AD77-AE84-438F77EEC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Informationen für Schulen</a:t>
            </a:r>
            <a:endParaRPr lang="en-US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CFF80D6-77FC-17DA-00CE-1781C7CEE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01 Projekthintergrund</a:t>
            </a:r>
          </a:p>
        </p:txBody>
      </p:sp>
      <p:sp>
        <p:nvSpPr>
          <p:cNvPr id="17" name="Abgerundetes Rechteck 16">
            <a:extLst>
              <a:ext uri="{FF2B5EF4-FFF2-40B4-BE49-F238E27FC236}">
                <a16:creationId xmlns:a16="http://schemas.microsoft.com/office/drawing/2014/main" id="{5F1F9CB8-26CD-236B-1C8E-A9CC36701715}"/>
              </a:ext>
            </a:extLst>
          </p:cNvPr>
          <p:cNvSpPr/>
          <p:nvPr/>
        </p:nvSpPr>
        <p:spPr>
          <a:xfrm>
            <a:off x="8297077" y="1794302"/>
            <a:ext cx="3599701" cy="28193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dirty="0"/>
              <a:t>Individualisierte</a:t>
            </a:r>
            <a:r>
              <a:rPr lang="de-DE" sz="2000" b="1" dirty="0">
                <a:solidFill>
                  <a:srgbClr val="AF007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br>
              <a:rPr lang="de-DE" sz="2000" b="1" dirty="0">
                <a:solidFill>
                  <a:srgbClr val="AF007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2000" b="1" dirty="0">
                <a:solidFill>
                  <a:srgbClr val="AF007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Berufliche Orientierung </a:t>
            </a:r>
            <a:br>
              <a:rPr lang="de-DE" sz="2000" b="1" dirty="0">
                <a:solidFill>
                  <a:srgbClr val="AF007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2000" b="1" dirty="0">
                <a:solidFill>
                  <a:srgbClr val="AF007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ist nur dann möglich, </a:t>
            </a:r>
            <a:br>
              <a:rPr lang="de-DE" sz="2000" b="1" dirty="0">
                <a:solidFill>
                  <a:srgbClr val="AF007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2000" b="1" dirty="0">
                <a:solidFill>
                  <a:srgbClr val="AF007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wenn die Individualität der Schule adressiert wird.</a:t>
            </a:r>
            <a:endParaRPr lang="de-DE" sz="20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0828AF87-E8F6-605A-9F2C-F9994215F8A5}"/>
              </a:ext>
            </a:extLst>
          </p:cNvPr>
          <p:cNvCxnSpPr>
            <a:cxnSpLocks/>
          </p:cNvCxnSpPr>
          <p:nvPr/>
        </p:nvCxnSpPr>
        <p:spPr>
          <a:xfrm>
            <a:off x="8530548" y="2365159"/>
            <a:ext cx="559073" cy="0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bgerundetes Rechteck 12">
            <a:extLst>
              <a:ext uri="{FF2B5EF4-FFF2-40B4-BE49-F238E27FC236}">
                <a16:creationId xmlns:a16="http://schemas.microsoft.com/office/drawing/2014/main" id="{F2F2BAB0-3766-7D41-D408-7791E3EE2C83}"/>
              </a:ext>
            </a:extLst>
          </p:cNvPr>
          <p:cNvSpPr/>
          <p:nvPr/>
        </p:nvSpPr>
        <p:spPr>
          <a:xfrm>
            <a:off x="504106" y="3849751"/>
            <a:ext cx="3856469" cy="812801"/>
          </a:xfrm>
          <a:prstGeom prst="roundRect">
            <a:avLst/>
          </a:prstGeom>
          <a:solidFill>
            <a:srgbClr val="D9E7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880"/>
              </a:lnSpc>
            </a:pPr>
            <a:r>
              <a:rPr lang="de-DE" sz="1400" dirty="0">
                <a:solidFill>
                  <a:srgbClr val="333F4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…und in </a:t>
            </a:r>
            <a:r>
              <a:rPr lang="de-DE" sz="1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Gesprächen</a:t>
            </a:r>
            <a:r>
              <a:rPr lang="de-DE" sz="1400" dirty="0">
                <a:solidFill>
                  <a:srgbClr val="333F4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über ihre berufliche Zukunft </a:t>
            </a:r>
            <a:r>
              <a:rPr lang="de-DE" sz="1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ihre Anliegen </a:t>
            </a:r>
            <a:r>
              <a:rPr lang="de-DE" sz="1400" dirty="0">
                <a:solidFill>
                  <a:srgbClr val="333F4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thematisieren können</a:t>
            </a:r>
          </a:p>
          <a:p>
            <a:pPr algn="r"/>
            <a:r>
              <a:rPr lang="de-DE" sz="10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Driesel-Lange et al. 2023; OECD 2021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16" name="Abgerundetes Rechteck 15">
            <a:extLst>
              <a:ext uri="{FF2B5EF4-FFF2-40B4-BE49-F238E27FC236}">
                <a16:creationId xmlns:a16="http://schemas.microsoft.com/office/drawing/2014/main" id="{9FDFD85C-F48D-477D-5B3D-7B3B8B8107DE}"/>
              </a:ext>
            </a:extLst>
          </p:cNvPr>
          <p:cNvSpPr/>
          <p:nvPr/>
        </p:nvSpPr>
        <p:spPr>
          <a:xfrm>
            <a:off x="4627021" y="1843200"/>
            <a:ext cx="3353687" cy="2819352"/>
          </a:xfrm>
          <a:prstGeom prst="roundRect">
            <a:avLst/>
          </a:prstGeom>
          <a:solidFill>
            <a:srgbClr val="D9EDF0"/>
          </a:solidFill>
          <a:ln>
            <a:solidFill>
              <a:srgbClr val="D9ED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880"/>
              </a:lnSpc>
              <a:buClr>
                <a:schemeClr val="accent1"/>
              </a:buClr>
            </a:pPr>
            <a:r>
              <a:rPr lang="de-DE" sz="1400" dirty="0">
                <a:solidFill>
                  <a:srgbClr val="333F4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Institutionell zeigt sich, </a:t>
            </a:r>
            <a:br>
              <a:rPr lang="de-DE" sz="1400" dirty="0">
                <a:solidFill>
                  <a:srgbClr val="333F4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400" dirty="0">
                <a:solidFill>
                  <a:srgbClr val="333F4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dass die Ausgestaltung Beruflicher Orientierung von Einzelschule zu Einzelschule variiert und gleichzeitig schulische Faktoren (Schulform, Lehrkräfteunterstützung, soziale Lage einer Schule) Einflussgrößen beruflicher Entwicklung sind </a:t>
            </a:r>
          </a:p>
          <a:p>
            <a:pPr algn="r">
              <a:lnSpc>
                <a:spcPct val="100000"/>
              </a:lnSpc>
              <a:buClr>
                <a:schemeClr val="accent1"/>
              </a:buClr>
            </a:pPr>
            <a:r>
              <a:rPr lang="de-DE" sz="1000" dirty="0">
                <a:solidFill>
                  <a:schemeClr val="accent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zsf. Klein et al., 2024</a:t>
            </a:r>
          </a:p>
        </p:txBody>
      </p:sp>
      <p:sp>
        <p:nvSpPr>
          <p:cNvPr id="18" name="Abgerundetes Rechteck 17">
            <a:extLst>
              <a:ext uri="{FF2B5EF4-FFF2-40B4-BE49-F238E27FC236}">
                <a16:creationId xmlns:a16="http://schemas.microsoft.com/office/drawing/2014/main" id="{2B5D8121-5552-D7EF-2C4A-18A9D62CC74F}"/>
              </a:ext>
            </a:extLst>
          </p:cNvPr>
          <p:cNvSpPr/>
          <p:nvPr/>
        </p:nvSpPr>
        <p:spPr>
          <a:xfrm>
            <a:off x="504106" y="1843200"/>
            <a:ext cx="3856469" cy="1042415"/>
          </a:xfrm>
          <a:prstGeom prst="roundRect">
            <a:avLst/>
          </a:prstGeom>
          <a:solidFill>
            <a:srgbClr val="D9E7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880"/>
              </a:lnSpc>
            </a:pPr>
            <a:r>
              <a:rPr lang="de-DE" sz="1400" dirty="0">
                <a:solidFill>
                  <a:srgbClr val="333F4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Die berufliche Entwicklung Jugendlicher wird dann angeregt, wenn Angebote Beruflicher Orientierung </a:t>
            </a:r>
            <a:r>
              <a:rPr lang="de-DE" sz="1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individualisiert</a:t>
            </a:r>
            <a:r>
              <a:rPr lang="de-DE" sz="1400" dirty="0">
                <a:solidFill>
                  <a:srgbClr val="333F4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sind… </a:t>
            </a:r>
          </a:p>
          <a:p>
            <a:pPr algn="r"/>
            <a:r>
              <a:rPr lang="de-DE" sz="10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Ohlemann, 2021; OECD 2021, 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19" name="Abgerundetes Rechteck 18">
            <a:extLst>
              <a:ext uri="{FF2B5EF4-FFF2-40B4-BE49-F238E27FC236}">
                <a16:creationId xmlns:a16="http://schemas.microsoft.com/office/drawing/2014/main" id="{59973DC3-C205-92E0-1E8D-283A69318ADE}"/>
              </a:ext>
            </a:extLst>
          </p:cNvPr>
          <p:cNvSpPr/>
          <p:nvPr/>
        </p:nvSpPr>
        <p:spPr>
          <a:xfrm>
            <a:off x="504106" y="3038670"/>
            <a:ext cx="3856469" cy="658026"/>
          </a:xfrm>
          <a:prstGeom prst="roundRect">
            <a:avLst/>
          </a:prstGeom>
          <a:solidFill>
            <a:srgbClr val="D9E7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880"/>
              </a:lnSpc>
            </a:pPr>
            <a:r>
              <a:rPr lang="de-DE" sz="1400" dirty="0">
                <a:solidFill>
                  <a:srgbClr val="333F4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…wenn sie sich von Lehrkräften </a:t>
            </a:r>
            <a:r>
              <a:rPr lang="de-DE" sz="14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unterstützt</a:t>
            </a:r>
            <a:r>
              <a:rPr lang="de-DE" sz="1400" dirty="0">
                <a:solidFill>
                  <a:srgbClr val="333F4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fühlen                                    </a:t>
            </a:r>
            <a:r>
              <a:rPr lang="de-DE" sz="105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Driesel-Lange et al. 2025</a:t>
            </a:r>
            <a:endParaRPr lang="de-DE" dirty="0">
              <a:solidFill>
                <a:schemeClr val="tx2"/>
              </a:solidFill>
            </a:endParaRPr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id="{F084FDC3-9B14-192D-7F7D-C51ACCB05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71119"/>
          <a:stretch>
            <a:fillRect/>
          </a:stretch>
        </p:blipFill>
        <p:spPr>
          <a:xfrm>
            <a:off x="7477687" y="4543998"/>
            <a:ext cx="1158313" cy="1716387"/>
          </a:xfrm>
          <a:prstGeom prst="rect">
            <a:avLst/>
          </a:prstGeom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975CCEFB-F9C9-7ABA-B1A9-301DD9D18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8883" r="35483"/>
          <a:stretch>
            <a:fillRect/>
          </a:stretch>
        </p:blipFill>
        <p:spPr>
          <a:xfrm>
            <a:off x="8636000" y="4543998"/>
            <a:ext cx="1429155" cy="1716387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DE04032B-ECC3-E9B5-669E-D7C6AEB146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4367" r="-1"/>
          <a:stretch>
            <a:fillRect/>
          </a:stretch>
        </p:blipFill>
        <p:spPr>
          <a:xfrm>
            <a:off x="10059185" y="4543998"/>
            <a:ext cx="1429155" cy="171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734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70"/>
    </mc:Choice>
    <mc:Fallback xmlns="">
      <p:transition advTm="17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9482A-2D19-0F5E-F98E-F63F4FA1D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51B13C8-4C26-718B-F07F-9DEE7903B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5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00B4C39-7D27-D0E4-1B51-BAE7BF66C2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3581049" cy="365125"/>
          </a:xfrm>
        </p:spPr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Informationen für Schulen</a:t>
            </a:r>
            <a:endParaRPr lang="en-US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B54E05E-83A6-FAEF-48BB-28337BE2F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493182" cy="521322"/>
          </a:xfrm>
        </p:spPr>
        <p:txBody>
          <a:bodyPr>
            <a:noAutofit/>
          </a:bodyPr>
          <a:lstStyle/>
          <a:p>
            <a:r>
              <a:rPr lang="de-DE" dirty="0"/>
              <a:t>01 Projekthintergrund</a:t>
            </a:r>
            <a:br>
              <a:rPr lang="de-DE" dirty="0"/>
            </a:br>
            <a:endParaRPr lang="de-DE" dirty="0"/>
          </a:p>
        </p:txBody>
      </p:sp>
      <p:sp>
        <p:nvSpPr>
          <p:cNvPr id="10" name="Trapezoid 9">
            <a:extLst>
              <a:ext uri="{FF2B5EF4-FFF2-40B4-BE49-F238E27FC236}">
                <a16:creationId xmlns:a16="http://schemas.microsoft.com/office/drawing/2014/main" id="{AC72C627-BA87-2C61-9A13-4CA3128606DC}"/>
              </a:ext>
            </a:extLst>
          </p:cNvPr>
          <p:cNvSpPr/>
          <p:nvPr/>
        </p:nvSpPr>
        <p:spPr bwMode="auto">
          <a:xfrm>
            <a:off x="5238916" y="3171533"/>
            <a:ext cx="1418280" cy="327770"/>
          </a:xfrm>
          <a:prstGeom prst="trapezoid">
            <a:avLst>
              <a:gd name="adj" fmla="val 0"/>
            </a:avLst>
          </a:prstGeom>
          <a:solidFill>
            <a:srgbClr val="B1C8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5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ea typeface="+mn-ea"/>
                <a:cs typeface="+mn-cs"/>
              </a:rPr>
              <a:t>Schulleitung</a:t>
            </a:r>
          </a:p>
        </p:txBody>
      </p:sp>
      <p:sp>
        <p:nvSpPr>
          <p:cNvPr id="11" name="Trapezoid 10">
            <a:extLst>
              <a:ext uri="{FF2B5EF4-FFF2-40B4-BE49-F238E27FC236}">
                <a16:creationId xmlns:a16="http://schemas.microsoft.com/office/drawing/2014/main" id="{06D575DF-60F4-F46F-AB69-34101B5524BC}"/>
              </a:ext>
            </a:extLst>
          </p:cNvPr>
          <p:cNvSpPr/>
          <p:nvPr/>
        </p:nvSpPr>
        <p:spPr bwMode="auto">
          <a:xfrm>
            <a:off x="5238916" y="5296743"/>
            <a:ext cx="1418277" cy="327770"/>
          </a:xfrm>
          <a:prstGeom prst="trapezoid">
            <a:avLst>
              <a:gd name="adj" fmla="val 0"/>
            </a:avLst>
          </a:prstGeom>
          <a:solidFill>
            <a:srgbClr val="7AB51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Infrastruktur</a:t>
            </a:r>
            <a:endParaRPr kumimoji="0" lang="de-DE" sz="11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Trapezoid 11">
            <a:extLst>
              <a:ext uri="{FF2B5EF4-FFF2-40B4-BE49-F238E27FC236}">
                <a16:creationId xmlns:a16="http://schemas.microsoft.com/office/drawing/2014/main" id="{4E36633C-5860-4B95-ED05-F9DB67DA292D}"/>
              </a:ext>
            </a:extLst>
          </p:cNvPr>
          <p:cNvSpPr/>
          <p:nvPr/>
        </p:nvSpPr>
        <p:spPr bwMode="auto">
          <a:xfrm>
            <a:off x="5238916" y="3702836"/>
            <a:ext cx="1418279" cy="327770"/>
          </a:xfrm>
          <a:prstGeom prst="trapezoid">
            <a:avLst>
              <a:gd name="adj" fmla="val 0"/>
            </a:avLst>
          </a:prstGeom>
          <a:solidFill>
            <a:srgbClr val="2FB7C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5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ea typeface="+mn-ea"/>
                <a:cs typeface="+mn-cs"/>
              </a:rPr>
              <a:t>BO-Team </a:t>
            </a:r>
          </a:p>
        </p:txBody>
      </p:sp>
      <p:sp>
        <p:nvSpPr>
          <p:cNvPr id="13" name="Trapezoid 17">
            <a:extLst>
              <a:ext uri="{FF2B5EF4-FFF2-40B4-BE49-F238E27FC236}">
                <a16:creationId xmlns:a16="http://schemas.microsoft.com/office/drawing/2014/main" id="{88667A77-D09E-C9DB-F0DB-3A434172B730}"/>
              </a:ext>
            </a:extLst>
          </p:cNvPr>
          <p:cNvSpPr/>
          <p:nvPr/>
        </p:nvSpPr>
        <p:spPr bwMode="auto">
          <a:xfrm>
            <a:off x="5238916" y="4765442"/>
            <a:ext cx="1418278" cy="327770"/>
          </a:xfrm>
          <a:prstGeom prst="trapezoid">
            <a:avLst>
              <a:gd name="adj" fmla="val 0"/>
            </a:avLst>
          </a:prstGeom>
          <a:solidFill>
            <a:srgbClr val="00578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Implementation</a:t>
            </a:r>
          </a:p>
        </p:txBody>
      </p:sp>
      <p:sp>
        <p:nvSpPr>
          <p:cNvPr id="14" name="Trapezoid 18">
            <a:extLst>
              <a:ext uri="{FF2B5EF4-FFF2-40B4-BE49-F238E27FC236}">
                <a16:creationId xmlns:a16="http://schemas.microsoft.com/office/drawing/2014/main" id="{BC566ADA-AA01-6776-6023-5000B843C65A}"/>
              </a:ext>
            </a:extLst>
          </p:cNvPr>
          <p:cNvSpPr/>
          <p:nvPr/>
        </p:nvSpPr>
        <p:spPr bwMode="auto">
          <a:xfrm>
            <a:off x="5238916" y="2640230"/>
            <a:ext cx="1418281" cy="327770"/>
          </a:xfrm>
          <a:prstGeom prst="trapezoid">
            <a:avLst>
              <a:gd name="adj" fmla="val 0"/>
            </a:avLst>
          </a:prstGeom>
          <a:solidFill>
            <a:srgbClr val="008E9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Kollegium</a:t>
            </a:r>
            <a:endParaRPr kumimoji="0" lang="de-DE" sz="11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Trapezoid 19">
            <a:extLst>
              <a:ext uri="{FF2B5EF4-FFF2-40B4-BE49-F238E27FC236}">
                <a16:creationId xmlns:a16="http://schemas.microsoft.com/office/drawing/2014/main" id="{456BE10D-A2F7-57AD-7E16-A2B73F889C43}"/>
              </a:ext>
            </a:extLst>
          </p:cNvPr>
          <p:cNvSpPr/>
          <p:nvPr/>
        </p:nvSpPr>
        <p:spPr bwMode="auto">
          <a:xfrm>
            <a:off x="5238916" y="2108927"/>
            <a:ext cx="1418281" cy="327770"/>
          </a:xfrm>
          <a:prstGeom prst="trapezoid">
            <a:avLst>
              <a:gd name="adj" fmla="val 0"/>
            </a:avLst>
          </a:prstGeom>
          <a:solidFill>
            <a:srgbClr val="333F4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i="0" u="none" strike="noStrike" kern="1200" normalizeH="0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ea typeface="+mn-ea"/>
                <a:cs typeface="+mn-cs"/>
              </a:rPr>
              <a:t>Netzwerk/ Kooperation</a:t>
            </a:r>
          </a:p>
        </p:txBody>
      </p:sp>
      <p:sp>
        <p:nvSpPr>
          <p:cNvPr id="16" name="Trapezoid 12">
            <a:extLst>
              <a:ext uri="{FF2B5EF4-FFF2-40B4-BE49-F238E27FC236}">
                <a16:creationId xmlns:a16="http://schemas.microsoft.com/office/drawing/2014/main" id="{73215650-B00C-80C5-70DE-9AE321A030F5}"/>
              </a:ext>
            </a:extLst>
          </p:cNvPr>
          <p:cNvSpPr/>
          <p:nvPr/>
        </p:nvSpPr>
        <p:spPr bwMode="auto">
          <a:xfrm>
            <a:off x="5238916" y="4234139"/>
            <a:ext cx="1418278" cy="327770"/>
          </a:xfrm>
          <a:prstGeom prst="trapezoid">
            <a:avLst>
              <a:gd name="adj" fmla="val 0"/>
            </a:avLst>
          </a:prstGeom>
          <a:solidFill>
            <a:srgbClr val="AF007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BO-Konzept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B69B5FBB-00B7-4A31-5672-6CFCC40536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54083" y="1534269"/>
            <a:ext cx="4301272" cy="4301272"/>
          </a:xfrm>
          <a:prstGeom prst="rect">
            <a:avLst/>
          </a:prstGeom>
        </p:spPr>
      </p:pic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5448DA8D-766B-BBA4-A4AF-4349AEE79196}"/>
              </a:ext>
            </a:extLst>
          </p:cNvPr>
          <p:cNvCxnSpPr/>
          <p:nvPr/>
        </p:nvCxnSpPr>
        <p:spPr>
          <a:xfrm>
            <a:off x="4428570" y="3429000"/>
            <a:ext cx="448235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B7E12356-AD3D-49F6-8D84-319B25C4EEFC}"/>
              </a:ext>
            </a:extLst>
          </p:cNvPr>
          <p:cNvCxnSpPr/>
          <p:nvPr/>
        </p:nvCxnSpPr>
        <p:spPr>
          <a:xfrm>
            <a:off x="6971381" y="3429000"/>
            <a:ext cx="448235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nhaltsplatzhalter 5">
            <a:extLst>
              <a:ext uri="{FF2B5EF4-FFF2-40B4-BE49-F238E27FC236}">
                <a16:creationId xmlns:a16="http://schemas.microsoft.com/office/drawing/2014/main" id="{31EBF24F-75B0-4507-50F6-9DACC4D436E9}"/>
              </a:ext>
            </a:extLst>
          </p:cNvPr>
          <p:cNvSpPr txBox="1">
            <a:spLocks/>
          </p:cNvSpPr>
          <p:nvPr/>
        </p:nvSpPr>
        <p:spPr>
          <a:xfrm>
            <a:off x="515938" y="1974031"/>
            <a:ext cx="3598447" cy="38388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Clr>
                <a:schemeClr val="tx1"/>
              </a:buClr>
            </a:pPr>
            <a:r>
              <a:rPr lang="de-DE" sz="1800" dirty="0">
                <a:cs typeface="Calibri"/>
              </a:rPr>
              <a:t>Um die Berufliche Orientierung an einer Schule </a:t>
            </a:r>
            <a:r>
              <a:rPr lang="de-DE" sz="1800" dirty="0">
                <a:solidFill>
                  <a:schemeClr val="accent1"/>
                </a:solidFill>
                <a:cs typeface="Calibri"/>
              </a:rPr>
              <a:t>systematisch und individuell</a:t>
            </a:r>
            <a:r>
              <a:rPr lang="de-DE" sz="1800" dirty="0">
                <a:cs typeface="Calibri"/>
              </a:rPr>
              <a:t> weiterzuentwickeln, wurde im Projekt DIGIBO Best! ein </a:t>
            </a:r>
            <a:r>
              <a:rPr lang="de-DE" sz="1800" dirty="0">
                <a:solidFill>
                  <a:schemeClr val="accent1"/>
                </a:solidFill>
                <a:cs typeface="Calibri"/>
              </a:rPr>
              <a:t>wissenschaftlich fundierter Fragebogen</a:t>
            </a:r>
            <a:r>
              <a:rPr lang="de-DE" sz="1800" dirty="0">
                <a:cs typeface="Calibri"/>
              </a:rPr>
              <a:t> (mit ca. 70 Fragen) entwickelt, der auf sieben „entwicklungskritischen“ Bereichen der Beruflichen Orientierung basiert.</a:t>
            </a:r>
            <a:endParaRPr lang="de-DE" sz="1800" dirty="0"/>
          </a:p>
          <a:p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00050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70"/>
    </mc:Choice>
    <mc:Fallback xmlns="">
      <p:transition advTm="17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9482A-2D19-0F5E-F98E-F63F4FA1D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51B13C8-4C26-718B-F07F-9DEE7903B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6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00B4C39-7D27-D0E4-1B51-BAE7BF66C2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3581049" cy="365125"/>
          </a:xfrm>
        </p:spPr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Informationen für Schulen</a:t>
            </a:r>
            <a:endParaRPr lang="en-US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B54E05E-83A6-FAEF-48BB-28337BE2F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740320"/>
            <a:ext cx="11493182" cy="521322"/>
          </a:xfrm>
        </p:spPr>
        <p:txBody>
          <a:bodyPr>
            <a:noAutofit/>
          </a:bodyPr>
          <a:lstStyle/>
          <a:p>
            <a:r>
              <a:rPr lang="de-DE" dirty="0"/>
              <a:t>01 Projekthintergrund</a:t>
            </a:r>
            <a:br>
              <a:rPr lang="de-DE" dirty="0"/>
            </a:br>
            <a:endParaRPr lang="de-DE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B69B5FBB-00B7-4A31-5672-6CFCC40536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54083" y="1534269"/>
            <a:ext cx="4301272" cy="4301272"/>
          </a:xfrm>
          <a:prstGeom prst="rect">
            <a:avLst/>
          </a:prstGeom>
        </p:spPr>
      </p:pic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B7E12356-AD3D-49F6-8D84-319B25C4EEFC}"/>
              </a:ext>
            </a:extLst>
          </p:cNvPr>
          <p:cNvCxnSpPr/>
          <p:nvPr/>
        </p:nvCxnSpPr>
        <p:spPr>
          <a:xfrm>
            <a:off x="6971381" y="3429000"/>
            <a:ext cx="448235" cy="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Inhaltsplatzhalter 5">
            <a:extLst>
              <a:ext uri="{FF2B5EF4-FFF2-40B4-BE49-F238E27FC236}">
                <a16:creationId xmlns:a16="http://schemas.microsoft.com/office/drawing/2014/main" id="{31EBF24F-75B0-4507-50F6-9DACC4D436E9}"/>
              </a:ext>
            </a:extLst>
          </p:cNvPr>
          <p:cNvSpPr txBox="1">
            <a:spLocks/>
          </p:cNvSpPr>
          <p:nvPr/>
        </p:nvSpPr>
        <p:spPr>
          <a:xfrm>
            <a:off x="515938" y="1974031"/>
            <a:ext cx="6189662" cy="38615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</a:pPr>
            <a:r>
              <a:rPr lang="de-DE" sz="1800" dirty="0">
                <a:solidFill>
                  <a:srgbClr val="002C4E"/>
                </a:solidFill>
                <a:cs typeface="Roboto" panose="02000000000000000000" pitchFamily="2" charset="0"/>
              </a:rPr>
              <a:t>Der Fragebogen dient der </a:t>
            </a:r>
            <a:r>
              <a:rPr lang="de-DE" sz="1800" dirty="0"/>
              <a:t>s</a:t>
            </a:r>
            <a:r>
              <a:rPr lang="de-DE" sz="1800" b="0" dirty="0"/>
              <a:t>tandardisierten</a:t>
            </a:r>
            <a:r>
              <a:rPr lang="de-DE" sz="1800" b="0" dirty="0">
                <a:solidFill>
                  <a:schemeClr val="accent1"/>
                </a:solidFill>
              </a:rPr>
              <a:t> Diagnostik und Evaluation</a:t>
            </a:r>
            <a:r>
              <a:rPr lang="de-DE" sz="1800" b="0" dirty="0"/>
              <a:t> schulischer Entwicklung.</a:t>
            </a:r>
          </a:p>
          <a:p>
            <a:pPr>
              <a:buClr>
                <a:schemeClr val="accent1"/>
              </a:buClr>
            </a:pPr>
            <a:r>
              <a:rPr lang="de-DE" sz="1800" dirty="0">
                <a:cs typeface="Calibri"/>
              </a:rPr>
              <a:t>Das Ergebnis bietet eine d</a:t>
            </a:r>
            <a:r>
              <a:rPr lang="de-DE" sz="1800" b="0" dirty="0">
                <a:cs typeface="Calibri"/>
              </a:rPr>
              <a:t>ifferenzierte Erfassung des </a:t>
            </a:r>
            <a:r>
              <a:rPr lang="de-DE" sz="1800" dirty="0">
                <a:solidFill>
                  <a:schemeClr val="accent1"/>
                </a:solidFill>
                <a:cs typeface="Calibri"/>
              </a:rPr>
              <a:t>Status Quo</a:t>
            </a:r>
            <a:r>
              <a:rPr lang="de-DE" sz="1800" dirty="0">
                <a:cs typeface="Calibri"/>
              </a:rPr>
              <a:t> </a:t>
            </a:r>
            <a:r>
              <a:rPr lang="de-DE" sz="1800" b="0" dirty="0">
                <a:cs typeface="Calibri"/>
              </a:rPr>
              <a:t>Beruflicher Orientierung, mit dem…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de-DE" sz="1800" b="0" dirty="0">
                <a:cs typeface="Calibri"/>
              </a:rPr>
              <a:t>…</a:t>
            </a:r>
            <a:r>
              <a:rPr lang="de-DE" sz="1800" dirty="0">
                <a:cs typeface="Calibri"/>
              </a:rPr>
              <a:t>s</a:t>
            </a:r>
            <a:r>
              <a:rPr lang="de-DE" sz="1800" b="0" dirty="0">
                <a:cs typeface="Calibri"/>
              </a:rPr>
              <a:t>chulindividuell Entwicklungspotentiale aufgedeckt und Handlungsempfehlungen abgeleitet werden können</a:t>
            </a:r>
            <a:endParaRPr lang="de-DE" sz="1800" dirty="0">
              <a:cs typeface="Calibri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de-DE" sz="1800" dirty="0">
                <a:cs typeface="Calibri"/>
              </a:rPr>
              <a:t>Dabei konzentrieren wir uns auf einzelne Bereiche und wählen ein konkretes Entwicklungsziel aus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de-DE" sz="1800" dirty="0">
                <a:cs typeface="Calibri"/>
              </a:rPr>
              <a:t>Mittel- und langfristig arbeiten wir an der Integration der Ziele in den Schulalltag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279C168-B76F-932D-EE02-5DE8BBBB2D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4079" y="1534269"/>
            <a:ext cx="4319264" cy="430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1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70"/>
    </mc:Choice>
    <mc:Fallback xmlns="">
      <p:transition advTm="17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F9D567D-D1ED-E1E9-0828-560C988B61E8}"/>
              </a:ext>
            </a:extLst>
          </p:cNvPr>
          <p:cNvSpPr txBox="1">
            <a:spLocks/>
          </p:cNvSpPr>
          <p:nvPr/>
        </p:nvSpPr>
        <p:spPr>
          <a:xfrm>
            <a:off x="515938" y="1974031"/>
            <a:ext cx="7561262" cy="38615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</a:pPr>
            <a:r>
              <a:rPr lang="de-DE" sz="1800" dirty="0">
                <a:solidFill>
                  <a:srgbClr val="002C4E"/>
                </a:solidFill>
                <a:cs typeface="Roboto" panose="02000000000000000000" pitchFamily="2" charset="0"/>
              </a:rPr>
              <a:t>Die Unterstützung durch das Projekt DIGIBO Best! erfolgt im Rahmen von (mind.) </a:t>
            </a:r>
            <a:r>
              <a:rPr lang="de-DE" sz="1800" dirty="0">
                <a:solidFill>
                  <a:schemeClr val="accent1"/>
                </a:solidFill>
                <a:cs typeface="Roboto" panose="02000000000000000000" pitchFamily="2" charset="0"/>
              </a:rPr>
              <a:t>2 Workshops</a:t>
            </a:r>
            <a:r>
              <a:rPr lang="de-DE" sz="1800" dirty="0">
                <a:solidFill>
                  <a:srgbClr val="002C4E"/>
                </a:solidFill>
                <a:cs typeface="Roboto" panose="02000000000000000000" pitchFamily="2" charset="0"/>
              </a:rPr>
              <a:t>: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de-DE" sz="1800" dirty="0">
                <a:solidFill>
                  <a:srgbClr val="002C4E"/>
                </a:solidFill>
                <a:cs typeface="Roboto" panose="02000000000000000000" pitchFamily="2" charset="0"/>
              </a:rPr>
              <a:t>Ein Workshop ist für ca. 3 Zeitstunden angesetzt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de-DE" sz="1800" dirty="0">
                <a:solidFill>
                  <a:srgbClr val="002C4E"/>
                </a:solidFill>
                <a:cs typeface="Roboto" panose="02000000000000000000" pitchFamily="2" charset="0"/>
              </a:rPr>
              <a:t>seitens der Schule nehmen diejenigen Personen teil, die für die Berufliche Orientierung zuständig sind (Schulleitung, </a:t>
            </a:r>
            <a:r>
              <a:rPr lang="de-DE" sz="1800" dirty="0" err="1">
                <a:solidFill>
                  <a:srgbClr val="002C4E"/>
                </a:solidFill>
                <a:cs typeface="Roboto" panose="02000000000000000000" pitchFamily="2" charset="0"/>
              </a:rPr>
              <a:t>StuBos</a:t>
            </a:r>
            <a:r>
              <a:rPr lang="de-DE" sz="1800" dirty="0">
                <a:solidFill>
                  <a:srgbClr val="002C4E"/>
                </a:solidFill>
                <a:cs typeface="Roboto" panose="02000000000000000000" pitchFamily="2" charset="0"/>
              </a:rPr>
              <a:t>, etc.)</a:t>
            </a:r>
            <a:br>
              <a:rPr lang="de-DE" sz="1800" dirty="0">
                <a:solidFill>
                  <a:srgbClr val="002C4E"/>
                </a:solidFill>
                <a:cs typeface="Roboto" panose="02000000000000000000" pitchFamily="2" charset="0"/>
              </a:rPr>
            </a:br>
            <a:r>
              <a:rPr lang="de-DE" sz="18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de-DE" sz="1800" dirty="0">
                <a:solidFill>
                  <a:srgbClr val="002C4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1800" dirty="0">
                <a:solidFill>
                  <a:srgbClr val="002C4E"/>
                </a:solidFill>
                <a:cs typeface="Roboto" panose="02000000000000000000" pitchFamily="2" charset="0"/>
              </a:rPr>
              <a:t>die Schule entscheidet selbst darüber, wer und wie viele Personen an dem Workshop teilnehmen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de-DE" sz="1800" dirty="0">
              <a:solidFill>
                <a:srgbClr val="002C4E"/>
              </a:solidFill>
              <a:cs typeface="Roboto" panose="02000000000000000000" pitchFamily="2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48AFD0-39D2-C7B5-3518-DF9C69AFE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02 </a:t>
            </a:r>
            <a:r>
              <a:rPr lang="de-DE" dirty="0">
                <a:latin typeface="Quicksand" pitchFamily="2" charset="0"/>
              </a:rPr>
              <a:t>Projektablauf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382528-A8D3-BF5F-413D-B0F886C61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18" name="Fußzeilenplatzhalter 4">
            <a:extLst>
              <a:ext uri="{FF2B5EF4-FFF2-40B4-BE49-F238E27FC236}">
                <a16:creationId xmlns:a16="http://schemas.microsoft.com/office/drawing/2014/main" id="{9DCB7396-3CBD-4398-A087-F4CE4CB94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Informationen für Schulen</a:t>
            </a:r>
            <a:endParaRPr lang="en-US" dirty="0"/>
          </a:p>
        </p:txBody>
      </p:sp>
      <p:pic>
        <p:nvPicPr>
          <p:cNvPr id="11" name="Grafik 10" descr="Ein Bild, das Grafiken, Schrift, Design, Symbol enthält.&#10;&#10;KI-generierte Inhalte können fehlerhaft sein.">
            <a:extLst>
              <a:ext uri="{FF2B5EF4-FFF2-40B4-BE49-F238E27FC236}">
                <a16:creationId xmlns:a16="http://schemas.microsoft.com/office/drawing/2014/main" id="{97BD46E3-55C8-E819-FCA9-7919BAD39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7311" y="1974031"/>
            <a:ext cx="3115114" cy="311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259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5">
            <a:extLst>
              <a:ext uri="{FF2B5EF4-FFF2-40B4-BE49-F238E27FC236}">
                <a16:creationId xmlns:a16="http://schemas.microsoft.com/office/drawing/2014/main" id="{9368329B-41A8-400D-F38B-267EDE24B187}"/>
              </a:ext>
            </a:extLst>
          </p:cNvPr>
          <p:cNvSpPr txBox="1">
            <a:spLocks/>
          </p:cNvSpPr>
          <p:nvPr/>
        </p:nvSpPr>
        <p:spPr>
          <a:xfrm>
            <a:off x="515938" y="1974030"/>
            <a:ext cx="4966939" cy="42553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</a:pPr>
            <a:r>
              <a:rPr lang="de-DE" sz="1800" dirty="0">
                <a:cs typeface="Roboto" panose="02000000000000000000" pitchFamily="2" charset="0"/>
              </a:rPr>
              <a:t>Inhalt des </a:t>
            </a:r>
            <a:r>
              <a:rPr lang="de-DE" sz="1800" dirty="0">
                <a:solidFill>
                  <a:schemeClr val="accent1"/>
                </a:solidFill>
                <a:cs typeface="Roboto" panose="02000000000000000000" pitchFamily="2" charset="0"/>
              </a:rPr>
              <a:t>1. Workshops</a:t>
            </a:r>
            <a:r>
              <a:rPr lang="de-DE" sz="1800" dirty="0">
                <a:solidFill>
                  <a:srgbClr val="002C4E"/>
                </a:solidFill>
                <a:cs typeface="Roboto" panose="02000000000000000000" pitchFamily="2" charset="0"/>
              </a:rPr>
              <a:t> </a:t>
            </a:r>
            <a:r>
              <a:rPr lang="de-DE" sz="1800" dirty="0">
                <a:cs typeface="Roboto" panose="02000000000000000000" pitchFamily="2" charset="0"/>
              </a:rPr>
              <a:t>zum</a:t>
            </a:r>
            <a:r>
              <a:rPr lang="de-DE" sz="1800" dirty="0">
                <a:solidFill>
                  <a:srgbClr val="002C4E"/>
                </a:solidFill>
                <a:cs typeface="Roboto" panose="02000000000000000000" pitchFamily="2" charset="0"/>
              </a:rPr>
              <a:t> </a:t>
            </a:r>
            <a:r>
              <a:rPr lang="de-DE" sz="1800" dirty="0">
                <a:solidFill>
                  <a:schemeClr val="accent1"/>
                </a:solidFill>
                <a:cs typeface="Roboto" panose="02000000000000000000" pitchFamily="2" charset="0"/>
              </a:rPr>
              <a:t>Status Quo</a:t>
            </a:r>
            <a:r>
              <a:rPr lang="de-DE" sz="1800" dirty="0">
                <a:solidFill>
                  <a:srgbClr val="002C4E"/>
                </a:solidFill>
                <a:cs typeface="Roboto" panose="02000000000000000000" pitchFamily="2" charset="0"/>
              </a:rPr>
              <a:t>:</a:t>
            </a:r>
          </a:p>
          <a:p>
            <a:pPr marL="360000" indent="-285750">
              <a:buClr>
                <a:srgbClr val="AF0078"/>
              </a:buClr>
              <a:buFont typeface="Wingdings" panose="05000000000000000000" pitchFamily="2" charset="2"/>
              <a:buChar char="Ø"/>
            </a:pPr>
            <a:r>
              <a:rPr lang="de-DE" sz="1800" dirty="0">
                <a:latin typeface="Roboto" panose="02000000000000000000" pitchFamily="2" charset="0"/>
                <a:ea typeface="Roboto" panose="02000000000000000000" pitchFamily="2" charset="0"/>
              </a:rPr>
              <a:t>Projektvorstellung</a:t>
            </a:r>
          </a:p>
          <a:p>
            <a:pPr marL="360000" indent="-285750">
              <a:buClr>
                <a:srgbClr val="AF0078"/>
              </a:buClr>
              <a:buFont typeface="Wingdings" panose="05000000000000000000" pitchFamily="2" charset="2"/>
              <a:buChar char="Ø"/>
            </a:pPr>
            <a:r>
              <a:rPr lang="de-DE" sz="1800" dirty="0">
                <a:latin typeface="Roboto" panose="02000000000000000000" pitchFamily="2" charset="0"/>
                <a:ea typeface="Roboto" panose="02000000000000000000" pitchFamily="2" charset="0"/>
              </a:rPr>
              <a:t>Durchführung einer SWOT-Analyse</a:t>
            </a:r>
          </a:p>
          <a:p>
            <a:pPr marL="360000" indent="-285750">
              <a:buClr>
                <a:srgbClr val="AF0078"/>
              </a:buClr>
              <a:buFont typeface="Wingdings" panose="05000000000000000000" pitchFamily="2" charset="2"/>
              <a:buChar char="Ø"/>
            </a:pPr>
            <a:r>
              <a:rPr lang="de-DE" sz="1800" dirty="0">
                <a:latin typeface="Roboto" panose="02000000000000000000" pitchFamily="2" charset="0"/>
                <a:ea typeface="Roboto" panose="02000000000000000000" pitchFamily="2" charset="0"/>
              </a:rPr>
              <a:t>Bearbeitung des Fragebogens</a:t>
            </a:r>
          </a:p>
          <a:p>
            <a:pPr marL="360000" indent="-285750">
              <a:buClr>
                <a:srgbClr val="AF0078"/>
              </a:buClr>
              <a:buFont typeface="Wingdings" panose="05000000000000000000" pitchFamily="2" charset="2"/>
              <a:buChar char="Ø"/>
            </a:pPr>
            <a:r>
              <a:rPr lang="de-DE" sz="1800" dirty="0"/>
              <a:t>A</a:t>
            </a:r>
            <a:r>
              <a:rPr lang="de-DE" sz="1800" dirty="0">
                <a:latin typeface="Roboto" panose="02000000000000000000" pitchFamily="2" charset="0"/>
                <a:ea typeface="Roboto" panose="02000000000000000000" pitchFamily="2" charset="0"/>
              </a:rPr>
              <a:t>uf Basis der Unterstützungsbedarfe (die sich aus Fragebogen und ggfs. SWOT-Analyse ergeben) wird das Thema für den nächsten Workshop festgelegt</a:t>
            </a:r>
            <a:br>
              <a:rPr lang="de-DE" sz="1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de-DE" sz="1800" dirty="0">
                <a:latin typeface="Roboto" panose="02000000000000000000" pitchFamily="2" charset="0"/>
                <a:ea typeface="Roboto" panose="02000000000000000000" pitchFamily="2" charset="0"/>
              </a:rPr>
              <a:t>(</a:t>
            </a:r>
            <a:r>
              <a:rPr lang="de-DE" sz="1800" dirty="0"/>
              <a:t>im Beispiel rechts würde sich das Thema Netzwerk/ Kooperation anbieten)</a:t>
            </a:r>
            <a:endParaRPr lang="de-DE" sz="1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de-DE" sz="1800" dirty="0">
              <a:solidFill>
                <a:srgbClr val="002C4E"/>
              </a:solidFill>
              <a:cs typeface="Roboto" panose="02000000000000000000" pitchFamily="2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48AFD0-39D2-C7B5-3518-DF9C69AFE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02 </a:t>
            </a:r>
            <a:r>
              <a:rPr lang="de-DE" dirty="0">
                <a:latin typeface="Quicksand" pitchFamily="2" charset="0"/>
              </a:rPr>
              <a:t>Projektablauf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382528-A8D3-BF5F-413D-B0F886C61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18" name="Fußzeilenplatzhalter 4">
            <a:extLst>
              <a:ext uri="{FF2B5EF4-FFF2-40B4-BE49-F238E27FC236}">
                <a16:creationId xmlns:a16="http://schemas.microsoft.com/office/drawing/2014/main" id="{9DCB7396-3CBD-4398-A087-F4CE4CB94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 dirty="0">
                <a:latin typeface="Roboto"/>
                <a:ea typeface="Roboto"/>
                <a:cs typeface="Roboto"/>
              </a:rPr>
              <a:t>Informationen für Schulen</a:t>
            </a:r>
            <a:endParaRPr lang="en-US" dirty="0"/>
          </a:p>
        </p:txBody>
      </p:sp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8F943F26-FFC5-67AD-A77E-0F18FF35A5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4530950"/>
              </p:ext>
            </p:extLst>
          </p:nvPr>
        </p:nvGraphicFramePr>
        <p:xfrm>
          <a:off x="5734533" y="1035582"/>
          <a:ext cx="5409095" cy="2393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Grafik 12" descr="Ein Bild, das Diagramm enthält.&#10;&#10;KI-generierte Inhalte können fehlerhaft sein.">
            <a:extLst>
              <a:ext uri="{FF2B5EF4-FFF2-40B4-BE49-F238E27FC236}">
                <a16:creationId xmlns:a16="http://schemas.microsoft.com/office/drawing/2014/main" id="{737AAEE9-CEDF-9DF6-5FBA-56EA48D6D7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1839" y="3556001"/>
            <a:ext cx="3887335" cy="291657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DA5505D-3470-8A1D-C649-0FD2DC7CA5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99174" y="3804155"/>
            <a:ext cx="2581664" cy="2168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02945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5">
            <a:extLst>
              <a:ext uri="{FF2B5EF4-FFF2-40B4-BE49-F238E27FC236}">
                <a16:creationId xmlns:a16="http://schemas.microsoft.com/office/drawing/2014/main" id="{9368329B-41A8-400D-F38B-267EDE24B187}"/>
              </a:ext>
            </a:extLst>
          </p:cNvPr>
          <p:cNvSpPr txBox="1">
            <a:spLocks/>
          </p:cNvSpPr>
          <p:nvPr/>
        </p:nvSpPr>
        <p:spPr>
          <a:xfrm>
            <a:off x="515939" y="1974031"/>
            <a:ext cx="4795204" cy="38615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</a:pPr>
            <a:r>
              <a:rPr lang="de-DE" sz="1800" dirty="0">
                <a:cs typeface="Roboto" panose="02000000000000000000" pitchFamily="2" charset="0"/>
              </a:rPr>
              <a:t>Inhalt des </a:t>
            </a:r>
            <a:r>
              <a:rPr lang="de-DE" sz="1800" dirty="0">
                <a:solidFill>
                  <a:schemeClr val="accent1"/>
                </a:solidFill>
                <a:cs typeface="Roboto" panose="02000000000000000000" pitchFamily="2" charset="0"/>
              </a:rPr>
              <a:t>2. Workshops</a:t>
            </a:r>
            <a:r>
              <a:rPr lang="de-DE" sz="1800" dirty="0">
                <a:cs typeface="Roboto" panose="02000000000000000000" pitchFamily="2" charset="0"/>
              </a:rPr>
              <a:t> zur </a:t>
            </a:r>
            <a:r>
              <a:rPr lang="de-DE" sz="1800" dirty="0">
                <a:solidFill>
                  <a:schemeClr val="accent1"/>
                </a:solidFill>
                <a:cs typeface="Roboto" panose="02000000000000000000" pitchFamily="2" charset="0"/>
              </a:rPr>
              <a:t>Arbeit am gewählten Thema: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1800" dirty="0">
                <a:cs typeface="Roboto" panose="02000000000000000000" pitchFamily="2" charset="0"/>
              </a:rPr>
              <a:t>Rückblick 1. Workshop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1800" dirty="0">
                <a:cs typeface="Roboto" panose="02000000000000000000" pitchFamily="2" charset="0"/>
              </a:rPr>
              <a:t>Wissenschaftlicher Input zu dem Thema, welches im 1. Workshop ausgewählt wurde (z. B. Ausbau des Netzwerks bzw. der Kooperationspartner)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de-DE" sz="1800" dirty="0">
                <a:cs typeface="Roboto" panose="02000000000000000000" pitchFamily="2" charset="0"/>
              </a:rPr>
              <a:t>Moderierte Arbeit am Thema mithilfe vorbereiteter Materialien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de-DE" sz="1800" dirty="0">
              <a:solidFill>
                <a:srgbClr val="002C4E"/>
              </a:solidFill>
              <a:cs typeface="Roboto" panose="02000000000000000000" pitchFamily="2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48AFD0-39D2-C7B5-3518-DF9C69AFE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02 </a:t>
            </a:r>
            <a:r>
              <a:rPr lang="de-DE" dirty="0">
                <a:latin typeface="Quicksand" pitchFamily="2" charset="0"/>
              </a:rPr>
              <a:t>Projektablauf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382528-A8D3-BF5F-413D-B0F886C61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18" name="Fußzeilenplatzhalter 4">
            <a:extLst>
              <a:ext uri="{FF2B5EF4-FFF2-40B4-BE49-F238E27FC236}">
                <a16:creationId xmlns:a16="http://schemas.microsoft.com/office/drawing/2014/main" id="{9DCB7396-3CBD-4398-A087-F4CE4CB941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>
                <a:latin typeface="Roboto"/>
                <a:ea typeface="Roboto"/>
                <a:cs typeface="Roboto"/>
              </a:rPr>
              <a:t>Informationen für Schulen</a:t>
            </a:r>
            <a:endParaRPr lang="en-US"/>
          </a:p>
        </p:txBody>
      </p:sp>
      <p:pic>
        <p:nvPicPr>
          <p:cNvPr id="6" name="Inhaltsplatzhalter 6">
            <a:extLst>
              <a:ext uri="{FF2B5EF4-FFF2-40B4-BE49-F238E27FC236}">
                <a16:creationId xmlns:a16="http://schemas.microsoft.com/office/drawing/2014/main" id="{B5AB953A-0F96-FB2F-17D7-9355F4949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3487" y="1695354"/>
            <a:ext cx="2974499" cy="423789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DB8BA446-8321-E942-4EBB-267ED9502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97920">
            <a:off x="5844370" y="1611348"/>
            <a:ext cx="2974499" cy="4219639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56447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48AFD0-39D2-C7B5-3518-DF9C69AFE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>
                <a:latin typeface="Quicksand" pitchFamily="2" charset="0"/>
              </a:rPr>
              <a:t>03 Warum sollten Sie teilnehmen?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382528-A8D3-BF5F-413D-B0F886C61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33" name="Fußzeilenplatzhalter 4">
            <a:extLst>
              <a:ext uri="{FF2B5EF4-FFF2-40B4-BE49-F238E27FC236}">
                <a16:creationId xmlns:a16="http://schemas.microsoft.com/office/drawing/2014/main" id="{6C6700C5-2732-4BC0-8BCE-91FB2F259F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>
                <a:latin typeface="Roboto"/>
                <a:ea typeface="Roboto"/>
                <a:cs typeface="Roboto"/>
              </a:rPr>
              <a:t>Informationen für Schulen</a:t>
            </a:r>
            <a:endParaRPr lang="en-US"/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C4A8D9A4-930B-4AD9-91AE-F91C64FC5D29}"/>
              </a:ext>
            </a:extLst>
          </p:cNvPr>
          <p:cNvSpPr/>
          <p:nvPr/>
        </p:nvSpPr>
        <p:spPr>
          <a:xfrm>
            <a:off x="740673" y="1713963"/>
            <a:ext cx="5006456" cy="4296312"/>
          </a:xfrm>
          <a:prstGeom prst="roundRect">
            <a:avLst/>
          </a:prstGeom>
          <a:solidFill>
            <a:srgbClr val="D9EEEF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1800"/>
              </a:spcBef>
              <a:spcAft>
                <a:spcPts val="1800"/>
              </a:spcAft>
            </a:pPr>
            <a:r>
              <a:rPr lang="de-DE" sz="2000" dirty="0">
                <a:solidFill>
                  <a:srgbClr val="008E9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Unser Angebot: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Durchführung von 2 Workshops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Datengestützte Analyse durch einen theoretisch fundierten Fragebogen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Moderierte Arbeit am ausgewählten Thema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Bedarfsgerechte Bereitstellung von Begleitmaterialien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BO-bezogene Schulentwicklungsbegleitung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(Ggfs. weitere Unterstützung)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990E5AF4-4AC2-4D8C-9709-B1EF7D7ABB97}"/>
              </a:ext>
            </a:extLst>
          </p:cNvPr>
          <p:cNvSpPr/>
          <p:nvPr/>
        </p:nvSpPr>
        <p:spPr>
          <a:xfrm>
            <a:off x="6419669" y="1713961"/>
            <a:ext cx="5006456" cy="4296312"/>
          </a:xfrm>
          <a:prstGeom prst="roundRect">
            <a:avLst/>
          </a:prstGeom>
          <a:solidFill>
            <a:srgbClr val="D9E9ED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1800"/>
              </a:spcBef>
              <a:spcAft>
                <a:spcPts val="1800"/>
              </a:spcAft>
            </a:pPr>
            <a:r>
              <a:rPr lang="de-DE" sz="2000" dirty="0">
                <a:solidFill>
                  <a:srgbClr val="006E8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Ihr Gewinn: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Sichtbarmachung Ihres schulindividuellen Status Quo Beruflicher Orientierung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Definition von Entwicklungszielen auf Basis einer datengestützten Analyse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Erfassung der Bedarfe an Ihrer Schule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Wissenschaftlich begleitete Weiterentwicklung des von Ihnen gewählten Themas</a:t>
            </a:r>
          </a:p>
        </p:txBody>
      </p:sp>
      <p:sp>
        <p:nvSpPr>
          <p:cNvPr id="14" name="Pfeil: nach rechts 13">
            <a:extLst>
              <a:ext uri="{FF2B5EF4-FFF2-40B4-BE49-F238E27FC236}">
                <a16:creationId xmlns:a16="http://schemas.microsoft.com/office/drawing/2014/main" id="{6F5013D9-9895-4BBE-8BB2-6BF5E6293A5F}"/>
              </a:ext>
            </a:extLst>
          </p:cNvPr>
          <p:cNvSpPr/>
          <p:nvPr/>
        </p:nvSpPr>
        <p:spPr>
          <a:xfrm>
            <a:off x="5470724" y="2844959"/>
            <a:ext cx="1212451" cy="2140854"/>
          </a:xfrm>
          <a:prstGeom prst="rightArrow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631FC811-E762-9DCA-9C11-4EC367202B6B}"/>
              </a:ext>
            </a:extLst>
          </p:cNvPr>
          <p:cNvSpPr/>
          <p:nvPr/>
        </p:nvSpPr>
        <p:spPr>
          <a:xfrm>
            <a:off x="515938" y="1742601"/>
            <a:ext cx="742309" cy="720580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4D9EBF55-2FB6-D095-B8A5-47F737482427}"/>
              </a:ext>
            </a:extLst>
          </p:cNvPr>
          <p:cNvSpPr/>
          <p:nvPr/>
        </p:nvSpPr>
        <p:spPr>
          <a:xfrm>
            <a:off x="6254871" y="1742601"/>
            <a:ext cx="742309" cy="720580"/>
          </a:xfrm>
          <a:prstGeom prst="ellipse">
            <a:avLst/>
          </a:prstGeom>
          <a:solidFill>
            <a:srgbClr val="006E89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EA8E729-9C39-DFCF-21AC-B110DC7628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3469" y="1820335"/>
            <a:ext cx="565111" cy="56511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0BA8E8B-E405-5B1E-9C76-4BE4136B94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129" y="1842539"/>
            <a:ext cx="521925" cy="52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868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9B26660-1F8C-643A-FA4D-9020932E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C98E-DAB4-264B-9802-D1899FCD3063}" type="slidenum">
              <a:rPr lang="de-DE" smtClean="0"/>
              <a:t>11</a:t>
            </a:fld>
            <a:endParaRPr lang="de-DE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A2C73C3C-4745-4904-9C21-7CC053D95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5938" y="6356350"/>
            <a:ext cx="9178568" cy="365125"/>
          </a:xfrm>
        </p:spPr>
        <p:txBody>
          <a:bodyPr/>
          <a:lstStyle/>
          <a:p>
            <a:r>
              <a:rPr lang="de-DE">
                <a:latin typeface="Roboto"/>
                <a:ea typeface="Roboto"/>
                <a:cs typeface="Roboto"/>
              </a:rPr>
              <a:t>Informationen für Schulen</a:t>
            </a:r>
            <a:endParaRPr lang="en-US"/>
          </a:p>
        </p:txBody>
      </p:sp>
      <p:pic>
        <p:nvPicPr>
          <p:cNvPr id="14" name="Bildplatzhalter 13">
            <a:extLst>
              <a:ext uri="{FF2B5EF4-FFF2-40B4-BE49-F238E27FC236}">
                <a16:creationId xmlns:a16="http://schemas.microsoft.com/office/drawing/2014/main" id="{13DBAC7F-3066-48C2-BC8A-4C6FEDB72C9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Vertikaler Textplatzhalter 5">
            <a:extLst>
              <a:ext uri="{FF2B5EF4-FFF2-40B4-BE49-F238E27FC236}">
                <a16:creationId xmlns:a16="http://schemas.microsoft.com/office/drawing/2014/main" id="{85DCBBAE-765D-4CDD-AD96-AF82A8AF29A6}"/>
              </a:ext>
            </a:extLst>
          </p:cNvPr>
          <p:cNvSpPr txBox="1">
            <a:spLocks/>
          </p:cNvSpPr>
          <p:nvPr/>
        </p:nvSpPr>
        <p:spPr>
          <a:xfrm>
            <a:off x="7408680" y="5900257"/>
            <a:ext cx="2362200" cy="287184"/>
          </a:xfrm>
          <a:prstGeom prst="rect">
            <a:avLst/>
          </a:prstGeom>
        </p:spPr>
        <p:txBody>
          <a:bodyPr/>
          <a:lstStyle>
            <a:lvl1pPr marL="0" indent="0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Arial" panose="020B0604020202020204" pitchFamily="34" charset="0"/>
              <a:buNone/>
              <a:defRPr lang="de-DE" sz="1998" b="0" i="0" u="none" strike="noStrike" kern="1200" baseline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23648" indent="-143844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Meta Offc Pro" panose="020B0504030101020102" pitchFamily="34" charset="0"/>
              <a:buChar char="-"/>
              <a:defRPr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503454" indent="-143844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Meta Offc Pro" panose="020B0504030101020102" pitchFamily="34" charset="0"/>
              <a:buChar char="-"/>
              <a:defRPr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683258" indent="-143844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Meta Offc Pro" panose="020B0504030101020102" pitchFamily="34" charset="0"/>
              <a:buChar char="-"/>
              <a:defRPr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863062" indent="-143844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Meta Offc Pro" panose="020B0504030101020102" pitchFamily="34" charset="0"/>
              <a:buChar char="-"/>
              <a:defRPr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719218" indent="0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Meta Offc Pro" panose="020B0504030101020102" pitchFamily="34" charset="0"/>
              <a:buNone/>
              <a:defRPr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6pPr>
            <a:lvl7pPr marL="863062" indent="-143844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Meta Offc Pro" panose="020B0504030101020102" pitchFamily="34" charset="0"/>
              <a:buChar char="-"/>
              <a:defRPr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7pPr>
            <a:lvl8pPr marL="863062" indent="-143844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Meta Offc Pro" panose="020B0504030101020102" pitchFamily="34" charset="0"/>
              <a:buChar char="-"/>
              <a:defRPr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8pPr>
            <a:lvl9pPr marL="863062" indent="-143844" algn="l" defTabSz="913385" rtl="0" eaLnBrk="1" latinLnBrk="0" hangingPunct="1">
              <a:lnSpc>
                <a:spcPct val="112000"/>
              </a:lnSpc>
              <a:spcBef>
                <a:spcPts val="1299"/>
              </a:spcBef>
              <a:spcAft>
                <a:spcPts val="0"/>
              </a:spcAft>
              <a:buFont typeface="Meta Offc Pro" panose="020B0504030101020102" pitchFamily="34" charset="0"/>
              <a:buChar char="-"/>
              <a:defRPr sz="1998" b="1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9pPr>
          </a:lstStyle>
          <a:p>
            <a:r>
              <a:rPr lang="de-DE" sz="1000" err="1">
                <a:solidFill>
                  <a:schemeClr val="bg1"/>
                </a:solidFill>
              </a:rPr>
              <a:t>pexels</a:t>
            </a:r>
            <a:r>
              <a:rPr lang="de-DE" sz="1000">
                <a:solidFill>
                  <a:schemeClr val="bg1"/>
                </a:solidFill>
              </a:rPr>
              <a:t>/</a:t>
            </a:r>
            <a:r>
              <a:rPr lang="de-DE" sz="1000" err="1">
                <a:solidFill>
                  <a:schemeClr val="bg1"/>
                </a:solidFill>
              </a:rPr>
              <a:t>kaboompics</a:t>
            </a:r>
            <a:endParaRPr lang="de-DE" sz="1000">
              <a:solidFill>
                <a:schemeClr val="bg1"/>
              </a:solidFill>
            </a:endParaRPr>
          </a:p>
        </p:txBody>
      </p:sp>
      <p:sp>
        <p:nvSpPr>
          <p:cNvPr id="8" name="Inhaltsplatzhalter 5">
            <a:extLst>
              <a:ext uri="{FF2B5EF4-FFF2-40B4-BE49-F238E27FC236}">
                <a16:creationId xmlns:a16="http://schemas.microsoft.com/office/drawing/2014/main" id="{2BA0C336-34C7-4A65-B877-3F7B552449D4}"/>
              </a:ext>
            </a:extLst>
          </p:cNvPr>
          <p:cNvSpPr txBox="1">
            <a:spLocks/>
          </p:cNvSpPr>
          <p:nvPr/>
        </p:nvSpPr>
        <p:spPr>
          <a:xfrm>
            <a:off x="725200" y="2533650"/>
            <a:ext cx="5922961" cy="239077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230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42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b="0" i="1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66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954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Font typeface="Symbol" pitchFamily="2" charset="2"/>
              <a:buChar char="-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800" dirty="0"/>
              <a:t>Vielen </a:t>
            </a:r>
            <a:r>
              <a:rPr lang="de-DE" sz="3800" dirty="0">
                <a:solidFill>
                  <a:schemeClr val="accent1"/>
                </a:solidFill>
              </a:rPr>
              <a:t>Dank</a:t>
            </a:r>
            <a:br>
              <a:rPr lang="de-DE" sz="3800" dirty="0"/>
            </a:br>
            <a:r>
              <a:rPr lang="de-DE" sz="3800" dirty="0"/>
              <a:t>für Ihre Aufmerksamkeit!</a:t>
            </a:r>
          </a:p>
          <a:p>
            <a:endParaRPr lang="de-DE" sz="2800" dirty="0"/>
          </a:p>
          <a:p>
            <a:r>
              <a:rPr lang="de-DE" sz="2400" dirty="0"/>
              <a:t>Bei Fragen bzw. Interesse melden Sie sich gerne bei: [Ihre E-Mail-Adresse]</a:t>
            </a:r>
          </a:p>
        </p:txBody>
      </p:sp>
    </p:spTree>
    <p:extLst>
      <p:ext uri="{BB962C8B-B14F-4D97-AF65-F5344CB8AC3E}">
        <p14:creationId xmlns:p14="http://schemas.microsoft.com/office/powerpoint/2010/main" val="2077777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6913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IGIBO Best!">
      <a:dk1>
        <a:srgbClr val="333E48"/>
      </a:dk1>
      <a:lt1>
        <a:srgbClr val="FFFFFF"/>
      </a:lt1>
      <a:dk2>
        <a:srgbClr val="006E89"/>
      </a:dk2>
      <a:lt2>
        <a:srgbClr val="E7E6E6"/>
      </a:lt2>
      <a:accent1>
        <a:srgbClr val="AF0078"/>
      </a:accent1>
      <a:accent2>
        <a:srgbClr val="008E95"/>
      </a:accent2>
      <a:accent3>
        <a:srgbClr val="009CD0"/>
      </a:accent3>
      <a:accent4>
        <a:srgbClr val="00578A"/>
      </a:accent4>
      <a:accent5>
        <a:srgbClr val="B1C800"/>
      </a:accent5>
      <a:accent6>
        <a:srgbClr val="79B51D"/>
      </a:accent6>
      <a:hlink>
        <a:srgbClr val="AE0078"/>
      </a:hlink>
      <a:folHlink>
        <a:srgbClr val="00578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20f4841-7d47-4738-bb39-d617a48ac7c1">
      <Terms xmlns="http://schemas.microsoft.com/office/infopath/2007/PartnerControls"/>
    </lcf76f155ced4ddcb4097134ff3c332f>
    <TaxCatchAll xmlns="9b69e852-0534-4649-9857-ef2ac204dfa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D829CAAB3958244A2CC9A2C2049FCD3" ma:contentTypeVersion="14" ma:contentTypeDescription="Ein neues Dokument erstellen." ma:contentTypeScope="" ma:versionID="4aea3a9a544a3e36741c7405483fa927">
  <xsd:schema xmlns:xsd="http://www.w3.org/2001/XMLSchema" xmlns:xs="http://www.w3.org/2001/XMLSchema" xmlns:p="http://schemas.microsoft.com/office/2006/metadata/properties" xmlns:ns2="620f4841-7d47-4738-bb39-d617a48ac7c1" xmlns:ns3="9b69e852-0534-4649-9857-ef2ac204dfa4" targetNamespace="http://schemas.microsoft.com/office/2006/metadata/properties" ma:root="true" ma:fieldsID="417d0d9da8d281c7452cf05d6be3fe37" ns2:_="" ns3:_="">
    <xsd:import namespace="620f4841-7d47-4738-bb39-d617a48ac7c1"/>
    <xsd:import namespace="9b69e852-0534-4649-9857-ef2ac204df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SearchProperties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0f4841-7d47-4738-bb39-d617a48ac7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ildmarkierungen" ma:readOnly="false" ma:fieldId="{5cf76f15-5ced-4ddc-b409-7134ff3c332f}" ma:taxonomyMulti="true" ma:sspId="8588a322-a884-4ade-8e2e-2d221488be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69e852-0534-4649-9857-ef2ac204dfa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cc8353b-934e-4046-b2dd-dc4298eb5b89}" ma:internalName="TaxCatchAll" ma:showField="CatchAllData" ma:web="9b69e852-0534-4649-9857-ef2ac204df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D84C55-E77A-418F-B8AE-30B50BB8DB0A}">
  <ds:schemaRefs>
    <ds:schemaRef ds:uri="620f4841-7d47-4738-bb39-d617a48ac7c1"/>
    <ds:schemaRef ds:uri="9b69e852-0534-4649-9857-ef2ac204dfa4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0C88F67-1574-416F-ABC9-8E16713388F4}">
  <ds:schemaRefs>
    <ds:schemaRef ds:uri="620f4841-7d47-4738-bb39-d617a48ac7c1"/>
    <ds:schemaRef ds:uri="9b69e852-0534-4649-9857-ef2ac204dfa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BD3CC95-E3F3-42BF-9366-28CF6C99C08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658</Words>
  <Application>Microsoft Macintosh PowerPoint</Application>
  <PresentationFormat>Breitbild</PresentationFormat>
  <Paragraphs>104</Paragraphs>
  <Slides>12</Slides>
  <Notes>10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21" baseType="lpstr">
      <vt:lpstr>Quicksand</vt:lpstr>
      <vt:lpstr>Symbol</vt:lpstr>
      <vt:lpstr>Arial</vt:lpstr>
      <vt:lpstr>Calibri</vt:lpstr>
      <vt:lpstr>Aptos</vt:lpstr>
      <vt:lpstr>Roboto</vt:lpstr>
      <vt:lpstr>Roboto Medium</vt:lpstr>
      <vt:lpstr>Wingdings</vt:lpstr>
      <vt:lpstr>Office</vt:lpstr>
      <vt:lpstr>Vorstellung des Projekts  DIGIBO Best!</vt:lpstr>
      <vt:lpstr>Agenda</vt:lpstr>
      <vt:lpstr>01 Projekthintergrund</vt:lpstr>
      <vt:lpstr>01 Projekthintergrund</vt:lpstr>
      <vt:lpstr>01 Projekthintergrund </vt:lpstr>
      <vt:lpstr>01 Projekthintergrund </vt:lpstr>
      <vt:lpstr>02 Projektablauf</vt:lpstr>
      <vt:lpstr>02 Projektablauf</vt:lpstr>
      <vt:lpstr>02 Projektablauf</vt:lpstr>
      <vt:lpstr>03 Warum sollten Sie teilnehmen?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meyer@ifbk-online.de</dc:creator>
  <cp:lastModifiedBy>Ivonne Schnurre</cp:lastModifiedBy>
  <cp:revision>29</cp:revision>
  <dcterms:created xsi:type="dcterms:W3CDTF">2024-10-15T09:38:05Z</dcterms:created>
  <dcterms:modified xsi:type="dcterms:W3CDTF">2026-03-02T09:52:02Z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0x0101005D829CAAB3958244A2CC9A2C2049FCD3</vt:lpwstr>
  </property>
  <property fmtid="{D5CDD505-2E9C-101B-9397-08002B2CF9AE}" pid="3" name="MediaServiceImageTags">
    <vt:lpwstr/>
  </property>
</Properties>
</file>