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9" r:id="rId5"/>
    <p:sldId id="265" r:id="rId6"/>
    <p:sldId id="268" r:id="rId7"/>
    <p:sldId id="272" r:id="rId8"/>
    <p:sldId id="273" r:id="rId9"/>
    <p:sldId id="275" r:id="rId10"/>
    <p:sldId id="279" r:id="rId11"/>
    <p:sldId id="280" r:id="rId12"/>
    <p:sldId id="281" r:id="rId13"/>
    <p:sldId id="278" r:id="rId14"/>
    <p:sldId id="276" r:id="rId15"/>
    <p:sldId id="277" r:id="rId16"/>
    <p:sldId id="307" r:id="rId17"/>
    <p:sldId id="271" r:id="rId18"/>
  </p:sldIdLst>
  <p:sldSz cx="12192000" cy="6858000"/>
  <p:notesSz cx="6858000" cy="9144000"/>
  <p:embeddedFontLst>
    <p:embeddedFont>
      <p:font typeface="Quicksand" pitchFamily="2" charset="77"/>
      <p:regular r:id="rId21"/>
      <p:bold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7" userDrawn="1">
          <p15:clr>
            <a:srgbClr val="A4A3A4"/>
          </p15:clr>
        </p15:guide>
        <p15:guide id="2" pos="5881" userDrawn="1">
          <p15:clr>
            <a:srgbClr val="A4A3A4"/>
          </p15:clr>
        </p15:guide>
        <p15:guide id="3" orient="horz" pos="3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8EA"/>
    <a:srgbClr val="D9E7EC"/>
    <a:srgbClr val="D9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440" y="176"/>
      </p:cViewPr>
      <p:guideLst>
        <p:guide orient="horz" pos="3407"/>
        <p:guide pos="5881"/>
        <p:guide orient="horz" pos="35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 Häming" userId="5a6f36a2-1f8d-4dfd-8a6f-b1984c44e63d" providerId="ADAL" clId="{26877BEE-E116-5A5B-B8CF-3827F813AEAA}"/>
    <pc:docChg chg="modSld">
      <pc:chgData name="Stephan Häming" userId="5a6f36a2-1f8d-4dfd-8a6f-b1984c44e63d" providerId="ADAL" clId="{26877BEE-E116-5A5B-B8CF-3827F813AEAA}" dt="2025-12-12T07:34:21.622" v="28" actId="20577"/>
      <pc:docMkLst>
        <pc:docMk/>
      </pc:docMkLst>
      <pc:sldChg chg="modSp mod">
        <pc:chgData name="Stephan Häming" userId="5a6f36a2-1f8d-4dfd-8a6f-b1984c44e63d" providerId="ADAL" clId="{26877BEE-E116-5A5B-B8CF-3827F813AEAA}" dt="2025-12-12T07:34:21.622" v="28" actId="20577"/>
        <pc:sldMkLst>
          <pc:docMk/>
          <pc:sldMk cId="2924923047" sldId="272"/>
        </pc:sldMkLst>
        <pc:spChg chg="mod">
          <ac:chgData name="Stephan Häming" userId="5a6f36a2-1f8d-4dfd-8a6f-b1984c44e63d" providerId="ADAL" clId="{26877BEE-E116-5A5B-B8CF-3827F813AEAA}" dt="2025-12-12T07:34:21.622" v="28" actId="20577"/>
          <ac:spMkLst>
            <pc:docMk/>
            <pc:sldMk cId="2924923047" sldId="272"/>
            <ac:spMk id="7" creationId="{152765A0-F53D-041F-E36B-48193BC16D7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02.03.26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02.03.26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berufswahlkompetenz.de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C741EB3D-7824-62ED-8B39-CDCF27531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371616" y="2720934"/>
            <a:ext cx="7043102" cy="827413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578B5C9-891A-CD5D-AF9E-507E3094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-2827218"/>
            <a:ext cx="7043102" cy="82741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42159"/>
            <a:ext cx="10563543" cy="178784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922078"/>
            <a:ext cx="10563543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5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Sekundärlogo-Fläch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18AEBE-BA24-1258-9B3A-7AAF3DB47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60" y="472440"/>
            <a:ext cx="5931444" cy="69681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177260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268" y="3678238"/>
            <a:ext cx="9580795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835F6A3-0BA4-9371-0507-832279AE7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420" t="-353" b="-369"/>
          <a:stretch/>
        </p:blipFill>
        <p:spPr>
          <a:xfrm rot="5400000">
            <a:off x="6481904" y="4458868"/>
            <a:ext cx="4834194" cy="569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60125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149720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zeil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338087"/>
            <a:ext cx="11160125" cy="38388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835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9C61-5DFF-5001-DF4E-6EFE5F9C0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36042-18D5-27A0-360F-D9D2B5E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038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C9C93C-8977-E06C-297E-DB4DFF78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5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B4061E7-6C29-1961-A3E9-1905A940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338086"/>
            <a:ext cx="5503862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ED85B53-835C-9CB5-EE67-BF989CE48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338086"/>
            <a:ext cx="5503863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0914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873DA-8922-5D18-87FA-EF55CE6F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5481637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282EC0-9F18-C6B3-C099-7FE026B2E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4816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503DBD-C0A3-D26F-45C4-A216E320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08163"/>
            <a:ext cx="5503863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32A673-CD3F-2C56-117E-A8D6B874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86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32E16B-3F52-85F2-35D9-4730FA02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70409A23-DCAB-1ACF-8263-C9AE3BACC2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7504C-682B-929F-E475-161B26DA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3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5FD7BA-A9B8-0156-00E9-3D2E0086FAD5}"/>
              </a:ext>
            </a:extLst>
          </p:cNvPr>
          <p:cNvSpPr/>
          <p:nvPr userDrawn="1"/>
        </p:nvSpPr>
        <p:spPr>
          <a:xfrm>
            <a:off x="515937" y="1620458"/>
            <a:ext cx="3600000" cy="4595150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70805B0-1110-BA6F-6DAB-BA069F7DECD4}"/>
              </a:ext>
            </a:extLst>
          </p:cNvPr>
          <p:cNvSpPr/>
          <p:nvPr userDrawn="1"/>
        </p:nvSpPr>
        <p:spPr>
          <a:xfrm>
            <a:off x="4296000" y="1620458"/>
            <a:ext cx="3600000" cy="4595150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075CFA51-C844-879E-FDFD-247AFAA5AD6D}"/>
              </a:ext>
            </a:extLst>
          </p:cNvPr>
          <p:cNvSpPr/>
          <p:nvPr userDrawn="1"/>
        </p:nvSpPr>
        <p:spPr>
          <a:xfrm>
            <a:off x="8076063" y="1620458"/>
            <a:ext cx="3600000" cy="4595150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CBE0308-1AF2-3AD2-BE73-3B2C328FDA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300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A15C39D0-25D9-DDB4-D713-B4E38DB8A1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8363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E57FCD8B-D089-6C3F-6E12-8CAE44C68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8426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E3D2331E-7E6A-47C6-7F6E-99C7F4F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71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EA8DAF-7885-0FB8-24B1-85DF3A93C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6678946" cy="43434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03B0DC5-A06F-5775-36E5-AD7D5849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Bildplatzhalter 7">
            <a:extLst>
              <a:ext uri="{FF2B5EF4-FFF2-40B4-BE49-F238E27FC236}">
                <a16:creationId xmlns:a16="http://schemas.microsoft.com/office/drawing/2014/main" id="{B18C8EC7-E188-862A-A060-A52161767E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46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328E083-751E-7C64-32B6-6A8AB7967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05734-4F63-9AC5-D4D9-F1DF4876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CE3FD7-E3DC-9447-CE53-BD0ADE25218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F4CF7BA2-585A-32F5-5420-2C6AD2717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326511"/>
            <a:ext cx="6719051" cy="3860930"/>
          </a:xfrm>
        </p:spPr>
        <p:txBody>
          <a:bodyPr/>
          <a:lstStyle>
            <a:lvl2pPr marL="230400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3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C3505-27E0-AFDE-B079-7DB2CF23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2D62A03D-2C1E-2455-6B00-3273D6FCE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476B2F-5E03-6F42-6FCE-6DD71A42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006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17696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09AAC19-3A37-CBA5-ABC2-A82202526F4F}"/>
              </a:ext>
            </a:extLst>
          </p:cNvPr>
          <p:cNvSpPr txBox="1"/>
          <p:nvPr userDrawn="1"/>
        </p:nvSpPr>
        <p:spPr>
          <a:xfrm>
            <a:off x="6282785" y="2675815"/>
            <a:ext cx="4899566" cy="3457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 digitalen Tools Berufliche Orientierung an Schule entwickeln und steuern.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Georgskommende</a:t>
            </a: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33</a:t>
            </a: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48143 Münster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 +49 (0) 251 83-29476</a:t>
            </a: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berufswahlkompetenz@uni-muenster.de</a:t>
            </a: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www.berufswahlkompetenz.de</a:t>
            </a:r>
            <a:endParaRPr lang="de-DE" sz="20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8FC720-A13E-4BEF-7A63-AEC2064E0C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1274" y="594851"/>
            <a:ext cx="3251355" cy="13873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F9D4912-D41A-8A98-FF92-1ED90227F9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32266" y="400051"/>
            <a:ext cx="5756585" cy="676275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56FF9E3-E6D5-D8FA-72F3-9D391CACFD94}"/>
              </a:ext>
            </a:extLst>
          </p:cNvPr>
          <p:cNvSpPr txBox="1"/>
          <p:nvPr userDrawn="1"/>
        </p:nvSpPr>
        <p:spPr>
          <a:xfrm>
            <a:off x="12553950" y="728663"/>
            <a:ext cx="283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Diese Folie kann inhaltlich im Folienmaster bearbeitet werden.</a:t>
            </a:r>
          </a:p>
        </p:txBody>
      </p:sp>
    </p:spTree>
    <p:extLst>
      <p:ext uri="{BB962C8B-B14F-4D97-AF65-F5344CB8AC3E}">
        <p14:creationId xmlns:p14="http://schemas.microsoft.com/office/powerpoint/2010/main" val="13052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1160125" cy="43037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628" y="6352129"/>
            <a:ext cx="532435" cy="384338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b="38109"/>
          <a:stretch/>
        </p:blipFill>
        <p:spPr>
          <a:xfrm>
            <a:off x="10472054" y="313532"/>
            <a:ext cx="1220007" cy="322186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2128"/>
            <a:ext cx="9178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0563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52" r:id="rId5"/>
    <p:sldLayoutId id="2147483664" r:id="rId6"/>
    <p:sldLayoutId id="2147483653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30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28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66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954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8B621-270F-78EA-CEE9-84E29B9DA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2903" y="1944191"/>
            <a:ext cx="9133160" cy="2279470"/>
          </a:xfrm>
        </p:spPr>
        <p:txBody>
          <a:bodyPr>
            <a:normAutofit fontScale="90000"/>
          </a:bodyPr>
          <a:lstStyle/>
          <a:p>
            <a:r>
              <a:rPr lang="de-DE"/>
              <a:t>Tipps und Unterstützung </a:t>
            </a:r>
            <a:br>
              <a:rPr lang="de-DE"/>
            </a:br>
            <a:r>
              <a:rPr lang="de-DE"/>
              <a:t>für die Erstellung </a:t>
            </a:r>
            <a:br>
              <a:rPr lang="de-DE"/>
            </a:br>
            <a:r>
              <a:rPr lang="de-DE"/>
              <a:t>eines BO-Konzepts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17BC70E-3050-3998-7BAB-7958F378B845}"/>
              </a:ext>
            </a:extLst>
          </p:cNvPr>
          <p:cNvGrpSpPr/>
          <p:nvPr/>
        </p:nvGrpSpPr>
        <p:grpSpPr>
          <a:xfrm>
            <a:off x="6604788" y="5270465"/>
            <a:ext cx="4760538" cy="1241775"/>
            <a:chOff x="6604788" y="5270465"/>
            <a:chExt cx="4760538" cy="1241775"/>
          </a:xfrm>
        </p:grpSpPr>
        <p:pic>
          <p:nvPicPr>
            <p:cNvPr id="7" name="Picture 4" descr="Absenderkennung mit dem Schriftzug &quot;Ministerium für Schule und Bildung des Landes Nordrhein-Westfalen&quot; sowie dem Landeswappen. ">
              <a:extLst>
                <a:ext uri="{FF2B5EF4-FFF2-40B4-BE49-F238E27FC236}">
                  <a16:creationId xmlns:a16="http://schemas.microsoft.com/office/drawing/2014/main" id="{25BACBC0-D167-7BEF-132E-22D681B9A2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788" y="6106582"/>
              <a:ext cx="1976659" cy="405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5EAB04BF-048A-24FE-892D-C048221D2C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31238" b="31328"/>
            <a:stretch/>
          </p:blipFill>
          <p:spPr bwMode="auto">
            <a:xfrm>
              <a:off x="9282563" y="5993663"/>
              <a:ext cx="1706421" cy="420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Grafik 9" descr="Ein Bild, das Screenshot, Schrift, Schwarz enthält.&#10;&#10;Automatisch generierte Beschreibung">
              <a:extLst>
                <a:ext uri="{FF2B5EF4-FFF2-40B4-BE49-F238E27FC236}">
                  <a16:creationId xmlns:a16="http://schemas.microsoft.com/office/drawing/2014/main" id="{3E4ED34C-CA74-1416-7114-CBCB39F63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4789" y="5281072"/>
              <a:ext cx="1205796" cy="333698"/>
            </a:xfrm>
            <a:prstGeom prst="rect">
              <a:avLst/>
            </a:prstGeom>
          </p:spPr>
        </p:pic>
        <p:pic>
          <p:nvPicPr>
            <p:cNvPr id="11" name="Grafik 10" descr="Ein Bild, das Text, Screenshot, Schrift, Reihe enthält.&#10;&#10;Automatisch generierte Beschreibung">
              <a:extLst>
                <a:ext uri="{FF2B5EF4-FFF2-40B4-BE49-F238E27FC236}">
                  <a16:creationId xmlns:a16="http://schemas.microsoft.com/office/drawing/2014/main" id="{69316E38-3C2B-1366-49BE-194985F71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238"/>
            <a:stretch>
              <a:fillRect/>
            </a:stretch>
          </p:blipFill>
          <p:spPr>
            <a:xfrm>
              <a:off x="9193355" y="5270465"/>
              <a:ext cx="2171971" cy="723198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203C57A4-D726-4D74-65BC-05928B814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57872" y="5362196"/>
              <a:ext cx="1088195" cy="405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0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7618845-A183-8807-2DB4-8B39E281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2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68B4B7-1D92-E837-F5DC-A1652BE0E6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6" y="1980000"/>
            <a:ext cx="6812233" cy="4343401"/>
          </a:xfrm>
        </p:spPr>
        <p:txBody>
          <a:bodyPr/>
          <a:lstStyle/>
          <a:p>
            <a:pPr marL="1800" lvl="1" indent="0">
              <a:lnSpc>
                <a:spcPct val="150000"/>
              </a:lnSpc>
              <a:buNone/>
            </a:pPr>
            <a:r>
              <a:rPr lang="de-DE" b="1">
                <a:solidFill>
                  <a:schemeClr val="accent1"/>
                </a:solidFill>
                <a:latin typeface="Quicksand" pitchFamily="2" charset="77"/>
              </a:rPr>
              <a:t>01</a:t>
            </a:r>
            <a:r>
              <a:rPr lang="de-DE"/>
              <a:t> Warum braucht es ein BO-Konzept?</a:t>
            </a:r>
          </a:p>
          <a:p>
            <a:pPr marL="1800" lvl="1" indent="0">
              <a:lnSpc>
                <a:spcPct val="150000"/>
              </a:lnSpc>
              <a:buNone/>
            </a:pPr>
            <a:r>
              <a:rPr lang="de-DE" b="1">
                <a:solidFill>
                  <a:schemeClr val="accent1"/>
                </a:solidFill>
                <a:latin typeface="Quicksand" pitchFamily="2" charset="77"/>
              </a:rPr>
              <a:t>02</a:t>
            </a:r>
            <a:r>
              <a:rPr lang="de-DE"/>
              <a:t> Welche Vorgaben gibt es für ein BO-Konzept?</a:t>
            </a:r>
          </a:p>
          <a:p>
            <a:pPr marL="1800" lvl="1" indent="0">
              <a:lnSpc>
                <a:spcPct val="150000"/>
              </a:lnSpc>
              <a:buNone/>
            </a:pPr>
            <a:r>
              <a:rPr lang="de-DE" b="1">
                <a:solidFill>
                  <a:schemeClr val="accent1"/>
                </a:solidFill>
                <a:latin typeface="Quicksand" pitchFamily="2" charset="77"/>
              </a:rPr>
              <a:t>03</a:t>
            </a:r>
            <a:r>
              <a:rPr lang="de-DE"/>
              <a:t> Welche Anforderungen sollte ein BO-Konzept erfüllen?</a:t>
            </a:r>
          </a:p>
          <a:p>
            <a:pPr lvl="2">
              <a:lnSpc>
                <a:spcPct val="100000"/>
              </a:lnSpc>
            </a:pPr>
            <a:r>
              <a:rPr lang="de-DE"/>
              <a:t>Personelle Ressourcen müssen berücksichtigt werden!</a:t>
            </a:r>
          </a:p>
          <a:p>
            <a:pPr lvl="2">
              <a:lnSpc>
                <a:spcPct val="100000"/>
              </a:lnSpc>
            </a:pPr>
            <a:r>
              <a:rPr lang="de-DE"/>
              <a:t>Welche formalen Kriterien sollten erfüllt werden?</a:t>
            </a:r>
          </a:p>
          <a:p>
            <a:pPr lvl="2">
              <a:lnSpc>
                <a:spcPct val="100000"/>
              </a:lnSpc>
            </a:pPr>
            <a:r>
              <a:rPr lang="de-DE"/>
              <a:t>Welche inhaltlichen Kriterien sollten erfüllt werden?</a:t>
            </a:r>
          </a:p>
          <a:p>
            <a:pPr marL="1800" lvl="1" indent="0">
              <a:lnSpc>
                <a:spcPct val="150000"/>
              </a:lnSpc>
              <a:buNone/>
            </a:pPr>
            <a:r>
              <a:rPr lang="de-DE" b="1">
                <a:solidFill>
                  <a:schemeClr val="accent1"/>
                </a:solidFill>
                <a:latin typeface="Quicksand" pitchFamily="2" charset="77"/>
              </a:rPr>
              <a:t>04 </a:t>
            </a:r>
            <a:r>
              <a:rPr lang="de-DE"/>
              <a:t>Welche technischen Umsetzungsmöglichkeiten gibt es?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C2624F-EC38-BAE8-387F-7B7D1E22A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97F90F-6210-F845-AD31-7DD0474FE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Agenda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20DEA312-49AE-DF2D-F142-9E7AFB6DDE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4079" b="14079"/>
          <a:stretch/>
        </p:blipFill>
        <p:spPr>
          <a:xfrm>
            <a:off x="7452000" y="1440000"/>
            <a:ext cx="4347893" cy="4679950"/>
          </a:xfrm>
        </p:spPr>
      </p:pic>
    </p:spTree>
    <p:extLst>
      <p:ext uri="{BB962C8B-B14F-4D97-AF65-F5344CB8AC3E}">
        <p14:creationId xmlns:p14="http://schemas.microsoft.com/office/powerpoint/2010/main" val="358864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01  Warum braucht es ein BO-Konzept?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3BE3BB2-E4A3-7B5B-A037-7939DDAA30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980000"/>
            <a:ext cx="6719051" cy="3860930"/>
          </a:xfrm>
        </p:spPr>
        <p:txBody>
          <a:bodyPr>
            <a:no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Besonders bedeutsam ist, dass Berufsorientierung als Schulentwicklungsaufgabe verstanden werden muss </a:t>
            </a:r>
            <a:br>
              <a:rPr lang="de-DE" sz="1900"/>
            </a:br>
            <a:r>
              <a:rPr lang="de-DE" sz="1000"/>
              <a:t>(Butz, 2008)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Berufsorientierung wird häufig als eine Sammlung einzelner Maßnahmen wahrgenommen; ein BO-Konzept versucht, diese Maßnahmen zu rahmen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Wichtig ist das Zusammenspiel der Ebenen des Unterrichts, des Personals und der Schulorganisation </a:t>
            </a:r>
            <a:br>
              <a:rPr lang="de-DE" sz="1900"/>
            </a:br>
            <a:r>
              <a:rPr lang="de-DE" sz="1000"/>
              <a:t>(Driesel-Lange et al. 2011, Driesel-Lange et al. 2010)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Es braucht einen transparenten Konsens über die Maßnahmen der Berufsorientierung</a:t>
            </a:r>
          </a:p>
        </p:txBody>
      </p:sp>
      <p:pic>
        <p:nvPicPr>
          <p:cNvPr id="11" name="Bildplatzhalter 9">
            <a:extLst>
              <a:ext uri="{FF2B5EF4-FFF2-40B4-BE49-F238E27FC236}">
                <a16:creationId xmlns:a16="http://schemas.microsoft.com/office/drawing/2014/main" id="{820C4B3D-CFF5-5ABA-2484-942EFE5C42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738"/>
                    </a14:imgEffect>
                    <a14:imgEffect>
                      <a14:saturation sat="63000"/>
                    </a14:imgEffect>
                    <a14:imgEffect>
                      <a14:brightnessContrast bright="21000" contrast="7000"/>
                    </a14:imgEffect>
                  </a14:imgLayer>
                </a14:imgProps>
              </a:ext>
            </a:extLst>
          </a:blip>
          <a:srcRect t="3942" b="3942"/>
          <a:stretch/>
        </p:blipFill>
        <p:spPr>
          <a:xfrm>
            <a:off x="7452000" y="1440000"/>
            <a:ext cx="4347893" cy="4679950"/>
          </a:xfrm>
          <a:ln w="15875">
            <a:noFill/>
          </a:ln>
        </p:spPr>
      </p:pic>
    </p:spTree>
    <p:extLst>
      <p:ext uri="{BB962C8B-B14F-4D97-AF65-F5344CB8AC3E}">
        <p14:creationId xmlns:p14="http://schemas.microsoft.com/office/powerpoint/2010/main" val="207777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6782-A4C8-6C8A-9C4D-EC060F700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F5BF4BD-EEE8-1F21-9CBC-752186DA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80C67D-F8D1-B2D7-8030-0F56D6F4E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8C8648E-28BE-1EFE-26D4-C46D2A59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02  Welche Vorgaben gibt es </a:t>
            </a:r>
            <a:br>
              <a:rPr lang="de-DE"/>
            </a:br>
            <a:r>
              <a:rPr lang="de-DE"/>
              <a:t>für ein BO-Konzept?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2765A0-F53D-041F-E36B-48193BC16D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980000"/>
            <a:ext cx="6572839" cy="386093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Der Runderlass des Ministeriums von 2020 definiert die </a:t>
            </a:r>
            <a:br>
              <a:rPr lang="de-DE" dirty="0"/>
            </a:br>
            <a:r>
              <a:rPr lang="de-DE" dirty="0"/>
              <a:t>für den Prozess der Beruflichen Orientierung verpflichtenden Elemente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Die konkretisierenden Hinweise zum Curriculum vom MSB von 2019 beschreiben: </a:t>
            </a:r>
            <a:r>
              <a:rPr lang="de-DE" i="1" dirty="0">
                <a:solidFill>
                  <a:schemeClr val="accent1"/>
                </a:solidFill>
                <a:cs typeface="Roboto" panose="02000000000000000000" pitchFamily="2" charset="0"/>
              </a:rPr>
              <a:t>„Das BO-Curriculum soll Berufliche Orientierung als Querschnitts- und Gemeinschaftsaufgabe für alle Lehrkräfte und alle Unterrichtsfächer in die Praxis der eigenen Schule integrieren (…).“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Im </a:t>
            </a:r>
            <a:r>
              <a:rPr lang="de-DE" dirty="0" err="1"/>
              <a:t>KAoA</a:t>
            </a:r>
            <a:r>
              <a:rPr lang="de-DE" dirty="0"/>
              <a:t> Handbuch 2020 heißt es weiter:</a:t>
            </a:r>
            <a:r>
              <a:rPr lang="de-DE" i="1" dirty="0">
                <a:solidFill>
                  <a:schemeClr val="accent1"/>
                </a:solidFill>
              </a:rPr>
              <a:t> „Berufliche Orientierung ist Teil der Allgemeinbildung (§2 SchulG) und in die Schulprogrammentwicklung jeder Schule integriert.“</a:t>
            </a:r>
          </a:p>
        </p:txBody>
      </p:sp>
      <p:pic>
        <p:nvPicPr>
          <p:cNvPr id="13" name="Bildplatzhalter 9">
            <a:extLst>
              <a:ext uri="{FF2B5EF4-FFF2-40B4-BE49-F238E27FC236}">
                <a16:creationId xmlns:a16="http://schemas.microsoft.com/office/drawing/2014/main" id="{820C4B3D-CFF5-5ABA-2484-942EFE5C42FD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 t="23938"/>
          <a:stretch/>
        </p:blipFill>
        <p:spPr>
          <a:xfrm>
            <a:off x="7452000" y="1440000"/>
            <a:ext cx="4347893" cy="4679950"/>
          </a:xfrm>
          <a:prstGeom prst="flowChartDelay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924923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61ED0-698F-ECC4-BC88-95E97A1AA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5158407-7EEC-B965-5864-E4B4468A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3FC44E-02F7-659B-A6FA-3F3D546AC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BCB3FF3-33B0-422D-A7B9-FE0C1F04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493182" cy="521322"/>
          </a:xfrm>
        </p:spPr>
        <p:txBody>
          <a:bodyPr>
            <a:noAutofit/>
          </a:bodyPr>
          <a:lstStyle/>
          <a:p>
            <a:r>
              <a:rPr lang="de-DE"/>
              <a:t>03 Welche Anforderungen </a:t>
            </a:r>
            <a:br>
              <a:rPr lang="de-DE"/>
            </a:br>
            <a:r>
              <a:rPr lang="de-DE"/>
              <a:t>sollte ein BO-Konzept erfüllen?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4B5C7B1-0D89-3743-6E4A-A7D1A9AFD7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7" y="3672000"/>
            <a:ext cx="11160125" cy="1964372"/>
          </a:xfrm>
        </p:spPr>
        <p:txBody>
          <a:bodyPr numCol="4" spcCol="288000">
            <a:normAutofit fontScale="92500" lnSpcReduction="10000"/>
          </a:bodyPr>
          <a:lstStyle/>
          <a:p>
            <a:r>
              <a:rPr lang="de-DE" b="1"/>
              <a:t>Ein BO-Konzept </a:t>
            </a:r>
            <a:br>
              <a:rPr lang="de-DE" b="1"/>
            </a:br>
            <a:r>
              <a:rPr lang="de-DE"/>
              <a:t>… sollte so kurz wie möglich, aber so lang wie nötig sein</a:t>
            </a:r>
          </a:p>
          <a:p>
            <a:endParaRPr lang="de-DE"/>
          </a:p>
          <a:p>
            <a:r>
              <a:rPr lang="de-DE" b="1"/>
              <a:t>Ein BO-Konzept </a:t>
            </a:r>
            <a:br>
              <a:rPr lang="de-DE" b="1"/>
            </a:br>
            <a:r>
              <a:rPr lang="de-DE"/>
              <a:t>… sollte publizierbar sein für die externe Kommunikation.</a:t>
            </a:r>
          </a:p>
          <a:p>
            <a:endParaRPr lang="de-DE"/>
          </a:p>
          <a:p>
            <a:r>
              <a:rPr lang="de-DE" b="1"/>
              <a:t>Ein BO-Konzept </a:t>
            </a:r>
            <a:br>
              <a:rPr lang="de-DE" b="1"/>
            </a:br>
            <a:r>
              <a:rPr lang="de-DE"/>
              <a:t>… muss mit vertretbarem Aufwand anpassbar und aktualisierbar sein</a:t>
            </a:r>
          </a:p>
          <a:p>
            <a:endParaRPr lang="de-DE" b="1"/>
          </a:p>
          <a:p>
            <a:r>
              <a:rPr lang="de-DE" b="1"/>
              <a:t>Die technische Umsetzung des </a:t>
            </a:r>
            <a:br>
              <a:rPr lang="de-DE" b="1"/>
            </a:br>
            <a:r>
              <a:rPr lang="de-DE" b="1"/>
              <a:t>BO-Konzeptes </a:t>
            </a:r>
            <a:br>
              <a:rPr lang="de-DE" b="1"/>
            </a:br>
            <a:r>
              <a:rPr lang="de-DE"/>
              <a:t>… sollte so einfach sein, dass alle Kolleg*innen damit arbeiten können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98CD8CC-AC7E-BF1E-D08E-847DB5E52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40233" y="2232704"/>
            <a:ext cx="1510099" cy="151009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3289E54-1DD9-0151-A825-125E74384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61048" y="2163632"/>
            <a:ext cx="1629910" cy="162991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348628D-5945-D72C-70FE-4ED63F019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6256" y="2288772"/>
            <a:ext cx="1502211" cy="150221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7F987E4-90CA-F680-920B-2D932E41FE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815208" y="2366031"/>
            <a:ext cx="1286735" cy="128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8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6D0F4-5BFE-48C4-7483-E3608E8C5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61D9C14-CA58-75E3-7823-FBC21380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EE90C53-3499-73C1-A553-8EC0948BC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 - Technische Umsetzung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FD84B24-A923-CDBD-3739-D0513E8CE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04 Welche technischen </a:t>
            </a:r>
            <a:br>
              <a:rPr lang="de-DE"/>
            </a:br>
            <a:r>
              <a:rPr lang="de-DE"/>
              <a:t>Umsetzungsmöglichkeiten gibt es?</a:t>
            </a:r>
          </a:p>
        </p:txBody>
      </p:sp>
      <p:pic>
        <p:nvPicPr>
          <p:cNvPr id="10" name="Grafik 9" descr="Ein Bild, das Screenshot, Electric Blue (Farbe), Grafiken, Blau enthält.&#10;&#10;KI-generierte Inhalte können fehlerhaft sein.">
            <a:extLst>
              <a:ext uri="{FF2B5EF4-FFF2-40B4-BE49-F238E27FC236}">
                <a16:creationId xmlns:a16="http://schemas.microsoft.com/office/drawing/2014/main" id="{B2EE6242-1AE8-C354-6E8B-338BC6CE9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06" y="2241682"/>
            <a:ext cx="2125728" cy="1195722"/>
          </a:xfrm>
          <a:prstGeom prst="rect">
            <a:avLst/>
          </a:prstGeom>
        </p:spPr>
      </p:pic>
      <p:pic>
        <p:nvPicPr>
          <p:cNvPr id="12" name="Grafik 11" descr="Ein Bild, das Schrift, Grafiken, Logo, Symbol enthält.&#10;&#10;KI-generierte Inhalte können fehlerhaft sein.">
            <a:extLst>
              <a:ext uri="{FF2B5EF4-FFF2-40B4-BE49-F238E27FC236}">
                <a16:creationId xmlns:a16="http://schemas.microsoft.com/office/drawing/2014/main" id="{5E5C03CE-F8BF-919B-CD8D-485F17D63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272" y="2569028"/>
            <a:ext cx="2109269" cy="922805"/>
          </a:xfrm>
          <a:prstGeom prst="rect">
            <a:avLst/>
          </a:prstGeom>
        </p:spPr>
      </p:pic>
      <p:pic>
        <p:nvPicPr>
          <p:cNvPr id="14" name="Grafik 13" descr="Ein Bild, das Diagramm, Schrift, Grafiken, Reihe enthält.&#10;&#10;KI-generierte Inhalte können fehlerhaft sein.">
            <a:extLst>
              <a:ext uri="{FF2B5EF4-FFF2-40B4-BE49-F238E27FC236}">
                <a16:creationId xmlns:a16="http://schemas.microsoft.com/office/drawing/2014/main" id="{598A9439-770F-2608-2641-F510E1AB5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354" y="2013111"/>
            <a:ext cx="2162288" cy="1566002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241D4047-4200-13E9-63F0-672E0DD2F528}"/>
              </a:ext>
            </a:extLst>
          </p:cNvPr>
          <p:cNvSpPr txBox="1">
            <a:spLocks/>
          </p:cNvSpPr>
          <p:nvPr/>
        </p:nvSpPr>
        <p:spPr>
          <a:xfrm>
            <a:off x="3847272" y="3837875"/>
            <a:ext cx="2703749" cy="169875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/>
              <a:t>Whiteboard-Tool für effektive Zusammenarbeit. </a:t>
            </a:r>
            <a:br>
              <a:rPr lang="de-DE" sz="1400"/>
            </a:br>
            <a:r>
              <a:rPr lang="de-DE" sz="1400"/>
              <a:t>Entwickelt in Deutschland.</a:t>
            </a:r>
            <a:br>
              <a:rPr lang="de-DE" sz="1400"/>
            </a:br>
            <a:r>
              <a:rPr lang="de-DE" sz="1400" b="1" err="1">
                <a:solidFill>
                  <a:schemeClr val="tx2"/>
                </a:solidFill>
              </a:rPr>
              <a:t>conceptboard.com</a:t>
            </a:r>
            <a:endParaRPr lang="de-DE" sz="1400" b="1">
              <a:solidFill>
                <a:schemeClr val="tx2"/>
              </a:solidFill>
              <a:latin typeface="Quicksand" pitchFamily="2" charset="77"/>
            </a:endParaRPr>
          </a:p>
        </p:txBody>
      </p:sp>
      <p:sp>
        <p:nvSpPr>
          <p:cNvPr id="17" name="Titel 4">
            <a:extLst>
              <a:ext uri="{FF2B5EF4-FFF2-40B4-BE49-F238E27FC236}">
                <a16:creationId xmlns:a16="http://schemas.microsoft.com/office/drawing/2014/main" id="{2A07E867-5625-19A6-D824-E5F9773525A9}"/>
              </a:ext>
            </a:extLst>
          </p:cNvPr>
          <p:cNvSpPr txBox="1">
            <a:spLocks/>
          </p:cNvSpPr>
          <p:nvPr/>
        </p:nvSpPr>
        <p:spPr>
          <a:xfrm>
            <a:off x="10368905" y="4540343"/>
            <a:ext cx="12612235" cy="589154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de-DE" sz="2000"/>
              <a:t>weitere…</a:t>
            </a:r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1379783E-1138-E861-C22A-63B98525E579}"/>
              </a:ext>
            </a:extLst>
          </p:cNvPr>
          <p:cNvSpPr txBox="1">
            <a:spLocks/>
          </p:cNvSpPr>
          <p:nvPr/>
        </p:nvSpPr>
        <p:spPr>
          <a:xfrm>
            <a:off x="7387307" y="3837875"/>
            <a:ext cx="2981598" cy="169875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/>
              <a:t>Onlineplattform für Bildungseinrichtungen.</a:t>
            </a:r>
            <a:br>
              <a:rPr lang="de-DE" sz="1400"/>
            </a:br>
            <a:r>
              <a:rPr lang="de-DE" sz="1400"/>
              <a:t>100% konform zur DSGVO.</a:t>
            </a:r>
            <a:br>
              <a:rPr lang="de-DE" sz="1400"/>
            </a:br>
            <a:r>
              <a:rPr lang="de-DE" sz="1400" b="1" err="1">
                <a:solidFill>
                  <a:schemeClr val="tx2"/>
                </a:solidFill>
              </a:rPr>
              <a:t>taskcards.de</a:t>
            </a:r>
            <a:endParaRPr lang="de-DE" sz="1400" b="1">
              <a:solidFill>
                <a:schemeClr val="tx2"/>
              </a:solidFill>
              <a:latin typeface="Quicksand" pitchFamily="2" charset="77"/>
            </a:endParaRPr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D09C3691-DEFC-67EC-D5FC-32565DCC430D}"/>
              </a:ext>
            </a:extLst>
          </p:cNvPr>
          <p:cNvSpPr txBox="1">
            <a:spLocks/>
          </p:cNvSpPr>
          <p:nvPr/>
        </p:nvSpPr>
        <p:spPr>
          <a:xfrm>
            <a:off x="515938" y="3837875"/>
            <a:ext cx="2542949" cy="169875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/>
              <a:t>Praktische Vorlagen und einfachen Tools für produktivere Zusammenarbeit. </a:t>
            </a:r>
            <a:br>
              <a:rPr lang="de-DE" sz="1400"/>
            </a:br>
            <a:r>
              <a:rPr lang="de-DE" sz="1400" b="1" err="1">
                <a:solidFill>
                  <a:schemeClr val="tx2"/>
                </a:solidFill>
              </a:rPr>
              <a:t>microsoft.com</a:t>
            </a:r>
            <a:endParaRPr lang="de-DE" sz="1400" b="1">
              <a:solidFill>
                <a:schemeClr val="tx2"/>
              </a:solidFill>
              <a:latin typeface="Quicks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9164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98F8B-5433-D7B3-4A7B-9E39BF71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8FCCED0-93CD-7CD6-CFFE-84DA6695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7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0DDE7F-A471-5CB3-26F1-394FA759A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800" y="6356350"/>
            <a:ext cx="9178568" cy="365125"/>
          </a:xfrm>
        </p:spPr>
        <p:txBody>
          <a:bodyPr/>
          <a:lstStyle/>
          <a:p>
            <a:r>
              <a:rPr lang="de-DE"/>
              <a:t>Hilfestellung zur Erstellung eines BO-Konzepts - Technische Umsetzung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675BDF7-FAAF-4694-5385-9DBB68F9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0" y="740320"/>
            <a:ext cx="11240634" cy="521322"/>
          </a:xfrm>
        </p:spPr>
        <p:txBody>
          <a:bodyPr>
            <a:noAutofit/>
          </a:bodyPr>
          <a:lstStyle/>
          <a:p>
            <a:r>
              <a:rPr lang="de-DE"/>
              <a:t>01 Umsetzung mit Word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6F93BBB-20BF-9C41-DA8C-D89D8ADAD9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800" y="1945164"/>
            <a:ext cx="5841319" cy="2931634"/>
          </a:xfrm>
        </p:spPr>
        <p:txBody>
          <a:bodyPr>
            <a:noAutofit/>
          </a:bodyPr>
          <a:lstStyle/>
          <a:p>
            <a:r>
              <a:rPr lang="de-DE" sz="1900" b="1">
                <a:solidFill>
                  <a:schemeClr val="accent1"/>
                </a:solidFill>
                <a:latin typeface="Quicksand" pitchFamily="2" charset="77"/>
              </a:rPr>
              <a:t>Vorteile:</a:t>
            </a:r>
          </a:p>
          <a:p>
            <a:pPr marL="771300" lvl="2" indent="-342900"/>
            <a:r>
              <a:rPr lang="de-DE" sz="1900"/>
              <a:t>Kann “jeder“ bedienen</a:t>
            </a:r>
          </a:p>
          <a:p>
            <a:pPr marL="771300" lvl="2" indent="-342900"/>
            <a:r>
              <a:rPr lang="de-DE" sz="1900"/>
              <a:t>Kein spezielles Abo notwendig</a:t>
            </a:r>
            <a:br>
              <a:rPr lang="de-DE" sz="1900"/>
            </a:br>
            <a:endParaRPr lang="de-DE" sz="1900"/>
          </a:p>
          <a:p>
            <a:r>
              <a:rPr lang="de-DE" sz="1900" b="1">
                <a:solidFill>
                  <a:schemeClr val="accent1"/>
                </a:solidFill>
                <a:latin typeface="Quicksand" pitchFamily="2" charset="77"/>
              </a:rPr>
              <a:t>Nachteile:</a:t>
            </a:r>
          </a:p>
          <a:p>
            <a:pPr marL="771300" lvl="2" indent="-342900"/>
            <a:r>
              <a:rPr lang="de-DE" sz="1900"/>
              <a:t>Lässt sich nicht direkt veröffentlichen</a:t>
            </a:r>
          </a:p>
          <a:p>
            <a:pPr marL="771300" lvl="2" indent="-342900"/>
            <a:r>
              <a:rPr lang="de-DE" sz="1900"/>
              <a:t>Einbindung weitere Medien begrenzt (Videos)</a:t>
            </a:r>
          </a:p>
          <a:p>
            <a:pPr lvl="2" indent="0">
              <a:buNone/>
            </a:pPr>
            <a:endParaRPr lang="de-DE" sz="1900"/>
          </a:p>
          <a:p>
            <a:pPr marL="771300" lvl="2" indent="-342900"/>
            <a:endParaRPr lang="de-DE" sz="1900"/>
          </a:p>
        </p:txBody>
      </p:sp>
      <p:pic>
        <p:nvPicPr>
          <p:cNvPr id="6" name="Grafik 5" descr="Ein Bild, das Screenshot, Electric Blue (Farbe), Grafiken, Blau enthält.&#10;&#10;KI-generierte Inhalte können fehlerhaft sein.">
            <a:extLst>
              <a:ext uri="{FF2B5EF4-FFF2-40B4-BE49-F238E27FC236}">
                <a16:creationId xmlns:a16="http://schemas.microsoft.com/office/drawing/2014/main" id="{B25CD8B2-909A-BF00-5988-CB706D696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2492" y="450669"/>
            <a:ext cx="1408311" cy="792175"/>
          </a:xfrm>
          <a:prstGeom prst="rect">
            <a:avLst/>
          </a:prstGeom>
        </p:spPr>
      </p:pic>
      <p:pic>
        <p:nvPicPr>
          <p:cNvPr id="28" name="Grafik 27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5D690851-B603-BDE3-5090-E10602944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501172" y="1231647"/>
            <a:ext cx="7554075" cy="566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2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94590-FB1C-4C4E-F585-F2348817F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23211A1-D239-AB6C-3375-BBA37E50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1DB03BF-82DB-5815-F02A-DF4E7425C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/>
              <a:t>Hilfestellung zur Erstellung eines BO-Konzepts - Technische Umsetzung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79EB57C-3CBE-E685-F616-FE187658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>
            <a:noAutofit/>
          </a:bodyPr>
          <a:lstStyle/>
          <a:p>
            <a:r>
              <a:rPr lang="de-DE"/>
              <a:t>02 Umsetzung mit </a:t>
            </a:r>
            <a:r>
              <a:rPr lang="de-DE" err="1"/>
              <a:t>Conceptboard</a:t>
            </a:r>
            <a:br>
              <a:rPr lang="de-DE"/>
            </a:br>
            <a:endParaRPr lang="de-DE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68D5D246-AA33-0048-FBEA-80479FEDCBBD}"/>
              </a:ext>
            </a:extLst>
          </p:cNvPr>
          <p:cNvSpPr txBox="1">
            <a:spLocks/>
          </p:cNvSpPr>
          <p:nvPr/>
        </p:nvSpPr>
        <p:spPr>
          <a:xfrm>
            <a:off x="515938" y="1980000"/>
            <a:ext cx="6156960" cy="3410606"/>
          </a:xfrm>
          <a:prstGeom prst="rect">
            <a:avLst/>
          </a:prstGeom>
        </p:spPr>
        <p:txBody>
          <a:bodyPr vert="horz" lIns="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7600" b="1">
                <a:solidFill>
                  <a:schemeClr val="accent1"/>
                </a:solidFill>
                <a:latin typeface="Quicksand" pitchFamily="2" charset="77"/>
              </a:rPr>
              <a:t>Vorteile:</a:t>
            </a:r>
          </a:p>
          <a:p>
            <a:pPr marL="771300" lvl="2" indent="-342900"/>
            <a:r>
              <a:rPr lang="de-DE" sz="7600"/>
              <a:t>Interaktiv</a:t>
            </a:r>
          </a:p>
          <a:p>
            <a:pPr marL="771300" lvl="2" indent="-342900"/>
            <a:r>
              <a:rPr lang="de-DE" sz="7600"/>
              <a:t>Schöne Optik möglich</a:t>
            </a:r>
          </a:p>
          <a:p>
            <a:pPr marL="771300" lvl="2" indent="-342900"/>
            <a:r>
              <a:rPr lang="de-DE" sz="7600"/>
              <a:t>Vielfältige Einbindungsmöglichkeiten</a:t>
            </a:r>
          </a:p>
          <a:p>
            <a:pPr lvl="2" indent="0">
              <a:buNone/>
            </a:pPr>
            <a:endParaRPr lang="de-DE" sz="7600"/>
          </a:p>
          <a:p>
            <a:r>
              <a:rPr lang="de-DE" sz="7600" b="1">
                <a:solidFill>
                  <a:schemeClr val="accent1"/>
                </a:solidFill>
                <a:latin typeface="Quicksand" pitchFamily="2" charset="77"/>
              </a:rPr>
              <a:t>Nachteile:</a:t>
            </a:r>
          </a:p>
          <a:p>
            <a:pPr marL="771300" lvl="2" indent="-342900"/>
            <a:r>
              <a:rPr lang="de-DE" sz="7600"/>
              <a:t>Vertiefendes Wissen zur Erstellung notwendig</a:t>
            </a:r>
          </a:p>
          <a:p>
            <a:pPr marL="771300" lvl="2" indent="-342900"/>
            <a:r>
              <a:rPr lang="de-DE" sz="7600"/>
              <a:t>Abo-Kosten</a:t>
            </a:r>
          </a:p>
          <a:p>
            <a:pPr marL="771300" lvl="2" indent="-342900"/>
            <a:r>
              <a:rPr lang="de-DE" sz="7600"/>
              <a:t>Keine Rechteeinstellungen möglich, um „Interna“ zu schützen, daher ggf. doppelte Sammlung nötig</a:t>
            </a:r>
          </a:p>
          <a:p>
            <a:pPr marL="771300" lvl="2" indent="-342900"/>
            <a:endParaRPr lang="de-DE" sz="2800"/>
          </a:p>
          <a:p>
            <a:pPr lvl="2" indent="0">
              <a:buFont typeface="Arial" panose="020B0604020202020204" pitchFamily="34" charset="0"/>
              <a:buNone/>
            </a:pPr>
            <a:endParaRPr lang="de-DE" sz="1900"/>
          </a:p>
          <a:p>
            <a:pPr marL="771300" lvl="2" indent="-342900"/>
            <a:endParaRPr lang="de-DE"/>
          </a:p>
        </p:txBody>
      </p:sp>
      <p:pic>
        <p:nvPicPr>
          <p:cNvPr id="22" name="Grafik 21" descr="Ein Bild, das Screenshot, Text, Multimedia, Betriebssystem enthält.&#10;&#10;KI-generierte Inhalte können fehlerhaft sein.">
            <a:extLst>
              <a:ext uri="{FF2B5EF4-FFF2-40B4-BE49-F238E27FC236}">
                <a16:creationId xmlns:a16="http://schemas.microsoft.com/office/drawing/2014/main" id="{E217F6DE-1A2E-E595-3AEF-28D58B158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065" y="957945"/>
            <a:ext cx="5720306" cy="572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22976-F1A2-AAFB-DF50-5E5627E35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Ein Bild, das Text, Screenshot, Computer, Software enthält.&#10;&#10;KI-generierte Inhalte können fehlerhaft sein.">
            <a:extLst>
              <a:ext uri="{FF2B5EF4-FFF2-40B4-BE49-F238E27FC236}">
                <a16:creationId xmlns:a16="http://schemas.microsoft.com/office/drawing/2014/main" id="{C739133A-76A4-5C43-D965-2A3C61CC8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222" y="1438611"/>
            <a:ext cx="7105598" cy="4732328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17E27A7-E1F1-EA61-6833-F816E1E12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1F0BB8-58C6-FE56-448E-657A89197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/>
              <a:t>Hilfestellung zur Erstellung eines BO-Konzepts - Technische Umsetzung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0AFA510-943C-8354-DA44-2C5539EC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>
            <a:noAutofit/>
          </a:bodyPr>
          <a:lstStyle/>
          <a:p>
            <a:r>
              <a:rPr lang="de-DE"/>
              <a:t>03 Umsetzung mit Taskcards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83E8C1A4-4A7A-083A-68CC-A5A21FDFE5B5}"/>
              </a:ext>
            </a:extLst>
          </p:cNvPr>
          <p:cNvSpPr txBox="1">
            <a:spLocks/>
          </p:cNvSpPr>
          <p:nvPr/>
        </p:nvSpPr>
        <p:spPr>
          <a:xfrm>
            <a:off x="515938" y="1980000"/>
            <a:ext cx="5421177" cy="2932087"/>
          </a:xfrm>
          <a:prstGeom prst="rect">
            <a:avLst/>
          </a:prstGeom>
        </p:spPr>
        <p:txBody>
          <a:bodyPr vert="horz" lIns="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7600" b="1">
                <a:solidFill>
                  <a:schemeClr val="accent1"/>
                </a:solidFill>
                <a:latin typeface="Quicksand" pitchFamily="2" charset="77"/>
              </a:rPr>
              <a:t>Vorteile:</a:t>
            </a:r>
          </a:p>
          <a:p>
            <a:pPr marL="771300" lvl="2" indent="-342900"/>
            <a:r>
              <a:rPr lang="de-DE" sz="7600"/>
              <a:t>Interaktiv</a:t>
            </a:r>
          </a:p>
          <a:p>
            <a:pPr marL="771300" lvl="2" indent="-342900"/>
            <a:r>
              <a:rPr lang="de-DE" sz="7600"/>
              <a:t>Vielfältige Einbindungsmöglichkeiten</a:t>
            </a:r>
          </a:p>
          <a:p>
            <a:pPr marL="771300" lvl="2" indent="-342900"/>
            <a:r>
              <a:rPr lang="de-DE" sz="7600"/>
              <a:t>Rechte über verschiedene Links einstellbar</a:t>
            </a:r>
          </a:p>
          <a:p>
            <a:pPr marL="771300" lvl="2" indent="-342900"/>
            <a:r>
              <a:rPr lang="de-DE" sz="7600"/>
              <a:t>“Zu bearbeiten“ weiterhin in Word möglich</a:t>
            </a:r>
            <a:br>
              <a:rPr lang="de-DE" sz="7600"/>
            </a:br>
            <a:endParaRPr lang="de-DE" sz="7600"/>
          </a:p>
          <a:p>
            <a:r>
              <a:rPr lang="de-DE" sz="7600" b="1">
                <a:solidFill>
                  <a:schemeClr val="accent1"/>
                </a:solidFill>
                <a:latin typeface="Quicksand" pitchFamily="2" charset="77"/>
              </a:rPr>
              <a:t>Nachteile:</a:t>
            </a:r>
          </a:p>
          <a:p>
            <a:pPr marL="771300" lvl="2" indent="-342900"/>
            <a:r>
              <a:rPr lang="de-DE" sz="7600"/>
              <a:t>Abo-Kosten</a:t>
            </a:r>
          </a:p>
          <a:p>
            <a:pPr marL="771300" lvl="2" indent="-342900"/>
            <a:r>
              <a:rPr lang="de-DE" sz="7600"/>
              <a:t>Design nur bedingt anpassbar</a:t>
            </a:r>
          </a:p>
          <a:p>
            <a:pPr lvl="2" indent="0">
              <a:buFont typeface="Arial" panose="020B0604020202020204" pitchFamily="34" charset="0"/>
              <a:buNone/>
            </a:pPr>
            <a:endParaRPr lang="de-DE" sz="1900"/>
          </a:p>
          <a:p>
            <a:pPr marL="771300" lvl="2" indent="-34290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032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AEAD1-27BC-135D-475B-B47FC631B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451C3DC-92CA-9CE6-1A4C-E34A70D46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E2FCD9F-A386-CAFC-0670-DA90D4155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AB237ED-AF4F-BAFA-8948-5CEED08F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>
                <a:solidFill>
                  <a:schemeClr val="tx2"/>
                </a:solidFill>
              </a:rPr>
              <a:t>03.1  Personelle Ressourcen müssen </a:t>
            </a:r>
            <a:br>
              <a:rPr lang="de-DE">
                <a:solidFill>
                  <a:schemeClr val="tx2"/>
                </a:solidFill>
              </a:rPr>
            </a:br>
            <a:r>
              <a:rPr lang="de-DE">
                <a:solidFill>
                  <a:schemeClr val="tx2"/>
                </a:solidFill>
              </a:rPr>
              <a:t>berücksichtigt werden!</a:t>
            </a:r>
            <a:br>
              <a:rPr lang="de-DE"/>
            </a:br>
            <a:br>
              <a:rPr lang="de-DE"/>
            </a:br>
            <a:br>
              <a:rPr lang="de-DE"/>
            </a:br>
            <a:r>
              <a:rPr lang="de-DE"/>
              <a:t> 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FA4C0DB-F5B8-E889-167F-4570C45B71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980000"/>
            <a:ext cx="7616856" cy="3860930"/>
          </a:xfrm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Es ist geklärt, welche Personen oder Gruppen </a:t>
            </a:r>
            <a:br>
              <a:rPr lang="de-DE" sz="1900"/>
            </a:br>
            <a:r>
              <a:rPr lang="de-DE" sz="1900"/>
              <a:t>für welche Aufgaben zuständig sind. 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Es ist beschrieben, welche Personen am BO-Prozess </a:t>
            </a:r>
            <a:br>
              <a:rPr lang="de-DE" sz="1900"/>
            </a:br>
            <a:r>
              <a:rPr lang="de-DE" sz="1900"/>
              <a:t>in welcher Weise mitwirken z.B.,</a:t>
            </a:r>
            <a:br>
              <a:rPr lang="de-DE" sz="1900"/>
            </a:br>
            <a:r>
              <a:rPr lang="de-DE" sz="1900" i="1">
                <a:solidFill>
                  <a:schemeClr val="accent1"/>
                </a:solidFill>
              </a:rPr>
              <a:t>- </a:t>
            </a:r>
            <a:r>
              <a:rPr lang="de-DE" sz="1900" i="1"/>
              <a:t>Schulleitung</a:t>
            </a:r>
            <a:br>
              <a:rPr lang="de-DE" sz="1900" i="1"/>
            </a:br>
            <a:r>
              <a:rPr lang="de-DE" sz="1900" i="1">
                <a:solidFill>
                  <a:schemeClr val="accent1"/>
                </a:solidFill>
              </a:rPr>
              <a:t>-</a:t>
            </a:r>
            <a:r>
              <a:rPr lang="de-DE" sz="1900" i="1"/>
              <a:t> BO-Team</a:t>
            </a:r>
            <a:br>
              <a:rPr lang="de-DE" sz="1900" i="1"/>
            </a:br>
            <a:r>
              <a:rPr lang="de-DE" sz="1900" i="1">
                <a:solidFill>
                  <a:schemeClr val="accent1"/>
                </a:solidFill>
              </a:rPr>
              <a:t>- </a:t>
            </a:r>
            <a:r>
              <a:rPr lang="de-DE" sz="1900" i="1"/>
              <a:t>Beratungslehrkräfte</a:t>
            </a:r>
            <a:br>
              <a:rPr lang="de-DE" sz="1900" i="1"/>
            </a:br>
            <a:r>
              <a:rPr lang="de-DE" sz="1900" i="1">
                <a:solidFill>
                  <a:schemeClr val="accent1"/>
                </a:solidFill>
              </a:rPr>
              <a:t>-</a:t>
            </a:r>
            <a:r>
              <a:rPr lang="de-DE" sz="1900" i="1"/>
              <a:t> Kollegium</a:t>
            </a:r>
            <a:br>
              <a:rPr lang="de-DE" sz="1900" i="1"/>
            </a:br>
            <a:r>
              <a:rPr lang="de-DE" sz="1900" i="1">
                <a:solidFill>
                  <a:schemeClr val="accent1"/>
                </a:solidFill>
              </a:rPr>
              <a:t>-</a:t>
            </a:r>
            <a:r>
              <a:rPr lang="de-DE" sz="1900" i="1"/>
              <a:t> Berufsberatung (…).</a:t>
            </a:r>
          </a:p>
          <a:p>
            <a:pPr marL="342900" indent="-342900">
              <a:buFont typeface="Symbol" pitchFamily="2" charset="2"/>
              <a:buChar char="-"/>
            </a:pPr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7630C62-6F48-C111-594D-4A8F38364519}"/>
              </a:ext>
            </a:extLst>
          </p:cNvPr>
          <p:cNvSpPr txBox="1"/>
          <p:nvPr/>
        </p:nvSpPr>
        <p:spPr>
          <a:xfrm>
            <a:off x="515938" y="5291099"/>
            <a:ext cx="5040167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(vgl. </a:t>
            </a:r>
            <a:r>
              <a:rPr lang="de-DE" sz="10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Bassot</a:t>
            </a:r>
            <a:r>
              <a:rPr lang="de-DE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et al., 2014, </a:t>
            </a:r>
            <a:r>
              <a:rPr lang="de-DE" sz="100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Driesel</a:t>
            </a:r>
            <a:r>
              <a:rPr lang="de-DE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Lange 2019)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56B0CF9-C447-EA71-C36A-8915721BB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32718" y="2742837"/>
            <a:ext cx="4115163" cy="41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34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C16A4-08E3-D72A-8051-3280F1C0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6CEF9A9-FCFE-9111-B0D6-1595E30A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96B9D1-7D32-20B3-48D3-129510E72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C4E6F74-5E41-839F-2A17-0ED697D6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>
                <a:solidFill>
                  <a:schemeClr val="tx2"/>
                </a:solidFill>
              </a:rPr>
              <a:t>03.2  Welche formalen Kriterien sollten </a:t>
            </a:r>
            <a:br>
              <a:rPr lang="de-DE">
                <a:solidFill>
                  <a:schemeClr val="tx2"/>
                </a:solidFill>
              </a:rPr>
            </a:br>
            <a:r>
              <a:rPr lang="de-DE">
                <a:solidFill>
                  <a:schemeClr val="tx2"/>
                </a:solidFill>
              </a:rPr>
              <a:t>erfüllt werden?</a:t>
            </a:r>
            <a:br>
              <a:rPr lang="de-DE"/>
            </a:br>
            <a:r>
              <a:rPr lang="de-DE"/>
              <a:t> 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0A8335B-B428-3207-5D26-35AD8F6F69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052896"/>
            <a:ext cx="8706439" cy="3940537"/>
          </a:xfrm>
        </p:spPr>
        <p:txBody>
          <a:bodyPr numCol="1" spcCol="288000" anchor="t">
            <a:no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>
                <a:cs typeface="Roboto" panose="02000000000000000000" pitchFamily="2" charset="0"/>
              </a:rPr>
              <a:t>Wie kann ein Bezug zum Leitbild der Schule hergestellt werden?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>
                <a:cs typeface="Roboto" panose="02000000000000000000" pitchFamily="2" charset="0"/>
              </a:rPr>
              <a:t>Welche Prinzipien pädagogischen Handelns gehören zur Schule und damit auch in das Konzept?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Welche Anknüpfungen an die regionalen und lokalen Gegebenheiten </a:t>
            </a:r>
            <a:b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sind zu erwähnen? </a:t>
            </a:r>
            <a:r>
              <a:rPr lang="de-DE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(Zusammensetzung der Schülerschaft, lokale Firmen und örtliche Besonderheiten)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Wie können wir Maßnahmen der Qualitätsentwicklung </a:t>
            </a:r>
            <a:b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beschreiben? Über welche Maßnahmen verfügen wir?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Wie kann das Curriculum Antworten auf die 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fünf „</a:t>
            </a:r>
            <a:r>
              <a:rPr lang="de-DE" sz="190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 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geben.</a:t>
            </a:r>
            <a:b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 WAS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wird 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WANN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und 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WIE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vermittelt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b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WOMIT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wird es vermittelt und 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</a:t>
            </a:r>
            <a:r>
              <a:rPr lang="de-DE" sz="19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vermittelt es</a:t>
            </a:r>
            <a:r>
              <a:rPr lang="de-DE" sz="19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>
              <a:cs typeface="Roboto" panose="02000000000000000000" pitchFamily="2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AE901F-7C00-4A90-7A21-1051CB2EBE36}"/>
              </a:ext>
            </a:extLst>
          </p:cNvPr>
          <p:cNvSpPr txBox="1"/>
          <p:nvPr/>
        </p:nvSpPr>
        <p:spPr>
          <a:xfrm>
            <a:off x="515938" y="5870322"/>
            <a:ext cx="150043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000"/>
              <a:t>(vgl. Driesel Lange 2019)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78695BBE-A00F-65F5-DBFB-9020EF2C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10523" y="2795930"/>
            <a:ext cx="3940537" cy="39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43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CDA03-81D2-F890-C752-74DE12FC1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6339AC4-826A-0C8E-7FE7-B82801198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2EA0B9E-A88D-7397-869E-F2570E1CA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Hilfestellung zur Erstellung eines BO-Konzepts</a:t>
            </a:r>
          </a:p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094C417-F38B-02A7-D048-E20BF508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>
                <a:solidFill>
                  <a:schemeClr val="tx2"/>
                </a:solidFill>
              </a:rPr>
              <a:t>03.3  Welche inhaltlichen Kriterien </a:t>
            </a:r>
            <a:br>
              <a:rPr lang="de-DE">
                <a:solidFill>
                  <a:schemeClr val="tx2"/>
                </a:solidFill>
              </a:rPr>
            </a:br>
            <a:r>
              <a:rPr lang="de-DE">
                <a:solidFill>
                  <a:schemeClr val="tx2"/>
                </a:solidFill>
              </a:rPr>
              <a:t>sollten erfüllt werden?</a:t>
            </a:r>
            <a:br>
              <a:rPr lang="de-DE"/>
            </a:br>
            <a:br>
              <a:rPr lang="de-DE"/>
            </a:br>
            <a:r>
              <a:rPr lang="de-DE"/>
              <a:t> 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E691364-A6BC-5742-CB13-24557B5E9C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980000"/>
            <a:ext cx="7809456" cy="386093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Sind die Maßnahmen miteinander verbunden?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Gibt es eine Kontinuität (jahrgangsübergreifend)?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Wird mit vielfältigen Methoden gearbeitet?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Gibt es eine Diagnostik zur Erfassung des </a:t>
            </a:r>
            <a:br>
              <a:rPr lang="de-DE" sz="1900"/>
            </a:br>
            <a:r>
              <a:rPr lang="de-DE" sz="1900"/>
              <a:t>Entwicklungsstandes?</a:t>
            </a: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/>
              <a:t>Welche Möglichkeiten der Individualisierung und der Berücksichtigung besonderer Aspekte sind gegeben?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B37699-6D01-8E53-F1CC-D772F14239DF}"/>
              </a:ext>
            </a:extLst>
          </p:cNvPr>
          <p:cNvSpPr txBox="1"/>
          <p:nvPr/>
        </p:nvSpPr>
        <p:spPr>
          <a:xfrm>
            <a:off x="437561" y="4999241"/>
            <a:ext cx="221855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(vgl. Driesel Lange 2019)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FE5FD8B-F4B4-7210-4B16-97AC0CE6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83237" y="2698357"/>
            <a:ext cx="3860931" cy="386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6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>
            <a:normAutofit fontScale="90000"/>
          </a:bodyPr>
          <a:lstStyle/>
          <a:p>
            <a:r>
              <a:rPr lang="de-DE"/>
              <a:t>Literatur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B2DC9062-D420-42B1-837F-7A2943AB8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/>
              <a:t>Hilfestellung zur Erstellung eines BO-Konzepts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3C6D2-C2DA-DAD5-E3CD-58F6A8BF178A}"/>
              </a:ext>
            </a:extLst>
          </p:cNvPr>
          <p:cNvSpPr txBox="1"/>
          <p:nvPr/>
        </p:nvSpPr>
        <p:spPr>
          <a:xfrm>
            <a:off x="515938" y="1980000"/>
            <a:ext cx="894157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1200" err="1">
                <a:effectLst/>
                <a:latin typeface="Calibri" panose="020F0502020204030204" pitchFamily="34" charset="0"/>
              </a:rPr>
              <a:t>Bassot</a:t>
            </a:r>
            <a:r>
              <a:rPr lang="de-DE" sz="1200">
                <a:effectLst/>
                <a:latin typeface="Calibri" panose="020F0502020204030204" pitchFamily="34" charset="0"/>
              </a:rPr>
              <a:t>, B., Barnes, A. &amp; Chant, A. (2014). </a:t>
            </a:r>
            <a:r>
              <a:rPr lang="de-DE" sz="1200" i="1">
                <a:effectLst/>
                <a:latin typeface="Calibri" panose="020F0502020204030204" pitchFamily="34" charset="0"/>
              </a:rPr>
              <a:t>A </a:t>
            </a:r>
            <a:r>
              <a:rPr lang="de-DE" sz="1200" i="1" err="1">
                <a:effectLst/>
                <a:latin typeface="Calibri" panose="020F0502020204030204" pitchFamily="34" charset="0"/>
              </a:rPr>
              <a:t>Practical</a:t>
            </a:r>
            <a:r>
              <a:rPr lang="de-DE" sz="1200" i="1">
                <a:effectLst/>
                <a:latin typeface="Calibri" panose="020F0502020204030204" pitchFamily="34" charset="0"/>
              </a:rPr>
              <a:t> Guide </a:t>
            </a:r>
            <a:r>
              <a:rPr lang="de-DE" sz="1200" i="1" err="1">
                <a:effectLst/>
                <a:latin typeface="Calibri" panose="020F0502020204030204" pitchFamily="34" charset="0"/>
              </a:rPr>
              <a:t>to</a:t>
            </a:r>
            <a:r>
              <a:rPr lang="de-DE" sz="1200" i="1">
                <a:effectLst/>
                <a:latin typeface="Calibri" panose="020F0502020204030204" pitchFamily="34" charset="0"/>
              </a:rPr>
              <a:t> Career Learning and Development: Innovation in </a:t>
            </a:r>
            <a:r>
              <a:rPr lang="de-DE" sz="1200" i="1" err="1">
                <a:effectLst/>
                <a:latin typeface="Calibri" panose="020F0502020204030204" pitchFamily="34" charset="0"/>
              </a:rPr>
              <a:t>Careers</a:t>
            </a:r>
            <a:r>
              <a:rPr lang="de-DE" sz="1200" i="1">
                <a:effectLst/>
                <a:latin typeface="Calibri" panose="020F0502020204030204" pitchFamily="34" charset="0"/>
              </a:rPr>
              <a:t> Education 11-19. </a:t>
            </a:r>
            <a:r>
              <a:rPr lang="de-DE" sz="1200">
                <a:effectLst/>
                <a:latin typeface="Calibri" panose="020F0502020204030204" pitchFamily="34" charset="0"/>
              </a:rPr>
              <a:t>London: Routledge </a:t>
            </a:r>
          </a:p>
          <a:p>
            <a:r>
              <a:rPr lang="en-US" sz="1200" b="0" i="0">
                <a:effectLst/>
                <a:latin typeface="Calibri" panose="020F0502020204030204" pitchFamily="34" charset="0"/>
              </a:rPr>
              <a:t>​​</a:t>
            </a:r>
          </a:p>
          <a:p>
            <a:r>
              <a:rPr lang="de-DE" sz="1200">
                <a:cs typeface="Calibri"/>
              </a:rPr>
              <a:t>Butz, B. (2008). Berufsorientierung als Schulentwicklungsaufgabe. Das Setzen externer Impulse zur Verbreitung eines ganzheitlichen Verständnisses von Berufsorientierung. In G.-E. Famulla (Hrsg.), Berufsorientierung als Prozess. Persönlichkeit fördern, Schule entwickeln, Übergang sichern. S. 105-141. Baltmannsweiler: Schneider Hohengehren.</a:t>
            </a:r>
          </a:p>
          <a:p>
            <a:endParaRPr lang="de-DE" sz="1200"/>
          </a:p>
          <a:p>
            <a:r>
              <a:rPr lang="de-DE" sz="1200" err="1"/>
              <a:t>Driesel</a:t>
            </a:r>
            <a:r>
              <a:rPr lang="de-DE" sz="1200"/>
              <a:t>-Lange, K. (2019). Unveröffentlichtes Manuskript der Universität Münster.</a:t>
            </a:r>
            <a:endParaRPr lang="de-DE" sz="1200">
              <a:effectLst/>
              <a:latin typeface="Calibri" panose="020F0502020204030204" pitchFamily="34" charset="0"/>
            </a:endParaRPr>
          </a:p>
          <a:p>
            <a:endParaRPr lang="de-DE" sz="1200" b="0" i="0">
              <a:latin typeface="Calibri" panose="020F0502020204030204" pitchFamily="34" charset="0"/>
            </a:endParaRPr>
          </a:p>
          <a:p>
            <a:r>
              <a:rPr lang="de-DE" sz="1200" err="1">
                <a:effectLst/>
                <a:latin typeface="Calibri" panose="020F0502020204030204" pitchFamily="34" charset="0"/>
              </a:rPr>
              <a:t>Driesel</a:t>
            </a:r>
            <a:r>
              <a:rPr lang="de-DE" sz="1200">
                <a:effectLst/>
                <a:latin typeface="Calibri" panose="020F0502020204030204" pitchFamily="34" charset="0"/>
              </a:rPr>
              <a:t>-Lange, K., Hany, E., Kracke, N., Schindler, N. (2010). Konzepte und Qualitätsmerkmale schulischer Berufsorientierung an allgemein bildenden Schulen. In Sauer-Schiffler, U., Brüggemann, T., (Hrsg.), Der Übergang Schule – Beruf – Beratung als pädagogische Intervention. S. 157-176. Münster / New York / München / Berlin: Waxmann.</a:t>
            </a:r>
            <a:endParaRPr lang="en-US" sz="1200" b="0" i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31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1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9CAAB3958244A2CC9A2C2049FCD3" ma:contentTypeVersion="15" ma:contentTypeDescription="Ein neues Dokument erstellen." ma:contentTypeScope="" ma:versionID="19df92eb6bb32bcedb7eb381a395e6ab">
  <xsd:schema xmlns:xsd="http://www.w3.org/2001/XMLSchema" xmlns:xs="http://www.w3.org/2001/XMLSchema" xmlns:p="http://schemas.microsoft.com/office/2006/metadata/properties" xmlns:ns2="620f4841-7d47-4738-bb39-d617a48ac7c1" xmlns:ns3="9b69e852-0534-4649-9857-ef2ac204dfa4" targetNamespace="http://schemas.microsoft.com/office/2006/metadata/properties" ma:root="true" ma:fieldsID="9cae5382d1d1f73dab2fe718ad2f4625" ns2:_="" ns3:_="">
    <xsd:import namespace="620f4841-7d47-4738-bb39-d617a48ac7c1"/>
    <xsd:import namespace="9b69e852-0534-4649-9857-ef2ac204d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f4841-7d47-4738-bb39-d617a48ac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9e852-0534-4649-9857-ef2ac204df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cc8353b-934e-4046-b2dd-dc4298eb5b89}" ma:internalName="TaxCatchAll" ma:showField="CatchAllData" ma:web="9b69e852-0534-4649-9857-ef2ac204d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f4841-7d47-4738-bb39-d617a48ac7c1">
      <Terms xmlns="http://schemas.microsoft.com/office/infopath/2007/PartnerControls"/>
    </lcf76f155ced4ddcb4097134ff3c332f>
    <TaxCatchAll xmlns="9b69e852-0534-4649-9857-ef2ac204dfa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48F179-C3CE-468E-ABC5-59D54C6508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0f4841-7d47-4738-bb39-d617a48ac7c1"/>
    <ds:schemaRef ds:uri="9b69e852-0534-4649-9857-ef2ac204df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D84C55-E77A-418F-B8AE-30B50BB8DB0A}">
  <ds:schemaRefs>
    <ds:schemaRef ds:uri="http://purl.org/dc/elements/1.1/"/>
    <ds:schemaRef ds:uri="9b69e852-0534-4649-9857-ef2ac204dfa4"/>
    <ds:schemaRef ds:uri="620f4841-7d47-4738-bb39-d617a48ac7c1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BD3CC95-E3F3-42BF-9366-28CF6C99C0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953</Words>
  <Application>Microsoft Macintosh PowerPoint</Application>
  <PresentationFormat>Breitbild</PresentationFormat>
  <Paragraphs>109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Quicksand</vt:lpstr>
      <vt:lpstr>Symbol</vt:lpstr>
      <vt:lpstr>Arial</vt:lpstr>
      <vt:lpstr>Calibri</vt:lpstr>
      <vt:lpstr>Aptos</vt:lpstr>
      <vt:lpstr>Roboto</vt:lpstr>
      <vt:lpstr>Office</vt:lpstr>
      <vt:lpstr>Tipps und Unterstützung  für die Erstellung  eines BO-Konzepts</vt:lpstr>
      <vt:lpstr>Agenda</vt:lpstr>
      <vt:lpstr>01  Warum braucht es ein BO-Konzept?</vt:lpstr>
      <vt:lpstr>02  Welche Vorgaben gibt es  für ein BO-Konzept?</vt:lpstr>
      <vt:lpstr>03 Welche Anforderungen  sollte ein BO-Konzept erfüllen?</vt:lpstr>
      <vt:lpstr>04 Welche technischen  Umsetzungsmöglichkeiten gibt es?</vt:lpstr>
      <vt:lpstr>01 Umsetzung mit Word</vt:lpstr>
      <vt:lpstr>02 Umsetzung mit Conceptboard </vt:lpstr>
      <vt:lpstr>03 Umsetzung mit Taskcards</vt:lpstr>
      <vt:lpstr>03.1  Personelle Ressourcen müssen  berücksichtigt werden!    </vt:lpstr>
      <vt:lpstr>03.2  Welche formalen Kriterien sollten  erfüllt werden?  </vt:lpstr>
      <vt:lpstr>03.3  Welche inhaltlichen Kriterien  sollten erfüllt werden?   </vt:lpstr>
      <vt:lpstr>Literatur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3</cp:revision>
  <dcterms:created xsi:type="dcterms:W3CDTF">2024-10-15T09:38:05Z</dcterms:created>
  <dcterms:modified xsi:type="dcterms:W3CDTF">2026-03-02T09:59:41Z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0x0101005D829CAAB3958244A2CC9A2C2049FCD3</vt:lpwstr>
  </property>
  <property fmtid="{D5CDD505-2E9C-101B-9397-08002B2CF9AE}" pid="3" name="MediaServiceImageTags">
    <vt:lpwstr/>
  </property>
</Properties>
</file>