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 id="2147483668" r:id="rId5"/>
  </p:sldMasterIdLst>
  <p:notesMasterIdLst>
    <p:notesMasterId r:id="rId43"/>
  </p:notesMasterIdLst>
  <p:handoutMasterIdLst>
    <p:handoutMasterId r:id="rId44"/>
  </p:handoutMasterIdLst>
  <p:sldIdLst>
    <p:sldId id="259" r:id="rId6"/>
    <p:sldId id="350" r:id="rId7"/>
    <p:sldId id="385" r:id="rId8"/>
    <p:sldId id="1858" r:id="rId9"/>
    <p:sldId id="1901" r:id="rId10"/>
    <p:sldId id="1895" r:id="rId11"/>
    <p:sldId id="381" r:id="rId12"/>
    <p:sldId id="423" r:id="rId13"/>
    <p:sldId id="1941" r:id="rId14"/>
    <p:sldId id="1879" r:id="rId15"/>
    <p:sldId id="1896" r:id="rId16"/>
    <p:sldId id="1902" r:id="rId17"/>
    <p:sldId id="1886" r:id="rId18"/>
    <p:sldId id="1887" r:id="rId19"/>
    <p:sldId id="1888" r:id="rId20"/>
    <p:sldId id="1877" r:id="rId21"/>
    <p:sldId id="1934" r:id="rId22"/>
    <p:sldId id="1881" r:id="rId23"/>
    <p:sldId id="1890" r:id="rId24"/>
    <p:sldId id="400" r:id="rId25"/>
    <p:sldId id="1936" r:id="rId26"/>
    <p:sldId id="1884" r:id="rId27"/>
    <p:sldId id="1883" r:id="rId28"/>
    <p:sldId id="276" r:id="rId29"/>
    <p:sldId id="1892" r:id="rId30"/>
    <p:sldId id="1898" r:id="rId31"/>
    <p:sldId id="1897" r:id="rId32"/>
    <p:sldId id="1942" r:id="rId33"/>
    <p:sldId id="1944" r:id="rId34"/>
    <p:sldId id="1947" r:id="rId35"/>
    <p:sldId id="1949" r:id="rId36"/>
    <p:sldId id="1950" r:id="rId37"/>
    <p:sldId id="1952" r:id="rId38"/>
    <p:sldId id="395" r:id="rId39"/>
    <p:sldId id="271" r:id="rId40"/>
    <p:sldId id="431" r:id="rId41"/>
    <p:sldId id="365" r:id="rId42"/>
  </p:sldIdLst>
  <p:sldSz cx="12192000" cy="6858000"/>
  <p:notesSz cx="6858000" cy="9144000"/>
  <p:embeddedFontLst>
    <p:embeddedFont>
      <p:font typeface="Quicksand" pitchFamily="2" charset="77"/>
      <p:regular r:id="rId45"/>
      <p:bold r:id="rId46"/>
    </p:embeddedFont>
    <p:embeddedFont>
      <p:font typeface="Quicksand SemiBold" pitchFamily="2" charset="77"/>
      <p:regular r:id="rId47"/>
      <p:bold r:id="rId48"/>
    </p:embeddedFont>
    <p:embeddedFont>
      <p:font typeface="Roboto" panose="02000000000000000000" pitchFamily="2" charset="0"/>
      <p:regular r:id="rId49"/>
      <p:bold r:id="rId50"/>
      <p:italic r:id="rId51"/>
      <p:boldItalic r:id="rId52"/>
    </p:embeddedFont>
    <p:embeddedFont>
      <p:font typeface="Roboto SemiBold" panose="02000000000000000000" pitchFamily="2" charset="0"/>
      <p:regular r:id="rId53"/>
      <p:bold r:id="rId54"/>
      <p:italic r:id="rId55"/>
      <p:boldItalic r:id="rId56"/>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45322E57-9674-4A90-9F6B-DEBB4C6AFF47}">
          <p14:sldIdLst>
            <p14:sldId id="259"/>
            <p14:sldId id="350"/>
            <p14:sldId id="385"/>
            <p14:sldId id="1858"/>
            <p14:sldId id="1901"/>
            <p14:sldId id="1895"/>
            <p14:sldId id="381"/>
            <p14:sldId id="423"/>
            <p14:sldId id="1941"/>
            <p14:sldId id="1879"/>
            <p14:sldId id="1896"/>
            <p14:sldId id="1902"/>
            <p14:sldId id="1886"/>
            <p14:sldId id="1887"/>
            <p14:sldId id="1888"/>
            <p14:sldId id="1877"/>
            <p14:sldId id="1934"/>
            <p14:sldId id="1881"/>
            <p14:sldId id="1890"/>
            <p14:sldId id="400"/>
            <p14:sldId id="1936"/>
            <p14:sldId id="1884"/>
            <p14:sldId id="1883"/>
            <p14:sldId id="276"/>
            <p14:sldId id="1892"/>
            <p14:sldId id="1898"/>
            <p14:sldId id="1897"/>
            <p14:sldId id="1942"/>
            <p14:sldId id="1944"/>
            <p14:sldId id="1947"/>
            <p14:sldId id="1949"/>
            <p14:sldId id="1950"/>
            <p14:sldId id="1952"/>
            <p14:sldId id="395"/>
            <p14:sldId id="271"/>
            <p14:sldId id="431"/>
            <p14:sldId id="365"/>
          </p14:sldIdLst>
        </p14:section>
      </p14:sectionLst>
    </p:ext>
    <p:ext uri="{EFAFB233-063F-42B5-8137-9DF3F51BA10A}">
      <p15:sldGuideLst xmlns:p15="http://schemas.microsoft.com/office/powerpoint/2012/main">
        <p15:guide id="1" orient="horz" pos="1253" userDrawn="1">
          <p15:clr>
            <a:srgbClr val="A4A3A4"/>
          </p15:clr>
        </p15:guide>
        <p15:guide id="2" pos="4929" userDrawn="1">
          <p15:clr>
            <a:srgbClr val="A4A3A4"/>
          </p15:clr>
        </p15:guide>
        <p15:guide id="3" orient="horz" pos="358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a Richter" initials="IR" lastIdx="1" clrIdx="0">
    <p:extLst>
      <p:ext uri="{19B8F6BF-5375-455C-9EA6-DF929625EA0E}">
        <p15:presenceInfo xmlns:p15="http://schemas.microsoft.com/office/powerpoint/2012/main" userId="S::irichte3@on.wwu.de::58661275-cff8-45da-9655-299cbc907e6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8EA"/>
    <a:srgbClr val="DBEDF0"/>
    <a:srgbClr val="DAE7EC"/>
    <a:srgbClr val="FDFEFA"/>
    <a:srgbClr val="E9E9E6"/>
    <a:srgbClr val="FCF6E6"/>
    <a:srgbClr val="F9F0D9"/>
    <a:srgbClr val="F7EBCD"/>
    <a:srgbClr val="F9F0DA"/>
    <a:srgbClr val="F7ED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88" autoAdjust="0"/>
    <p:restoredTop sz="96170" autoAdjust="0"/>
  </p:normalViewPr>
  <p:slideViewPr>
    <p:cSldViewPr snapToGrid="0">
      <p:cViewPr>
        <p:scale>
          <a:sx n="144" d="100"/>
          <a:sy n="144" d="100"/>
        </p:scale>
        <p:origin x="320" y="320"/>
      </p:cViewPr>
      <p:guideLst>
        <p:guide orient="horz" pos="1253"/>
        <p:guide pos="4929"/>
        <p:guide orient="horz" pos="35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3.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2.fntdata"/><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5.fntdata"/><Relationship Id="rId57" Type="http://schemas.openxmlformats.org/officeDocument/2006/relationships/commentAuthors" Target="commen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Arbeitsblat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Tabelle1!$A$2:$C$17</cx:f>
        <cx:lvl ptCount="16">
          <cx:pt idx="2">Blatt 1</cx:pt>
          <cx:pt idx="3">Blatt 2</cx:pt>
          <cx:pt idx="4">Blatt 3</cx:pt>
          <cx:pt idx="5">Blatt 2</cx:pt>
        </cx:lvl>
        <cx:lvl ptCount="16">
          <cx:pt idx="0">Stamm 1</cx:pt>
          <cx:pt idx="2">Stamm 2</cx:pt>
          <cx:pt idx="4">Stamm3</cx:pt>
        </cx:lvl>
        <cx:lvl ptCount="16">
          <cx:pt idx="0">21%</cx:pt>
          <cx:pt idx="2">65%</cx:pt>
        </cx:lvl>
      </cx:strDim>
      <cx:numDim type="size">
        <cx:f>Tabelle1!$D$2:$D$17</cx:f>
        <cx:lvl ptCount="16" formatCode="0%">
          <cx:pt idx="0">0.20999999999999999</cx:pt>
          <cx:pt idx="1">28</cx:pt>
          <cx:pt idx="2">0.57999999999999996</cx:pt>
          <cx:pt idx="3">0.070000000000000007</cx:pt>
          <cx:pt idx="4">0.050000000000000003</cx:pt>
          <cx:pt idx="5">0.16</cx:pt>
        </cx:lvl>
      </cx:numDim>
    </cx:data>
  </cx:chartData>
  <cx:chart>
    <cx:title pos="t" align="ctr" overlay="0">
      <cx:tx>
        <cx:txData>
          <cx:v>Diagrammtitel</cx:v>
        </cx:txData>
      </cx:tx>
      <cx:txPr>
        <a:bodyPr spcFirstLastPara="1" vertOverflow="ellipsis" horzOverflow="overflow" wrap="square" lIns="0" tIns="0" rIns="0" bIns="0" anchor="ctr" anchorCtr="1"/>
        <a:lstStyle/>
        <a:p>
          <a:pPr algn="ctr" rtl="0">
            <a:defRPr/>
          </a:pPr>
          <a:r>
            <a:rPr lang="de-DE" sz="1862" b="0" i="0" u="none" strike="noStrike" baseline="0" dirty="0">
              <a:solidFill>
                <a:srgbClr val="333E48">
                  <a:lumMod val="65000"/>
                  <a:lumOff val="35000"/>
                  <a:alpha val="0"/>
                </a:srgbClr>
              </a:solidFill>
              <a:latin typeface="Calibri" panose="020F0502020204030204"/>
            </a:rPr>
            <a:t>Diagrammtitel</a:t>
          </a:r>
        </a:p>
      </cx:txPr>
    </cx:title>
    <cx:plotArea>
      <cx:plotAreaRegion>
        <cx:series layoutId="sunburst" uniqueId="{9CFD22C7-FEA4-6243-91B0-1A0D8CAED6DC}">
          <cx:tx>
            <cx:txData>
              <cx:f>Tabelle1!$D$1</cx:f>
              <cx:v>Datenreihe1</cx:v>
            </cx:txData>
          </cx:tx>
          <cx:spPr>
            <a:solidFill>
              <a:srgbClr val="D9E7EC"/>
            </a:solidFill>
            <a:ln w="22225">
              <a:solidFill>
                <a:schemeClr val="bg1"/>
              </a:solidFill>
            </a:ln>
          </cx:spPr>
          <cx:dataPt idx="0">
            <cx:spPr>
              <a:solidFill>
                <a:srgbClr val="006E89"/>
              </a:solidFill>
            </cx:spPr>
          </cx:dataPt>
          <cx:dataPt idx="1">
            <cx:spPr>
              <a:solidFill>
                <a:srgbClr val="FFFFFF"/>
              </a:solidFill>
            </cx:spPr>
          </cx:dataPt>
          <cx:dataPt idx="2">
            <cx:spPr>
              <a:solidFill>
                <a:srgbClr val="008E95"/>
              </a:solidFill>
            </cx:spPr>
          </cx:dataPt>
          <cx:dataPt idx="3">
            <cx:spPr>
              <a:solidFill>
                <a:srgbClr val="D9EDF0"/>
              </a:solidFill>
            </cx:spPr>
          </cx:dataPt>
          <cx:dataPt idx="4">
            <cx:spPr>
              <a:solidFill>
                <a:srgbClr val="FFFFFF"/>
              </a:solidFill>
            </cx:spPr>
          </cx:dataPt>
          <cx:dataPt idx="5">
            <cx:spPr>
              <a:pattFill prst="wdDnDiag">
                <a:fgClr>
                  <a:srgbClr val="F0D8EA"/>
                </a:fgClr>
                <a:bgClr>
                  <a:srgbClr val="FFFFFF"/>
                </a:bgClr>
              </a:pattFill>
            </cx:spPr>
          </cx:dataPt>
          <cx:dataPt idx="6">
            <cx:spPr>
              <a:solidFill>
                <a:srgbClr val="AF0078"/>
              </a:solidFill>
            </cx:spPr>
          </cx:dataPt>
          <cx:dataPt idx="7">
            <cx:spPr>
              <a:pattFill prst="wdDnDiag">
                <a:fgClr>
                  <a:srgbClr val="F0D8EA"/>
                </a:fgClr>
                <a:bgClr>
                  <a:srgbClr val="FFFFFF"/>
                </a:bgClr>
              </a:pattFill>
            </cx:spPr>
          </cx:dataPt>
          <cx:dataPt idx="8">
            <cx:spPr>
              <a:solidFill>
                <a:srgbClr val="F0D8EA"/>
              </a:solidFill>
            </cx:spPr>
          </cx:dataPt>
          <cx:dataId val="0"/>
        </cx:series>
      </cx:plotAreaRegion>
    </cx:plotArea>
  </cx:chart>
</cx: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image" Target="../media/image27.svg"/><Relationship Id="rId4" Type="http://schemas.openxmlformats.org/officeDocument/2006/relationships/image" Target="../media/image26.png"/></Relationships>
</file>

<file path=ppt/diagrams/_rels/data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5" Type="http://schemas.openxmlformats.org/officeDocument/2006/relationships/image" Target="../media/image34.svg"/><Relationship Id="rId4" Type="http://schemas.openxmlformats.org/officeDocument/2006/relationships/image" Target="../media/image3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png"/><Relationship Id="rId1" Type="http://schemas.openxmlformats.org/officeDocument/2006/relationships/image" Target="../media/image27.svg"/><Relationship Id="rId4" Type="http://schemas.openxmlformats.org/officeDocument/2006/relationships/image" Target="../media/image2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5" Type="http://schemas.openxmlformats.org/officeDocument/2006/relationships/image" Target="../media/image34.svg"/><Relationship Id="rId4"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84EF83-5D5D-DE4B-83BE-B5B1EC324465}" type="doc">
      <dgm:prSet loTypeId="urn:microsoft.com/office/officeart/2009/3/layout/SubStepProcess" loCatId="process" qsTypeId="urn:microsoft.com/office/officeart/2005/8/quickstyle/simple1" qsCatId="simple" csTypeId="urn:microsoft.com/office/officeart/2005/8/colors/accent1_2" csCatId="accent1" phldr="1"/>
      <dgm:spPr/>
      <dgm:t>
        <a:bodyPr/>
        <a:lstStyle/>
        <a:p>
          <a:endParaRPr lang="de-DE"/>
        </a:p>
      </dgm:t>
    </dgm:pt>
    <dgm:pt modelId="{000A1829-5785-E444-8DC2-5BDBC9820C54}">
      <dgm:prSet custT="1"/>
      <dgm:spPr>
        <a:solidFill>
          <a:srgbClr val="D9E7EC">
            <a:alpha val="70000"/>
          </a:srgbClr>
        </a:solidFill>
        <a:ln>
          <a:noFill/>
        </a:ln>
      </dgm:spPr>
      <dgm:t>
        <a:bodyPr/>
        <a:lstStyle/>
        <a:p>
          <a:pPr algn="l"/>
          <a:r>
            <a:rPr lang="de-DE" sz="1200" b="0" i="0" dirty="0">
              <a:solidFill>
                <a:schemeClr val="tx2"/>
              </a:solidFill>
              <a:latin typeface="Roboto SemiBold" panose="02000000000000000000" pitchFamily="2" charset="0"/>
              <a:ea typeface="Roboto SemiBold" panose="02000000000000000000" pitchFamily="2" charset="0"/>
            </a:rPr>
            <a:t>Eltern frühzeitig &amp; systematisch </a:t>
          </a:r>
          <a:br>
            <a:rPr lang="de-DE" sz="1200" b="0" i="0" dirty="0">
              <a:solidFill>
                <a:schemeClr val="tx2"/>
              </a:solidFill>
              <a:latin typeface="Roboto SemiBold" panose="02000000000000000000" pitchFamily="2" charset="0"/>
              <a:ea typeface="Roboto SemiBold" panose="02000000000000000000" pitchFamily="2" charset="0"/>
            </a:rPr>
          </a:br>
          <a:r>
            <a:rPr lang="de-DE" sz="1200" b="0" i="0" dirty="0">
              <a:solidFill>
                <a:schemeClr val="tx2"/>
              </a:solidFill>
              <a:latin typeface="Roboto SemiBold" panose="02000000000000000000" pitchFamily="2" charset="0"/>
              <a:ea typeface="Roboto SemiBold" panose="02000000000000000000" pitchFamily="2" charset="0"/>
            </a:rPr>
            <a:t>über BO informieren </a:t>
          </a:r>
          <a:br>
            <a:rPr lang="de-DE" sz="1200" b="0" i="0" dirty="0">
              <a:solidFill>
                <a:schemeClr val="tx2"/>
              </a:solidFill>
              <a:latin typeface="Roboto SemiBold" panose="02000000000000000000" pitchFamily="2" charset="0"/>
              <a:ea typeface="Roboto SemiBold" panose="02000000000000000000" pitchFamily="2" charset="0"/>
            </a:rPr>
          </a:br>
          <a:r>
            <a:rPr lang="de-DE" sz="1200" b="0" i="0" dirty="0">
              <a:solidFill>
                <a:schemeClr val="tx2"/>
              </a:solidFill>
              <a:latin typeface="Roboto SemiBold" panose="02000000000000000000" pitchFamily="2" charset="0"/>
              <a:ea typeface="Roboto SemiBold" panose="02000000000000000000" pitchFamily="2" charset="0"/>
            </a:rPr>
            <a:t>&amp; beraten </a:t>
          </a:r>
        </a:p>
      </dgm:t>
    </dgm:pt>
    <dgm:pt modelId="{1342D742-5903-E74A-9CFA-50A2EEB050AE}" type="parTrans" cxnId="{F117F9D5-0A54-B54C-94AB-9229DB0E077E}">
      <dgm:prSet/>
      <dgm:spPr/>
      <dgm:t>
        <a:bodyPr/>
        <a:lstStyle/>
        <a:p>
          <a:endParaRPr lang="de-DE"/>
        </a:p>
      </dgm:t>
    </dgm:pt>
    <dgm:pt modelId="{A04256D7-7430-5941-93B8-CD7BD7600D59}" type="sibTrans" cxnId="{F117F9D5-0A54-B54C-94AB-9229DB0E077E}">
      <dgm:prSet/>
      <dgm:spPr/>
      <dgm:t>
        <a:bodyPr/>
        <a:lstStyle/>
        <a:p>
          <a:endParaRPr lang="de-DE"/>
        </a:p>
      </dgm:t>
    </dgm:pt>
    <dgm:pt modelId="{4D023915-909C-8E41-ACB2-D9F68A2950DF}">
      <dgm:prSet custT="1"/>
      <dgm:spPr>
        <a:solidFill>
          <a:srgbClr val="D9EDF0">
            <a:alpha val="70000"/>
          </a:srgbClr>
        </a:solidFill>
        <a:ln>
          <a:noFill/>
        </a:ln>
      </dgm:spPr>
      <dgm:t>
        <a:bodyPr/>
        <a:lstStyle/>
        <a:p>
          <a:pPr algn="l">
            <a:lnSpc>
              <a:spcPct val="100000"/>
            </a:lnSpc>
          </a:pPr>
          <a:r>
            <a:rPr lang="de-DE" sz="900" b="1" dirty="0">
              <a:solidFill>
                <a:schemeClr val="accent2"/>
              </a:solidFill>
              <a:latin typeface="Roboto" panose="02000000000000000000" pitchFamily="2" charset="0"/>
              <a:ea typeface="Roboto" panose="02000000000000000000" pitchFamily="2" charset="0"/>
            </a:rPr>
            <a:t>Eltern</a:t>
          </a:r>
          <a:r>
            <a:rPr lang="de-DE" sz="900" dirty="0">
              <a:solidFill>
                <a:schemeClr val="accent2"/>
              </a:solidFill>
              <a:latin typeface="Roboto" panose="02000000000000000000" pitchFamily="2" charset="0"/>
              <a:ea typeface="Roboto" panose="02000000000000000000" pitchFamily="2" charset="0"/>
            </a:rPr>
            <a:t> werden für ihre unterstützende Rolle im Rahmen einer klischee-freien, kultursensiblen, inklusiven und stärkenorientierten Beruflichen Orientierung </a:t>
          </a:r>
          <a:r>
            <a:rPr lang="de-DE" sz="900" b="1" dirty="0">
              <a:solidFill>
                <a:schemeClr val="accent2"/>
              </a:solidFill>
              <a:latin typeface="Roboto" panose="02000000000000000000" pitchFamily="2" charset="0"/>
              <a:ea typeface="Roboto" panose="02000000000000000000" pitchFamily="2" charset="0"/>
            </a:rPr>
            <a:t>sensibilisiert</a:t>
          </a:r>
          <a:r>
            <a:rPr lang="de-DE" sz="900" dirty="0">
              <a:solidFill>
                <a:schemeClr val="accent2"/>
              </a:solidFill>
              <a:latin typeface="Roboto" panose="02000000000000000000" pitchFamily="2" charset="0"/>
              <a:ea typeface="Roboto" panose="02000000000000000000" pitchFamily="2" charset="0"/>
            </a:rPr>
            <a:t> sowie für eine </a:t>
          </a:r>
          <a:r>
            <a:rPr lang="de-DE" sz="900" b="1" dirty="0">
              <a:solidFill>
                <a:schemeClr val="accent2"/>
              </a:solidFill>
              <a:latin typeface="Roboto" panose="02000000000000000000" pitchFamily="2" charset="0"/>
              <a:ea typeface="Roboto" panose="02000000000000000000" pitchFamily="2" charset="0"/>
            </a:rPr>
            <a:t>aktive Mitarbeit während des Prozesses</a:t>
          </a:r>
          <a:r>
            <a:rPr lang="de-DE" sz="900" dirty="0">
              <a:solidFill>
                <a:schemeClr val="accent2"/>
              </a:solidFill>
              <a:latin typeface="Roboto" panose="02000000000000000000" pitchFamily="2" charset="0"/>
              <a:ea typeface="Roboto" panose="02000000000000000000" pitchFamily="2" charset="0"/>
            </a:rPr>
            <a:t> gewonnen </a:t>
          </a:r>
        </a:p>
      </dgm:t>
    </dgm:pt>
    <dgm:pt modelId="{8B861C70-6E8A-1E40-8AB4-0AB29573ADAB}" type="parTrans" cxnId="{E4C54ABE-1F08-BB4E-8A49-324B4C0FC164}">
      <dgm:prSet/>
      <dgm:spPr/>
      <dgm:t>
        <a:bodyPr/>
        <a:lstStyle/>
        <a:p>
          <a:endParaRPr lang="de-DE"/>
        </a:p>
      </dgm:t>
    </dgm:pt>
    <dgm:pt modelId="{124F9171-152A-FB46-AFEF-94A583A14A63}" type="sibTrans" cxnId="{E4C54ABE-1F08-BB4E-8A49-324B4C0FC164}">
      <dgm:prSet/>
      <dgm:spPr/>
      <dgm:t>
        <a:bodyPr/>
        <a:lstStyle/>
        <a:p>
          <a:endParaRPr lang="de-DE"/>
        </a:p>
      </dgm:t>
    </dgm:pt>
    <dgm:pt modelId="{D5CF54CE-3CF2-8A40-BFA1-8BF5F49508B0}">
      <dgm:prSet custT="1"/>
      <dgm:spPr>
        <a:solidFill>
          <a:srgbClr val="F0D8EA">
            <a:alpha val="70000"/>
          </a:srgbClr>
        </a:solidFill>
        <a:ln>
          <a:noFill/>
        </a:ln>
      </dgm:spPr>
      <dgm:t>
        <a:bodyPr/>
        <a:lstStyle/>
        <a:p>
          <a:pPr algn="l"/>
          <a:r>
            <a:rPr lang="de-DE" sz="1200" b="1" i="0" dirty="0">
              <a:solidFill>
                <a:schemeClr val="accent1"/>
              </a:solidFill>
              <a:latin typeface="Roboto SemiBold" panose="02000000000000000000" pitchFamily="2" charset="0"/>
              <a:ea typeface="Roboto SemiBold" panose="02000000000000000000" pitchFamily="2" charset="0"/>
            </a:rPr>
            <a:t>Schule tritt mit Eltern in einen Dialog über: Talente, Neigungen, Stärken der SuS </a:t>
          </a:r>
          <a:r>
            <a:rPr lang="de-DE" sz="1000" b="0" i="0" dirty="0">
              <a:solidFill>
                <a:schemeClr val="accent1"/>
              </a:solidFill>
              <a:latin typeface="Roboto" panose="02000000000000000000" pitchFamily="2" charset="0"/>
              <a:ea typeface="Roboto" panose="02000000000000000000" pitchFamily="2" charset="0"/>
            </a:rPr>
            <a:t>(Eltern: Beteiligung als </a:t>
          </a:r>
          <a:r>
            <a:rPr lang="de-DE" sz="1000" b="0" i="0" dirty="0" err="1">
              <a:solidFill>
                <a:schemeClr val="accent1"/>
              </a:solidFill>
              <a:latin typeface="Roboto" panose="02000000000000000000" pitchFamily="2" charset="0"/>
              <a:ea typeface="Roboto" panose="02000000000000000000" pitchFamily="2" charset="0"/>
            </a:rPr>
            <a:t>Expert:innen</a:t>
          </a:r>
          <a:r>
            <a:rPr lang="de-DE" sz="1000" b="0" i="0" dirty="0">
              <a:solidFill>
                <a:schemeClr val="accent1"/>
              </a:solidFill>
              <a:latin typeface="Roboto" panose="02000000000000000000" pitchFamily="2" charset="0"/>
              <a:ea typeface="Roboto" panose="02000000000000000000" pitchFamily="2" charset="0"/>
            </a:rPr>
            <a:t>) </a:t>
          </a:r>
        </a:p>
      </dgm:t>
    </dgm:pt>
    <dgm:pt modelId="{146E6AF7-5728-7742-9555-3801C5F26244}" type="parTrans" cxnId="{F63D896B-2722-DA46-883D-35BBCCF90436}">
      <dgm:prSet/>
      <dgm:spPr/>
      <dgm:t>
        <a:bodyPr/>
        <a:lstStyle/>
        <a:p>
          <a:endParaRPr lang="de-DE"/>
        </a:p>
      </dgm:t>
    </dgm:pt>
    <dgm:pt modelId="{FB4F6859-A6EE-EE49-ACE7-87AA6B1023E8}" type="sibTrans" cxnId="{F63D896B-2722-DA46-883D-35BBCCF90436}">
      <dgm:prSet/>
      <dgm:spPr/>
      <dgm:t>
        <a:bodyPr/>
        <a:lstStyle/>
        <a:p>
          <a:endParaRPr lang="de-DE"/>
        </a:p>
      </dgm:t>
    </dgm:pt>
    <dgm:pt modelId="{A20AA12D-17C5-2144-84CC-C87401CCFEDB}">
      <dgm:prSet custT="1"/>
      <dgm:spPr>
        <a:solidFill>
          <a:schemeClr val="accent1">
            <a:hueOff val="0"/>
            <a:satOff val="0"/>
            <a:lumOff val="0"/>
            <a:alpha val="70000"/>
          </a:schemeClr>
        </a:solidFill>
        <a:ln>
          <a:noFill/>
        </a:ln>
      </dgm:spPr>
      <dgm:t>
        <a:bodyPr/>
        <a:lstStyle/>
        <a:p>
          <a:pPr algn="l">
            <a:lnSpc>
              <a:spcPct val="100000"/>
            </a:lnSpc>
          </a:pPr>
          <a:r>
            <a:rPr lang="de-DE" sz="1100" b="1" i="0" dirty="0">
              <a:solidFill>
                <a:schemeClr val="bg1"/>
              </a:solidFill>
              <a:latin typeface="Roboto SemiBold" panose="02000000000000000000" pitchFamily="2" charset="0"/>
              <a:ea typeface="Roboto SemiBold" panose="02000000000000000000" pitchFamily="2" charset="0"/>
            </a:rPr>
            <a:t>1x jährlich </a:t>
          </a:r>
          <a:r>
            <a:rPr lang="de-DE" sz="1100" b="1" i="0" dirty="0">
              <a:latin typeface="Roboto SemiBold" panose="02000000000000000000" pitchFamily="2" charset="0"/>
              <a:ea typeface="Roboto SemiBold" panose="02000000000000000000" pitchFamily="2" charset="0"/>
            </a:rPr>
            <a:t>Infoveranstaltung </a:t>
          </a:r>
          <a:br>
            <a:rPr lang="de-DE" sz="1100" b="1" i="0" dirty="0">
              <a:latin typeface="Roboto SemiBold" panose="02000000000000000000" pitchFamily="2" charset="0"/>
              <a:ea typeface="Roboto SemiBold" panose="02000000000000000000" pitchFamily="2" charset="0"/>
            </a:rPr>
          </a:br>
          <a:r>
            <a:rPr lang="de-DE" sz="1100" b="1" i="0" dirty="0">
              <a:latin typeface="Roboto SemiBold" panose="02000000000000000000" pitchFamily="2" charset="0"/>
              <a:ea typeface="Roboto SemiBold" panose="02000000000000000000" pitchFamily="2" charset="0"/>
            </a:rPr>
            <a:t>über geplante Schwerpunkte der BO </a:t>
          </a:r>
          <a:br>
            <a:rPr lang="de-DE" sz="900" b="1" i="0" dirty="0">
              <a:latin typeface="Roboto SemiBold" panose="02000000000000000000" pitchFamily="2" charset="0"/>
              <a:ea typeface="Roboto SemiBold" panose="02000000000000000000" pitchFamily="2" charset="0"/>
            </a:rPr>
          </a:br>
          <a:r>
            <a:rPr lang="de-DE" sz="900" dirty="0">
              <a:latin typeface="Roboto" panose="02000000000000000000" pitchFamily="2" charset="0"/>
              <a:ea typeface="Roboto" panose="02000000000000000000" pitchFamily="2" charset="0"/>
            </a:rPr>
            <a:t>(mit Unterstützung </a:t>
          </a:r>
          <a:r>
            <a:rPr lang="de-DE" sz="900" dirty="0" err="1">
              <a:latin typeface="Roboto" panose="02000000000000000000" pitchFamily="2" charset="0"/>
              <a:ea typeface="Roboto" panose="02000000000000000000" pitchFamily="2" charset="0"/>
            </a:rPr>
            <a:t>rele-vanter</a:t>
          </a:r>
          <a:r>
            <a:rPr lang="de-DE" sz="900" dirty="0">
              <a:latin typeface="Roboto" panose="02000000000000000000" pitchFamily="2" charset="0"/>
              <a:ea typeface="Roboto" panose="02000000000000000000" pitchFamily="2" charset="0"/>
            </a:rPr>
            <a:t> Partner wie BA, Kammer etc.): z.B. Einführungsveranstaltung zu </a:t>
          </a:r>
          <a:r>
            <a:rPr lang="de-DE" sz="900" dirty="0" err="1">
              <a:latin typeface="Roboto" panose="02000000000000000000" pitchFamily="2" charset="0"/>
              <a:ea typeface="Roboto" panose="02000000000000000000" pitchFamily="2" charset="0"/>
            </a:rPr>
            <a:t>KAoA</a:t>
          </a:r>
          <a:r>
            <a:rPr lang="de-DE" sz="900" dirty="0">
              <a:latin typeface="Roboto" panose="02000000000000000000" pitchFamily="2" charset="0"/>
              <a:ea typeface="Roboto" panose="02000000000000000000" pitchFamily="2" charset="0"/>
            </a:rPr>
            <a:t> oder folgende </a:t>
          </a:r>
          <a:r>
            <a:rPr lang="de-DE" sz="900" u="none" dirty="0">
              <a:latin typeface="Roboto" panose="02000000000000000000" pitchFamily="2" charset="0"/>
              <a:ea typeface="Roboto" panose="02000000000000000000" pitchFamily="2" charset="0"/>
            </a:rPr>
            <a:t>Themen:</a:t>
          </a:r>
        </a:p>
      </dgm:t>
    </dgm:pt>
    <dgm:pt modelId="{DE4B1649-79BE-7E4D-AEF6-028E823263E6}" type="parTrans" cxnId="{27776D2A-2342-C74C-9FF1-0DC0D0BFF8EE}">
      <dgm:prSet/>
      <dgm:spPr/>
      <dgm:t>
        <a:bodyPr/>
        <a:lstStyle/>
        <a:p>
          <a:endParaRPr lang="de-DE"/>
        </a:p>
      </dgm:t>
    </dgm:pt>
    <dgm:pt modelId="{DAF4106D-6926-BE40-9B7C-BEDDFBBE22FD}" type="sibTrans" cxnId="{27776D2A-2342-C74C-9FF1-0DC0D0BFF8EE}">
      <dgm:prSet/>
      <dgm:spPr/>
      <dgm:t>
        <a:bodyPr/>
        <a:lstStyle/>
        <a:p>
          <a:endParaRPr lang="de-DE"/>
        </a:p>
      </dgm:t>
    </dgm:pt>
    <dgm:pt modelId="{21D4E83D-B00F-DA46-8BB3-1FD1E110EED9}">
      <dgm:prSet custT="1"/>
      <dgm:spPr/>
      <dgm:t>
        <a:bodyPr/>
        <a:lstStyle/>
        <a:p>
          <a:pPr algn="l">
            <a:buFontTx/>
            <a:buNone/>
          </a:pPr>
          <a:r>
            <a:rPr lang="de-DE" sz="900" dirty="0">
              <a:latin typeface="Roboto" panose="02000000000000000000" pitchFamily="2" charset="0"/>
              <a:ea typeface="Roboto" panose="02000000000000000000" pitchFamily="2" charset="0"/>
            </a:rPr>
            <a:t>Ziele &amp; Umsetzung der Standardelemente, inklusive Umgang mit dem Portfolio-instrument, Zusammenarbeit </a:t>
          </a:r>
          <a:br>
            <a:rPr lang="de-DE" sz="900" dirty="0">
              <a:latin typeface="Roboto" panose="02000000000000000000" pitchFamily="2" charset="0"/>
              <a:ea typeface="Roboto" panose="02000000000000000000" pitchFamily="2" charset="0"/>
            </a:rPr>
          </a:br>
          <a:r>
            <a:rPr lang="de-DE" sz="900" dirty="0">
              <a:latin typeface="Roboto" panose="02000000000000000000" pitchFamily="2" charset="0"/>
              <a:ea typeface="Roboto" panose="02000000000000000000" pitchFamily="2" charset="0"/>
            </a:rPr>
            <a:t>mit der Berufsberatung und </a:t>
          </a:r>
          <a:br>
            <a:rPr lang="de-DE" sz="900" dirty="0">
              <a:latin typeface="Roboto" panose="02000000000000000000" pitchFamily="2" charset="0"/>
              <a:ea typeface="Roboto" panose="02000000000000000000" pitchFamily="2" charset="0"/>
            </a:rPr>
          </a:br>
          <a:r>
            <a:rPr lang="de-DE" sz="900" dirty="0">
              <a:latin typeface="Roboto" panose="02000000000000000000" pitchFamily="2" charset="0"/>
              <a:ea typeface="Roboto" panose="02000000000000000000" pitchFamily="2" charset="0"/>
            </a:rPr>
            <a:t>anderen Partnern der BO </a:t>
          </a:r>
        </a:p>
      </dgm:t>
    </dgm:pt>
    <dgm:pt modelId="{965F9FE8-9F0D-0F40-B44F-164C5270C484}" type="parTrans" cxnId="{046398D1-DC46-1D48-8537-DD361AE31B1E}">
      <dgm:prSet/>
      <dgm:spPr/>
      <dgm:t>
        <a:bodyPr/>
        <a:lstStyle/>
        <a:p>
          <a:endParaRPr lang="de-DE"/>
        </a:p>
      </dgm:t>
    </dgm:pt>
    <dgm:pt modelId="{233AAF39-9A85-614B-858A-17BF6627B3F6}" type="sibTrans" cxnId="{046398D1-DC46-1D48-8537-DD361AE31B1E}">
      <dgm:prSet/>
      <dgm:spPr/>
      <dgm:t>
        <a:bodyPr/>
        <a:lstStyle/>
        <a:p>
          <a:endParaRPr lang="de-DE"/>
        </a:p>
      </dgm:t>
    </dgm:pt>
    <dgm:pt modelId="{0FFBCFF0-D44E-6F4B-93C1-6023F91D041D}">
      <dgm:prSet custT="1"/>
      <dgm:spPr/>
      <dgm:t>
        <a:bodyPr/>
        <a:lstStyle/>
        <a:p>
          <a:pPr algn="l"/>
          <a:r>
            <a:rPr lang="de-DE" sz="900" b="0" i="0" dirty="0">
              <a:latin typeface="Roboto" panose="02000000000000000000" pitchFamily="2" charset="0"/>
              <a:ea typeface="Roboto" panose="02000000000000000000" pitchFamily="2" charset="0"/>
            </a:rPr>
            <a:t>Rolle der Eltern und Möglichkeiten der aktiven Beteiligung </a:t>
          </a:r>
        </a:p>
      </dgm:t>
    </dgm:pt>
    <dgm:pt modelId="{F41A6F1F-8DCF-F642-8C57-F09B9938FEED}" type="parTrans" cxnId="{8C40D226-407D-B244-9554-A5D70A1F9367}">
      <dgm:prSet/>
      <dgm:spPr/>
      <dgm:t>
        <a:bodyPr/>
        <a:lstStyle/>
        <a:p>
          <a:endParaRPr lang="de-DE"/>
        </a:p>
      </dgm:t>
    </dgm:pt>
    <dgm:pt modelId="{5614990A-BA89-D040-8EAB-4E4DB7D937C8}" type="sibTrans" cxnId="{8C40D226-407D-B244-9554-A5D70A1F9367}">
      <dgm:prSet/>
      <dgm:spPr/>
      <dgm:t>
        <a:bodyPr/>
        <a:lstStyle/>
        <a:p>
          <a:endParaRPr lang="de-DE"/>
        </a:p>
      </dgm:t>
    </dgm:pt>
    <dgm:pt modelId="{4006FD11-4E35-9E4E-9CEE-875F5398147C}">
      <dgm:prSet custT="1"/>
      <dgm:spPr/>
      <dgm:t>
        <a:bodyPr/>
        <a:lstStyle/>
        <a:p>
          <a:pPr algn="l"/>
          <a:r>
            <a:rPr lang="de-DE" sz="900" b="0" i="0" dirty="0">
              <a:latin typeface="Roboto" panose="02000000000000000000" pitchFamily="2" charset="0"/>
              <a:ea typeface="Roboto" panose="02000000000000000000" pitchFamily="2" charset="0"/>
            </a:rPr>
            <a:t>allgemeine Informationen </a:t>
          </a:r>
          <a:br>
            <a:rPr lang="de-DE" sz="900" b="0" i="0" dirty="0">
              <a:latin typeface="Roboto" panose="02000000000000000000" pitchFamily="2" charset="0"/>
              <a:ea typeface="Roboto" panose="02000000000000000000" pitchFamily="2" charset="0"/>
            </a:rPr>
          </a:br>
          <a:r>
            <a:rPr lang="de-DE" sz="900" b="0" i="0" dirty="0">
              <a:latin typeface="Roboto" panose="02000000000000000000" pitchFamily="2" charset="0"/>
              <a:ea typeface="Roboto" panose="02000000000000000000" pitchFamily="2" charset="0"/>
            </a:rPr>
            <a:t>zu Bildungs- und Ausbildungswege </a:t>
          </a:r>
        </a:p>
      </dgm:t>
    </dgm:pt>
    <dgm:pt modelId="{A2601D68-05FF-C341-8D85-538C7AB9EB40}" type="parTrans" cxnId="{177A8381-5D2C-8D48-A1E1-2CA8F939BC3E}">
      <dgm:prSet/>
      <dgm:spPr/>
      <dgm:t>
        <a:bodyPr/>
        <a:lstStyle/>
        <a:p>
          <a:endParaRPr lang="de-DE"/>
        </a:p>
      </dgm:t>
    </dgm:pt>
    <dgm:pt modelId="{92B9A94A-B8B4-7C46-8ACE-64A7192A23B3}" type="sibTrans" cxnId="{177A8381-5D2C-8D48-A1E1-2CA8F939BC3E}">
      <dgm:prSet/>
      <dgm:spPr/>
      <dgm:t>
        <a:bodyPr/>
        <a:lstStyle/>
        <a:p>
          <a:endParaRPr lang="de-DE"/>
        </a:p>
      </dgm:t>
    </dgm:pt>
    <dgm:pt modelId="{0D5F11D5-13C5-184C-9C97-7F8CD11C611B}">
      <dgm:prSet custT="1"/>
      <dgm:spPr/>
      <dgm:t>
        <a:bodyPr/>
        <a:lstStyle/>
        <a:p>
          <a:pPr algn="l"/>
          <a:r>
            <a:rPr lang="de-DE" sz="900" b="0" i="0" dirty="0">
              <a:latin typeface="Roboto" panose="02000000000000000000" pitchFamily="2" charset="0"/>
              <a:ea typeface="Roboto" panose="02000000000000000000" pitchFamily="2" charset="0"/>
            </a:rPr>
            <a:t>Informationen zu weiter-führenden regionalen Angeboten und Akteuren </a:t>
          </a:r>
          <a:br>
            <a:rPr lang="de-DE" sz="900" b="0" i="0" dirty="0">
              <a:latin typeface="Roboto" panose="02000000000000000000" pitchFamily="2" charset="0"/>
              <a:ea typeface="Roboto" panose="02000000000000000000" pitchFamily="2" charset="0"/>
            </a:rPr>
          </a:br>
          <a:r>
            <a:rPr lang="de-DE" sz="900" b="0" i="0" dirty="0">
              <a:latin typeface="Roboto" panose="02000000000000000000" pitchFamily="2" charset="0"/>
              <a:ea typeface="Roboto" panose="02000000000000000000" pitchFamily="2" charset="0"/>
            </a:rPr>
            <a:t>am Ausbildungsmarkt </a:t>
          </a:r>
        </a:p>
      </dgm:t>
    </dgm:pt>
    <dgm:pt modelId="{A500980B-FD35-CB45-855E-7C8B58C96110}" type="parTrans" cxnId="{109708AD-76CE-354E-87DE-38CDD7B5F440}">
      <dgm:prSet/>
      <dgm:spPr/>
      <dgm:t>
        <a:bodyPr/>
        <a:lstStyle/>
        <a:p>
          <a:endParaRPr lang="de-DE"/>
        </a:p>
      </dgm:t>
    </dgm:pt>
    <dgm:pt modelId="{8A997A71-4616-7049-9D77-72772F5741AB}" type="sibTrans" cxnId="{109708AD-76CE-354E-87DE-38CDD7B5F440}">
      <dgm:prSet/>
      <dgm:spPr/>
      <dgm:t>
        <a:bodyPr/>
        <a:lstStyle/>
        <a:p>
          <a:endParaRPr lang="de-DE"/>
        </a:p>
      </dgm:t>
    </dgm:pt>
    <dgm:pt modelId="{DFEC1C57-83AE-BE4A-A3FC-C5A47CB3206B}" type="pres">
      <dgm:prSet presAssocID="{E684EF83-5D5D-DE4B-83BE-B5B1EC324465}" presName="Name0" presStyleCnt="0">
        <dgm:presLayoutVars>
          <dgm:chMax val="7"/>
          <dgm:dir/>
          <dgm:animOne val="branch"/>
        </dgm:presLayoutVars>
      </dgm:prSet>
      <dgm:spPr/>
    </dgm:pt>
    <dgm:pt modelId="{E57717E7-ECC4-CD47-AF22-4C46352D7269}" type="pres">
      <dgm:prSet presAssocID="{000A1829-5785-E444-8DC2-5BDBC9820C54}" presName="parTx1" presStyleLbl="node1" presStyleIdx="0" presStyleCnt="4" custScaleX="101513" custScaleY="101573" custLinFactNeighborY="-3276"/>
      <dgm:spPr/>
    </dgm:pt>
    <dgm:pt modelId="{CAF04820-2190-9044-B43A-84793CD51FD0}" type="pres">
      <dgm:prSet presAssocID="{4D023915-909C-8E41-ACB2-D9F68A2950DF}" presName="parTx2" presStyleLbl="node1" presStyleIdx="1" presStyleCnt="4" custScaleX="101513" custScaleY="101573" custLinFactNeighborX="-8655"/>
      <dgm:spPr/>
    </dgm:pt>
    <dgm:pt modelId="{A4D4DD0F-C9CB-1B42-BC2B-F37CBE0BA9A3}" type="pres">
      <dgm:prSet presAssocID="{D5CF54CE-3CF2-8A40-BFA1-8BF5F49508B0}" presName="parTx3" presStyleLbl="node1" presStyleIdx="2" presStyleCnt="4" custLinFactNeighborX="-15198"/>
      <dgm:spPr/>
    </dgm:pt>
    <dgm:pt modelId="{2EFF1878-E0F2-8C4C-98A8-E4B46893835C}" type="pres">
      <dgm:prSet presAssocID="{A20AA12D-17C5-2144-84CC-C87401CCFEDB}" presName="parTx4" presStyleLbl="node1" presStyleIdx="3" presStyleCnt="4" custScaleX="100554" custScaleY="100537" custLinFactNeighborX="-43156"/>
      <dgm:spPr/>
    </dgm:pt>
    <dgm:pt modelId="{FE674CA8-8F4C-C94E-8D85-842F84EF01E6}" type="pres">
      <dgm:prSet presAssocID="{A20AA12D-17C5-2144-84CC-C87401CCFEDB}" presName="spPre4" presStyleCnt="0"/>
      <dgm:spPr/>
    </dgm:pt>
    <dgm:pt modelId="{48050195-0C32-F143-BE29-C37557439FCD}" type="pres">
      <dgm:prSet presAssocID="{A20AA12D-17C5-2144-84CC-C87401CCFEDB}" presName="chLin4" presStyleCnt="0"/>
      <dgm:spPr/>
    </dgm:pt>
    <dgm:pt modelId="{95129EE3-B59C-F841-B2C2-7E5A1E27BD22}" type="pres">
      <dgm:prSet presAssocID="{965F9FE8-9F0D-0F40-B44F-164C5270C484}" presName="Name113" presStyleLbl="parChTrans1D1" presStyleIdx="0" presStyleCnt="8"/>
      <dgm:spPr>
        <a:ln>
          <a:solidFill>
            <a:schemeClr val="accent1"/>
          </a:solidFill>
          <a:headEnd type="oval" w="sm" len="sm"/>
        </a:ln>
      </dgm:spPr>
    </dgm:pt>
    <dgm:pt modelId="{2432FC3F-AD50-C34A-B144-3224C823E229}" type="pres">
      <dgm:prSet presAssocID="{21D4E83D-B00F-DA46-8BB3-1FD1E110EED9}" presName="txAndLines4" presStyleCnt="0"/>
      <dgm:spPr/>
    </dgm:pt>
    <dgm:pt modelId="{D005D0F2-2138-424B-82A4-4EDB1686C25D}" type="pres">
      <dgm:prSet presAssocID="{21D4E83D-B00F-DA46-8BB3-1FD1E110EED9}" presName="anchor4" presStyleCnt="0"/>
      <dgm:spPr/>
    </dgm:pt>
    <dgm:pt modelId="{E3DA80A5-FC57-6745-8920-39BF7CEE7368}" type="pres">
      <dgm:prSet presAssocID="{21D4E83D-B00F-DA46-8BB3-1FD1E110EED9}" presName="backup4" presStyleCnt="0"/>
      <dgm:spPr/>
    </dgm:pt>
    <dgm:pt modelId="{FC32C2A2-50CA-C946-884B-14DF03FFC8BB}" type="pres">
      <dgm:prSet presAssocID="{21D4E83D-B00F-DA46-8BB3-1FD1E110EED9}" presName="preLine4" presStyleLbl="parChTrans1D1" presStyleIdx="1" presStyleCnt="8"/>
      <dgm:spPr>
        <a:ln>
          <a:solidFill>
            <a:schemeClr val="accent1"/>
          </a:solidFill>
          <a:headEnd w="sm" len="sm"/>
          <a:tailEnd type="triangle"/>
        </a:ln>
      </dgm:spPr>
    </dgm:pt>
    <dgm:pt modelId="{0A5452BB-2E9D-794C-A1FD-BA6B1141A420}" type="pres">
      <dgm:prSet presAssocID="{21D4E83D-B00F-DA46-8BB3-1FD1E110EED9}" presName="desTx4" presStyleLbl="revTx" presStyleIdx="0" presStyleCnt="0" custScaleX="147701" custLinFactX="-20415" custLinFactNeighborX="-100000" custLinFactNeighborY="32904">
        <dgm:presLayoutVars>
          <dgm:bulletEnabled val="1"/>
        </dgm:presLayoutVars>
      </dgm:prSet>
      <dgm:spPr/>
    </dgm:pt>
    <dgm:pt modelId="{1BF005BD-4528-2547-B4A4-DE7C66D7E3F6}" type="pres">
      <dgm:prSet presAssocID="{F41A6F1F-8DCF-F642-8C57-F09B9938FEED}" presName="Name113" presStyleLbl="parChTrans1D1" presStyleIdx="2" presStyleCnt="8"/>
      <dgm:spPr>
        <a:ln>
          <a:solidFill>
            <a:schemeClr val="accent1"/>
          </a:solidFill>
          <a:headEnd type="oval" w="sm" len="sm"/>
        </a:ln>
      </dgm:spPr>
    </dgm:pt>
    <dgm:pt modelId="{FB64226A-895B-BD43-A33A-0160378486AE}" type="pres">
      <dgm:prSet presAssocID="{0FFBCFF0-D44E-6F4B-93C1-6023F91D041D}" presName="txAndLines4" presStyleCnt="0"/>
      <dgm:spPr/>
    </dgm:pt>
    <dgm:pt modelId="{FFA9B551-6BEA-7D48-A6C4-8428C326A494}" type="pres">
      <dgm:prSet presAssocID="{0FFBCFF0-D44E-6F4B-93C1-6023F91D041D}" presName="anchor4" presStyleCnt="0"/>
      <dgm:spPr/>
    </dgm:pt>
    <dgm:pt modelId="{3993885F-6255-C64C-9C61-DB60595B3A3B}" type="pres">
      <dgm:prSet presAssocID="{0FFBCFF0-D44E-6F4B-93C1-6023F91D041D}" presName="backup4" presStyleCnt="0"/>
      <dgm:spPr/>
    </dgm:pt>
    <dgm:pt modelId="{4B677EA9-51F1-9B4C-8588-FCBBC031EAD6}" type="pres">
      <dgm:prSet presAssocID="{0FFBCFF0-D44E-6F4B-93C1-6023F91D041D}" presName="preLine4" presStyleLbl="parChTrans1D1" presStyleIdx="3" presStyleCnt="8"/>
      <dgm:spPr>
        <a:ln>
          <a:solidFill>
            <a:schemeClr val="accent1"/>
          </a:solidFill>
          <a:headEnd w="sm" len="sm"/>
          <a:tailEnd type="triangle"/>
        </a:ln>
      </dgm:spPr>
    </dgm:pt>
    <dgm:pt modelId="{78E37AB8-F7FE-104E-AF48-2DFAE681A68B}" type="pres">
      <dgm:prSet presAssocID="{0FFBCFF0-D44E-6F4B-93C1-6023F91D041D}" presName="desTx4" presStyleLbl="revTx" presStyleIdx="0" presStyleCnt="0" custLinFactX="-17370" custLinFactNeighborX="-100000" custLinFactNeighborY="28632">
        <dgm:presLayoutVars>
          <dgm:bulletEnabled val="1"/>
        </dgm:presLayoutVars>
      </dgm:prSet>
      <dgm:spPr/>
    </dgm:pt>
    <dgm:pt modelId="{89DC9419-5FC3-BB44-98E6-A5910AC35E0E}" type="pres">
      <dgm:prSet presAssocID="{A2601D68-05FF-C341-8D85-538C7AB9EB40}" presName="Name113" presStyleLbl="parChTrans1D1" presStyleIdx="4" presStyleCnt="8"/>
      <dgm:spPr>
        <a:ln>
          <a:solidFill>
            <a:schemeClr val="accent1"/>
          </a:solidFill>
          <a:headEnd type="oval" w="sm" len="sm"/>
        </a:ln>
      </dgm:spPr>
    </dgm:pt>
    <dgm:pt modelId="{5BCF73B2-6F9F-3542-92F0-75FC88648F9F}" type="pres">
      <dgm:prSet presAssocID="{4006FD11-4E35-9E4E-9CEE-875F5398147C}" presName="txAndLines4" presStyleCnt="0"/>
      <dgm:spPr/>
    </dgm:pt>
    <dgm:pt modelId="{0471D5E9-4C43-DC4C-8C30-9492D0F0C2A8}" type="pres">
      <dgm:prSet presAssocID="{4006FD11-4E35-9E4E-9CEE-875F5398147C}" presName="anchor4" presStyleCnt="0"/>
      <dgm:spPr/>
    </dgm:pt>
    <dgm:pt modelId="{E7D5C2A3-9ED8-FE4C-9B6D-17595493A354}" type="pres">
      <dgm:prSet presAssocID="{4006FD11-4E35-9E4E-9CEE-875F5398147C}" presName="backup4" presStyleCnt="0"/>
      <dgm:spPr/>
    </dgm:pt>
    <dgm:pt modelId="{83666328-A529-8347-B890-6A1D2870F584}" type="pres">
      <dgm:prSet presAssocID="{4006FD11-4E35-9E4E-9CEE-875F5398147C}" presName="preLine4" presStyleLbl="parChTrans1D1" presStyleIdx="5" presStyleCnt="8"/>
      <dgm:spPr>
        <a:ln>
          <a:solidFill>
            <a:schemeClr val="accent1"/>
          </a:solidFill>
          <a:headEnd w="sm" len="sm"/>
          <a:tailEnd type="triangle"/>
        </a:ln>
      </dgm:spPr>
    </dgm:pt>
    <dgm:pt modelId="{ACE099FB-4142-5A41-AEB1-93ABD7872926}" type="pres">
      <dgm:prSet presAssocID="{4006FD11-4E35-9E4E-9CEE-875F5398147C}" presName="desTx4" presStyleLbl="revTx" presStyleIdx="0" presStyleCnt="0" custLinFactX="-17434" custLinFactNeighborX="-100000" custLinFactNeighborY="8553">
        <dgm:presLayoutVars>
          <dgm:bulletEnabled val="1"/>
        </dgm:presLayoutVars>
      </dgm:prSet>
      <dgm:spPr/>
    </dgm:pt>
    <dgm:pt modelId="{FE1702AD-4E0C-7141-A320-9D764F8385FC}" type="pres">
      <dgm:prSet presAssocID="{A500980B-FD35-CB45-855E-7C8B58C96110}" presName="Name113" presStyleLbl="parChTrans1D1" presStyleIdx="6" presStyleCnt="8"/>
      <dgm:spPr>
        <a:ln>
          <a:solidFill>
            <a:schemeClr val="accent1"/>
          </a:solidFill>
          <a:headEnd type="oval" w="sm" len="sm"/>
        </a:ln>
      </dgm:spPr>
    </dgm:pt>
    <dgm:pt modelId="{A142375F-069F-D34E-A025-0443BF0B1F4C}" type="pres">
      <dgm:prSet presAssocID="{0D5F11D5-13C5-184C-9C97-7F8CD11C611B}" presName="txAndLines4" presStyleCnt="0"/>
      <dgm:spPr/>
    </dgm:pt>
    <dgm:pt modelId="{A1519E7F-C6E7-0B41-8FF0-8AFB2310D2B6}" type="pres">
      <dgm:prSet presAssocID="{0D5F11D5-13C5-184C-9C97-7F8CD11C611B}" presName="anchor4" presStyleCnt="0"/>
      <dgm:spPr/>
    </dgm:pt>
    <dgm:pt modelId="{72363B5E-1A6A-C24D-83A0-A07F9A5C2926}" type="pres">
      <dgm:prSet presAssocID="{0D5F11D5-13C5-184C-9C97-7F8CD11C611B}" presName="backup4" presStyleCnt="0"/>
      <dgm:spPr/>
    </dgm:pt>
    <dgm:pt modelId="{E65C0760-F5CE-F24E-B08F-982A0F09DC27}" type="pres">
      <dgm:prSet presAssocID="{0D5F11D5-13C5-184C-9C97-7F8CD11C611B}" presName="preLine4" presStyleLbl="parChTrans1D1" presStyleIdx="7" presStyleCnt="8"/>
      <dgm:spPr>
        <a:ln>
          <a:solidFill>
            <a:schemeClr val="accent1"/>
          </a:solidFill>
          <a:headEnd w="sm" len="sm"/>
          <a:tailEnd type="triangle"/>
        </a:ln>
      </dgm:spPr>
    </dgm:pt>
    <dgm:pt modelId="{50F7A7F1-DD3D-EA4E-BA0B-DED602116B43}" type="pres">
      <dgm:prSet presAssocID="{0D5F11D5-13C5-184C-9C97-7F8CD11C611B}" presName="desTx4" presStyleLbl="revTx" presStyleIdx="0" presStyleCnt="0" custLinFactX="-17370" custLinFactNeighborX="-100000" custLinFactNeighborY="-15370">
        <dgm:presLayoutVars>
          <dgm:bulletEnabled val="1"/>
        </dgm:presLayoutVars>
      </dgm:prSet>
      <dgm:spPr/>
    </dgm:pt>
  </dgm:ptLst>
  <dgm:cxnLst>
    <dgm:cxn modelId="{D4FEC71E-4B32-8A48-BDC3-D90D134CB6CF}" type="presOf" srcId="{A20AA12D-17C5-2144-84CC-C87401CCFEDB}" destId="{2EFF1878-E0F2-8C4C-98A8-E4B46893835C}" srcOrd="0" destOrd="0" presId="urn:microsoft.com/office/officeart/2009/3/layout/SubStepProcess"/>
    <dgm:cxn modelId="{8C40D226-407D-B244-9554-A5D70A1F9367}" srcId="{A20AA12D-17C5-2144-84CC-C87401CCFEDB}" destId="{0FFBCFF0-D44E-6F4B-93C1-6023F91D041D}" srcOrd="1" destOrd="0" parTransId="{F41A6F1F-8DCF-F642-8C57-F09B9938FEED}" sibTransId="{5614990A-BA89-D040-8EAB-4E4DB7D937C8}"/>
    <dgm:cxn modelId="{27776D2A-2342-C74C-9FF1-0DC0D0BFF8EE}" srcId="{E684EF83-5D5D-DE4B-83BE-B5B1EC324465}" destId="{A20AA12D-17C5-2144-84CC-C87401CCFEDB}" srcOrd="3" destOrd="0" parTransId="{DE4B1649-79BE-7E4D-AEF6-028E823263E6}" sibTransId="{DAF4106D-6926-BE40-9B7C-BEDDFBBE22FD}"/>
    <dgm:cxn modelId="{1B062E51-EBC3-6A4F-A419-7EF5F1F47A32}" type="presOf" srcId="{4D023915-909C-8E41-ACB2-D9F68A2950DF}" destId="{CAF04820-2190-9044-B43A-84793CD51FD0}" srcOrd="0" destOrd="0" presId="urn:microsoft.com/office/officeart/2009/3/layout/SubStepProcess"/>
    <dgm:cxn modelId="{818E3C5B-1048-474C-BAB6-B4AB37E618AD}" type="presOf" srcId="{E684EF83-5D5D-DE4B-83BE-B5B1EC324465}" destId="{DFEC1C57-83AE-BE4A-A3FC-C5A47CB3206B}" srcOrd="0" destOrd="0" presId="urn:microsoft.com/office/officeart/2009/3/layout/SubStepProcess"/>
    <dgm:cxn modelId="{810EFF60-39BC-AD49-86F1-FDE1F4E76701}" type="presOf" srcId="{D5CF54CE-3CF2-8A40-BFA1-8BF5F49508B0}" destId="{A4D4DD0F-C9CB-1B42-BC2B-F37CBE0BA9A3}" srcOrd="0" destOrd="0" presId="urn:microsoft.com/office/officeart/2009/3/layout/SubStepProcess"/>
    <dgm:cxn modelId="{F63D896B-2722-DA46-883D-35BBCCF90436}" srcId="{E684EF83-5D5D-DE4B-83BE-B5B1EC324465}" destId="{D5CF54CE-3CF2-8A40-BFA1-8BF5F49508B0}" srcOrd="2" destOrd="0" parTransId="{146E6AF7-5728-7742-9555-3801C5F26244}" sibTransId="{FB4F6859-A6EE-EE49-ACE7-87AA6B1023E8}"/>
    <dgm:cxn modelId="{E286EB7E-2E5E-B74A-95CB-EB91A1A958A0}" type="presOf" srcId="{000A1829-5785-E444-8DC2-5BDBC9820C54}" destId="{E57717E7-ECC4-CD47-AF22-4C46352D7269}" srcOrd="0" destOrd="0" presId="urn:microsoft.com/office/officeart/2009/3/layout/SubStepProcess"/>
    <dgm:cxn modelId="{177A8381-5D2C-8D48-A1E1-2CA8F939BC3E}" srcId="{A20AA12D-17C5-2144-84CC-C87401CCFEDB}" destId="{4006FD11-4E35-9E4E-9CEE-875F5398147C}" srcOrd="2" destOrd="0" parTransId="{A2601D68-05FF-C341-8D85-538C7AB9EB40}" sibTransId="{92B9A94A-B8B4-7C46-8ACE-64A7192A23B3}"/>
    <dgm:cxn modelId="{58F4D5A5-2F8C-534F-B40D-FF393DA7B0DE}" type="presOf" srcId="{21D4E83D-B00F-DA46-8BB3-1FD1E110EED9}" destId="{0A5452BB-2E9D-794C-A1FD-BA6B1141A420}" srcOrd="0" destOrd="0" presId="urn:microsoft.com/office/officeart/2009/3/layout/SubStepProcess"/>
    <dgm:cxn modelId="{109708AD-76CE-354E-87DE-38CDD7B5F440}" srcId="{A20AA12D-17C5-2144-84CC-C87401CCFEDB}" destId="{0D5F11D5-13C5-184C-9C97-7F8CD11C611B}" srcOrd="3" destOrd="0" parTransId="{A500980B-FD35-CB45-855E-7C8B58C96110}" sibTransId="{8A997A71-4616-7049-9D77-72772F5741AB}"/>
    <dgm:cxn modelId="{E4C54ABE-1F08-BB4E-8A49-324B4C0FC164}" srcId="{E684EF83-5D5D-DE4B-83BE-B5B1EC324465}" destId="{4D023915-909C-8E41-ACB2-D9F68A2950DF}" srcOrd="1" destOrd="0" parTransId="{8B861C70-6E8A-1E40-8AB4-0AB29573ADAB}" sibTransId="{124F9171-152A-FB46-AFEF-94A583A14A63}"/>
    <dgm:cxn modelId="{046398D1-DC46-1D48-8537-DD361AE31B1E}" srcId="{A20AA12D-17C5-2144-84CC-C87401CCFEDB}" destId="{21D4E83D-B00F-DA46-8BB3-1FD1E110EED9}" srcOrd="0" destOrd="0" parTransId="{965F9FE8-9F0D-0F40-B44F-164C5270C484}" sibTransId="{233AAF39-9A85-614B-858A-17BF6627B3F6}"/>
    <dgm:cxn modelId="{1E57A5D5-D302-604F-9CDB-A62A86A60C28}" type="presOf" srcId="{0FFBCFF0-D44E-6F4B-93C1-6023F91D041D}" destId="{78E37AB8-F7FE-104E-AF48-2DFAE681A68B}" srcOrd="0" destOrd="0" presId="urn:microsoft.com/office/officeart/2009/3/layout/SubStepProcess"/>
    <dgm:cxn modelId="{F117F9D5-0A54-B54C-94AB-9229DB0E077E}" srcId="{E684EF83-5D5D-DE4B-83BE-B5B1EC324465}" destId="{000A1829-5785-E444-8DC2-5BDBC9820C54}" srcOrd="0" destOrd="0" parTransId="{1342D742-5903-E74A-9CFA-50A2EEB050AE}" sibTransId="{A04256D7-7430-5941-93B8-CD7BD7600D59}"/>
    <dgm:cxn modelId="{AEF717D8-1FFA-C141-A3EE-EC54903817DE}" type="presOf" srcId="{4006FD11-4E35-9E4E-9CEE-875F5398147C}" destId="{ACE099FB-4142-5A41-AEB1-93ABD7872926}" srcOrd="0" destOrd="0" presId="urn:microsoft.com/office/officeart/2009/3/layout/SubStepProcess"/>
    <dgm:cxn modelId="{83AD34E7-0613-FB4C-96A9-906F03F01963}" type="presOf" srcId="{0D5F11D5-13C5-184C-9C97-7F8CD11C611B}" destId="{50F7A7F1-DD3D-EA4E-BA0B-DED602116B43}" srcOrd="0" destOrd="0" presId="urn:microsoft.com/office/officeart/2009/3/layout/SubStepProcess"/>
    <dgm:cxn modelId="{5774D08D-F655-4C47-828D-3EA3E3F4CFA4}" type="presParOf" srcId="{DFEC1C57-83AE-BE4A-A3FC-C5A47CB3206B}" destId="{E57717E7-ECC4-CD47-AF22-4C46352D7269}" srcOrd="0" destOrd="0" presId="urn:microsoft.com/office/officeart/2009/3/layout/SubStepProcess"/>
    <dgm:cxn modelId="{1625AFCB-F48A-164C-B7D1-19729234A209}" type="presParOf" srcId="{DFEC1C57-83AE-BE4A-A3FC-C5A47CB3206B}" destId="{CAF04820-2190-9044-B43A-84793CD51FD0}" srcOrd="1" destOrd="0" presId="urn:microsoft.com/office/officeart/2009/3/layout/SubStepProcess"/>
    <dgm:cxn modelId="{28A53F08-DC0E-194A-B55C-9D46DBFAEF68}" type="presParOf" srcId="{DFEC1C57-83AE-BE4A-A3FC-C5A47CB3206B}" destId="{A4D4DD0F-C9CB-1B42-BC2B-F37CBE0BA9A3}" srcOrd="2" destOrd="0" presId="urn:microsoft.com/office/officeart/2009/3/layout/SubStepProcess"/>
    <dgm:cxn modelId="{E1940B5D-D7B8-AD42-9328-3D1C8FFB6795}" type="presParOf" srcId="{DFEC1C57-83AE-BE4A-A3FC-C5A47CB3206B}" destId="{2EFF1878-E0F2-8C4C-98A8-E4B46893835C}" srcOrd="3" destOrd="0" presId="urn:microsoft.com/office/officeart/2009/3/layout/SubStepProcess"/>
    <dgm:cxn modelId="{6B47A711-D790-B04C-A368-BD5FD9F04B6F}" type="presParOf" srcId="{DFEC1C57-83AE-BE4A-A3FC-C5A47CB3206B}" destId="{FE674CA8-8F4C-C94E-8D85-842F84EF01E6}" srcOrd="4" destOrd="0" presId="urn:microsoft.com/office/officeart/2009/3/layout/SubStepProcess"/>
    <dgm:cxn modelId="{6C7F6C98-CFF3-8C4A-8BC5-D071D6408238}" type="presParOf" srcId="{DFEC1C57-83AE-BE4A-A3FC-C5A47CB3206B}" destId="{48050195-0C32-F143-BE29-C37557439FCD}" srcOrd="5" destOrd="0" presId="urn:microsoft.com/office/officeart/2009/3/layout/SubStepProcess"/>
    <dgm:cxn modelId="{48958964-7241-3642-B432-8442F7FF5AFC}" type="presParOf" srcId="{48050195-0C32-F143-BE29-C37557439FCD}" destId="{95129EE3-B59C-F841-B2C2-7E5A1E27BD22}" srcOrd="0" destOrd="0" presId="urn:microsoft.com/office/officeart/2009/3/layout/SubStepProcess"/>
    <dgm:cxn modelId="{B536FE22-3660-6640-AC69-214D7D9A8145}" type="presParOf" srcId="{48050195-0C32-F143-BE29-C37557439FCD}" destId="{2432FC3F-AD50-C34A-B144-3224C823E229}" srcOrd="1" destOrd="0" presId="urn:microsoft.com/office/officeart/2009/3/layout/SubStepProcess"/>
    <dgm:cxn modelId="{B9A8FC41-380D-F04F-B57E-167F2E37C02E}" type="presParOf" srcId="{2432FC3F-AD50-C34A-B144-3224C823E229}" destId="{D005D0F2-2138-424B-82A4-4EDB1686C25D}" srcOrd="0" destOrd="0" presId="urn:microsoft.com/office/officeart/2009/3/layout/SubStepProcess"/>
    <dgm:cxn modelId="{19766768-8A43-DF4A-8B41-FF5AD2324BF4}" type="presParOf" srcId="{2432FC3F-AD50-C34A-B144-3224C823E229}" destId="{E3DA80A5-FC57-6745-8920-39BF7CEE7368}" srcOrd="1" destOrd="0" presId="urn:microsoft.com/office/officeart/2009/3/layout/SubStepProcess"/>
    <dgm:cxn modelId="{E50292D2-04C0-EB42-ADCE-A520AED3D080}" type="presParOf" srcId="{2432FC3F-AD50-C34A-B144-3224C823E229}" destId="{FC32C2A2-50CA-C946-884B-14DF03FFC8BB}" srcOrd="2" destOrd="0" presId="urn:microsoft.com/office/officeart/2009/3/layout/SubStepProcess"/>
    <dgm:cxn modelId="{2BBC1C9C-F034-F240-9C45-7CF930D6DDDE}" type="presParOf" srcId="{2432FC3F-AD50-C34A-B144-3224C823E229}" destId="{0A5452BB-2E9D-794C-A1FD-BA6B1141A420}" srcOrd="3" destOrd="0" presId="urn:microsoft.com/office/officeart/2009/3/layout/SubStepProcess"/>
    <dgm:cxn modelId="{86ABF6DF-E33A-4D44-842C-FBE96D6D0FF2}" type="presParOf" srcId="{48050195-0C32-F143-BE29-C37557439FCD}" destId="{1BF005BD-4528-2547-B4A4-DE7C66D7E3F6}" srcOrd="2" destOrd="0" presId="urn:microsoft.com/office/officeart/2009/3/layout/SubStepProcess"/>
    <dgm:cxn modelId="{A1D6B5C8-E491-654C-B8B2-9BE06C67857E}" type="presParOf" srcId="{48050195-0C32-F143-BE29-C37557439FCD}" destId="{FB64226A-895B-BD43-A33A-0160378486AE}" srcOrd="3" destOrd="0" presId="urn:microsoft.com/office/officeart/2009/3/layout/SubStepProcess"/>
    <dgm:cxn modelId="{F62532D3-F946-E84A-B035-A0A416E510E9}" type="presParOf" srcId="{FB64226A-895B-BD43-A33A-0160378486AE}" destId="{FFA9B551-6BEA-7D48-A6C4-8428C326A494}" srcOrd="0" destOrd="0" presId="urn:microsoft.com/office/officeart/2009/3/layout/SubStepProcess"/>
    <dgm:cxn modelId="{F1D7487E-32C2-BA42-9980-7118DA1C0211}" type="presParOf" srcId="{FB64226A-895B-BD43-A33A-0160378486AE}" destId="{3993885F-6255-C64C-9C61-DB60595B3A3B}" srcOrd="1" destOrd="0" presId="urn:microsoft.com/office/officeart/2009/3/layout/SubStepProcess"/>
    <dgm:cxn modelId="{A2227A68-C306-DE48-AC10-F52EFC2F9822}" type="presParOf" srcId="{FB64226A-895B-BD43-A33A-0160378486AE}" destId="{4B677EA9-51F1-9B4C-8588-FCBBC031EAD6}" srcOrd="2" destOrd="0" presId="urn:microsoft.com/office/officeart/2009/3/layout/SubStepProcess"/>
    <dgm:cxn modelId="{D1BB0DA1-FD6B-534A-9290-7FB26AE030D8}" type="presParOf" srcId="{FB64226A-895B-BD43-A33A-0160378486AE}" destId="{78E37AB8-F7FE-104E-AF48-2DFAE681A68B}" srcOrd="3" destOrd="0" presId="urn:microsoft.com/office/officeart/2009/3/layout/SubStepProcess"/>
    <dgm:cxn modelId="{7493AFE6-3930-D84A-A98D-2D5CB1A3987B}" type="presParOf" srcId="{48050195-0C32-F143-BE29-C37557439FCD}" destId="{89DC9419-5FC3-BB44-98E6-A5910AC35E0E}" srcOrd="4" destOrd="0" presId="urn:microsoft.com/office/officeart/2009/3/layout/SubStepProcess"/>
    <dgm:cxn modelId="{7A86EE5C-8AB2-264B-84CC-C17BAEB0C9B9}" type="presParOf" srcId="{48050195-0C32-F143-BE29-C37557439FCD}" destId="{5BCF73B2-6F9F-3542-92F0-75FC88648F9F}" srcOrd="5" destOrd="0" presId="urn:microsoft.com/office/officeart/2009/3/layout/SubStepProcess"/>
    <dgm:cxn modelId="{7C926E40-00A1-7A41-ABE2-C4636C4984E9}" type="presParOf" srcId="{5BCF73B2-6F9F-3542-92F0-75FC88648F9F}" destId="{0471D5E9-4C43-DC4C-8C30-9492D0F0C2A8}" srcOrd="0" destOrd="0" presId="urn:microsoft.com/office/officeart/2009/3/layout/SubStepProcess"/>
    <dgm:cxn modelId="{382127EA-74B2-1040-BE67-41602B4BF911}" type="presParOf" srcId="{5BCF73B2-6F9F-3542-92F0-75FC88648F9F}" destId="{E7D5C2A3-9ED8-FE4C-9B6D-17595493A354}" srcOrd="1" destOrd="0" presId="urn:microsoft.com/office/officeart/2009/3/layout/SubStepProcess"/>
    <dgm:cxn modelId="{EF6FF2F8-92F4-7044-ACEC-3082DE34EA31}" type="presParOf" srcId="{5BCF73B2-6F9F-3542-92F0-75FC88648F9F}" destId="{83666328-A529-8347-B890-6A1D2870F584}" srcOrd="2" destOrd="0" presId="urn:microsoft.com/office/officeart/2009/3/layout/SubStepProcess"/>
    <dgm:cxn modelId="{8B46F4B7-72BD-6348-A3FC-12FFB666AA57}" type="presParOf" srcId="{5BCF73B2-6F9F-3542-92F0-75FC88648F9F}" destId="{ACE099FB-4142-5A41-AEB1-93ABD7872926}" srcOrd="3" destOrd="0" presId="urn:microsoft.com/office/officeart/2009/3/layout/SubStepProcess"/>
    <dgm:cxn modelId="{6955706A-477D-3C4B-BAD9-A52B53FA17F9}" type="presParOf" srcId="{48050195-0C32-F143-BE29-C37557439FCD}" destId="{FE1702AD-4E0C-7141-A320-9D764F8385FC}" srcOrd="6" destOrd="0" presId="urn:microsoft.com/office/officeart/2009/3/layout/SubStepProcess"/>
    <dgm:cxn modelId="{1E8ED7B5-5880-484E-B473-F46B3BEA2715}" type="presParOf" srcId="{48050195-0C32-F143-BE29-C37557439FCD}" destId="{A142375F-069F-D34E-A025-0443BF0B1F4C}" srcOrd="7" destOrd="0" presId="urn:microsoft.com/office/officeart/2009/3/layout/SubStepProcess"/>
    <dgm:cxn modelId="{D45ACB50-33F3-BA48-9D0B-32D5EF5CC142}" type="presParOf" srcId="{A142375F-069F-D34E-A025-0443BF0B1F4C}" destId="{A1519E7F-C6E7-0B41-8FF0-8AFB2310D2B6}" srcOrd="0" destOrd="0" presId="urn:microsoft.com/office/officeart/2009/3/layout/SubStepProcess"/>
    <dgm:cxn modelId="{773A6A60-2F5F-BA4A-9E44-32DA2D1C6666}" type="presParOf" srcId="{A142375F-069F-D34E-A025-0443BF0B1F4C}" destId="{72363B5E-1A6A-C24D-83A0-A07F9A5C2926}" srcOrd="1" destOrd="0" presId="urn:microsoft.com/office/officeart/2009/3/layout/SubStepProcess"/>
    <dgm:cxn modelId="{7D5A7ADA-9556-9C4E-835E-6209865A86C8}" type="presParOf" srcId="{A142375F-069F-D34E-A025-0443BF0B1F4C}" destId="{E65C0760-F5CE-F24E-B08F-982A0F09DC27}" srcOrd="2" destOrd="0" presId="urn:microsoft.com/office/officeart/2009/3/layout/SubStepProcess"/>
    <dgm:cxn modelId="{789B137E-C957-D744-840A-381BA4CF6D25}" type="presParOf" srcId="{A142375F-069F-D34E-A025-0443BF0B1F4C}" destId="{50F7A7F1-DD3D-EA4E-BA0B-DED602116B43}"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86E13D-86AA-4817-983E-F00D44C1CE6F}" type="doc">
      <dgm:prSet loTypeId="urn:microsoft.com/office/officeart/2005/8/layout/radial5" loCatId="process" qsTypeId="urn:microsoft.com/office/officeart/2005/8/quickstyle/simple1" qsCatId="simple" csTypeId="urn:microsoft.com/office/officeart/2005/8/colors/accent1_2" csCatId="accent1" phldr="1"/>
      <dgm:spPr/>
      <dgm:t>
        <a:bodyPr/>
        <a:lstStyle/>
        <a:p>
          <a:endParaRPr lang="de-DE"/>
        </a:p>
      </dgm:t>
    </dgm:pt>
    <dgm:pt modelId="{DE6794DE-23B9-4FB2-815A-3B718D18AAFD}">
      <dgm:prSet phldrT="[Text]" custT="1"/>
      <dgm:spPr>
        <a:solidFill>
          <a:srgbClr val="D9EDF0"/>
        </a:solidFill>
      </dgm:spPr>
      <dgm:t>
        <a:bodyPr/>
        <a:lstStyle/>
        <a:p>
          <a:r>
            <a:rPr lang="de-DE" sz="900" b="1" dirty="0">
              <a:solidFill>
                <a:schemeClr val="accent2"/>
              </a:solidFill>
              <a:latin typeface=""/>
            </a:rPr>
            <a:t>Kennen ihre Kinder am längsten &amp; besten</a:t>
          </a:r>
        </a:p>
      </dgm:t>
    </dgm:pt>
    <dgm:pt modelId="{AE239D20-1EEF-4AFB-933D-4ADE71F824F2}" type="parTrans" cxnId="{098BEFFD-0339-4A4F-8506-6117E580E436}">
      <dgm:prSet/>
      <dgm:spPr>
        <a:solidFill>
          <a:srgbClr val="F0D8EA"/>
        </a:solidFill>
      </dgm:spPr>
      <dgm:t>
        <a:bodyPr/>
        <a:lstStyle/>
        <a:p>
          <a:endParaRPr lang="de-DE" sz="1400" dirty="0">
            <a:latin typeface=""/>
          </a:endParaRPr>
        </a:p>
      </dgm:t>
    </dgm:pt>
    <dgm:pt modelId="{EAC7EA4E-1ECE-47CC-A6F9-41AE1112CAD4}" type="sibTrans" cxnId="{098BEFFD-0339-4A4F-8506-6117E580E436}">
      <dgm:prSet/>
      <dgm:spPr/>
      <dgm:t>
        <a:bodyPr/>
        <a:lstStyle/>
        <a:p>
          <a:endParaRPr lang="de-DE" sz="1400">
            <a:latin typeface=""/>
          </a:endParaRPr>
        </a:p>
      </dgm:t>
    </dgm:pt>
    <dgm:pt modelId="{99A302EB-E333-475A-A8AE-90873C74158D}">
      <dgm:prSet phldrT="[Text]" custT="1"/>
      <dgm:spPr>
        <a:solidFill>
          <a:srgbClr val="D9EDF0"/>
        </a:solidFill>
      </dgm:spPr>
      <dgm:t>
        <a:bodyPr/>
        <a:lstStyle/>
        <a:p>
          <a:r>
            <a:rPr lang="de-DE" sz="900" dirty="0">
              <a:solidFill>
                <a:schemeClr val="accent2"/>
              </a:solidFill>
              <a:latin typeface=""/>
            </a:rPr>
            <a:t>Können durch überwiegend räumliche Nähe zu ihren Kindern und </a:t>
          </a:r>
          <a:r>
            <a:rPr lang="de-DE" sz="900" b="1" dirty="0">
              <a:solidFill>
                <a:schemeClr val="accent2"/>
              </a:solidFill>
              <a:latin typeface=""/>
            </a:rPr>
            <a:t>Verantwortungs-</a:t>
          </a:r>
          <a:br>
            <a:rPr lang="de-DE" sz="900" b="1" dirty="0">
              <a:solidFill>
                <a:schemeClr val="accent2"/>
              </a:solidFill>
              <a:latin typeface=""/>
            </a:rPr>
          </a:br>
          <a:r>
            <a:rPr lang="de-DE" sz="900" b="1" dirty="0">
              <a:solidFill>
                <a:schemeClr val="accent2"/>
              </a:solidFill>
              <a:latin typeface=""/>
            </a:rPr>
            <a:t>beziehungen </a:t>
          </a:r>
          <a:r>
            <a:rPr lang="de-DE" sz="900" dirty="0">
              <a:solidFill>
                <a:schemeClr val="accent2"/>
              </a:solidFill>
              <a:latin typeface=""/>
            </a:rPr>
            <a:t>wirksamer handeln</a:t>
          </a:r>
        </a:p>
      </dgm:t>
    </dgm:pt>
    <dgm:pt modelId="{4B68DE9B-BBDF-421E-822C-C57699ADED54}" type="parTrans" cxnId="{403537CE-9E79-4DE1-93F9-BA7E10978E5F}">
      <dgm:prSet/>
      <dgm:spPr>
        <a:solidFill>
          <a:srgbClr val="F0D8EA"/>
        </a:solidFill>
      </dgm:spPr>
      <dgm:t>
        <a:bodyPr/>
        <a:lstStyle/>
        <a:p>
          <a:endParaRPr lang="de-DE" sz="1400" dirty="0">
            <a:latin typeface=""/>
          </a:endParaRPr>
        </a:p>
      </dgm:t>
    </dgm:pt>
    <dgm:pt modelId="{3E6BF143-EC75-496F-8DE9-4725F46F881F}" type="sibTrans" cxnId="{403537CE-9E79-4DE1-93F9-BA7E10978E5F}">
      <dgm:prSet/>
      <dgm:spPr/>
      <dgm:t>
        <a:bodyPr/>
        <a:lstStyle/>
        <a:p>
          <a:endParaRPr lang="de-DE" sz="1400">
            <a:latin typeface=""/>
          </a:endParaRPr>
        </a:p>
      </dgm:t>
    </dgm:pt>
    <dgm:pt modelId="{49672A54-FF8B-444C-883F-84C9BE7EC46F}">
      <dgm:prSet phldrT="[Text]" custT="1"/>
      <dgm:spPr>
        <a:solidFill>
          <a:srgbClr val="D9EDF0"/>
        </a:solidFill>
      </dgm:spPr>
      <dgm:t>
        <a:bodyPr/>
        <a:lstStyle/>
        <a:p>
          <a:r>
            <a:rPr lang="de-DE" sz="900" b="1" dirty="0">
              <a:solidFill>
                <a:schemeClr val="accent2"/>
              </a:solidFill>
              <a:latin typeface=""/>
            </a:rPr>
            <a:t>Wenn Übergang scheitert: </a:t>
          </a:r>
          <a:br>
            <a:rPr lang="de-DE" sz="900" b="1" dirty="0">
              <a:solidFill>
                <a:schemeClr val="accent2"/>
              </a:solidFill>
              <a:latin typeface=""/>
            </a:rPr>
          </a:br>
          <a:r>
            <a:rPr lang="de-DE" sz="900" dirty="0">
              <a:solidFill>
                <a:schemeClr val="accent2"/>
              </a:solidFill>
              <a:latin typeface=""/>
            </a:rPr>
            <a:t>Eltern sind in der Regel  Zufluchtsort und Ausfallbürge</a:t>
          </a:r>
        </a:p>
      </dgm:t>
    </dgm:pt>
    <dgm:pt modelId="{DBEB19A2-7DC2-40ED-8889-37F6762CA0E5}" type="parTrans" cxnId="{3E94ED48-9766-412E-849B-ED9C02C4A54F}">
      <dgm:prSet/>
      <dgm:spPr>
        <a:solidFill>
          <a:srgbClr val="F0D8EA"/>
        </a:solidFill>
      </dgm:spPr>
      <dgm:t>
        <a:bodyPr/>
        <a:lstStyle/>
        <a:p>
          <a:endParaRPr lang="de-DE" sz="1400" dirty="0">
            <a:latin typeface=""/>
          </a:endParaRPr>
        </a:p>
      </dgm:t>
    </dgm:pt>
    <dgm:pt modelId="{CF4431E1-6250-4DD6-BF49-4BA2465ADB33}" type="sibTrans" cxnId="{3E94ED48-9766-412E-849B-ED9C02C4A54F}">
      <dgm:prSet/>
      <dgm:spPr/>
      <dgm:t>
        <a:bodyPr/>
        <a:lstStyle/>
        <a:p>
          <a:endParaRPr lang="de-DE" sz="1400">
            <a:latin typeface=""/>
          </a:endParaRPr>
        </a:p>
      </dgm:t>
    </dgm:pt>
    <dgm:pt modelId="{E0B2AC96-6389-4293-BBA5-DE67CC7CA319}">
      <dgm:prSet phldrT="[Text]" custT="1"/>
      <dgm:spPr>
        <a:solidFill>
          <a:srgbClr val="D9EDF0"/>
        </a:solidFill>
      </dgm:spPr>
      <dgm:t>
        <a:bodyPr/>
        <a:lstStyle/>
        <a:p>
          <a:r>
            <a:rPr lang="de-DE" sz="900" b="1" dirty="0">
              <a:solidFill>
                <a:schemeClr val="accent2"/>
              </a:solidFill>
              <a:latin typeface=""/>
            </a:rPr>
            <a:t>Eltern als Berufstätige: </a:t>
          </a:r>
          <a:br>
            <a:rPr lang="de-DE" sz="900" b="1" dirty="0">
              <a:solidFill>
                <a:schemeClr val="accent2"/>
              </a:solidFill>
              <a:latin typeface=""/>
            </a:rPr>
          </a:br>
          <a:r>
            <a:rPr lang="de-DE" sz="900" dirty="0">
              <a:solidFill>
                <a:schemeClr val="accent2"/>
              </a:solidFill>
              <a:latin typeface=""/>
            </a:rPr>
            <a:t>können Wissen und Erfahrungen beisteuern (auch Praktikums-plätze, Ausbildungs-verhältnisse)</a:t>
          </a:r>
        </a:p>
      </dgm:t>
    </dgm:pt>
    <dgm:pt modelId="{0DD929DB-5ACB-4848-8B8B-90120C798CAE}" type="parTrans" cxnId="{C91A1C93-994E-45D8-9E27-1EB1DF0213A9}">
      <dgm:prSet/>
      <dgm:spPr>
        <a:solidFill>
          <a:srgbClr val="F0D8EA"/>
        </a:solidFill>
      </dgm:spPr>
      <dgm:t>
        <a:bodyPr/>
        <a:lstStyle/>
        <a:p>
          <a:endParaRPr lang="de-DE" sz="1400" dirty="0">
            <a:latin typeface=""/>
          </a:endParaRPr>
        </a:p>
      </dgm:t>
    </dgm:pt>
    <dgm:pt modelId="{B597122B-1449-4FB5-95AB-6F232B62AA23}" type="sibTrans" cxnId="{C91A1C93-994E-45D8-9E27-1EB1DF0213A9}">
      <dgm:prSet/>
      <dgm:spPr/>
      <dgm:t>
        <a:bodyPr/>
        <a:lstStyle/>
        <a:p>
          <a:endParaRPr lang="de-DE" sz="1400">
            <a:latin typeface=""/>
          </a:endParaRPr>
        </a:p>
      </dgm:t>
    </dgm:pt>
    <dgm:pt modelId="{998DE741-245C-41D9-B42E-C0E4ADB59E4F}">
      <dgm:prSet phldrT="[Text]" custT="1"/>
      <dgm:spPr>
        <a:solidFill>
          <a:srgbClr val="D9EDF0"/>
        </a:solidFill>
      </dgm:spPr>
      <dgm:t>
        <a:bodyPr/>
        <a:lstStyle/>
        <a:p>
          <a:r>
            <a:rPr lang="de-DE" sz="900" dirty="0">
              <a:solidFill>
                <a:schemeClr val="accent2"/>
              </a:solidFill>
              <a:latin typeface=""/>
            </a:rPr>
            <a:t>Eltern für </a:t>
          </a:r>
          <a:br>
            <a:rPr lang="de-DE" sz="900" dirty="0">
              <a:solidFill>
                <a:schemeClr val="accent2"/>
              </a:solidFill>
              <a:latin typeface=""/>
            </a:rPr>
          </a:br>
          <a:r>
            <a:rPr lang="de-DE" sz="900" dirty="0">
              <a:solidFill>
                <a:schemeClr val="accent2"/>
              </a:solidFill>
              <a:latin typeface=""/>
            </a:rPr>
            <a:t>Jugendliche wichtige </a:t>
          </a:r>
          <a:br>
            <a:rPr lang="de-DE" sz="900" dirty="0">
              <a:solidFill>
                <a:schemeClr val="accent2"/>
              </a:solidFill>
              <a:latin typeface=""/>
            </a:rPr>
          </a:br>
          <a:r>
            <a:rPr lang="de-DE" sz="900" b="1" dirty="0">
              <a:solidFill>
                <a:schemeClr val="accent2"/>
              </a:solidFill>
              <a:latin typeface=""/>
            </a:rPr>
            <a:t>Informations-&amp; Unterstützungsquelle </a:t>
          </a:r>
          <a:r>
            <a:rPr lang="de-DE" sz="900" dirty="0">
              <a:solidFill>
                <a:schemeClr val="accent2"/>
              </a:solidFill>
              <a:latin typeface=""/>
            </a:rPr>
            <a:t>und haben tendenziell  Mitspracherecht</a:t>
          </a:r>
        </a:p>
      </dgm:t>
    </dgm:pt>
    <dgm:pt modelId="{BCE68158-A847-4C21-8F22-E3D8A493C7A1}" type="parTrans" cxnId="{FA1B97B0-EBFF-4A25-BFCA-24226BBEB64C}">
      <dgm:prSet/>
      <dgm:spPr>
        <a:solidFill>
          <a:srgbClr val="F0D8EA"/>
        </a:solidFill>
      </dgm:spPr>
      <dgm:t>
        <a:bodyPr/>
        <a:lstStyle/>
        <a:p>
          <a:endParaRPr lang="de-DE" sz="1400" dirty="0">
            <a:latin typeface=""/>
          </a:endParaRPr>
        </a:p>
      </dgm:t>
    </dgm:pt>
    <dgm:pt modelId="{13BF2600-7B01-4D12-9FAE-B65AA6977919}" type="sibTrans" cxnId="{FA1B97B0-EBFF-4A25-BFCA-24226BBEB64C}">
      <dgm:prSet/>
      <dgm:spPr/>
      <dgm:t>
        <a:bodyPr/>
        <a:lstStyle/>
        <a:p>
          <a:endParaRPr lang="de-DE" sz="1400">
            <a:latin typeface=""/>
          </a:endParaRPr>
        </a:p>
      </dgm:t>
    </dgm:pt>
    <dgm:pt modelId="{13EAB2A2-ADD4-476B-AA62-B4DFB034BBBF}">
      <dgm:prSet phldrT="[Text]" custT="1"/>
      <dgm:spPr/>
      <dgm:t>
        <a:bodyPr/>
        <a:lstStyle/>
        <a:p>
          <a:r>
            <a:rPr lang="de-DE" sz="1800" b="1" i="0" dirty="0">
              <a:latin typeface="Quicksand SemiBold" pitchFamily="2" charset="77"/>
            </a:rPr>
            <a:t>Warum sollten Eltern systematisch einbezogen werden?</a:t>
          </a:r>
        </a:p>
      </dgm:t>
    </dgm:pt>
    <dgm:pt modelId="{4B0E73C8-9677-47E1-BBC0-15585C0B3A8E}" type="sibTrans" cxnId="{226D0715-11BA-4BA2-964E-D187E313B4AE}">
      <dgm:prSet/>
      <dgm:spPr/>
      <dgm:t>
        <a:bodyPr/>
        <a:lstStyle/>
        <a:p>
          <a:endParaRPr lang="de-DE" sz="1400">
            <a:latin typeface=""/>
          </a:endParaRPr>
        </a:p>
      </dgm:t>
    </dgm:pt>
    <dgm:pt modelId="{43F8D34C-5BBF-4125-9E0B-9328AA43D4F1}" type="parTrans" cxnId="{226D0715-11BA-4BA2-964E-D187E313B4AE}">
      <dgm:prSet/>
      <dgm:spPr/>
      <dgm:t>
        <a:bodyPr/>
        <a:lstStyle/>
        <a:p>
          <a:endParaRPr lang="de-DE" sz="1400">
            <a:latin typeface=""/>
          </a:endParaRPr>
        </a:p>
      </dgm:t>
    </dgm:pt>
    <dgm:pt modelId="{45591528-D3F4-584C-BCF6-0F84EFE977A2}" type="pres">
      <dgm:prSet presAssocID="{9786E13D-86AA-4817-983E-F00D44C1CE6F}" presName="Name0" presStyleCnt="0">
        <dgm:presLayoutVars>
          <dgm:chMax val="1"/>
          <dgm:dir/>
          <dgm:animLvl val="ctr"/>
          <dgm:resizeHandles val="exact"/>
        </dgm:presLayoutVars>
      </dgm:prSet>
      <dgm:spPr/>
    </dgm:pt>
    <dgm:pt modelId="{C0009E89-298E-6644-9943-6A5F6C39F341}" type="pres">
      <dgm:prSet presAssocID="{13EAB2A2-ADD4-476B-AA62-B4DFB034BBBF}" presName="centerShape" presStyleLbl="node0" presStyleIdx="0" presStyleCnt="1" custScaleX="124302" custScaleY="124302"/>
      <dgm:spPr/>
    </dgm:pt>
    <dgm:pt modelId="{C62AE829-6260-D146-832B-E323BEB70C69}" type="pres">
      <dgm:prSet presAssocID="{AE239D20-1EEF-4AFB-933D-4ADE71F824F2}" presName="parTrans" presStyleLbl="sibTrans2D1" presStyleIdx="0" presStyleCnt="5" custScaleX="138162"/>
      <dgm:spPr/>
    </dgm:pt>
    <dgm:pt modelId="{432C768F-8B52-5145-A66F-813D4F0D9836}" type="pres">
      <dgm:prSet presAssocID="{AE239D20-1EEF-4AFB-933D-4ADE71F824F2}" presName="connectorText" presStyleLbl="sibTrans2D1" presStyleIdx="0" presStyleCnt="5"/>
      <dgm:spPr/>
    </dgm:pt>
    <dgm:pt modelId="{85FC12DD-E35E-B441-B99B-EA08E6F013EC}" type="pres">
      <dgm:prSet presAssocID="{DE6794DE-23B9-4FB2-815A-3B718D18AAFD}" presName="node" presStyleLbl="node1" presStyleIdx="0" presStyleCnt="5">
        <dgm:presLayoutVars>
          <dgm:bulletEnabled val="1"/>
        </dgm:presLayoutVars>
      </dgm:prSet>
      <dgm:spPr/>
    </dgm:pt>
    <dgm:pt modelId="{437A4E86-A6FD-7E4C-A493-4BFA7889D65C}" type="pres">
      <dgm:prSet presAssocID="{4B68DE9B-BBDF-421E-822C-C57699ADED54}" presName="parTrans" presStyleLbl="sibTrans2D1" presStyleIdx="1" presStyleCnt="5" custScaleX="138162"/>
      <dgm:spPr/>
    </dgm:pt>
    <dgm:pt modelId="{3D4F694F-15D7-E14A-B944-503D5FD8BCDE}" type="pres">
      <dgm:prSet presAssocID="{4B68DE9B-BBDF-421E-822C-C57699ADED54}" presName="connectorText" presStyleLbl="sibTrans2D1" presStyleIdx="1" presStyleCnt="5"/>
      <dgm:spPr/>
    </dgm:pt>
    <dgm:pt modelId="{47D3C76D-2F4F-6A44-A3A3-2E4DBA799038}" type="pres">
      <dgm:prSet presAssocID="{99A302EB-E333-475A-A8AE-90873C74158D}" presName="node" presStyleLbl="node1" presStyleIdx="1" presStyleCnt="5">
        <dgm:presLayoutVars>
          <dgm:bulletEnabled val="1"/>
        </dgm:presLayoutVars>
      </dgm:prSet>
      <dgm:spPr/>
    </dgm:pt>
    <dgm:pt modelId="{1CF8AE2C-A5C8-054D-9571-E2BF1FD28868}" type="pres">
      <dgm:prSet presAssocID="{BCE68158-A847-4C21-8F22-E3D8A493C7A1}" presName="parTrans" presStyleLbl="sibTrans2D1" presStyleIdx="2" presStyleCnt="5" custScaleX="138162"/>
      <dgm:spPr/>
    </dgm:pt>
    <dgm:pt modelId="{5D1950D9-3395-E745-A83E-F2E74D7E0881}" type="pres">
      <dgm:prSet presAssocID="{BCE68158-A847-4C21-8F22-E3D8A493C7A1}" presName="connectorText" presStyleLbl="sibTrans2D1" presStyleIdx="2" presStyleCnt="5"/>
      <dgm:spPr/>
    </dgm:pt>
    <dgm:pt modelId="{48DFAD03-DB07-D74B-BBEC-A38421222BC3}" type="pres">
      <dgm:prSet presAssocID="{998DE741-245C-41D9-B42E-C0E4ADB59E4F}" presName="node" presStyleLbl="node1" presStyleIdx="2" presStyleCnt="5">
        <dgm:presLayoutVars>
          <dgm:bulletEnabled val="1"/>
        </dgm:presLayoutVars>
      </dgm:prSet>
      <dgm:spPr/>
    </dgm:pt>
    <dgm:pt modelId="{2C6E5F4A-E809-F943-B3C8-8B27FBF2AAF4}" type="pres">
      <dgm:prSet presAssocID="{DBEB19A2-7DC2-40ED-8889-37F6762CA0E5}" presName="parTrans" presStyleLbl="sibTrans2D1" presStyleIdx="3" presStyleCnt="5" custScaleX="138162"/>
      <dgm:spPr/>
    </dgm:pt>
    <dgm:pt modelId="{4DA94765-8D95-2141-8191-03AC596A0F25}" type="pres">
      <dgm:prSet presAssocID="{DBEB19A2-7DC2-40ED-8889-37F6762CA0E5}" presName="connectorText" presStyleLbl="sibTrans2D1" presStyleIdx="3" presStyleCnt="5"/>
      <dgm:spPr/>
    </dgm:pt>
    <dgm:pt modelId="{3FDA6210-6477-EA4E-BAB5-F60FE17519B8}" type="pres">
      <dgm:prSet presAssocID="{49672A54-FF8B-444C-883F-84C9BE7EC46F}" presName="node" presStyleLbl="node1" presStyleIdx="3" presStyleCnt="5">
        <dgm:presLayoutVars>
          <dgm:bulletEnabled val="1"/>
        </dgm:presLayoutVars>
      </dgm:prSet>
      <dgm:spPr/>
    </dgm:pt>
    <dgm:pt modelId="{F4A3F14A-3A32-C146-BC9C-B60DF172D153}" type="pres">
      <dgm:prSet presAssocID="{0DD929DB-5ACB-4848-8B8B-90120C798CAE}" presName="parTrans" presStyleLbl="sibTrans2D1" presStyleIdx="4" presStyleCnt="5" custScaleX="138162"/>
      <dgm:spPr/>
    </dgm:pt>
    <dgm:pt modelId="{98C2AE13-E153-6C49-89C0-316B33DB6AB6}" type="pres">
      <dgm:prSet presAssocID="{0DD929DB-5ACB-4848-8B8B-90120C798CAE}" presName="connectorText" presStyleLbl="sibTrans2D1" presStyleIdx="4" presStyleCnt="5"/>
      <dgm:spPr/>
    </dgm:pt>
    <dgm:pt modelId="{3C0E9A5C-E32C-F641-BB64-A22B180670EE}" type="pres">
      <dgm:prSet presAssocID="{E0B2AC96-6389-4293-BBA5-DE67CC7CA319}" presName="node" presStyleLbl="node1" presStyleIdx="4" presStyleCnt="5">
        <dgm:presLayoutVars>
          <dgm:bulletEnabled val="1"/>
        </dgm:presLayoutVars>
      </dgm:prSet>
      <dgm:spPr/>
    </dgm:pt>
  </dgm:ptLst>
  <dgm:cxnLst>
    <dgm:cxn modelId="{E24CCF00-70C5-9C40-9005-19200BE2C104}" type="presOf" srcId="{DBEB19A2-7DC2-40ED-8889-37F6762CA0E5}" destId="{4DA94765-8D95-2141-8191-03AC596A0F25}" srcOrd="1" destOrd="0" presId="urn:microsoft.com/office/officeart/2005/8/layout/radial5"/>
    <dgm:cxn modelId="{D4C78811-0C0C-A64B-BEA5-22F7FFE62A09}" type="presOf" srcId="{AE239D20-1EEF-4AFB-933D-4ADE71F824F2}" destId="{432C768F-8B52-5145-A66F-813D4F0D9836}" srcOrd="1" destOrd="0" presId="urn:microsoft.com/office/officeart/2005/8/layout/radial5"/>
    <dgm:cxn modelId="{226D0715-11BA-4BA2-964E-D187E313B4AE}" srcId="{9786E13D-86AA-4817-983E-F00D44C1CE6F}" destId="{13EAB2A2-ADD4-476B-AA62-B4DFB034BBBF}" srcOrd="0" destOrd="0" parTransId="{43F8D34C-5BBF-4125-9E0B-9328AA43D4F1}" sibTransId="{4B0E73C8-9677-47E1-BBC0-15585C0B3A8E}"/>
    <dgm:cxn modelId="{AC41FA1B-B6DE-594D-A594-BE02A9F7C1FD}" type="presOf" srcId="{49672A54-FF8B-444C-883F-84C9BE7EC46F}" destId="{3FDA6210-6477-EA4E-BAB5-F60FE17519B8}" srcOrd="0" destOrd="0" presId="urn:microsoft.com/office/officeart/2005/8/layout/radial5"/>
    <dgm:cxn modelId="{4661691E-D484-AA4E-90A6-AC964BD83748}" type="presOf" srcId="{DE6794DE-23B9-4FB2-815A-3B718D18AAFD}" destId="{85FC12DD-E35E-B441-B99B-EA08E6F013EC}" srcOrd="0" destOrd="0" presId="urn:microsoft.com/office/officeart/2005/8/layout/radial5"/>
    <dgm:cxn modelId="{E8AD3A2D-B0D6-814F-A1C9-5839527C9FF7}" type="presOf" srcId="{9786E13D-86AA-4817-983E-F00D44C1CE6F}" destId="{45591528-D3F4-584C-BCF6-0F84EFE977A2}" srcOrd="0" destOrd="0" presId="urn:microsoft.com/office/officeart/2005/8/layout/radial5"/>
    <dgm:cxn modelId="{3E94ED48-9766-412E-849B-ED9C02C4A54F}" srcId="{13EAB2A2-ADD4-476B-AA62-B4DFB034BBBF}" destId="{49672A54-FF8B-444C-883F-84C9BE7EC46F}" srcOrd="3" destOrd="0" parTransId="{DBEB19A2-7DC2-40ED-8889-37F6762CA0E5}" sibTransId="{CF4431E1-6250-4DD6-BF49-4BA2465ADB33}"/>
    <dgm:cxn modelId="{39CF5553-2CBF-054D-943B-F85B497CB6F9}" type="presOf" srcId="{DBEB19A2-7DC2-40ED-8889-37F6762CA0E5}" destId="{2C6E5F4A-E809-F943-B3C8-8B27FBF2AAF4}" srcOrd="0" destOrd="0" presId="urn:microsoft.com/office/officeart/2005/8/layout/radial5"/>
    <dgm:cxn modelId="{DA42665B-0AB2-274F-BCB5-9E9BE984E69C}" type="presOf" srcId="{13EAB2A2-ADD4-476B-AA62-B4DFB034BBBF}" destId="{C0009E89-298E-6644-9943-6A5F6C39F341}" srcOrd="0" destOrd="0" presId="urn:microsoft.com/office/officeart/2005/8/layout/radial5"/>
    <dgm:cxn modelId="{B848B672-A49F-9C47-9FDD-A22AFFDC44C6}" type="presOf" srcId="{AE239D20-1EEF-4AFB-933D-4ADE71F824F2}" destId="{C62AE829-6260-D146-832B-E323BEB70C69}" srcOrd="0" destOrd="0" presId="urn:microsoft.com/office/officeart/2005/8/layout/radial5"/>
    <dgm:cxn modelId="{BD10B77F-B680-024D-90EE-4402A60A18F0}" type="presOf" srcId="{4B68DE9B-BBDF-421E-822C-C57699ADED54}" destId="{437A4E86-A6FD-7E4C-A493-4BFA7889D65C}" srcOrd="0" destOrd="0" presId="urn:microsoft.com/office/officeart/2005/8/layout/radial5"/>
    <dgm:cxn modelId="{845B7D88-2C7C-0644-B0B8-40303EBBC379}" type="presOf" srcId="{99A302EB-E333-475A-A8AE-90873C74158D}" destId="{47D3C76D-2F4F-6A44-A3A3-2E4DBA799038}" srcOrd="0" destOrd="0" presId="urn:microsoft.com/office/officeart/2005/8/layout/radial5"/>
    <dgm:cxn modelId="{53A99F92-E6D0-124B-8308-07808C3685A9}" type="presOf" srcId="{0DD929DB-5ACB-4848-8B8B-90120C798CAE}" destId="{F4A3F14A-3A32-C146-BC9C-B60DF172D153}" srcOrd="0" destOrd="0" presId="urn:microsoft.com/office/officeart/2005/8/layout/radial5"/>
    <dgm:cxn modelId="{C91A1C93-994E-45D8-9E27-1EB1DF0213A9}" srcId="{13EAB2A2-ADD4-476B-AA62-B4DFB034BBBF}" destId="{E0B2AC96-6389-4293-BBA5-DE67CC7CA319}" srcOrd="4" destOrd="0" parTransId="{0DD929DB-5ACB-4848-8B8B-90120C798CAE}" sibTransId="{B597122B-1449-4FB5-95AB-6F232B62AA23}"/>
    <dgm:cxn modelId="{E91B7996-E914-154C-B922-4A56569BCBC1}" type="presOf" srcId="{998DE741-245C-41D9-B42E-C0E4ADB59E4F}" destId="{48DFAD03-DB07-D74B-BBEC-A38421222BC3}" srcOrd="0" destOrd="0" presId="urn:microsoft.com/office/officeart/2005/8/layout/radial5"/>
    <dgm:cxn modelId="{FA1B97B0-EBFF-4A25-BFCA-24226BBEB64C}" srcId="{13EAB2A2-ADD4-476B-AA62-B4DFB034BBBF}" destId="{998DE741-245C-41D9-B42E-C0E4ADB59E4F}" srcOrd="2" destOrd="0" parTransId="{BCE68158-A847-4C21-8F22-E3D8A493C7A1}" sibTransId="{13BF2600-7B01-4D12-9FAE-B65AA6977919}"/>
    <dgm:cxn modelId="{8733CBC3-4CCA-5049-BD48-79F025CB11CD}" type="presOf" srcId="{E0B2AC96-6389-4293-BBA5-DE67CC7CA319}" destId="{3C0E9A5C-E32C-F641-BB64-A22B180670EE}" srcOrd="0" destOrd="0" presId="urn:microsoft.com/office/officeart/2005/8/layout/radial5"/>
    <dgm:cxn modelId="{F682B2C4-7033-D142-892D-5D219F07CE9E}" type="presOf" srcId="{4B68DE9B-BBDF-421E-822C-C57699ADED54}" destId="{3D4F694F-15D7-E14A-B944-503D5FD8BCDE}" srcOrd="1" destOrd="0" presId="urn:microsoft.com/office/officeart/2005/8/layout/radial5"/>
    <dgm:cxn modelId="{CC3E9FCC-8B7E-6849-90E7-A95252F430F5}" type="presOf" srcId="{0DD929DB-5ACB-4848-8B8B-90120C798CAE}" destId="{98C2AE13-E153-6C49-89C0-316B33DB6AB6}" srcOrd="1" destOrd="0" presId="urn:microsoft.com/office/officeart/2005/8/layout/radial5"/>
    <dgm:cxn modelId="{403537CE-9E79-4DE1-93F9-BA7E10978E5F}" srcId="{13EAB2A2-ADD4-476B-AA62-B4DFB034BBBF}" destId="{99A302EB-E333-475A-A8AE-90873C74158D}" srcOrd="1" destOrd="0" parTransId="{4B68DE9B-BBDF-421E-822C-C57699ADED54}" sibTransId="{3E6BF143-EC75-496F-8DE9-4725F46F881F}"/>
    <dgm:cxn modelId="{E19104E6-1EF0-1747-88C0-4050B24B3AE1}" type="presOf" srcId="{BCE68158-A847-4C21-8F22-E3D8A493C7A1}" destId="{5D1950D9-3395-E745-A83E-F2E74D7E0881}" srcOrd="1" destOrd="0" presId="urn:microsoft.com/office/officeart/2005/8/layout/radial5"/>
    <dgm:cxn modelId="{367509ED-F295-5845-8B64-E9D98C515051}" type="presOf" srcId="{BCE68158-A847-4C21-8F22-E3D8A493C7A1}" destId="{1CF8AE2C-A5C8-054D-9571-E2BF1FD28868}" srcOrd="0" destOrd="0" presId="urn:microsoft.com/office/officeart/2005/8/layout/radial5"/>
    <dgm:cxn modelId="{098BEFFD-0339-4A4F-8506-6117E580E436}" srcId="{13EAB2A2-ADD4-476B-AA62-B4DFB034BBBF}" destId="{DE6794DE-23B9-4FB2-815A-3B718D18AAFD}" srcOrd="0" destOrd="0" parTransId="{AE239D20-1EEF-4AFB-933D-4ADE71F824F2}" sibTransId="{EAC7EA4E-1ECE-47CC-A6F9-41AE1112CAD4}"/>
    <dgm:cxn modelId="{B2599495-0FE1-6B4D-9ECE-00EE1A2055D8}" type="presParOf" srcId="{45591528-D3F4-584C-BCF6-0F84EFE977A2}" destId="{C0009E89-298E-6644-9943-6A5F6C39F341}" srcOrd="0" destOrd="0" presId="urn:microsoft.com/office/officeart/2005/8/layout/radial5"/>
    <dgm:cxn modelId="{8A13B57A-BC6F-1F4D-9865-F6990DD53713}" type="presParOf" srcId="{45591528-D3F4-584C-BCF6-0F84EFE977A2}" destId="{C62AE829-6260-D146-832B-E323BEB70C69}" srcOrd="1" destOrd="0" presId="urn:microsoft.com/office/officeart/2005/8/layout/radial5"/>
    <dgm:cxn modelId="{FF33601A-A05F-3749-BF44-A08205461464}" type="presParOf" srcId="{C62AE829-6260-D146-832B-E323BEB70C69}" destId="{432C768F-8B52-5145-A66F-813D4F0D9836}" srcOrd="0" destOrd="0" presId="urn:microsoft.com/office/officeart/2005/8/layout/radial5"/>
    <dgm:cxn modelId="{F08CF522-AA69-184F-8AC6-1F72490193CF}" type="presParOf" srcId="{45591528-D3F4-584C-BCF6-0F84EFE977A2}" destId="{85FC12DD-E35E-B441-B99B-EA08E6F013EC}" srcOrd="2" destOrd="0" presId="urn:microsoft.com/office/officeart/2005/8/layout/radial5"/>
    <dgm:cxn modelId="{8BF420A1-8208-4440-84AF-6C0A6217D6CE}" type="presParOf" srcId="{45591528-D3F4-584C-BCF6-0F84EFE977A2}" destId="{437A4E86-A6FD-7E4C-A493-4BFA7889D65C}" srcOrd="3" destOrd="0" presId="urn:microsoft.com/office/officeart/2005/8/layout/radial5"/>
    <dgm:cxn modelId="{9311AED6-9AFA-9545-A42D-4954EEDEB1F3}" type="presParOf" srcId="{437A4E86-A6FD-7E4C-A493-4BFA7889D65C}" destId="{3D4F694F-15D7-E14A-B944-503D5FD8BCDE}" srcOrd="0" destOrd="0" presId="urn:microsoft.com/office/officeart/2005/8/layout/radial5"/>
    <dgm:cxn modelId="{69B8D559-652D-FF49-ABF6-412EC216118B}" type="presParOf" srcId="{45591528-D3F4-584C-BCF6-0F84EFE977A2}" destId="{47D3C76D-2F4F-6A44-A3A3-2E4DBA799038}" srcOrd="4" destOrd="0" presId="urn:microsoft.com/office/officeart/2005/8/layout/radial5"/>
    <dgm:cxn modelId="{1ACBC9FD-E880-4145-B455-4F4FF9E70B0A}" type="presParOf" srcId="{45591528-D3F4-584C-BCF6-0F84EFE977A2}" destId="{1CF8AE2C-A5C8-054D-9571-E2BF1FD28868}" srcOrd="5" destOrd="0" presId="urn:microsoft.com/office/officeart/2005/8/layout/radial5"/>
    <dgm:cxn modelId="{22D90A47-0AAE-7648-82AF-FBEE8A2963B3}" type="presParOf" srcId="{1CF8AE2C-A5C8-054D-9571-E2BF1FD28868}" destId="{5D1950D9-3395-E745-A83E-F2E74D7E0881}" srcOrd="0" destOrd="0" presId="urn:microsoft.com/office/officeart/2005/8/layout/radial5"/>
    <dgm:cxn modelId="{7B5CA29B-1064-1B4C-9509-60420A006ED7}" type="presParOf" srcId="{45591528-D3F4-584C-BCF6-0F84EFE977A2}" destId="{48DFAD03-DB07-D74B-BBEC-A38421222BC3}" srcOrd="6" destOrd="0" presId="urn:microsoft.com/office/officeart/2005/8/layout/radial5"/>
    <dgm:cxn modelId="{F0CC9435-23E7-B441-ADBF-758686732BF9}" type="presParOf" srcId="{45591528-D3F4-584C-BCF6-0F84EFE977A2}" destId="{2C6E5F4A-E809-F943-B3C8-8B27FBF2AAF4}" srcOrd="7" destOrd="0" presId="urn:microsoft.com/office/officeart/2005/8/layout/radial5"/>
    <dgm:cxn modelId="{5C56D2DA-F8D7-B34B-8B01-9951EFF40721}" type="presParOf" srcId="{2C6E5F4A-E809-F943-B3C8-8B27FBF2AAF4}" destId="{4DA94765-8D95-2141-8191-03AC596A0F25}" srcOrd="0" destOrd="0" presId="urn:microsoft.com/office/officeart/2005/8/layout/radial5"/>
    <dgm:cxn modelId="{E7014946-9696-1845-87C4-B6785625D033}" type="presParOf" srcId="{45591528-D3F4-584C-BCF6-0F84EFE977A2}" destId="{3FDA6210-6477-EA4E-BAB5-F60FE17519B8}" srcOrd="8" destOrd="0" presId="urn:microsoft.com/office/officeart/2005/8/layout/radial5"/>
    <dgm:cxn modelId="{3FA95645-DF69-D34D-97F2-9EBF973F9FEA}" type="presParOf" srcId="{45591528-D3F4-584C-BCF6-0F84EFE977A2}" destId="{F4A3F14A-3A32-C146-BC9C-B60DF172D153}" srcOrd="9" destOrd="0" presId="urn:microsoft.com/office/officeart/2005/8/layout/radial5"/>
    <dgm:cxn modelId="{3675A07C-7EA2-204B-8FC2-D2D2A8BA90A5}" type="presParOf" srcId="{F4A3F14A-3A32-C146-BC9C-B60DF172D153}" destId="{98C2AE13-E153-6C49-89C0-316B33DB6AB6}" srcOrd="0" destOrd="0" presId="urn:microsoft.com/office/officeart/2005/8/layout/radial5"/>
    <dgm:cxn modelId="{A1B5D12D-66A8-B049-A036-6943F22E1C54}" type="presParOf" srcId="{45591528-D3F4-584C-BCF6-0F84EFE977A2}" destId="{3C0E9A5C-E32C-F641-BB64-A22B180670EE}" srcOrd="10"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8894EA-1EA4-1242-B925-3ACF7160F211}" type="doc">
      <dgm:prSet loTypeId="urn:microsoft.com/office/officeart/2005/8/layout/matrix2" loCatId="" qsTypeId="urn:microsoft.com/office/officeart/2005/8/quickstyle/simple1" qsCatId="simple" csTypeId="urn:microsoft.com/office/officeart/2005/8/colors/accent1_2" csCatId="accent1" phldr="1"/>
      <dgm:spPr/>
      <dgm:t>
        <a:bodyPr/>
        <a:lstStyle/>
        <a:p>
          <a:endParaRPr lang="de-DE"/>
        </a:p>
      </dgm:t>
    </dgm:pt>
    <dgm:pt modelId="{CB514157-C7B2-F144-BFD7-3A3ECBC9F0E0}">
      <dgm:prSet phldrT="[Text]" custT="1"/>
      <dgm:spPr>
        <a:solidFill>
          <a:srgbClr val="F0D8EA"/>
        </a:solidFill>
      </dgm:spPr>
      <dgm:t>
        <a:bodyPr tIns="144000"/>
        <a:lstStyle/>
        <a:p>
          <a:r>
            <a:rPr lang="de-DE" sz="1300" b="1" dirty="0">
              <a:solidFill>
                <a:schemeClr val="accent1"/>
              </a:solidFill>
              <a:latin typeface="Roboto" panose="02000000000000000000" pitchFamily="2" charset="0"/>
              <a:ea typeface="Roboto" panose="02000000000000000000" pitchFamily="2" charset="0"/>
              <a:cs typeface="Roboto" panose="02000000000000000000" pitchFamily="2" charset="0"/>
            </a:rPr>
            <a:t>Emotionale Unterstützung</a:t>
          </a:r>
          <a:r>
            <a:rPr lang="de-DE" sz="1300" dirty="0">
              <a:solidFill>
                <a:schemeClr val="accent1"/>
              </a:solidFill>
              <a:latin typeface="Roboto" panose="02000000000000000000" pitchFamily="2" charset="0"/>
              <a:ea typeface="Roboto" panose="02000000000000000000" pitchFamily="2" charset="0"/>
              <a:cs typeface="Roboto" panose="02000000000000000000" pitchFamily="2" charset="0"/>
            </a:rPr>
            <a:t>: </a:t>
          </a:r>
        </a:p>
      </dgm:t>
    </dgm:pt>
    <dgm:pt modelId="{A28AC51F-C5F6-0548-8819-8DA6C0B8481E}" type="parTrans" cxnId="{D143B367-6A79-434C-B5D8-7BAD8291E731}">
      <dgm:prSet/>
      <dgm:spPr/>
      <dgm:t>
        <a:bodyPr/>
        <a:lstStyle/>
        <a:p>
          <a:endParaRPr lang="de-DE"/>
        </a:p>
      </dgm:t>
    </dgm:pt>
    <dgm:pt modelId="{EC84485A-BD38-D143-A5B7-CCC905DEB365}" type="sibTrans" cxnId="{D143B367-6A79-434C-B5D8-7BAD8291E731}">
      <dgm:prSet/>
      <dgm:spPr/>
      <dgm:t>
        <a:bodyPr/>
        <a:lstStyle/>
        <a:p>
          <a:endParaRPr lang="de-DE"/>
        </a:p>
      </dgm:t>
    </dgm:pt>
    <dgm:pt modelId="{2B7EA795-383D-AF47-B791-08231F553104}">
      <dgm:prSet phldrT="[Text]" phldr="1"/>
      <dgm:spPr/>
      <dgm:t>
        <a:bodyPr/>
        <a:lstStyle/>
        <a:p>
          <a:endParaRPr lang="de-DE"/>
        </a:p>
      </dgm:t>
    </dgm:pt>
    <dgm:pt modelId="{DFAB6F7D-5EA5-3845-9AED-6F334CB015E7}" type="parTrans" cxnId="{EC748335-CA60-EA48-8658-25C9C546FF7B}">
      <dgm:prSet/>
      <dgm:spPr/>
      <dgm:t>
        <a:bodyPr/>
        <a:lstStyle/>
        <a:p>
          <a:endParaRPr lang="de-DE"/>
        </a:p>
      </dgm:t>
    </dgm:pt>
    <dgm:pt modelId="{A40B8B8A-8DD6-344A-AF8C-B7D9289B234F}" type="sibTrans" cxnId="{EC748335-CA60-EA48-8658-25C9C546FF7B}">
      <dgm:prSet/>
      <dgm:spPr/>
      <dgm:t>
        <a:bodyPr/>
        <a:lstStyle/>
        <a:p>
          <a:endParaRPr lang="de-DE"/>
        </a:p>
      </dgm:t>
    </dgm:pt>
    <dgm:pt modelId="{0F52577F-4934-7943-9C0A-AEC4A540AD7C}">
      <dgm:prSet phldrT="[Text]" phldr="1"/>
      <dgm:spPr/>
      <dgm:t>
        <a:bodyPr/>
        <a:lstStyle/>
        <a:p>
          <a:endParaRPr lang="de-DE"/>
        </a:p>
      </dgm:t>
    </dgm:pt>
    <dgm:pt modelId="{1D197B8F-E561-8F43-BC74-6015383BA890}" type="parTrans" cxnId="{88EC7892-DD73-C247-89E3-0C4DD6814CF9}">
      <dgm:prSet/>
      <dgm:spPr/>
      <dgm:t>
        <a:bodyPr/>
        <a:lstStyle/>
        <a:p>
          <a:endParaRPr lang="de-DE"/>
        </a:p>
      </dgm:t>
    </dgm:pt>
    <dgm:pt modelId="{B03D30AB-B4D0-0F42-BA20-1C50DC976F7A}" type="sibTrans" cxnId="{88EC7892-DD73-C247-89E3-0C4DD6814CF9}">
      <dgm:prSet/>
      <dgm:spPr/>
      <dgm:t>
        <a:bodyPr/>
        <a:lstStyle/>
        <a:p>
          <a:endParaRPr lang="de-DE"/>
        </a:p>
      </dgm:t>
    </dgm:pt>
    <dgm:pt modelId="{CBDC7BFE-7720-EC4A-A572-E8B1FC9FBD4F}">
      <dgm:prSet phldrT="[Text]" phldr="1"/>
      <dgm:spPr/>
      <dgm:t>
        <a:bodyPr/>
        <a:lstStyle/>
        <a:p>
          <a:endParaRPr lang="de-DE"/>
        </a:p>
      </dgm:t>
    </dgm:pt>
    <dgm:pt modelId="{DAE511FA-6653-2D42-B588-C9B0D535A771}" type="parTrans" cxnId="{1EA05113-0FDE-B145-94A2-F150788C4675}">
      <dgm:prSet/>
      <dgm:spPr/>
      <dgm:t>
        <a:bodyPr/>
        <a:lstStyle/>
        <a:p>
          <a:endParaRPr lang="de-DE"/>
        </a:p>
      </dgm:t>
    </dgm:pt>
    <dgm:pt modelId="{CB82C7DC-4933-AA4D-B50E-08779B139796}" type="sibTrans" cxnId="{1EA05113-0FDE-B145-94A2-F150788C4675}">
      <dgm:prSet/>
      <dgm:spPr/>
      <dgm:t>
        <a:bodyPr/>
        <a:lstStyle/>
        <a:p>
          <a:endParaRPr lang="de-DE"/>
        </a:p>
      </dgm:t>
    </dgm:pt>
    <dgm:pt modelId="{8030C08D-9DD1-F24C-8274-B4B5EB512CA5}">
      <dgm:prSet custT="1"/>
      <dgm:spPr>
        <a:solidFill>
          <a:srgbClr val="F0D8EA"/>
        </a:solidFill>
      </dgm:spPr>
      <dgm:t>
        <a:bodyPr tIns="144000"/>
        <a:lstStyle/>
        <a:p>
          <a:r>
            <a:rPr lang="de-DE" sz="1100" dirty="0">
              <a:solidFill>
                <a:schemeClr val="tx1"/>
              </a:solidFill>
              <a:latin typeface="Roboto" panose="02000000000000000000" pitchFamily="2" charset="0"/>
              <a:ea typeface="Roboto" panose="02000000000000000000" pitchFamily="2" charset="0"/>
              <a:cs typeface="Roboto" panose="02000000000000000000" pitchFamily="2" charset="0"/>
            </a:rPr>
            <a:t>Ermutigungen und Wertschätzung der Kinder</a:t>
          </a:r>
        </a:p>
      </dgm:t>
    </dgm:pt>
    <dgm:pt modelId="{253C445F-ED9A-E645-B2F7-DD2C68C070AA}" type="parTrans" cxnId="{A8BCF214-27FC-0F4D-88B5-E75A48296088}">
      <dgm:prSet/>
      <dgm:spPr/>
      <dgm:t>
        <a:bodyPr/>
        <a:lstStyle/>
        <a:p>
          <a:endParaRPr lang="de-DE"/>
        </a:p>
      </dgm:t>
    </dgm:pt>
    <dgm:pt modelId="{1FBD4DEC-278C-7C4A-A10F-42920EFD0E18}" type="sibTrans" cxnId="{A8BCF214-27FC-0F4D-88B5-E75A48296088}">
      <dgm:prSet/>
      <dgm:spPr/>
      <dgm:t>
        <a:bodyPr/>
        <a:lstStyle/>
        <a:p>
          <a:endParaRPr lang="de-DE"/>
        </a:p>
      </dgm:t>
    </dgm:pt>
    <dgm:pt modelId="{FBF6B0D9-4BC7-9C45-BE75-1794A0D99EA4}">
      <dgm:prSet custT="1"/>
      <dgm:spPr>
        <a:solidFill>
          <a:srgbClr val="F0D8EA"/>
        </a:solidFill>
      </dgm:spPr>
      <dgm:t>
        <a:bodyPr tIns="144000"/>
        <a:lstStyle/>
        <a:p>
          <a:r>
            <a:rPr lang="de-DE" sz="1100" dirty="0">
              <a:solidFill>
                <a:schemeClr val="tx1"/>
              </a:solidFill>
              <a:latin typeface="Roboto" panose="02000000000000000000" pitchFamily="2" charset="0"/>
              <a:ea typeface="Roboto" panose="02000000000000000000" pitchFamily="2" charset="0"/>
              <a:cs typeface="Roboto" panose="02000000000000000000" pitchFamily="2" charset="0"/>
            </a:rPr>
            <a:t>Eltern bieten als stabilisierender Faktor Sicherheit (z.B. bei Rückschlägen)</a:t>
          </a:r>
        </a:p>
      </dgm:t>
    </dgm:pt>
    <dgm:pt modelId="{A31F098F-F6B9-5F4C-B19B-573D93EB2CFD}" type="parTrans" cxnId="{43A65E32-1755-624E-A01A-A46111565378}">
      <dgm:prSet/>
      <dgm:spPr/>
      <dgm:t>
        <a:bodyPr/>
        <a:lstStyle/>
        <a:p>
          <a:endParaRPr lang="de-DE"/>
        </a:p>
      </dgm:t>
    </dgm:pt>
    <dgm:pt modelId="{1DCA8DDB-74DB-344F-BDED-42907E97D5D1}" type="sibTrans" cxnId="{43A65E32-1755-624E-A01A-A46111565378}">
      <dgm:prSet/>
      <dgm:spPr/>
      <dgm:t>
        <a:bodyPr/>
        <a:lstStyle/>
        <a:p>
          <a:endParaRPr lang="de-DE"/>
        </a:p>
      </dgm:t>
    </dgm:pt>
    <dgm:pt modelId="{FB43943F-2F07-7A49-BD60-AC31957F17E8}">
      <dgm:prSet custT="1"/>
      <dgm:spPr>
        <a:solidFill>
          <a:srgbClr val="D9E7EC"/>
        </a:solidFill>
      </dgm:spPr>
      <dgm:t>
        <a:bodyPr lIns="0" tIns="144000" rIns="0"/>
        <a:lstStyle/>
        <a:p>
          <a:r>
            <a:rPr lang="de-DE" sz="1300" b="1" dirty="0">
              <a:solidFill>
                <a:schemeClr val="tx2"/>
              </a:solidFill>
              <a:latin typeface="Roboto" panose="02000000000000000000" pitchFamily="2" charset="0"/>
              <a:ea typeface="Roboto" panose="02000000000000000000" pitchFamily="2" charset="0"/>
              <a:cs typeface="Roboto" panose="02000000000000000000" pitchFamily="2" charset="0"/>
            </a:rPr>
            <a:t>Instrumentell-materielle Unterstützung:</a:t>
          </a:r>
          <a:r>
            <a:rPr lang="de-DE" sz="1300" dirty="0">
              <a:solidFill>
                <a:schemeClr val="tx2"/>
              </a:solidFill>
              <a:latin typeface="Roboto" panose="02000000000000000000" pitchFamily="2" charset="0"/>
              <a:ea typeface="Roboto" panose="02000000000000000000" pitchFamily="2" charset="0"/>
              <a:cs typeface="Roboto" panose="02000000000000000000" pitchFamily="2" charset="0"/>
            </a:rPr>
            <a:t> </a:t>
          </a:r>
        </a:p>
      </dgm:t>
    </dgm:pt>
    <dgm:pt modelId="{4E0B4C10-E774-B444-A028-6BF2CA491900}" type="parTrans" cxnId="{B7C091E3-F6A3-B145-AC71-F120E63F144C}">
      <dgm:prSet/>
      <dgm:spPr/>
      <dgm:t>
        <a:bodyPr/>
        <a:lstStyle/>
        <a:p>
          <a:endParaRPr lang="de-DE"/>
        </a:p>
      </dgm:t>
    </dgm:pt>
    <dgm:pt modelId="{274CB797-EE7D-0B44-95B7-C5776ED8F9A4}" type="sibTrans" cxnId="{B7C091E3-F6A3-B145-AC71-F120E63F144C}">
      <dgm:prSet/>
      <dgm:spPr/>
      <dgm:t>
        <a:bodyPr/>
        <a:lstStyle/>
        <a:p>
          <a:endParaRPr lang="de-DE"/>
        </a:p>
      </dgm:t>
    </dgm:pt>
    <dgm:pt modelId="{A89FC199-FFAA-C04E-873E-95DFD4C63995}">
      <dgm:prSet custT="1"/>
      <dgm:spPr>
        <a:solidFill>
          <a:srgbClr val="D9E7EC"/>
        </a:solidFill>
      </dgm:spPr>
      <dgm:t>
        <a:bodyPr lIns="0" tIns="144000" rIns="0"/>
        <a:lstStyle/>
        <a:p>
          <a:r>
            <a:rPr lang="de-DE" sz="1100" dirty="0">
              <a:solidFill>
                <a:schemeClr val="tx1"/>
              </a:solidFill>
              <a:latin typeface="Roboto" panose="02000000000000000000" pitchFamily="2" charset="0"/>
              <a:ea typeface="Roboto" panose="02000000000000000000" pitchFamily="2" charset="0"/>
              <a:cs typeface="Roboto" panose="02000000000000000000" pitchFamily="2" charset="0"/>
            </a:rPr>
            <a:t>Anbieten finanzieller Unterstützung </a:t>
          </a:r>
        </a:p>
      </dgm:t>
    </dgm:pt>
    <dgm:pt modelId="{F153991E-1AAD-E84A-8613-58876F79D19C}" type="parTrans" cxnId="{2553C1C9-0CF1-304A-82CF-78F052A51AA1}">
      <dgm:prSet/>
      <dgm:spPr/>
      <dgm:t>
        <a:bodyPr/>
        <a:lstStyle/>
        <a:p>
          <a:endParaRPr lang="de-DE"/>
        </a:p>
      </dgm:t>
    </dgm:pt>
    <dgm:pt modelId="{DBC48F53-CF9F-D24C-9864-AECD1AEC30FA}" type="sibTrans" cxnId="{2553C1C9-0CF1-304A-82CF-78F052A51AA1}">
      <dgm:prSet/>
      <dgm:spPr/>
      <dgm:t>
        <a:bodyPr/>
        <a:lstStyle/>
        <a:p>
          <a:endParaRPr lang="de-DE"/>
        </a:p>
      </dgm:t>
    </dgm:pt>
    <dgm:pt modelId="{88F59E54-6D47-DA4F-A1EA-DA484D84A8EA}">
      <dgm:prSet custT="1"/>
      <dgm:spPr>
        <a:solidFill>
          <a:srgbClr val="D9E7EC"/>
        </a:solidFill>
      </dgm:spPr>
      <dgm:t>
        <a:bodyPr lIns="0" tIns="144000" rIns="0"/>
        <a:lstStyle/>
        <a:p>
          <a:r>
            <a:rPr lang="de-DE" sz="1100" dirty="0">
              <a:solidFill>
                <a:schemeClr val="tx1"/>
              </a:solidFill>
              <a:latin typeface="Roboto" panose="02000000000000000000" pitchFamily="2" charset="0"/>
              <a:ea typeface="Roboto" panose="02000000000000000000" pitchFamily="2" charset="0"/>
              <a:cs typeface="Roboto" panose="02000000000000000000" pitchFamily="2" charset="0"/>
            </a:rPr>
            <a:t>Bieten Hilfen beim konkreten Tätigwerden wie Telefon-anrufen, Unterstützung durch das Netzwerk der Eltern</a:t>
          </a:r>
        </a:p>
      </dgm:t>
    </dgm:pt>
    <dgm:pt modelId="{95562803-3C5C-904E-9575-DAD17A7B5512}" type="parTrans" cxnId="{0B63DE3A-27EA-9D4D-BAE0-B5DC25ADC998}">
      <dgm:prSet/>
      <dgm:spPr/>
      <dgm:t>
        <a:bodyPr/>
        <a:lstStyle/>
        <a:p>
          <a:endParaRPr lang="de-DE"/>
        </a:p>
      </dgm:t>
    </dgm:pt>
    <dgm:pt modelId="{1280AF39-774F-8C4C-938E-34DEEA6897F9}" type="sibTrans" cxnId="{0B63DE3A-27EA-9D4D-BAE0-B5DC25ADC998}">
      <dgm:prSet/>
      <dgm:spPr/>
      <dgm:t>
        <a:bodyPr/>
        <a:lstStyle/>
        <a:p>
          <a:endParaRPr lang="de-DE"/>
        </a:p>
      </dgm:t>
    </dgm:pt>
    <dgm:pt modelId="{6E7B807C-7C46-F740-B840-C02738598F31}">
      <dgm:prSet custT="1"/>
      <dgm:spPr>
        <a:solidFill>
          <a:srgbClr val="D9EDF0"/>
        </a:solidFill>
      </dgm:spPr>
      <dgm:t>
        <a:bodyPr lIns="0" tIns="144000" rIns="0"/>
        <a:lstStyle/>
        <a:p>
          <a:r>
            <a:rPr lang="de-DE" sz="1300" b="1" dirty="0">
              <a:solidFill>
                <a:schemeClr val="accent2"/>
              </a:solidFill>
              <a:latin typeface="Roboto" panose="02000000000000000000" pitchFamily="2" charset="0"/>
              <a:ea typeface="Roboto" panose="02000000000000000000" pitchFamily="2" charset="0"/>
              <a:cs typeface="Roboto" panose="02000000000000000000" pitchFamily="2" charset="0"/>
            </a:rPr>
            <a:t>Informatorisch-beratende Unterstützung: </a:t>
          </a:r>
        </a:p>
      </dgm:t>
    </dgm:pt>
    <dgm:pt modelId="{28FD3CD7-67CB-7D43-B362-421394BDE3EA}" type="parTrans" cxnId="{3FA045F8-2A9D-DF45-8C9F-492E6AFBBBF5}">
      <dgm:prSet/>
      <dgm:spPr/>
      <dgm:t>
        <a:bodyPr/>
        <a:lstStyle/>
        <a:p>
          <a:endParaRPr lang="de-DE"/>
        </a:p>
      </dgm:t>
    </dgm:pt>
    <dgm:pt modelId="{16A5E177-08D2-2445-BEFB-CC3A999EDA52}" type="sibTrans" cxnId="{3FA045F8-2A9D-DF45-8C9F-492E6AFBBBF5}">
      <dgm:prSet/>
      <dgm:spPr/>
      <dgm:t>
        <a:bodyPr/>
        <a:lstStyle/>
        <a:p>
          <a:endParaRPr lang="de-DE"/>
        </a:p>
      </dgm:t>
    </dgm:pt>
    <dgm:pt modelId="{0556320C-C56A-0F46-A6A2-4C98979461DC}">
      <dgm:prSet/>
      <dgm:spPr>
        <a:solidFill>
          <a:srgbClr val="D9EDF0"/>
        </a:solidFill>
      </dgm:spPr>
      <dgm:t>
        <a:bodyPr lIns="0" tIns="144000" rIns="0"/>
        <a:lstStyle/>
        <a:p>
          <a:r>
            <a:rPr lang="de-DE" sz="1100" dirty="0">
              <a:solidFill>
                <a:schemeClr val="tx1"/>
              </a:solidFill>
              <a:latin typeface="Roboto" panose="02000000000000000000" pitchFamily="2" charset="0"/>
              <a:ea typeface="Roboto" panose="02000000000000000000" pitchFamily="2" charset="0"/>
              <a:cs typeface="Roboto" panose="02000000000000000000" pitchFamily="2" charset="0"/>
            </a:rPr>
            <a:t>Stellen Wissen und Informationen bereit (z.B. durch Ratschläge oder Empfehlungen)</a:t>
          </a:r>
        </a:p>
      </dgm:t>
    </dgm:pt>
    <dgm:pt modelId="{7D55CC86-1C17-7549-8FF6-F6FA4BB998B5}" type="parTrans" cxnId="{4CD03303-7536-6340-A0FA-4917A8E48FD1}">
      <dgm:prSet/>
      <dgm:spPr/>
      <dgm:t>
        <a:bodyPr/>
        <a:lstStyle/>
        <a:p>
          <a:endParaRPr lang="de-DE"/>
        </a:p>
      </dgm:t>
    </dgm:pt>
    <dgm:pt modelId="{3694C67A-40F1-E749-97AB-3E2BF8906140}" type="sibTrans" cxnId="{4CD03303-7536-6340-A0FA-4917A8E48FD1}">
      <dgm:prSet/>
      <dgm:spPr/>
      <dgm:t>
        <a:bodyPr/>
        <a:lstStyle/>
        <a:p>
          <a:endParaRPr lang="de-DE"/>
        </a:p>
      </dgm:t>
    </dgm:pt>
    <dgm:pt modelId="{5D48CE91-4F52-7241-9930-B789FD897FDF}">
      <dgm:prSet/>
      <dgm:spPr>
        <a:solidFill>
          <a:srgbClr val="D9EDF0"/>
        </a:solidFill>
      </dgm:spPr>
      <dgm:t>
        <a:bodyPr lIns="0" tIns="144000" rIns="0"/>
        <a:lstStyle/>
        <a:p>
          <a:r>
            <a:rPr lang="de-DE" sz="1100" dirty="0">
              <a:solidFill>
                <a:schemeClr val="tx1"/>
              </a:solidFill>
              <a:latin typeface="Roboto" panose="02000000000000000000" pitchFamily="2" charset="0"/>
              <a:ea typeface="Roboto" panose="02000000000000000000" pitchFamily="2" charset="0"/>
              <a:cs typeface="Roboto" panose="02000000000000000000" pitchFamily="2" charset="0"/>
            </a:rPr>
            <a:t>Eltern wird von Jugendlichen häufig der Expertenstatus zugeschrieben</a:t>
          </a:r>
        </a:p>
      </dgm:t>
    </dgm:pt>
    <dgm:pt modelId="{358C8965-C19A-3542-B3AA-D71F5234B650}" type="parTrans" cxnId="{7AAA58E7-0C41-8E4A-86B1-997E4B24EA7C}">
      <dgm:prSet/>
      <dgm:spPr/>
      <dgm:t>
        <a:bodyPr/>
        <a:lstStyle/>
        <a:p>
          <a:endParaRPr lang="de-DE"/>
        </a:p>
      </dgm:t>
    </dgm:pt>
    <dgm:pt modelId="{46CEBCDA-1175-9341-A9D9-AC78419DD9B6}" type="sibTrans" cxnId="{7AAA58E7-0C41-8E4A-86B1-997E4B24EA7C}">
      <dgm:prSet/>
      <dgm:spPr/>
      <dgm:t>
        <a:bodyPr/>
        <a:lstStyle/>
        <a:p>
          <a:endParaRPr lang="de-DE"/>
        </a:p>
      </dgm:t>
    </dgm:pt>
    <dgm:pt modelId="{427E0427-04C6-4447-AE11-3B07DD1A5FEE}">
      <dgm:prSet custT="1"/>
      <dgm:spPr>
        <a:solidFill>
          <a:schemeClr val="accent1"/>
        </a:solidFill>
      </dgm:spPr>
      <dgm:t>
        <a:bodyPr lIns="0" tIns="144000" rIns="36000"/>
        <a:lstStyle/>
        <a:p>
          <a:r>
            <a:rPr lang="de-DE" sz="1300" b="1" dirty="0">
              <a:latin typeface="Roboto" panose="02000000000000000000" pitchFamily="2" charset="0"/>
              <a:ea typeface="Roboto" panose="02000000000000000000" pitchFamily="2" charset="0"/>
              <a:cs typeface="Roboto" panose="02000000000000000000" pitchFamily="2" charset="0"/>
            </a:rPr>
            <a:t>Interpretativ-rückmeldende Unterstützung: </a:t>
          </a:r>
        </a:p>
      </dgm:t>
    </dgm:pt>
    <dgm:pt modelId="{D1555044-CA43-4F4E-99C0-EA0A506A85BE}" type="parTrans" cxnId="{7F89B336-6B17-8C48-B4ED-27D35B562ABC}">
      <dgm:prSet/>
      <dgm:spPr/>
      <dgm:t>
        <a:bodyPr/>
        <a:lstStyle/>
        <a:p>
          <a:endParaRPr lang="de-DE"/>
        </a:p>
      </dgm:t>
    </dgm:pt>
    <dgm:pt modelId="{BF42D299-9A88-A247-B605-54A39028A687}" type="sibTrans" cxnId="{7F89B336-6B17-8C48-B4ED-27D35B562ABC}">
      <dgm:prSet/>
      <dgm:spPr/>
      <dgm:t>
        <a:bodyPr/>
        <a:lstStyle/>
        <a:p>
          <a:endParaRPr lang="de-DE"/>
        </a:p>
      </dgm:t>
    </dgm:pt>
    <dgm:pt modelId="{C5F436CF-E0DE-2140-8553-13F42D262E66}">
      <dgm:prSet custT="1"/>
      <dgm:spPr>
        <a:solidFill>
          <a:schemeClr val="accent1"/>
        </a:solidFill>
      </dgm:spPr>
      <dgm:t>
        <a:bodyPr lIns="0" tIns="144000" rIns="36000"/>
        <a:lstStyle/>
        <a:p>
          <a:r>
            <a:rPr lang="de-DE" sz="1100" dirty="0">
              <a:latin typeface="Roboto" panose="02000000000000000000" pitchFamily="2" charset="0"/>
              <a:ea typeface="Roboto" panose="02000000000000000000" pitchFamily="2" charset="0"/>
              <a:cs typeface="Roboto" panose="02000000000000000000" pitchFamily="2" charset="0"/>
            </a:rPr>
            <a:t>Persönliche Rückmeldungen an die Jugendlichen zu z.B. deren Kompetenzen</a:t>
          </a:r>
        </a:p>
      </dgm:t>
    </dgm:pt>
    <dgm:pt modelId="{B9DA010F-16AB-3647-926E-9AE048DE0656}" type="parTrans" cxnId="{8ED99ED4-8A7D-9140-8FA6-A887D95A123C}">
      <dgm:prSet/>
      <dgm:spPr/>
      <dgm:t>
        <a:bodyPr/>
        <a:lstStyle/>
        <a:p>
          <a:endParaRPr lang="de-DE"/>
        </a:p>
      </dgm:t>
    </dgm:pt>
    <dgm:pt modelId="{9FC1704D-3356-C74E-A464-8486BCFBE130}" type="sibTrans" cxnId="{8ED99ED4-8A7D-9140-8FA6-A887D95A123C}">
      <dgm:prSet/>
      <dgm:spPr/>
      <dgm:t>
        <a:bodyPr/>
        <a:lstStyle/>
        <a:p>
          <a:endParaRPr lang="de-DE"/>
        </a:p>
      </dgm:t>
    </dgm:pt>
    <dgm:pt modelId="{E76A3204-0A5B-1343-9243-8669E0EEA3A2}" type="pres">
      <dgm:prSet presAssocID="{8D8894EA-1EA4-1242-B925-3ACF7160F211}" presName="matrix" presStyleCnt="0">
        <dgm:presLayoutVars>
          <dgm:chMax val="1"/>
          <dgm:dir/>
          <dgm:resizeHandles val="exact"/>
        </dgm:presLayoutVars>
      </dgm:prSet>
      <dgm:spPr/>
    </dgm:pt>
    <dgm:pt modelId="{5BA594BE-EE8E-A549-AF01-84B5C73A70F5}" type="pres">
      <dgm:prSet presAssocID="{8D8894EA-1EA4-1242-B925-3ACF7160F211}" presName="axisShape" presStyleLbl="bgShp" presStyleIdx="0" presStyleCnt="1"/>
      <dgm:spPr/>
    </dgm:pt>
    <dgm:pt modelId="{50386A38-4C87-A846-842E-515B37A60BFF}" type="pres">
      <dgm:prSet presAssocID="{8D8894EA-1EA4-1242-B925-3ACF7160F211}" presName="rect1" presStyleLbl="node1" presStyleIdx="0" presStyleCnt="4" custScaleX="102977" custScaleY="102977">
        <dgm:presLayoutVars>
          <dgm:chMax val="0"/>
          <dgm:chPref val="0"/>
          <dgm:bulletEnabled val="1"/>
        </dgm:presLayoutVars>
      </dgm:prSet>
      <dgm:spPr/>
    </dgm:pt>
    <dgm:pt modelId="{B51FA918-480B-4640-B138-B90A83B5EF98}" type="pres">
      <dgm:prSet presAssocID="{8D8894EA-1EA4-1242-B925-3ACF7160F211}" presName="rect2" presStyleLbl="node1" presStyleIdx="1" presStyleCnt="4" custScaleX="102977" custScaleY="102977">
        <dgm:presLayoutVars>
          <dgm:chMax val="0"/>
          <dgm:chPref val="0"/>
          <dgm:bulletEnabled val="1"/>
        </dgm:presLayoutVars>
      </dgm:prSet>
      <dgm:spPr/>
    </dgm:pt>
    <dgm:pt modelId="{C573767E-19F6-B64B-8895-BDE5E4D313F3}" type="pres">
      <dgm:prSet presAssocID="{8D8894EA-1EA4-1242-B925-3ACF7160F211}" presName="rect3" presStyleLbl="node1" presStyleIdx="2" presStyleCnt="4" custScaleX="102977" custScaleY="102977">
        <dgm:presLayoutVars>
          <dgm:chMax val="0"/>
          <dgm:chPref val="0"/>
          <dgm:bulletEnabled val="1"/>
        </dgm:presLayoutVars>
      </dgm:prSet>
      <dgm:spPr/>
    </dgm:pt>
    <dgm:pt modelId="{9A95F53A-E23D-3A47-BDEC-3DEE2A127C8C}" type="pres">
      <dgm:prSet presAssocID="{8D8894EA-1EA4-1242-B925-3ACF7160F211}" presName="rect4" presStyleLbl="node1" presStyleIdx="3" presStyleCnt="4" custScaleX="102977" custScaleY="102977">
        <dgm:presLayoutVars>
          <dgm:chMax val="0"/>
          <dgm:chPref val="0"/>
          <dgm:bulletEnabled val="1"/>
        </dgm:presLayoutVars>
      </dgm:prSet>
      <dgm:spPr/>
    </dgm:pt>
  </dgm:ptLst>
  <dgm:cxnLst>
    <dgm:cxn modelId="{2C6DF502-70F7-714D-93EA-3833703B242F}" type="presOf" srcId="{8D8894EA-1EA4-1242-B925-3ACF7160F211}" destId="{E76A3204-0A5B-1343-9243-8669E0EEA3A2}" srcOrd="0" destOrd="0" presId="urn:microsoft.com/office/officeart/2005/8/layout/matrix2"/>
    <dgm:cxn modelId="{4CD03303-7536-6340-A0FA-4917A8E48FD1}" srcId="{6E7B807C-7C46-F740-B840-C02738598F31}" destId="{0556320C-C56A-0F46-A6A2-4C98979461DC}" srcOrd="0" destOrd="0" parTransId="{7D55CC86-1C17-7549-8FF6-F6FA4BB998B5}" sibTransId="{3694C67A-40F1-E749-97AB-3E2BF8906140}"/>
    <dgm:cxn modelId="{1EA05113-0FDE-B145-94A2-F150788C4675}" srcId="{8D8894EA-1EA4-1242-B925-3ACF7160F211}" destId="{CBDC7BFE-7720-EC4A-A572-E8B1FC9FBD4F}" srcOrd="6" destOrd="0" parTransId="{DAE511FA-6653-2D42-B588-C9B0D535A771}" sibTransId="{CB82C7DC-4933-AA4D-B50E-08779B139796}"/>
    <dgm:cxn modelId="{A8BCF214-27FC-0F4D-88B5-E75A48296088}" srcId="{CB514157-C7B2-F144-BFD7-3A3ECBC9F0E0}" destId="{8030C08D-9DD1-F24C-8274-B4B5EB512CA5}" srcOrd="0" destOrd="0" parTransId="{253C445F-ED9A-E645-B2F7-DD2C68C070AA}" sibTransId="{1FBD4DEC-278C-7C4A-A10F-42920EFD0E18}"/>
    <dgm:cxn modelId="{9E68A828-642B-5649-856A-441BE84328A9}" type="presOf" srcId="{A89FC199-FFAA-C04E-873E-95DFD4C63995}" destId="{B51FA918-480B-4640-B138-B90A83B5EF98}" srcOrd="0" destOrd="1" presId="urn:microsoft.com/office/officeart/2005/8/layout/matrix2"/>
    <dgm:cxn modelId="{35515C32-84FE-F241-9E5B-B539B6B91494}" type="presOf" srcId="{427E0427-04C6-4447-AE11-3B07DD1A5FEE}" destId="{9A95F53A-E23D-3A47-BDEC-3DEE2A127C8C}" srcOrd="0" destOrd="0" presId="urn:microsoft.com/office/officeart/2005/8/layout/matrix2"/>
    <dgm:cxn modelId="{43A65E32-1755-624E-A01A-A46111565378}" srcId="{CB514157-C7B2-F144-BFD7-3A3ECBC9F0E0}" destId="{FBF6B0D9-4BC7-9C45-BE75-1794A0D99EA4}" srcOrd="1" destOrd="0" parTransId="{A31F098F-F6B9-5F4C-B19B-573D93EB2CFD}" sibTransId="{1DCA8DDB-74DB-344F-BDED-42907E97D5D1}"/>
    <dgm:cxn modelId="{EC748335-CA60-EA48-8658-25C9C546FF7B}" srcId="{8D8894EA-1EA4-1242-B925-3ACF7160F211}" destId="{2B7EA795-383D-AF47-B791-08231F553104}" srcOrd="4" destOrd="0" parTransId="{DFAB6F7D-5EA5-3845-9AED-6F334CB015E7}" sibTransId="{A40B8B8A-8DD6-344A-AF8C-B7D9289B234F}"/>
    <dgm:cxn modelId="{7F89B336-6B17-8C48-B4ED-27D35B562ABC}" srcId="{8D8894EA-1EA4-1242-B925-3ACF7160F211}" destId="{427E0427-04C6-4447-AE11-3B07DD1A5FEE}" srcOrd="3" destOrd="0" parTransId="{D1555044-CA43-4F4E-99C0-EA0A506A85BE}" sibTransId="{BF42D299-9A88-A247-B605-54A39028A687}"/>
    <dgm:cxn modelId="{0B63DE3A-27EA-9D4D-BAE0-B5DC25ADC998}" srcId="{FB43943F-2F07-7A49-BD60-AC31957F17E8}" destId="{88F59E54-6D47-DA4F-A1EA-DA484D84A8EA}" srcOrd="1" destOrd="0" parTransId="{95562803-3C5C-904E-9575-DAD17A7B5512}" sibTransId="{1280AF39-774F-8C4C-938E-34DEEA6897F9}"/>
    <dgm:cxn modelId="{172C1358-11BE-784F-A59E-4465F6EC5A70}" type="presOf" srcId="{6E7B807C-7C46-F740-B840-C02738598F31}" destId="{C573767E-19F6-B64B-8895-BDE5E4D313F3}" srcOrd="0" destOrd="0" presId="urn:microsoft.com/office/officeart/2005/8/layout/matrix2"/>
    <dgm:cxn modelId="{D143B367-6A79-434C-B5D8-7BAD8291E731}" srcId="{8D8894EA-1EA4-1242-B925-3ACF7160F211}" destId="{CB514157-C7B2-F144-BFD7-3A3ECBC9F0E0}" srcOrd="0" destOrd="0" parTransId="{A28AC51F-C5F6-0548-8819-8DA6C0B8481E}" sibTransId="{EC84485A-BD38-D143-A5B7-CCC905DEB365}"/>
    <dgm:cxn modelId="{AC4ED274-D5CA-784D-B2E9-E2837859280E}" type="presOf" srcId="{8030C08D-9DD1-F24C-8274-B4B5EB512CA5}" destId="{50386A38-4C87-A846-842E-515B37A60BFF}" srcOrd="0" destOrd="1" presId="urn:microsoft.com/office/officeart/2005/8/layout/matrix2"/>
    <dgm:cxn modelId="{88EC7892-DD73-C247-89E3-0C4DD6814CF9}" srcId="{8D8894EA-1EA4-1242-B925-3ACF7160F211}" destId="{0F52577F-4934-7943-9C0A-AEC4A540AD7C}" srcOrd="5" destOrd="0" parTransId="{1D197B8F-E561-8F43-BC74-6015383BA890}" sibTransId="{B03D30AB-B4D0-0F42-BA20-1C50DC976F7A}"/>
    <dgm:cxn modelId="{9EF2DAB0-E001-0341-9786-63BEDACCAAAA}" type="presOf" srcId="{88F59E54-6D47-DA4F-A1EA-DA484D84A8EA}" destId="{B51FA918-480B-4640-B138-B90A83B5EF98}" srcOrd="0" destOrd="2" presId="urn:microsoft.com/office/officeart/2005/8/layout/matrix2"/>
    <dgm:cxn modelId="{2553C1C9-0CF1-304A-82CF-78F052A51AA1}" srcId="{FB43943F-2F07-7A49-BD60-AC31957F17E8}" destId="{A89FC199-FFAA-C04E-873E-95DFD4C63995}" srcOrd="0" destOrd="0" parTransId="{F153991E-1AAD-E84A-8613-58876F79D19C}" sibTransId="{DBC48F53-CF9F-D24C-9864-AECD1AEC30FA}"/>
    <dgm:cxn modelId="{2D131CCD-B05F-C844-A5A2-41CB647798BC}" type="presOf" srcId="{CB514157-C7B2-F144-BFD7-3A3ECBC9F0E0}" destId="{50386A38-4C87-A846-842E-515B37A60BFF}" srcOrd="0" destOrd="0" presId="urn:microsoft.com/office/officeart/2005/8/layout/matrix2"/>
    <dgm:cxn modelId="{8ED99ED4-8A7D-9140-8FA6-A887D95A123C}" srcId="{427E0427-04C6-4447-AE11-3B07DD1A5FEE}" destId="{C5F436CF-E0DE-2140-8553-13F42D262E66}" srcOrd="0" destOrd="0" parTransId="{B9DA010F-16AB-3647-926E-9AE048DE0656}" sibTransId="{9FC1704D-3356-C74E-A464-8486BCFBE130}"/>
    <dgm:cxn modelId="{15C1E7D7-CC01-C14F-A7D1-5929AA1B594D}" type="presOf" srcId="{0556320C-C56A-0F46-A6A2-4C98979461DC}" destId="{C573767E-19F6-B64B-8895-BDE5E4D313F3}" srcOrd="0" destOrd="1" presId="urn:microsoft.com/office/officeart/2005/8/layout/matrix2"/>
    <dgm:cxn modelId="{0E3CCDD8-985F-C84F-96FE-3CD9D3F3D082}" type="presOf" srcId="{5D48CE91-4F52-7241-9930-B789FD897FDF}" destId="{C573767E-19F6-B64B-8895-BDE5E4D313F3}" srcOrd="0" destOrd="2" presId="urn:microsoft.com/office/officeart/2005/8/layout/matrix2"/>
    <dgm:cxn modelId="{0706E8DD-B3A7-7F44-BE34-CD0AA3DC5429}" type="presOf" srcId="{FBF6B0D9-4BC7-9C45-BE75-1794A0D99EA4}" destId="{50386A38-4C87-A846-842E-515B37A60BFF}" srcOrd="0" destOrd="2" presId="urn:microsoft.com/office/officeart/2005/8/layout/matrix2"/>
    <dgm:cxn modelId="{B7C091E3-F6A3-B145-AC71-F120E63F144C}" srcId="{8D8894EA-1EA4-1242-B925-3ACF7160F211}" destId="{FB43943F-2F07-7A49-BD60-AC31957F17E8}" srcOrd="1" destOrd="0" parTransId="{4E0B4C10-E774-B444-A028-6BF2CA491900}" sibTransId="{274CB797-EE7D-0B44-95B7-C5776ED8F9A4}"/>
    <dgm:cxn modelId="{A1A25DE6-297A-9745-ABA3-6484112316C1}" type="presOf" srcId="{FB43943F-2F07-7A49-BD60-AC31957F17E8}" destId="{B51FA918-480B-4640-B138-B90A83B5EF98}" srcOrd="0" destOrd="0" presId="urn:microsoft.com/office/officeart/2005/8/layout/matrix2"/>
    <dgm:cxn modelId="{7AAA58E7-0C41-8E4A-86B1-997E4B24EA7C}" srcId="{6E7B807C-7C46-F740-B840-C02738598F31}" destId="{5D48CE91-4F52-7241-9930-B789FD897FDF}" srcOrd="1" destOrd="0" parTransId="{358C8965-C19A-3542-B3AA-D71F5234B650}" sibTransId="{46CEBCDA-1175-9341-A9D9-AC78419DD9B6}"/>
    <dgm:cxn modelId="{58BE14F0-C31F-6446-A682-93C75564D623}" type="presOf" srcId="{C5F436CF-E0DE-2140-8553-13F42D262E66}" destId="{9A95F53A-E23D-3A47-BDEC-3DEE2A127C8C}" srcOrd="0" destOrd="1" presId="urn:microsoft.com/office/officeart/2005/8/layout/matrix2"/>
    <dgm:cxn modelId="{3FA045F8-2A9D-DF45-8C9F-492E6AFBBBF5}" srcId="{8D8894EA-1EA4-1242-B925-3ACF7160F211}" destId="{6E7B807C-7C46-F740-B840-C02738598F31}" srcOrd="2" destOrd="0" parTransId="{28FD3CD7-67CB-7D43-B362-421394BDE3EA}" sibTransId="{16A5E177-08D2-2445-BEFB-CC3A999EDA52}"/>
    <dgm:cxn modelId="{A7AC64E1-2EDB-8B45-911D-174279ACB7C1}" type="presParOf" srcId="{E76A3204-0A5B-1343-9243-8669E0EEA3A2}" destId="{5BA594BE-EE8E-A549-AF01-84B5C73A70F5}" srcOrd="0" destOrd="0" presId="urn:microsoft.com/office/officeart/2005/8/layout/matrix2"/>
    <dgm:cxn modelId="{8CAB012C-AC8C-EC48-9594-A19E710A283E}" type="presParOf" srcId="{E76A3204-0A5B-1343-9243-8669E0EEA3A2}" destId="{50386A38-4C87-A846-842E-515B37A60BFF}" srcOrd="1" destOrd="0" presId="urn:microsoft.com/office/officeart/2005/8/layout/matrix2"/>
    <dgm:cxn modelId="{E0E5CA22-07EC-7642-9684-46C3C7ED4605}" type="presParOf" srcId="{E76A3204-0A5B-1343-9243-8669E0EEA3A2}" destId="{B51FA918-480B-4640-B138-B90A83B5EF98}" srcOrd="2" destOrd="0" presId="urn:microsoft.com/office/officeart/2005/8/layout/matrix2"/>
    <dgm:cxn modelId="{01CB67E7-5A2A-B943-BDF1-E9BD6F161F21}" type="presParOf" srcId="{E76A3204-0A5B-1343-9243-8669E0EEA3A2}" destId="{C573767E-19F6-B64B-8895-BDE5E4D313F3}" srcOrd="3" destOrd="0" presId="urn:microsoft.com/office/officeart/2005/8/layout/matrix2"/>
    <dgm:cxn modelId="{620F462B-3321-654E-BAB5-524F89CF538D}" type="presParOf" srcId="{E76A3204-0A5B-1343-9243-8669E0EEA3A2}" destId="{9A95F53A-E23D-3A47-BDEC-3DEE2A127C8C}"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1F86AC-1018-46D7-8914-7EEBF80FE5DA}" type="doc">
      <dgm:prSet loTypeId="urn:microsoft.com/office/officeart/2008/layout/PictureLineup" loCatId="list" qsTypeId="urn:microsoft.com/office/officeart/2005/8/quickstyle/simple1" qsCatId="simple" csTypeId="urn:microsoft.com/office/officeart/2005/8/colors/accent1_2" csCatId="accent1" phldr="1"/>
      <dgm:spPr/>
      <dgm:t>
        <a:bodyPr/>
        <a:lstStyle/>
        <a:p>
          <a:endParaRPr lang="de-DE"/>
        </a:p>
      </dgm:t>
    </dgm:pt>
    <dgm:pt modelId="{4C66B4DA-83C1-45E7-9276-F6F889C3202E}">
      <dgm:prSet phldrT="[Text]" custT="1"/>
      <dgm:spPr/>
      <dgm:t>
        <a:bodyPr lIns="180000" rIns="180000"/>
        <a:lstStyle/>
        <a:p>
          <a:r>
            <a:rPr lang="de-DE" sz="1200" b="1" dirty="0">
              <a:latin typeface="Roboto"/>
              <a:ea typeface="Roboto"/>
              <a:cs typeface="Roboto"/>
            </a:rPr>
            <a:t>Schriftlicher Kontakt </a:t>
          </a:r>
          <a:br>
            <a:rPr lang="de-DE" sz="1200" b="1" dirty="0">
              <a:latin typeface="Roboto"/>
              <a:ea typeface="Roboto"/>
              <a:cs typeface="Roboto"/>
            </a:rPr>
          </a:br>
          <a:r>
            <a:rPr lang="de-DE" sz="1200" b="1" dirty="0">
              <a:latin typeface="Roboto"/>
              <a:ea typeface="Roboto"/>
              <a:cs typeface="Roboto"/>
            </a:rPr>
            <a:t>über WhatsApp, E-Mail etc. </a:t>
          </a:r>
          <a:r>
            <a:rPr lang="de-DE" sz="1200" dirty="0">
              <a:latin typeface="Roboto"/>
              <a:ea typeface="Roboto"/>
              <a:cs typeface="Roboto"/>
            </a:rPr>
            <a:t>wird (vor allem von nicht </a:t>
          </a:r>
          <a:r>
            <a:rPr lang="de-DE" sz="1200" dirty="0" err="1">
              <a:latin typeface="Roboto"/>
              <a:ea typeface="Roboto"/>
              <a:cs typeface="Roboto"/>
            </a:rPr>
            <a:t>Muttersprachler:innen</a:t>
          </a:r>
          <a:r>
            <a:rPr lang="de-DE" sz="1200" dirty="0">
              <a:latin typeface="Roboto"/>
              <a:ea typeface="Roboto"/>
              <a:cs typeface="Roboto"/>
            </a:rPr>
            <a:t>) bevorzugt, da hier eine Übersetzung und damit </a:t>
          </a:r>
          <a:br>
            <a:rPr lang="de-DE" sz="1200" dirty="0">
              <a:latin typeface="Roboto"/>
              <a:ea typeface="Roboto"/>
              <a:cs typeface="Roboto"/>
            </a:rPr>
          </a:br>
          <a:r>
            <a:rPr lang="de-DE" sz="1200" dirty="0">
              <a:latin typeface="Roboto"/>
              <a:ea typeface="Roboto"/>
              <a:cs typeface="Roboto"/>
            </a:rPr>
            <a:t>eine gleichberechtigtere Kommunikation möglich ist</a:t>
          </a:r>
        </a:p>
        <a:p>
          <a:endParaRPr lang="de-DE" sz="1200" dirty="0">
            <a:latin typeface="Roboto"/>
            <a:ea typeface="Roboto"/>
            <a:cs typeface="Roboto"/>
          </a:endParaRPr>
        </a:p>
      </dgm:t>
    </dgm:pt>
    <dgm:pt modelId="{16B40F40-0843-422F-A607-F05BF315851A}" type="parTrans" cxnId="{42730DB9-E8D4-4A6D-967E-977E06AC5F23}">
      <dgm:prSet/>
      <dgm:spPr/>
      <dgm:t>
        <a:bodyPr/>
        <a:lstStyle/>
        <a:p>
          <a:endParaRPr lang="de-DE"/>
        </a:p>
      </dgm:t>
    </dgm:pt>
    <dgm:pt modelId="{F3596495-80BF-4439-816F-1F6AEE7BCE89}" type="sibTrans" cxnId="{42730DB9-E8D4-4A6D-967E-977E06AC5F23}">
      <dgm:prSet/>
      <dgm:spPr/>
      <dgm:t>
        <a:bodyPr/>
        <a:lstStyle/>
        <a:p>
          <a:endParaRPr lang="de-DE"/>
        </a:p>
      </dgm:t>
    </dgm:pt>
    <dgm:pt modelId="{471AF72C-1B04-42B5-B617-2B73A3E9B93C}">
      <dgm:prSet phldrT="[Text]" custT="1"/>
      <dgm:spPr/>
      <dgm:t>
        <a:bodyPr lIns="180000" rIns="180000"/>
        <a:lstStyle/>
        <a:p>
          <a:r>
            <a:rPr lang="de-DE" sz="1200" b="1" dirty="0">
              <a:latin typeface="Roboto" panose="02000000000000000000" pitchFamily="2" charset="0"/>
              <a:ea typeface="Roboto" panose="02000000000000000000" pitchFamily="2" charset="0"/>
            </a:rPr>
            <a:t>Elternbriefe und Informationsmaterial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sind nicht immer für alle verständlich</a:t>
          </a:r>
          <a:endParaRPr lang="de-DE" sz="1200" dirty="0">
            <a:latin typeface="Roboto"/>
            <a:ea typeface="Roboto"/>
            <a:cs typeface="Roboto"/>
          </a:endParaRPr>
        </a:p>
      </dgm:t>
    </dgm:pt>
    <dgm:pt modelId="{ADC8505B-CCF9-4D4C-8AF5-E6E36A521C33}" type="parTrans" cxnId="{BE966302-7B81-4A71-8188-A22D707B0729}">
      <dgm:prSet/>
      <dgm:spPr/>
      <dgm:t>
        <a:bodyPr/>
        <a:lstStyle/>
        <a:p>
          <a:endParaRPr lang="de-DE"/>
        </a:p>
      </dgm:t>
    </dgm:pt>
    <dgm:pt modelId="{C02866CF-F7CF-4355-AC55-732BFCAB0C11}" type="sibTrans" cxnId="{BE966302-7B81-4A71-8188-A22D707B0729}">
      <dgm:prSet/>
      <dgm:spPr/>
      <dgm:t>
        <a:bodyPr/>
        <a:lstStyle/>
        <a:p>
          <a:endParaRPr lang="de-DE"/>
        </a:p>
      </dgm:t>
    </dgm:pt>
    <dgm:pt modelId="{5EDFC52B-1428-4C61-9D86-12CE6F1BB4E7}">
      <dgm:prSet phldrT="[Text]" custT="1"/>
      <dgm:spPr/>
      <dgm:t>
        <a:bodyPr lIns="180000" rIns="180000"/>
        <a:lstStyle/>
        <a:p>
          <a:pPr rtl="0"/>
          <a:r>
            <a:rPr lang="de-DE" sz="1200" b="1" dirty="0">
              <a:latin typeface="Roboto" panose="02000000000000000000" pitchFamily="2" charset="0"/>
              <a:ea typeface="Roboto" panose="02000000000000000000" pitchFamily="2" charset="0"/>
            </a:rPr>
            <a:t>Informationsfluss über Angebote und schulisches Leben </a:t>
          </a:r>
          <a:r>
            <a:rPr lang="de-DE" sz="1200" dirty="0">
              <a:latin typeface="Roboto" panose="02000000000000000000" pitchFamily="2" charset="0"/>
              <a:ea typeface="Roboto" panose="02000000000000000000" pitchFamily="2" charset="0"/>
            </a:rPr>
            <a:t>wird als kurzfristig empfunden </a:t>
          </a:r>
        </a:p>
        <a:p>
          <a:pPr rtl="0"/>
          <a:endParaRPr lang="de-DE" sz="1200" dirty="0">
            <a:latin typeface="Roboto"/>
            <a:ea typeface="Roboto"/>
            <a:cs typeface="Roboto"/>
          </a:endParaRPr>
        </a:p>
      </dgm:t>
    </dgm:pt>
    <dgm:pt modelId="{603C4223-C81B-4265-907D-868FC0C4CE4C}" type="parTrans" cxnId="{199E38A1-1F34-4810-BB92-1DC6EFF4BE4A}">
      <dgm:prSet/>
      <dgm:spPr/>
      <dgm:t>
        <a:bodyPr/>
        <a:lstStyle/>
        <a:p>
          <a:endParaRPr lang="de-DE"/>
        </a:p>
      </dgm:t>
    </dgm:pt>
    <dgm:pt modelId="{ACCFB010-DDB2-44C1-BE23-D64FD8E28E86}" type="sibTrans" cxnId="{199E38A1-1F34-4810-BB92-1DC6EFF4BE4A}">
      <dgm:prSet/>
      <dgm:spPr/>
      <dgm:t>
        <a:bodyPr/>
        <a:lstStyle/>
        <a:p>
          <a:endParaRPr lang="de-DE"/>
        </a:p>
      </dgm:t>
    </dgm:pt>
    <dgm:pt modelId="{9EC6DE45-123D-4A30-A76A-9F98F3235A9D}">
      <dgm:prSet phldrT="[Text]" custT="1"/>
      <dgm:spPr/>
      <dgm:t>
        <a:bodyPr lIns="180000" rIns="180000"/>
        <a:lstStyle/>
        <a:p>
          <a:r>
            <a:rPr lang="de-DE" sz="1200" dirty="0">
              <a:latin typeface="Roboto" panose="02000000000000000000" pitchFamily="2" charset="0"/>
              <a:ea typeface="Roboto" panose="02000000000000000000" pitchFamily="2" charset="0"/>
            </a:rPr>
            <a:t>Bei </a:t>
          </a:r>
          <a:r>
            <a:rPr lang="de-DE" sz="1200" b="1" dirty="0">
              <a:latin typeface="Roboto" panose="02000000000000000000" pitchFamily="2" charset="0"/>
              <a:ea typeface="Roboto" panose="02000000000000000000" pitchFamily="2" charset="0"/>
            </a:rPr>
            <a:t>Kommunikation,</a:t>
          </a:r>
          <a:r>
            <a:rPr lang="de-DE" sz="1200" dirty="0">
              <a:latin typeface="Roboto" panose="02000000000000000000" pitchFamily="2" charset="0"/>
              <a:ea typeface="Roboto" panose="02000000000000000000" pitchFamily="2" charset="0"/>
            </a:rPr>
            <a:t>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welche allein </a:t>
          </a:r>
          <a:r>
            <a:rPr lang="de-DE" sz="1200" b="1" dirty="0">
              <a:latin typeface="Roboto" panose="02000000000000000000" pitchFamily="2" charset="0"/>
              <a:ea typeface="Roboto" panose="02000000000000000000" pitchFamily="2" charset="0"/>
            </a:rPr>
            <a:t>über das Kind </a:t>
          </a:r>
          <a:r>
            <a:rPr lang="de-DE" sz="1200" dirty="0">
              <a:latin typeface="Roboto" panose="02000000000000000000" pitchFamily="2" charset="0"/>
              <a:ea typeface="Roboto" panose="02000000000000000000" pitchFamily="2" charset="0"/>
            </a:rPr>
            <a:t>vermittelt wird, gehen teilweise wichtige Informationen verloren</a:t>
          </a:r>
          <a:endParaRPr lang="de-DE" sz="1200" dirty="0">
            <a:latin typeface="Roboto"/>
            <a:ea typeface="Roboto"/>
            <a:cs typeface="Roboto"/>
          </a:endParaRPr>
        </a:p>
      </dgm:t>
    </dgm:pt>
    <dgm:pt modelId="{88E06470-AE79-4627-A82D-71112806D847}" type="parTrans" cxnId="{63307106-F35E-4A25-897F-FADDB3BBC65E}">
      <dgm:prSet/>
      <dgm:spPr/>
      <dgm:t>
        <a:bodyPr/>
        <a:lstStyle/>
        <a:p>
          <a:endParaRPr lang="de-DE"/>
        </a:p>
      </dgm:t>
    </dgm:pt>
    <dgm:pt modelId="{95257C72-357B-4F71-A05E-68B68E9743F1}" type="sibTrans" cxnId="{63307106-F35E-4A25-897F-FADDB3BBC65E}">
      <dgm:prSet/>
      <dgm:spPr/>
      <dgm:t>
        <a:bodyPr/>
        <a:lstStyle/>
        <a:p>
          <a:endParaRPr lang="de-DE"/>
        </a:p>
      </dgm:t>
    </dgm:pt>
    <dgm:pt modelId="{1A42A6A4-FC88-334B-8A75-1435682A6995}" type="pres">
      <dgm:prSet presAssocID="{1F1F86AC-1018-46D7-8914-7EEBF80FE5DA}" presName="Name0" presStyleCnt="0">
        <dgm:presLayoutVars>
          <dgm:chMax/>
          <dgm:chPref/>
          <dgm:dir/>
          <dgm:animLvl val="lvl"/>
          <dgm:resizeHandles val="exact"/>
        </dgm:presLayoutVars>
      </dgm:prSet>
      <dgm:spPr/>
    </dgm:pt>
    <dgm:pt modelId="{05C5FB8A-D013-3340-8722-DDFCA042F4C3}" type="pres">
      <dgm:prSet presAssocID="{4C66B4DA-83C1-45E7-9276-F6F889C3202E}" presName="composite" presStyleCnt="0"/>
      <dgm:spPr/>
    </dgm:pt>
    <dgm:pt modelId="{6505EBA9-EFC6-3D48-B9D4-B0D824D3E96D}" type="pres">
      <dgm:prSet presAssocID="{4C66B4DA-83C1-45E7-9276-F6F889C3202E}" presName="Image" presStyleLbl="alignNode1" presStyleIdx="0" presStyleCnt="4" custLinFactNeighborX="-2092"/>
      <dgm:spPr>
        <a:blipFill>
          <a:blip xmlns:r="http://schemas.openxmlformats.org/officeDocument/2006/relationships">
            <a:duotone>
              <a:schemeClr val="accent2">
                <a:shade val="45000"/>
                <a:satMod val="135000"/>
              </a:schemeClr>
              <a:prstClr val="white"/>
            </a:duotone>
            <a:lum bright="3000" contrast="62000"/>
            <a:extLst>
              <a:ext uri="{96DAC541-7B7A-43D3-8B79-37D633B846F1}">
                <asvg:svgBlip xmlns:asvg="http://schemas.microsoft.com/office/drawing/2016/SVG/main" r:embed="rId1"/>
              </a:ext>
            </a:extLst>
          </a:blip>
          <a:srcRect/>
          <a:stretch>
            <a:fillRect/>
          </a:stretch>
        </a:blipFill>
        <a:ln>
          <a:noFill/>
        </a:ln>
      </dgm:spPr>
    </dgm:pt>
    <dgm:pt modelId="{550598A0-7A08-294B-9AD6-275A2016DE58}" type="pres">
      <dgm:prSet presAssocID="{4C66B4DA-83C1-45E7-9276-F6F889C3202E}" presName="Accent" presStyleLbl="parChTrans1D1" presStyleIdx="0" presStyleCnt="4"/>
      <dgm:spPr>
        <a:ln>
          <a:noFill/>
        </a:ln>
      </dgm:spPr>
    </dgm:pt>
    <dgm:pt modelId="{A0C4507E-4178-354A-AA7F-C1B4AADD401A}" type="pres">
      <dgm:prSet presAssocID="{4C66B4DA-83C1-45E7-9276-F6F889C3202E}" presName="Parent" presStyleLbl="revTx" presStyleIdx="0" presStyleCnt="4" custScaleX="104140" custScaleY="74292" custLinFactNeighborY="-11645">
        <dgm:presLayoutVars>
          <dgm:chMax val="0"/>
          <dgm:chPref val="0"/>
          <dgm:bulletEnabled val="1"/>
        </dgm:presLayoutVars>
      </dgm:prSet>
      <dgm:spPr/>
    </dgm:pt>
    <dgm:pt modelId="{87710138-DAE6-B049-9D69-C1E9111FF502}" type="pres">
      <dgm:prSet presAssocID="{F3596495-80BF-4439-816F-1F6AEE7BCE89}" presName="sibTrans" presStyleCnt="0"/>
      <dgm:spPr/>
    </dgm:pt>
    <dgm:pt modelId="{ED3F8A68-BCE4-ED44-910D-22CB323BCF15}" type="pres">
      <dgm:prSet presAssocID="{471AF72C-1B04-42B5-B617-2B73A3E9B93C}" presName="composite" presStyleCnt="0"/>
      <dgm:spPr/>
    </dgm:pt>
    <dgm:pt modelId="{4C0C796E-EC28-6541-99F7-5C03280262FC}" type="pres">
      <dgm:prSet presAssocID="{471AF72C-1B04-42B5-B617-2B73A3E9B93C}" presName="Image" presStyleLbl="alignNode1" presStyleIdx="1" presStyleCnt="4"/>
      <dgm:spPr>
        <a:blipFill>
          <a:blip xmlns:r="http://schemas.openxmlformats.org/officeDocument/2006/relationships" r:embed="rId2"/>
          <a:srcRect/>
          <a:stretch>
            <a:fillRect/>
          </a:stretch>
        </a:blipFill>
        <a:ln>
          <a:noFill/>
        </a:ln>
      </dgm:spPr>
    </dgm:pt>
    <dgm:pt modelId="{661EEB41-0B03-124B-8F05-EA423FE3AA6F}" type="pres">
      <dgm:prSet presAssocID="{471AF72C-1B04-42B5-B617-2B73A3E9B93C}" presName="Accent" presStyleLbl="parChTrans1D1" presStyleIdx="1" presStyleCnt="4"/>
      <dgm:spPr>
        <a:ln w="19050">
          <a:solidFill>
            <a:schemeClr val="accent2"/>
          </a:solidFill>
        </a:ln>
      </dgm:spPr>
    </dgm:pt>
    <dgm:pt modelId="{F982D2FF-781F-6043-83B1-EA14AD8841A9}" type="pres">
      <dgm:prSet presAssocID="{471AF72C-1B04-42B5-B617-2B73A3E9B93C}" presName="Parent" presStyleLbl="revTx" presStyleIdx="1" presStyleCnt="4" custScaleX="104140" custScaleY="74292" custLinFactNeighborX="2092" custLinFactNeighborY="-11645">
        <dgm:presLayoutVars>
          <dgm:chMax val="0"/>
          <dgm:chPref val="0"/>
          <dgm:bulletEnabled val="1"/>
        </dgm:presLayoutVars>
      </dgm:prSet>
      <dgm:spPr/>
    </dgm:pt>
    <dgm:pt modelId="{87EC813B-1DE1-AD4E-9860-8AEFE0839ECD}" type="pres">
      <dgm:prSet presAssocID="{C02866CF-F7CF-4355-AC55-732BFCAB0C11}" presName="sibTrans" presStyleCnt="0"/>
      <dgm:spPr/>
    </dgm:pt>
    <dgm:pt modelId="{03B8DB21-3B30-4D43-82D9-13E8971D8CC2}" type="pres">
      <dgm:prSet presAssocID="{5EDFC52B-1428-4C61-9D86-12CE6F1BB4E7}" presName="composite" presStyleCnt="0"/>
      <dgm:spPr/>
    </dgm:pt>
    <dgm:pt modelId="{B6BF6CFA-F57E-E34C-AE0B-6F28C008D5DD}" type="pres">
      <dgm:prSet presAssocID="{5EDFC52B-1428-4C61-9D86-12CE6F1BB4E7}" presName="Image" presStyleLbl="alignNode1" presStyleIdx="2" presStyleCnt="4" custLinFactNeighborX="1046"/>
      <dgm:spPr>
        <a:blipFill>
          <a:blip xmlns:r="http://schemas.openxmlformats.org/officeDocument/2006/relationships" r:embed="rId3"/>
          <a:srcRect/>
          <a:stretch>
            <a:fillRect/>
          </a:stretch>
        </a:blipFill>
        <a:ln>
          <a:noFill/>
        </a:ln>
      </dgm:spPr>
    </dgm:pt>
    <dgm:pt modelId="{BEED4909-0EA9-1E47-9071-B73CF16A8741}" type="pres">
      <dgm:prSet presAssocID="{5EDFC52B-1428-4C61-9D86-12CE6F1BB4E7}" presName="Accent" presStyleLbl="parChTrans1D1" presStyleIdx="2" presStyleCnt="4"/>
      <dgm:spPr>
        <a:ln w="15875">
          <a:solidFill>
            <a:schemeClr val="accent2"/>
          </a:solidFill>
        </a:ln>
      </dgm:spPr>
    </dgm:pt>
    <dgm:pt modelId="{CE80A231-F04F-444D-B871-1A3A224D2521}" type="pres">
      <dgm:prSet presAssocID="{5EDFC52B-1428-4C61-9D86-12CE6F1BB4E7}" presName="Parent" presStyleLbl="revTx" presStyleIdx="2" presStyleCnt="4" custScaleX="104140" custScaleY="75980" custLinFactNeighborX="1569" custLinFactNeighborY="-10801">
        <dgm:presLayoutVars>
          <dgm:chMax val="0"/>
          <dgm:chPref val="0"/>
          <dgm:bulletEnabled val="1"/>
        </dgm:presLayoutVars>
      </dgm:prSet>
      <dgm:spPr/>
    </dgm:pt>
    <dgm:pt modelId="{25FF85BB-DACF-8543-9B5B-4F731EF132BF}" type="pres">
      <dgm:prSet presAssocID="{ACCFB010-DDB2-44C1-BE23-D64FD8E28E86}" presName="sibTrans" presStyleCnt="0"/>
      <dgm:spPr/>
    </dgm:pt>
    <dgm:pt modelId="{38338143-F282-C341-952C-822104EE4E59}" type="pres">
      <dgm:prSet presAssocID="{9EC6DE45-123D-4A30-A76A-9F98F3235A9D}" presName="composite" presStyleCnt="0"/>
      <dgm:spPr/>
    </dgm:pt>
    <dgm:pt modelId="{1582C0C6-094B-FE4D-AF49-59E4439A6E3F}" type="pres">
      <dgm:prSet presAssocID="{9EC6DE45-123D-4A30-A76A-9F98F3235A9D}" presName="Image" presStyleLbl="alignNode1" presStyleIdx="3" presStyleCnt="4" custScaleX="100903" custScaleY="100903" custLinFactNeighborX="-3661"/>
      <dgm:spPr>
        <a:blipFill>
          <a:blip xmlns:r="http://schemas.openxmlformats.org/officeDocument/2006/relationships" r:embed="rId4"/>
          <a:srcRect/>
          <a:stretch>
            <a:fillRect/>
          </a:stretch>
        </a:blipFill>
        <a:ln>
          <a:noFill/>
        </a:ln>
      </dgm:spPr>
    </dgm:pt>
    <dgm:pt modelId="{FA829FBD-34F9-D642-AEBD-7C63C834F8B6}" type="pres">
      <dgm:prSet presAssocID="{9EC6DE45-123D-4A30-A76A-9F98F3235A9D}" presName="Accent" presStyleLbl="parChTrans1D1" presStyleIdx="3" presStyleCnt="4"/>
      <dgm:spPr>
        <a:ln w="19050">
          <a:solidFill>
            <a:schemeClr val="accent2"/>
          </a:solidFill>
        </a:ln>
      </dgm:spPr>
    </dgm:pt>
    <dgm:pt modelId="{06BFC932-BFE4-EE4B-A51F-73808839AC5E}" type="pres">
      <dgm:prSet presAssocID="{9EC6DE45-123D-4A30-A76A-9F98F3235A9D}" presName="Parent" presStyleLbl="revTx" presStyleIdx="3" presStyleCnt="4" custScaleX="104140" custScaleY="74292" custLinFactNeighborX="2092" custLinFactNeighborY="-11645">
        <dgm:presLayoutVars>
          <dgm:chMax val="0"/>
          <dgm:chPref val="0"/>
          <dgm:bulletEnabled val="1"/>
        </dgm:presLayoutVars>
      </dgm:prSet>
      <dgm:spPr/>
    </dgm:pt>
  </dgm:ptLst>
  <dgm:cxnLst>
    <dgm:cxn modelId="{BE966302-7B81-4A71-8188-A22D707B0729}" srcId="{1F1F86AC-1018-46D7-8914-7EEBF80FE5DA}" destId="{471AF72C-1B04-42B5-B617-2B73A3E9B93C}" srcOrd="1" destOrd="0" parTransId="{ADC8505B-CCF9-4D4C-8AF5-E6E36A521C33}" sibTransId="{C02866CF-F7CF-4355-AC55-732BFCAB0C11}"/>
    <dgm:cxn modelId="{63307106-F35E-4A25-897F-FADDB3BBC65E}" srcId="{1F1F86AC-1018-46D7-8914-7EEBF80FE5DA}" destId="{9EC6DE45-123D-4A30-A76A-9F98F3235A9D}" srcOrd="3" destOrd="0" parTransId="{88E06470-AE79-4627-A82D-71112806D847}" sibTransId="{95257C72-357B-4F71-A05E-68B68E9743F1}"/>
    <dgm:cxn modelId="{ED241C33-5C5D-974B-B585-7E4CAA407C9E}" type="presOf" srcId="{5EDFC52B-1428-4C61-9D86-12CE6F1BB4E7}" destId="{CE80A231-F04F-444D-B871-1A3A224D2521}" srcOrd="0" destOrd="0" presId="urn:microsoft.com/office/officeart/2008/layout/PictureLineup"/>
    <dgm:cxn modelId="{F783C038-7FA1-5A4A-BEC1-7812D90A2995}" type="presOf" srcId="{9EC6DE45-123D-4A30-A76A-9F98F3235A9D}" destId="{06BFC932-BFE4-EE4B-A51F-73808839AC5E}" srcOrd="0" destOrd="0" presId="urn:microsoft.com/office/officeart/2008/layout/PictureLineup"/>
    <dgm:cxn modelId="{0AF82B6D-8BA8-BF4B-BE5F-8A10A8E9D965}" type="presOf" srcId="{4C66B4DA-83C1-45E7-9276-F6F889C3202E}" destId="{A0C4507E-4178-354A-AA7F-C1B4AADD401A}" srcOrd="0" destOrd="0" presId="urn:microsoft.com/office/officeart/2008/layout/PictureLineup"/>
    <dgm:cxn modelId="{ECE6279F-FEFB-BE45-80F9-E96B8B144482}" type="presOf" srcId="{1F1F86AC-1018-46D7-8914-7EEBF80FE5DA}" destId="{1A42A6A4-FC88-334B-8A75-1435682A6995}" srcOrd="0" destOrd="0" presId="urn:microsoft.com/office/officeart/2008/layout/PictureLineup"/>
    <dgm:cxn modelId="{199E38A1-1F34-4810-BB92-1DC6EFF4BE4A}" srcId="{1F1F86AC-1018-46D7-8914-7EEBF80FE5DA}" destId="{5EDFC52B-1428-4C61-9D86-12CE6F1BB4E7}" srcOrd="2" destOrd="0" parTransId="{603C4223-C81B-4265-907D-868FC0C4CE4C}" sibTransId="{ACCFB010-DDB2-44C1-BE23-D64FD8E28E86}"/>
    <dgm:cxn modelId="{42730DB9-E8D4-4A6D-967E-977E06AC5F23}" srcId="{1F1F86AC-1018-46D7-8914-7EEBF80FE5DA}" destId="{4C66B4DA-83C1-45E7-9276-F6F889C3202E}" srcOrd="0" destOrd="0" parTransId="{16B40F40-0843-422F-A607-F05BF315851A}" sibTransId="{F3596495-80BF-4439-816F-1F6AEE7BCE89}"/>
    <dgm:cxn modelId="{C184CDEA-302C-E340-9246-051214F9C9EF}" type="presOf" srcId="{471AF72C-1B04-42B5-B617-2B73A3E9B93C}" destId="{F982D2FF-781F-6043-83B1-EA14AD8841A9}" srcOrd="0" destOrd="0" presId="urn:microsoft.com/office/officeart/2008/layout/PictureLineup"/>
    <dgm:cxn modelId="{58F16533-4584-2E4E-8D46-1CED441809BC}" type="presParOf" srcId="{1A42A6A4-FC88-334B-8A75-1435682A6995}" destId="{05C5FB8A-D013-3340-8722-DDFCA042F4C3}" srcOrd="0" destOrd="0" presId="urn:microsoft.com/office/officeart/2008/layout/PictureLineup"/>
    <dgm:cxn modelId="{C915E15A-BF08-4945-BE79-AF52C9C8AC44}" type="presParOf" srcId="{05C5FB8A-D013-3340-8722-DDFCA042F4C3}" destId="{6505EBA9-EFC6-3D48-B9D4-B0D824D3E96D}" srcOrd="0" destOrd="0" presId="urn:microsoft.com/office/officeart/2008/layout/PictureLineup"/>
    <dgm:cxn modelId="{3A12DA98-82F0-B749-A718-D6C1F5053925}" type="presParOf" srcId="{05C5FB8A-D013-3340-8722-DDFCA042F4C3}" destId="{550598A0-7A08-294B-9AD6-275A2016DE58}" srcOrd="1" destOrd="0" presId="urn:microsoft.com/office/officeart/2008/layout/PictureLineup"/>
    <dgm:cxn modelId="{468F76C7-C45E-1F41-81A1-35503F556DB9}" type="presParOf" srcId="{05C5FB8A-D013-3340-8722-DDFCA042F4C3}" destId="{A0C4507E-4178-354A-AA7F-C1B4AADD401A}" srcOrd="2" destOrd="0" presId="urn:microsoft.com/office/officeart/2008/layout/PictureLineup"/>
    <dgm:cxn modelId="{0F94B966-BF2F-EA47-81F3-CFE2A6E7F136}" type="presParOf" srcId="{1A42A6A4-FC88-334B-8A75-1435682A6995}" destId="{87710138-DAE6-B049-9D69-C1E9111FF502}" srcOrd="1" destOrd="0" presId="urn:microsoft.com/office/officeart/2008/layout/PictureLineup"/>
    <dgm:cxn modelId="{CAB908DD-073B-D542-AA54-B5F51D6B1065}" type="presParOf" srcId="{1A42A6A4-FC88-334B-8A75-1435682A6995}" destId="{ED3F8A68-BCE4-ED44-910D-22CB323BCF15}" srcOrd="2" destOrd="0" presId="urn:microsoft.com/office/officeart/2008/layout/PictureLineup"/>
    <dgm:cxn modelId="{CD69F6F1-24D0-1D4F-A8E8-75FEA3EA1561}" type="presParOf" srcId="{ED3F8A68-BCE4-ED44-910D-22CB323BCF15}" destId="{4C0C796E-EC28-6541-99F7-5C03280262FC}" srcOrd="0" destOrd="0" presId="urn:microsoft.com/office/officeart/2008/layout/PictureLineup"/>
    <dgm:cxn modelId="{D1A6A3FD-1338-BA47-B16F-0B0001FD8DDF}" type="presParOf" srcId="{ED3F8A68-BCE4-ED44-910D-22CB323BCF15}" destId="{661EEB41-0B03-124B-8F05-EA423FE3AA6F}" srcOrd="1" destOrd="0" presId="urn:microsoft.com/office/officeart/2008/layout/PictureLineup"/>
    <dgm:cxn modelId="{214AABA7-8ADB-F640-8A93-EAA5E4AB279D}" type="presParOf" srcId="{ED3F8A68-BCE4-ED44-910D-22CB323BCF15}" destId="{F982D2FF-781F-6043-83B1-EA14AD8841A9}" srcOrd="2" destOrd="0" presId="urn:microsoft.com/office/officeart/2008/layout/PictureLineup"/>
    <dgm:cxn modelId="{4B52264B-9432-3845-ACE9-8AA55C51236C}" type="presParOf" srcId="{1A42A6A4-FC88-334B-8A75-1435682A6995}" destId="{87EC813B-1DE1-AD4E-9860-8AEFE0839ECD}" srcOrd="3" destOrd="0" presId="urn:microsoft.com/office/officeart/2008/layout/PictureLineup"/>
    <dgm:cxn modelId="{8C482766-777A-9E47-818B-1F2AEDA2579F}" type="presParOf" srcId="{1A42A6A4-FC88-334B-8A75-1435682A6995}" destId="{03B8DB21-3B30-4D43-82D9-13E8971D8CC2}" srcOrd="4" destOrd="0" presId="urn:microsoft.com/office/officeart/2008/layout/PictureLineup"/>
    <dgm:cxn modelId="{38E9F87E-D7A8-574A-9981-C3F59816FA22}" type="presParOf" srcId="{03B8DB21-3B30-4D43-82D9-13E8971D8CC2}" destId="{B6BF6CFA-F57E-E34C-AE0B-6F28C008D5DD}" srcOrd="0" destOrd="0" presId="urn:microsoft.com/office/officeart/2008/layout/PictureLineup"/>
    <dgm:cxn modelId="{DEFA1DC7-25BD-AE48-9B4A-BFE84FA1B439}" type="presParOf" srcId="{03B8DB21-3B30-4D43-82D9-13E8971D8CC2}" destId="{BEED4909-0EA9-1E47-9071-B73CF16A8741}" srcOrd="1" destOrd="0" presId="urn:microsoft.com/office/officeart/2008/layout/PictureLineup"/>
    <dgm:cxn modelId="{F4F35830-69F5-3149-88E5-58C1A4A07EA7}" type="presParOf" srcId="{03B8DB21-3B30-4D43-82D9-13E8971D8CC2}" destId="{CE80A231-F04F-444D-B871-1A3A224D2521}" srcOrd="2" destOrd="0" presId="urn:microsoft.com/office/officeart/2008/layout/PictureLineup"/>
    <dgm:cxn modelId="{E941F694-47C2-4145-B7CC-F2C57DEAB188}" type="presParOf" srcId="{1A42A6A4-FC88-334B-8A75-1435682A6995}" destId="{25FF85BB-DACF-8543-9B5B-4F731EF132BF}" srcOrd="5" destOrd="0" presId="urn:microsoft.com/office/officeart/2008/layout/PictureLineup"/>
    <dgm:cxn modelId="{684287D5-395E-5846-9C90-8E9C22E3C5E7}" type="presParOf" srcId="{1A42A6A4-FC88-334B-8A75-1435682A6995}" destId="{38338143-F282-C341-952C-822104EE4E59}" srcOrd="6" destOrd="0" presId="urn:microsoft.com/office/officeart/2008/layout/PictureLineup"/>
    <dgm:cxn modelId="{FBB4FD1B-4840-0248-95E1-E73D87F15120}" type="presParOf" srcId="{38338143-F282-C341-952C-822104EE4E59}" destId="{1582C0C6-094B-FE4D-AF49-59E4439A6E3F}" srcOrd="0" destOrd="0" presId="urn:microsoft.com/office/officeart/2008/layout/PictureLineup"/>
    <dgm:cxn modelId="{79DC7666-988B-A249-AE7F-6CFFEEC7A9FA}" type="presParOf" srcId="{38338143-F282-C341-952C-822104EE4E59}" destId="{FA829FBD-34F9-D642-AEBD-7C63C834F8B6}" srcOrd="1" destOrd="0" presId="urn:microsoft.com/office/officeart/2008/layout/PictureLineup"/>
    <dgm:cxn modelId="{91E5FCB5-A896-F245-A666-2A4EB416CB37}" type="presParOf" srcId="{38338143-F282-C341-952C-822104EE4E59}" destId="{06BFC932-BFE4-EE4B-A51F-73808839AC5E}" srcOrd="2" destOrd="0" presId="urn:microsoft.com/office/officeart/2008/layout/PictureLineup"/>
  </dgm:cxnLst>
  <dgm:bg/>
  <dgm:whole>
    <a:ln w="12700">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1F86AC-1018-46D7-8914-7EEBF80FE5DA}" type="doc">
      <dgm:prSet loTypeId="urn:microsoft.com/office/officeart/2008/layout/PictureLineup" loCatId="list" qsTypeId="urn:microsoft.com/office/officeart/2005/8/quickstyle/simple1" qsCatId="simple" csTypeId="urn:microsoft.com/office/officeart/2005/8/colors/accent1_2" csCatId="accent1" phldr="1"/>
      <dgm:spPr/>
      <dgm:t>
        <a:bodyPr/>
        <a:lstStyle/>
        <a:p>
          <a:endParaRPr lang="de-DE"/>
        </a:p>
      </dgm:t>
    </dgm:pt>
    <dgm:pt modelId="{4C66B4DA-83C1-45E7-9276-F6F889C3202E}">
      <dgm:prSet phldrT="[Text]" custT="1"/>
      <dgm:spPr/>
      <dgm:t>
        <a:bodyPr/>
        <a:lstStyle/>
        <a:p>
          <a:r>
            <a:rPr lang="de-DE" sz="1200" b="1" dirty="0">
              <a:latin typeface="Roboto"/>
              <a:ea typeface="Roboto"/>
              <a:cs typeface="Roboto"/>
            </a:rPr>
            <a:t>Informations-</a:t>
          </a:r>
          <a:br>
            <a:rPr lang="de-DE" sz="1200" b="1" dirty="0">
              <a:latin typeface="Roboto"/>
              <a:ea typeface="Roboto"/>
              <a:cs typeface="Roboto"/>
            </a:rPr>
          </a:br>
          <a:r>
            <a:rPr lang="de-DE" sz="1200" b="1" dirty="0" err="1">
              <a:latin typeface="Roboto"/>
              <a:ea typeface="Roboto"/>
              <a:cs typeface="Roboto"/>
            </a:rPr>
            <a:t>angebote</a:t>
          </a:r>
          <a:r>
            <a:rPr lang="de-DE" sz="1200" dirty="0">
              <a:latin typeface="Roboto"/>
              <a:ea typeface="Roboto"/>
              <a:cs typeface="Roboto"/>
            </a:rPr>
            <a:t> </a:t>
          </a:r>
          <a:br>
            <a:rPr lang="de-DE" sz="1200" dirty="0">
              <a:latin typeface="Roboto"/>
              <a:ea typeface="Roboto"/>
              <a:cs typeface="Roboto"/>
            </a:rPr>
          </a:br>
          <a:r>
            <a:rPr lang="de-DE" sz="1200" dirty="0">
              <a:latin typeface="Roboto"/>
              <a:ea typeface="Roboto"/>
              <a:cs typeface="Roboto"/>
            </a:rPr>
            <a:t>(z.B. Beratungs- und  </a:t>
          </a:r>
          <a:r>
            <a:rPr lang="de-DE" sz="1200" dirty="0" err="1">
              <a:latin typeface="Roboto"/>
              <a:ea typeface="Roboto"/>
              <a:cs typeface="Roboto"/>
            </a:rPr>
            <a:t>Informationsveran-staltungen,Betriebs</a:t>
          </a:r>
          <a:r>
            <a:rPr lang="de-DE" sz="1200" dirty="0">
              <a:latin typeface="Roboto"/>
              <a:ea typeface="Roboto"/>
              <a:cs typeface="Roboto"/>
            </a:rPr>
            <a:t>-</a:t>
          </a:r>
          <a:br>
            <a:rPr lang="de-DE" sz="1200" dirty="0">
              <a:latin typeface="Roboto"/>
              <a:ea typeface="Roboto"/>
              <a:cs typeface="Roboto"/>
            </a:rPr>
          </a:br>
          <a:r>
            <a:rPr lang="de-DE" sz="1200" dirty="0" err="1">
              <a:latin typeface="Roboto"/>
              <a:ea typeface="Roboto"/>
              <a:cs typeface="Roboto"/>
            </a:rPr>
            <a:t>besichtigungen</a:t>
          </a:r>
          <a:r>
            <a:rPr lang="de-DE" sz="1200" dirty="0">
              <a:latin typeface="Roboto"/>
              <a:ea typeface="Roboto"/>
              <a:cs typeface="Roboto"/>
            </a:rPr>
            <a:t>)</a:t>
          </a:r>
          <a:br>
            <a:rPr lang="de-DE" sz="1200" dirty="0">
              <a:latin typeface="Roboto"/>
              <a:ea typeface="Roboto"/>
              <a:cs typeface="Roboto"/>
            </a:rPr>
          </a:br>
          <a:endParaRPr lang="de-DE" sz="1200" dirty="0">
            <a:latin typeface="Roboto"/>
            <a:ea typeface="Roboto"/>
            <a:cs typeface="Roboto"/>
          </a:endParaRPr>
        </a:p>
      </dgm:t>
    </dgm:pt>
    <dgm:pt modelId="{16B40F40-0843-422F-A607-F05BF315851A}" type="parTrans" cxnId="{42730DB9-E8D4-4A6D-967E-977E06AC5F23}">
      <dgm:prSet/>
      <dgm:spPr/>
      <dgm:t>
        <a:bodyPr/>
        <a:lstStyle/>
        <a:p>
          <a:endParaRPr lang="de-DE"/>
        </a:p>
      </dgm:t>
    </dgm:pt>
    <dgm:pt modelId="{F3596495-80BF-4439-816F-1F6AEE7BCE89}" type="sibTrans" cxnId="{42730DB9-E8D4-4A6D-967E-977E06AC5F23}">
      <dgm:prSet/>
      <dgm:spPr/>
      <dgm:t>
        <a:bodyPr/>
        <a:lstStyle/>
        <a:p>
          <a:endParaRPr lang="de-DE"/>
        </a:p>
      </dgm:t>
    </dgm:pt>
    <dgm:pt modelId="{471AF72C-1B04-42B5-B617-2B73A3E9B93C}">
      <dgm:prSet phldrT="[Text]" custT="1"/>
      <dgm:spPr/>
      <dgm:t>
        <a:bodyPr lIns="108000"/>
        <a:lstStyle/>
        <a:p>
          <a:r>
            <a:rPr lang="de-DE" sz="1200" b="1" dirty="0">
              <a:latin typeface="Roboto"/>
              <a:ea typeface="Roboto"/>
              <a:cs typeface="Roboto"/>
            </a:rPr>
            <a:t>Elternbildung</a:t>
          </a:r>
          <a:r>
            <a:rPr lang="de-DE" sz="1200" dirty="0">
              <a:latin typeface="Roboto"/>
              <a:ea typeface="Roboto"/>
              <a:cs typeface="Roboto"/>
            </a:rPr>
            <a:t> (z.B. </a:t>
          </a:r>
          <a:r>
            <a:rPr lang="de-DE" sz="1200" dirty="0" err="1">
              <a:latin typeface="Roboto"/>
              <a:ea typeface="Roboto"/>
              <a:cs typeface="Roboto"/>
            </a:rPr>
            <a:t>Weiterbildungsan</a:t>
          </a:r>
          <a:r>
            <a:rPr lang="de-DE" sz="1200" dirty="0">
              <a:latin typeface="Roboto"/>
              <a:ea typeface="Roboto"/>
              <a:cs typeface="Roboto"/>
            </a:rPr>
            <a:t>-gebote zu Berufen &amp; Ausbildung, Seminare zum Thema Studien-finanzierung)</a:t>
          </a:r>
        </a:p>
      </dgm:t>
    </dgm:pt>
    <dgm:pt modelId="{ADC8505B-CCF9-4D4C-8AF5-E6E36A521C33}" type="parTrans" cxnId="{BE966302-7B81-4A71-8188-A22D707B0729}">
      <dgm:prSet/>
      <dgm:spPr/>
      <dgm:t>
        <a:bodyPr/>
        <a:lstStyle/>
        <a:p>
          <a:endParaRPr lang="de-DE"/>
        </a:p>
      </dgm:t>
    </dgm:pt>
    <dgm:pt modelId="{C02866CF-F7CF-4355-AC55-732BFCAB0C11}" type="sibTrans" cxnId="{BE966302-7B81-4A71-8188-A22D707B0729}">
      <dgm:prSet/>
      <dgm:spPr/>
      <dgm:t>
        <a:bodyPr/>
        <a:lstStyle/>
        <a:p>
          <a:endParaRPr lang="de-DE"/>
        </a:p>
      </dgm:t>
    </dgm:pt>
    <dgm:pt modelId="{5EDFC52B-1428-4C61-9D86-12CE6F1BB4E7}">
      <dgm:prSet phldrT="[Text]" custT="1"/>
      <dgm:spPr/>
      <dgm:t>
        <a:bodyPr lIns="108000"/>
        <a:lstStyle/>
        <a:p>
          <a:pPr rtl="0"/>
          <a:r>
            <a:rPr lang="de-DE" sz="1200" b="1" dirty="0">
              <a:latin typeface="Roboto"/>
              <a:ea typeface="Roboto"/>
              <a:cs typeface="Roboto"/>
            </a:rPr>
            <a:t>Elternbeteiligung</a:t>
          </a:r>
          <a:r>
            <a:rPr lang="de-DE" sz="1200" dirty="0">
              <a:latin typeface="Roboto"/>
              <a:ea typeface="Roboto"/>
              <a:cs typeface="Roboto"/>
            </a:rPr>
            <a:t> &amp; </a:t>
          </a:r>
          <a:r>
            <a:rPr lang="de-DE" sz="1200" b="1" dirty="0">
              <a:latin typeface="Roboto"/>
              <a:ea typeface="Roboto"/>
              <a:cs typeface="Roboto"/>
            </a:rPr>
            <a:t>Empowerment-angebote</a:t>
          </a:r>
          <a:r>
            <a:rPr lang="de-DE" sz="1200" dirty="0">
              <a:latin typeface="Roboto"/>
              <a:ea typeface="Roboto"/>
              <a:cs typeface="Roboto"/>
            </a:rPr>
            <a:t> (z.B. Elterncafés, </a:t>
          </a:r>
          <a:br>
            <a:rPr lang="de-DE" sz="1200" dirty="0">
              <a:latin typeface="Roboto"/>
              <a:ea typeface="Roboto"/>
              <a:cs typeface="Roboto"/>
            </a:rPr>
          </a:br>
          <a:r>
            <a:rPr lang="de-DE" sz="1200" dirty="0">
              <a:latin typeface="Roboto"/>
              <a:ea typeface="Roboto"/>
              <a:cs typeface="Roboto"/>
            </a:rPr>
            <a:t>-stammtisch, </a:t>
          </a:r>
          <a:r>
            <a:rPr lang="de-DE" sz="1200" dirty="0" err="1">
              <a:latin typeface="Roboto"/>
              <a:ea typeface="Roboto"/>
              <a:cs typeface="Roboto"/>
            </a:rPr>
            <a:t>Multiplikator:innen</a:t>
          </a:r>
          <a:r>
            <a:rPr lang="de-DE" sz="1200" dirty="0">
              <a:latin typeface="Roboto"/>
              <a:ea typeface="Roboto"/>
              <a:cs typeface="Roboto"/>
            </a:rPr>
            <a:t>)</a:t>
          </a:r>
        </a:p>
      </dgm:t>
    </dgm:pt>
    <dgm:pt modelId="{603C4223-C81B-4265-907D-868FC0C4CE4C}" type="parTrans" cxnId="{199E38A1-1F34-4810-BB92-1DC6EFF4BE4A}">
      <dgm:prSet/>
      <dgm:spPr/>
      <dgm:t>
        <a:bodyPr/>
        <a:lstStyle/>
        <a:p>
          <a:endParaRPr lang="de-DE"/>
        </a:p>
      </dgm:t>
    </dgm:pt>
    <dgm:pt modelId="{ACCFB010-DDB2-44C1-BE23-D64FD8E28E86}" type="sibTrans" cxnId="{199E38A1-1F34-4810-BB92-1DC6EFF4BE4A}">
      <dgm:prSet/>
      <dgm:spPr/>
      <dgm:t>
        <a:bodyPr/>
        <a:lstStyle/>
        <a:p>
          <a:endParaRPr lang="de-DE"/>
        </a:p>
      </dgm:t>
    </dgm:pt>
    <dgm:pt modelId="{9EC6DE45-123D-4A30-A76A-9F98F3235A9D}">
      <dgm:prSet phldrT="[Text]" custT="1"/>
      <dgm:spPr/>
      <dgm:t>
        <a:bodyPr lIns="108000"/>
        <a:lstStyle/>
        <a:p>
          <a:r>
            <a:rPr lang="de-DE" sz="1200" b="1" dirty="0">
              <a:latin typeface="Roboto"/>
              <a:ea typeface="Roboto"/>
              <a:cs typeface="Roboto"/>
            </a:rPr>
            <a:t>Spezifische Themen für Elterngruppen </a:t>
          </a:r>
          <a:br>
            <a:rPr lang="de-DE" sz="1200" b="1" dirty="0">
              <a:latin typeface="Roboto"/>
              <a:ea typeface="Roboto"/>
              <a:cs typeface="Roboto"/>
            </a:rPr>
          </a:br>
          <a:r>
            <a:rPr lang="de-DE" sz="1200" dirty="0">
              <a:latin typeface="Roboto"/>
              <a:ea typeface="Roboto"/>
              <a:cs typeface="Roboto"/>
            </a:rPr>
            <a:t>(mit und ohne Förderbedarf)</a:t>
          </a:r>
        </a:p>
      </dgm:t>
    </dgm:pt>
    <dgm:pt modelId="{88E06470-AE79-4627-A82D-71112806D847}" type="parTrans" cxnId="{63307106-F35E-4A25-897F-FADDB3BBC65E}">
      <dgm:prSet/>
      <dgm:spPr/>
      <dgm:t>
        <a:bodyPr/>
        <a:lstStyle/>
        <a:p>
          <a:endParaRPr lang="de-DE"/>
        </a:p>
      </dgm:t>
    </dgm:pt>
    <dgm:pt modelId="{95257C72-357B-4F71-A05E-68B68E9743F1}" type="sibTrans" cxnId="{63307106-F35E-4A25-897F-FADDB3BBC65E}">
      <dgm:prSet/>
      <dgm:spPr/>
      <dgm:t>
        <a:bodyPr/>
        <a:lstStyle/>
        <a:p>
          <a:endParaRPr lang="de-DE"/>
        </a:p>
      </dgm:t>
    </dgm:pt>
    <dgm:pt modelId="{D9A228D6-89E0-401C-9057-D7B5EBB6A54C}">
      <dgm:prSet phldrT="[Text]" custT="1"/>
      <dgm:spPr/>
      <dgm:t>
        <a:bodyPr lIns="108000"/>
        <a:lstStyle/>
        <a:p>
          <a:r>
            <a:rPr lang="de-DE" sz="1200" b="1" dirty="0">
              <a:latin typeface="Roboto"/>
              <a:ea typeface="Roboto"/>
              <a:cs typeface="Roboto"/>
            </a:rPr>
            <a:t>Lokale Vernetzung </a:t>
          </a:r>
          <a:br>
            <a:rPr lang="de-DE" sz="1200" b="1" dirty="0">
              <a:latin typeface="Roboto"/>
              <a:ea typeface="Roboto"/>
              <a:cs typeface="Roboto"/>
            </a:rPr>
          </a:br>
          <a:r>
            <a:rPr lang="de-DE" sz="1200" dirty="0">
              <a:latin typeface="Roboto"/>
              <a:ea typeface="Roboto"/>
              <a:cs typeface="Roboto"/>
            </a:rPr>
            <a:t>(z.B. Angebote in Zusammenarbeit mit Betrieben/ Vereinen/ Institutionen etc.)</a:t>
          </a:r>
        </a:p>
      </dgm:t>
    </dgm:pt>
    <dgm:pt modelId="{D72DCBC2-3D76-4E0F-9C60-2AF8FBFC324D}" type="parTrans" cxnId="{CA91F6B3-70B3-44AC-ABFA-C922348DE992}">
      <dgm:prSet/>
      <dgm:spPr/>
      <dgm:t>
        <a:bodyPr/>
        <a:lstStyle/>
        <a:p>
          <a:endParaRPr lang="de-DE"/>
        </a:p>
      </dgm:t>
    </dgm:pt>
    <dgm:pt modelId="{B5471390-22CC-4CAD-BC9B-8A8EDE3F99AC}" type="sibTrans" cxnId="{CA91F6B3-70B3-44AC-ABFA-C922348DE992}">
      <dgm:prSet/>
      <dgm:spPr/>
      <dgm:t>
        <a:bodyPr/>
        <a:lstStyle/>
        <a:p>
          <a:endParaRPr lang="de-DE"/>
        </a:p>
      </dgm:t>
    </dgm:pt>
    <dgm:pt modelId="{1A42A6A4-FC88-334B-8A75-1435682A6995}" type="pres">
      <dgm:prSet presAssocID="{1F1F86AC-1018-46D7-8914-7EEBF80FE5DA}" presName="Name0" presStyleCnt="0">
        <dgm:presLayoutVars>
          <dgm:chMax/>
          <dgm:chPref/>
          <dgm:dir/>
          <dgm:animLvl val="lvl"/>
          <dgm:resizeHandles val="exact"/>
        </dgm:presLayoutVars>
      </dgm:prSet>
      <dgm:spPr/>
    </dgm:pt>
    <dgm:pt modelId="{05C5FB8A-D013-3340-8722-DDFCA042F4C3}" type="pres">
      <dgm:prSet presAssocID="{4C66B4DA-83C1-45E7-9276-F6F889C3202E}" presName="composite" presStyleCnt="0"/>
      <dgm:spPr/>
    </dgm:pt>
    <dgm:pt modelId="{6505EBA9-EFC6-3D48-B9D4-B0D824D3E96D}" type="pres">
      <dgm:prSet presAssocID="{4C66B4DA-83C1-45E7-9276-F6F889C3202E}" presName="Image" presStyleLbl="alignNode1" presStyleIdx="0" presStyleCnt="5"/>
      <dgm:spPr>
        <a:blipFill dpi="0" rotWithShape="1">
          <a:blip xmlns:r="http://schemas.openxmlformats.org/officeDocument/2006/relationships" r:embed="rId1"/>
          <a:srcRect/>
          <a:stretch>
            <a:fillRect l="-10000" t="-10000" r="-10000" b="-10000"/>
          </a:stretch>
        </a:blipFill>
        <a:ln>
          <a:noFill/>
        </a:ln>
      </dgm:spPr>
    </dgm:pt>
    <dgm:pt modelId="{550598A0-7A08-294B-9AD6-275A2016DE58}" type="pres">
      <dgm:prSet presAssocID="{4C66B4DA-83C1-45E7-9276-F6F889C3202E}" presName="Accent" presStyleLbl="parChTrans1D1" presStyleIdx="0" presStyleCnt="5"/>
      <dgm:spPr>
        <a:ln>
          <a:noFill/>
        </a:ln>
      </dgm:spPr>
    </dgm:pt>
    <dgm:pt modelId="{A0C4507E-4178-354A-AA7F-C1B4AADD401A}" type="pres">
      <dgm:prSet presAssocID="{4C66B4DA-83C1-45E7-9276-F6F889C3202E}" presName="Parent" presStyleLbl="revTx" presStyleIdx="0" presStyleCnt="5" custLinFactNeighborY="-5126">
        <dgm:presLayoutVars>
          <dgm:chMax val="0"/>
          <dgm:chPref val="0"/>
          <dgm:bulletEnabled val="1"/>
        </dgm:presLayoutVars>
      </dgm:prSet>
      <dgm:spPr/>
    </dgm:pt>
    <dgm:pt modelId="{87710138-DAE6-B049-9D69-C1E9111FF502}" type="pres">
      <dgm:prSet presAssocID="{F3596495-80BF-4439-816F-1F6AEE7BCE89}" presName="sibTrans" presStyleCnt="0"/>
      <dgm:spPr/>
    </dgm:pt>
    <dgm:pt modelId="{ED3F8A68-BCE4-ED44-910D-22CB323BCF15}" type="pres">
      <dgm:prSet presAssocID="{471AF72C-1B04-42B5-B617-2B73A3E9B93C}" presName="composite" presStyleCnt="0"/>
      <dgm:spPr/>
    </dgm:pt>
    <dgm:pt modelId="{4C0C796E-EC28-6541-99F7-5C03280262FC}" type="pres">
      <dgm:prSet presAssocID="{471AF72C-1B04-42B5-B617-2B73A3E9B93C}" presName="Image" presStyleLbl="alignNode1" presStyleIdx="1" presStyleCnt="5"/>
      <dgm:spPr>
        <a:blipFill>
          <a:blip xmlns:r="http://schemas.openxmlformats.org/officeDocument/2006/relationships" r:embed="rId2"/>
          <a:srcRect/>
          <a:stretch>
            <a:fillRect/>
          </a:stretch>
        </a:blipFill>
        <a:ln>
          <a:noFill/>
        </a:ln>
      </dgm:spPr>
    </dgm:pt>
    <dgm:pt modelId="{661EEB41-0B03-124B-8F05-EA423FE3AA6F}" type="pres">
      <dgm:prSet presAssocID="{471AF72C-1B04-42B5-B617-2B73A3E9B93C}" presName="Accent" presStyleLbl="parChTrans1D1" presStyleIdx="1" presStyleCnt="5"/>
      <dgm:spPr>
        <a:ln w="6350">
          <a:solidFill>
            <a:schemeClr val="accent2"/>
          </a:solidFill>
        </a:ln>
      </dgm:spPr>
    </dgm:pt>
    <dgm:pt modelId="{F982D2FF-781F-6043-83B1-EA14AD8841A9}" type="pres">
      <dgm:prSet presAssocID="{471AF72C-1B04-42B5-B617-2B73A3E9B93C}" presName="Parent" presStyleLbl="revTx" presStyleIdx="1" presStyleCnt="5" custLinFactNeighborY="-5126">
        <dgm:presLayoutVars>
          <dgm:chMax val="0"/>
          <dgm:chPref val="0"/>
          <dgm:bulletEnabled val="1"/>
        </dgm:presLayoutVars>
      </dgm:prSet>
      <dgm:spPr/>
    </dgm:pt>
    <dgm:pt modelId="{87EC813B-1DE1-AD4E-9860-8AEFE0839ECD}" type="pres">
      <dgm:prSet presAssocID="{C02866CF-F7CF-4355-AC55-732BFCAB0C11}" presName="sibTrans" presStyleCnt="0"/>
      <dgm:spPr/>
    </dgm:pt>
    <dgm:pt modelId="{03B8DB21-3B30-4D43-82D9-13E8971D8CC2}" type="pres">
      <dgm:prSet presAssocID="{5EDFC52B-1428-4C61-9D86-12CE6F1BB4E7}" presName="composite" presStyleCnt="0"/>
      <dgm:spPr/>
    </dgm:pt>
    <dgm:pt modelId="{B6BF6CFA-F57E-E34C-AE0B-6F28C008D5DD}" type="pres">
      <dgm:prSet presAssocID="{5EDFC52B-1428-4C61-9D86-12CE6F1BB4E7}" presName="Image" presStyleLbl="alignNode1" presStyleIdx="2" presStyleCnt="5"/>
      <dgm:spPr>
        <a:blipFill rotWithShape="1">
          <a:blip xmlns:r="http://schemas.openxmlformats.org/officeDocument/2006/relationships" r:embed="rId3"/>
          <a:srcRect/>
          <a:stretch>
            <a:fillRect/>
          </a:stretch>
        </a:blipFill>
        <a:ln>
          <a:noFill/>
        </a:ln>
      </dgm:spPr>
    </dgm:pt>
    <dgm:pt modelId="{BEED4909-0EA9-1E47-9071-B73CF16A8741}" type="pres">
      <dgm:prSet presAssocID="{5EDFC52B-1428-4C61-9D86-12CE6F1BB4E7}" presName="Accent" presStyleLbl="parChTrans1D1" presStyleIdx="2" presStyleCnt="5"/>
      <dgm:spPr>
        <a:ln w="6350">
          <a:solidFill>
            <a:schemeClr val="accent2"/>
          </a:solidFill>
        </a:ln>
      </dgm:spPr>
    </dgm:pt>
    <dgm:pt modelId="{CE80A231-F04F-444D-B871-1A3A224D2521}" type="pres">
      <dgm:prSet presAssocID="{5EDFC52B-1428-4C61-9D86-12CE6F1BB4E7}" presName="Parent" presStyleLbl="revTx" presStyleIdx="2" presStyleCnt="5" custLinFactNeighborY="-5126">
        <dgm:presLayoutVars>
          <dgm:chMax val="0"/>
          <dgm:chPref val="0"/>
          <dgm:bulletEnabled val="1"/>
        </dgm:presLayoutVars>
      </dgm:prSet>
      <dgm:spPr/>
    </dgm:pt>
    <dgm:pt modelId="{25FF85BB-DACF-8543-9B5B-4F731EF132BF}" type="pres">
      <dgm:prSet presAssocID="{ACCFB010-DDB2-44C1-BE23-D64FD8E28E86}" presName="sibTrans" presStyleCnt="0"/>
      <dgm:spPr/>
    </dgm:pt>
    <dgm:pt modelId="{38338143-F282-C341-952C-822104EE4E59}" type="pres">
      <dgm:prSet presAssocID="{9EC6DE45-123D-4A30-A76A-9F98F3235A9D}" presName="composite" presStyleCnt="0"/>
      <dgm:spPr/>
    </dgm:pt>
    <dgm:pt modelId="{1582C0C6-094B-FE4D-AF49-59E4439A6E3F}" type="pres">
      <dgm:prSet presAssocID="{9EC6DE45-123D-4A30-A76A-9F98F3235A9D}" presName="Image" presStyleLbl="alignNode1" presStyleIdx="3" presStyleCnt="5"/>
      <dgm:spPr>
        <a:blipFill>
          <a:blip xmlns:r="http://schemas.openxmlformats.org/officeDocument/2006/relationships" r:embed="rId4"/>
          <a:srcRect/>
          <a:stretch>
            <a:fillRect/>
          </a:stretch>
        </a:blipFill>
        <a:ln>
          <a:noFill/>
        </a:ln>
      </dgm:spPr>
    </dgm:pt>
    <dgm:pt modelId="{FA829FBD-34F9-D642-AEBD-7C63C834F8B6}" type="pres">
      <dgm:prSet presAssocID="{9EC6DE45-123D-4A30-A76A-9F98F3235A9D}" presName="Accent" presStyleLbl="parChTrans1D1" presStyleIdx="3" presStyleCnt="5"/>
      <dgm:spPr>
        <a:ln w="6350">
          <a:solidFill>
            <a:schemeClr val="accent2"/>
          </a:solidFill>
        </a:ln>
      </dgm:spPr>
    </dgm:pt>
    <dgm:pt modelId="{06BFC932-BFE4-EE4B-A51F-73808839AC5E}" type="pres">
      <dgm:prSet presAssocID="{9EC6DE45-123D-4A30-A76A-9F98F3235A9D}" presName="Parent" presStyleLbl="revTx" presStyleIdx="3" presStyleCnt="5" custLinFactNeighborY="-5126">
        <dgm:presLayoutVars>
          <dgm:chMax val="0"/>
          <dgm:chPref val="0"/>
          <dgm:bulletEnabled val="1"/>
        </dgm:presLayoutVars>
      </dgm:prSet>
      <dgm:spPr/>
    </dgm:pt>
    <dgm:pt modelId="{D10AE858-D79F-A840-8A77-742673DF6414}" type="pres">
      <dgm:prSet presAssocID="{95257C72-357B-4F71-A05E-68B68E9743F1}" presName="sibTrans" presStyleCnt="0"/>
      <dgm:spPr/>
    </dgm:pt>
    <dgm:pt modelId="{CECA10B2-195D-A040-A09B-9C06FA3732B2}" type="pres">
      <dgm:prSet presAssocID="{D9A228D6-89E0-401C-9057-D7B5EBB6A54C}" presName="composite" presStyleCnt="0"/>
      <dgm:spPr/>
    </dgm:pt>
    <dgm:pt modelId="{8E77A500-DF90-5544-BABA-042103B88934}" type="pres">
      <dgm:prSet presAssocID="{D9A228D6-89E0-401C-9057-D7B5EBB6A54C}" presName="Image" presStyleLbl="alignNode1" presStyleIdx="4" presStyleCnt="5"/>
      <dgm:spPr>
        <a:blipFill dpi="0" rotWithShape="1">
          <a:blip xmlns:r="http://schemas.openxmlformats.org/officeDocument/2006/relationships">
            <a:extLst>
              <a:ext uri="{96DAC541-7B7A-43D3-8B79-37D633B846F1}">
                <asvg:svgBlip xmlns:asvg="http://schemas.microsoft.com/office/drawing/2016/SVG/main" r:embed="rId5"/>
              </a:ext>
            </a:extLst>
          </a:blip>
          <a:srcRect/>
          <a:stretch>
            <a:fillRect l="5000" t="5000" r="5000" b="5000"/>
          </a:stretch>
        </a:blipFill>
        <a:ln>
          <a:noFill/>
        </a:ln>
      </dgm:spPr>
    </dgm:pt>
    <dgm:pt modelId="{1BF511B9-CF78-9D40-94B8-D88E407C6A67}" type="pres">
      <dgm:prSet presAssocID="{D9A228D6-89E0-401C-9057-D7B5EBB6A54C}" presName="Accent" presStyleLbl="parChTrans1D1" presStyleIdx="4" presStyleCnt="5"/>
      <dgm:spPr>
        <a:ln w="6350">
          <a:solidFill>
            <a:schemeClr val="accent2"/>
          </a:solidFill>
        </a:ln>
      </dgm:spPr>
    </dgm:pt>
    <dgm:pt modelId="{11D01036-B564-5147-AF52-F0F60FD4CC1B}" type="pres">
      <dgm:prSet presAssocID="{D9A228D6-89E0-401C-9057-D7B5EBB6A54C}" presName="Parent" presStyleLbl="revTx" presStyleIdx="4" presStyleCnt="5" custLinFactNeighborY="-5126">
        <dgm:presLayoutVars>
          <dgm:chMax val="0"/>
          <dgm:chPref val="0"/>
          <dgm:bulletEnabled val="1"/>
        </dgm:presLayoutVars>
      </dgm:prSet>
      <dgm:spPr/>
    </dgm:pt>
  </dgm:ptLst>
  <dgm:cxnLst>
    <dgm:cxn modelId="{BE966302-7B81-4A71-8188-A22D707B0729}" srcId="{1F1F86AC-1018-46D7-8914-7EEBF80FE5DA}" destId="{471AF72C-1B04-42B5-B617-2B73A3E9B93C}" srcOrd="1" destOrd="0" parTransId="{ADC8505B-CCF9-4D4C-8AF5-E6E36A521C33}" sibTransId="{C02866CF-F7CF-4355-AC55-732BFCAB0C11}"/>
    <dgm:cxn modelId="{63307106-F35E-4A25-897F-FADDB3BBC65E}" srcId="{1F1F86AC-1018-46D7-8914-7EEBF80FE5DA}" destId="{9EC6DE45-123D-4A30-A76A-9F98F3235A9D}" srcOrd="3" destOrd="0" parTransId="{88E06470-AE79-4627-A82D-71112806D847}" sibTransId="{95257C72-357B-4F71-A05E-68B68E9743F1}"/>
    <dgm:cxn modelId="{ED241C33-5C5D-974B-B585-7E4CAA407C9E}" type="presOf" srcId="{5EDFC52B-1428-4C61-9D86-12CE6F1BB4E7}" destId="{CE80A231-F04F-444D-B871-1A3A224D2521}" srcOrd="0" destOrd="0" presId="urn:microsoft.com/office/officeart/2008/layout/PictureLineup"/>
    <dgm:cxn modelId="{F783C038-7FA1-5A4A-BEC1-7812D90A2995}" type="presOf" srcId="{9EC6DE45-123D-4A30-A76A-9F98F3235A9D}" destId="{06BFC932-BFE4-EE4B-A51F-73808839AC5E}" srcOrd="0" destOrd="0" presId="urn:microsoft.com/office/officeart/2008/layout/PictureLineup"/>
    <dgm:cxn modelId="{0AF82B6D-8BA8-BF4B-BE5F-8A10A8E9D965}" type="presOf" srcId="{4C66B4DA-83C1-45E7-9276-F6F889C3202E}" destId="{A0C4507E-4178-354A-AA7F-C1B4AADD401A}" srcOrd="0" destOrd="0" presId="urn:microsoft.com/office/officeart/2008/layout/PictureLineup"/>
    <dgm:cxn modelId="{16EA1C92-36E6-054C-8FA4-24D12D42C0DA}" type="presOf" srcId="{D9A228D6-89E0-401C-9057-D7B5EBB6A54C}" destId="{11D01036-B564-5147-AF52-F0F60FD4CC1B}" srcOrd="0" destOrd="0" presId="urn:microsoft.com/office/officeart/2008/layout/PictureLineup"/>
    <dgm:cxn modelId="{ECE6279F-FEFB-BE45-80F9-E96B8B144482}" type="presOf" srcId="{1F1F86AC-1018-46D7-8914-7EEBF80FE5DA}" destId="{1A42A6A4-FC88-334B-8A75-1435682A6995}" srcOrd="0" destOrd="0" presId="urn:microsoft.com/office/officeart/2008/layout/PictureLineup"/>
    <dgm:cxn modelId="{199E38A1-1F34-4810-BB92-1DC6EFF4BE4A}" srcId="{1F1F86AC-1018-46D7-8914-7EEBF80FE5DA}" destId="{5EDFC52B-1428-4C61-9D86-12CE6F1BB4E7}" srcOrd="2" destOrd="0" parTransId="{603C4223-C81B-4265-907D-868FC0C4CE4C}" sibTransId="{ACCFB010-DDB2-44C1-BE23-D64FD8E28E86}"/>
    <dgm:cxn modelId="{CA91F6B3-70B3-44AC-ABFA-C922348DE992}" srcId="{1F1F86AC-1018-46D7-8914-7EEBF80FE5DA}" destId="{D9A228D6-89E0-401C-9057-D7B5EBB6A54C}" srcOrd="4" destOrd="0" parTransId="{D72DCBC2-3D76-4E0F-9C60-2AF8FBFC324D}" sibTransId="{B5471390-22CC-4CAD-BC9B-8A8EDE3F99AC}"/>
    <dgm:cxn modelId="{42730DB9-E8D4-4A6D-967E-977E06AC5F23}" srcId="{1F1F86AC-1018-46D7-8914-7EEBF80FE5DA}" destId="{4C66B4DA-83C1-45E7-9276-F6F889C3202E}" srcOrd="0" destOrd="0" parTransId="{16B40F40-0843-422F-A607-F05BF315851A}" sibTransId="{F3596495-80BF-4439-816F-1F6AEE7BCE89}"/>
    <dgm:cxn modelId="{C184CDEA-302C-E340-9246-051214F9C9EF}" type="presOf" srcId="{471AF72C-1B04-42B5-B617-2B73A3E9B93C}" destId="{F982D2FF-781F-6043-83B1-EA14AD8841A9}" srcOrd="0" destOrd="0" presId="urn:microsoft.com/office/officeart/2008/layout/PictureLineup"/>
    <dgm:cxn modelId="{58F16533-4584-2E4E-8D46-1CED441809BC}" type="presParOf" srcId="{1A42A6A4-FC88-334B-8A75-1435682A6995}" destId="{05C5FB8A-D013-3340-8722-DDFCA042F4C3}" srcOrd="0" destOrd="0" presId="urn:microsoft.com/office/officeart/2008/layout/PictureLineup"/>
    <dgm:cxn modelId="{C915E15A-BF08-4945-BE79-AF52C9C8AC44}" type="presParOf" srcId="{05C5FB8A-D013-3340-8722-DDFCA042F4C3}" destId="{6505EBA9-EFC6-3D48-B9D4-B0D824D3E96D}" srcOrd="0" destOrd="0" presId="urn:microsoft.com/office/officeart/2008/layout/PictureLineup"/>
    <dgm:cxn modelId="{3A12DA98-82F0-B749-A718-D6C1F5053925}" type="presParOf" srcId="{05C5FB8A-D013-3340-8722-DDFCA042F4C3}" destId="{550598A0-7A08-294B-9AD6-275A2016DE58}" srcOrd="1" destOrd="0" presId="urn:microsoft.com/office/officeart/2008/layout/PictureLineup"/>
    <dgm:cxn modelId="{468F76C7-C45E-1F41-81A1-35503F556DB9}" type="presParOf" srcId="{05C5FB8A-D013-3340-8722-DDFCA042F4C3}" destId="{A0C4507E-4178-354A-AA7F-C1B4AADD401A}" srcOrd="2" destOrd="0" presId="urn:microsoft.com/office/officeart/2008/layout/PictureLineup"/>
    <dgm:cxn modelId="{0F94B966-BF2F-EA47-81F3-CFE2A6E7F136}" type="presParOf" srcId="{1A42A6A4-FC88-334B-8A75-1435682A6995}" destId="{87710138-DAE6-B049-9D69-C1E9111FF502}" srcOrd="1" destOrd="0" presId="urn:microsoft.com/office/officeart/2008/layout/PictureLineup"/>
    <dgm:cxn modelId="{CAB908DD-073B-D542-AA54-B5F51D6B1065}" type="presParOf" srcId="{1A42A6A4-FC88-334B-8A75-1435682A6995}" destId="{ED3F8A68-BCE4-ED44-910D-22CB323BCF15}" srcOrd="2" destOrd="0" presId="urn:microsoft.com/office/officeart/2008/layout/PictureLineup"/>
    <dgm:cxn modelId="{CD69F6F1-24D0-1D4F-A8E8-75FEA3EA1561}" type="presParOf" srcId="{ED3F8A68-BCE4-ED44-910D-22CB323BCF15}" destId="{4C0C796E-EC28-6541-99F7-5C03280262FC}" srcOrd="0" destOrd="0" presId="urn:microsoft.com/office/officeart/2008/layout/PictureLineup"/>
    <dgm:cxn modelId="{D1A6A3FD-1338-BA47-B16F-0B0001FD8DDF}" type="presParOf" srcId="{ED3F8A68-BCE4-ED44-910D-22CB323BCF15}" destId="{661EEB41-0B03-124B-8F05-EA423FE3AA6F}" srcOrd="1" destOrd="0" presId="urn:microsoft.com/office/officeart/2008/layout/PictureLineup"/>
    <dgm:cxn modelId="{214AABA7-8ADB-F640-8A93-EAA5E4AB279D}" type="presParOf" srcId="{ED3F8A68-BCE4-ED44-910D-22CB323BCF15}" destId="{F982D2FF-781F-6043-83B1-EA14AD8841A9}" srcOrd="2" destOrd="0" presId="urn:microsoft.com/office/officeart/2008/layout/PictureLineup"/>
    <dgm:cxn modelId="{4B52264B-9432-3845-ACE9-8AA55C51236C}" type="presParOf" srcId="{1A42A6A4-FC88-334B-8A75-1435682A6995}" destId="{87EC813B-1DE1-AD4E-9860-8AEFE0839ECD}" srcOrd="3" destOrd="0" presId="urn:microsoft.com/office/officeart/2008/layout/PictureLineup"/>
    <dgm:cxn modelId="{8C482766-777A-9E47-818B-1F2AEDA2579F}" type="presParOf" srcId="{1A42A6A4-FC88-334B-8A75-1435682A6995}" destId="{03B8DB21-3B30-4D43-82D9-13E8971D8CC2}" srcOrd="4" destOrd="0" presId="urn:microsoft.com/office/officeart/2008/layout/PictureLineup"/>
    <dgm:cxn modelId="{38E9F87E-D7A8-574A-9981-C3F59816FA22}" type="presParOf" srcId="{03B8DB21-3B30-4D43-82D9-13E8971D8CC2}" destId="{B6BF6CFA-F57E-E34C-AE0B-6F28C008D5DD}" srcOrd="0" destOrd="0" presId="urn:microsoft.com/office/officeart/2008/layout/PictureLineup"/>
    <dgm:cxn modelId="{DEFA1DC7-25BD-AE48-9B4A-BFE84FA1B439}" type="presParOf" srcId="{03B8DB21-3B30-4D43-82D9-13E8971D8CC2}" destId="{BEED4909-0EA9-1E47-9071-B73CF16A8741}" srcOrd="1" destOrd="0" presId="urn:microsoft.com/office/officeart/2008/layout/PictureLineup"/>
    <dgm:cxn modelId="{F4F35830-69F5-3149-88E5-58C1A4A07EA7}" type="presParOf" srcId="{03B8DB21-3B30-4D43-82D9-13E8971D8CC2}" destId="{CE80A231-F04F-444D-B871-1A3A224D2521}" srcOrd="2" destOrd="0" presId="urn:microsoft.com/office/officeart/2008/layout/PictureLineup"/>
    <dgm:cxn modelId="{E941F694-47C2-4145-B7CC-F2C57DEAB188}" type="presParOf" srcId="{1A42A6A4-FC88-334B-8A75-1435682A6995}" destId="{25FF85BB-DACF-8543-9B5B-4F731EF132BF}" srcOrd="5" destOrd="0" presId="urn:microsoft.com/office/officeart/2008/layout/PictureLineup"/>
    <dgm:cxn modelId="{684287D5-395E-5846-9C90-8E9C22E3C5E7}" type="presParOf" srcId="{1A42A6A4-FC88-334B-8A75-1435682A6995}" destId="{38338143-F282-C341-952C-822104EE4E59}" srcOrd="6" destOrd="0" presId="urn:microsoft.com/office/officeart/2008/layout/PictureLineup"/>
    <dgm:cxn modelId="{FBB4FD1B-4840-0248-95E1-E73D87F15120}" type="presParOf" srcId="{38338143-F282-C341-952C-822104EE4E59}" destId="{1582C0C6-094B-FE4D-AF49-59E4439A6E3F}" srcOrd="0" destOrd="0" presId="urn:microsoft.com/office/officeart/2008/layout/PictureLineup"/>
    <dgm:cxn modelId="{79DC7666-988B-A249-AE7F-6CFFEEC7A9FA}" type="presParOf" srcId="{38338143-F282-C341-952C-822104EE4E59}" destId="{FA829FBD-34F9-D642-AEBD-7C63C834F8B6}" srcOrd="1" destOrd="0" presId="urn:microsoft.com/office/officeart/2008/layout/PictureLineup"/>
    <dgm:cxn modelId="{91E5FCB5-A896-F245-A666-2A4EB416CB37}" type="presParOf" srcId="{38338143-F282-C341-952C-822104EE4E59}" destId="{06BFC932-BFE4-EE4B-A51F-73808839AC5E}" srcOrd="2" destOrd="0" presId="urn:microsoft.com/office/officeart/2008/layout/PictureLineup"/>
    <dgm:cxn modelId="{0AAD6820-79C2-DC4B-95CE-FFF3961860E7}" type="presParOf" srcId="{1A42A6A4-FC88-334B-8A75-1435682A6995}" destId="{D10AE858-D79F-A840-8A77-742673DF6414}" srcOrd="7" destOrd="0" presId="urn:microsoft.com/office/officeart/2008/layout/PictureLineup"/>
    <dgm:cxn modelId="{6C22B101-9656-6B43-A4F2-1F5AFC46F467}" type="presParOf" srcId="{1A42A6A4-FC88-334B-8A75-1435682A6995}" destId="{CECA10B2-195D-A040-A09B-9C06FA3732B2}" srcOrd="8" destOrd="0" presId="urn:microsoft.com/office/officeart/2008/layout/PictureLineup"/>
    <dgm:cxn modelId="{2533ADB7-4F49-2447-992D-845615E8784F}" type="presParOf" srcId="{CECA10B2-195D-A040-A09B-9C06FA3732B2}" destId="{8E77A500-DF90-5544-BABA-042103B88934}" srcOrd="0" destOrd="0" presId="urn:microsoft.com/office/officeart/2008/layout/PictureLineup"/>
    <dgm:cxn modelId="{21C8EAF5-1B2E-6B49-AAF7-5EAD5F84D5C4}" type="presParOf" srcId="{CECA10B2-195D-A040-A09B-9C06FA3732B2}" destId="{1BF511B9-CF78-9D40-94B8-D88E407C6A67}" srcOrd="1" destOrd="0" presId="urn:microsoft.com/office/officeart/2008/layout/PictureLineup"/>
    <dgm:cxn modelId="{4B016949-9C8B-CD46-9345-07247652DAF4}" type="presParOf" srcId="{CECA10B2-195D-A040-A09B-9C06FA3732B2}" destId="{11D01036-B564-5147-AF52-F0F60FD4CC1B}" srcOrd="2" destOrd="0" presId="urn:microsoft.com/office/officeart/2008/layout/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717E7-ECC4-CD47-AF22-4C46352D7269}">
      <dsp:nvSpPr>
        <dsp:cNvPr id="0" name=""/>
        <dsp:cNvSpPr/>
      </dsp:nvSpPr>
      <dsp:spPr>
        <a:xfrm>
          <a:off x="2174" y="618736"/>
          <a:ext cx="2152595" cy="2153867"/>
        </a:xfrm>
        <a:prstGeom prst="ellipse">
          <a:avLst/>
        </a:prstGeom>
        <a:solidFill>
          <a:srgbClr val="D9E7EC">
            <a:alpha val="7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de-DE" sz="1200" b="0" i="0" kern="1200" dirty="0">
              <a:solidFill>
                <a:schemeClr val="tx2"/>
              </a:solidFill>
              <a:latin typeface="Roboto SemiBold" panose="02000000000000000000" pitchFamily="2" charset="0"/>
              <a:ea typeface="Roboto SemiBold" panose="02000000000000000000" pitchFamily="2" charset="0"/>
            </a:rPr>
            <a:t>Eltern frühzeitig &amp; systematisch </a:t>
          </a:r>
          <a:br>
            <a:rPr lang="de-DE" sz="1200" b="0" i="0" kern="1200" dirty="0">
              <a:solidFill>
                <a:schemeClr val="tx2"/>
              </a:solidFill>
              <a:latin typeface="Roboto SemiBold" panose="02000000000000000000" pitchFamily="2" charset="0"/>
              <a:ea typeface="Roboto SemiBold" panose="02000000000000000000" pitchFamily="2" charset="0"/>
            </a:rPr>
          </a:br>
          <a:r>
            <a:rPr lang="de-DE" sz="1200" b="0" i="0" kern="1200" dirty="0">
              <a:solidFill>
                <a:schemeClr val="tx2"/>
              </a:solidFill>
              <a:latin typeface="Roboto SemiBold" panose="02000000000000000000" pitchFamily="2" charset="0"/>
              <a:ea typeface="Roboto SemiBold" panose="02000000000000000000" pitchFamily="2" charset="0"/>
            </a:rPr>
            <a:t>über BO informieren </a:t>
          </a:r>
          <a:br>
            <a:rPr lang="de-DE" sz="1200" b="0" i="0" kern="1200" dirty="0">
              <a:solidFill>
                <a:schemeClr val="tx2"/>
              </a:solidFill>
              <a:latin typeface="Roboto SemiBold" panose="02000000000000000000" pitchFamily="2" charset="0"/>
              <a:ea typeface="Roboto SemiBold" panose="02000000000000000000" pitchFamily="2" charset="0"/>
            </a:rPr>
          </a:br>
          <a:r>
            <a:rPr lang="de-DE" sz="1200" b="0" i="0" kern="1200" dirty="0">
              <a:solidFill>
                <a:schemeClr val="tx2"/>
              </a:solidFill>
              <a:latin typeface="Roboto SemiBold" panose="02000000000000000000" pitchFamily="2" charset="0"/>
              <a:ea typeface="Roboto SemiBold" panose="02000000000000000000" pitchFamily="2" charset="0"/>
            </a:rPr>
            <a:t>&amp; beraten </a:t>
          </a:r>
        </a:p>
      </dsp:txBody>
      <dsp:txXfrm>
        <a:off x="317414" y="934163"/>
        <a:ext cx="1522115" cy="1523013"/>
      </dsp:txXfrm>
    </dsp:sp>
    <dsp:sp modelId="{CAF04820-2190-9044-B43A-84793CD51FD0}">
      <dsp:nvSpPr>
        <dsp:cNvPr id="0" name=""/>
        <dsp:cNvSpPr/>
      </dsp:nvSpPr>
      <dsp:spPr>
        <a:xfrm>
          <a:off x="1968462" y="688204"/>
          <a:ext cx="2152595" cy="2153867"/>
        </a:xfrm>
        <a:prstGeom prst="ellipse">
          <a:avLst/>
        </a:prstGeom>
        <a:solidFill>
          <a:srgbClr val="D9EDF0">
            <a:alpha val="7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400050">
            <a:lnSpc>
              <a:spcPct val="100000"/>
            </a:lnSpc>
            <a:spcBef>
              <a:spcPct val="0"/>
            </a:spcBef>
            <a:spcAft>
              <a:spcPct val="35000"/>
            </a:spcAft>
            <a:buNone/>
          </a:pPr>
          <a:r>
            <a:rPr lang="de-DE" sz="900" b="1" kern="1200" dirty="0">
              <a:solidFill>
                <a:schemeClr val="accent2"/>
              </a:solidFill>
              <a:latin typeface="Roboto" panose="02000000000000000000" pitchFamily="2" charset="0"/>
              <a:ea typeface="Roboto" panose="02000000000000000000" pitchFamily="2" charset="0"/>
            </a:rPr>
            <a:t>Eltern</a:t>
          </a:r>
          <a:r>
            <a:rPr lang="de-DE" sz="900" kern="1200" dirty="0">
              <a:solidFill>
                <a:schemeClr val="accent2"/>
              </a:solidFill>
              <a:latin typeface="Roboto" panose="02000000000000000000" pitchFamily="2" charset="0"/>
              <a:ea typeface="Roboto" panose="02000000000000000000" pitchFamily="2" charset="0"/>
            </a:rPr>
            <a:t> werden für ihre unterstützende Rolle im Rahmen einer klischee-freien, kultursensiblen, inklusiven und stärkenorientierten Beruflichen Orientierung </a:t>
          </a:r>
          <a:r>
            <a:rPr lang="de-DE" sz="900" b="1" kern="1200" dirty="0">
              <a:solidFill>
                <a:schemeClr val="accent2"/>
              </a:solidFill>
              <a:latin typeface="Roboto" panose="02000000000000000000" pitchFamily="2" charset="0"/>
              <a:ea typeface="Roboto" panose="02000000000000000000" pitchFamily="2" charset="0"/>
            </a:rPr>
            <a:t>sensibilisiert</a:t>
          </a:r>
          <a:r>
            <a:rPr lang="de-DE" sz="900" kern="1200" dirty="0">
              <a:solidFill>
                <a:schemeClr val="accent2"/>
              </a:solidFill>
              <a:latin typeface="Roboto" panose="02000000000000000000" pitchFamily="2" charset="0"/>
              <a:ea typeface="Roboto" panose="02000000000000000000" pitchFamily="2" charset="0"/>
            </a:rPr>
            <a:t> sowie für eine </a:t>
          </a:r>
          <a:r>
            <a:rPr lang="de-DE" sz="900" b="1" kern="1200" dirty="0">
              <a:solidFill>
                <a:schemeClr val="accent2"/>
              </a:solidFill>
              <a:latin typeface="Roboto" panose="02000000000000000000" pitchFamily="2" charset="0"/>
              <a:ea typeface="Roboto" panose="02000000000000000000" pitchFamily="2" charset="0"/>
            </a:rPr>
            <a:t>aktive Mitarbeit während des Prozesses</a:t>
          </a:r>
          <a:r>
            <a:rPr lang="de-DE" sz="900" kern="1200" dirty="0">
              <a:solidFill>
                <a:schemeClr val="accent2"/>
              </a:solidFill>
              <a:latin typeface="Roboto" panose="02000000000000000000" pitchFamily="2" charset="0"/>
              <a:ea typeface="Roboto" panose="02000000000000000000" pitchFamily="2" charset="0"/>
            </a:rPr>
            <a:t> gewonnen </a:t>
          </a:r>
        </a:p>
      </dsp:txBody>
      <dsp:txXfrm>
        <a:off x="2283702" y="1003631"/>
        <a:ext cx="1522115" cy="1523013"/>
      </dsp:txXfrm>
    </dsp:sp>
    <dsp:sp modelId="{A4D4DD0F-C9CB-1B42-BC2B-F37CBE0BA9A3}">
      <dsp:nvSpPr>
        <dsp:cNvPr id="0" name=""/>
        <dsp:cNvSpPr/>
      </dsp:nvSpPr>
      <dsp:spPr>
        <a:xfrm>
          <a:off x="3982016" y="688840"/>
          <a:ext cx="2152595" cy="2152595"/>
        </a:xfrm>
        <a:prstGeom prst="ellipse">
          <a:avLst/>
        </a:prstGeom>
        <a:solidFill>
          <a:srgbClr val="F0D8EA">
            <a:alpha val="7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de-DE" sz="1200" b="1" i="0" kern="1200" dirty="0">
              <a:solidFill>
                <a:schemeClr val="accent1"/>
              </a:solidFill>
              <a:latin typeface="Roboto SemiBold" panose="02000000000000000000" pitchFamily="2" charset="0"/>
              <a:ea typeface="Roboto SemiBold" panose="02000000000000000000" pitchFamily="2" charset="0"/>
            </a:rPr>
            <a:t>Schule tritt mit Eltern in einen Dialog über: Talente, Neigungen, Stärken der SuS </a:t>
          </a:r>
          <a:r>
            <a:rPr lang="de-DE" sz="1000" b="0" i="0" kern="1200" dirty="0">
              <a:solidFill>
                <a:schemeClr val="accent1"/>
              </a:solidFill>
              <a:latin typeface="Roboto" panose="02000000000000000000" pitchFamily="2" charset="0"/>
              <a:ea typeface="Roboto" panose="02000000000000000000" pitchFamily="2" charset="0"/>
            </a:rPr>
            <a:t>(Eltern: Beteiligung als </a:t>
          </a:r>
          <a:r>
            <a:rPr lang="de-DE" sz="1000" b="0" i="0" kern="1200" dirty="0" err="1">
              <a:solidFill>
                <a:schemeClr val="accent1"/>
              </a:solidFill>
              <a:latin typeface="Roboto" panose="02000000000000000000" pitchFamily="2" charset="0"/>
              <a:ea typeface="Roboto" panose="02000000000000000000" pitchFamily="2" charset="0"/>
            </a:rPr>
            <a:t>Expert:innen</a:t>
          </a:r>
          <a:r>
            <a:rPr lang="de-DE" sz="1000" b="0" i="0" kern="1200" dirty="0">
              <a:solidFill>
                <a:schemeClr val="accent1"/>
              </a:solidFill>
              <a:latin typeface="Roboto" panose="02000000000000000000" pitchFamily="2" charset="0"/>
              <a:ea typeface="Roboto" panose="02000000000000000000" pitchFamily="2" charset="0"/>
            </a:rPr>
            <a:t>) </a:t>
          </a:r>
        </a:p>
      </dsp:txBody>
      <dsp:txXfrm>
        <a:off x="4297256" y="1004080"/>
        <a:ext cx="1522115" cy="1522115"/>
      </dsp:txXfrm>
    </dsp:sp>
    <dsp:sp modelId="{2EFF1878-E0F2-8C4C-98A8-E4B46893835C}">
      <dsp:nvSpPr>
        <dsp:cNvPr id="0" name=""/>
        <dsp:cNvSpPr/>
      </dsp:nvSpPr>
      <dsp:spPr>
        <a:xfrm>
          <a:off x="5958314" y="689022"/>
          <a:ext cx="2152595" cy="2152231"/>
        </a:xfrm>
        <a:prstGeom prst="ellipse">
          <a:avLst/>
        </a:prstGeom>
        <a:solidFill>
          <a:schemeClr val="accent1">
            <a:hueOff val="0"/>
            <a:satOff val="0"/>
            <a:lumOff val="0"/>
            <a:alpha val="7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de-DE" sz="1100" b="1" i="0" kern="1200" dirty="0">
              <a:solidFill>
                <a:schemeClr val="bg1"/>
              </a:solidFill>
              <a:latin typeface="Roboto SemiBold" panose="02000000000000000000" pitchFamily="2" charset="0"/>
              <a:ea typeface="Roboto SemiBold" panose="02000000000000000000" pitchFamily="2" charset="0"/>
            </a:rPr>
            <a:t>1x jährlich </a:t>
          </a:r>
          <a:r>
            <a:rPr lang="de-DE" sz="1100" b="1" i="0" kern="1200" dirty="0">
              <a:latin typeface="Roboto SemiBold" panose="02000000000000000000" pitchFamily="2" charset="0"/>
              <a:ea typeface="Roboto SemiBold" panose="02000000000000000000" pitchFamily="2" charset="0"/>
            </a:rPr>
            <a:t>Infoveranstaltung </a:t>
          </a:r>
          <a:br>
            <a:rPr lang="de-DE" sz="1100" b="1" i="0" kern="1200" dirty="0">
              <a:latin typeface="Roboto SemiBold" panose="02000000000000000000" pitchFamily="2" charset="0"/>
              <a:ea typeface="Roboto SemiBold" panose="02000000000000000000" pitchFamily="2" charset="0"/>
            </a:rPr>
          </a:br>
          <a:r>
            <a:rPr lang="de-DE" sz="1100" b="1" i="0" kern="1200" dirty="0">
              <a:latin typeface="Roboto SemiBold" panose="02000000000000000000" pitchFamily="2" charset="0"/>
              <a:ea typeface="Roboto SemiBold" panose="02000000000000000000" pitchFamily="2" charset="0"/>
            </a:rPr>
            <a:t>über geplante Schwerpunkte der BO </a:t>
          </a:r>
          <a:br>
            <a:rPr lang="de-DE" sz="900" b="1" i="0" kern="1200" dirty="0">
              <a:latin typeface="Roboto SemiBold" panose="02000000000000000000" pitchFamily="2" charset="0"/>
              <a:ea typeface="Roboto SemiBold" panose="02000000000000000000" pitchFamily="2" charset="0"/>
            </a:rPr>
          </a:br>
          <a:r>
            <a:rPr lang="de-DE" sz="900" kern="1200" dirty="0">
              <a:latin typeface="Roboto" panose="02000000000000000000" pitchFamily="2" charset="0"/>
              <a:ea typeface="Roboto" panose="02000000000000000000" pitchFamily="2" charset="0"/>
            </a:rPr>
            <a:t>(mit Unterstützung </a:t>
          </a:r>
          <a:r>
            <a:rPr lang="de-DE" sz="900" kern="1200" dirty="0" err="1">
              <a:latin typeface="Roboto" panose="02000000000000000000" pitchFamily="2" charset="0"/>
              <a:ea typeface="Roboto" panose="02000000000000000000" pitchFamily="2" charset="0"/>
            </a:rPr>
            <a:t>rele-vanter</a:t>
          </a:r>
          <a:r>
            <a:rPr lang="de-DE" sz="900" kern="1200" dirty="0">
              <a:latin typeface="Roboto" panose="02000000000000000000" pitchFamily="2" charset="0"/>
              <a:ea typeface="Roboto" panose="02000000000000000000" pitchFamily="2" charset="0"/>
            </a:rPr>
            <a:t> Partner wie BA, Kammer etc.): z.B. Einführungsveranstaltung zu </a:t>
          </a:r>
          <a:r>
            <a:rPr lang="de-DE" sz="900" kern="1200" dirty="0" err="1">
              <a:latin typeface="Roboto" panose="02000000000000000000" pitchFamily="2" charset="0"/>
              <a:ea typeface="Roboto" panose="02000000000000000000" pitchFamily="2" charset="0"/>
            </a:rPr>
            <a:t>KAoA</a:t>
          </a:r>
          <a:r>
            <a:rPr lang="de-DE" sz="900" kern="1200" dirty="0">
              <a:latin typeface="Roboto" panose="02000000000000000000" pitchFamily="2" charset="0"/>
              <a:ea typeface="Roboto" panose="02000000000000000000" pitchFamily="2" charset="0"/>
            </a:rPr>
            <a:t> oder folgende </a:t>
          </a:r>
          <a:r>
            <a:rPr lang="de-DE" sz="900" u="none" kern="1200" dirty="0">
              <a:latin typeface="Roboto" panose="02000000000000000000" pitchFamily="2" charset="0"/>
              <a:ea typeface="Roboto" panose="02000000000000000000" pitchFamily="2" charset="0"/>
            </a:rPr>
            <a:t>Themen:</a:t>
          </a:r>
        </a:p>
      </dsp:txBody>
      <dsp:txXfrm>
        <a:off x="6273554" y="1004209"/>
        <a:ext cx="1522115" cy="1521857"/>
      </dsp:txXfrm>
    </dsp:sp>
    <dsp:sp modelId="{95129EE3-B59C-F841-B2C2-7E5A1E27BD22}">
      <dsp:nvSpPr>
        <dsp:cNvPr id="0" name=""/>
        <dsp:cNvSpPr/>
      </dsp:nvSpPr>
      <dsp:spPr>
        <a:xfrm rot="18933071">
          <a:off x="8029143" y="1113924"/>
          <a:ext cx="1491263" cy="0"/>
        </a:xfrm>
        <a:custGeom>
          <a:avLst/>
          <a:gdLst/>
          <a:ahLst/>
          <a:cxnLst/>
          <a:rect l="0" t="0" r="0" b="0"/>
          <a:pathLst>
            <a:path>
              <a:moveTo>
                <a:pt x="0" y="0"/>
              </a:moveTo>
              <a:lnTo>
                <a:pt x="1491263" y="0"/>
              </a:lnTo>
            </a:path>
          </a:pathLst>
        </a:custGeom>
        <a:noFill/>
        <a:ln w="12700" cap="flat" cmpd="sng" algn="ctr">
          <a:solidFill>
            <a:schemeClr val="accent1"/>
          </a:solidFill>
          <a:prstDash val="solid"/>
          <a:miter lim="800000"/>
          <a:headEnd type="oval" w="sm" len="sm"/>
        </a:ln>
        <a:effectLst/>
      </dsp:spPr>
      <dsp:style>
        <a:lnRef idx="2">
          <a:scrgbClr r="0" g="0" b="0"/>
        </a:lnRef>
        <a:fillRef idx="0">
          <a:scrgbClr r="0" g="0" b="0"/>
        </a:fillRef>
        <a:effectRef idx="0">
          <a:scrgbClr r="0" g="0" b="0"/>
        </a:effectRef>
        <a:fontRef idx="minor"/>
      </dsp:style>
    </dsp:sp>
    <dsp:sp modelId="{FC32C2A2-50CA-C946-884B-14DF03FFC8BB}">
      <dsp:nvSpPr>
        <dsp:cNvPr id="0" name=""/>
        <dsp:cNvSpPr/>
      </dsp:nvSpPr>
      <dsp:spPr>
        <a:xfrm>
          <a:off x="9307064" y="591779"/>
          <a:ext cx="282350" cy="0"/>
        </a:xfrm>
        <a:prstGeom prst="line">
          <a:avLst/>
        </a:prstGeom>
        <a:noFill/>
        <a:ln w="12700" cap="flat" cmpd="sng" algn="ctr">
          <a:solidFill>
            <a:schemeClr val="accent1"/>
          </a:solidFill>
          <a:prstDash val="solid"/>
          <a:miter lim="800000"/>
          <a:headEnd w="sm" len="sm"/>
          <a:tailEnd type="triangle"/>
        </a:ln>
        <a:effectLst/>
      </dsp:spPr>
      <dsp:style>
        <a:lnRef idx="2">
          <a:scrgbClr r="0" g="0" b="0"/>
        </a:lnRef>
        <a:fillRef idx="0">
          <a:scrgbClr r="0" g="0" b="0"/>
        </a:fillRef>
        <a:effectRef idx="0">
          <a:scrgbClr r="0" g="0" b="0"/>
        </a:effectRef>
        <a:fontRef idx="minor"/>
      </dsp:style>
    </dsp:sp>
    <dsp:sp modelId="{0A5452BB-2E9D-794C-A1FD-BA6B1141A420}">
      <dsp:nvSpPr>
        <dsp:cNvPr id="0" name=""/>
        <dsp:cNvSpPr/>
      </dsp:nvSpPr>
      <dsp:spPr>
        <a:xfrm>
          <a:off x="9589414" y="235189"/>
          <a:ext cx="2002118" cy="71317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ctr" anchorCtr="0">
          <a:noAutofit/>
        </a:bodyPr>
        <a:lstStyle/>
        <a:p>
          <a:pPr marL="0" lvl="0" indent="0" algn="l" defTabSz="400050">
            <a:lnSpc>
              <a:spcPct val="90000"/>
            </a:lnSpc>
            <a:spcBef>
              <a:spcPct val="0"/>
            </a:spcBef>
            <a:spcAft>
              <a:spcPct val="35000"/>
            </a:spcAft>
            <a:buFontTx/>
            <a:buNone/>
          </a:pPr>
          <a:r>
            <a:rPr lang="de-DE" sz="900" kern="1200" dirty="0">
              <a:latin typeface="Roboto" panose="02000000000000000000" pitchFamily="2" charset="0"/>
              <a:ea typeface="Roboto" panose="02000000000000000000" pitchFamily="2" charset="0"/>
            </a:rPr>
            <a:t>Ziele &amp; Umsetzung der Standardelemente, inklusive Umgang mit dem Portfolio-instrument, Zusammenarbeit </a:t>
          </a:r>
          <a:br>
            <a:rPr lang="de-DE" sz="900" kern="1200" dirty="0">
              <a:latin typeface="Roboto" panose="02000000000000000000" pitchFamily="2" charset="0"/>
              <a:ea typeface="Roboto" panose="02000000000000000000" pitchFamily="2" charset="0"/>
            </a:rPr>
          </a:br>
          <a:r>
            <a:rPr lang="de-DE" sz="900" kern="1200" dirty="0">
              <a:latin typeface="Roboto" panose="02000000000000000000" pitchFamily="2" charset="0"/>
              <a:ea typeface="Roboto" panose="02000000000000000000" pitchFamily="2" charset="0"/>
            </a:rPr>
            <a:t>mit der Berufsberatung und </a:t>
          </a:r>
          <a:br>
            <a:rPr lang="de-DE" sz="900" kern="1200" dirty="0">
              <a:latin typeface="Roboto" panose="02000000000000000000" pitchFamily="2" charset="0"/>
              <a:ea typeface="Roboto" panose="02000000000000000000" pitchFamily="2" charset="0"/>
            </a:rPr>
          </a:br>
          <a:r>
            <a:rPr lang="de-DE" sz="900" kern="1200" dirty="0">
              <a:latin typeface="Roboto" panose="02000000000000000000" pitchFamily="2" charset="0"/>
              <a:ea typeface="Roboto" panose="02000000000000000000" pitchFamily="2" charset="0"/>
            </a:rPr>
            <a:t>anderen Partnern der BO </a:t>
          </a:r>
        </a:p>
      </dsp:txBody>
      <dsp:txXfrm>
        <a:off x="9589414" y="235189"/>
        <a:ext cx="2002118" cy="713178"/>
      </dsp:txXfrm>
    </dsp:sp>
    <dsp:sp modelId="{1BF005BD-4528-2547-B4A4-DE7C66D7E3F6}">
      <dsp:nvSpPr>
        <dsp:cNvPr id="0" name=""/>
        <dsp:cNvSpPr/>
      </dsp:nvSpPr>
      <dsp:spPr>
        <a:xfrm rot="20740431">
          <a:off x="8228345" y="1591240"/>
          <a:ext cx="1126987" cy="0"/>
        </a:xfrm>
        <a:custGeom>
          <a:avLst/>
          <a:gdLst/>
          <a:ahLst/>
          <a:cxnLst/>
          <a:rect l="0" t="0" r="0" b="0"/>
          <a:pathLst>
            <a:path>
              <a:moveTo>
                <a:pt x="0" y="0"/>
              </a:moveTo>
              <a:lnTo>
                <a:pt x="1126987" y="0"/>
              </a:lnTo>
            </a:path>
          </a:pathLst>
        </a:custGeom>
        <a:noFill/>
        <a:ln w="12700" cap="flat" cmpd="sng" algn="ctr">
          <a:solidFill>
            <a:schemeClr val="accent1"/>
          </a:solidFill>
          <a:prstDash val="solid"/>
          <a:miter lim="800000"/>
          <a:headEnd type="oval" w="sm" len="sm"/>
        </a:ln>
        <a:effectLst/>
      </dsp:spPr>
      <dsp:style>
        <a:lnRef idx="2">
          <a:scrgbClr r="0" g="0" b="0"/>
        </a:lnRef>
        <a:fillRef idx="0">
          <a:scrgbClr r="0" g="0" b="0"/>
        </a:fillRef>
        <a:effectRef idx="0">
          <a:scrgbClr r="0" g="0" b="0"/>
        </a:effectRef>
        <a:fontRef idx="minor"/>
      </dsp:style>
    </dsp:sp>
    <dsp:sp modelId="{4B677EA9-51F1-9B4C-8588-FCBBC031EAD6}">
      <dsp:nvSpPr>
        <dsp:cNvPr id="0" name=""/>
        <dsp:cNvSpPr/>
      </dsp:nvSpPr>
      <dsp:spPr>
        <a:xfrm>
          <a:off x="9337810" y="1451808"/>
          <a:ext cx="251608" cy="0"/>
        </a:xfrm>
        <a:prstGeom prst="line">
          <a:avLst/>
        </a:prstGeom>
        <a:noFill/>
        <a:ln w="12700" cap="flat" cmpd="sng" algn="ctr">
          <a:solidFill>
            <a:schemeClr val="accent1"/>
          </a:solidFill>
          <a:prstDash val="solid"/>
          <a:miter lim="800000"/>
          <a:headEnd w="sm" len="sm"/>
          <a:tailEnd type="triangle"/>
        </a:ln>
        <a:effectLst/>
      </dsp:spPr>
      <dsp:style>
        <a:lnRef idx="2">
          <a:scrgbClr r="0" g="0" b="0"/>
        </a:lnRef>
        <a:fillRef idx="0">
          <a:scrgbClr r="0" g="0" b="0"/>
        </a:fillRef>
        <a:effectRef idx="0">
          <a:scrgbClr r="0" g="0" b="0"/>
        </a:effectRef>
        <a:fontRef idx="minor"/>
      </dsp:style>
    </dsp:sp>
    <dsp:sp modelId="{78E37AB8-F7FE-104E-AF48-2DFAE681A68B}">
      <dsp:nvSpPr>
        <dsp:cNvPr id="0" name=""/>
        <dsp:cNvSpPr/>
      </dsp:nvSpPr>
      <dsp:spPr>
        <a:xfrm>
          <a:off x="9589418" y="982467"/>
          <a:ext cx="1784131" cy="9386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ctr" anchorCtr="0">
          <a:noAutofit/>
        </a:bodyPr>
        <a:lstStyle/>
        <a:p>
          <a:pPr marL="0" lvl="0" indent="0" algn="l" defTabSz="400050">
            <a:lnSpc>
              <a:spcPct val="90000"/>
            </a:lnSpc>
            <a:spcBef>
              <a:spcPct val="0"/>
            </a:spcBef>
            <a:spcAft>
              <a:spcPct val="35000"/>
            </a:spcAft>
            <a:buNone/>
          </a:pPr>
          <a:r>
            <a:rPr lang="de-DE" sz="900" b="0" i="0" kern="1200" dirty="0">
              <a:latin typeface="Roboto" panose="02000000000000000000" pitchFamily="2" charset="0"/>
              <a:ea typeface="Roboto" panose="02000000000000000000" pitchFamily="2" charset="0"/>
            </a:rPr>
            <a:t>Rolle der Eltern und Möglichkeiten der aktiven Beteiligung </a:t>
          </a:r>
        </a:p>
      </dsp:txBody>
      <dsp:txXfrm>
        <a:off x="9589418" y="982467"/>
        <a:ext cx="1784131" cy="938682"/>
      </dsp:txXfrm>
    </dsp:sp>
    <dsp:sp modelId="{89DC9419-5FC3-BB44-98E6-A5910AC35E0E}">
      <dsp:nvSpPr>
        <dsp:cNvPr id="0" name=""/>
        <dsp:cNvSpPr/>
      </dsp:nvSpPr>
      <dsp:spPr>
        <a:xfrm rot="1177000">
          <a:off x="8212133" y="2007604"/>
          <a:ext cx="1158143" cy="0"/>
        </a:xfrm>
        <a:custGeom>
          <a:avLst/>
          <a:gdLst/>
          <a:ahLst/>
          <a:cxnLst/>
          <a:rect l="0" t="0" r="0" b="0"/>
          <a:pathLst>
            <a:path>
              <a:moveTo>
                <a:pt x="0" y="0"/>
              </a:moveTo>
              <a:lnTo>
                <a:pt x="1158143" y="0"/>
              </a:lnTo>
            </a:path>
          </a:pathLst>
        </a:custGeom>
        <a:noFill/>
        <a:ln w="12700" cap="flat" cmpd="sng" algn="ctr">
          <a:solidFill>
            <a:schemeClr val="accent1"/>
          </a:solidFill>
          <a:prstDash val="solid"/>
          <a:miter lim="800000"/>
          <a:headEnd type="oval" w="sm" len="sm"/>
        </a:ln>
        <a:effectLst/>
      </dsp:spPr>
      <dsp:style>
        <a:lnRef idx="2">
          <a:scrgbClr r="0" g="0" b="0"/>
        </a:lnRef>
        <a:fillRef idx="0">
          <a:scrgbClr r="0" g="0" b="0"/>
        </a:fillRef>
        <a:effectRef idx="0">
          <a:scrgbClr r="0" g="0" b="0"/>
        </a:effectRef>
        <a:fontRef idx="minor"/>
      </dsp:style>
    </dsp:sp>
    <dsp:sp modelId="{83666328-A529-8347-B890-6A1D2870F584}">
      <dsp:nvSpPr>
        <dsp:cNvPr id="0" name=""/>
        <dsp:cNvSpPr/>
      </dsp:nvSpPr>
      <dsp:spPr>
        <a:xfrm>
          <a:off x="9336668" y="2202013"/>
          <a:ext cx="251608" cy="0"/>
        </a:xfrm>
        <a:prstGeom prst="line">
          <a:avLst/>
        </a:prstGeom>
        <a:noFill/>
        <a:ln w="12700" cap="flat" cmpd="sng" algn="ctr">
          <a:solidFill>
            <a:schemeClr val="accent1"/>
          </a:solidFill>
          <a:prstDash val="solid"/>
          <a:miter lim="800000"/>
          <a:headEnd w="sm" len="sm"/>
          <a:tailEnd type="triangle"/>
        </a:ln>
        <a:effectLst/>
      </dsp:spPr>
      <dsp:style>
        <a:lnRef idx="2">
          <a:scrgbClr r="0" g="0" b="0"/>
        </a:lnRef>
        <a:fillRef idx="0">
          <a:scrgbClr r="0" g="0" b="0"/>
        </a:fillRef>
        <a:effectRef idx="0">
          <a:scrgbClr r="0" g="0" b="0"/>
        </a:effectRef>
        <a:fontRef idx="minor"/>
      </dsp:style>
    </dsp:sp>
    <dsp:sp modelId="{ACE099FB-4142-5A41-AEB1-93ABD7872926}">
      <dsp:nvSpPr>
        <dsp:cNvPr id="0" name=""/>
        <dsp:cNvSpPr/>
      </dsp:nvSpPr>
      <dsp:spPr>
        <a:xfrm>
          <a:off x="9588276" y="1732672"/>
          <a:ext cx="1784131" cy="9386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ctr" anchorCtr="0">
          <a:noAutofit/>
        </a:bodyPr>
        <a:lstStyle/>
        <a:p>
          <a:pPr marL="0" lvl="0" indent="0" algn="l" defTabSz="400050">
            <a:lnSpc>
              <a:spcPct val="90000"/>
            </a:lnSpc>
            <a:spcBef>
              <a:spcPct val="0"/>
            </a:spcBef>
            <a:spcAft>
              <a:spcPct val="35000"/>
            </a:spcAft>
            <a:buNone/>
          </a:pPr>
          <a:r>
            <a:rPr lang="de-DE" sz="900" b="0" i="0" kern="1200" dirty="0">
              <a:latin typeface="Roboto" panose="02000000000000000000" pitchFamily="2" charset="0"/>
              <a:ea typeface="Roboto" panose="02000000000000000000" pitchFamily="2" charset="0"/>
            </a:rPr>
            <a:t>allgemeine Informationen </a:t>
          </a:r>
          <a:br>
            <a:rPr lang="de-DE" sz="900" b="0" i="0" kern="1200" dirty="0">
              <a:latin typeface="Roboto" panose="02000000000000000000" pitchFamily="2" charset="0"/>
              <a:ea typeface="Roboto" panose="02000000000000000000" pitchFamily="2" charset="0"/>
            </a:rPr>
          </a:br>
          <a:r>
            <a:rPr lang="de-DE" sz="900" b="0" i="0" kern="1200" dirty="0">
              <a:latin typeface="Roboto" panose="02000000000000000000" pitchFamily="2" charset="0"/>
              <a:ea typeface="Roboto" panose="02000000000000000000" pitchFamily="2" charset="0"/>
            </a:rPr>
            <a:t>zu Bildungs- und Ausbildungswege </a:t>
          </a:r>
        </a:p>
      </dsp:txBody>
      <dsp:txXfrm>
        <a:off x="9588276" y="1732672"/>
        <a:ext cx="1784131" cy="938682"/>
      </dsp:txXfrm>
    </dsp:sp>
    <dsp:sp modelId="{FE1702AD-4E0C-7141-A320-9D764F8385FC}">
      <dsp:nvSpPr>
        <dsp:cNvPr id="0" name=""/>
        <dsp:cNvSpPr/>
      </dsp:nvSpPr>
      <dsp:spPr>
        <a:xfrm rot="2590302">
          <a:off x="8043223" y="2403941"/>
          <a:ext cx="1497232" cy="0"/>
        </a:xfrm>
        <a:custGeom>
          <a:avLst/>
          <a:gdLst/>
          <a:ahLst/>
          <a:cxnLst/>
          <a:rect l="0" t="0" r="0" b="0"/>
          <a:pathLst>
            <a:path>
              <a:moveTo>
                <a:pt x="0" y="0"/>
              </a:moveTo>
              <a:lnTo>
                <a:pt x="1497232" y="0"/>
              </a:lnTo>
            </a:path>
          </a:pathLst>
        </a:custGeom>
        <a:noFill/>
        <a:ln w="12700" cap="flat" cmpd="sng" algn="ctr">
          <a:solidFill>
            <a:schemeClr val="accent1"/>
          </a:solidFill>
          <a:prstDash val="solid"/>
          <a:miter lim="800000"/>
          <a:headEnd type="oval" w="sm" len="sm"/>
        </a:ln>
        <a:effectLst/>
      </dsp:spPr>
      <dsp:style>
        <a:lnRef idx="2">
          <a:scrgbClr r="0" g="0" b="0"/>
        </a:lnRef>
        <a:fillRef idx="0">
          <a:scrgbClr r="0" g="0" b="0"/>
        </a:fillRef>
        <a:effectRef idx="0">
          <a:scrgbClr r="0" g="0" b="0"/>
        </a:effectRef>
        <a:fontRef idx="minor"/>
      </dsp:style>
    </dsp:sp>
    <dsp:sp modelId="{E65C0760-F5CE-F24E-B08F-982A0F09DC27}">
      <dsp:nvSpPr>
        <dsp:cNvPr id="0" name=""/>
        <dsp:cNvSpPr/>
      </dsp:nvSpPr>
      <dsp:spPr>
        <a:xfrm>
          <a:off x="9337810" y="2916134"/>
          <a:ext cx="251608" cy="0"/>
        </a:xfrm>
        <a:prstGeom prst="line">
          <a:avLst/>
        </a:prstGeom>
        <a:noFill/>
        <a:ln w="12700" cap="flat" cmpd="sng" algn="ctr">
          <a:solidFill>
            <a:schemeClr val="accent1"/>
          </a:solidFill>
          <a:prstDash val="solid"/>
          <a:miter lim="800000"/>
          <a:headEnd w="sm" len="sm"/>
          <a:tailEnd type="triangle"/>
        </a:ln>
        <a:effectLst/>
      </dsp:spPr>
      <dsp:style>
        <a:lnRef idx="2">
          <a:scrgbClr r="0" g="0" b="0"/>
        </a:lnRef>
        <a:fillRef idx="0">
          <a:scrgbClr r="0" g="0" b="0"/>
        </a:fillRef>
        <a:effectRef idx="0">
          <a:scrgbClr r="0" g="0" b="0"/>
        </a:effectRef>
        <a:fontRef idx="minor"/>
      </dsp:style>
    </dsp:sp>
    <dsp:sp modelId="{50F7A7F1-DD3D-EA4E-BA0B-DED602116B43}">
      <dsp:nvSpPr>
        <dsp:cNvPr id="0" name=""/>
        <dsp:cNvSpPr/>
      </dsp:nvSpPr>
      <dsp:spPr>
        <a:xfrm>
          <a:off x="9589418" y="2446793"/>
          <a:ext cx="1784131" cy="9386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ctr" anchorCtr="0">
          <a:noAutofit/>
        </a:bodyPr>
        <a:lstStyle/>
        <a:p>
          <a:pPr marL="0" lvl="0" indent="0" algn="l" defTabSz="400050">
            <a:lnSpc>
              <a:spcPct val="90000"/>
            </a:lnSpc>
            <a:spcBef>
              <a:spcPct val="0"/>
            </a:spcBef>
            <a:spcAft>
              <a:spcPct val="35000"/>
            </a:spcAft>
            <a:buNone/>
          </a:pPr>
          <a:r>
            <a:rPr lang="de-DE" sz="900" b="0" i="0" kern="1200" dirty="0">
              <a:latin typeface="Roboto" panose="02000000000000000000" pitchFamily="2" charset="0"/>
              <a:ea typeface="Roboto" panose="02000000000000000000" pitchFamily="2" charset="0"/>
            </a:rPr>
            <a:t>Informationen zu weiter-führenden regionalen Angeboten und Akteuren </a:t>
          </a:r>
          <a:br>
            <a:rPr lang="de-DE" sz="900" b="0" i="0" kern="1200" dirty="0">
              <a:latin typeface="Roboto" panose="02000000000000000000" pitchFamily="2" charset="0"/>
              <a:ea typeface="Roboto" panose="02000000000000000000" pitchFamily="2" charset="0"/>
            </a:rPr>
          </a:br>
          <a:r>
            <a:rPr lang="de-DE" sz="900" b="0" i="0" kern="1200" dirty="0">
              <a:latin typeface="Roboto" panose="02000000000000000000" pitchFamily="2" charset="0"/>
              <a:ea typeface="Roboto" panose="02000000000000000000" pitchFamily="2" charset="0"/>
            </a:rPr>
            <a:t>am Ausbildungsmarkt </a:t>
          </a:r>
        </a:p>
      </dsp:txBody>
      <dsp:txXfrm>
        <a:off x="9589418" y="2446793"/>
        <a:ext cx="1784131" cy="938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09E89-298E-6644-9943-6A5F6C39F341}">
      <dsp:nvSpPr>
        <dsp:cNvPr id="0" name=""/>
        <dsp:cNvSpPr/>
      </dsp:nvSpPr>
      <dsp:spPr>
        <a:xfrm>
          <a:off x="3688900" y="2250585"/>
          <a:ext cx="2181545" cy="21815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de-DE" sz="1800" b="1" i="0" kern="1200" dirty="0">
              <a:latin typeface="Quicksand SemiBold" pitchFamily="2" charset="77"/>
            </a:rPr>
            <a:t>Warum sollten Eltern systematisch einbezogen werden?</a:t>
          </a:r>
        </a:p>
      </dsp:txBody>
      <dsp:txXfrm>
        <a:off x="4008380" y="2570065"/>
        <a:ext cx="1542585" cy="1542585"/>
      </dsp:txXfrm>
    </dsp:sp>
    <dsp:sp modelId="{C62AE829-6260-D146-832B-E323BEB70C69}">
      <dsp:nvSpPr>
        <dsp:cNvPr id="0" name=""/>
        <dsp:cNvSpPr/>
      </dsp:nvSpPr>
      <dsp:spPr>
        <a:xfrm rot="16200000">
          <a:off x="4599673" y="1713789"/>
          <a:ext cx="359999" cy="596712"/>
        </a:xfrm>
        <a:prstGeom prst="rightArrow">
          <a:avLst>
            <a:gd name="adj1" fmla="val 60000"/>
            <a:gd name="adj2" fmla="val 50000"/>
          </a:avLst>
        </a:prstGeom>
        <a:solidFill>
          <a:srgbClr val="F0D8EA"/>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de-DE" sz="2700" kern="1200" dirty="0">
            <a:latin typeface=""/>
          </a:endParaRPr>
        </a:p>
      </dsp:txBody>
      <dsp:txXfrm>
        <a:off x="4653673" y="1887131"/>
        <a:ext cx="251999" cy="358028"/>
      </dsp:txXfrm>
    </dsp:sp>
    <dsp:sp modelId="{85FC12DD-E35E-B441-B99B-EA08E6F013EC}">
      <dsp:nvSpPr>
        <dsp:cNvPr id="0" name=""/>
        <dsp:cNvSpPr/>
      </dsp:nvSpPr>
      <dsp:spPr>
        <a:xfrm>
          <a:off x="3902155" y="3920"/>
          <a:ext cx="1755036" cy="1755036"/>
        </a:xfrm>
        <a:prstGeom prst="ellipse">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de-DE" sz="900" b="1" kern="1200" dirty="0">
              <a:solidFill>
                <a:schemeClr val="accent2"/>
              </a:solidFill>
              <a:latin typeface=""/>
            </a:rPr>
            <a:t>Kennen ihre Kinder am längsten &amp; besten</a:t>
          </a:r>
        </a:p>
      </dsp:txBody>
      <dsp:txXfrm>
        <a:off x="4159174" y="260939"/>
        <a:ext cx="1240998" cy="1240998"/>
      </dsp:txXfrm>
    </dsp:sp>
    <dsp:sp modelId="{437A4E86-A6FD-7E4C-A493-4BFA7889D65C}">
      <dsp:nvSpPr>
        <dsp:cNvPr id="0" name=""/>
        <dsp:cNvSpPr/>
      </dsp:nvSpPr>
      <dsp:spPr>
        <a:xfrm rot="20520000">
          <a:off x="5863830" y="2632252"/>
          <a:ext cx="359999" cy="596712"/>
        </a:xfrm>
        <a:prstGeom prst="rightArrow">
          <a:avLst>
            <a:gd name="adj1" fmla="val 60000"/>
            <a:gd name="adj2" fmla="val 50000"/>
          </a:avLst>
        </a:prstGeom>
        <a:solidFill>
          <a:srgbClr val="F0D8EA"/>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de-DE" sz="2700" kern="1200" dirty="0">
            <a:latin typeface=""/>
          </a:endParaRPr>
        </a:p>
      </dsp:txBody>
      <dsp:txXfrm>
        <a:off x="5866473" y="2768281"/>
        <a:ext cx="251999" cy="358028"/>
      </dsp:txXfrm>
    </dsp:sp>
    <dsp:sp modelId="{47D3C76D-2F4F-6A44-A3A3-2E4DBA799038}">
      <dsp:nvSpPr>
        <dsp:cNvPr id="0" name=""/>
        <dsp:cNvSpPr/>
      </dsp:nvSpPr>
      <dsp:spPr>
        <a:xfrm>
          <a:off x="6241677" y="1703682"/>
          <a:ext cx="1755036" cy="1755036"/>
        </a:xfrm>
        <a:prstGeom prst="ellipse">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de-DE" sz="900" kern="1200" dirty="0">
              <a:solidFill>
                <a:schemeClr val="accent2"/>
              </a:solidFill>
              <a:latin typeface=""/>
            </a:rPr>
            <a:t>Können durch überwiegend räumliche Nähe zu ihren Kindern und </a:t>
          </a:r>
          <a:r>
            <a:rPr lang="de-DE" sz="900" b="1" kern="1200" dirty="0">
              <a:solidFill>
                <a:schemeClr val="accent2"/>
              </a:solidFill>
              <a:latin typeface=""/>
            </a:rPr>
            <a:t>Verantwortungs-</a:t>
          </a:r>
          <a:br>
            <a:rPr lang="de-DE" sz="900" b="1" kern="1200" dirty="0">
              <a:solidFill>
                <a:schemeClr val="accent2"/>
              </a:solidFill>
              <a:latin typeface=""/>
            </a:rPr>
          </a:br>
          <a:r>
            <a:rPr lang="de-DE" sz="900" b="1" kern="1200" dirty="0">
              <a:solidFill>
                <a:schemeClr val="accent2"/>
              </a:solidFill>
              <a:latin typeface=""/>
            </a:rPr>
            <a:t>beziehungen </a:t>
          </a:r>
          <a:r>
            <a:rPr lang="de-DE" sz="900" kern="1200" dirty="0">
              <a:solidFill>
                <a:schemeClr val="accent2"/>
              </a:solidFill>
              <a:latin typeface=""/>
            </a:rPr>
            <a:t>wirksamer handeln</a:t>
          </a:r>
        </a:p>
      </dsp:txBody>
      <dsp:txXfrm>
        <a:off x="6498696" y="1960701"/>
        <a:ext cx="1240998" cy="1240998"/>
      </dsp:txXfrm>
    </dsp:sp>
    <dsp:sp modelId="{1CF8AE2C-A5C8-054D-9571-E2BF1FD28868}">
      <dsp:nvSpPr>
        <dsp:cNvPr id="0" name=""/>
        <dsp:cNvSpPr/>
      </dsp:nvSpPr>
      <dsp:spPr>
        <a:xfrm rot="3240000">
          <a:off x="5380965" y="4118357"/>
          <a:ext cx="359999" cy="596712"/>
        </a:xfrm>
        <a:prstGeom prst="rightArrow">
          <a:avLst>
            <a:gd name="adj1" fmla="val 60000"/>
            <a:gd name="adj2" fmla="val 50000"/>
          </a:avLst>
        </a:prstGeom>
        <a:solidFill>
          <a:srgbClr val="F0D8EA"/>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de-DE" sz="2700" kern="1200" dirty="0">
            <a:latin typeface=""/>
          </a:endParaRPr>
        </a:p>
      </dsp:txBody>
      <dsp:txXfrm>
        <a:off x="5403225" y="4194012"/>
        <a:ext cx="251999" cy="358028"/>
      </dsp:txXfrm>
    </dsp:sp>
    <dsp:sp modelId="{48DFAD03-DB07-D74B-BBEC-A38421222BC3}">
      <dsp:nvSpPr>
        <dsp:cNvPr id="0" name=""/>
        <dsp:cNvSpPr/>
      </dsp:nvSpPr>
      <dsp:spPr>
        <a:xfrm>
          <a:off x="5348059" y="4453956"/>
          <a:ext cx="1755036" cy="1755036"/>
        </a:xfrm>
        <a:prstGeom prst="ellipse">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de-DE" sz="900" kern="1200" dirty="0">
              <a:solidFill>
                <a:schemeClr val="accent2"/>
              </a:solidFill>
              <a:latin typeface=""/>
            </a:rPr>
            <a:t>Eltern für </a:t>
          </a:r>
          <a:br>
            <a:rPr lang="de-DE" sz="900" kern="1200" dirty="0">
              <a:solidFill>
                <a:schemeClr val="accent2"/>
              </a:solidFill>
              <a:latin typeface=""/>
            </a:rPr>
          </a:br>
          <a:r>
            <a:rPr lang="de-DE" sz="900" kern="1200" dirty="0">
              <a:solidFill>
                <a:schemeClr val="accent2"/>
              </a:solidFill>
              <a:latin typeface=""/>
            </a:rPr>
            <a:t>Jugendliche wichtige </a:t>
          </a:r>
          <a:br>
            <a:rPr lang="de-DE" sz="900" kern="1200" dirty="0">
              <a:solidFill>
                <a:schemeClr val="accent2"/>
              </a:solidFill>
              <a:latin typeface=""/>
            </a:rPr>
          </a:br>
          <a:r>
            <a:rPr lang="de-DE" sz="900" b="1" kern="1200" dirty="0">
              <a:solidFill>
                <a:schemeClr val="accent2"/>
              </a:solidFill>
              <a:latin typeface=""/>
            </a:rPr>
            <a:t>Informations-&amp; Unterstützungsquelle </a:t>
          </a:r>
          <a:r>
            <a:rPr lang="de-DE" sz="900" kern="1200" dirty="0">
              <a:solidFill>
                <a:schemeClr val="accent2"/>
              </a:solidFill>
              <a:latin typeface=""/>
            </a:rPr>
            <a:t>und haben tendenziell  Mitspracherecht</a:t>
          </a:r>
        </a:p>
      </dsp:txBody>
      <dsp:txXfrm>
        <a:off x="5605078" y="4710975"/>
        <a:ext cx="1240998" cy="1240998"/>
      </dsp:txXfrm>
    </dsp:sp>
    <dsp:sp modelId="{2C6E5F4A-E809-F943-B3C8-8B27FBF2AAF4}">
      <dsp:nvSpPr>
        <dsp:cNvPr id="0" name=""/>
        <dsp:cNvSpPr/>
      </dsp:nvSpPr>
      <dsp:spPr>
        <a:xfrm rot="7560000">
          <a:off x="3818382" y="4118357"/>
          <a:ext cx="359999" cy="596712"/>
        </a:xfrm>
        <a:prstGeom prst="rightArrow">
          <a:avLst>
            <a:gd name="adj1" fmla="val 60000"/>
            <a:gd name="adj2" fmla="val 50000"/>
          </a:avLst>
        </a:prstGeom>
        <a:solidFill>
          <a:srgbClr val="F0D8EA"/>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de-DE" sz="2700" kern="1200" dirty="0">
            <a:latin typeface=""/>
          </a:endParaRPr>
        </a:p>
      </dsp:txBody>
      <dsp:txXfrm rot="10800000">
        <a:off x="3904122" y="4194012"/>
        <a:ext cx="251999" cy="358028"/>
      </dsp:txXfrm>
    </dsp:sp>
    <dsp:sp modelId="{3FDA6210-6477-EA4E-BAB5-F60FE17519B8}">
      <dsp:nvSpPr>
        <dsp:cNvPr id="0" name=""/>
        <dsp:cNvSpPr/>
      </dsp:nvSpPr>
      <dsp:spPr>
        <a:xfrm>
          <a:off x="2456251" y="4453956"/>
          <a:ext cx="1755036" cy="1755036"/>
        </a:xfrm>
        <a:prstGeom prst="ellipse">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de-DE" sz="900" b="1" kern="1200" dirty="0">
              <a:solidFill>
                <a:schemeClr val="accent2"/>
              </a:solidFill>
              <a:latin typeface=""/>
            </a:rPr>
            <a:t>Wenn Übergang scheitert: </a:t>
          </a:r>
          <a:br>
            <a:rPr lang="de-DE" sz="900" b="1" kern="1200" dirty="0">
              <a:solidFill>
                <a:schemeClr val="accent2"/>
              </a:solidFill>
              <a:latin typeface=""/>
            </a:rPr>
          </a:br>
          <a:r>
            <a:rPr lang="de-DE" sz="900" kern="1200" dirty="0">
              <a:solidFill>
                <a:schemeClr val="accent2"/>
              </a:solidFill>
              <a:latin typeface=""/>
            </a:rPr>
            <a:t>Eltern sind in der Regel  Zufluchtsort und Ausfallbürge</a:t>
          </a:r>
        </a:p>
      </dsp:txBody>
      <dsp:txXfrm>
        <a:off x="2713270" y="4710975"/>
        <a:ext cx="1240998" cy="1240998"/>
      </dsp:txXfrm>
    </dsp:sp>
    <dsp:sp modelId="{F4A3F14A-3A32-C146-BC9C-B60DF172D153}">
      <dsp:nvSpPr>
        <dsp:cNvPr id="0" name=""/>
        <dsp:cNvSpPr/>
      </dsp:nvSpPr>
      <dsp:spPr>
        <a:xfrm rot="11880000">
          <a:off x="3335517" y="2632252"/>
          <a:ext cx="359999" cy="596712"/>
        </a:xfrm>
        <a:prstGeom prst="rightArrow">
          <a:avLst>
            <a:gd name="adj1" fmla="val 60000"/>
            <a:gd name="adj2" fmla="val 50000"/>
          </a:avLst>
        </a:prstGeom>
        <a:solidFill>
          <a:srgbClr val="F0D8EA"/>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de-DE" sz="2700" kern="1200" dirty="0">
            <a:latin typeface=""/>
          </a:endParaRPr>
        </a:p>
      </dsp:txBody>
      <dsp:txXfrm rot="10800000">
        <a:off x="3440874" y="2768281"/>
        <a:ext cx="251999" cy="358028"/>
      </dsp:txXfrm>
    </dsp:sp>
    <dsp:sp modelId="{3C0E9A5C-E32C-F641-BB64-A22B180670EE}">
      <dsp:nvSpPr>
        <dsp:cNvPr id="0" name=""/>
        <dsp:cNvSpPr/>
      </dsp:nvSpPr>
      <dsp:spPr>
        <a:xfrm>
          <a:off x="1562633" y="1703682"/>
          <a:ext cx="1755036" cy="1755036"/>
        </a:xfrm>
        <a:prstGeom prst="ellipse">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de-DE" sz="900" b="1" kern="1200" dirty="0">
              <a:solidFill>
                <a:schemeClr val="accent2"/>
              </a:solidFill>
              <a:latin typeface=""/>
            </a:rPr>
            <a:t>Eltern als Berufstätige: </a:t>
          </a:r>
          <a:br>
            <a:rPr lang="de-DE" sz="900" b="1" kern="1200" dirty="0">
              <a:solidFill>
                <a:schemeClr val="accent2"/>
              </a:solidFill>
              <a:latin typeface=""/>
            </a:rPr>
          </a:br>
          <a:r>
            <a:rPr lang="de-DE" sz="900" kern="1200" dirty="0">
              <a:solidFill>
                <a:schemeClr val="accent2"/>
              </a:solidFill>
              <a:latin typeface=""/>
            </a:rPr>
            <a:t>können Wissen und Erfahrungen beisteuern (auch Praktikums-plätze, Ausbildungs-verhältnisse)</a:t>
          </a:r>
        </a:p>
      </dsp:txBody>
      <dsp:txXfrm>
        <a:off x="1819652" y="1960701"/>
        <a:ext cx="1240998" cy="12409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594BE-EE8E-A549-AF01-84B5C73A70F5}">
      <dsp:nvSpPr>
        <dsp:cNvPr id="0" name=""/>
        <dsp:cNvSpPr/>
      </dsp:nvSpPr>
      <dsp:spPr>
        <a:xfrm>
          <a:off x="1747350" y="0"/>
          <a:ext cx="5418667" cy="5418667"/>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386A38-4C87-A846-842E-515B37A60BFF}">
      <dsp:nvSpPr>
        <dsp:cNvPr id="0" name=""/>
        <dsp:cNvSpPr/>
      </dsp:nvSpPr>
      <dsp:spPr>
        <a:xfrm>
          <a:off x="2067301" y="319950"/>
          <a:ext cx="2231992" cy="2231992"/>
        </a:xfrm>
        <a:prstGeom prst="roundRect">
          <a:avLst/>
        </a:prstGeom>
        <a:solidFill>
          <a:srgbClr val="F0D8E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144000" rIns="49530" bIns="49530" numCol="1" spcCol="1270" anchor="t" anchorCtr="0">
          <a:noAutofit/>
        </a:bodyPr>
        <a:lstStyle/>
        <a:p>
          <a:pPr marL="0" lvl="0" indent="0" algn="l" defTabSz="577850">
            <a:lnSpc>
              <a:spcPct val="90000"/>
            </a:lnSpc>
            <a:spcBef>
              <a:spcPct val="0"/>
            </a:spcBef>
            <a:spcAft>
              <a:spcPct val="35000"/>
            </a:spcAft>
            <a:buNone/>
          </a:pPr>
          <a:r>
            <a:rPr lang="de-DE" sz="1300" b="1" kern="1200" dirty="0">
              <a:solidFill>
                <a:schemeClr val="accent1"/>
              </a:solidFill>
              <a:latin typeface="Roboto" panose="02000000000000000000" pitchFamily="2" charset="0"/>
              <a:ea typeface="Roboto" panose="02000000000000000000" pitchFamily="2" charset="0"/>
              <a:cs typeface="Roboto" panose="02000000000000000000" pitchFamily="2" charset="0"/>
            </a:rPr>
            <a:t>Emotionale Unterstützung</a:t>
          </a:r>
          <a:r>
            <a:rPr lang="de-DE" sz="1300" kern="1200" dirty="0">
              <a:solidFill>
                <a:schemeClr val="accent1"/>
              </a:solidFill>
              <a:latin typeface="Roboto" panose="02000000000000000000" pitchFamily="2" charset="0"/>
              <a:ea typeface="Roboto" panose="02000000000000000000" pitchFamily="2" charset="0"/>
              <a:cs typeface="Roboto" panose="02000000000000000000" pitchFamily="2" charset="0"/>
            </a:rPr>
            <a:t>: </a:t>
          </a:r>
        </a:p>
        <a:p>
          <a:pPr marL="57150" lvl="1" indent="-57150" algn="l" defTabSz="488950">
            <a:lnSpc>
              <a:spcPct val="90000"/>
            </a:lnSpc>
            <a:spcBef>
              <a:spcPct val="0"/>
            </a:spcBef>
            <a:spcAft>
              <a:spcPct val="15000"/>
            </a:spcAft>
            <a:buChar char="•"/>
          </a:pPr>
          <a:r>
            <a:rPr lang="de-DE" sz="1100" kern="1200" dirty="0">
              <a:solidFill>
                <a:schemeClr val="tx1"/>
              </a:solidFill>
              <a:latin typeface="Roboto" panose="02000000000000000000" pitchFamily="2" charset="0"/>
              <a:ea typeface="Roboto" panose="02000000000000000000" pitchFamily="2" charset="0"/>
              <a:cs typeface="Roboto" panose="02000000000000000000" pitchFamily="2" charset="0"/>
            </a:rPr>
            <a:t>Ermutigungen und Wertschätzung der Kinder</a:t>
          </a:r>
        </a:p>
        <a:p>
          <a:pPr marL="57150" lvl="1" indent="-57150" algn="l" defTabSz="488950">
            <a:lnSpc>
              <a:spcPct val="90000"/>
            </a:lnSpc>
            <a:spcBef>
              <a:spcPct val="0"/>
            </a:spcBef>
            <a:spcAft>
              <a:spcPct val="15000"/>
            </a:spcAft>
            <a:buChar char="•"/>
          </a:pPr>
          <a:r>
            <a:rPr lang="de-DE" sz="1100" kern="1200" dirty="0">
              <a:solidFill>
                <a:schemeClr val="tx1"/>
              </a:solidFill>
              <a:latin typeface="Roboto" panose="02000000000000000000" pitchFamily="2" charset="0"/>
              <a:ea typeface="Roboto" panose="02000000000000000000" pitchFamily="2" charset="0"/>
              <a:cs typeface="Roboto" panose="02000000000000000000" pitchFamily="2" charset="0"/>
            </a:rPr>
            <a:t>Eltern bieten als stabilisierender Faktor Sicherheit (z.B. bei Rückschlägen)</a:t>
          </a:r>
        </a:p>
      </dsp:txBody>
      <dsp:txXfrm>
        <a:off x="2176258" y="428907"/>
        <a:ext cx="2014078" cy="2014078"/>
      </dsp:txXfrm>
    </dsp:sp>
    <dsp:sp modelId="{B51FA918-480B-4640-B138-B90A83B5EF98}">
      <dsp:nvSpPr>
        <dsp:cNvPr id="0" name=""/>
        <dsp:cNvSpPr/>
      </dsp:nvSpPr>
      <dsp:spPr>
        <a:xfrm>
          <a:off x="4614074" y="319950"/>
          <a:ext cx="2231992" cy="2231992"/>
        </a:xfrm>
        <a:prstGeom prst="roundRect">
          <a:avLst/>
        </a:prstGeom>
        <a:solidFill>
          <a:srgbClr val="D9E7E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4000" rIns="0" bIns="49530" numCol="1" spcCol="1270" anchor="t" anchorCtr="0">
          <a:noAutofit/>
        </a:bodyPr>
        <a:lstStyle/>
        <a:p>
          <a:pPr marL="0" lvl="0" indent="0" algn="l" defTabSz="577850">
            <a:lnSpc>
              <a:spcPct val="90000"/>
            </a:lnSpc>
            <a:spcBef>
              <a:spcPct val="0"/>
            </a:spcBef>
            <a:spcAft>
              <a:spcPct val="35000"/>
            </a:spcAft>
            <a:buNone/>
          </a:pPr>
          <a:r>
            <a:rPr lang="de-DE" sz="1300" b="1" kern="1200" dirty="0">
              <a:solidFill>
                <a:schemeClr val="tx2"/>
              </a:solidFill>
              <a:latin typeface="Roboto" panose="02000000000000000000" pitchFamily="2" charset="0"/>
              <a:ea typeface="Roboto" panose="02000000000000000000" pitchFamily="2" charset="0"/>
              <a:cs typeface="Roboto" panose="02000000000000000000" pitchFamily="2" charset="0"/>
            </a:rPr>
            <a:t>Instrumentell-materielle Unterstützung:</a:t>
          </a:r>
          <a:r>
            <a:rPr lang="de-DE" sz="1300" kern="1200" dirty="0">
              <a:solidFill>
                <a:schemeClr val="tx2"/>
              </a:solidFill>
              <a:latin typeface="Roboto" panose="02000000000000000000" pitchFamily="2" charset="0"/>
              <a:ea typeface="Roboto" panose="02000000000000000000" pitchFamily="2" charset="0"/>
              <a:cs typeface="Roboto" panose="02000000000000000000" pitchFamily="2" charset="0"/>
            </a:rPr>
            <a:t> </a:t>
          </a:r>
        </a:p>
        <a:p>
          <a:pPr marL="57150" lvl="1" indent="-57150" algn="l" defTabSz="488950">
            <a:lnSpc>
              <a:spcPct val="90000"/>
            </a:lnSpc>
            <a:spcBef>
              <a:spcPct val="0"/>
            </a:spcBef>
            <a:spcAft>
              <a:spcPct val="15000"/>
            </a:spcAft>
            <a:buChar char="•"/>
          </a:pPr>
          <a:r>
            <a:rPr lang="de-DE" sz="1100" kern="1200" dirty="0">
              <a:solidFill>
                <a:schemeClr val="tx1"/>
              </a:solidFill>
              <a:latin typeface="Roboto" panose="02000000000000000000" pitchFamily="2" charset="0"/>
              <a:ea typeface="Roboto" panose="02000000000000000000" pitchFamily="2" charset="0"/>
              <a:cs typeface="Roboto" panose="02000000000000000000" pitchFamily="2" charset="0"/>
            </a:rPr>
            <a:t>Anbieten finanzieller Unterstützung </a:t>
          </a:r>
        </a:p>
        <a:p>
          <a:pPr marL="57150" lvl="1" indent="-57150" algn="l" defTabSz="488950">
            <a:lnSpc>
              <a:spcPct val="90000"/>
            </a:lnSpc>
            <a:spcBef>
              <a:spcPct val="0"/>
            </a:spcBef>
            <a:spcAft>
              <a:spcPct val="15000"/>
            </a:spcAft>
            <a:buChar char="•"/>
          </a:pPr>
          <a:r>
            <a:rPr lang="de-DE" sz="1100" kern="1200" dirty="0">
              <a:solidFill>
                <a:schemeClr val="tx1"/>
              </a:solidFill>
              <a:latin typeface="Roboto" panose="02000000000000000000" pitchFamily="2" charset="0"/>
              <a:ea typeface="Roboto" panose="02000000000000000000" pitchFamily="2" charset="0"/>
              <a:cs typeface="Roboto" panose="02000000000000000000" pitchFamily="2" charset="0"/>
            </a:rPr>
            <a:t>Bieten Hilfen beim konkreten Tätigwerden wie Telefon-anrufen, Unterstützung durch das Netzwerk der Eltern</a:t>
          </a:r>
        </a:p>
      </dsp:txBody>
      <dsp:txXfrm>
        <a:off x="4723031" y="428907"/>
        <a:ext cx="2014078" cy="2014078"/>
      </dsp:txXfrm>
    </dsp:sp>
    <dsp:sp modelId="{C573767E-19F6-B64B-8895-BDE5E4D313F3}">
      <dsp:nvSpPr>
        <dsp:cNvPr id="0" name=""/>
        <dsp:cNvSpPr/>
      </dsp:nvSpPr>
      <dsp:spPr>
        <a:xfrm>
          <a:off x="2067301" y="2866724"/>
          <a:ext cx="2231992" cy="2231992"/>
        </a:xfrm>
        <a:prstGeom prst="roundRect">
          <a:avLst/>
        </a:prstGeom>
        <a:solidFill>
          <a:srgbClr val="D9ED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4000" rIns="0" bIns="49530" numCol="1" spcCol="1270" anchor="t" anchorCtr="0">
          <a:noAutofit/>
        </a:bodyPr>
        <a:lstStyle/>
        <a:p>
          <a:pPr marL="0" lvl="0" indent="0" algn="l" defTabSz="577850">
            <a:lnSpc>
              <a:spcPct val="90000"/>
            </a:lnSpc>
            <a:spcBef>
              <a:spcPct val="0"/>
            </a:spcBef>
            <a:spcAft>
              <a:spcPct val="35000"/>
            </a:spcAft>
            <a:buNone/>
          </a:pPr>
          <a:r>
            <a:rPr lang="de-DE" sz="1300" b="1" kern="1200" dirty="0">
              <a:solidFill>
                <a:schemeClr val="accent2"/>
              </a:solidFill>
              <a:latin typeface="Roboto" panose="02000000000000000000" pitchFamily="2" charset="0"/>
              <a:ea typeface="Roboto" panose="02000000000000000000" pitchFamily="2" charset="0"/>
              <a:cs typeface="Roboto" panose="02000000000000000000" pitchFamily="2" charset="0"/>
            </a:rPr>
            <a:t>Informatorisch-beratende Unterstützung: </a:t>
          </a:r>
        </a:p>
        <a:p>
          <a:pPr marL="57150" lvl="1" indent="-57150" algn="l" defTabSz="488950">
            <a:lnSpc>
              <a:spcPct val="90000"/>
            </a:lnSpc>
            <a:spcBef>
              <a:spcPct val="0"/>
            </a:spcBef>
            <a:spcAft>
              <a:spcPct val="15000"/>
            </a:spcAft>
            <a:buChar char="•"/>
          </a:pPr>
          <a:r>
            <a:rPr lang="de-DE" sz="1100" kern="1200" dirty="0">
              <a:solidFill>
                <a:schemeClr val="tx1"/>
              </a:solidFill>
              <a:latin typeface="Roboto" panose="02000000000000000000" pitchFamily="2" charset="0"/>
              <a:ea typeface="Roboto" panose="02000000000000000000" pitchFamily="2" charset="0"/>
              <a:cs typeface="Roboto" panose="02000000000000000000" pitchFamily="2" charset="0"/>
            </a:rPr>
            <a:t>Stellen Wissen und Informationen bereit (z.B. durch Ratschläge oder Empfehlungen)</a:t>
          </a:r>
        </a:p>
        <a:p>
          <a:pPr marL="57150" lvl="1" indent="-57150" algn="l" defTabSz="488950">
            <a:lnSpc>
              <a:spcPct val="90000"/>
            </a:lnSpc>
            <a:spcBef>
              <a:spcPct val="0"/>
            </a:spcBef>
            <a:spcAft>
              <a:spcPct val="15000"/>
            </a:spcAft>
            <a:buChar char="•"/>
          </a:pPr>
          <a:r>
            <a:rPr lang="de-DE" sz="1100" kern="1200" dirty="0">
              <a:solidFill>
                <a:schemeClr val="tx1"/>
              </a:solidFill>
              <a:latin typeface="Roboto" panose="02000000000000000000" pitchFamily="2" charset="0"/>
              <a:ea typeface="Roboto" panose="02000000000000000000" pitchFamily="2" charset="0"/>
              <a:cs typeface="Roboto" panose="02000000000000000000" pitchFamily="2" charset="0"/>
            </a:rPr>
            <a:t>Eltern wird von Jugendlichen häufig der Expertenstatus zugeschrieben</a:t>
          </a:r>
        </a:p>
      </dsp:txBody>
      <dsp:txXfrm>
        <a:off x="2176258" y="2975681"/>
        <a:ext cx="2014078" cy="2014078"/>
      </dsp:txXfrm>
    </dsp:sp>
    <dsp:sp modelId="{9A95F53A-E23D-3A47-BDEC-3DEE2A127C8C}">
      <dsp:nvSpPr>
        <dsp:cNvPr id="0" name=""/>
        <dsp:cNvSpPr/>
      </dsp:nvSpPr>
      <dsp:spPr>
        <a:xfrm>
          <a:off x="4614074" y="2866724"/>
          <a:ext cx="2231992" cy="223199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44000" rIns="36000" bIns="49530" numCol="1" spcCol="1270" anchor="t" anchorCtr="0">
          <a:noAutofit/>
        </a:bodyPr>
        <a:lstStyle/>
        <a:p>
          <a:pPr marL="0" lvl="0" indent="0" algn="l" defTabSz="577850">
            <a:lnSpc>
              <a:spcPct val="90000"/>
            </a:lnSpc>
            <a:spcBef>
              <a:spcPct val="0"/>
            </a:spcBef>
            <a:spcAft>
              <a:spcPct val="35000"/>
            </a:spcAft>
            <a:buNone/>
          </a:pPr>
          <a:r>
            <a:rPr lang="de-DE" sz="1300" b="1" kern="1200" dirty="0">
              <a:latin typeface="Roboto" panose="02000000000000000000" pitchFamily="2" charset="0"/>
              <a:ea typeface="Roboto" panose="02000000000000000000" pitchFamily="2" charset="0"/>
              <a:cs typeface="Roboto" panose="02000000000000000000" pitchFamily="2" charset="0"/>
            </a:rPr>
            <a:t>Interpretativ-rückmeldende Unterstützung: </a:t>
          </a:r>
        </a:p>
        <a:p>
          <a:pPr marL="57150" lvl="1" indent="-57150" algn="l" defTabSz="488950">
            <a:lnSpc>
              <a:spcPct val="90000"/>
            </a:lnSpc>
            <a:spcBef>
              <a:spcPct val="0"/>
            </a:spcBef>
            <a:spcAft>
              <a:spcPct val="15000"/>
            </a:spcAft>
            <a:buChar char="•"/>
          </a:pPr>
          <a:r>
            <a:rPr lang="de-DE" sz="1100" kern="1200" dirty="0">
              <a:latin typeface="Roboto" panose="02000000000000000000" pitchFamily="2" charset="0"/>
              <a:ea typeface="Roboto" panose="02000000000000000000" pitchFamily="2" charset="0"/>
              <a:cs typeface="Roboto" panose="02000000000000000000" pitchFamily="2" charset="0"/>
            </a:rPr>
            <a:t>Persönliche Rückmeldungen an die Jugendlichen zu z.B. deren Kompetenzen</a:t>
          </a:r>
        </a:p>
      </dsp:txBody>
      <dsp:txXfrm>
        <a:off x="4723031" y="2975681"/>
        <a:ext cx="2014078" cy="20140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5EBA9-EFC6-3D48-B9D4-B0D824D3E96D}">
      <dsp:nvSpPr>
        <dsp:cNvPr id="0" name=""/>
        <dsp:cNvSpPr/>
      </dsp:nvSpPr>
      <dsp:spPr>
        <a:xfrm>
          <a:off x="1499912" y="2162"/>
          <a:ext cx="2212399" cy="2212399"/>
        </a:xfrm>
        <a:prstGeom prst="rect">
          <a:avLst/>
        </a:prstGeom>
        <a:blipFill>
          <a:blip xmlns:r="http://schemas.openxmlformats.org/officeDocument/2006/relationships">
            <a:duotone>
              <a:schemeClr val="accent2">
                <a:shade val="45000"/>
                <a:satMod val="135000"/>
              </a:schemeClr>
              <a:prstClr val="white"/>
            </a:duotone>
            <a:lum bright="3000" contrast="62000"/>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0598A0-7A08-294B-9AD6-275A2016DE58}">
      <dsp:nvSpPr>
        <dsp:cNvPr id="0" name=""/>
        <dsp:cNvSpPr/>
      </dsp:nvSpPr>
      <dsp:spPr>
        <a:xfrm>
          <a:off x="1546196" y="2162"/>
          <a:ext cx="221" cy="4424799"/>
        </a:xfrm>
        <a:prstGeom prst="line">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0C4507E-4178-354A-AA7F-C1B4AADD401A}">
      <dsp:nvSpPr>
        <dsp:cNvPr id="0" name=""/>
        <dsp:cNvSpPr/>
      </dsp:nvSpPr>
      <dsp:spPr>
        <a:xfrm>
          <a:off x="1500399" y="2241310"/>
          <a:ext cx="2303993" cy="1643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000" tIns="45720" rIns="180000" bIns="45720" numCol="1" spcCol="1270" anchor="t" anchorCtr="0">
          <a:noAutofit/>
        </a:bodyPr>
        <a:lstStyle/>
        <a:p>
          <a:pPr marL="0" lvl="0" indent="0" algn="l" defTabSz="533400">
            <a:lnSpc>
              <a:spcPct val="90000"/>
            </a:lnSpc>
            <a:spcBef>
              <a:spcPct val="0"/>
            </a:spcBef>
            <a:spcAft>
              <a:spcPct val="35000"/>
            </a:spcAft>
            <a:buNone/>
          </a:pPr>
          <a:r>
            <a:rPr lang="de-DE" sz="1200" b="1" kern="1200" dirty="0">
              <a:latin typeface="Roboto"/>
              <a:ea typeface="Roboto"/>
              <a:cs typeface="Roboto"/>
            </a:rPr>
            <a:t>Schriftlicher Kontakt </a:t>
          </a:r>
          <a:br>
            <a:rPr lang="de-DE" sz="1200" b="1" kern="1200" dirty="0">
              <a:latin typeface="Roboto"/>
              <a:ea typeface="Roboto"/>
              <a:cs typeface="Roboto"/>
            </a:rPr>
          </a:br>
          <a:r>
            <a:rPr lang="de-DE" sz="1200" b="1" kern="1200" dirty="0">
              <a:latin typeface="Roboto"/>
              <a:ea typeface="Roboto"/>
              <a:cs typeface="Roboto"/>
            </a:rPr>
            <a:t>über WhatsApp, E-Mail etc. </a:t>
          </a:r>
          <a:r>
            <a:rPr lang="de-DE" sz="1200" kern="1200" dirty="0">
              <a:latin typeface="Roboto"/>
              <a:ea typeface="Roboto"/>
              <a:cs typeface="Roboto"/>
            </a:rPr>
            <a:t>wird (vor allem von nicht </a:t>
          </a:r>
          <a:r>
            <a:rPr lang="de-DE" sz="1200" kern="1200" dirty="0" err="1">
              <a:latin typeface="Roboto"/>
              <a:ea typeface="Roboto"/>
              <a:cs typeface="Roboto"/>
            </a:rPr>
            <a:t>Muttersprachler:innen</a:t>
          </a:r>
          <a:r>
            <a:rPr lang="de-DE" sz="1200" kern="1200" dirty="0">
              <a:latin typeface="Roboto"/>
              <a:ea typeface="Roboto"/>
              <a:cs typeface="Roboto"/>
            </a:rPr>
            <a:t>) bevorzugt, da hier eine Übersetzung und damit </a:t>
          </a:r>
          <a:br>
            <a:rPr lang="de-DE" sz="1200" kern="1200" dirty="0">
              <a:latin typeface="Roboto"/>
              <a:ea typeface="Roboto"/>
              <a:cs typeface="Roboto"/>
            </a:rPr>
          </a:br>
          <a:r>
            <a:rPr lang="de-DE" sz="1200" kern="1200" dirty="0">
              <a:latin typeface="Roboto"/>
              <a:ea typeface="Roboto"/>
              <a:cs typeface="Roboto"/>
            </a:rPr>
            <a:t>eine gleichberechtigtere Kommunikation möglich ist</a:t>
          </a:r>
        </a:p>
        <a:p>
          <a:pPr marL="0" lvl="0" indent="0" algn="l" defTabSz="533400">
            <a:lnSpc>
              <a:spcPct val="90000"/>
            </a:lnSpc>
            <a:spcBef>
              <a:spcPct val="0"/>
            </a:spcBef>
            <a:spcAft>
              <a:spcPct val="35000"/>
            </a:spcAft>
            <a:buNone/>
          </a:pPr>
          <a:endParaRPr lang="de-DE" sz="1200" kern="1200" dirty="0">
            <a:latin typeface="Roboto"/>
            <a:ea typeface="Roboto"/>
            <a:cs typeface="Roboto"/>
          </a:endParaRPr>
        </a:p>
      </dsp:txBody>
      <dsp:txXfrm>
        <a:off x="1500399" y="2241310"/>
        <a:ext cx="2303993" cy="1643636"/>
      </dsp:txXfrm>
    </dsp:sp>
    <dsp:sp modelId="{4C0C796E-EC28-6541-99F7-5C03280262FC}">
      <dsp:nvSpPr>
        <dsp:cNvPr id="0" name=""/>
        <dsp:cNvSpPr/>
      </dsp:nvSpPr>
      <dsp:spPr>
        <a:xfrm>
          <a:off x="3851410" y="2162"/>
          <a:ext cx="2212399" cy="2212399"/>
        </a:xfrm>
        <a:prstGeom prst="rect">
          <a:avLst/>
        </a:prstGeom>
        <a:blipFill>
          <a:blip xmlns:r="http://schemas.openxmlformats.org/officeDocument/2006/relationships" r:embed="rId2"/>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1EEB41-0B03-124B-8F05-EA423FE3AA6F}">
      <dsp:nvSpPr>
        <dsp:cNvPr id="0" name=""/>
        <dsp:cNvSpPr/>
      </dsp:nvSpPr>
      <dsp:spPr>
        <a:xfrm>
          <a:off x="3851410" y="2162"/>
          <a:ext cx="221" cy="4424799"/>
        </a:xfrm>
        <a:prstGeom prst="line">
          <a:avLst/>
        </a:prstGeom>
        <a:noFill/>
        <a:ln w="1905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82D2FF-781F-6043-83B1-EA14AD8841A9}">
      <dsp:nvSpPr>
        <dsp:cNvPr id="0" name=""/>
        <dsp:cNvSpPr/>
      </dsp:nvSpPr>
      <dsp:spPr>
        <a:xfrm>
          <a:off x="3851896" y="2241310"/>
          <a:ext cx="2303993" cy="1643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000" tIns="45720" rIns="180000" bIns="45720" numCol="1" spcCol="1270" anchor="t" anchorCtr="0">
          <a:noAutofit/>
        </a:bodyPr>
        <a:lstStyle/>
        <a:p>
          <a:pPr marL="0" lvl="0" indent="0" algn="l" defTabSz="533400">
            <a:lnSpc>
              <a:spcPct val="90000"/>
            </a:lnSpc>
            <a:spcBef>
              <a:spcPct val="0"/>
            </a:spcBef>
            <a:spcAft>
              <a:spcPct val="35000"/>
            </a:spcAft>
            <a:buNone/>
          </a:pPr>
          <a:r>
            <a:rPr lang="de-DE" sz="1200" b="1" kern="1200" dirty="0">
              <a:latin typeface="Roboto" panose="02000000000000000000" pitchFamily="2" charset="0"/>
              <a:ea typeface="Roboto" panose="02000000000000000000" pitchFamily="2" charset="0"/>
            </a:rPr>
            <a:t>Elternbriefe und Informationsmaterial </a:t>
          </a:r>
          <a:br>
            <a:rPr lang="de-DE" sz="1200" kern="1200" dirty="0">
              <a:latin typeface="Roboto" panose="02000000000000000000" pitchFamily="2" charset="0"/>
              <a:ea typeface="Roboto" panose="02000000000000000000" pitchFamily="2" charset="0"/>
            </a:rPr>
          </a:br>
          <a:r>
            <a:rPr lang="de-DE" sz="1200" kern="1200" dirty="0">
              <a:latin typeface="Roboto" panose="02000000000000000000" pitchFamily="2" charset="0"/>
              <a:ea typeface="Roboto" panose="02000000000000000000" pitchFamily="2" charset="0"/>
            </a:rPr>
            <a:t>sind nicht immer für alle verständlich</a:t>
          </a:r>
          <a:endParaRPr lang="de-DE" sz="1200" kern="1200" dirty="0">
            <a:latin typeface="Roboto"/>
            <a:ea typeface="Roboto"/>
            <a:cs typeface="Roboto"/>
          </a:endParaRPr>
        </a:p>
      </dsp:txBody>
      <dsp:txXfrm>
        <a:off x="3851896" y="2241310"/>
        <a:ext cx="2303993" cy="1643636"/>
      </dsp:txXfrm>
    </dsp:sp>
    <dsp:sp modelId="{B6BF6CFA-F57E-E34C-AE0B-6F28C008D5DD}">
      <dsp:nvSpPr>
        <dsp:cNvPr id="0" name=""/>
        <dsp:cNvSpPr/>
      </dsp:nvSpPr>
      <dsp:spPr>
        <a:xfrm>
          <a:off x="6179765" y="2162"/>
          <a:ext cx="2212399" cy="2212399"/>
        </a:xfrm>
        <a:prstGeom prst="rect">
          <a:avLst/>
        </a:prstGeom>
        <a:blipFill>
          <a:blip xmlns:r="http://schemas.openxmlformats.org/officeDocument/2006/relationships" r:embed="rId3"/>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ED4909-0EA9-1E47-9071-B73CF16A8741}">
      <dsp:nvSpPr>
        <dsp:cNvPr id="0" name=""/>
        <dsp:cNvSpPr/>
      </dsp:nvSpPr>
      <dsp:spPr>
        <a:xfrm>
          <a:off x="6156624" y="2162"/>
          <a:ext cx="221" cy="4424799"/>
        </a:xfrm>
        <a:prstGeom prst="line">
          <a:avLst/>
        </a:prstGeom>
        <a:noFill/>
        <a:ln w="15875"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CE80A231-F04F-444D-B871-1A3A224D2521}">
      <dsp:nvSpPr>
        <dsp:cNvPr id="0" name=""/>
        <dsp:cNvSpPr/>
      </dsp:nvSpPr>
      <dsp:spPr>
        <a:xfrm>
          <a:off x="6145539" y="2241310"/>
          <a:ext cx="2303993" cy="1680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000" tIns="45720" rIns="180000" bIns="45720" numCol="1" spcCol="1270" anchor="t" anchorCtr="0">
          <a:noAutofit/>
        </a:bodyPr>
        <a:lstStyle/>
        <a:p>
          <a:pPr marL="0" lvl="0" indent="0" algn="l" defTabSz="533400" rtl="0">
            <a:lnSpc>
              <a:spcPct val="90000"/>
            </a:lnSpc>
            <a:spcBef>
              <a:spcPct val="0"/>
            </a:spcBef>
            <a:spcAft>
              <a:spcPct val="35000"/>
            </a:spcAft>
            <a:buNone/>
          </a:pPr>
          <a:r>
            <a:rPr lang="de-DE" sz="1200" b="1" kern="1200" dirty="0">
              <a:latin typeface="Roboto" panose="02000000000000000000" pitchFamily="2" charset="0"/>
              <a:ea typeface="Roboto" panose="02000000000000000000" pitchFamily="2" charset="0"/>
            </a:rPr>
            <a:t>Informationsfluss über Angebote und schulisches Leben </a:t>
          </a:r>
          <a:r>
            <a:rPr lang="de-DE" sz="1200" kern="1200" dirty="0">
              <a:latin typeface="Roboto" panose="02000000000000000000" pitchFamily="2" charset="0"/>
              <a:ea typeface="Roboto" panose="02000000000000000000" pitchFamily="2" charset="0"/>
            </a:rPr>
            <a:t>wird als kurzfristig empfunden </a:t>
          </a:r>
        </a:p>
        <a:p>
          <a:pPr marL="0" lvl="0" indent="0" algn="l" defTabSz="533400" rtl="0">
            <a:lnSpc>
              <a:spcPct val="90000"/>
            </a:lnSpc>
            <a:spcBef>
              <a:spcPct val="0"/>
            </a:spcBef>
            <a:spcAft>
              <a:spcPct val="35000"/>
            </a:spcAft>
            <a:buNone/>
          </a:pPr>
          <a:endParaRPr lang="de-DE" sz="1200" kern="1200" dirty="0">
            <a:latin typeface="Roboto"/>
            <a:ea typeface="Roboto"/>
            <a:cs typeface="Roboto"/>
          </a:endParaRPr>
        </a:p>
      </dsp:txBody>
      <dsp:txXfrm>
        <a:off x="6145539" y="2241310"/>
        <a:ext cx="2303993" cy="1680981"/>
      </dsp:txXfrm>
    </dsp:sp>
    <dsp:sp modelId="{1582C0C6-094B-FE4D-AF49-59E4439A6E3F}">
      <dsp:nvSpPr>
        <dsp:cNvPr id="0" name=""/>
        <dsp:cNvSpPr/>
      </dsp:nvSpPr>
      <dsp:spPr>
        <a:xfrm>
          <a:off x="8370853" y="-2831"/>
          <a:ext cx="2232377" cy="2232377"/>
        </a:xfrm>
        <a:prstGeom prst="rect">
          <a:avLst/>
        </a:prstGeom>
        <a:blipFill>
          <a:blip xmlns:r="http://schemas.openxmlformats.org/officeDocument/2006/relationships" r:embed="rId4"/>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829FBD-34F9-D642-AEBD-7C63C834F8B6}">
      <dsp:nvSpPr>
        <dsp:cNvPr id="0" name=""/>
        <dsp:cNvSpPr/>
      </dsp:nvSpPr>
      <dsp:spPr>
        <a:xfrm>
          <a:off x="8461838" y="7157"/>
          <a:ext cx="221" cy="4424799"/>
        </a:xfrm>
        <a:prstGeom prst="line">
          <a:avLst/>
        </a:prstGeom>
        <a:noFill/>
        <a:ln w="1905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06BFC932-BFE4-EE4B-A51F-73808839AC5E}">
      <dsp:nvSpPr>
        <dsp:cNvPr id="0" name=""/>
        <dsp:cNvSpPr/>
      </dsp:nvSpPr>
      <dsp:spPr>
        <a:xfrm>
          <a:off x="8462324" y="2246304"/>
          <a:ext cx="2303993" cy="16436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000" tIns="45720" rIns="180000" bIns="45720" numCol="1" spcCol="1270" anchor="t" anchorCtr="0">
          <a:noAutofit/>
        </a:bodyPr>
        <a:lstStyle/>
        <a:p>
          <a:pPr marL="0" lvl="0" indent="0" algn="l" defTabSz="533400">
            <a:lnSpc>
              <a:spcPct val="90000"/>
            </a:lnSpc>
            <a:spcBef>
              <a:spcPct val="0"/>
            </a:spcBef>
            <a:spcAft>
              <a:spcPct val="35000"/>
            </a:spcAft>
            <a:buNone/>
          </a:pPr>
          <a:r>
            <a:rPr lang="de-DE" sz="1200" kern="1200" dirty="0">
              <a:latin typeface="Roboto" panose="02000000000000000000" pitchFamily="2" charset="0"/>
              <a:ea typeface="Roboto" panose="02000000000000000000" pitchFamily="2" charset="0"/>
            </a:rPr>
            <a:t>Bei </a:t>
          </a:r>
          <a:r>
            <a:rPr lang="de-DE" sz="1200" b="1" kern="1200" dirty="0">
              <a:latin typeface="Roboto" panose="02000000000000000000" pitchFamily="2" charset="0"/>
              <a:ea typeface="Roboto" panose="02000000000000000000" pitchFamily="2" charset="0"/>
            </a:rPr>
            <a:t>Kommunikation,</a:t>
          </a:r>
          <a:r>
            <a:rPr lang="de-DE" sz="1200" kern="1200" dirty="0">
              <a:latin typeface="Roboto" panose="02000000000000000000" pitchFamily="2" charset="0"/>
              <a:ea typeface="Roboto" panose="02000000000000000000" pitchFamily="2" charset="0"/>
            </a:rPr>
            <a:t> </a:t>
          </a:r>
          <a:br>
            <a:rPr lang="de-DE" sz="1200" kern="1200" dirty="0">
              <a:latin typeface="Roboto" panose="02000000000000000000" pitchFamily="2" charset="0"/>
              <a:ea typeface="Roboto" panose="02000000000000000000" pitchFamily="2" charset="0"/>
            </a:rPr>
          </a:br>
          <a:r>
            <a:rPr lang="de-DE" sz="1200" kern="1200" dirty="0">
              <a:latin typeface="Roboto" panose="02000000000000000000" pitchFamily="2" charset="0"/>
              <a:ea typeface="Roboto" panose="02000000000000000000" pitchFamily="2" charset="0"/>
            </a:rPr>
            <a:t>welche allein </a:t>
          </a:r>
          <a:r>
            <a:rPr lang="de-DE" sz="1200" b="1" kern="1200" dirty="0">
              <a:latin typeface="Roboto" panose="02000000000000000000" pitchFamily="2" charset="0"/>
              <a:ea typeface="Roboto" panose="02000000000000000000" pitchFamily="2" charset="0"/>
            </a:rPr>
            <a:t>über das Kind </a:t>
          </a:r>
          <a:r>
            <a:rPr lang="de-DE" sz="1200" kern="1200" dirty="0">
              <a:latin typeface="Roboto" panose="02000000000000000000" pitchFamily="2" charset="0"/>
              <a:ea typeface="Roboto" panose="02000000000000000000" pitchFamily="2" charset="0"/>
            </a:rPr>
            <a:t>vermittelt wird, gehen teilweise wichtige Informationen verloren</a:t>
          </a:r>
          <a:endParaRPr lang="de-DE" sz="1200" kern="1200" dirty="0">
            <a:latin typeface="Roboto"/>
            <a:ea typeface="Roboto"/>
            <a:cs typeface="Roboto"/>
          </a:endParaRPr>
        </a:p>
      </dsp:txBody>
      <dsp:txXfrm>
        <a:off x="8462324" y="2246304"/>
        <a:ext cx="2303993" cy="16436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5EBA9-EFC6-3D48-B9D4-B0D824D3E96D}">
      <dsp:nvSpPr>
        <dsp:cNvPr id="0" name=""/>
        <dsp:cNvSpPr/>
      </dsp:nvSpPr>
      <dsp:spPr>
        <a:xfrm>
          <a:off x="118618" y="0"/>
          <a:ext cx="1517808" cy="1517808"/>
        </a:xfrm>
        <a:prstGeom prst="rect">
          <a:avLst/>
        </a:prstGeom>
        <a:blipFill dpi="0" rotWithShape="1">
          <a:blip xmlns:r="http://schemas.openxmlformats.org/officeDocument/2006/relationships" r:embed="rId1"/>
          <a:srcRect/>
          <a:stretch>
            <a:fillRect l="-10000" t="-10000" r="-10000" b="-10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0598A0-7A08-294B-9AD6-275A2016DE58}">
      <dsp:nvSpPr>
        <dsp:cNvPr id="0" name=""/>
        <dsp:cNvSpPr/>
      </dsp:nvSpPr>
      <dsp:spPr>
        <a:xfrm>
          <a:off x="118618" y="0"/>
          <a:ext cx="151" cy="3035616"/>
        </a:xfrm>
        <a:prstGeom prst="line">
          <a:avLst/>
        </a:prstGeom>
        <a:noFill/>
        <a:ln w="12700" cap="flat" cmpd="sng" algn="ctr">
          <a:noFill/>
          <a:prstDash val="solid"/>
          <a:miter lim="800000"/>
        </a:ln>
        <a:effectLst/>
      </dsp:spPr>
      <dsp:style>
        <a:lnRef idx="2">
          <a:scrgbClr r="0" g="0" b="0"/>
        </a:lnRef>
        <a:fillRef idx="0">
          <a:scrgbClr r="0" g="0" b="0"/>
        </a:fillRef>
        <a:effectRef idx="0">
          <a:scrgbClr r="0" g="0" b="0"/>
        </a:effectRef>
        <a:fontRef idx="minor"/>
      </dsp:style>
    </dsp:sp>
    <dsp:sp modelId="{A0C4507E-4178-354A-AA7F-C1B4AADD401A}">
      <dsp:nvSpPr>
        <dsp:cNvPr id="0" name=""/>
        <dsp:cNvSpPr/>
      </dsp:nvSpPr>
      <dsp:spPr>
        <a:xfrm>
          <a:off x="118618" y="1440005"/>
          <a:ext cx="1517808" cy="1517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de-DE" sz="1200" b="1" kern="1200" dirty="0">
              <a:latin typeface="Roboto"/>
              <a:ea typeface="Roboto"/>
              <a:cs typeface="Roboto"/>
            </a:rPr>
            <a:t>Informations-</a:t>
          </a:r>
          <a:br>
            <a:rPr lang="de-DE" sz="1200" b="1" kern="1200" dirty="0">
              <a:latin typeface="Roboto"/>
              <a:ea typeface="Roboto"/>
              <a:cs typeface="Roboto"/>
            </a:rPr>
          </a:br>
          <a:r>
            <a:rPr lang="de-DE" sz="1200" b="1" kern="1200" dirty="0" err="1">
              <a:latin typeface="Roboto"/>
              <a:ea typeface="Roboto"/>
              <a:cs typeface="Roboto"/>
            </a:rPr>
            <a:t>angebote</a:t>
          </a:r>
          <a:r>
            <a:rPr lang="de-DE" sz="1200" kern="1200" dirty="0">
              <a:latin typeface="Roboto"/>
              <a:ea typeface="Roboto"/>
              <a:cs typeface="Roboto"/>
            </a:rPr>
            <a:t> </a:t>
          </a:r>
          <a:br>
            <a:rPr lang="de-DE" sz="1200" kern="1200" dirty="0">
              <a:latin typeface="Roboto"/>
              <a:ea typeface="Roboto"/>
              <a:cs typeface="Roboto"/>
            </a:rPr>
          </a:br>
          <a:r>
            <a:rPr lang="de-DE" sz="1200" kern="1200" dirty="0">
              <a:latin typeface="Roboto"/>
              <a:ea typeface="Roboto"/>
              <a:cs typeface="Roboto"/>
            </a:rPr>
            <a:t>(z.B. Beratungs- und  </a:t>
          </a:r>
          <a:r>
            <a:rPr lang="de-DE" sz="1200" kern="1200" dirty="0" err="1">
              <a:latin typeface="Roboto"/>
              <a:ea typeface="Roboto"/>
              <a:cs typeface="Roboto"/>
            </a:rPr>
            <a:t>Informationsveran-staltungen,Betriebs</a:t>
          </a:r>
          <a:r>
            <a:rPr lang="de-DE" sz="1200" kern="1200" dirty="0">
              <a:latin typeface="Roboto"/>
              <a:ea typeface="Roboto"/>
              <a:cs typeface="Roboto"/>
            </a:rPr>
            <a:t>-</a:t>
          </a:r>
          <a:br>
            <a:rPr lang="de-DE" sz="1200" kern="1200" dirty="0">
              <a:latin typeface="Roboto"/>
              <a:ea typeface="Roboto"/>
              <a:cs typeface="Roboto"/>
            </a:rPr>
          </a:br>
          <a:r>
            <a:rPr lang="de-DE" sz="1200" kern="1200" dirty="0" err="1">
              <a:latin typeface="Roboto"/>
              <a:ea typeface="Roboto"/>
              <a:cs typeface="Roboto"/>
            </a:rPr>
            <a:t>besichtigungen</a:t>
          </a:r>
          <a:r>
            <a:rPr lang="de-DE" sz="1200" kern="1200" dirty="0">
              <a:latin typeface="Roboto"/>
              <a:ea typeface="Roboto"/>
              <a:cs typeface="Roboto"/>
            </a:rPr>
            <a:t>)</a:t>
          </a:r>
          <a:br>
            <a:rPr lang="de-DE" sz="1200" kern="1200" dirty="0">
              <a:latin typeface="Roboto"/>
              <a:ea typeface="Roboto"/>
              <a:cs typeface="Roboto"/>
            </a:rPr>
          </a:br>
          <a:endParaRPr lang="de-DE" sz="1200" kern="1200" dirty="0">
            <a:latin typeface="Roboto"/>
            <a:ea typeface="Roboto"/>
            <a:cs typeface="Roboto"/>
          </a:endParaRPr>
        </a:p>
      </dsp:txBody>
      <dsp:txXfrm>
        <a:off x="118618" y="1440005"/>
        <a:ext cx="1517808" cy="1517808"/>
      </dsp:txXfrm>
    </dsp:sp>
    <dsp:sp modelId="{4C0C796E-EC28-6541-99F7-5C03280262FC}">
      <dsp:nvSpPr>
        <dsp:cNvPr id="0" name=""/>
        <dsp:cNvSpPr/>
      </dsp:nvSpPr>
      <dsp:spPr>
        <a:xfrm>
          <a:off x="1637209" y="0"/>
          <a:ext cx="1517808" cy="1517808"/>
        </a:xfrm>
        <a:prstGeom prst="rect">
          <a:avLst/>
        </a:prstGeom>
        <a:blipFill>
          <a:blip xmlns:r="http://schemas.openxmlformats.org/officeDocument/2006/relationships" r:embed="rId2"/>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1EEB41-0B03-124B-8F05-EA423FE3AA6F}">
      <dsp:nvSpPr>
        <dsp:cNvPr id="0" name=""/>
        <dsp:cNvSpPr/>
      </dsp:nvSpPr>
      <dsp:spPr>
        <a:xfrm>
          <a:off x="1637209" y="0"/>
          <a:ext cx="151" cy="3035616"/>
        </a:xfrm>
        <a:prstGeom prst="line">
          <a:avLst/>
        </a:prstGeom>
        <a:noFill/>
        <a:ln w="635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82D2FF-781F-6043-83B1-EA14AD8841A9}">
      <dsp:nvSpPr>
        <dsp:cNvPr id="0" name=""/>
        <dsp:cNvSpPr/>
      </dsp:nvSpPr>
      <dsp:spPr>
        <a:xfrm>
          <a:off x="1637209" y="1440005"/>
          <a:ext cx="1517808" cy="1517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5720" rIns="45720" bIns="45720" numCol="1" spcCol="1270" anchor="t" anchorCtr="0">
          <a:noAutofit/>
        </a:bodyPr>
        <a:lstStyle/>
        <a:p>
          <a:pPr marL="0" lvl="0" indent="0" algn="l" defTabSz="533400">
            <a:lnSpc>
              <a:spcPct val="90000"/>
            </a:lnSpc>
            <a:spcBef>
              <a:spcPct val="0"/>
            </a:spcBef>
            <a:spcAft>
              <a:spcPct val="35000"/>
            </a:spcAft>
            <a:buNone/>
          </a:pPr>
          <a:r>
            <a:rPr lang="de-DE" sz="1200" b="1" kern="1200" dirty="0">
              <a:latin typeface="Roboto"/>
              <a:ea typeface="Roboto"/>
              <a:cs typeface="Roboto"/>
            </a:rPr>
            <a:t>Elternbildung</a:t>
          </a:r>
          <a:r>
            <a:rPr lang="de-DE" sz="1200" kern="1200" dirty="0">
              <a:latin typeface="Roboto"/>
              <a:ea typeface="Roboto"/>
              <a:cs typeface="Roboto"/>
            </a:rPr>
            <a:t> (z.B. </a:t>
          </a:r>
          <a:r>
            <a:rPr lang="de-DE" sz="1200" kern="1200" dirty="0" err="1">
              <a:latin typeface="Roboto"/>
              <a:ea typeface="Roboto"/>
              <a:cs typeface="Roboto"/>
            </a:rPr>
            <a:t>Weiterbildungsan</a:t>
          </a:r>
          <a:r>
            <a:rPr lang="de-DE" sz="1200" kern="1200" dirty="0">
              <a:latin typeface="Roboto"/>
              <a:ea typeface="Roboto"/>
              <a:cs typeface="Roboto"/>
            </a:rPr>
            <a:t>-gebote zu Berufen &amp; Ausbildung, Seminare zum Thema Studien-finanzierung)</a:t>
          </a:r>
        </a:p>
      </dsp:txBody>
      <dsp:txXfrm>
        <a:off x="1637209" y="1440005"/>
        <a:ext cx="1517808" cy="1517808"/>
      </dsp:txXfrm>
    </dsp:sp>
    <dsp:sp modelId="{B6BF6CFA-F57E-E34C-AE0B-6F28C008D5DD}">
      <dsp:nvSpPr>
        <dsp:cNvPr id="0" name=""/>
        <dsp:cNvSpPr/>
      </dsp:nvSpPr>
      <dsp:spPr>
        <a:xfrm>
          <a:off x="3155800" y="0"/>
          <a:ext cx="1517808" cy="1517808"/>
        </a:xfrm>
        <a:prstGeom prst="rect">
          <a:avLst/>
        </a:prstGeom>
        <a:blipFill rotWithShape="1">
          <a:blip xmlns:r="http://schemas.openxmlformats.org/officeDocument/2006/relationships" r:embed="rId3"/>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ED4909-0EA9-1E47-9071-B73CF16A8741}">
      <dsp:nvSpPr>
        <dsp:cNvPr id="0" name=""/>
        <dsp:cNvSpPr/>
      </dsp:nvSpPr>
      <dsp:spPr>
        <a:xfrm>
          <a:off x="3155800" y="0"/>
          <a:ext cx="151" cy="3035616"/>
        </a:xfrm>
        <a:prstGeom prst="line">
          <a:avLst/>
        </a:prstGeom>
        <a:noFill/>
        <a:ln w="635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CE80A231-F04F-444D-B871-1A3A224D2521}">
      <dsp:nvSpPr>
        <dsp:cNvPr id="0" name=""/>
        <dsp:cNvSpPr/>
      </dsp:nvSpPr>
      <dsp:spPr>
        <a:xfrm>
          <a:off x="3155800" y="1440005"/>
          <a:ext cx="1517808" cy="1517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5720" rIns="45720" bIns="45720" numCol="1" spcCol="1270" anchor="t" anchorCtr="0">
          <a:noAutofit/>
        </a:bodyPr>
        <a:lstStyle/>
        <a:p>
          <a:pPr marL="0" lvl="0" indent="0" algn="l" defTabSz="533400" rtl="0">
            <a:lnSpc>
              <a:spcPct val="90000"/>
            </a:lnSpc>
            <a:spcBef>
              <a:spcPct val="0"/>
            </a:spcBef>
            <a:spcAft>
              <a:spcPct val="35000"/>
            </a:spcAft>
            <a:buNone/>
          </a:pPr>
          <a:r>
            <a:rPr lang="de-DE" sz="1200" b="1" kern="1200" dirty="0">
              <a:latin typeface="Roboto"/>
              <a:ea typeface="Roboto"/>
              <a:cs typeface="Roboto"/>
            </a:rPr>
            <a:t>Elternbeteiligung</a:t>
          </a:r>
          <a:r>
            <a:rPr lang="de-DE" sz="1200" kern="1200" dirty="0">
              <a:latin typeface="Roboto"/>
              <a:ea typeface="Roboto"/>
              <a:cs typeface="Roboto"/>
            </a:rPr>
            <a:t> &amp; </a:t>
          </a:r>
          <a:r>
            <a:rPr lang="de-DE" sz="1200" b="1" kern="1200" dirty="0">
              <a:latin typeface="Roboto"/>
              <a:ea typeface="Roboto"/>
              <a:cs typeface="Roboto"/>
            </a:rPr>
            <a:t>Empowerment-angebote</a:t>
          </a:r>
          <a:r>
            <a:rPr lang="de-DE" sz="1200" kern="1200" dirty="0">
              <a:latin typeface="Roboto"/>
              <a:ea typeface="Roboto"/>
              <a:cs typeface="Roboto"/>
            </a:rPr>
            <a:t> (z.B. Elterncafés, </a:t>
          </a:r>
          <a:br>
            <a:rPr lang="de-DE" sz="1200" kern="1200" dirty="0">
              <a:latin typeface="Roboto"/>
              <a:ea typeface="Roboto"/>
              <a:cs typeface="Roboto"/>
            </a:rPr>
          </a:br>
          <a:r>
            <a:rPr lang="de-DE" sz="1200" kern="1200" dirty="0">
              <a:latin typeface="Roboto"/>
              <a:ea typeface="Roboto"/>
              <a:cs typeface="Roboto"/>
            </a:rPr>
            <a:t>-stammtisch, </a:t>
          </a:r>
          <a:r>
            <a:rPr lang="de-DE" sz="1200" kern="1200" dirty="0" err="1">
              <a:latin typeface="Roboto"/>
              <a:ea typeface="Roboto"/>
              <a:cs typeface="Roboto"/>
            </a:rPr>
            <a:t>Multiplikator:innen</a:t>
          </a:r>
          <a:r>
            <a:rPr lang="de-DE" sz="1200" kern="1200" dirty="0">
              <a:latin typeface="Roboto"/>
              <a:ea typeface="Roboto"/>
              <a:cs typeface="Roboto"/>
            </a:rPr>
            <a:t>)</a:t>
          </a:r>
        </a:p>
      </dsp:txBody>
      <dsp:txXfrm>
        <a:off x="3155800" y="1440005"/>
        <a:ext cx="1517808" cy="1517808"/>
      </dsp:txXfrm>
    </dsp:sp>
    <dsp:sp modelId="{1582C0C6-094B-FE4D-AF49-59E4439A6E3F}">
      <dsp:nvSpPr>
        <dsp:cNvPr id="0" name=""/>
        <dsp:cNvSpPr/>
      </dsp:nvSpPr>
      <dsp:spPr>
        <a:xfrm>
          <a:off x="4674391" y="0"/>
          <a:ext cx="1517808" cy="1517808"/>
        </a:xfrm>
        <a:prstGeom prst="rect">
          <a:avLst/>
        </a:prstGeom>
        <a:blipFill>
          <a:blip xmlns:r="http://schemas.openxmlformats.org/officeDocument/2006/relationships" r:embed="rId4"/>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829FBD-34F9-D642-AEBD-7C63C834F8B6}">
      <dsp:nvSpPr>
        <dsp:cNvPr id="0" name=""/>
        <dsp:cNvSpPr/>
      </dsp:nvSpPr>
      <dsp:spPr>
        <a:xfrm>
          <a:off x="4674391" y="0"/>
          <a:ext cx="151" cy="3035616"/>
        </a:xfrm>
        <a:prstGeom prst="line">
          <a:avLst/>
        </a:prstGeom>
        <a:noFill/>
        <a:ln w="635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06BFC932-BFE4-EE4B-A51F-73808839AC5E}">
      <dsp:nvSpPr>
        <dsp:cNvPr id="0" name=""/>
        <dsp:cNvSpPr/>
      </dsp:nvSpPr>
      <dsp:spPr>
        <a:xfrm>
          <a:off x="4674391" y="1440005"/>
          <a:ext cx="1517808" cy="1517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5720" rIns="45720" bIns="45720" numCol="1" spcCol="1270" anchor="t" anchorCtr="0">
          <a:noAutofit/>
        </a:bodyPr>
        <a:lstStyle/>
        <a:p>
          <a:pPr marL="0" lvl="0" indent="0" algn="l" defTabSz="533400">
            <a:lnSpc>
              <a:spcPct val="90000"/>
            </a:lnSpc>
            <a:spcBef>
              <a:spcPct val="0"/>
            </a:spcBef>
            <a:spcAft>
              <a:spcPct val="35000"/>
            </a:spcAft>
            <a:buNone/>
          </a:pPr>
          <a:r>
            <a:rPr lang="de-DE" sz="1200" b="1" kern="1200" dirty="0">
              <a:latin typeface="Roboto"/>
              <a:ea typeface="Roboto"/>
              <a:cs typeface="Roboto"/>
            </a:rPr>
            <a:t>Spezifische Themen für Elterngruppen </a:t>
          </a:r>
          <a:br>
            <a:rPr lang="de-DE" sz="1200" b="1" kern="1200" dirty="0">
              <a:latin typeface="Roboto"/>
              <a:ea typeface="Roboto"/>
              <a:cs typeface="Roboto"/>
            </a:rPr>
          </a:br>
          <a:r>
            <a:rPr lang="de-DE" sz="1200" kern="1200" dirty="0">
              <a:latin typeface="Roboto"/>
              <a:ea typeface="Roboto"/>
              <a:cs typeface="Roboto"/>
            </a:rPr>
            <a:t>(mit und ohne Förderbedarf)</a:t>
          </a:r>
        </a:p>
      </dsp:txBody>
      <dsp:txXfrm>
        <a:off x="4674391" y="1440005"/>
        <a:ext cx="1517808" cy="1517808"/>
      </dsp:txXfrm>
    </dsp:sp>
    <dsp:sp modelId="{8E77A500-DF90-5544-BABA-042103B88934}">
      <dsp:nvSpPr>
        <dsp:cNvPr id="0" name=""/>
        <dsp:cNvSpPr/>
      </dsp:nvSpPr>
      <dsp:spPr>
        <a:xfrm>
          <a:off x="6192982" y="0"/>
          <a:ext cx="1517808" cy="1517808"/>
        </a:xfrm>
        <a:prstGeom prst="rect">
          <a:avLst/>
        </a:prstGeom>
        <a:blipFill dpi="0" rotWithShape="1">
          <a:blip xmlns:r="http://schemas.openxmlformats.org/officeDocument/2006/relationships">
            <a:extLst>
              <a:ext uri="{96DAC541-7B7A-43D3-8B79-37D633B846F1}">
                <asvg:svgBlip xmlns:asvg="http://schemas.microsoft.com/office/drawing/2016/SVG/main" r:embed="rId5"/>
              </a:ext>
            </a:extLst>
          </a:blip>
          <a:srcRect/>
          <a:stretch>
            <a:fillRect l="5000" t="5000" r="5000" b="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F511B9-CF78-9D40-94B8-D88E407C6A67}">
      <dsp:nvSpPr>
        <dsp:cNvPr id="0" name=""/>
        <dsp:cNvSpPr/>
      </dsp:nvSpPr>
      <dsp:spPr>
        <a:xfrm>
          <a:off x="6192982" y="0"/>
          <a:ext cx="151" cy="3035616"/>
        </a:xfrm>
        <a:prstGeom prst="line">
          <a:avLst/>
        </a:prstGeom>
        <a:noFill/>
        <a:ln w="635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11D01036-B564-5147-AF52-F0F60FD4CC1B}">
      <dsp:nvSpPr>
        <dsp:cNvPr id="0" name=""/>
        <dsp:cNvSpPr/>
      </dsp:nvSpPr>
      <dsp:spPr>
        <a:xfrm>
          <a:off x="6192982" y="1440005"/>
          <a:ext cx="1517808" cy="1517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000" tIns="45720" rIns="45720" bIns="45720" numCol="1" spcCol="1270" anchor="t" anchorCtr="0">
          <a:noAutofit/>
        </a:bodyPr>
        <a:lstStyle/>
        <a:p>
          <a:pPr marL="0" lvl="0" indent="0" algn="l" defTabSz="533400">
            <a:lnSpc>
              <a:spcPct val="90000"/>
            </a:lnSpc>
            <a:spcBef>
              <a:spcPct val="0"/>
            </a:spcBef>
            <a:spcAft>
              <a:spcPct val="35000"/>
            </a:spcAft>
            <a:buNone/>
          </a:pPr>
          <a:r>
            <a:rPr lang="de-DE" sz="1200" b="1" kern="1200" dirty="0">
              <a:latin typeface="Roboto"/>
              <a:ea typeface="Roboto"/>
              <a:cs typeface="Roboto"/>
            </a:rPr>
            <a:t>Lokale Vernetzung </a:t>
          </a:r>
          <a:br>
            <a:rPr lang="de-DE" sz="1200" b="1" kern="1200" dirty="0">
              <a:latin typeface="Roboto"/>
              <a:ea typeface="Roboto"/>
              <a:cs typeface="Roboto"/>
            </a:rPr>
          </a:br>
          <a:r>
            <a:rPr lang="de-DE" sz="1200" kern="1200" dirty="0">
              <a:latin typeface="Roboto"/>
              <a:ea typeface="Roboto"/>
              <a:cs typeface="Roboto"/>
            </a:rPr>
            <a:t>(z.B. Angebote in Zusammenarbeit mit Betrieben/ Vereinen/ Institutionen etc.)</a:t>
          </a:r>
        </a:p>
      </dsp:txBody>
      <dsp:txXfrm>
        <a:off x="6192982" y="1440005"/>
        <a:ext cx="1517808" cy="1517808"/>
      </dsp:txXfrm>
    </dsp:sp>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8/layout/PictureLineup">
  <dgm:title val=""/>
  <dgm:desc val=""/>
  <dgm:catLst>
    <dgm:cat type="picture" pri="19000"/>
    <dgm:cat type="pictureconvert" pri="19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3" destOrd="0"/>
        <dgm:cxn modelId="42" srcId="30" destId="41" srcOrd="0" destOrd="0"/>
      </dgm:cxnLst>
      <dgm:bg/>
      <dgm:whole/>
    </dgm:dataModel>
  </dgm:clrData>
  <dgm:layoutNode name="Name0">
    <dgm:varLst>
      <dgm:chMax/>
      <dgm:chPref/>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op="equ" val="65"/>
      <dgm:constr type="primFontSz" for="des" forName="Parent" refType="primFontSz" refFor="des" refForName="Parent" op="lte"/>
      <dgm:constr type="w" for="ch" forName="composite" refType="w"/>
      <dgm:constr type="h" for="ch" forName="composite" refType="h"/>
      <dgm:constr type="sp" refType="w" refFor="ch" refForName="composite" op="equ" fact="0"/>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h" fact="0.5"/>
              <dgm:constr type="h" for="ch" forName="Image" refType="w"/>
              <dgm:constr type="l" for="ch" forName="Accent" refType="w" fact="0"/>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if>
          <dgm:else name="Name6">
            <dgm:constrLst>
              <dgm:constr type="l" for="ch" forName="Image" refType="w" fact="0"/>
              <dgm:constr type="t" for="ch" forName="Image" refType="h" fact="0"/>
              <dgm:constr type="w" for="ch" forName="Image" refType="h" fact="0.5"/>
              <dgm:constr type="h" for="ch" forName="Image" refType="w"/>
              <dgm:constr type="r" for="ch" forName="Accent" refType="w"/>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else>
        </dgm:choose>
        <dgm:layoutNode name="Image" styleLbl="alignNode1">
          <dgm:alg type="sp"/>
          <dgm:shape xmlns:r="http://schemas.openxmlformats.org/officeDocument/2006/relationships" type="rect" r:blip="" blipPhldr="1">
            <dgm:adjLst/>
          </dgm:shape>
          <dgm:presOf/>
        </dgm:layoutNode>
        <dgm:layoutNode name="Accent" styleLbl="parChTrans1D1">
          <dgm:alg type="sp"/>
          <dgm:shape xmlns:r="http://schemas.openxmlformats.org/officeDocument/2006/relationships" type="line" r:blip="">
            <dgm:adjLst/>
          </dgm:shape>
          <dgm:presOf/>
        </dgm:layoutNode>
        <dgm:layoutNode name="Paren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Lineup">
  <dgm:title val=""/>
  <dgm:desc val=""/>
  <dgm:catLst>
    <dgm:cat type="picture" pri="19000"/>
    <dgm:cat type="pictureconvert" pri="19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3" destOrd="0"/>
        <dgm:cxn modelId="42" srcId="30" destId="41" srcOrd="0" destOrd="0"/>
      </dgm:cxnLst>
      <dgm:bg/>
      <dgm:whole/>
    </dgm:dataModel>
  </dgm:clrData>
  <dgm:layoutNode name="Name0">
    <dgm:varLst>
      <dgm:chMax/>
      <dgm:chPref/>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op="equ" val="65"/>
      <dgm:constr type="primFontSz" for="des" forName="Parent" refType="primFontSz" refFor="des" refForName="Parent" op="lte"/>
      <dgm:constr type="w" for="ch" forName="composite" refType="w"/>
      <dgm:constr type="h" for="ch" forName="composite" refType="h"/>
      <dgm:constr type="sp" refType="w" refFor="ch" refForName="composite" op="equ" fact="0"/>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Image" refType="w" fact="0"/>
              <dgm:constr type="t" for="ch" forName="Image" refType="h" fact="0"/>
              <dgm:constr type="w" for="ch" forName="Image" refType="h" fact="0.5"/>
              <dgm:constr type="h" for="ch" forName="Image" refType="w"/>
              <dgm:constr type="l" for="ch" forName="Accent" refType="w" fact="0"/>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if>
          <dgm:else name="Name6">
            <dgm:constrLst>
              <dgm:constr type="l" for="ch" forName="Image" refType="w" fact="0"/>
              <dgm:constr type="t" for="ch" forName="Image" refType="h" fact="0"/>
              <dgm:constr type="w" for="ch" forName="Image" refType="h" fact="0.5"/>
              <dgm:constr type="h" for="ch" forName="Image" refType="w"/>
              <dgm:constr type="r" for="ch" forName="Accent" refType="w"/>
              <dgm:constr type="t" for="ch" forName="Accent" refType="h" fact="0"/>
              <dgm:constr type="w" for="ch" forName="Accent" refType="w" fact="0.0001"/>
              <dgm:constr type="h" for="ch" forName="Accent" refType="h"/>
              <dgm:constr type="l" for="ch" forName="Parent" refType="w" fact="0"/>
              <dgm:constr type="t" for="ch" forName="Parent" refType="h" fact="0.5"/>
              <dgm:constr type="w" for="ch" forName="Parent" refType="w"/>
            </dgm:constrLst>
          </dgm:else>
        </dgm:choose>
        <dgm:layoutNode name="Image" styleLbl="alignNode1">
          <dgm:alg type="sp"/>
          <dgm:shape xmlns:r="http://schemas.openxmlformats.org/officeDocument/2006/relationships" type="rect" r:blip="" blipPhldr="1">
            <dgm:adjLst/>
          </dgm:shape>
          <dgm:presOf/>
        </dgm:layoutNode>
        <dgm:layoutNode name="Accent" styleLbl="parChTrans1D1">
          <dgm:alg type="sp"/>
          <dgm:shape xmlns:r="http://schemas.openxmlformats.org/officeDocument/2006/relationships" type="line" r:blip="">
            <dgm:adjLst/>
          </dgm:shape>
          <dgm:presOf/>
        </dgm:layoutNode>
        <dgm:layoutNode name="Paren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1F8BD32-907E-A5B5-9193-7A3090FDF9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DD50ACE0-749F-55B1-D0E6-7EB5A03541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28F022-2C95-814B-8A01-7C5F457B3401}" type="datetimeFigureOut">
              <a:rPr lang="de-DE" smtClean="0"/>
              <a:t>16.03.26</a:t>
            </a:fld>
            <a:endParaRPr lang="de-DE" dirty="0"/>
          </a:p>
        </p:txBody>
      </p:sp>
      <p:sp>
        <p:nvSpPr>
          <p:cNvPr id="4" name="Fußzeilenplatzhalter 3">
            <a:extLst>
              <a:ext uri="{FF2B5EF4-FFF2-40B4-BE49-F238E27FC236}">
                <a16:creationId xmlns:a16="http://schemas.microsoft.com/office/drawing/2014/main" id="{171DCEEA-0714-8E64-1002-9652C6ECF2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729197D7-5CA7-5C87-AC94-8455477731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E8BC48-DC1D-C14D-94D5-EA90B0113983}" type="slidenum">
              <a:rPr lang="de-DE" smtClean="0"/>
              <a:t>‹Nr.›</a:t>
            </a:fld>
            <a:endParaRPr lang="de-DE" dirty="0"/>
          </a:p>
        </p:txBody>
      </p:sp>
    </p:spTree>
    <p:extLst>
      <p:ext uri="{BB962C8B-B14F-4D97-AF65-F5344CB8AC3E}">
        <p14:creationId xmlns:p14="http://schemas.microsoft.com/office/powerpoint/2010/main" val="2738306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C418A-4C1B-F441-9D3E-48B89CE9F7EB}" type="datetimeFigureOut">
              <a:rPr lang="de-DE" smtClean="0"/>
              <a:t>16.03.26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3467C-6295-134D-9466-FECF4CCD29BD}" type="slidenum">
              <a:rPr lang="de-DE" smtClean="0"/>
              <a:t>‹Nr.›</a:t>
            </a:fld>
            <a:endParaRPr lang="de-DE" dirty="0"/>
          </a:p>
        </p:txBody>
      </p:sp>
    </p:spTree>
    <p:extLst>
      <p:ext uri="{BB962C8B-B14F-4D97-AF65-F5344CB8AC3E}">
        <p14:creationId xmlns:p14="http://schemas.microsoft.com/office/powerpoint/2010/main" val="191573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4</a:t>
            </a:fld>
            <a:endParaRPr lang="de-DE" dirty="0"/>
          </a:p>
        </p:txBody>
      </p:sp>
    </p:spTree>
    <p:extLst>
      <p:ext uri="{BB962C8B-B14F-4D97-AF65-F5344CB8AC3E}">
        <p14:creationId xmlns:p14="http://schemas.microsoft.com/office/powerpoint/2010/main" val="2332948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5</a:t>
            </a:fld>
            <a:endParaRPr lang="de-DE" dirty="0"/>
          </a:p>
        </p:txBody>
      </p:sp>
    </p:spTree>
    <p:extLst>
      <p:ext uri="{BB962C8B-B14F-4D97-AF65-F5344CB8AC3E}">
        <p14:creationId xmlns:p14="http://schemas.microsoft.com/office/powerpoint/2010/main" val="4195436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Einfluss der Eltern </a:t>
            </a:r>
          </a:p>
        </p:txBody>
      </p:sp>
      <p:sp>
        <p:nvSpPr>
          <p:cNvPr id="4" name="Foliennummernplatzhalter 3"/>
          <p:cNvSpPr>
            <a:spLocks noGrp="1"/>
          </p:cNvSpPr>
          <p:nvPr>
            <p:ph type="sldNum" sz="quarter" idx="5"/>
          </p:nvPr>
        </p:nvSpPr>
        <p:spPr/>
        <p:txBody>
          <a:bodyPr/>
          <a:lstStyle/>
          <a:p>
            <a:fld id="{80D3467C-6295-134D-9466-FECF4CCD29BD}" type="slidenum">
              <a:rPr lang="de-DE" smtClean="0"/>
              <a:t>6</a:t>
            </a:fld>
            <a:endParaRPr lang="de-DE" dirty="0"/>
          </a:p>
        </p:txBody>
      </p:sp>
    </p:spTree>
    <p:extLst>
      <p:ext uri="{BB962C8B-B14F-4D97-AF65-F5344CB8AC3E}">
        <p14:creationId xmlns:p14="http://schemas.microsoft.com/office/powerpoint/2010/main" val="3518492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7</a:t>
            </a:fld>
            <a:endParaRPr lang="de-DE" dirty="0"/>
          </a:p>
        </p:txBody>
      </p:sp>
    </p:spTree>
    <p:extLst>
      <p:ext uri="{BB962C8B-B14F-4D97-AF65-F5344CB8AC3E}">
        <p14:creationId xmlns:p14="http://schemas.microsoft.com/office/powerpoint/2010/main" val="4211220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11</a:t>
            </a:fld>
            <a:endParaRPr lang="de-DE" dirty="0"/>
          </a:p>
        </p:txBody>
      </p:sp>
    </p:spTree>
    <p:extLst>
      <p:ext uri="{BB962C8B-B14F-4D97-AF65-F5344CB8AC3E}">
        <p14:creationId xmlns:p14="http://schemas.microsoft.com/office/powerpoint/2010/main" val="3833627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BF8B5-B285-2B39-42DE-DEB9FC4E2A1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58985F7-2C93-9EF2-9C97-18283C47395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5A66B91-6E16-B170-1495-B703CC130401}"/>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1655771-E705-6BDE-A5CD-84A1F37C8259}"/>
              </a:ext>
            </a:extLst>
          </p:cNvPr>
          <p:cNvSpPr>
            <a:spLocks noGrp="1"/>
          </p:cNvSpPr>
          <p:nvPr>
            <p:ph type="sldNum" sz="quarter" idx="5"/>
          </p:nvPr>
        </p:nvSpPr>
        <p:spPr/>
        <p:txBody>
          <a:bodyPr/>
          <a:lstStyle/>
          <a:p>
            <a:fld id="{80D3467C-6295-134D-9466-FECF4CCD29BD}" type="slidenum">
              <a:rPr lang="de-DE" smtClean="0"/>
              <a:t>12</a:t>
            </a:fld>
            <a:endParaRPr lang="de-DE" dirty="0"/>
          </a:p>
        </p:txBody>
      </p:sp>
    </p:spTree>
    <p:extLst>
      <p:ext uri="{BB962C8B-B14F-4D97-AF65-F5344CB8AC3E}">
        <p14:creationId xmlns:p14="http://schemas.microsoft.com/office/powerpoint/2010/main" val="1189133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13</a:t>
            </a:fld>
            <a:endParaRPr lang="de-DE" dirty="0"/>
          </a:p>
        </p:txBody>
      </p:sp>
    </p:spTree>
    <p:extLst>
      <p:ext uri="{BB962C8B-B14F-4D97-AF65-F5344CB8AC3E}">
        <p14:creationId xmlns:p14="http://schemas.microsoft.com/office/powerpoint/2010/main" val="3101770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14</a:t>
            </a:fld>
            <a:endParaRPr lang="de-DE" dirty="0"/>
          </a:p>
        </p:txBody>
      </p:sp>
    </p:spTree>
    <p:extLst>
      <p:ext uri="{BB962C8B-B14F-4D97-AF65-F5344CB8AC3E}">
        <p14:creationId xmlns:p14="http://schemas.microsoft.com/office/powerpoint/2010/main" val="3998706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15</a:t>
            </a:fld>
            <a:endParaRPr lang="de-DE" dirty="0"/>
          </a:p>
        </p:txBody>
      </p:sp>
    </p:spTree>
    <p:extLst>
      <p:ext uri="{BB962C8B-B14F-4D97-AF65-F5344CB8AC3E}">
        <p14:creationId xmlns:p14="http://schemas.microsoft.com/office/powerpoint/2010/main" val="2632565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0D3467C-6295-134D-9466-FECF4CCD29BD}" type="slidenum">
              <a:rPr lang="de-DE" smtClean="0"/>
              <a:t>17</a:t>
            </a:fld>
            <a:endParaRPr lang="de-DE"/>
          </a:p>
        </p:txBody>
      </p:sp>
    </p:spTree>
    <p:extLst>
      <p:ext uri="{BB962C8B-B14F-4D97-AF65-F5344CB8AC3E}">
        <p14:creationId xmlns:p14="http://schemas.microsoft.com/office/powerpoint/2010/main" val="1259628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0D3467C-6295-134D-9466-FECF4CCD29BD}" type="slidenum">
              <a:rPr lang="de-DE" smtClean="0"/>
              <a:t>21</a:t>
            </a:fld>
            <a:endParaRPr lang="de-DE"/>
          </a:p>
        </p:txBody>
      </p:sp>
    </p:spTree>
    <p:extLst>
      <p:ext uri="{BB962C8B-B14F-4D97-AF65-F5344CB8AC3E}">
        <p14:creationId xmlns:p14="http://schemas.microsoft.com/office/powerpoint/2010/main" val="2187663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p:txBody>
      </p:sp>
      <p:sp>
        <p:nvSpPr>
          <p:cNvPr id="4" name="Foliennummernplatzhalter 3"/>
          <p:cNvSpPr>
            <a:spLocks noGrp="1"/>
          </p:cNvSpPr>
          <p:nvPr>
            <p:ph type="sldNum" sz="quarter" idx="5"/>
          </p:nvPr>
        </p:nvSpPr>
        <p:spPr/>
        <p:txBody>
          <a:bodyPr/>
          <a:lstStyle/>
          <a:p>
            <a:fld id="{80D3467C-6295-134D-9466-FECF4CCD29BD}" type="slidenum">
              <a:rPr lang="de-DE" smtClean="0"/>
              <a:t>22</a:t>
            </a:fld>
            <a:endParaRPr lang="de-DE" dirty="0"/>
          </a:p>
        </p:txBody>
      </p:sp>
    </p:spTree>
    <p:extLst>
      <p:ext uri="{BB962C8B-B14F-4D97-AF65-F5344CB8AC3E}">
        <p14:creationId xmlns:p14="http://schemas.microsoft.com/office/powerpoint/2010/main" val="1104002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0D3467C-6295-134D-9466-FECF4CCD29BD}" type="slidenum">
              <a:rPr lang="de-DE" smtClean="0"/>
              <a:t>29</a:t>
            </a:fld>
            <a:endParaRPr lang="de-DE"/>
          </a:p>
        </p:txBody>
      </p:sp>
    </p:spTree>
    <p:extLst>
      <p:ext uri="{BB962C8B-B14F-4D97-AF65-F5344CB8AC3E}">
        <p14:creationId xmlns:p14="http://schemas.microsoft.com/office/powerpoint/2010/main" val="11664640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hyperlink" Target="http://www.berufswahlkompetenz.de/" TargetMode="External"/><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hyperlink" Target="http://www.berufswahlkompetenz.de/" TargetMode="External"/><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accent2"/>
        </a:solidFill>
        <a:effectLst/>
      </p:bgPr>
    </p:bg>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C741EB3D-7824-62ED-8B39-CDCF275315D6}"/>
              </a:ext>
            </a:extLst>
          </p:cNvPr>
          <p:cNvPicPr>
            <a:picLocks noChangeAspect="1"/>
          </p:cNvPicPr>
          <p:nvPr userDrawn="1"/>
        </p:nvPicPr>
        <p:blipFill>
          <a:blip r:embed="rId2"/>
          <a:stretch>
            <a:fillRect/>
          </a:stretch>
        </p:blipFill>
        <p:spPr>
          <a:xfrm rot="10800000">
            <a:off x="7371616" y="2720934"/>
            <a:ext cx="7043102" cy="8274131"/>
          </a:xfrm>
          <a:prstGeom prst="rect">
            <a:avLst/>
          </a:prstGeom>
        </p:spPr>
      </p:pic>
      <p:pic>
        <p:nvPicPr>
          <p:cNvPr id="19" name="Grafik 18">
            <a:extLst>
              <a:ext uri="{FF2B5EF4-FFF2-40B4-BE49-F238E27FC236}">
                <a16:creationId xmlns:a16="http://schemas.microsoft.com/office/drawing/2014/main" id="{7578B5C9-891A-CD5D-AF9E-507E3094F21E}"/>
              </a:ext>
            </a:extLst>
          </p:cNvPr>
          <p:cNvPicPr>
            <a:picLocks noChangeAspect="1"/>
          </p:cNvPicPr>
          <p:nvPr userDrawn="1"/>
        </p:nvPicPr>
        <p:blipFill>
          <a:blip r:embed="rId2"/>
          <a:stretch>
            <a:fillRect/>
          </a:stretch>
        </p:blipFill>
        <p:spPr>
          <a:xfrm>
            <a:off x="515938" y="-2827218"/>
            <a:ext cx="7043102" cy="8274131"/>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1112520" y="2042159"/>
            <a:ext cx="10563543" cy="1787843"/>
          </a:xfrm>
        </p:spPr>
        <p:txBody>
          <a:bodyPr lIns="0" tIns="0" rIns="0" bIns="0" anchor="b"/>
          <a:lstStyle>
            <a:lvl1pPr algn="l">
              <a:defRPr sz="6000">
                <a:solidFill>
                  <a:schemeClr val="bg1"/>
                </a:solidFill>
              </a:defRPr>
            </a:lvl1pPr>
          </a:lstStyle>
          <a:p>
            <a:r>
              <a:rPr lang="de-DE"/>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1112520" y="3922078"/>
            <a:ext cx="10563543"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836295" y="665536"/>
            <a:ext cx="1839768" cy="785021"/>
          </a:xfrm>
          <a:prstGeom prst="rect">
            <a:avLst/>
          </a:prstGeom>
        </p:spPr>
      </p:pic>
    </p:spTree>
    <p:extLst>
      <p:ext uri="{BB962C8B-B14F-4D97-AF65-F5344CB8AC3E}">
        <p14:creationId xmlns:p14="http://schemas.microsoft.com/office/powerpoint/2010/main" val="9637504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mit Sekundärlogo-Fläche">
    <p:bg>
      <p:bgPr>
        <a:solidFill>
          <a:schemeClr val="accent2"/>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18AEBE-BA24-1258-9B3A-7AAF3DB471DC}"/>
              </a:ext>
            </a:extLst>
          </p:cNvPr>
          <p:cNvPicPr>
            <a:picLocks noChangeAspect="1"/>
          </p:cNvPicPr>
          <p:nvPr userDrawn="1"/>
        </p:nvPicPr>
        <p:blipFill>
          <a:blip r:embed="rId2"/>
          <a:stretch>
            <a:fillRect/>
          </a:stretch>
        </p:blipFill>
        <p:spPr>
          <a:xfrm>
            <a:off x="-594360" y="472440"/>
            <a:ext cx="5931444" cy="6968172"/>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2095268" y="1813559"/>
            <a:ext cx="9580795" cy="1772603"/>
          </a:xfrm>
        </p:spPr>
        <p:txBody>
          <a:bodyPr lIns="0" tIns="0" rIns="0" bIns="0" anchor="b"/>
          <a:lstStyle>
            <a:lvl1pPr algn="l">
              <a:defRPr sz="6000">
                <a:solidFill>
                  <a:schemeClr val="bg1"/>
                </a:solidFill>
              </a:defRPr>
            </a:lvl1pPr>
          </a:lstStyle>
          <a:p>
            <a:r>
              <a:rPr lang="de-DE"/>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2095268" y="3678238"/>
            <a:ext cx="9580795"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836295" y="665536"/>
            <a:ext cx="1839768" cy="785021"/>
          </a:xfrm>
          <a:prstGeom prst="rect">
            <a:avLst/>
          </a:prstGeom>
        </p:spPr>
      </p:pic>
      <p:pic>
        <p:nvPicPr>
          <p:cNvPr id="5" name="Grafik 4">
            <a:extLst>
              <a:ext uri="{FF2B5EF4-FFF2-40B4-BE49-F238E27FC236}">
                <a16:creationId xmlns:a16="http://schemas.microsoft.com/office/drawing/2014/main" id="{4835F6A3-0BA4-9371-0507-832279AE7A13}"/>
              </a:ext>
            </a:extLst>
          </p:cNvPr>
          <p:cNvPicPr>
            <a:picLocks noChangeAspect="1"/>
          </p:cNvPicPr>
          <p:nvPr userDrawn="1"/>
        </p:nvPicPr>
        <p:blipFill rotWithShape="1">
          <a:blip r:embed="rId4"/>
          <a:srcRect l="-420" t="-353" b="-369"/>
          <a:stretch/>
        </p:blipFill>
        <p:spPr>
          <a:xfrm rot="5400000">
            <a:off x="6481904" y="4458868"/>
            <a:ext cx="4834194" cy="5698603"/>
          </a:xfrm>
          <a:prstGeom prst="rect">
            <a:avLst/>
          </a:prstGeom>
        </p:spPr>
      </p:pic>
    </p:spTree>
    <p:extLst>
      <p:ext uri="{BB962C8B-B14F-4D97-AF65-F5344CB8AC3E}">
        <p14:creationId xmlns:p14="http://schemas.microsoft.com/office/powerpoint/2010/main" val="3897582136"/>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19"/>
            <a:ext cx="11160125" cy="857769"/>
          </a:xfrm>
        </p:spPr>
        <p:txBody>
          <a:bodyPr anchor="t" anchorCtr="0"/>
          <a:lstStyle>
            <a:lvl1pPr>
              <a:defRPr>
                <a:solidFill>
                  <a:schemeClr val="accent1"/>
                </a:solidFill>
              </a:defRPr>
            </a:lvl1pPr>
          </a:lstStyle>
          <a:p>
            <a:r>
              <a:rPr lang="de-DE"/>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1825625"/>
            <a:ext cx="11160125"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1497208642"/>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mit Unterzeile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2338087"/>
            <a:ext cx="11160125" cy="38388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1748353302"/>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mit zwei Inh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66F9C61-5DFF-5001-DF4E-6EFE5F9C0120}"/>
              </a:ext>
            </a:extLst>
          </p:cNvPr>
          <p:cNvSpPr>
            <a:spLocks noGrp="1"/>
          </p:cNvSpPr>
          <p:nvPr>
            <p:ph sz="half" idx="1"/>
          </p:nvPr>
        </p:nvSpPr>
        <p:spPr>
          <a:xfrm>
            <a:off x="515938" y="1825625"/>
            <a:ext cx="5503862"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8636042-18D5-27A0-360F-D9D2B5E80A49}"/>
              </a:ext>
            </a:extLst>
          </p:cNvPr>
          <p:cNvSpPr>
            <a:spLocks noGrp="1"/>
          </p:cNvSpPr>
          <p:nvPr>
            <p:ph sz="half" idx="2"/>
          </p:nvPr>
        </p:nvSpPr>
        <p:spPr>
          <a:xfrm>
            <a:off x="6172199" y="1825625"/>
            <a:ext cx="5503863"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oliennummernplatzhalter 6">
            <a:extLst>
              <a:ext uri="{FF2B5EF4-FFF2-40B4-BE49-F238E27FC236}">
                <a16:creationId xmlns:a16="http://schemas.microsoft.com/office/drawing/2014/main" id="{589149A5-816D-905B-F5C7-9148996269C1}"/>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C9E48635-5876-0CEE-6B06-AEF09CB50A1B}"/>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5" name="Titel 4">
            <a:extLst>
              <a:ext uri="{FF2B5EF4-FFF2-40B4-BE49-F238E27FC236}">
                <a16:creationId xmlns:a16="http://schemas.microsoft.com/office/drawing/2014/main" id="{07C9C93C-8977-E06C-297E-DB4DFF781B45}"/>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266597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mit Untertitel und zwei Inh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a:t>Mastertitelformat bearbeiten</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Inhaltsplatzhalter 2">
            <a:extLst>
              <a:ext uri="{FF2B5EF4-FFF2-40B4-BE49-F238E27FC236}">
                <a16:creationId xmlns:a16="http://schemas.microsoft.com/office/drawing/2014/main" id="{0B4061E7-6C29-1961-A3E9-1905A9406628}"/>
              </a:ext>
            </a:extLst>
          </p:cNvPr>
          <p:cNvSpPr>
            <a:spLocks noGrp="1"/>
          </p:cNvSpPr>
          <p:nvPr>
            <p:ph sz="half" idx="1"/>
          </p:nvPr>
        </p:nvSpPr>
        <p:spPr>
          <a:xfrm>
            <a:off x="515938" y="2338086"/>
            <a:ext cx="5503862" cy="382730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Inhaltsplatzhalter 3">
            <a:extLst>
              <a:ext uri="{FF2B5EF4-FFF2-40B4-BE49-F238E27FC236}">
                <a16:creationId xmlns:a16="http://schemas.microsoft.com/office/drawing/2014/main" id="{9ED85B53-835C-9CB5-EE67-BF989CE4851E}"/>
              </a:ext>
            </a:extLst>
          </p:cNvPr>
          <p:cNvSpPr>
            <a:spLocks noGrp="1"/>
          </p:cNvSpPr>
          <p:nvPr>
            <p:ph sz="half" idx="2"/>
          </p:nvPr>
        </p:nvSpPr>
        <p:spPr>
          <a:xfrm>
            <a:off x="6172199" y="2338086"/>
            <a:ext cx="5503863" cy="382730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9147733"/>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EB873DA-8922-5D18-87FA-EF55CE6FEECB}"/>
              </a:ext>
            </a:extLst>
          </p:cNvPr>
          <p:cNvSpPr>
            <a:spLocks noGrp="1"/>
          </p:cNvSpPr>
          <p:nvPr>
            <p:ph type="body" idx="1"/>
          </p:nvPr>
        </p:nvSpPr>
        <p:spPr>
          <a:xfrm>
            <a:off x="515938" y="1808163"/>
            <a:ext cx="5481637"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7282EC0-9F18-C6B3-C099-7FE026B2E702}"/>
              </a:ext>
            </a:extLst>
          </p:cNvPr>
          <p:cNvSpPr>
            <a:spLocks noGrp="1"/>
          </p:cNvSpPr>
          <p:nvPr>
            <p:ph sz="half" idx="2"/>
          </p:nvPr>
        </p:nvSpPr>
        <p:spPr>
          <a:xfrm>
            <a:off x="515938" y="2505075"/>
            <a:ext cx="54816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1503DBD-C0A3-D26F-45C4-A216E320B00E}"/>
              </a:ext>
            </a:extLst>
          </p:cNvPr>
          <p:cNvSpPr>
            <a:spLocks noGrp="1"/>
          </p:cNvSpPr>
          <p:nvPr>
            <p:ph type="body" sz="quarter" idx="3"/>
          </p:nvPr>
        </p:nvSpPr>
        <p:spPr>
          <a:xfrm>
            <a:off x="6172199" y="1808163"/>
            <a:ext cx="5503863"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532A673-CD3F-2C56-117E-A8D6B8743A0F}"/>
              </a:ext>
            </a:extLst>
          </p:cNvPr>
          <p:cNvSpPr>
            <a:spLocks noGrp="1"/>
          </p:cNvSpPr>
          <p:nvPr>
            <p:ph sz="quarter" idx="4"/>
          </p:nvPr>
        </p:nvSpPr>
        <p:spPr>
          <a:xfrm>
            <a:off x="6172199" y="2505075"/>
            <a:ext cx="5503863"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a:extLst>
              <a:ext uri="{FF2B5EF4-FFF2-40B4-BE49-F238E27FC236}">
                <a16:creationId xmlns:a16="http://schemas.microsoft.com/office/drawing/2014/main" id="{B232E16B-3F52-85F2-35D9-4730FA026FA5}"/>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11" name="Fußzeilenplatzhalter 8">
            <a:extLst>
              <a:ext uri="{FF2B5EF4-FFF2-40B4-BE49-F238E27FC236}">
                <a16:creationId xmlns:a16="http://schemas.microsoft.com/office/drawing/2014/main" id="{70409A23-DCAB-1ACF-8263-C9AE3BACC255}"/>
              </a:ext>
            </a:extLst>
          </p:cNvPr>
          <p:cNvSpPr>
            <a:spLocks noGrp="1"/>
          </p:cNvSpPr>
          <p:nvPr>
            <p:ph type="ftr" sz="quarter" idx="1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Titel 1">
            <a:extLst>
              <a:ext uri="{FF2B5EF4-FFF2-40B4-BE49-F238E27FC236}">
                <a16:creationId xmlns:a16="http://schemas.microsoft.com/office/drawing/2014/main" id="{67B7504C-682B-929F-E475-161B26DAFCC7}"/>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2583253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gleich dreispalti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Abgerundetes Rechteck 1">
            <a:extLst>
              <a:ext uri="{FF2B5EF4-FFF2-40B4-BE49-F238E27FC236}">
                <a16:creationId xmlns:a16="http://schemas.microsoft.com/office/drawing/2014/main" id="{C85FD7BA-A9B8-0156-00E9-3D2E0086FAD5}"/>
              </a:ext>
            </a:extLst>
          </p:cNvPr>
          <p:cNvSpPr/>
          <p:nvPr userDrawn="1"/>
        </p:nvSpPr>
        <p:spPr>
          <a:xfrm>
            <a:off x="515937" y="1620458"/>
            <a:ext cx="3600000" cy="4595150"/>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Abgerundetes Rechteck 2">
            <a:extLst>
              <a:ext uri="{FF2B5EF4-FFF2-40B4-BE49-F238E27FC236}">
                <a16:creationId xmlns:a16="http://schemas.microsoft.com/office/drawing/2014/main" id="{970805B0-1110-BA6F-6DAB-BA069F7DECD4}"/>
              </a:ext>
            </a:extLst>
          </p:cNvPr>
          <p:cNvSpPr/>
          <p:nvPr userDrawn="1"/>
        </p:nvSpPr>
        <p:spPr>
          <a:xfrm>
            <a:off x="4296000" y="1620458"/>
            <a:ext cx="3600000" cy="4595150"/>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075CFA51-C844-879E-FDFD-247AFAA5AD6D}"/>
              </a:ext>
            </a:extLst>
          </p:cNvPr>
          <p:cNvSpPr/>
          <p:nvPr userDrawn="1"/>
        </p:nvSpPr>
        <p:spPr>
          <a:xfrm>
            <a:off x="8076063" y="1620458"/>
            <a:ext cx="3600000" cy="4595150"/>
          </a:xfrm>
          <a:prstGeom prst="roundRect">
            <a:avLst/>
          </a:prstGeom>
          <a:solidFill>
            <a:srgbClr val="F0D8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Inhaltsplatzhalter 7">
            <a:extLst>
              <a:ext uri="{FF2B5EF4-FFF2-40B4-BE49-F238E27FC236}">
                <a16:creationId xmlns:a16="http://schemas.microsoft.com/office/drawing/2014/main" id="{FCBE0308-1AF2-3AD2-BE73-3B2C328FDA02}"/>
              </a:ext>
            </a:extLst>
          </p:cNvPr>
          <p:cNvSpPr>
            <a:spLocks noGrp="1"/>
          </p:cNvSpPr>
          <p:nvPr>
            <p:ph sz="quarter" idx="13"/>
          </p:nvPr>
        </p:nvSpPr>
        <p:spPr>
          <a:xfrm>
            <a:off x="898300" y="1959772"/>
            <a:ext cx="2835275" cy="38050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Inhaltsplatzhalter 7">
            <a:extLst>
              <a:ext uri="{FF2B5EF4-FFF2-40B4-BE49-F238E27FC236}">
                <a16:creationId xmlns:a16="http://schemas.microsoft.com/office/drawing/2014/main" id="{A15C39D0-25D9-DDB4-D713-B4E38DB8A10C}"/>
              </a:ext>
            </a:extLst>
          </p:cNvPr>
          <p:cNvSpPr>
            <a:spLocks noGrp="1"/>
          </p:cNvSpPr>
          <p:nvPr>
            <p:ph sz="quarter" idx="14"/>
          </p:nvPr>
        </p:nvSpPr>
        <p:spPr>
          <a:xfrm>
            <a:off x="4678363" y="1959772"/>
            <a:ext cx="2835275" cy="38050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Inhaltsplatzhalter 7">
            <a:extLst>
              <a:ext uri="{FF2B5EF4-FFF2-40B4-BE49-F238E27FC236}">
                <a16:creationId xmlns:a16="http://schemas.microsoft.com/office/drawing/2014/main" id="{E57FCD8B-D089-6C3F-6E12-8CAE44C68BDA}"/>
              </a:ext>
            </a:extLst>
          </p:cNvPr>
          <p:cNvSpPr>
            <a:spLocks noGrp="1"/>
          </p:cNvSpPr>
          <p:nvPr>
            <p:ph sz="quarter" idx="15"/>
          </p:nvPr>
        </p:nvSpPr>
        <p:spPr>
          <a:xfrm>
            <a:off x="8458426" y="1959772"/>
            <a:ext cx="2835275" cy="38050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itel 13">
            <a:extLst>
              <a:ext uri="{FF2B5EF4-FFF2-40B4-BE49-F238E27FC236}">
                <a16:creationId xmlns:a16="http://schemas.microsoft.com/office/drawing/2014/main" id="{E3D2331E-7E6A-47C6-7F6E-99C7F4F98668}"/>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392771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1" name="Textplatzhalter 10">
            <a:extLst>
              <a:ext uri="{FF2B5EF4-FFF2-40B4-BE49-F238E27FC236}">
                <a16:creationId xmlns:a16="http://schemas.microsoft.com/office/drawing/2014/main" id="{E5EA8DAF-7885-0FB8-24B1-85DF3A93C2B2}"/>
              </a:ext>
            </a:extLst>
          </p:cNvPr>
          <p:cNvSpPr>
            <a:spLocks noGrp="1"/>
          </p:cNvSpPr>
          <p:nvPr>
            <p:ph type="body" sz="quarter" idx="13"/>
          </p:nvPr>
        </p:nvSpPr>
        <p:spPr>
          <a:xfrm>
            <a:off x="515939" y="1844040"/>
            <a:ext cx="6678946" cy="43434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9" name="Titel 8">
            <a:extLst>
              <a:ext uri="{FF2B5EF4-FFF2-40B4-BE49-F238E27FC236}">
                <a16:creationId xmlns:a16="http://schemas.microsoft.com/office/drawing/2014/main" id="{E03B0DC5-A06F-5775-36E5-AD7D584941B8}"/>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
        <p:nvSpPr>
          <p:cNvPr id="6" name="Bildplatzhalter 7">
            <a:extLst>
              <a:ext uri="{FF2B5EF4-FFF2-40B4-BE49-F238E27FC236}">
                <a16:creationId xmlns:a16="http://schemas.microsoft.com/office/drawing/2014/main" id="{B18C8EC7-E188-862A-A060-A52161767E14}"/>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Tree>
    <p:extLst>
      <p:ext uri="{BB962C8B-B14F-4D97-AF65-F5344CB8AC3E}">
        <p14:creationId xmlns:p14="http://schemas.microsoft.com/office/powerpoint/2010/main" val="1827469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8" name="Bildplatzhalter 7">
            <a:extLst>
              <a:ext uri="{FF2B5EF4-FFF2-40B4-BE49-F238E27FC236}">
                <a16:creationId xmlns:a16="http://schemas.microsoft.com/office/drawing/2014/main" id="{1328E083-751E-7C64-32B6-6A8AB7967E8E}"/>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
        <p:nvSpPr>
          <p:cNvPr id="2" name="Titel 1">
            <a:extLst>
              <a:ext uri="{FF2B5EF4-FFF2-40B4-BE49-F238E27FC236}">
                <a16:creationId xmlns:a16="http://schemas.microsoft.com/office/drawing/2014/main" id="{0E305734-4F63-9AC5-D4D9-F1DF4876BA19}"/>
              </a:ext>
            </a:extLst>
          </p:cNvPr>
          <p:cNvSpPr>
            <a:spLocks noGrp="1"/>
          </p:cNvSpPr>
          <p:nvPr>
            <p:ph type="title"/>
          </p:nvPr>
        </p:nvSpPr>
        <p:spPr>
          <a:xfrm>
            <a:off x="515938" y="740320"/>
            <a:ext cx="11160125" cy="521322"/>
          </a:xfrm>
        </p:spPr>
        <p:txBody>
          <a:bodyPr anchor="t" anchorCtr="0">
            <a:noAutofit/>
          </a:bodyPr>
          <a:lstStyle>
            <a:lvl1pPr>
              <a:defRPr sz="3200">
                <a:solidFill>
                  <a:schemeClr val="accent1"/>
                </a:solidFill>
              </a:defRPr>
            </a:lvl1pPr>
          </a:lstStyle>
          <a:p>
            <a:r>
              <a:rPr lang="de-DE"/>
              <a:t>Mastertitelformat bearbeiten</a:t>
            </a:r>
          </a:p>
        </p:txBody>
      </p:sp>
      <p:sp>
        <p:nvSpPr>
          <p:cNvPr id="3" name="Untertitel 2">
            <a:extLst>
              <a:ext uri="{FF2B5EF4-FFF2-40B4-BE49-F238E27FC236}">
                <a16:creationId xmlns:a16="http://schemas.microsoft.com/office/drawing/2014/main" id="{0ECE3FD7-E3DC-9447-CE53-BD0ADE252183}"/>
              </a:ext>
            </a:extLst>
          </p:cNvPr>
          <p:cNvSpPr>
            <a:spLocks noGrp="1"/>
          </p:cNvSpPr>
          <p:nvPr>
            <p:ph type="subTitle" idx="15"/>
          </p:nvPr>
        </p:nvSpPr>
        <p:spPr>
          <a:xfrm>
            <a:off x="515938" y="1327558"/>
            <a:ext cx="6723611"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Textplatzhalter 10">
            <a:extLst>
              <a:ext uri="{FF2B5EF4-FFF2-40B4-BE49-F238E27FC236}">
                <a16:creationId xmlns:a16="http://schemas.microsoft.com/office/drawing/2014/main" id="{F4CF7BA2-585A-32F5-5420-2C6AD2717BD7}"/>
              </a:ext>
            </a:extLst>
          </p:cNvPr>
          <p:cNvSpPr>
            <a:spLocks noGrp="1"/>
          </p:cNvSpPr>
          <p:nvPr>
            <p:ph type="body" sz="quarter" idx="13"/>
          </p:nvPr>
        </p:nvSpPr>
        <p:spPr>
          <a:xfrm>
            <a:off x="515938" y="2326511"/>
            <a:ext cx="6719051" cy="3860930"/>
          </a:xfrm>
        </p:spPr>
        <p:txBody>
          <a:bodyPr/>
          <a:lstStyle>
            <a:lvl2pPr marL="230400">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26365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AEC3505-27E0-AFDE-B079-7DB2CF237C21}"/>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8" name="Fußzeilenplatzhalter 8">
            <a:extLst>
              <a:ext uri="{FF2B5EF4-FFF2-40B4-BE49-F238E27FC236}">
                <a16:creationId xmlns:a16="http://schemas.microsoft.com/office/drawing/2014/main" id="{2D62A03D-2C1E-2455-6B00-3273D6FCEE77}"/>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Titel 3">
            <a:extLst>
              <a:ext uri="{FF2B5EF4-FFF2-40B4-BE49-F238E27FC236}">
                <a16:creationId xmlns:a16="http://schemas.microsoft.com/office/drawing/2014/main" id="{1E476B2F-5E03-6F42-6FCE-6DD71A42AF16}"/>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253006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4176961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1_Leer">
    <p:bg>
      <p:bgPr>
        <a:solidFill>
          <a:schemeClr val="accent2"/>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09AAC19-3A37-CBA5-ABC2-A82202526F4F}"/>
              </a:ext>
            </a:extLst>
          </p:cNvPr>
          <p:cNvSpPr txBox="1"/>
          <p:nvPr userDrawn="1"/>
        </p:nvSpPr>
        <p:spPr>
          <a:xfrm>
            <a:off x="6282785" y="2675815"/>
            <a:ext cx="4899566" cy="3457357"/>
          </a:xfrm>
          <a:prstGeom prst="rect">
            <a:avLst/>
          </a:prstGeom>
          <a:noFill/>
        </p:spPr>
        <p:txBody>
          <a:bodyPr wrap="square" lIns="0" tIns="0" rIns="0" bIns="0" rtlCol="0">
            <a:spAutoFit/>
          </a:bodyPr>
          <a:lstStyle/>
          <a:p>
            <a:pPr>
              <a:lnSpc>
                <a:spcPct val="110000"/>
              </a:lnSpc>
            </a:pPr>
            <a:r>
              <a:rPr lang="de-DE" sz="2000" dirty="0">
                <a:solidFill>
                  <a:schemeClr val="bg1"/>
                </a:solidFill>
                <a:latin typeface="Roboto" panose="02000000000000000000" pitchFamily="2" charset="0"/>
                <a:ea typeface="Roboto" panose="02000000000000000000" pitchFamily="2" charset="0"/>
              </a:rPr>
              <a:t>Mit digitalen Tools Berufliche Orientierung an Schule entwickeln und steuern.</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Georgskommende 33</a:t>
            </a:r>
          </a:p>
          <a:p>
            <a:pPr>
              <a:lnSpc>
                <a:spcPct val="110000"/>
              </a:lnSpc>
            </a:pPr>
            <a:r>
              <a:rPr lang="de-DE" sz="2000" dirty="0">
                <a:solidFill>
                  <a:schemeClr val="bg1"/>
                </a:solidFill>
                <a:latin typeface="Roboto" panose="02000000000000000000" pitchFamily="2" charset="0"/>
                <a:ea typeface="Roboto" panose="02000000000000000000" pitchFamily="2" charset="0"/>
              </a:rPr>
              <a:t>48143 Münster</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Tel +49 (0) 251 83-29476</a:t>
            </a:r>
          </a:p>
          <a:p>
            <a:pPr>
              <a:lnSpc>
                <a:spcPct val="110000"/>
              </a:lnSpc>
            </a:pPr>
            <a:r>
              <a:rPr lang="de-DE" sz="2000" dirty="0">
                <a:solidFill>
                  <a:schemeClr val="bg1"/>
                </a:solidFill>
                <a:latin typeface="Roboto" panose="02000000000000000000" pitchFamily="2" charset="0"/>
                <a:ea typeface="Roboto" panose="02000000000000000000" pitchFamily="2" charset="0"/>
              </a:rPr>
              <a:t>berufswahlkompetenz@uni-muenster.de</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b="1" dirty="0">
                <a:solidFill>
                  <a:schemeClr val="bg1"/>
                </a:solidFill>
                <a:latin typeface="Roboto" panose="02000000000000000000" pitchFamily="2" charset="0"/>
                <a:ea typeface="Roboto" panose="02000000000000000000" pitchFamily="2" charset="0"/>
                <a:hlinkClick r:id="rId2">
                  <a:extLst>
                    <a:ext uri="{A12FA001-AC4F-418D-AE19-62706E023703}">
                      <ahyp:hlinkClr xmlns:ahyp="http://schemas.microsoft.com/office/drawing/2018/hyperlinkcolor" val="tx"/>
                    </a:ext>
                  </a:extLst>
                </a:hlinkClick>
              </a:rPr>
              <a:t>www.berufswahlkompetenz.de</a:t>
            </a:r>
            <a:endParaRPr lang="de-DE" sz="2000" b="1" dirty="0">
              <a:solidFill>
                <a:schemeClr val="bg1"/>
              </a:solidFill>
              <a:latin typeface="Roboto" panose="02000000000000000000" pitchFamily="2" charset="0"/>
              <a:ea typeface="Roboto" panose="02000000000000000000" pitchFamily="2" charset="0"/>
            </a:endParaRPr>
          </a:p>
        </p:txBody>
      </p:sp>
      <p:pic>
        <p:nvPicPr>
          <p:cNvPr id="6" name="Grafik 5">
            <a:extLst>
              <a:ext uri="{FF2B5EF4-FFF2-40B4-BE49-F238E27FC236}">
                <a16:creationId xmlns:a16="http://schemas.microsoft.com/office/drawing/2014/main" id="{3F8FC720-A13E-4BEF-7A63-AEC2064E0C3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171274" y="594851"/>
            <a:ext cx="3251355" cy="1387340"/>
          </a:xfrm>
          <a:prstGeom prst="rect">
            <a:avLst/>
          </a:prstGeom>
        </p:spPr>
      </p:pic>
      <p:pic>
        <p:nvPicPr>
          <p:cNvPr id="10" name="Grafik 9">
            <a:extLst>
              <a:ext uri="{FF2B5EF4-FFF2-40B4-BE49-F238E27FC236}">
                <a16:creationId xmlns:a16="http://schemas.microsoft.com/office/drawing/2014/main" id="{BF9D4912-D41A-8A98-FF92-1ED90227F90D}"/>
              </a:ext>
            </a:extLst>
          </p:cNvPr>
          <p:cNvPicPr>
            <a:picLocks noChangeAspect="1"/>
          </p:cNvPicPr>
          <p:nvPr userDrawn="1"/>
        </p:nvPicPr>
        <p:blipFill>
          <a:blip r:embed="rId4"/>
          <a:stretch>
            <a:fillRect/>
          </a:stretch>
        </p:blipFill>
        <p:spPr>
          <a:xfrm>
            <a:off x="-532266" y="400051"/>
            <a:ext cx="5756585" cy="6762751"/>
          </a:xfrm>
          <a:prstGeom prst="rect">
            <a:avLst/>
          </a:prstGeom>
        </p:spPr>
      </p:pic>
      <p:sp>
        <p:nvSpPr>
          <p:cNvPr id="11" name="Textfeld 10">
            <a:extLst>
              <a:ext uri="{FF2B5EF4-FFF2-40B4-BE49-F238E27FC236}">
                <a16:creationId xmlns:a16="http://schemas.microsoft.com/office/drawing/2014/main" id="{C56FF9E3-E6D5-D8FA-72F3-9D391CACFD94}"/>
              </a:ext>
            </a:extLst>
          </p:cNvPr>
          <p:cNvSpPr txBox="1"/>
          <p:nvPr userDrawn="1"/>
        </p:nvSpPr>
        <p:spPr>
          <a:xfrm>
            <a:off x="12553950" y="728663"/>
            <a:ext cx="2838450" cy="923330"/>
          </a:xfrm>
          <a:prstGeom prst="rect">
            <a:avLst/>
          </a:prstGeom>
          <a:noFill/>
        </p:spPr>
        <p:txBody>
          <a:bodyPr wrap="square" rtlCol="0">
            <a:spAutoFit/>
          </a:bodyPr>
          <a:lstStyle/>
          <a:p>
            <a:r>
              <a:rPr lang="de-DE" dirty="0"/>
              <a:t>Diese Folie kann inhaltlich im Folienmaster bearbeitet werden.</a:t>
            </a:r>
          </a:p>
        </p:txBody>
      </p:sp>
    </p:spTree>
    <p:extLst>
      <p:ext uri="{BB962C8B-B14F-4D97-AF65-F5344CB8AC3E}">
        <p14:creationId xmlns:p14="http://schemas.microsoft.com/office/powerpoint/2010/main" val="1305291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accent2"/>
        </a:solidFill>
        <a:effectLst/>
      </p:bgPr>
    </p:bg>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C741EB3D-7824-62ED-8B39-CDCF275315D6}"/>
              </a:ext>
            </a:extLst>
          </p:cNvPr>
          <p:cNvPicPr>
            <a:picLocks noChangeAspect="1"/>
          </p:cNvPicPr>
          <p:nvPr userDrawn="1"/>
        </p:nvPicPr>
        <p:blipFill>
          <a:blip r:embed="rId2"/>
          <a:stretch>
            <a:fillRect/>
          </a:stretch>
        </p:blipFill>
        <p:spPr>
          <a:xfrm rot="10800000">
            <a:off x="7371616" y="2720934"/>
            <a:ext cx="7043102" cy="8274131"/>
          </a:xfrm>
          <a:prstGeom prst="rect">
            <a:avLst/>
          </a:prstGeom>
        </p:spPr>
      </p:pic>
      <p:pic>
        <p:nvPicPr>
          <p:cNvPr id="19" name="Grafik 18">
            <a:extLst>
              <a:ext uri="{FF2B5EF4-FFF2-40B4-BE49-F238E27FC236}">
                <a16:creationId xmlns:a16="http://schemas.microsoft.com/office/drawing/2014/main" id="{7578B5C9-891A-CD5D-AF9E-507E3094F21E}"/>
              </a:ext>
            </a:extLst>
          </p:cNvPr>
          <p:cNvPicPr>
            <a:picLocks noChangeAspect="1"/>
          </p:cNvPicPr>
          <p:nvPr userDrawn="1"/>
        </p:nvPicPr>
        <p:blipFill>
          <a:blip r:embed="rId2"/>
          <a:stretch>
            <a:fillRect/>
          </a:stretch>
        </p:blipFill>
        <p:spPr>
          <a:xfrm>
            <a:off x="515938" y="-2827218"/>
            <a:ext cx="7043102" cy="8274131"/>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1112520" y="2042159"/>
            <a:ext cx="10563543" cy="1787843"/>
          </a:xfrm>
        </p:spPr>
        <p:txBody>
          <a:bodyPr lIns="0" tIns="0" rIns="0" bIns="0" anchor="b"/>
          <a:lstStyle>
            <a:lvl1pPr algn="l">
              <a:defRPr sz="6000">
                <a:solidFill>
                  <a:schemeClr val="bg1"/>
                </a:solidFill>
              </a:defRPr>
            </a:lvl1pPr>
          </a:lstStyle>
          <a:p>
            <a:r>
              <a:rPr lang="de-DE"/>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1112520" y="3922078"/>
            <a:ext cx="10563543"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836295" y="665536"/>
            <a:ext cx="1839768" cy="785021"/>
          </a:xfrm>
          <a:prstGeom prst="rect">
            <a:avLst/>
          </a:prstGeom>
        </p:spPr>
      </p:pic>
    </p:spTree>
    <p:extLst>
      <p:ext uri="{BB962C8B-B14F-4D97-AF65-F5344CB8AC3E}">
        <p14:creationId xmlns:p14="http://schemas.microsoft.com/office/powerpoint/2010/main" val="3116749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elfolie mit Sekundärlogo-Fläche">
    <p:bg>
      <p:bgPr>
        <a:solidFill>
          <a:schemeClr val="accent2"/>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18AEBE-BA24-1258-9B3A-7AAF3DB471DC}"/>
              </a:ext>
            </a:extLst>
          </p:cNvPr>
          <p:cNvPicPr>
            <a:picLocks noChangeAspect="1"/>
          </p:cNvPicPr>
          <p:nvPr userDrawn="1"/>
        </p:nvPicPr>
        <p:blipFill>
          <a:blip r:embed="rId2"/>
          <a:stretch>
            <a:fillRect/>
          </a:stretch>
        </p:blipFill>
        <p:spPr>
          <a:xfrm>
            <a:off x="-594360" y="472440"/>
            <a:ext cx="5931444" cy="6968172"/>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2095268" y="1813559"/>
            <a:ext cx="9580795" cy="1772603"/>
          </a:xfrm>
        </p:spPr>
        <p:txBody>
          <a:bodyPr lIns="0" tIns="0" rIns="0" bIns="0" anchor="b"/>
          <a:lstStyle>
            <a:lvl1pPr algn="l">
              <a:defRPr sz="6000">
                <a:solidFill>
                  <a:schemeClr val="bg1"/>
                </a:solidFill>
              </a:defRPr>
            </a:lvl1pPr>
          </a:lstStyle>
          <a:p>
            <a:r>
              <a:rPr lang="de-DE"/>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2095268" y="3678238"/>
            <a:ext cx="9580795"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836295" y="665536"/>
            <a:ext cx="1839768" cy="785021"/>
          </a:xfrm>
          <a:prstGeom prst="rect">
            <a:avLst/>
          </a:prstGeom>
        </p:spPr>
      </p:pic>
      <p:pic>
        <p:nvPicPr>
          <p:cNvPr id="5" name="Grafik 4">
            <a:extLst>
              <a:ext uri="{FF2B5EF4-FFF2-40B4-BE49-F238E27FC236}">
                <a16:creationId xmlns:a16="http://schemas.microsoft.com/office/drawing/2014/main" id="{4835F6A3-0BA4-9371-0507-832279AE7A13}"/>
              </a:ext>
            </a:extLst>
          </p:cNvPr>
          <p:cNvPicPr>
            <a:picLocks noChangeAspect="1"/>
          </p:cNvPicPr>
          <p:nvPr userDrawn="1"/>
        </p:nvPicPr>
        <p:blipFill rotWithShape="1">
          <a:blip r:embed="rId4"/>
          <a:srcRect l="-420" t="-353" b="-369"/>
          <a:stretch/>
        </p:blipFill>
        <p:spPr>
          <a:xfrm rot="5400000">
            <a:off x="6481904" y="4458868"/>
            <a:ext cx="4834194" cy="5698603"/>
          </a:xfrm>
          <a:prstGeom prst="rect">
            <a:avLst/>
          </a:prstGeom>
        </p:spPr>
      </p:pic>
    </p:spTree>
    <p:extLst>
      <p:ext uri="{BB962C8B-B14F-4D97-AF65-F5344CB8AC3E}">
        <p14:creationId xmlns:p14="http://schemas.microsoft.com/office/powerpoint/2010/main" val="340553490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19"/>
            <a:ext cx="11160125" cy="857769"/>
          </a:xfrm>
        </p:spPr>
        <p:txBody>
          <a:bodyPr anchor="t" anchorCtr="0"/>
          <a:lstStyle>
            <a:lvl1pPr>
              <a:defRPr>
                <a:solidFill>
                  <a:schemeClr val="accent1"/>
                </a:solidFill>
              </a:defRPr>
            </a:lvl1pPr>
          </a:lstStyle>
          <a:p>
            <a:r>
              <a:rPr lang="de-DE"/>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1825625"/>
            <a:ext cx="11160125"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291144706"/>
      </p:ext>
    </p:extLst>
  </p:cSld>
  <p:clrMapOvr>
    <a:masterClrMapping/>
  </p:clrMapOvr>
  <p:extLst>
    <p:ext uri="{DCECCB84-F9BA-43D5-87BE-67443E8EF086}">
      <p15:sldGuideLst xmlns:p15="http://schemas.microsoft.com/office/powerpoint/2012/main">
        <p15:guide id="2" pos="735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mit Unterzeile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2338087"/>
            <a:ext cx="11160125" cy="38388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1783381104"/>
      </p:ext>
    </p:extLst>
  </p:cSld>
  <p:clrMapOvr>
    <a:masterClrMapping/>
  </p:clrMapOvr>
  <p:extLst>
    <p:ext uri="{DCECCB84-F9BA-43D5-87BE-67443E8EF086}">
      <p15:sldGuideLst xmlns:p15="http://schemas.microsoft.com/office/powerpoint/2012/main">
        <p15:guide id="2" pos="735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mit zwei Inh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66F9C61-5DFF-5001-DF4E-6EFE5F9C0120}"/>
              </a:ext>
            </a:extLst>
          </p:cNvPr>
          <p:cNvSpPr>
            <a:spLocks noGrp="1"/>
          </p:cNvSpPr>
          <p:nvPr>
            <p:ph sz="half" idx="1"/>
          </p:nvPr>
        </p:nvSpPr>
        <p:spPr>
          <a:xfrm>
            <a:off x="515938" y="1825625"/>
            <a:ext cx="5503862"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8636042-18D5-27A0-360F-D9D2B5E80A49}"/>
              </a:ext>
            </a:extLst>
          </p:cNvPr>
          <p:cNvSpPr>
            <a:spLocks noGrp="1"/>
          </p:cNvSpPr>
          <p:nvPr>
            <p:ph sz="half" idx="2"/>
          </p:nvPr>
        </p:nvSpPr>
        <p:spPr>
          <a:xfrm>
            <a:off x="6172199" y="1825625"/>
            <a:ext cx="5503863"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oliennummernplatzhalter 6">
            <a:extLst>
              <a:ext uri="{FF2B5EF4-FFF2-40B4-BE49-F238E27FC236}">
                <a16:creationId xmlns:a16="http://schemas.microsoft.com/office/drawing/2014/main" id="{589149A5-816D-905B-F5C7-9148996269C1}"/>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C9E48635-5876-0CEE-6B06-AEF09CB50A1B}"/>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5" name="Titel 4">
            <a:extLst>
              <a:ext uri="{FF2B5EF4-FFF2-40B4-BE49-F238E27FC236}">
                <a16:creationId xmlns:a16="http://schemas.microsoft.com/office/drawing/2014/main" id="{07C9C93C-8977-E06C-297E-DB4DFF781B45}"/>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4509071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mit Untertitel und zwei Inh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a:t>Mastertitelformat bearbeiten</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Inhaltsplatzhalter 2">
            <a:extLst>
              <a:ext uri="{FF2B5EF4-FFF2-40B4-BE49-F238E27FC236}">
                <a16:creationId xmlns:a16="http://schemas.microsoft.com/office/drawing/2014/main" id="{0B4061E7-6C29-1961-A3E9-1905A9406628}"/>
              </a:ext>
            </a:extLst>
          </p:cNvPr>
          <p:cNvSpPr>
            <a:spLocks noGrp="1"/>
          </p:cNvSpPr>
          <p:nvPr>
            <p:ph sz="half" idx="1"/>
          </p:nvPr>
        </p:nvSpPr>
        <p:spPr>
          <a:xfrm>
            <a:off x="515938" y="2338086"/>
            <a:ext cx="5503862" cy="382730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Inhaltsplatzhalter 3">
            <a:extLst>
              <a:ext uri="{FF2B5EF4-FFF2-40B4-BE49-F238E27FC236}">
                <a16:creationId xmlns:a16="http://schemas.microsoft.com/office/drawing/2014/main" id="{9ED85B53-835C-9CB5-EE67-BF989CE4851E}"/>
              </a:ext>
            </a:extLst>
          </p:cNvPr>
          <p:cNvSpPr>
            <a:spLocks noGrp="1"/>
          </p:cNvSpPr>
          <p:nvPr>
            <p:ph sz="half" idx="2"/>
          </p:nvPr>
        </p:nvSpPr>
        <p:spPr>
          <a:xfrm>
            <a:off x="6172199" y="2338086"/>
            <a:ext cx="5503863" cy="382730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03278085"/>
      </p:ext>
    </p:extLst>
  </p:cSld>
  <p:clrMapOvr>
    <a:masterClrMapping/>
  </p:clrMapOvr>
  <p:extLst>
    <p:ext uri="{DCECCB84-F9BA-43D5-87BE-67443E8EF086}">
      <p15:sldGuideLst xmlns:p15="http://schemas.microsoft.com/office/powerpoint/2012/main">
        <p15:guide id="2" pos="735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EB873DA-8922-5D18-87FA-EF55CE6FEECB}"/>
              </a:ext>
            </a:extLst>
          </p:cNvPr>
          <p:cNvSpPr>
            <a:spLocks noGrp="1"/>
          </p:cNvSpPr>
          <p:nvPr>
            <p:ph type="body" idx="1"/>
          </p:nvPr>
        </p:nvSpPr>
        <p:spPr>
          <a:xfrm>
            <a:off x="515938" y="1808163"/>
            <a:ext cx="5481637"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7282EC0-9F18-C6B3-C099-7FE026B2E702}"/>
              </a:ext>
            </a:extLst>
          </p:cNvPr>
          <p:cNvSpPr>
            <a:spLocks noGrp="1"/>
          </p:cNvSpPr>
          <p:nvPr>
            <p:ph sz="half" idx="2"/>
          </p:nvPr>
        </p:nvSpPr>
        <p:spPr>
          <a:xfrm>
            <a:off x="515938" y="2505075"/>
            <a:ext cx="548163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1503DBD-C0A3-D26F-45C4-A216E320B00E}"/>
              </a:ext>
            </a:extLst>
          </p:cNvPr>
          <p:cNvSpPr>
            <a:spLocks noGrp="1"/>
          </p:cNvSpPr>
          <p:nvPr>
            <p:ph type="body" sz="quarter" idx="3"/>
          </p:nvPr>
        </p:nvSpPr>
        <p:spPr>
          <a:xfrm>
            <a:off x="6172199" y="1808163"/>
            <a:ext cx="5503863"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532A673-CD3F-2C56-117E-A8D6B8743A0F}"/>
              </a:ext>
            </a:extLst>
          </p:cNvPr>
          <p:cNvSpPr>
            <a:spLocks noGrp="1"/>
          </p:cNvSpPr>
          <p:nvPr>
            <p:ph sz="quarter" idx="4"/>
          </p:nvPr>
        </p:nvSpPr>
        <p:spPr>
          <a:xfrm>
            <a:off x="6172199" y="2505075"/>
            <a:ext cx="5503863"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a:extLst>
              <a:ext uri="{FF2B5EF4-FFF2-40B4-BE49-F238E27FC236}">
                <a16:creationId xmlns:a16="http://schemas.microsoft.com/office/drawing/2014/main" id="{B232E16B-3F52-85F2-35D9-4730FA026FA5}"/>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11" name="Fußzeilenplatzhalter 8">
            <a:extLst>
              <a:ext uri="{FF2B5EF4-FFF2-40B4-BE49-F238E27FC236}">
                <a16:creationId xmlns:a16="http://schemas.microsoft.com/office/drawing/2014/main" id="{70409A23-DCAB-1ACF-8263-C9AE3BACC255}"/>
              </a:ext>
            </a:extLst>
          </p:cNvPr>
          <p:cNvSpPr>
            <a:spLocks noGrp="1"/>
          </p:cNvSpPr>
          <p:nvPr>
            <p:ph type="ftr" sz="quarter" idx="1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Titel 1">
            <a:extLst>
              <a:ext uri="{FF2B5EF4-FFF2-40B4-BE49-F238E27FC236}">
                <a16:creationId xmlns:a16="http://schemas.microsoft.com/office/drawing/2014/main" id="{67B7504C-682B-929F-E475-161B26DAFCC7}"/>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25761595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gleich dreispalti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Abgerundetes Rechteck 1">
            <a:extLst>
              <a:ext uri="{FF2B5EF4-FFF2-40B4-BE49-F238E27FC236}">
                <a16:creationId xmlns:a16="http://schemas.microsoft.com/office/drawing/2014/main" id="{C85FD7BA-A9B8-0156-00E9-3D2E0086FAD5}"/>
              </a:ext>
            </a:extLst>
          </p:cNvPr>
          <p:cNvSpPr/>
          <p:nvPr userDrawn="1"/>
        </p:nvSpPr>
        <p:spPr>
          <a:xfrm>
            <a:off x="515937" y="1620458"/>
            <a:ext cx="3600000" cy="4595150"/>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Abgerundetes Rechteck 2">
            <a:extLst>
              <a:ext uri="{FF2B5EF4-FFF2-40B4-BE49-F238E27FC236}">
                <a16:creationId xmlns:a16="http://schemas.microsoft.com/office/drawing/2014/main" id="{970805B0-1110-BA6F-6DAB-BA069F7DECD4}"/>
              </a:ext>
            </a:extLst>
          </p:cNvPr>
          <p:cNvSpPr/>
          <p:nvPr userDrawn="1"/>
        </p:nvSpPr>
        <p:spPr>
          <a:xfrm>
            <a:off x="4296000" y="1620458"/>
            <a:ext cx="3600000" cy="4595150"/>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075CFA51-C844-879E-FDFD-247AFAA5AD6D}"/>
              </a:ext>
            </a:extLst>
          </p:cNvPr>
          <p:cNvSpPr/>
          <p:nvPr userDrawn="1"/>
        </p:nvSpPr>
        <p:spPr>
          <a:xfrm>
            <a:off x="8076063" y="1620458"/>
            <a:ext cx="3600000" cy="4595150"/>
          </a:xfrm>
          <a:prstGeom prst="roundRect">
            <a:avLst/>
          </a:prstGeom>
          <a:solidFill>
            <a:srgbClr val="F0D8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Inhaltsplatzhalter 7">
            <a:extLst>
              <a:ext uri="{FF2B5EF4-FFF2-40B4-BE49-F238E27FC236}">
                <a16:creationId xmlns:a16="http://schemas.microsoft.com/office/drawing/2014/main" id="{FCBE0308-1AF2-3AD2-BE73-3B2C328FDA02}"/>
              </a:ext>
            </a:extLst>
          </p:cNvPr>
          <p:cNvSpPr>
            <a:spLocks noGrp="1"/>
          </p:cNvSpPr>
          <p:nvPr>
            <p:ph sz="quarter" idx="13"/>
          </p:nvPr>
        </p:nvSpPr>
        <p:spPr>
          <a:xfrm>
            <a:off x="898300" y="1959772"/>
            <a:ext cx="2835275" cy="38050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Inhaltsplatzhalter 7">
            <a:extLst>
              <a:ext uri="{FF2B5EF4-FFF2-40B4-BE49-F238E27FC236}">
                <a16:creationId xmlns:a16="http://schemas.microsoft.com/office/drawing/2014/main" id="{A15C39D0-25D9-DDB4-D713-B4E38DB8A10C}"/>
              </a:ext>
            </a:extLst>
          </p:cNvPr>
          <p:cNvSpPr>
            <a:spLocks noGrp="1"/>
          </p:cNvSpPr>
          <p:nvPr>
            <p:ph sz="quarter" idx="14"/>
          </p:nvPr>
        </p:nvSpPr>
        <p:spPr>
          <a:xfrm>
            <a:off x="4678363" y="1959772"/>
            <a:ext cx="2835275" cy="38050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Inhaltsplatzhalter 7">
            <a:extLst>
              <a:ext uri="{FF2B5EF4-FFF2-40B4-BE49-F238E27FC236}">
                <a16:creationId xmlns:a16="http://schemas.microsoft.com/office/drawing/2014/main" id="{E57FCD8B-D089-6C3F-6E12-8CAE44C68BDA}"/>
              </a:ext>
            </a:extLst>
          </p:cNvPr>
          <p:cNvSpPr>
            <a:spLocks noGrp="1"/>
          </p:cNvSpPr>
          <p:nvPr>
            <p:ph sz="quarter" idx="15"/>
          </p:nvPr>
        </p:nvSpPr>
        <p:spPr>
          <a:xfrm>
            <a:off x="8458426" y="1959772"/>
            <a:ext cx="2835275" cy="38050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Titel 13">
            <a:extLst>
              <a:ext uri="{FF2B5EF4-FFF2-40B4-BE49-F238E27FC236}">
                <a16:creationId xmlns:a16="http://schemas.microsoft.com/office/drawing/2014/main" id="{E3D2331E-7E6A-47C6-7F6E-99C7F4F98668}"/>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2080682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1" name="Textplatzhalter 10">
            <a:extLst>
              <a:ext uri="{FF2B5EF4-FFF2-40B4-BE49-F238E27FC236}">
                <a16:creationId xmlns:a16="http://schemas.microsoft.com/office/drawing/2014/main" id="{E5EA8DAF-7885-0FB8-24B1-85DF3A93C2B2}"/>
              </a:ext>
            </a:extLst>
          </p:cNvPr>
          <p:cNvSpPr>
            <a:spLocks noGrp="1"/>
          </p:cNvSpPr>
          <p:nvPr>
            <p:ph type="body" sz="quarter" idx="13"/>
          </p:nvPr>
        </p:nvSpPr>
        <p:spPr>
          <a:xfrm>
            <a:off x="515939" y="1844040"/>
            <a:ext cx="6678946" cy="43434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9" name="Titel 8">
            <a:extLst>
              <a:ext uri="{FF2B5EF4-FFF2-40B4-BE49-F238E27FC236}">
                <a16:creationId xmlns:a16="http://schemas.microsoft.com/office/drawing/2014/main" id="{E03B0DC5-A06F-5775-36E5-AD7D584941B8}"/>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
        <p:nvSpPr>
          <p:cNvPr id="6" name="Bildplatzhalter 7">
            <a:extLst>
              <a:ext uri="{FF2B5EF4-FFF2-40B4-BE49-F238E27FC236}">
                <a16:creationId xmlns:a16="http://schemas.microsoft.com/office/drawing/2014/main" id="{B18C8EC7-E188-862A-A060-A52161767E14}"/>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Tree>
    <p:extLst>
      <p:ext uri="{BB962C8B-B14F-4D97-AF65-F5344CB8AC3E}">
        <p14:creationId xmlns:p14="http://schemas.microsoft.com/office/powerpoint/2010/main" val="1945868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8" name="Bildplatzhalter 7">
            <a:extLst>
              <a:ext uri="{FF2B5EF4-FFF2-40B4-BE49-F238E27FC236}">
                <a16:creationId xmlns:a16="http://schemas.microsoft.com/office/drawing/2014/main" id="{1328E083-751E-7C64-32B6-6A8AB7967E8E}"/>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
        <p:nvSpPr>
          <p:cNvPr id="2" name="Titel 1">
            <a:extLst>
              <a:ext uri="{FF2B5EF4-FFF2-40B4-BE49-F238E27FC236}">
                <a16:creationId xmlns:a16="http://schemas.microsoft.com/office/drawing/2014/main" id="{0E305734-4F63-9AC5-D4D9-F1DF4876BA19}"/>
              </a:ext>
            </a:extLst>
          </p:cNvPr>
          <p:cNvSpPr>
            <a:spLocks noGrp="1"/>
          </p:cNvSpPr>
          <p:nvPr>
            <p:ph type="title"/>
          </p:nvPr>
        </p:nvSpPr>
        <p:spPr>
          <a:xfrm>
            <a:off x="515938" y="740320"/>
            <a:ext cx="11160125" cy="521322"/>
          </a:xfrm>
        </p:spPr>
        <p:txBody>
          <a:bodyPr anchor="t" anchorCtr="0">
            <a:noAutofit/>
          </a:bodyPr>
          <a:lstStyle>
            <a:lvl1pPr>
              <a:defRPr sz="3200">
                <a:solidFill>
                  <a:schemeClr val="accent1"/>
                </a:solidFill>
              </a:defRPr>
            </a:lvl1pPr>
          </a:lstStyle>
          <a:p>
            <a:r>
              <a:rPr lang="de-DE"/>
              <a:t>Mastertitelformat bearbeiten</a:t>
            </a:r>
          </a:p>
        </p:txBody>
      </p:sp>
      <p:sp>
        <p:nvSpPr>
          <p:cNvPr id="3" name="Untertitel 2">
            <a:extLst>
              <a:ext uri="{FF2B5EF4-FFF2-40B4-BE49-F238E27FC236}">
                <a16:creationId xmlns:a16="http://schemas.microsoft.com/office/drawing/2014/main" id="{0ECE3FD7-E3DC-9447-CE53-BD0ADE252183}"/>
              </a:ext>
            </a:extLst>
          </p:cNvPr>
          <p:cNvSpPr>
            <a:spLocks noGrp="1"/>
          </p:cNvSpPr>
          <p:nvPr>
            <p:ph type="subTitle" idx="15"/>
          </p:nvPr>
        </p:nvSpPr>
        <p:spPr>
          <a:xfrm>
            <a:off x="515938" y="1327558"/>
            <a:ext cx="6723611"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6" name="Textplatzhalter 10">
            <a:extLst>
              <a:ext uri="{FF2B5EF4-FFF2-40B4-BE49-F238E27FC236}">
                <a16:creationId xmlns:a16="http://schemas.microsoft.com/office/drawing/2014/main" id="{F4CF7BA2-585A-32F5-5420-2C6AD2717BD7}"/>
              </a:ext>
            </a:extLst>
          </p:cNvPr>
          <p:cNvSpPr>
            <a:spLocks noGrp="1"/>
          </p:cNvSpPr>
          <p:nvPr>
            <p:ph type="body" sz="quarter" idx="13"/>
          </p:nvPr>
        </p:nvSpPr>
        <p:spPr>
          <a:xfrm>
            <a:off x="515938" y="2326511"/>
            <a:ext cx="6719051" cy="3860930"/>
          </a:xfrm>
        </p:spPr>
        <p:txBody>
          <a:bodyPr/>
          <a:lstStyle>
            <a:lvl2pPr marL="230400">
              <a:defRPr/>
            </a:lvl2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891776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AEC3505-27E0-AFDE-B079-7DB2CF237C21}"/>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8" name="Fußzeilenplatzhalter 8">
            <a:extLst>
              <a:ext uri="{FF2B5EF4-FFF2-40B4-BE49-F238E27FC236}">
                <a16:creationId xmlns:a16="http://schemas.microsoft.com/office/drawing/2014/main" id="{2D62A03D-2C1E-2455-6B00-3273D6FCEE77}"/>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Titel 3">
            <a:extLst>
              <a:ext uri="{FF2B5EF4-FFF2-40B4-BE49-F238E27FC236}">
                <a16:creationId xmlns:a16="http://schemas.microsoft.com/office/drawing/2014/main" id="{1E476B2F-5E03-6F42-6FCE-6DD71A42AF16}"/>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3627762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1212337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1_Leer">
    <p:bg>
      <p:bgPr>
        <a:solidFill>
          <a:schemeClr val="accent2"/>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09AAC19-3A37-CBA5-ABC2-A82202526F4F}"/>
              </a:ext>
            </a:extLst>
          </p:cNvPr>
          <p:cNvSpPr txBox="1"/>
          <p:nvPr userDrawn="1"/>
        </p:nvSpPr>
        <p:spPr>
          <a:xfrm>
            <a:off x="6282785" y="2675815"/>
            <a:ext cx="4899566" cy="3457357"/>
          </a:xfrm>
          <a:prstGeom prst="rect">
            <a:avLst/>
          </a:prstGeom>
          <a:noFill/>
        </p:spPr>
        <p:txBody>
          <a:bodyPr wrap="square" lIns="0" tIns="0" rIns="0" bIns="0" rtlCol="0">
            <a:spAutoFit/>
          </a:bodyPr>
          <a:lstStyle/>
          <a:p>
            <a:pPr>
              <a:lnSpc>
                <a:spcPct val="110000"/>
              </a:lnSpc>
            </a:pPr>
            <a:r>
              <a:rPr lang="de-DE" sz="2000" dirty="0">
                <a:solidFill>
                  <a:schemeClr val="bg1"/>
                </a:solidFill>
                <a:latin typeface="Roboto" panose="02000000000000000000" pitchFamily="2" charset="0"/>
                <a:ea typeface="Roboto" panose="02000000000000000000" pitchFamily="2" charset="0"/>
              </a:rPr>
              <a:t>Mit digitalen Tools Berufliche Orientierung an Schule entwickeln und steuern.</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Georgskommende 33</a:t>
            </a:r>
          </a:p>
          <a:p>
            <a:pPr>
              <a:lnSpc>
                <a:spcPct val="110000"/>
              </a:lnSpc>
            </a:pPr>
            <a:r>
              <a:rPr lang="de-DE" sz="2000" dirty="0">
                <a:solidFill>
                  <a:schemeClr val="bg1"/>
                </a:solidFill>
                <a:latin typeface="Roboto" panose="02000000000000000000" pitchFamily="2" charset="0"/>
                <a:ea typeface="Roboto" panose="02000000000000000000" pitchFamily="2" charset="0"/>
              </a:rPr>
              <a:t>48143 Münster</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Tel +49 (0) 251 83-29476</a:t>
            </a:r>
          </a:p>
          <a:p>
            <a:pPr>
              <a:lnSpc>
                <a:spcPct val="110000"/>
              </a:lnSpc>
            </a:pPr>
            <a:r>
              <a:rPr lang="de-DE" sz="2000" dirty="0">
                <a:solidFill>
                  <a:schemeClr val="bg1"/>
                </a:solidFill>
                <a:latin typeface="Roboto" panose="02000000000000000000" pitchFamily="2" charset="0"/>
                <a:ea typeface="Roboto" panose="02000000000000000000" pitchFamily="2" charset="0"/>
              </a:rPr>
              <a:t>berufswahlkompetenz@uni-muenster.de</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b="1" dirty="0">
                <a:solidFill>
                  <a:schemeClr val="bg1"/>
                </a:solidFill>
                <a:latin typeface="Roboto" panose="02000000000000000000" pitchFamily="2" charset="0"/>
                <a:ea typeface="Roboto" panose="02000000000000000000" pitchFamily="2" charset="0"/>
                <a:hlinkClick r:id="rId2">
                  <a:extLst>
                    <a:ext uri="{A12FA001-AC4F-418D-AE19-62706E023703}">
                      <ahyp:hlinkClr xmlns:ahyp="http://schemas.microsoft.com/office/drawing/2018/hyperlinkcolor" val="tx"/>
                    </a:ext>
                  </a:extLst>
                </a:hlinkClick>
              </a:rPr>
              <a:t>www.berufswahlkompetenz.de</a:t>
            </a:r>
            <a:endParaRPr lang="de-DE" sz="2000" b="1" dirty="0">
              <a:solidFill>
                <a:schemeClr val="bg1"/>
              </a:solidFill>
              <a:latin typeface="Roboto" panose="02000000000000000000" pitchFamily="2" charset="0"/>
              <a:ea typeface="Roboto" panose="02000000000000000000" pitchFamily="2" charset="0"/>
            </a:endParaRPr>
          </a:p>
        </p:txBody>
      </p:sp>
      <p:pic>
        <p:nvPicPr>
          <p:cNvPr id="6" name="Grafik 5">
            <a:extLst>
              <a:ext uri="{FF2B5EF4-FFF2-40B4-BE49-F238E27FC236}">
                <a16:creationId xmlns:a16="http://schemas.microsoft.com/office/drawing/2014/main" id="{3F8FC720-A13E-4BEF-7A63-AEC2064E0C3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171274" y="594851"/>
            <a:ext cx="3251355" cy="1387340"/>
          </a:xfrm>
          <a:prstGeom prst="rect">
            <a:avLst/>
          </a:prstGeom>
        </p:spPr>
      </p:pic>
      <p:pic>
        <p:nvPicPr>
          <p:cNvPr id="10" name="Grafik 9">
            <a:extLst>
              <a:ext uri="{FF2B5EF4-FFF2-40B4-BE49-F238E27FC236}">
                <a16:creationId xmlns:a16="http://schemas.microsoft.com/office/drawing/2014/main" id="{BF9D4912-D41A-8A98-FF92-1ED90227F90D}"/>
              </a:ext>
            </a:extLst>
          </p:cNvPr>
          <p:cNvPicPr>
            <a:picLocks noChangeAspect="1"/>
          </p:cNvPicPr>
          <p:nvPr userDrawn="1"/>
        </p:nvPicPr>
        <p:blipFill>
          <a:blip r:embed="rId4"/>
          <a:stretch>
            <a:fillRect/>
          </a:stretch>
        </p:blipFill>
        <p:spPr>
          <a:xfrm>
            <a:off x="-532266" y="400051"/>
            <a:ext cx="5756585" cy="6762751"/>
          </a:xfrm>
          <a:prstGeom prst="rect">
            <a:avLst/>
          </a:prstGeom>
        </p:spPr>
      </p:pic>
      <p:sp>
        <p:nvSpPr>
          <p:cNvPr id="11" name="Textfeld 10">
            <a:extLst>
              <a:ext uri="{FF2B5EF4-FFF2-40B4-BE49-F238E27FC236}">
                <a16:creationId xmlns:a16="http://schemas.microsoft.com/office/drawing/2014/main" id="{C56FF9E3-E6D5-D8FA-72F3-9D391CACFD94}"/>
              </a:ext>
            </a:extLst>
          </p:cNvPr>
          <p:cNvSpPr txBox="1"/>
          <p:nvPr userDrawn="1"/>
        </p:nvSpPr>
        <p:spPr>
          <a:xfrm>
            <a:off x="12553950" y="728663"/>
            <a:ext cx="2838450" cy="923330"/>
          </a:xfrm>
          <a:prstGeom prst="rect">
            <a:avLst/>
          </a:prstGeom>
          <a:noFill/>
        </p:spPr>
        <p:txBody>
          <a:bodyPr wrap="square" rtlCol="0">
            <a:spAutoFit/>
          </a:bodyPr>
          <a:lstStyle/>
          <a:p>
            <a:r>
              <a:rPr lang="de-DE" dirty="0"/>
              <a:t>Diese Folie kann inhaltlich im Folienmaster bearbeitet werden.</a:t>
            </a:r>
          </a:p>
        </p:txBody>
      </p:sp>
    </p:spTree>
    <p:extLst>
      <p:ext uri="{BB962C8B-B14F-4D97-AF65-F5344CB8AC3E}">
        <p14:creationId xmlns:p14="http://schemas.microsoft.com/office/powerpoint/2010/main" val="2747360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5.sv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BA7E8B6-5D45-0037-CE5D-22F3F0AB9B79}"/>
              </a:ext>
            </a:extLst>
          </p:cNvPr>
          <p:cNvSpPr>
            <a:spLocks noGrp="1"/>
          </p:cNvSpPr>
          <p:nvPr>
            <p:ph type="title"/>
          </p:nvPr>
        </p:nvSpPr>
        <p:spPr>
          <a:xfrm>
            <a:off x="515938" y="740319"/>
            <a:ext cx="11160125" cy="857769"/>
          </a:xfrm>
          <a:prstGeom prst="rect">
            <a:avLst/>
          </a:prstGeom>
        </p:spPr>
        <p:txBody>
          <a:bodyPr vert="horz" lIns="0" tIns="45720" rIns="91440" bIns="45720" rtlCol="0" anchor="t" anchorCtr="0">
            <a:normAutofit/>
          </a:bodyPr>
          <a:lstStyle/>
          <a:p>
            <a:r>
              <a:rPr lang="de-DE"/>
              <a:t>Mastertitelformat bearbeiten</a:t>
            </a:r>
          </a:p>
        </p:txBody>
      </p:sp>
      <p:sp>
        <p:nvSpPr>
          <p:cNvPr id="3" name="Textplatzhalter 2">
            <a:extLst>
              <a:ext uri="{FF2B5EF4-FFF2-40B4-BE49-F238E27FC236}">
                <a16:creationId xmlns:a16="http://schemas.microsoft.com/office/drawing/2014/main" id="{2D1C2D2E-0A07-C379-1394-086F980E0889}"/>
              </a:ext>
            </a:extLst>
          </p:cNvPr>
          <p:cNvSpPr>
            <a:spLocks noGrp="1"/>
          </p:cNvSpPr>
          <p:nvPr>
            <p:ph type="body" idx="1"/>
          </p:nvPr>
        </p:nvSpPr>
        <p:spPr>
          <a:xfrm>
            <a:off x="515938" y="1825625"/>
            <a:ext cx="11160125" cy="4303713"/>
          </a:xfrm>
          <a:prstGeom prst="rect">
            <a:avLst/>
          </a:prstGeom>
        </p:spPr>
        <p:txBody>
          <a:bodyPr vert="horz" lIns="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5">
            <a:extLst>
              <a:ext uri="{FF2B5EF4-FFF2-40B4-BE49-F238E27FC236}">
                <a16:creationId xmlns:a16="http://schemas.microsoft.com/office/drawing/2014/main" id="{4E1262DB-730C-C29E-A1BD-A57696038143}"/>
              </a:ext>
            </a:extLst>
          </p:cNvPr>
          <p:cNvSpPr>
            <a:spLocks noGrp="1"/>
          </p:cNvSpPr>
          <p:nvPr>
            <p:ph type="sldNum" sz="quarter" idx="4"/>
          </p:nvPr>
        </p:nvSpPr>
        <p:spPr>
          <a:xfrm>
            <a:off x="11143628" y="6352129"/>
            <a:ext cx="532435" cy="384338"/>
          </a:xfrm>
          <a:prstGeom prst="rect">
            <a:avLst/>
          </a:prstGeom>
        </p:spPr>
        <p:txBody>
          <a:bodyPr vert="horz" wrap="none" lIns="0" tIns="0" rIns="0" bIns="0" rtlCol="0" anchor="ctr"/>
          <a:lstStyle>
            <a:lvl1pPr algn="r">
              <a:defRPr sz="1200" b="1">
                <a:solidFill>
                  <a:schemeClr val="bg2">
                    <a:lumMod val="50000"/>
                  </a:schemeClr>
                </a:solidFill>
                <a:latin typeface="Roboto" panose="02000000000000000000" pitchFamily="2" charset="0"/>
                <a:ea typeface="Roboto" panose="02000000000000000000" pitchFamily="2" charset="0"/>
              </a:defRPr>
            </a:lvl1pPr>
          </a:lstStyle>
          <a:p>
            <a:fld id="{A5BCC98E-DAB4-264B-9802-D1899FCD3063}" type="slidenum">
              <a:rPr lang="de-DE" smtClean="0"/>
              <a:pPr/>
              <a:t>‹Nr.›</a:t>
            </a:fld>
            <a:endParaRPr lang="de-DE" dirty="0"/>
          </a:p>
        </p:txBody>
      </p:sp>
      <p:pic>
        <p:nvPicPr>
          <p:cNvPr id="8" name="Grafik 7">
            <a:extLst>
              <a:ext uri="{FF2B5EF4-FFF2-40B4-BE49-F238E27FC236}">
                <a16:creationId xmlns:a16="http://schemas.microsoft.com/office/drawing/2014/main" id="{71BD289D-5285-403C-01EB-0C5EC90BC63B}"/>
              </a:ext>
            </a:extLst>
          </p:cNvPr>
          <p:cNvPicPr>
            <a:picLocks noChangeAspect="1"/>
          </p:cNvPicPr>
          <p:nvPr userDrawn="1"/>
        </p:nvPicPr>
        <p:blipFill rotWithShape="1">
          <a:blip>
            <a:extLst>
              <a:ext uri="{96DAC541-7B7A-43D3-8B79-37D633B846F1}">
                <asvg:svgBlip xmlns:asvg="http://schemas.microsoft.com/office/drawing/2016/SVG/main" r:embed="rId15"/>
              </a:ext>
            </a:extLst>
          </a:blip>
          <a:srcRect b="38109"/>
          <a:stretch/>
        </p:blipFill>
        <p:spPr>
          <a:xfrm>
            <a:off x="10472054" y="313532"/>
            <a:ext cx="1220007" cy="322186"/>
          </a:xfrm>
          <a:prstGeom prst="rect">
            <a:avLst/>
          </a:prstGeom>
        </p:spPr>
      </p:pic>
      <p:sp>
        <p:nvSpPr>
          <p:cNvPr id="9" name="Fußzeilenplatzhalter 8">
            <a:extLst>
              <a:ext uri="{FF2B5EF4-FFF2-40B4-BE49-F238E27FC236}">
                <a16:creationId xmlns:a16="http://schemas.microsoft.com/office/drawing/2014/main" id="{00804E40-C10D-8BD5-736B-59968994F2C6}"/>
              </a:ext>
            </a:extLst>
          </p:cNvPr>
          <p:cNvSpPr>
            <a:spLocks noGrp="1"/>
          </p:cNvSpPr>
          <p:nvPr>
            <p:ph type="ftr" sz="quarter" idx="3"/>
          </p:nvPr>
        </p:nvSpPr>
        <p:spPr>
          <a:xfrm>
            <a:off x="515938" y="6352128"/>
            <a:ext cx="9178567"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305638322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63" r:id="rId4"/>
    <p:sldLayoutId id="2147483652" r:id="rId5"/>
    <p:sldLayoutId id="2147483664" r:id="rId6"/>
    <p:sldLayoutId id="2147483653" r:id="rId7"/>
    <p:sldLayoutId id="2147483662" r:id="rId8"/>
    <p:sldLayoutId id="2147483661" r:id="rId9"/>
    <p:sldLayoutId id="2147483665" r:id="rId10"/>
    <p:sldLayoutId id="2147483654" r:id="rId11"/>
    <p:sldLayoutId id="2147483655" r:id="rId12"/>
    <p:sldLayoutId id="2147483666" r:id="rId13"/>
  </p:sldLayoutIdLst>
  <p:hf hdr="0" dt="0"/>
  <p:txStyles>
    <p:title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25" userDrawn="1">
          <p15:clr>
            <a:srgbClr val="F26B43"/>
          </p15:clr>
        </p15:guide>
        <p15:guide id="3" pos="7355" userDrawn="1">
          <p15:clr>
            <a:srgbClr val="F26B43"/>
          </p15:clr>
        </p15:guide>
        <p15:guide id="4" orient="horz" pos="4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BA7E8B6-5D45-0037-CE5D-22F3F0AB9B79}"/>
              </a:ext>
            </a:extLst>
          </p:cNvPr>
          <p:cNvSpPr>
            <a:spLocks noGrp="1"/>
          </p:cNvSpPr>
          <p:nvPr>
            <p:ph type="title"/>
          </p:nvPr>
        </p:nvSpPr>
        <p:spPr>
          <a:xfrm>
            <a:off x="515938" y="740319"/>
            <a:ext cx="11160125" cy="857769"/>
          </a:xfrm>
          <a:prstGeom prst="rect">
            <a:avLst/>
          </a:prstGeom>
        </p:spPr>
        <p:txBody>
          <a:bodyPr vert="horz" lIns="0" tIns="45720" rIns="91440" bIns="45720" rtlCol="0" anchor="t" anchorCtr="0">
            <a:normAutofit/>
          </a:bodyPr>
          <a:lstStyle/>
          <a:p>
            <a:r>
              <a:rPr lang="de-DE"/>
              <a:t>Mastertitelformat bearbeiten</a:t>
            </a:r>
          </a:p>
        </p:txBody>
      </p:sp>
      <p:sp>
        <p:nvSpPr>
          <p:cNvPr id="3" name="Textplatzhalter 2">
            <a:extLst>
              <a:ext uri="{FF2B5EF4-FFF2-40B4-BE49-F238E27FC236}">
                <a16:creationId xmlns:a16="http://schemas.microsoft.com/office/drawing/2014/main" id="{2D1C2D2E-0A07-C379-1394-086F980E0889}"/>
              </a:ext>
            </a:extLst>
          </p:cNvPr>
          <p:cNvSpPr>
            <a:spLocks noGrp="1"/>
          </p:cNvSpPr>
          <p:nvPr>
            <p:ph type="body" idx="1"/>
          </p:nvPr>
        </p:nvSpPr>
        <p:spPr>
          <a:xfrm>
            <a:off x="515938" y="1825625"/>
            <a:ext cx="11160125" cy="4303713"/>
          </a:xfrm>
          <a:prstGeom prst="rect">
            <a:avLst/>
          </a:prstGeom>
        </p:spPr>
        <p:txBody>
          <a:bodyPr vert="horz" lIns="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5">
            <a:extLst>
              <a:ext uri="{FF2B5EF4-FFF2-40B4-BE49-F238E27FC236}">
                <a16:creationId xmlns:a16="http://schemas.microsoft.com/office/drawing/2014/main" id="{4E1262DB-730C-C29E-A1BD-A57696038143}"/>
              </a:ext>
            </a:extLst>
          </p:cNvPr>
          <p:cNvSpPr>
            <a:spLocks noGrp="1"/>
          </p:cNvSpPr>
          <p:nvPr>
            <p:ph type="sldNum" sz="quarter" idx="4"/>
          </p:nvPr>
        </p:nvSpPr>
        <p:spPr>
          <a:xfrm>
            <a:off x="11143628" y="6352129"/>
            <a:ext cx="532435" cy="384338"/>
          </a:xfrm>
          <a:prstGeom prst="rect">
            <a:avLst/>
          </a:prstGeom>
        </p:spPr>
        <p:txBody>
          <a:bodyPr vert="horz" wrap="none" lIns="0" tIns="0" rIns="0" bIns="0" rtlCol="0" anchor="ctr"/>
          <a:lstStyle>
            <a:lvl1pPr algn="r">
              <a:defRPr sz="1200" b="1">
                <a:solidFill>
                  <a:schemeClr val="bg2">
                    <a:lumMod val="50000"/>
                  </a:schemeClr>
                </a:solidFill>
                <a:latin typeface="Roboto" panose="02000000000000000000" pitchFamily="2" charset="0"/>
                <a:ea typeface="Roboto" panose="02000000000000000000" pitchFamily="2" charset="0"/>
              </a:defRPr>
            </a:lvl1pPr>
          </a:lstStyle>
          <a:p>
            <a:fld id="{A5BCC98E-DAB4-264B-9802-D1899FCD3063}" type="slidenum">
              <a:rPr lang="de-DE" smtClean="0"/>
              <a:pPr/>
              <a:t>‹Nr.›</a:t>
            </a:fld>
            <a:endParaRPr lang="de-DE" dirty="0"/>
          </a:p>
        </p:txBody>
      </p:sp>
      <p:pic>
        <p:nvPicPr>
          <p:cNvPr id="8" name="Grafik 7">
            <a:extLst>
              <a:ext uri="{FF2B5EF4-FFF2-40B4-BE49-F238E27FC236}">
                <a16:creationId xmlns:a16="http://schemas.microsoft.com/office/drawing/2014/main" id="{71BD289D-5285-403C-01EB-0C5EC90BC63B}"/>
              </a:ext>
            </a:extLst>
          </p:cNvPr>
          <p:cNvPicPr>
            <a:picLocks noChangeAspect="1"/>
          </p:cNvPicPr>
          <p:nvPr userDrawn="1"/>
        </p:nvPicPr>
        <p:blipFill rotWithShape="1">
          <a:blip>
            <a:extLst>
              <a:ext uri="{96DAC541-7B7A-43D3-8B79-37D633B846F1}">
                <asvg:svgBlip xmlns:asvg="http://schemas.microsoft.com/office/drawing/2016/SVG/main" r:embed="rId15"/>
              </a:ext>
            </a:extLst>
          </a:blip>
          <a:srcRect b="38109"/>
          <a:stretch/>
        </p:blipFill>
        <p:spPr>
          <a:xfrm>
            <a:off x="10472054" y="313532"/>
            <a:ext cx="1220007" cy="322186"/>
          </a:xfrm>
          <a:prstGeom prst="rect">
            <a:avLst/>
          </a:prstGeom>
        </p:spPr>
      </p:pic>
      <p:sp>
        <p:nvSpPr>
          <p:cNvPr id="9" name="Fußzeilenplatzhalter 8">
            <a:extLst>
              <a:ext uri="{FF2B5EF4-FFF2-40B4-BE49-F238E27FC236}">
                <a16:creationId xmlns:a16="http://schemas.microsoft.com/office/drawing/2014/main" id="{00804E40-C10D-8BD5-736B-59968994F2C6}"/>
              </a:ext>
            </a:extLst>
          </p:cNvPr>
          <p:cNvSpPr>
            <a:spLocks noGrp="1"/>
          </p:cNvSpPr>
          <p:nvPr>
            <p:ph type="ftr" sz="quarter" idx="3"/>
          </p:nvPr>
        </p:nvSpPr>
        <p:spPr>
          <a:xfrm>
            <a:off x="515938" y="6352128"/>
            <a:ext cx="9178567"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225609834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hf hdr="0" dt="0"/>
  <p:txStyles>
    <p:title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p15:clr>
            <a:srgbClr val="F26B43"/>
          </p15:clr>
        </p15:guide>
        <p15:guide id="2" pos="325">
          <p15:clr>
            <a:srgbClr val="F26B43"/>
          </p15:clr>
        </p15:guide>
        <p15:guide id="3" pos="7355">
          <p15:clr>
            <a:srgbClr val="F26B43"/>
          </p15:clr>
        </p15:guide>
        <p15:guide id="4" orient="horz" pos="45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6.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emf"/><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21.svg"/><Relationship Id="rId4" Type="http://schemas.openxmlformats.org/officeDocument/2006/relationships/image" Target="../media/image31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3.png"/><Relationship Id="rId11" Type="http://schemas.openxmlformats.org/officeDocument/2006/relationships/image" Target="../media/image27.svg"/><Relationship Id="rId5" Type="http://schemas.openxmlformats.org/officeDocument/2006/relationships/image" Target="../media/image25.svg"/><Relationship Id="rId10" Type="http://schemas.openxmlformats.org/officeDocument/2006/relationships/image" Target="../media/image1.svg"/><Relationship Id="rId4" Type="http://schemas.openxmlformats.org/officeDocument/2006/relationships/image" Target="../media/image24.png"/><Relationship Id="rId9"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6.sv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4.xml"/><Relationship Id="rId4" Type="http://schemas.openxmlformats.org/officeDocument/2006/relationships/image" Target="../media/image35.svg"/></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0.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png"/><Relationship Id="rId1" Type="http://schemas.openxmlformats.org/officeDocument/2006/relationships/slideLayout" Target="../slideLayouts/slideLayout10.xml"/><Relationship Id="rId5" Type="http://schemas.openxmlformats.org/officeDocument/2006/relationships/image" Target="../media/image35.sv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50.png"/><Relationship Id="rId1" Type="http://schemas.openxmlformats.org/officeDocument/2006/relationships/slideLayout" Target="../slideLayouts/slideLayout10.xml"/><Relationship Id="rId5" Type="http://schemas.openxmlformats.org/officeDocument/2006/relationships/image" Target="../media/image35.sv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emf"/><Relationship Id="rId1" Type="http://schemas.openxmlformats.org/officeDocument/2006/relationships/slideLayout" Target="../slideLayouts/slideLayout10.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35.svg"/></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0.xml"/><Relationship Id="rId6" Type="http://schemas.openxmlformats.org/officeDocument/2006/relationships/image" Target="../media/image35.svg"/><Relationship Id="rId5" Type="http://schemas.openxmlformats.org/officeDocument/2006/relationships/image" Target="../media/image52.png"/><Relationship Id="rId4" Type="http://schemas.openxmlformats.org/officeDocument/2006/relationships/image" Target="../media/image51.emf"/></Relationships>
</file>

<file path=ppt/slides/_rels/slide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https://www.arbeitsagentur.de/datei/eltern-ins-boot-holen_ba031005.pdf" TargetMode="External"/><Relationship Id="rId2" Type="http://schemas.openxmlformats.org/officeDocument/2006/relationships/hyperlink" Target="http://dx.doi.org/10.11586/2024055" TargetMode="Externa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D8B621-270F-78EA-CEE9-84E29B9DA867}"/>
              </a:ext>
            </a:extLst>
          </p:cNvPr>
          <p:cNvSpPr>
            <a:spLocks noGrp="1"/>
          </p:cNvSpPr>
          <p:nvPr>
            <p:ph type="ctrTitle"/>
          </p:nvPr>
        </p:nvSpPr>
        <p:spPr/>
        <p:txBody>
          <a:bodyPr>
            <a:normAutofit/>
          </a:bodyPr>
          <a:lstStyle/>
          <a:p>
            <a:r>
              <a:rPr lang="de-DE" dirty="0">
                <a:latin typeface="Quicksand"/>
              </a:rPr>
              <a:t>Zusammenarbeit Elternhaus und Schule</a:t>
            </a:r>
          </a:p>
        </p:txBody>
      </p:sp>
      <p:sp>
        <p:nvSpPr>
          <p:cNvPr id="3" name="Untertitel 2">
            <a:extLst>
              <a:ext uri="{FF2B5EF4-FFF2-40B4-BE49-F238E27FC236}">
                <a16:creationId xmlns:a16="http://schemas.microsoft.com/office/drawing/2014/main" id="{6011643F-9E97-8589-0E92-34CB0D361DFB}"/>
              </a:ext>
            </a:extLst>
          </p:cNvPr>
          <p:cNvSpPr>
            <a:spLocks noGrp="1"/>
          </p:cNvSpPr>
          <p:nvPr>
            <p:ph type="subTitle" idx="1"/>
          </p:nvPr>
        </p:nvSpPr>
        <p:spPr/>
        <p:txBody>
          <a:bodyPr vert="horz" lIns="43200" tIns="0" rIns="0" bIns="0" rtlCol="0" anchor="t">
            <a:normAutofit/>
          </a:bodyPr>
          <a:lstStyle/>
          <a:p>
            <a:r>
              <a:rPr lang="de-DE" dirty="0">
                <a:latin typeface="Roboto"/>
                <a:ea typeface="Roboto"/>
                <a:cs typeface="Roboto"/>
              </a:rPr>
              <a:t>Innerhalb der Beruflichen Orientierung</a:t>
            </a:r>
          </a:p>
        </p:txBody>
      </p:sp>
      <p:grpSp>
        <p:nvGrpSpPr>
          <p:cNvPr id="6" name="Gruppieren 5">
            <a:extLst>
              <a:ext uri="{FF2B5EF4-FFF2-40B4-BE49-F238E27FC236}">
                <a16:creationId xmlns:a16="http://schemas.microsoft.com/office/drawing/2014/main" id="{CF5CD4EC-599C-DFDA-7981-6EE5287788AA}"/>
              </a:ext>
            </a:extLst>
          </p:cNvPr>
          <p:cNvGrpSpPr/>
          <p:nvPr/>
        </p:nvGrpSpPr>
        <p:grpSpPr>
          <a:xfrm>
            <a:off x="6604788" y="5270465"/>
            <a:ext cx="4760538" cy="1241775"/>
            <a:chOff x="6604788" y="5270465"/>
            <a:chExt cx="4760538" cy="1241775"/>
          </a:xfrm>
        </p:grpSpPr>
        <p:pic>
          <p:nvPicPr>
            <p:cNvPr id="10" name="Picture 4" descr="Absenderkennung mit dem Schriftzug &quot;Ministerium für Schule und Bildung des Landes Nordrhein-Westfalen&quot; sowie dem Landeswappen. ">
              <a:extLst>
                <a:ext uri="{FF2B5EF4-FFF2-40B4-BE49-F238E27FC236}">
                  <a16:creationId xmlns:a16="http://schemas.microsoft.com/office/drawing/2014/main" id="{E17817FF-AC6D-0FB6-ECB1-B23AE556D1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788" y="6106582"/>
              <a:ext cx="1976659" cy="4056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A73AA46D-7222-BA44-9881-6A3C8C49235D}"/>
                </a:ext>
              </a:extLst>
            </p:cNvPr>
            <p:cNvPicPr>
              <a:picLocks noChangeAspect="1" noChangeArrowheads="1"/>
            </p:cNvPicPr>
            <p:nvPr/>
          </p:nvPicPr>
          <p:blipFill rotWithShape="1">
            <a:blip>
              <a:extLst>
                <a:ext uri="{96DAC541-7B7A-43D3-8B79-37D633B846F1}">
                  <asvg:svgBlip xmlns:asvg="http://schemas.microsoft.com/office/drawing/2016/SVG/main" r:embed="rId3"/>
                </a:ext>
              </a:extLst>
            </a:blip>
            <a:srcRect t="31238" b="31328"/>
            <a:stretch/>
          </p:blipFill>
          <p:spPr bwMode="auto">
            <a:xfrm>
              <a:off x="9282563" y="5993663"/>
              <a:ext cx="1706421" cy="420511"/>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11" descr="Ein Bild, das Screenshot, Schrift, Schwarz enthält.&#10;&#10;Automatisch generierte Beschreibung">
              <a:extLst>
                <a:ext uri="{FF2B5EF4-FFF2-40B4-BE49-F238E27FC236}">
                  <a16:creationId xmlns:a16="http://schemas.microsoft.com/office/drawing/2014/main" id="{B7DC1884-F130-28B7-CB60-F7DFF77E3380}"/>
                </a:ext>
              </a:extLst>
            </p:cNvPr>
            <p:cNvPicPr>
              <a:picLocks noChangeAspect="1"/>
            </p:cNvPicPr>
            <p:nvPr/>
          </p:nvPicPr>
          <p:blipFill>
            <a:blip r:embed="rId4"/>
            <a:stretch>
              <a:fillRect/>
            </a:stretch>
          </p:blipFill>
          <p:spPr>
            <a:xfrm>
              <a:off x="6604789" y="5281072"/>
              <a:ext cx="1205796" cy="333698"/>
            </a:xfrm>
            <a:prstGeom prst="rect">
              <a:avLst/>
            </a:prstGeom>
          </p:spPr>
        </p:pic>
        <p:pic>
          <p:nvPicPr>
            <p:cNvPr id="13" name="Grafik 12" descr="Ein Bild, das Text, Screenshot, Schrift, Reihe enthält.&#10;&#10;Automatisch generierte Beschreibung">
              <a:extLst>
                <a:ext uri="{FF2B5EF4-FFF2-40B4-BE49-F238E27FC236}">
                  <a16:creationId xmlns:a16="http://schemas.microsoft.com/office/drawing/2014/main" id="{D157D1C0-5695-EE9A-36AE-113E98A8C43C}"/>
                </a:ext>
              </a:extLst>
            </p:cNvPr>
            <p:cNvPicPr>
              <a:picLocks noChangeAspect="1"/>
            </p:cNvPicPr>
            <p:nvPr/>
          </p:nvPicPr>
          <p:blipFill>
            <a:blip r:embed="rId5" cstate="print">
              <a:extLst>
                <a:ext uri="{28A0092B-C50C-407E-A947-70E740481C1C}">
                  <a14:useLocalDpi xmlns:a14="http://schemas.microsoft.com/office/drawing/2010/main"/>
                </a:ext>
              </a:extLst>
            </a:blip>
            <a:srcRect l="36238"/>
            <a:stretch>
              <a:fillRect/>
            </a:stretch>
          </p:blipFill>
          <p:spPr>
            <a:xfrm>
              <a:off x="9193355" y="5270465"/>
              <a:ext cx="2171971" cy="723198"/>
            </a:xfrm>
            <a:prstGeom prst="rect">
              <a:avLst/>
            </a:prstGeom>
          </p:spPr>
        </p:pic>
        <p:pic>
          <p:nvPicPr>
            <p:cNvPr id="14" name="Grafik 13">
              <a:extLst>
                <a:ext uri="{FF2B5EF4-FFF2-40B4-BE49-F238E27FC236}">
                  <a16:creationId xmlns:a16="http://schemas.microsoft.com/office/drawing/2014/main" id="{7685D5AB-7B12-F476-43DD-9B356AD57D7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57872" y="5362196"/>
              <a:ext cx="1088195" cy="405658"/>
            </a:xfrm>
            <a:prstGeom prst="rect">
              <a:avLst/>
            </a:prstGeom>
          </p:spPr>
        </p:pic>
      </p:grpSp>
    </p:spTree>
    <p:extLst>
      <p:ext uri="{BB962C8B-B14F-4D97-AF65-F5344CB8AC3E}">
        <p14:creationId xmlns:p14="http://schemas.microsoft.com/office/powerpoint/2010/main" val="873037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7618845-A183-8807-2DB4-8B39E281239E}"/>
              </a:ext>
            </a:extLst>
          </p:cNvPr>
          <p:cNvSpPr>
            <a:spLocks noGrp="1"/>
          </p:cNvSpPr>
          <p:nvPr>
            <p:ph type="sldNum" sz="quarter" idx="12"/>
          </p:nvPr>
        </p:nvSpPr>
        <p:spPr/>
        <p:txBody>
          <a:bodyPr/>
          <a:lstStyle/>
          <a:p>
            <a:fld id="{A5BCC98E-DAB4-264B-9802-D1899FCD3063}" type="slidenum">
              <a:rPr lang="de-DE" smtClean="0"/>
              <a:t>2</a:t>
            </a:fld>
            <a:endParaRPr lang="de-DE" dirty="0"/>
          </a:p>
        </p:txBody>
      </p:sp>
      <p:sp>
        <p:nvSpPr>
          <p:cNvPr id="3" name="Textplatzhalter 2">
            <a:extLst>
              <a:ext uri="{FF2B5EF4-FFF2-40B4-BE49-F238E27FC236}">
                <a16:creationId xmlns:a16="http://schemas.microsoft.com/office/drawing/2014/main" id="{3D68B4B7-1D92-E837-F5DC-A1652BE0E611}"/>
              </a:ext>
            </a:extLst>
          </p:cNvPr>
          <p:cNvSpPr>
            <a:spLocks noGrp="1"/>
          </p:cNvSpPr>
          <p:nvPr>
            <p:ph type="body" sz="quarter" idx="13"/>
          </p:nvPr>
        </p:nvSpPr>
        <p:spPr>
          <a:xfrm>
            <a:off x="515937" y="1980000"/>
            <a:ext cx="6940066" cy="4679949"/>
          </a:xfrm>
        </p:spPr>
        <p:txBody>
          <a:bodyPr vert="horz" lIns="0" tIns="45720" rIns="91440" bIns="45720" rtlCol="0" anchor="t">
            <a:normAutofit/>
          </a:bodyPr>
          <a:lstStyle/>
          <a:p>
            <a:pPr marL="1270" lvl="1" indent="0">
              <a:buNone/>
            </a:pPr>
            <a:r>
              <a:rPr lang="de-DE" sz="2400" b="1" dirty="0">
                <a:solidFill>
                  <a:schemeClr val="accent1"/>
                </a:solidFill>
                <a:latin typeface="Quicksand" pitchFamily="2" charset="77"/>
              </a:rPr>
              <a:t>01</a:t>
            </a:r>
            <a:r>
              <a:rPr lang="de-DE" sz="2400" dirty="0"/>
              <a:t> </a:t>
            </a:r>
            <a:r>
              <a:rPr lang="de-DE" sz="2400" dirty="0">
                <a:latin typeface="Roboto"/>
                <a:ea typeface="Roboto"/>
                <a:cs typeface="Roboto"/>
              </a:rPr>
              <a:t>Formale Vorgaben </a:t>
            </a:r>
            <a:r>
              <a:rPr lang="de-DE" sz="2400" dirty="0" err="1">
                <a:latin typeface="Roboto"/>
                <a:ea typeface="Roboto"/>
                <a:cs typeface="Roboto"/>
              </a:rPr>
              <a:t>KAoA</a:t>
            </a:r>
            <a:endParaRPr lang="de-DE" sz="2400" dirty="0">
              <a:latin typeface="Roboto"/>
              <a:ea typeface="Roboto"/>
              <a:cs typeface="Roboto"/>
            </a:endParaRPr>
          </a:p>
          <a:p>
            <a:pPr marL="755" lvl="1" indent="0">
              <a:buNone/>
            </a:pPr>
            <a:r>
              <a:rPr lang="de-DE" sz="2400" b="1" dirty="0">
                <a:solidFill>
                  <a:schemeClr val="accent1"/>
                </a:solidFill>
                <a:latin typeface="Quicksand" pitchFamily="2" charset="77"/>
              </a:rPr>
              <a:t>02</a:t>
            </a:r>
            <a:r>
              <a:rPr lang="de-DE" sz="2400" dirty="0"/>
              <a:t> </a:t>
            </a:r>
            <a:r>
              <a:rPr lang="de-DE" sz="2400" dirty="0">
                <a:latin typeface="Roboto"/>
                <a:ea typeface="Roboto"/>
                <a:cs typeface="Roboto"/>
              </a:rPr>
              <a:t>Relevanz für die </a:t>
            </a:r>
            <a:r>
              <a:rPr lang="de-DE" sz="2400" dirty="0" err="1">
                <a:latin typeface="Roboto"/>
                <a:ea typeface="Roboto"/>
                <a:cs typeface="Roboto"/>
              </a:rPr>
              <a:t>Schüler:innen</a:t>
            </a:r>
            <a:endParaRPr lang="de-DE" sz="2400" dirty="0">
              <a:latin typeface="Roboto"/>
              <a:ea typeface="Roboto"/>
              <a:cs typeface="Roboto"/>
            </a:endParaRPr>
          </a:p>
          <a:p>
            <a:pPr marL="755" lvl="1" indent="0">
              <a:buNone/>
            </a:pPr>
            <a:r>
              <a:rPr lang="de-DE" sz="2400" b="1" dirty="0">
                <a:solidFill>
                  <a:schemeClr val="accent1"/>
                </a:solidFill>
                <a:latin typeface="Quicksand" pitchFamily="2" charset="77"/>
              </a:rPr>
              <a:t>03</a:t>
            </a:r>
            <a:r>
              <a:rPr lang="de-DE" sz="2400" dirty="0"/>
              <a:t> </a:t>
            </a:r>
            <a:r>
              <a:rPr lang="de-DE" sz="2400" dirty="0">
                <a:latin typeface="Roboto"/>
                <a:ea typeface="Roboto"/>
                <a:cs typeface="Roboto"/>
              </a:rPr>
              <a:t>Sichtweise der Eltern</a:t>
            </a:r>
          </a:p>
          <a:p>
            <a:pPr marL="755" lvl="1" indent="0">
              <a:buNone/>
            </a:pPr>
            <a:r>
              <a:rPr lang="de-DE" sz="2400" b="1" dirty="0">
                <a:solidFill>
                  <a:schemeClr val="accent1"/>
                </a:solidFill>
                <a:latin typeface="Quicksand" pitchFamily="2" charset="77"/>
              </a:rPr>
              <a:t>04</a:t>
            </a:r>
            <a:r>
              <a:rPr lang="de-DE" sz="2400" dirty="0"/>
              <a:t> </a:t>
            </a:r>
            <a:r>
              <a:rPr lang="de-DE" sz="2400" dirty="0">
                <a:latin typeface="Roboto"/>
                <a:ea typeface="Roboto"/>
                <a:cs typeface="Roboto"/>
              </a:rPr>
              <a:t>Mögliche Ausgestaltung der Zusammenarbeit</a:t>
            </a:r>
          </a:p>
          <a:p>
            <a:pPr marL="755" lvl="1" indent="0">
              <a:buNone/>
            </a:pPr>
            <a:r>
              <a:rPr lang="de-DE" sz="2400" b="1" dirty="0">
                <a:solidFill>
                  <a:schemeClr val="accent1"/>
                </a:solidFill>
                <a:latin typeface="Quicksand" pitchFamily="2" charset="77"/>
              </a:rPr>
              <a:t>05</a:t>
            </a:r>
            <a:r>
              <a:rPr lang="de-DE" sz="2400" dirty="0"/>
              <a:t> Welche Faktoren beeinflussen die</a:t>
            </a:r>
            <a:br>
              <a:rPr lang="de-DE" sz="2400" dirty="0"/>
            </a:br>
            <a:r>
              <a:rPr lang="de-DE" sz="2400" dirty="0"/>
              <a:t>      Zusammenarbeit?</a:t>
            </a:r>
          </a:p>
          <a:p>
            <a:pPr marL="755" lvl="1" indent="0">
              <a:buNone/>
            </a:pPr>
            <a:r>
              <a:rPr lang="de-DE" sz="2400" b="1" dirty="0">
                <a:solidFill>
                  <a:schemeClr val="accent1"/>
                </a:solidFill>
                <a:latin typeface="Quicksand" pitchFamily="2" charset="77"/>
              </a:rPr>
              <a:t>06</a:t>
            </a:r>
            <a:r>
              <a:rPr lang="de-DE" sz="2400" dirty="0"/>
              <a:t> Beispiele aus der Praxis</a:t>
            </a:r>
          </a:p>
          <a:p>
            <a:pPr marL="755" lvl="1" indent="0">
              <a:buNone/>
            </a:pPr>
            <a:endParaRPr lang="de-DE" sz="2400" dirty="0"/>
          </a:p>
          <a:p>
            <a:pPr marL="343655" lvl="1" indent="-342900"/>
            <a:endParaRPr lang="de-DE" sz="2400" dirty="0">
              <a:latin typeface="Roboto"/>
              <a:ea typeface="Roboto"/>
              <a:cs typeface="Roboto"/>
            </a:endParaRPr>
          </a:p>
        </p:txBody>
      </p:sp>
      <p:sp>
        <p:nvSpPr>
          <p:cNvPr id="5" name="Fußzeilenplatzhalter 4">
            <a:extLst>
              <a:ext uri="{FF2B5EF4-FFF2-40B4-BE49-F238E27FC236}">
                <a16:creationId xmlns:a16="http://schemas.microsoft.com/office/drawing/2014/main" id="{9FC2624F-EC38-BAE8-387F-7B7D1E22AFE6}"/>
              </a:ext>
            </a:extLst>
          </p:cNvPr>
          <p:cNvSpPr>
            <a:spLocks noGrp="1"/>
          </p:cNvSpPr>
          <p:nvPr>
            <p:ph type="ftr" sz="quarter" idx="3"/>
          </p:nvPr>
        </p:nvSpPr>
        <p:spPr>
          <a:xfrm>
            <a:off x="515937" y="6352129"/>
            <a:ext cx="9178568" cy="365125"/>
          </a:xfrm>
        </p:spPr>
        <p:txBody>
          <a:bodyPr/>
          <a:lstStyle/>
          <a:p>
            <a:r>
              <a:rPr lang="de-DE" dirty="0">
                <a:latin typeface="Roboto"/>
                <a:ea typeface="Roboto"/>
                <a:cs typeface="Roboto"/>
              </a:rPr>
              <a:t>Zusammenarbeit Elternhaus - Schule</a:t>
            </a:r>
          </a:p>
        </p:txBody>
      </p:sp>
      <p:sp>
        <p:nvSpPr>
          <p:cNvPr id="4" name="Titel 3">
            <a:extLst>
              <a:ext uri="{FF2B5EF4-FFF2-40B4-BE49-F238E27FC236}">
                <a16:creationId xmlns:a16="http://schemas.microsoft.com/office/drawing/2014/main" id="{5797F90F-6210-F845-AD31-7DD0474FE64E}"/>
              </a:ext>
            </a:extLst>
          </p:cNvPr>
          <p:cNvSpPr>
            <a:spLocks noGrp="1"/>
          </p:cNvSpPr>
          <p:nvPr>
            <p:ph type="title"/>
          </p:nvPr>
        </p:nvSpPr>
        <p:spPr/>
        <p:txBody>
          <a:bodyPr/>
          <a:lstStyle/>
          <a:p>
            <a:r>
              <a:rPr lang="de-DE" dirty="0"/>
              <a:t>Agenda</a:t>
            </a:r>
          </a:p>
        </p:txBody>
      </p:sp>
      <p:pic>
        <p:nvPicPr>
          <p:cNvPr id="10" name="Bildplatzhalter 9">
            <a:extLst>
              <a:ext uri="{FF2B5EF4-FFF2-40B4-BE49-F238E27FC236}">
                <a16:creationId xmlns:a16="http://schemas.microsoft.com/office/drawing/2014/main" id="{20DEA312-49AE-DF2D-F142-9E7AFB6DDE3B}"/>
              </a:ext>
            </a:extLst>
          </p:cNvPr>
          <p:cNvPicPr>
            <a:picLocks noGrp="1" noChangeAspect="1"/>
          </p:cNvPicPr>
          <p:nvPr>
            <p:ph type="pic" sz="quarter" idx="14"/>
          </p:nvPr>
        </p:nvPicPr>
        <p:blipFill>
          <a:blip r:embed="rId2"/>
          <a:srcRect t="14079" b="14079"/>
          <a:stretch/>
        </p:blipFill>
        <p:spPr/>
      </p:pic>
    </p:spTree>
    <p:extLst>
      <p:ext uri="{BB962C8B-B14F-4D97-AF65-F5344CB8AC3E}">
        <p14:creationId xmlns:p14="http://schemas.microsoft.com/office/powerpoint/2010/main" val="377203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3</a:t>
            </a:fld>
            <a:endParaRPr lang="de-DE" dirty="0"/>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8" y="2689781"/>
            <a:ext cx="8820150" cy="739219"/>
          </a:xfrm>
        </p:spPr>
        <p:txBody>
          <a:bodyPr>
            <a:noAutofit/>
          </a:bodyPr>
          <a:lstStyle/>
          <a:p>
            <a:r>
              <a:rPr lang="de-DE" sz="4800" dirty="0"/>
              <a:t>01 Formale Vorgaben </a:t>
            </a:r>
            <a:r>
              <a:rPr lang="de-DE" sz="4800" dirty="0" err="1"/>
              <a:t>KAoA</a:t>
            </a:r>
            <a:br>
              <a:rPr lang="de-DE" dirty="0"/>
            </a:br>
            <a:endParaRPr lang="de-DE" dirty="0"/>
          </a:p>
        </p:txBody>
      </p:sp>
      <p:pic>
        <p:nvPicPr>
          <p:cNvPr id="3" name="Grafik 2">
            <a:extLst>
              <a:ext uri="{FF2B5EF4-FFF2-40B4-BE49-F238E27FC236}">
                <a16:creationId xmlns:a16="http://schemas.microsoft.com/office/drawing/2014/main" id="{AC65F9A1-3B50-ECF6-818A-01447AC888B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b="17064"/>
          <a:stretch/>
        </p:blipFill>
        <p:spPr>
          <a:xfrm>
            <a:off x="8376001" y="3258014"/>
            <a:ext cx="3218471" cy="2669259"/>
          </a:xfrm>
          <a:prstGeom prst="rect">
            <a:avLst/>
          </a:prstGeom>
          <a:noFill/>
        </p:spPr>
      </p:pic>
    </p:spTree>
    <p:extLst>
      <p:ext uri="{BB962C8B-B14F-4D97-AF65-F5344CB8AC3E}">
        <p14:creationId xmlns:p14="http://schemas.microsoft.com/office/powerpoint/2010/main" val="2666302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4</a:t>
            </a:fld>
            <a:endParaRPr lang="de-DE" dirty="0"/>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7" y="738194"/>
            <a:ext cx="11160125" cy="521322"/>
          </a:xfrm>
        </p:spPr>
        <p:txBody>
          <a:bodyPr>
            <a:noAutofit/>
          </a:bodyPr>
          <a:lstStyle/>
          <a:p>
            <a:r>
              <a:rPr lang="de-DE" dirty="0"/>
              <a:t>Formale Vorgaben</a:t>
            </a:r>
            <a:br>
              <a:rPr lang="de-DE" dirty="0"/>
            </a:br>
            <a:endParaRPr lang="de-DE" dirty="0"/>
          </a:p>
        </p:txBody>
      </p:sp>
      <p:sp>
        <p:nvSpPr>
          <p:cNvPr id="6" name="Untertitel 5">
            <a:extLst>
              <a:ext uri="{FF2B5EF4-FFF2-40B4-BE49-F238E27FC236}">
                <a16:creationId xmlns:a16="http://schemas.microsoft.com/office/drawing/2014/main" id="{D4BF702E-BDC9-2D9A-C077-4ACC3F030FBC}"/>
              </a:ext>
            </a:extLst>
          </p:cNvPr>
          <p:cNvSpPr>
            <a:spLocks noGrp="1"/>
          </p:cNvSpPr>
          <p:nvPr>
            <p:ph type="subTitle" idx="15"/>
          </p:nvPr>
        </p:nvSpPr>
        <p:spPr>
          <a:xfrm>
            <a:off x="515937" y="1328400"/>
            <a:ext cx="10910994" cy="384337"/>
          </a:xfrm>
        </p:spPr>
        <p:txBody>
          <a:bodyPr>
            <a:normAutofit/>
          </a:bodyPr>
          <a:lstStyle/>
          <a:p>
            <a:r>
              <a:rPr lang="de-DE" dirty="0">
                <a:solidFill>
                  <a:srgbClr val="AF0078"/>
                </a:solidFill>
              </a:rPr>
              <a:t>Vorgaben KAoA (SBO 2.5)</a:t>
            </a:r>
            <a:endParaRPr lang="de-DE" dirty="0"/>
          </a:p>
        </p:txBody>
      </p:sp>
      <p:sp>
        <p:nvSpPr>
          <p:cNvPr id="15" name="Textfeld 14">
            <a:extLst>
              <a:ext uri="{FF2B5EF4-FFF2-40B4-BE49-F238E27FC236}">
                <a16:creationId xmlns:a16="http://schemas.microsoft.com/office/drawing/2014/main" id="{6359EB7A-09F2-4E6C-8301-17BB00E7AE25}"/>
              </a:ext>
            </a:extLst>
          </p:cNvPr>
          <p:cNvSpPr txBox="1"/>
          <p:nvPr/>
        </p:nvSpPr>
        <p:spPr>
          <a:xfrm>
            <a:off x="3240290" y="3244334"/>
            <a:ext cx="6096000" cy="369332"/>
          </a:xfrm>
          <a:prstGeom prst="rect">
            <a:avLst/>
          </a:prstGeom>
          <a:noFill/>
        </p:spPr>
        <p:txBody>
          <a:bodyPr wrap="square">
            <a:spAutoFit/>
          </a:bodyPr>
          <a:lstStyle/>
          <a:p>
            <a:r>
              <a:rPr lang="de-DE" dirty="0"/>
              <a:t> </a:t>
            </a:r>
          </a:p>
        </p:txBody>
      </p:sp>
      <p:graphicFrame>
        <p:nvGraphicFramePr>
          <p:cNvPr id="3" name="Diagramm 2">
            <a:extLst>
              <a:ext uri="{FF2B5EF4-FFF2-40B4-BE49-F238E27FC236}">
                <a16:creationId xmlns:a16="http://schemas.microsoft.com/office/drawing/2014/main" id="{79201257-685B-3DB4-6B66-FE98D3FE787A}"/>
              </a:ext>
            </a:extLst>
          </p:cNvPr>
          <p:cNvGraphicFramePr/>
          <p:nvPr>
            <p:extLst>
              <p:ext uri="{D42A27DB-BD31-4B8C-83A1-F6EECF244321}">
                <p14:modId xmlns:p14="http://schemas.microsoft.com/office/powerpoint/2010/main" val="2426672018"/>
              </p:ext>
            </p:extLst>
          </p:nvPr>
        </p:nvGraphicFramePr>
        <p:xfrm>
          <a:off x="554803" y="2928395"/>
          <a:ext cx="12061601" cy="3530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hteck: abgerundete Ecken 6">
            <a:extLst>
              <a:ext uri="{FF2B5EF4-FFF2-40B4-BE49-F238E27FC236}">
                <a16:creationId xmlns:a16="http://schemas.microsoft.com/office/drawing/2014/main" id="{4E38AD98-63CB-4323-B431-0C48E3AE240F}"/>
              </a:ext>
            </a:extLst>
          </p:cNvPr>
          <p:cNvSpPr/>
          <p:nvPr/>
        </p:nvSpPr>
        <p:spPr>
          <a:xfrm>
            <a:off x="351345" y="1879984"/>
            <a:ext cx="10985338" cy="13663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de-DE" b="1" dirty="0">
                <a:solidFill>
                  <a:schemeClr val="tx1"/>
                </a:solidFill>
                <a:latin typeface="Roboto" panose="02000000000000000000" pitchFamily="2" charset="0"/>
                <a:ea typeface="Roboto" panose="02000000000000000000" pitchFamily="2" charset="0"/>
                <a:cs typeface="Roboto" panose="02000000000000000000" pitchFamily="2" charset="0"/>
              </a:rPr>
              <a:t>Schulische prozessorientierte Begleitung und Beratung: </a:t>
            </a:r>
            <a:br>
              <a:rPr lang="de-DE" dirty="0">
                <a:solidFill>
                  <a:schemeClr val="tx1"/>
                </a:solidFill>
                <a:latin typeface=""/>
              </a:rPr>
            </a:br>
            <a:r>
              <a:rPr lang="de-DE" dirty="0">
                <a:solidFill>
                  <a:schemeClr val="tx1"/>
                </a:solidFill>
                <a:latin typeface=""/>
              </a:rPr>
              <a:t>Lehrkräfte &amp; ggf. Schulsozialarbeit moderieren und begleiten den Prozess der Beruflichen Orientierung. </a:t>
            </a:r>
            <a:br>
              <a:rPr lang="de-DE" dirty="0">
                <a:solidFill>
                  <a:schemeClr val="tx1"/>
                </a:solidFill>
                <a:latin typeface=""/>
              </a:rPr>
            </a:br>
            <a:r>
              <a:rPr lang="de-DE" dirty="0">
                <a:solidFill>
                  <a:schemeClr val="tx1"/>
                </a:solidFill>
                <a:latin typeface=""/>
              </a:rPr>
              <a:t>Sie beraten die </a:t>
            </a:r>
            <a:r>
              <a:rPr lang="de-DE" dirty="0" err="1">
                <a:solidFill>
                  <a:schemeClr val="tx1"/>
                </a:solidFill>
                <a:latin typeface=""/>
              </a:rPr>
              <a:t>Schüler:innen</a:t>
            </a:r>
            <a:r>
              <a:rPr lang="de-DE" dirty="0">
                <a:solidFill>
                  <a:schemeClr val="tx1"/>
                </a:solidFill>
                <a:latin typeface=""/>
              </a:rPr>
              <a:t> prozessbegleitend zur Beruflichen Orientierung (nicht zwangsläufig die StuBos) </a:t>
            </a:r>
          </a:p>
        </p:txBody>
      </p:sp>
      <p:sp>
        <p:nvSpPr>
          <p:cNvPr id="12" name="Textfeld 11">
            <a:extLst>
              <a:ext uri="{FF2B5EF4-FFF2-40B4-BE49-F238E27FC236}">
                <a16:creationId xmlns:a16="http://schemas.microsoft.com/office/drawing/2014/main" id="{6739D207-4E58-43A7-983C-185AD4F42A81}"/>
              </a:ext>
            </a:extLst>
          </p:cNvPr>
          <p:cNvSpPr txBox="1"/>
          <p:nvPr/>
        </p:nvSpPr>
        <p:spPr>
          <a:xfrm>
            <a:off x="442785" y="5991393"/>
            <a:ext cx="4574117" cy="215444"/>
          </a:xfrm>
          <a:prstGeom prst="rect">
            <a:avLst/>
          </a:prstGeom>
          <a:noFill/>
        </p:spPr>
        <p:txBody>
          <a:bodyPr wrap="square">
            <a:spAutoFit/>
          </a:bodyPr>
          <a:lstStyle/>
          <a:p>
            <a:r>
              <a:rPr lang="de-DE" sz="800" dirty="0"/>
              <a:t>(vgl. KAoA-Handbuch: https://a.storyblok.com/f/91125/x/177809cbbf/handbuch-kaoa-final-2020.pdf)</a:t>
            </a:r>
          </a:p>
        </p:txBody>
      </p:sp>
    </p:spTree>
    <p:extLst>
      <p:ext uri="{BB962C8B-B14F-4D97-AF65-F5344CB8AC3E}">
        <p14:creationId xmlns:p14="http://schemas.microsoft.com/office/powerpoint/2010/main" val="1088479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E57717E7-ECC4-CD47-AF22-4C46352D726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CAF04820-2190-9044-B43A-84793CD51FD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A4D4DD0F-C9CB-1B42-BC2B-F37CBE0BA9A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2EFF1878-E0F2-8C4C-98A8-E4B46893835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95129EE3-B59C-F841-B2C2-7E5A1E27BD22}"/>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graphicEl>
                                              <a:dgm id="{FC32C2A2-50CA-C946-884B-14DF03FFC8BB}"/>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graphicEl>
                                              <a:dgm id="{0A5452BB-2E9D-794C-A1FD-BA6B1141A420}"/>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1BF005BD-4528-2547-B4A4-DE7C66D7E3F6}"/>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graphicEl>
                                              <a:dgm id="{4B677EA9-51F1-9B4C-8588-FCBBC031EAD6}"/>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graphicEl>
                                              <a:dgm id="{78E37AB8-F7FE-104E-AF48-2DFAE681A68B}"/>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dgm id="{89DC9419-5FC3-BB44-98E6-A5910AC35E0E}"/>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graphicEl>
                                              <a:dgm id="{83666328-A529-8347-B890-6A1D2870F584}"/>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graphicEl>
                                              <a:dgm id="{ACE099FB-4142-5A41-AEB1-93ABD7872926}"/>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graphicEl>
                                              <a:dgm id="{FE1702AD-4E0C-7141-A320-9D764F8385FC}"/>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graphicEl>
                                              <a:dgm id="{E65C0760-F5CE-F24E-B08F-982A0F09DC27}"/>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graphicEl>
                                              <a:dgm id="{50F7A7F1-DD3D-EA4E-BA0B-DED602116B4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4C3B-B6EC-684A-F2B2-F48A1817C234}"/>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7042941-7AA4-3201-F9E9-45B75D1C84CB}"/>
              </a:ext>
            </a:extLst>
          </p:cNvPr>
          <p:cNvSpPr>
            <a:spLocks noGrp="1"/>
          </p:cNvSpPr>
          <p:nvPr>
            <p:ph type="sldNum" sz="quarter" idx="12"/>
          </p:nvPr>
        </p:nvSpPr>
        <p:spPr/>
        <p:txBody>
          <a:bodyPr/>
          <a:lstStyle/>
          <a:p>
            <a:fld id="{A5BCC98E-DAB4-264B-9802-D1899FCD3063}" type="slidenum">
              <a:rPr lang="de-DE" smtClean="0"/>
              <a:t>5</a:t>
            </a:fld>
            <a:endParaRPr lang="de-DE" dirty="0"/>
          </a:p>
        </p:txBody>
      </p:sp>
      <p:sp>
        <p:nvSpPr>
          <p:cNvPr id="3" name="Titel 4">
            <a:extLst>
              <a:ext uri="{FF2B5EF4-FFF2-40B4-BE49-F238E27FC236}">
                <a16:creationId xmlns:a16="http://schemas.microsoft.com/office/drawing/2014/main" id="{63DC8D14-27D7-5067-FA14-8AE5266A55F5}"/>
              </a:ext>
            </a:extLst>
          </p:cNvPr>
          <p:cNvSpPr txBox="1">
            <a:spLocks/>
          </p:cNvSpPr>
          <p:nvPr/>
        </p:nvSpPr>
        <p:spPr>
          <a:xfrm>
            <a:off x="515938" y="2689781"/>
            <a:ext cx="8820150" cy="739219"/>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4800" dirty="0">
                <a:latin typeface="Quicksand"/>
              </a:rPr>
              <a:t>02 Relevanz für die </a:t>
            </a:r>
            <a:r>
              <a:rPr lang="de-DE" sz="4800" dirty="0" err="1">
                <a:latin typeface="Quicksand"/>
              </a:rPr>
              <a:t>Schüler:innen</a:t>
            </a:r>
            <a:br>
              <a:rPr lang="de-DE" dirty="0"/>
            </a:br>
            <a:endParaRPr lang="de-DE" dirty="0"/>
          </a:p>
        </p:txBody>
      </p:sp>
      <p:grpSp>
        <p:nvGrpSpPr>
          <p:cNvPr id="9" name="Gruppieren 8">
            <a:extLst>
              <a:ext uri="{FF2B5EF4-FFF2-40B4-BE49-F238E27FC236}">
                <a16:creationId xmlns:a16="http://schemas.microsoft.com/office/drawing/2014/main" id="{8177163C-926B-F2D7-8FD3-4B4F8E0A2B53}"/>
              </a:ext>
            </a:extLst>
          </p:cNvPr>
          <p:cNvGrpSpPr/>
          <p:nvPr/>
        </p:nvGrpSpPr>
        <p:grpSpPr>
          <a:xfrm>
            <a:off x="6050280" y="3134174"/>
            <a:ext cx="6414877" cy="2830572"/>
            <a:chOff x="7215231" y="4134663"/>
            <a:chExt cx="4719411" cy="2082446"/>
          </a:xfrm>
        </p:grpSpPr>
        <p:pic>
          <p:nvPicPr>
            <p:cNvPr id="10" name="Grafik 9">
              <a:extLst>
                <a:ext uri="{FF2B5EF4-FFF2-40B4-BE49-F238E27FC236}">
                  <a16:creationId xmlns:a16="http://schemas.microsoft.com/office/drawing/2014/main" id="{258B60D3-CBE4-EBFE-6874-F18D257A3C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52196" y="4134663"/>
              <a:ext cx="2082446" cy="2082446"/>
            </a:xfrm>
            <a:prstGeom prst="rect">
              <a:avLst/>
            </a:prstGeom>
          </p:spPr>
        </p:pic>
        <p:pic>
          <p:nvPicPr>
            <p:cNvPr id="11" name="Grafik 10">
              <a:extLst>
                <a:ext uri="{FF2B5EF4-FFF2-40B4-BE49-F238E27FC236}">
                  <a16:creationId xmlns:a16="http://schemas.microsoft.com/office/drawing/2014/main" id="{6FC60562-B159-4178-AE1B-3DED6974F5F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215231" y="4134663"/>
              <a:ext cx="2082446" cy="2082446"/>
            </a:xfrm>
            <a:prstGeom prst="rect">
              <a:avLst/>
            </a:prstGeom>
          </p:spPr>
        </p:pic>
        <p:pic>
          <p:nvPicPr>
            <p:cNvPr id="12" name="Grafik 11">
              <a:extLst>
                <a:ext uri="{FF2B5EF4-FFF2-40B4-BE49-F238E27FC236}">
                  <a16:creationId xmlns:a16="http://schemas.microsoft.com/office/drawing/2014/main" id="{F7E412C1-68B5-1DCC-291F-A9668C6EEE6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467453" y="4134663"/>
              <a:ext cx="2082446" cy="2082446"/>
            </a:xfrm>
            <a:prstGeom prst="rect">
              <a:avLst/>
            </a:prstGeom>
          </p:spPr>
        </p:pic>
      </p:grpSp>
    </p:spTree>
    <p:extLst>
      <p:ext uri="{BB962C8B-B14F-4D97-AF65-F5344CB8AC3E}">
        <p14:creationId xmlns:p14="http://schemas.microsoft.com/office/powerpoint/2010/main" val="412106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6</a:t>
            </a:fld>
            <a:endParaRPr lang="de-DE" dirty="0"/>
          </a:p>
        </p:txBody>
      </p:sp>
      <p:sp>
        <p:nvSpPr>
          <p:cNvPr id="15" name="Textfeld 14">
            <a:extLst>
              <a:ext uri="{FF2B5EF4-FFF2-40B4-BE49-F238E27FC236}">
                <a16:creationId xmlns:a16="http://schemas.microsoft.com/office/drawing/2014/main" id="{6359EB7A-09F2-4E6C-8301-17BB00E7AE25}"/>
              </a:ext>
            </a:extLst>
          </p:cNvPr>
          <p:cNvSpPr txBox="1"/>
          <p:nvPr/>
        </p:nvSpPr>
        <p:spPr>
          <a:xfrm>
            <a:off x="3243261" y="3244526"/>
            <a:ext cx="6089657" cy="368948"/>
          </a:xfrm>
          <a:prstGeom prst="rect">
            <a:avLst/>
          </a:prstGeom>
          <a:noFill/>
        </p:spPr>
        <p:txBody>
          <a:bodyPr wrap="square">
            <a:spAutoFit/>
          </a:bodyPr>
          <a:lstStyle/>
          <a:p>
            <a:r>
              <a:rPr lang="de-DE" sz="1798" dirty="0"/>
              <a:t> </a:t>
            </a:r>
          </a:p>
        </p:txBody>
      </p:sp>
      <p:sp>
        <p:nvSpPr>
          <p:cNvPr id="16" name="Textfeld 15">
            <a:extLst>
              <a:ext uri="{FF2B5EF4-FFF2-40B4-BE49-F238E27FC236}">
                <a16:creationId xmlns:a16="http://schemas.microsoft.com/office/drawing/2014/main" id="{D31BF325-757E-4485-9E6C-AC4C32E089C8}"/>
              </a:ext>
            </a:extLst>
          </p:cNvPr>
          <p:cNvSpPr txBox="1"/>
          <p:nvPr/>
        </p:nvSpPr>
        <p:spPr>
          <a:xfrm>
            <a:off x="432816" y="6003984"/>
            <a:ext cx="1235031" cy="215315"/>
          </a:xfrm>
          <a:prstGeom prst="rect">
            <a:avLst/>
          </a:prstGeom>
          <a:noFill/>
        </p:spPr>
        <p:txBody>
          <a:bodyPr wrap="square">
            <a:spAutoFit/>
          </a:bodyPr>
          <a:lstStyle/>
          <a:p>
            <a:r>
              <a:rPr lang="de-DE" sz="799" dirty="0">
                <a:latin typeface="Roboto" panose="02000000000000000000" pitchFamily="2" charset="0"/>
                <a:ea typeface="Roboto" panose="02000000000000000000" pitchFamily="2" charset="0"/>
              </a:rPr>
              <a:t>(Thimm 2014)</a:t>
            </a:r>
            <a:endParaRPr lang="de-DE" sz="799" dirty="0"/>
          </a:p>
        </p:txBody>
      </p:sp>
      <p:graphicFrame>
        <p:nvGraphicFramePr>
          <p:cNvPr id="7" name="Diagramm 6">
            <a:extLst>
              <a:ext uri="{FF2B5EF4-FFF2-40B4-BE49-F238E27FC236}">
                <a16:creationId xmlns:a16="http://schemas.microsoft.com/office/drawing/2014/main" id="{FBEA3438-18FD-4719-8FE3-EA5B8AF81B0B}"/>
              </a:ext>
            </a:extLst>
          </p:cNvPr>
          <p:cNvGraphicFramePr/>
          <p:nvPr>
            <p:extLst>
              <p:ext uri="{D42A27DB-BD31-4B8C-83A1-F6EECF244321}">
                <p14:modId xmlns:p14="http://schemas.microsoft.com/office/powerpoint/2010/main" val="2341987023"/>
              </p:ext>
            </p:extLst>
          </p:nvPr>
        </p:nvGraphicFramePr>
        <p:xfrm>
          <a:off x="2199837" y="322543"/>
          <a:ext cx="9559347" cy="6212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4">
            <a:extLst>
              <a:ext uri="{FF2B5EF4-FFF2-40B4-BE49-F238E27FC236}">
                <a16:creationId xmlns:a16="http://schemas.microsoft.com/office/drawing/2014/main" id="{8AC7BB27-1518-D2CC-F944-29A2987B1A75}"/>
              </a:ext>
            </a:extLst>
          </p:cNvPr>
          <p:cNvSpPr>
            <a:spLocks noGrp="1"/>
          </p:cNvSpPr>
          <p:nvPr>
            <p:ph type="title"/>
          </p:nvPr>
        </p:nvSpPr>
        <p:spPr>
          <a:xfrm>
            <a:off x="515937" y="746358"/>
            <a:ext cx="11160125" cy="521322"/>
          </a:xfrm>
        </p:spPr>
        <p:txBody>
          <a:bodyPr>
            <a:noAutofit/>
          </a:bodyPr>
          <a:lstStyle/>
          <a:p>
            <a:r>
              <a:rPr lang="de-DE" dirty="0">
                <a:latin typeface="Quicksand"/>
              </a:rPr>
              <a:t>Relevanz für </a:t>
            </a:r>
            <a:br>
              <a:rPr lang="de-DE" dirty="0">
                <a:latin typeface="Quicksand"/>
              </a:rPr>
            </a:br>
            <a:r>
              <a:rPr lang="de-DE" dirty="0">
                <a:latin typeface="Quicksand"/>
              </a:rPr>
              <a:t>die </a:t>
            </a:r>
            <a:r>
              <a:rPr lang="de-DE" dirty="0" err="1">
                <a:latin typeface="Quicksand"/>
              </a:rPr>
              <a:t>Schüler:innen</a:t>
            </a:r>
            <a:br>
              <a:rPr lang="de-DE" dirty="0"/>
            </a:br>
            <a:endParaRPr lang="de-DE" dirty="0"/>
          </a:p>
        </p:txBody>
      </p:sp>
      <p:sp>
        <p:nvSpPr>
          <p:cNvPr id="5" name="Oval 4">
            <a:extLst>
              <a:ext uri="{FF2B5EF4-FFF2-40B4-BE49-F238E27FC236}">
                <a16:creationId xmlns:a16="http://schemas.microsoft.com/office/drawing/2014/main" id="{1771B897-96AB-6B75-0599-AD9B51D470DB}"/>
              </a:ext>
            </a:extLst>
          </p:cNvPr>
          <p:cNvSpPr/>
          <p:nvPr/>
        </p:nvSpPr>
        <p:spPr>
          <a:xfrm>
            <a:off x="3736709" y="2267711"/>
            <a:ext cx="368947" cy="36894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Oval 5">
            <a:extLst>
              <a:ext uri="{FF2B5EF4-FFF2-40B4-BE49-F238E27FC236}">
                <a16:creationId xmlns:a16="http://schemas.microsoft.com/office/drawing/2014/main" id="{22B353F9-61EA-BFAE-6396-C4D9752A4CD5}"/>
              </a:ext>
            </a:extLst>
          </p:cNvPr>
          <p:cNvSpPr/>
          <p:nvPr/>
        </p:nvSpPr>
        <p:spPr>
          <a:xfrm>
            <a:off x="4462272" y="3450869"/>
            <a:ext cx="225552" cy="22555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Oval 7">
            <a:extLst>
              <a:ext uri="{FF2B5EF4-FFF2-40B4-BE49-F238E27FC236}">
                <a16:creationId xmlns:a16="http://schemas.microsoft.com/office/drawing/2014/main" id="{7C4D1F38-2137-9A39-427B-91CC79BCFA4E}"/>
              </a:ext>
            </a:extLst>
          </p:cNvPr>
          <p:cNvSpPr/>
          <p:nvPr/>
        </p:nvSpPr>
        <p:spPr>
          <a:xfrm>
            <a:off x="3434592" y="2602264"/>
            <a:ext cx="225552" cy="22555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Oval 8">
            <a:extLst>
              <a:ext uri="{FF2B5EF4-FFF2-40B4-BE49-F238E27FC236}">
                <a16:creationId xmlns:a16="http://schemas.microsoft.com/office/drawing/2014/main" id="{557E715F-E30B-9822-8313-5FAB7CAA0B50}"/>
              </a:ext>
            </a:extLst>
          </p:cNvPr>
          <p:cNvSpPr/>
          <p:nvPr/>
        </p:nvSpPr>
        <p:spPr>
          <a:xfrm>
            <a:off x="8817725" y="6085163"/>
            <a:ext cx="368947" cy="36894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Oval 9">
            <a:extLst>
              <a:ext uri="{FF2B5EF4-FFF2-40B4-BE49-F238E27FC236}">
                <a16:creationId xmlns:a16="http://schemas.microsoft.com/office/drawing/2014/main" id="{435CA0FD-03FB-DC62-E8F4-02439B28D44D}"/>
              </a:ext>
            </a:extLst>
          </p:cNvPr>
          <p:cNvSpPr/>
          <p:nvPr/>
        </p:nvSpPr>
        <p:spPr>
          <a:xfrm>
            <a:off x="7421880" y="5364768"/>
            <a:ext cx="225552" cy="22555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Oval 10">
            <a:extLst>
              <a:ext uri="{FF2B5EF4-FFF2-40B4-BE49-F238E27FC236}">
                <a16:creationId xmlns:a16="http://schemas.microsoft.com/office/drawing/2014/main" id="{71EFF9E4-21EE-0BBA-6706-E5FE48B46859}"/>
              </a:ext>
            </a:extLst>
          </p:cNvPr>
          <p:cNvSpPr/>
          <p:nvPr/>
        </p:nvSpPr>
        <p:spPr>
          <a:xfrm>
            <a:off x="9448296" y="5859611"/>
            <a:ext cx="225552" cy="22555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3341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C0009E89-298E-6644-9943-6A5F6C39F34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C62AE829-6260-D146-832B-E323BEB70C69}"/>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85FC12DD-E35E-B441-B99B-EA08E6F013EC}"/>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437A4E86-A6FD-7E4C-A493-4BFA7889D65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47D3C76D-2F4F-6A44-A3A3-2E4DBA799038}"/>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1CF8AE2C-A5C8-054D-9571-E2BF1FD28868}"/>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48DFAD03-DB07-D74B-BBEC-A38421222BC3}"/>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graphicEl>
                                              <a:dgm id="{2C6E5F4A-E809-F943-B3C8-8B27FBF2AAF4}"/>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graphicEl>
                                              <a:dgm id="{3FDA6210-6477-EA4E-BAB5-F60FE17519B8}"/>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dgm id="{F4A3F14A-3A32-C146-BC9C-B60DF172D153}"/>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graphicEl>
                                              <a:dgm id="{3C0E9A5C-E32C-F641-BB64-A22B180670EE}"/>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P spid="5" grpId="0" animBg="1"/>
      <p:bldP spid="6"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7</a:t>
            </a:fld>
            <a:endParaRPr lang="de-DE" dirty="0"/>
          </a:p>
        </p:txBody>
      </p:sp>
      <p:sp>
        <p:nvSpPr>
          <p:cNvPr id="26" name="Textfeld 7">
            <a:extLst>
              <a:ext uri="{FF2B5EF4-FFF2-40B4-BE49-F238E27FC236}">
                <a16:creationId xmlns:a16="http://schemas.microsoft.com/office/drawing/2014/main" id="{0BA25FE3-A165-4F98-A751-C28BE0514DEC}"/>
              </a:ext>
            </a:extLst>
          </p:cNvPr>
          <p:cNvSpPr txBox="1"/>
          <p:nvPr/>
        </p:nvSpPr>
        <p:spPr>
          <a:xfrm>
            <a:off x="8053916" y="5996015"/>
            <a:ext cx="3724712" cy="33855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Bef>
                <a:spcPts val="600"/>
              </a:spcBef>
            </a:pPr>
            <a:r>
              <a:rPr lang="de-DE" sz="800" dirty="0">
                <a:latin typeface="Roboto" panose="02000000000000000000" pitchFamily="2" charset="0"/>
                <a:ea typeface="Roboto" panose="02000000000000000000" pitchFamily="2" charset="0"/>
              </a:rPr>
              <a:t>(vgl. Demoskopie Allensbach 2014; Carver et al. 2010; </a:t>
            </a:r>
            <a:br>
              <a:rPr lang="de-DE" sz="800" dirty="0">
                <a:latin typeface="Roboto" panose="02000000000000000000" pitchFamily="2" charset="0"/>
                <a:ea typeface="Roboto" panose="02000000000000000000" pitchFamily="2" charset="0"/>
              </a:rPr>
            </a:br>
            <a:r>
              <a:rPr lang="de-DE" sz="800" dirty="0" err="1">
                <a:latin typeface="Roboto" panose="02000000000000000000" pitchFamily="2" charset="0"/>
                <a:ea typeface="Roboto" panose="02000000000000000000" pitchFamily="2" charset="0"/>
              </a:rPr>
              <a:t>Barlovic</a:t>
            </a:r>
            <a:r>
              <a:rPr lang="de-DE" sz="800" dirty="0">
                <a:latin typeface="Roboto" panose="02000000000000000000" pitchFamily="2" charset="0"/>
                <a:ea typeface="Roboto" panose="02000000000000000000" pitchFamily="2" charset="0"/>
              </a:rPr>
              <a:t> et al. 2024: 16)</a:t>
            </a:r>
          </a:p>
        </p:txBody>
      </p:sp>
      <p:sp>
        <p:nvSpPr>
          <p:cNvPr id="12" name="Titel 4">
            <a:extLst>
              <a:ext uri="{FF2B5EF4-FFF2-40B4-BE49-F238E27FC236}">
                <a16:creationId xmlns:a16="http://schemas.microsoft.com/office/drawing/2014/main" id="{382423A0-3659-4964-9199-908FB89C0457}"/>
              </a:ext>
            </a:extLst>
          </p:cNvPr>
          <p:cNvSpPr>
            <a:spLocks noGrp="1"/>
          </p:cNvSpPr>
          <p:nvPr>
            <p:ph type="title"/>
          </p:nvPr>
        </p:nvSpPr>
        <p:spPr>
          <a:xfrm>
            <a:off x="515938" y="740320"/>
            <a:ext cx="11160125" cy="521322"/>
          </a:xfrm>
        </p:spPr>
        <p:txBody>
          <a:bodyPr>
            <a:noAutofit/>
          </a:bodyPr>
          <a:lstStyle/>
          <a:p>
            <a:r>
              <a:rPr lang="de-DE" dirty="0"/>
              <a:t>Relevanz für die </a:t>
            </a:r>
            <a:r>
              <a:rPr lang="de-DE" dirty="0" err="1"/>
              <a:t>Schüler:innen</a:t>
            </a:r>
            <a:br>
              <a:rPr lang="de-DE" dirty="0"/>
            </a:br>
            <a:endParaRPr lang="de-DE" dirty="0"/>
          </a:p>
        </p:txBody>
      </p:sp>
      <p:sp>
        <p:nvSpPr>
          <p:cNvPr id="27" name="Textfeld 26">
            <a:extLst>
              <a:ext uri="{FF2B5EF4-FFF2-40B4-BE49-F238E27FC236}">
                <a16:creationId xmlns:a16="http://schemas.microsoft.com/office/drawing/2014/main" id="{EECDA143-6651-4AAE-A7F4-87837E045787}"/>
              </a:ext>
            </a:extLst>
          </p:cNvPr>
          <p:cNvSpPr txBox="1"/>
          <p:nvPr/>
        </p:nvSpPr>
        <p:spPr>
          <a:xfrm>
            <a:off x="9000000" y="1477080"/>
            <a:ext cx="2815792" cy="375487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anchor="ctr">
            <a:spAutoFit/>
          </a:bodyPr>
          <a:lstStyle/>
          <a:p>
            <a:pPr>
              <a:lnSpc>
                <a:spcPts val="1720"/>
              </a:lnSpc>
            </a:pPr>
            <a:r>
              <a:rPr lang="de-DE" sz="1400" b="1" dirty="0">
                <a:solidFill>
                  <a:schemeClr val="accent2"/>
                </a:solidFill>
                <a:latin typeface="Quicksand SemiBold" pitchFamily="2" charset="77"/>
                <a:ea typeface="Roboto"/>
                <a:cs typeface="Roboto"/>
              </a:rPr>
              <a:t>Ergebnisse Befragung Bertelsmann Stiftung (2024):</a:t>
            </a:r>
          </a:p>
          <a:p>
            <a:pPr marL="285750" indent="-285750">
              <a:lnSpc>
                <a:spcPts val="1720"/>
              </a:lnSpc>
              <a:buClr>
                <a:schemeClr val="tx2"/>
              </a:buClr>
              <a:buSzPct val="100000"/>
              <a:buFont typeface="Arial" panose="020B0604020202020204" pitchFamily="34" charset="0"/>
              <a:buChar char="•"/>
            </a:pPr>
            <a:endParaRPr lang="de-DE" sz="1200" dirty="0">
              <a:latin typeface="Roboto"/>
              <a:ea typeface="Roboto"/>
              <a:cs typeface="Roboto"/>
            </a:endParaRPr>
          </a:p>
          <a:p>
            <a:pPr marL="285750" indent="-285750">
              <a:lnSpc>
                <a:spcPts val="1720"/>
              </a:lnSpc>
              <a:buClr>
                <a:schemeClr val="tx2"/>
              </a:buClr>
              <a:buSzPct val="100000"/>
              <a:buFont typeface="Systemschrift Normal"/>
              <a:buChar char="→"/>
            </a:pPr>
            <a:r>
              <a:rPr lang="de-DE" sz="1200" b="1" dirty="0">
                <a:latin typeface="Roboto"/>
                <a:ea typeface="Roboto"/>
                <a:cs typeface="Roboto"/>
              </a:rPr>
              <a:t>Unterstützung bei der Suche nach einem Ausbildungsplatz: 75% durch Eltern </a:t>
            </a:r>
            <a:r>
              <a:rPr lang="de-DE" sz="1200" dirty="0">
                <a:latin typeface="Roboto"/>
                <a:ea typeface="Roboto"/>
                <a:cs typeface="Roboto"/>
              </a:rPr>
              <a:t>(geringe Unterschiede nach Schulbildung)</a:t>
            </a:r>
          </a:p>
          <a:p>
            <a:pPr marL="285750" indent="-285750">
              <a:lnSpc>
                <a:spcPts val="1720"/>
              </a:lnSpc>
              <a:buClr>
                <a:schemeClr val="tx2"/>
              </a:buClr>
              <a:buSzPct val="100000"/>
              <a:buFont typeface="Systemschrift Normal"/>
              <a:buChar char="→"/>
            </a:pPr>
            <a:endParaRPr lang="de-DE" sz="1200" dirty="0">
              <a:latin typeface="Roboto" panose="02000000000000000000" pitchFamily="2" charset="0"/>
              <a:ea typeface="Roboto" panose="02000000000000000000" pitchFamily="2" charset="0"/>
            </a:endParaRPr>
          </a:p>
          <a:p>
            <a:pPr marL="285750" indent="-285750">
              <a:lnSpc>
                <a:spcPts val="1720"/>
              </a:lnSpc>
              <a:buClr>
                <a:schemeClr val="tx2"/>
              </a:buClr>
              <a:buSzPct val="100000"/>
              <a:buFont typeface="Systemschrift Normal"/>
              <a:buChar char="→"/>
            </a:pPr>
            <a:r>
              <a:rPr lang="de-DE" sz="1200" dirty="0">
                <a:latin typeface="Roboto" panose="02000000000000000000" pitchFamily="2" charset="0"/>
                <a:ea typeface="Roboto" panose="02000000000000000000" pitchFamily="2" charset="0"/>
              </a:rPr>
              <a:t>für Mehrheit der </a:t>
            </a:r>
            <a:r>
              <a:rPr lang="de-DE" sz="1200" dirty="0" err="1">
                <a:latin typeface="Roboto" panose="02000000000000000000" pitchFamily="2" charset="0"/>
                <a:ea typeface="Roboto" panose="02000000000000000000" pitchFamily="2" charset="0"/>
              </a:rPr>
              <a:t>Schüler:innen</a:t>
            </a:r>
            <a:r>
              <a:rPr lang="de-DE" sz="1200" dirty="0">
                <a:latin typeface="Roboto" panose="02000000000000000000" pitchFamily="2" charset="0"/>
                <a:ea typeface="Roboto" panose="02000000000000000000" pitchFamily="2" charset="0"/>
              </a:rPr>
              <a:t>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ist </a:t>
            </a:r>
            <a:r>
              <a:rPr lang="de-DE" sz="1200" b="1" dirty="0">
                <a:latin typeface="Roboto" panose="02000000000000000000" pitchFamily="2" charset="0"/>
                <a:ea typeface="Roboto" panose="02000000000000000000" pitchFamily="2" charset="0"/>
              </a:rPr>
              <a:t>elterliche Zustimmung zu ihrer Berufswahl wichtig</a:t>
            </a:r>
          </a:p>
          <a:p>
            <a:pPr marL="285750" indent="-285750">
              <a:lnSpc>
                <a:spcPts val="1720"/>
              </a:lnSpc>
              <a:buClr>
                <a:schemeClr val="tx2"/>
              </a:buClr>
              <a:buSzPct val="100000"/>
              <a:buFont typeface="Systemschrift Normal"/>
              <a:buChar char="→"/>
            </a:pPr>
            <a:endParaRPr lang="de-DE" sz="1200" b="1" dirty="0">
              <a:latin typeface="Roboto" panose="02000000000000000000" pitchFamily="2" charset="0"/>
              <a:ea typeface="Roboto" panose="02000000000000000000" pitchFamily="2" charset="0"/>
            </a:endParaRPr>
          </a:p>
          <a:p>
            <a:pPr marL="285750" indent="-285750">
              <a:lnSpc>
                <a:spcPts val="1720"/>
              </a:lnSpc>
              <a:buClr>
                <a:schemeClr val="tx2"/>
              </a:buClr>
              <a:buSzPct val="100000"/>
              <a:buFont typeface="Systemschrift Normal"/>
              <a:buChar char="→"/>
            </a:pPr>
            <a:r>
              <a:rPr lang="de-DE" sz="1200" dirty="0">
                <a:latin typeface="Roboto" panose="02000000000000000000" pitchFamily="2" charset="0"/>
                <a:ea typeface="Roboto" panose="02000000000000000000" pitchFamily="2" charset="0"/>
              </a:rPr>
              <a:t>Berufswahl fällt der Hälfte der </a:t>
            </a:r>
            <a:r>
              <a:rPr lang="de-DE" sz="1200" dirty="0" err="1">
                <a:latin typeface="Roboto" panose="02000000000000000000" pitchFamily="2" charset="0"/>
                <a:ea typeface="Roboto" panose="02000000000000000000" pitchFamily="2" charset="0"/>
              </a:rPr>
              <a:t>Schüler:innen</a:t>
            </a:r>
            <a:r>
              <a:rPr lang="de-DE" sz="1200" dirty="0">
                <a:latin typeface="Roboto" panose="02000000000000000000" pitchFamily="2" charset="0"/>
                <a:ea typeface="Roboto" panose="02000000000000000000" pitchFamily="2" charset="0"/>
              </a:rPr>
              <a:t> leicht, die von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den Eltern unterstützt werden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und entwickeln eher berufliche Vorstellungen</a:t>
            </a:r>
            <a:endParaRPr lang="de-DE" sz="1200" dirty="0">
              <a:latin typeface="Roboto"/>
              <a:ea typeface="Roboto"/>
              <a:cs typeface="Roboto"/>
            </a:endParaRPr>
          </a:p>
        </p:txBody>
      </p:sp>
      <p:grpSp>
        <p:nvGrpSpPr>
          <p:cNvPr id="111" name="Gruppieren 110">
            <a:extLst>
              <a:ext uri="{FF2B5EF4-FFF2-40B4-BE49-F238E27FC236}">
                <a16:creationId xmlns:a16="http://schemas.microsoft.com/office/drawing/2014/main" id="{6702E7D5-0DDE-80F6-A997-798EC5EC607E}"/>
              </a:ext>
            </a:extLst>
          </p:cNvPr>
          <p:cNvGrpSpPr/>
          <p:nvPr/>
        </p:nvGrpSpPr>
        <p:grpSpPr>
          <a:xfrm>
            <a:off x="114462" y="1441516"/>
            <a:ext cx="8402152" cy="5021862"/>
            <a:chOff x="114462" y="1015735"/>
            <a:chExt cx="8402152" cy="5021862"/>
          </a:xfrm>
        </p:grpSpPr>
        <p:sp>
          <p:nvSpPr>
            <p:cNvPr id="102" name="Rechteck 101">
              <a:extLst>
                <a:ext uri="{FF2B5EF4-FFF2-40B4-BE49-F238E27FC236}">
                  <a16:creationId xmlns:a16="http://schemas.microsoft.com/office/drawing/2014/main" id="{CA5BC515-649A-B45B-E458-4F49BBAB33FA}"/>
                </a:ext>
              </a:extLst>
            </p:cNvPr>
            <p:cNvSpPr/>
            <p:nvPr/>
          </p:nvSpPr>
          <p:spPr>
            <a:xfrm>
              <a:off x="6167594" y="1307281"/>
              <a:ext cx="2268000" cy="743734"/>
            </a:xfrm>
            <a:prstGeom prst="rect">
              <a:avLst/>
            </a:prstGeom>
            <a:solidFill>
              <a:srgbClr val="D9EDF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3" name="Rechteck 102">
              <a:extLst>
                <a:ext uri="{FF2B5EF4-FFF2-40B4-BE49-F238E27FC236}">
                  <a16:creationId xmlns:a16="http://schemas.microsoft.com/office/drawing/2014/main" id="{A8DD6149-6061-BD02-2BF9-4470A33FEA12}"/>
                </a:ext>
              </a:extLst>
            </p:cNvPr>
            <p:cNvSpPr/>
            <p:nvPr/>
          </p:nvSpPr>
          <p:spPr>
            <a:xfrm>
              <a:off x="6167594" y="2872872"/>
              <a:ext cx="2268000" cy="288000"/>
            </a:xfrm>
            <a:prstGeom prst="rect">
              <a:avLst/>
            </a:prstGeom>
            <a:solidFill>
              <a:srgbClr val="D9EDF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4" name="Rechteck 103">
              <a:extLst>
                <a:ext uri="{FF2B5EF4-FFF2-40B4-BE49-F238E27FC236}">
                  <a16:creationId xmlns:a16="http://schemas.microsoft.com/office/drawing/2014/main" id="{19264D7A-AAB9-DEC7-287D-94FE5505DC7F}"/>
                </a:ext>
              </a:extLst>
            </p:cNvPr>
            <p:cNvSpPr/>
            <p:nvPr/>
          </p:nvSpPr>
          <p:spPr>
            <a:xfrm>
              <a:off x="6167595" y="3436190"/>
              <a:ext cx="2268000" cy="288000"/>
            </a:xfrm>
            <a:prstGeom prst="rect">
              <a:avLst/>
            </a:prstGeom>
            <a:solidFill>
              <a:srgbClr val="D9EDF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5" name="Rechteck 104">
              <a:extLst>
                <a:ext uri="{FF2B5EF4-FFF2-40B4-BE49-F238E27FC236}">
                  <a16:creationId xmlns:a16="http://schemas.microsoft.com/office/drawing/2014/main" id="{77B169BF-958C-B746-0283-CA4B2494738F}"/>
                </a:ext>
              </a:extLst>
            </p:cNvPr>
            <p:cNvSpPr/>
            <p:nvPr/>
          </p:nvSpPr>
          <p:spPr>
            <a:xfrm>
              <a:off x="6167594" y="4018062"/>
              <a:ext cx="2268000" cy="262033"/>
            </a:xfrm>
            <a:prstGeom prst="rect">
              <a:avLst/>
            </a:prstGeom>
            <a:solidFill>
              <a:srgbClr val="F0D8EA">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6" name="Rechteck 105">
              <a:extLst>
                <a:ext uri="{FF2B5EF4-FFF2-40B4-BE49-F238E27FC236}">
                  <a16:creationId xmlns:a16="http://schemas.microsoft.com/office/drawing/2014/main" id="{67AA09C3-5209-6059-A4E0-0569D056A8D2}"/>
                </a:ext>
              </a:extLst>
            </p:cNvPr>
            <p:cNvSpPr/>
            <p:nvPr/>
          </p:nvSpPr>
          <p:spPr>
            <a:xfrm>
              <a:off x="6167594" y="4583885"/>
              <a:ext cx="2268000" cy="255615"/>
            </a:xfrm>
            <a:prstGeom prst="rect">
              <a:avLst/>
            </a:prstGeom>
            <a:solidFill>
              <a:srgbClr val="F0D8EA">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7" name="Rechteck 106">
              <a:extLst>
                <a:ext uri="{FF2B5EF4-FFF2-40B4-BE49-F238E27FC236}">
                  <a16:creationId xmlns:a16="http://schemas.microsoft.com/office/drawing/2014/main" id="{E51020CE-0AB1-7446-B5D7-8E3B57D8195A}"/>
                </a:ext>
              </a:extLst>
            </p:cNvPr>
            <p:cNvSpPr/>
            <p:nvPr/>
          </p:nvSpPr>
          <p:spPr>
            <a:xfrm>
              <a:off x="6167594" y="5147203"/>
              <a:ext cx="2268000" cy="288000"/>
            </a:xfrm>
            <a:prstGeom prst="rect">
              <a:avLst/>
            </a:prstGeom>
            <a:solidFill>
              <a:srgbClr val="F0D8EA">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9" name="Rechteck 108">
              <a:extLst>
                <a:ext uri="{FF2B5EF4-FFF2-40B4-BE49-F238E27FC236}">
                  <a16:creationId xmlns:a16="http://schemas.microsoft.com/office/drawing/2014/main" id="{1C062401-9684-7B75-5795-4CC99464F574}"/>
                </a:ext>
              </a:extLst>
            </p:cNvPr>
            <p:cNvSpPr/>
            <p:nvPr/>
          </p:nvSpPr>
          <p:spPr>
            <a:xfrm>
              <a:off x="6167594" y="2293787"/>
              <a:ext cx="2268000" cy="288000"/>
            </a:xfrm>
            <a:prstGeom prst="rect">
              <a:avLst/>
            </a:prstGeom>
            <a:solidFill>
              <a:srgbClr val="D9EDF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0" name="Gruppieren 49">
              <a:extLst>
                <a:ext uri="{FF2B5EF4-FFF2-40B4-BE49-F238E27FC236}">
                  <a16:creationId xmlns:a16="http://schemas.microsoft.com/office/drawing/2014/main" id="{6A2EE3BC-4EA0-06DD-2F91-FAE6AF48B0A4}"/>
                </a:ext>
              </a:extLst>
            </p:cNvPr>
            <p:cNvGrpSpPr/>
            <p:nvPr/>
          </p:nvGrpSpPr>
          <p:grpSpPr>
            <a:xfrm>
              <a:off x="114462" y="1015735"/>
              <a:ext cx="6132742" cy="4520701"/>
              <a:chOff x="339312" y="1150645"/>
              <a:chExt cx="6132742" cy="4520701"/>
            </a:xfrm>
          </p:grpSpPr>
          <p:pic>
            <p:nvPicPr>
              <p:cNvPr id="37" name="Grafik 36">
                <a:extLst>
                  <a:ext uri="{FF2B5EF4-FFF2-40B4-BE49-F238E27FC236}">
                    <a16:creationId xmlns:a16="http://schemas.microsoft.com/office/drawing/2014/main" id="{6A3E8905-8B2D-860B-C2B1-5B4EA074B93A}"/>
                  </a:ext>
                </a:extLst>
              </p:cNvPr>
              <p:cNvPicPr>
                <a:picLocks noChangeAspect="1"/>
              </p:cNvPicPr>
              <p:nvPr/>
            </p:nvPicPr>
            <p:blipFill>
              <a:blip r:embed="rId3"/>
              <a:srcRect l="6740" t="29296" r="27986" b="32393"/>
              <a:stretch>
                <a:fillRect/>
              </a:stretch>
            </p:blipFill>
            <p:spPr>
              <a:xfrm>
                <a:off x="2251828" y="2120990"/>
                <a:ext cx="4220226" cy="3503524"/>
              </a:xfrm>
              <a:prstGeom prst="rect">
                <a:avLst/>
              </a:prstGeom>
            </p:spPr>
          </p:pic>
          <p:sp>
            <p:nvSpPr>
              <p:cNvPr id="3" name="Textfeld 2">
                <a:extLst>
                  <a:ext uri="{FF2B5EF4-FFF2-40B4-BE49-F238E27FC236}">
                    <a16:creationId xmlns:a16="http://schemas.microsoft.com/office/drawing/2014/main" id="{1521949C-3542-6EF1-F64A-AAAE16129045}"/>
                  </a:ext>
                </a:extLst>
              </p:cNvPr>
              <p:cNvSpPr txBox="1"/>
              <p:nvPr/>
            </p:nvSpPr>
            <p:spPr>
              <a:xfrm>
                <a:off x="339312" y="2144740"/>
                <a:ext cx="1912515" cy="3526606"/>
              </a:xfrm>
              <a:prstGeom prst="rect">
                <a:avLst/>
              </a:prstGeom>
              <a:noFill/>
            </p:spPr>
            <p:txBody>
              <a:bodyPr wrap="square" rtlCol="0">
                <a:spAutoFit/>
              </a:bodyPr>
              <a:lstStyle/>
              <a:p>
                <a:pPr algn="r">
                  <a:lnSpc>
                    <a:spcPct val="150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von meinen Eltern</a:t>
                </a:r>
              </a:p>
              <a:p>
                <a:pPr algn="r">
                  <a:lnSpc>
                    <a:spcPct val="150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durch das Internet</a:t>
                </a:r>
              </a:p>
              <a:p>
                <a:pPr algn="r">
                  <a:lnSpc>
                    <a:spcPts val="1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von der Berufsberatung/ </a:t>
                </a:r>
                <a:br>
                  <a:rPr lang="de-DE" sz="900" dirty="0">
                    <a:latin typeface="Roboto" panose="02000000000000000000" pitchFamily="2" charset="0"/>
                    <a:ea typeface="Roboto" panose="02000000000000000000" pitchFamily="2" charset="0"/>
                    <a:cs typeface="Roboto" panose="02000000000000000000" pitchFamily="2" charset="0"/>
                  </a:rPr>
                </a:br>
                <a:r>
                  <a:rPr lang="de-DE" sz="900" dirty="0">
                    <a:latin typeface="Roboto" panose="02000000000000000000" pitchFamily="2" charset="0"/>
                    <a:ea typeface="Roboto" panose="02000000000000000000" pitchFamily="2" charset="0"/>
                    <a:cs typeface="Roboto" panose="02000000000000000000" pitchFamily="2" charset="0"/>
                  </a:rPr>
                  <a:t>der Arbeitsagentur</a:t>
                </a:r>
              </a:p>
              <a:p>
                <a:pPr algn="r">
                  <a:lnSpc>
                    <a:spcPts val="105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von der Schule/ Lehrkräften</a:t>
                </a:r>
              </a:p>
              <a:p>
                <a:pPr algn="r">
                  <a:lnSpc>
                    <a:spcPts val="17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von Freunden</a:t>
                </a:r>
              </a:p>
              <a:p>
                <a:pPr algn="r">
                  <a:lnSpc>
                    <a:spcPct val="150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von anderen Familienmitgliedern</a:t>
                </a:r>
              </a:p>
              <a:p>
                <a:pPr algn="r">
                  <a:lnSpc>
                    <a:spcPct val="150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von Bekannten</a:t>
                </a:r>
              </a:p>
              <a:p>
                <a:pPr algn="r">
                  <a:lnSpc>
                    <a:spcPct val="150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durch ein Online-Tool</a:t>
                </a:r>
              </a:p>
              <a:p>
                <a:pPr algn="r">
                  <a:lnSpc>
                    <a:spcPts val="17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durch soziale Medien</a:t>
                </a:r>
              </a:p>
              <a:p>
                <a:pPr algn="r">
                  <a:lnSpc>
                    <a:spcPts val="9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von Coaches oder </a:t>
                </a:r>
                <a:br>
                  <a:rPr lang="de-DE" sz="900" dirty="0">
                    <a:latin typeface="Roboto" panose="02000000000000000000" pitchFamily="2" charset="0"/>
                    <a:ea typeface="Roboto" panose="02000000000000000000" pitchFamily="2" charset="0"/>
                    <a:cs typeface="Roboto" panose="02000000000000000000" pitchFamily="2" charset="0"/>
                  </a:rPr>
                </a:br>
                <a:r>
                  <a:rPr lang="de-DE" sz="900" dirty="0">
                    <a:latin typeface="Roboto" panose="02000000000000000000" pitchFamily="2" charset="0"/>
                    <a:ea typeface="Roboto" panose="02000000000000000000" pitchFamily="2" charset="0"/>
                    <a:cs typeface="Roboto" panose="02000000000000000000" pitchFamily="2" charset="0"/>
                  </a:rPr>
                  <a:t>Übergangsbegleiter:innen</a:t>
                </a:r>
              </a:p>
              <a:p>
                <a:pPr algn="r">
                  <a:lnSpc>
                    <a:spcPct val="150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Sonstiges</a:t>
                </a:r>
              </a:p>
              <a:p>
                <a:pPr algn="r">
                  <a:lnSpc>
                    <a:spcPts val="98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Ich habe alles alleine gemacht/</a:t>
                </a:r>
                <a:br>
                  <a:rPr lang="de-DE" sz="900" dirty="0">
                    <a:latin typeface="Roboto" panose="02000000000000000000" pitchFamily="2" charset="0"/>
                    <a:ea typeface="Roboto" panose="02000000000000000000" pitchFamily="2" charset="0"/>
                    <a:cs typeface="Roboto" panose="02000000000000000000" pitchFamily="2" charset="0"/>
                  </a:rPr>
                </a:br>
                <a:r>
                  <a:rPr lang="de-DE" sz="900" dirty="0">
                    <a:latin typeface="Roboto" panose="02000000000000000000" pitchFamily="2" charset="0"/>
                    <a:ea typeface="Roboto" panose="02000000000000000000" pitchFamily="2" charset="0"/>
                    <a:cs typeface="Roboto" panose="02000000000000000000" pitchFamily="2" charset="0"/>
                  </a:rPr>
                  <a:t> wurde nicht unterstützt</a:t>
                </a:r>
              </a:p>
            </p:txBody>
          </p:sp>
          <p:sp>
            <p:nvSpPr>
              <p:cNvPr id="6" name="Untertitel 5">
                <a:extLst>
                  <a:ext uri="{FF2B5EF4-FFF2-40B4-BE49-F238E27FC236}">
                    <a16:creationId xmlns:a16="http://schemas.microsoft.com/office/drawing/2014/main" id="{5A659AB4-A497-2BE2-02F8-D252460ABACC}"/>
                  </a:ext>
                </a:extLst>
              </p:cNvPr>
              <p:cNvSpPr txBox="1">
                <a:spLocks/>
              </p:cNvSpPr>
              <p:nvPr/>
            </p:nvSpPr>
            <p:spPr>
              <a:xfrm>
                <a:off x="748512" y="1150645"/>
                <a:ext cx="5589403" cy="844342"/>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accent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10000"/>
                  </a:lnSpc>
                  <a:spcBef>
                    <a:spcPts val="500"/>
                  </a:spcBef>
                  <a:buClr>
                    <a:schemeClr val="accent1"/>
                  </a:buClr>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defRPr sz="1800" b="0" i="1"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400" b="1" dirty="0">
                    <a:solidFill>
                      <a:srgbClr val="008E95"/>
                    </a:solidFill>
                    <a:latin typeface="Quicksand SemiBold" pitchFamily="2" charset="77"/>
                  </a:rPr>
                  <a:t>Unterstützer:innen bei Ausbildungsplatzsuche</a:t>
                </a:r>
                <a:br>
                  <a:rPr lang="de-DE" sz="1400" dirty="0">
                    <a:solidFill>
                      <a:srgbClr val="008E95"/>
                    </a:solidFill>
                  </a:rPr>
                </a:br>
                <a:r>
                  <a:rPr lang="de-DE" sz="1400" dirty="0">
                    <a:solidFill>
                      <a:schemeClr val="tx1"/>
                    </a:solidFill>
                  </a:rPr>
                  <a:t>(junge Menschen auf Ausbildungsplatzsuche/ mit Ausbildungsplatz/ in Ausbildung; in %)</a:t>
                </a:r>
              </a:p>
            </p:txBody>
          </p:sp>
          <p:sp>
            <p:nvSpPr>
              <p:cNvPr id="7" name="Textfeld 6">
                <a:extLst>
                  <a:ext uri="{FF2B5EF4-FFF2-40B4-BE49-F238E27FC236}">
                    <a16:creationId xmlns:a16="http://schemas.microsoft.com/office/drawing/2014/main" id="{6B4BB75A-6214-F389-46F1-8BDF374E8388}"/>
                  </a:ext>
                </a:extLst>
              </p:cNvPr>
              <p:cNvSpPr txBox="1"/>
              <p:nvPr/>
            </p:nvSpPr>
            <p:spPr>
              <a:xfrm>
                <a:off x="5692770" y="2178964"/>
                <a:ext cx="316112" cy="245773"/>
              </a:xfrm>
              <a:prstGeom prst="rect">
                <a:avLst/>
              </a:prstGeom>
              <a:noFill/>
            </p:spPr>
            <p:txBody>
              <a:bodyPr wrap="square" rtlCol="0" anchor="t">
                <a:spAutoFit/>
              </a:bodyPr>
              <a:lstStyle/>
              <a:p>
                <a:pP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64</a:t>
                </a:r>
              </a:p>
            </p:txBody>
          </p:sp>
          <p:sp>
            <p:nvSpPr>
              <p:cNvPr id="8" name="Textfeld 7">
                <a:extLst>
                  <a:ext uri="{FF2B5EF4-FFF2-40B4-BE49-F238E27FC236}">
                    <a16:creationId xmlns:a16="http://schemas.microsoft.com/office/drawing/2014/main" id="{3E86D34E-A132-F91E-AB53-601CF4B6E206}"/>
                  </a:ext>
                </a:extLst>
              </p:cNvPr>
              <p:cNvSpPr txBox="1"/>
              <p:nvPr/>
            </p:nvSpPr>
            <p:spPr>
              <a:xfrm>
                <a:off x="3848593" y="2761845"/>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35</a:t>
                </a:r>
              </a:p>
            </p:txBody>
          </p:sp>
          <p:sp>
            <p:nvSpPr>
              <p:cNvPr id="9" name="Textfeld 8">
                <a:extLst>
                  <a:ext uri="{FF2B5EF4-FFF2-40B4-BE49-F238E27FC236}">
                    <a16:creationId xmlns:a16="http://schemas.microsoft.com/office/drawing/2014/main" id="{7122CC2E-7DA1-9B80-F681-519C58A5D8BE}"/>
                  </a:ext>
                </a:extLst>
              </p:cNvPr>
              <p:cNvSpPr txBox="1"/>
              <p:nvPr/>
            </p:nvSpPr>
            <p:spPr>
              <a:xfrm>
                <a:off x="3754545" y="3041038"/>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33</a:t>
                </a:r>
              </a:p>
            </p:txBody>
          </p:sp>
          <p:sp>
            <p:nvSpPr>
              <p:cNvPr id="10" name="Textfeld 9">
                <a:extLst>
                  <a:ext uri="{FF2B5EF4-FFF2-40B4-BE49-F238E27FC236}">
                    <a16:creationId xmlns:a16="http://schemas.microsoft.com/office/drawing/2014/main" id="{08674CB3-CD65-49BE-3777-F23D14EB14E5}"/>
                  </a:ext>
                </a:extLst>
              </p:cNvPr>
              <p:cNvSpPr txBox="1"/>
              <p:nvPr/>
            </p:nvSpPr>
            <p:spPr>
              <a:xfrm>
                <a:off x="3622994" y="3324880"/>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31</a:t>
                </a:r>
              </a:p>
            </p:txBody>
          </p:sp>
          <p:sp>
            <p:nvSpPr>
              <p:cNvPr id="13" name="Textfeld 12">
                <a:extLst>
                  <a:ext uri="{FF2B5EF4-FFF2-40B4-BE49-F238E27FC236}">
                    <a16:creationId xmlns:a16="http://schemas.microsoft.com/office/drawing/2014/main" id="{9E6EC799-9C1E-8CF1-88D9-9B86D36C96D3}"/>
                  </a:ext>
                </a:extLst>
              </p:cNvPr>
              <p:cNvSpPr txBox="1"/>
              <p:nvPr/>
            </p:nvSpPr>
            <p:spPr>
              <a:xfrm>
                <a:off x="3429313" y="3608722"/>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27</a:t>
                </a:r>
              </a:p>
            </p:txBody>
          </p:sp>
          <p:sp>
            <p:nvSpPr>
              <p:cNvPr id="14" name="Textfeld 13">
                <a:extLst>
                  <a:ext uri="{FF2B5EF4-FFF2-40B4-BE49-F238E27FC236}">
                    <a16:creationId xmlns:a16="http://schemas.microsoft.com/office/drawing/2014/main" id="{55997478-D3FA-7961-E493-487D475BA4E3}"/>
                  </a:ext>
                </a:extLst>
              </p:cNvPr>
              <p:cNvSpPr txBox="1"/>
              <p:nvPr/>
            </p:nvSpPr>
            <p:spPr>
              <a:xfrm>
                <a:off x="3144305" y="3896054"/>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22</a:t>
                </a:r>
              </a:p>
            </p:txBody>
          </p:sp>
          <p:sp>
            <p:nvSpPr>
              <p:cNvPr id="15" name="Textfeld 14">
                <a:extLst>
                  <a:ext uri="{FF2B5EF4-FFF2-40B4-BE49-F238E27FC236}">
                    <a16:creationId xmlns:a16="http://schemas.microsoft.com/office/drawing/2014/main" id="{1C4C34E6-06F6-DF6D-6620-4440FAC0404C}"/>
                  </a:ext>
                </a:extLst>
              </p:cNvPr>
              <p:cNvSpPr txBox="1"/>
              <p:nvPr/>
            </p:nvSpPr>
            <p:spPr>
              <a:xfrm>
                <a:off x="2580164" y="4168546"/>
                <a:ext cx="316112" cy="245773"/>
              </a:xfrm>
              <a:prstGeom prst="rect">
                <a:avLst/>
              </a:prstGeom>
              <a:noFill/>
            </p:spPr>
            <p:txBody>
              <a:bodyPr wrap="square" rtlCol="0" anchor="t">
                <a:spAutoFit/>
              </a:bodyPr>
              <a:lstStyle/>
              <a:p>
                <a:pPr>
                  <a:lnSpc>
                    <a:spcPts val="1300"/>
                  </a:lnSpc>
                  <a:spcBef>
                    <a:spcPts val="75"/>
                  </a:spcBef>
                </a:pPr>
                <a:r>
                  <a:rPr lang="de-DE" sz="900" b="1" dirty="0">
                    <a:solidFill>
                      <a:schemeClr val="accent1"/>
                    </a:solidFill>
                    <a:latin typeface="Roboto" panose="02000000000000000000" pitchFamily="2" charset="0"/>
                    <a:ea typeface="Roboto" panose="02000000000000000000" pitchFamily="2" charset="0"/>
                    <a:cs typeface="Roboto" panose="02000000000000000000" pitchFamily="2" charset="0"/>
                  </a:rPr>
                  <a:t>12</a:t>
                </a:r>
              </a:p>
            </p:txBody>
          </p:sp>
          <p:sp>
            <p:nvSpPr>
              <p:cNvPr id="16" name="Textfeld 15">
                <a:extLst>
                  <a:ext uri="{FF2B5EF4-FFF2-40B4-BE49-F238E27FC236}">
                    <a16:creationId xmlns:a16="http://schemas.microsoft.com/office/drawing/2014/main" id="{0F7B58DF-7267-6E51-2E5A-6947E79DA29F}"/>
                  </a:ext>
                </a:extLst>
              </p:cNvPr>
              <p:cNvSpPr txBox="1"/>
              <p:nvPr/>
            </p:nvSpPr>
            <p:spPr>
              <a:xfrm>
                <a:off x="2583978" y="4465356"/>
                <a:ext cx="316112" cy="245773"/>
              </a:xfrm>
              <a:prstGeom prst="rect">
                <a:avLst/>
              </a:prstGeom>
              <a:noFill/>
            </p:spPr>
            <p:txBody>
              <a:bodyPr wrap="square" rtlCol="0" anchor="t">
                <a:spAutoFit/>
              </a:bodyPr>
              <a:lstStyle/>
              <a:p>
                <a:pPr>
                  <a:lnSpc>
                    <a:spcPts val="1300"/>
                  </a:lnSpc>
                  <a:spcBef>
                    <a:spcPts val="75"/>
                  </a:spcBef>
                </a:pPr>
                <a:r>
                  <a:rPr lang="de-DE" sz="900" b="1" dirty="0">
                    <a:solidFill>
                      <a:schemeClr val="accent1"/>
                    </a:solidFill>
                    <a:latin typeface="Roboto" panose="02000000000000000000" pitchFamily="2" charset="0"/>
                    <a:ea typeface="Roboto" panose="02000000000000000000" pitchFamily="2" charset="0"/>
                    <a:cs typeface="Roboto" panose="02000000000000000000" pitchFamily="2" charset="0"/>
                  </a:rPr>
                  <a:t>12</a:t>
                </a:r>
              </a:p>
            </p:txBody>
          </p:sp>
          <p:sp>
            <p:nvSpPr>
              <p:cNvPr id="17" name="Textfeld 16">
                <a:extLst>
                  <a:ext uri="{FF2B5EF4-FFF2-40B4-BE49-F238E27FC236}">
                    <a16:creationId xmlns:a16="http://schemas.microsoft.com/office/drawing/2014/main" id="{ED3DD8E7-AB1A-7FB7-9164-454E12914B67}"/>
                  </a:ext>
                </a:extLst>
              </p:cNvPr>
              <p:cNvSpPr txBox="1"/>
              <p:nvPr/>
            </p:nvSpPr>
            <p:spPr>
              <a:xfrm>
                <a:off x="2247668" y="4746625"/>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1"/>
                    </a:solidFill>
                    <a:latin typeface="Roboto" panose="02000000000000000000" pitchFamily="2" charset="0"/>
                    <a:ea typeface="Roboto" panose="02000000000000000000" pitchFamily="2" charset="0"/>
                    <a:cs typeface="Roboto" panose="02000000000000000000" pitchFamily="2" charset="0"/>
                  </a:rPr>
                  <a:t>5</a:t>
                </a:r>
              </a:p>
            </p:txBody>
          </p:sp>
          <p:sp>
            <p:nvSpPr>
              <p:cNvPr id="38" name="Textfeld 37">
                <a:extLst>
                  <a:ext uri="{FF2B5EF4-FFF2-40B4-BE49-F238E27FC236}">
                    <a16:creationId xmlns:a16="http://schemas.microsoft.com/office/drawing/2014/main" id="{A4A768AB-B060-8D2F-2E62-6F2CAAB53DD1}"/>
                  </a:ext>
                </a:extLst>
              </p:cNvPr>
              <p:cNvSpPr txBox="1"/>
              <p:nvPr/>
            </p:nvSpPr>
            <p:spPr>
              <a:xfrm>
                <a:off x="2247668" y="5037720"/>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1"/>
                    </a:solidFill>
                    <a:latin typeface="Roboto" panose="02000000000000000000" pitchFamily="2" charset="0"/>
                    <a:ea typeface="Roboto" panose="02000000000000000000" pitchFamily="2" charset="0"/>
                    <a:cs typeface="Roboto" panose="02000000000000000000" pitchFamily="2" charset="0"/>
                  </a:rPr>
                  <a:t>2</a:t>
                </a:r>
              </a:p>
            </p:txBody>
          </p:sp>
          <p:sp>
            <p:nvSpPr>
              <p:cNvPr id="47" name="Textfeld 46">
                <a:extLst>
                  <a:ext uri="{FF2B5EF4-FFF2-40B4-BE49-F238E27FC236}">
                    <a16:creationId xmlns:a16="http://schemas.microsoft.com/office/drawing/2014/main" id="{729D7D6B-C808-69F4-8828-4EE0F1284101}"/>
                  </a:ext>
                </a:extLst>
              </p:cNvPr>
              <p:cNvSpPr txBox="1"/>
              <p:nvPr/>
            </p:nvSpPr>
            <p:spPr>
              <a:xfrm>
                <a:off x="4067774" y="2476555"/>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39</a:t>
                </a:r>
              </a:p>
            </p:txBody>
          </p:sp>
          <p:sp>
            <p:nvSpPr>
              <p:cNvPr id="48" name="Textfeld 47">
                <a:extLst>
                  <a:ext uri="{FF2B5EF4-FFF2-40B4-BE49-F238E27FC236}">
                    <a16:creationId xmlns:a16="http://schemas.microsoft.com/office/drawing/2014/main" id="{3CB666A6-E942-9658-F787-9C879243CC63}"/>
                  </a:ext>
                </a:extLst>
              </p:cNvPr>
              <p:cNvSpPr txBox="1"/>
              <p:nvPr/>
            </p:nvSpPr>
            <p:spPr>
              <a:xfrm>
                <a:off x="6049100" y="2185925"/>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bg1"/>
                    </a:solidFill>
                    <a:latin typeface="Roboto" panose="02000000000000000000" pitchFamily="2" charset="0"/>
                    <a:ea typeface="Roboto" panose="02000000000000000000" pitchFamily="2" charset="0"/>
                    <a:cs typeface="Roboto" panose="02000000000000000000" pitchFamily="2" charset="0"/>
                  </a:rPr>
                  <a:t>75</a:t>
                </a:r>
              </a:p>
            </p:txBody>
          </p:sp>
        </p:grpSp>
        <p:sp>
          <p:nvSpPr>
            <p:cNvPr id="18" name="Textfeld 17">
              <a:extLst>
                <a:ext uri="{FF2B5EF4-FFF2-40B4-BE49-F238E27FC236}">
                  <a16:creationId xmlns:a16="http://schemas.microsoft.com/office/drawing/2014/main" id="{E18E8EE5-14C9-74B3-E566-7CAF1A88AC62}"/>
                </a:ext>
              </a:extLst>
            </p:cNvPr>
            <p:cNvSpPr txBox="1"/>
            <p:nvPr/>
          </p:nvSpPr>
          <p:spPr>
            <a:xfrm>
              <a:off x="2064788" y="5174804"/>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1"/>
                  </a:solidFill>
                  <a:latin typeface="Roboto" panose="02000000000000000000" pitchFamily="2" charset="0"/>
                  <a:ea typeface="Roboto" panose="02000000000000000000" pitchFamily="2" charset="0"/>
                  <a:cs typeface="Roboto" panose="02000000000000000000" pitchFamily="2" charset="0"/>
                </a:rPr>
                <a:t>7</a:t>
              </a:r>
            </a:p>
          </p:txBody>
        </p:sp>
        <p:sp>
          <p:nvSpPr>
            <p:cNvPr id="49" name="Textfeld 48">
              <a:extLst>
                <a:ext uri="{FF2B5EF4-FFF2-40B4-BE49-F238E27FC236}">
                  <a16:creationId xmlns:a16="http://schemas.microsoft.com/office/drawing/2014/main" id="{16E8A4A4-9816-84A2-C87F-6EBDBB417658}"/>
                </a:ext>
              </a:extLst>
            </p:cNvPr>
            <p:cNvSpPr txBox="1"/>
            <p:nvPr/>
          </p:nvSpPr>
          <p:spPr>
            <a:xfrm>
              <a:off x="421705" y="5575932"/>
              <a:ext cx="7225259" cy="461665"/>
            </a:xfrm>
            <a:prstGeom prst="rect">
              <a:avLst/>
            </a:prstGeom>
            <a:noFill/>
          </p:spPr>
          <p:txBody>
            <a:bodyPr wrap="square" rtlCol="0">
              <a:spAutoFit/>
            </a:bodyPr>
            <a:lstStyle/>
            <a:p>
              <a:r>
                <a:rPr lang="de-DE" sz="800" dirty="0"/>
                <a:t>„</a:t>
              </a:r>
              <a:r>
                <a:rPr lang="de-DE" sz="800" dirty="0">
                  <a:latin typeface=""/>
                </a:rPr>
                <a:t>Denk mal an die Suche nach deinem Ausbildungsplatz (zurück): Von wem bist du denn dabei unterstützt worden?" (gestützt); Summenwerte ungleich 100% aufgrund von Rundung; Basis: n = 775 14- bis 25-Jährige, die einen Ausbildungsplatz suchen/gefunden haben/in Ausbildung sind/die Ausbildung abgeschlossen haben oder an berufl. Schule berufl. Abschluss anstreben</a:t>
              </a:r>
              <a:endParaRPr lang="de-DE" sz="800" dirty="0"/>
            </a:p>
          </p:txBody>
        </p:sp>
        <p:cxnSp>
          <p:nvCxnSpPr>
            <p:cNvPr id="63" name="Gerade Verbindung 62">
              <a:extLst>
                <a:ext uri="{FF2B5EF4-FFF2-40B4-BE49-F238E27FC236}">
                  <a16:creationId xmlns:a16="http://schemas.microsoft.com/office/drawing/2014/main" id="{47E73D40-086E-5EDF-A446-5E00E86D3919}"/>
                </a:ext>
              </a:extLst>
            </p:cNvPr>
            <p:cNvCxnSpPr>
              <a:cxnSpLocks/>
            </p:cNvCxnSpPr>
            <p:nvPr/>
          </p:nvCxnSpPr>
          <p:spPr>
            <a:xfrm>
              <a:off x="6140362" y="2053198"/>
              <a:ext cx="229040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Gerade Verbindung 63">
              <a:extLst>
                <a:ext uri="{FF2B5EF4-FFF2-40B4-BE49-F238E27FC236}">
                  <a16:creationId xmlns:a16="http://schemas.microsoft.com/office/drawing/2014/main" id="{0CE536D6-7A6B-A72F-482D-8AA599847BFD}"/>
                </a:ext>
              </a:extLst>
            </p:cNvPr>
            <p:cNvCxnSpPr>
              <a:cxnSpLocks/>
            </p:cNvCxnSpPr>
            <p:nvPr/>
          </p:nvCxnSpPr>
          <p:spPr>
            <a:xfrm>
              <a:off x="2058768" y="2297002"/>
              <a:ext cx="63720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5" name="Gerade Verbindung 64">
              <a:extLst>
                <a:ext uri="{FF2B5EF4-FFF2-40B4-BE49-F238E27FC236}">
                  <a16:creationId xmlns:a16="http://schemas.microsoft.com/office/drawing/2014/main" id="{1F63BD38-0AE3-52B7-7601-D4A9D10FD82D}"/>
                </a:ext>
              </a:extLst>
            </p:cNvPr>
            <p:cNvCxnSpPr>
              <a:cxnSpLocks/>
            </p:cNvCxnSpPr>
            <p:nvPr/>
          </p:nvCxnSpPr>
          <p:spPr>
            <a:xfrm>
              <a:off x="2058768" y="2586526"/>
              <a:ext cx="63720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6" name="Gerade Verbindung 65">
              <a:extLst>
                <a:ext uri="{FF2B5EF4-FFF2-40B4-BE49-F238E27FC236}">
                  <a16:creationId xmlns:a16="http://schemas.microsoft.com/office/drawing/2014/main" id="{EA536BE4-E396-A707-52DE-11DD0075DEF8}"/>
                </a:ext>
              </a:extLst>
            </p:cNvPr>
            <p:cNvCxnSpPr>
              <a:cxnSpLocks/>
            </p:cNvCxnSpPr>
            <p:nvPr/>
          </p:nvCxnSpPr>
          <p:spPr>
            <a:xfrm>
              <a:off x="2058768" y="2866906"/>
              <a:ext cx="63720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7" name="Gerade Verbindung 66">
              <a:extLst>
                <a:ext uri="{FF2B5EF4-FFF2-40B4-BE49-F238E27FC236}">
                  <a16:creationId xmlns:a16="http://schemas.microsoft.com/office/drawing/2014/main" id="{FA3A3917-EE48-1576-2326-0F6A84BC5B4D}"/>
                </a:ext>
              </a:extLst>
            </p:cNvPr>
            <p:cNvCxnSpPr>
              <a:cxnSpLocks/>
            </p:cNvCxnSpPr>
            <p:nvPr/>
          </p:nvCxnSpPr>
          <p:spPr>
            <a:xfrm>
              <a:off x="2058768" y="3156430"/>
              <a:ext cx="63720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8" name="Gerade Verbindung 67">
              <a:extLst>
                <a:ext uri="{FF2B5EF4-FFF2-40B4-BE49-F238E27FC236}">
                  <a16:creationId xmlns:a16="http://schemas.microsoft.com/office/drawing/2014/main" id="{83BD05D5-26E6-4900-40A7-42B0F589254E}"/>
                </a:ext>
              </a:extLst>
            </p:cNvPr>
            <p:cNvCxnSpPr>
              <a:cxnSpLocks/>
            </p:cNvCxnSpPr>
            <p:nvPr/>
          </p:nvCxnSpPr>
          <p:spPr>
            <a:xfrm>
              <a:off x="2058768" y="3436810"/>
              <a:ext cx="63720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69" name="Gerade Verbindung 68">
              <a:extLst>
                <a:ext uri="{FF2B5EF4-FFF2-40B4-BE49-F238E27FC236}">
                  <a16:creationId xmlns:a16="http://schemas.microsoft.com/office/drawing/2014/main" id="{52827EAF-641F-DDB1-0A20-160151E1CED0}"/>
                </a:ext>
              </a:extLst>
            </p:cNvPr>
            <p:cNvCxnSpPr>
              <a:cxnSpLocks/>
            </p:cNvCxnSpPr>
            <p:nvPr/>
          </p:nvCxnSpPr>
          <p:spPr>
            <a:xfrm>
              <a:off x="2058768" y="3726334"/>
              <a:ext cx="63720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70" name="Gerade Verbindung 69">
              <a:extLst>
                <a:ext uri="{FF2B5EF4-FFF2-40B4-BE49-F238E27FC236}">
                  <a16:creationId xmlns:a16="http://schemas.microsoft.com/office/drawing/2014/main" id="{349786A2-7855-80A3-620C-C357609C195F}"/>
                </a:ext>
              </a:extLst>
            </p:cNvPr>
            <p:cNvCxnSpPr>
              <a:cxnSpLocks/>
            </p:cNvCxnSpPr>
            <p:nvPr/>
          </p:nvCxnSpPr>
          <p:spPr>
            <a:xfrm>
              <a:off x="2058768" y="4006714"/>
              <a:ext cx="637200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72" name="Gerade Verbindung 71">
              <a:extLst>
                <a:ext uri="{FF2B5EF4-FFF2-40B4-BE49-F238E27FC236}">
                  <a16:creationId xmlns:a16="http://schemas.microsoft.com/office/drawing/2014/main" id="{7C9025D9-F4D6-E383-7814-E0E2EAF64EE0}"/>
                </a:ext>
              </a:extLst>
            </p:cNvPr>
            <p:cNvCxnSpPr>
              <a:cxnSpLocks/>
            </p:cNvCxnSpPr>
            <p:nvPr/>
          </p:nvCxnSpPr>
          <p:spPr>
            <a:xfrm flipV="1">
              <a:off x="2040877" y="4844329"/>
              <a:ext cx="6389891" cy="13159"/>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3" name="Gerade Verbindung 72">
              <a:extLst>
                <a:ext uri="{FF2B5EF4-FFF2-40B4-BE49-F238E27FC236}">
                  <a16:creationId xmlns:a16="http://schemas.microsoft.com/office/drawing/2014/main" id="{8775739E-7D9C-64B7-01DD-72D3963CADF5}"/>
                </a:ext>
              </a:extLst>
            </p:cNvPr>
            <p:cNvCxnSpPr>
              <a:cxnSpLocks/>
            </p:cNvCxnSpPr>
            <p:nvPr/>
          </p:nvCxnSpPr>
          <p:spPr>
            <a:xfrm>
              <a:off x="2064788" y="5144568"/>
              <a:ext cx="63659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74" name="Gerade Verbindung 73">
              <a:extLst>
                <a:ext uri="{FF2B5EF4-FFF2-40B4-BE49-F238E27FC236}">
                  <a16:creationId xmlns:a16="http://schemas.microsoft.com/office/drawing/2014/main" id="{6031D7D6-EC73-E66C-9C58-BD72D0E0A724}"/>
                </a:ext>
              </a:extLst>
            </p:cNvPr>
            <p:cNvCxnSpPr>
              <a:cxnSpLocks/>
            </p:cNvCxnSpPr>
            <p:nvPr/>
          </p:nvCxnSpPr>
          <p:spPr>
            <a:xfrm>
              <a:off x="2040877" y="5434850"/>
              <a:ext cx="6389891"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80" name="Gerade Verbindung 79">
              <a:extLst>
                <a:ext uri="{FF2B5EF4-FFF2-40B4-BE49-F238E27FC236}">
                  <a16:creationId xmlns:a16="http://schemas.microsoft.com/office/drawing/2014/main" id="{C7415543-7D7F-2DAB-CBD9-E12E5F64A557}"/>
                </a:ext>
              </a:extLst>
            </p:cNvPr>
            <p:cNvCxnSpPr>
              <a:cxnSpLocks/>
            </p:cNvCxnSpPr>
            <p:nvPr/>
          </p:nvCxnSpPr>
          <p:spPr>
            <a:xfrm>
              <a:off x="6153288" y="1775387"/>
              <a:ext cx="229040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1" name="Textfeld 80">
              <a:extLst>
                <a:ext uri="{FF2B5EF4-FFF2-40B4-BE49-F238E27FC236}">
                  <a16:creationId xmlns:a16="http://schemas.microsoft.com/office/drawing/2014/main" id="{DEE263CA-58D5-E6B1-BA27-C735D52AED0A}"/>
                </a:ext>
              </a:extLst>
            </p:cNvPr>
            <p:cNvSpPr txBox="1"/>
            <p:nvPr/>
          </p:nvSpPr>
          <p:spPr>
            <a:xfrm>
              <a:off x="7138281" y="1298747"/>
              <a:ext cx="915635" cy="230832"/>
            </a:xfrm>
            <a:prstGeom prst="rect">
              <a:avLst/>
            </a:prstGeom>
            <a:noFill/>
          </p:spPr>
          <p:txBody>
            <a:bodyPr wrap="none" rtlCol="0">
              <a:spAutoFit/>
            </a:bodyPr>
            <a:lstStyle/>
            <a:p>
              <a:r>
                <a:rPr lang="de-DE" sz="900" b="1" dirty="0">
                  <a:latin typeface=""/>
                </a:rPr>
                <a:t>Schulbildung</a:t>
              </a:r>
            </a:p>
          </p:txBody>
        </p:sp>
        <p:cxnSp>
          <p:nvCxnSpPr>
            <p:cNvPr id="82" name="Gerade Verbindung 81">
              <a:extLst>
                <a:ext uri="{FF2B5EF4-FFF2-40B4-BE49-F238E27FC236}">
                  <a16:creationId xmlns:a16="http://schemas.microsoft.com/office/drawing/2014/main" id="{0D36EE32-8B9C-2FA8-FC63-A20D83726EB4}"/>
                </a:ext>
              </a:extLst>
            </p:cNvPr>
            <p:cNvCxnSpPr>
              <a:cxnSpLocks/>
            </p:cNvCxnSpPr>
            <p:nvPr/>
          </p:nvCxnSpPr>
          <p:spPr>
            <a:xfrm flipV="1">
              <a:off x="6730774" y="1321564"/>
              <a:ext cx="0" cy="4087049"/>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9" name="Gerade Verbindung 98">
              <a:extLst>
                <a:ext uri="{FF2B5EF4-FFF2-40B4-BE49-F238E27FC236}">
                  <a16:creationId xmlns:a16="http://schemas.microsoft.com/office/drawing/2014/main" id="{5F3239B6-DCDD-7455-195A-ACDEAE4CD809}"/>
                </a:ext>
              </a:extLst>
            </p:cNvPr>
            <p:cNvCxnSpPr>
              <a:cxnSpLocks/>
            </p:cNvCxnSpPr>
            <p:nvPr/>
          </p:nvCxnSpPr>
          <p:spPr>
            <a:xfrm flipV="1">
              <a:off x="2058768" y="4283311"/>
              <a:ext cx="6372000" cy="13159"/>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0" name="Gerade Verbindung 99">
              <a:extLst>
                <a:ext uri="{FF2B5EF4-FFF2-40B4-BE49-F238E27FC236}">
                  <a16:creationId xmlns:a16="http://schemas.microsoft.com/office/drawing/2014/main" id="{2C5BD5E7-2BE6-1EB0-C1E6-8EDDDA8BCF14}"/>
                </a:ext>
              </a:extLst>
            </p:cNvPr>
            <p:cNvCxnSpPr>
              <a:cxnSpLocks/>
            </p:cNvCxnSpPr>
            <p:nvPr/>
          </p:nvCxnSpPr>
          <p:spPr>
            <a:xfrm>
              <a:off x="2058768" y="4574406"/>
              <a:ext cx="637200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6" name="Textfeld 75">
              <a:extLst>
                <a:ext uri="{FF2B5EF4-FFF2-40B4-BE49-F238E27FC236}">
                  <a16:creationId xmlns:a16="http://schemas.microsoft.com/office/drawing/2014/main" id="{E258D3E7-ADA4-4A8E-BB2C-3736911658A8}"/>
                </a:ext>
              </a:extLst>
            </p:cNvPr>
            <p:cNvSpPr txBox="1"/>
            <p:nvPr/>
          </p:nvSpPr>
          <p:spPr>
            <a:xfrm>
              <a:off x="6085451" y="1262171"/>
              <a:ext cx="685990" cy="4188967"/>
            </a:xfrm>
            <a:prstGeom prst="rect">
              <a:avLst/>
            </a:prstGeom>
            <a:noFill/>
          </p:spPr>
          <p:txBody>
            <a:bodyPr wrap="square" rtlCol="0" anchor="t">
              <a:spAutoFit/>
            </a:bodyPr>
            <a:lstStyle/>
            <a:p>
              <a:pPr algn="ctr">
                <a:lnSpc>
                  <a:spcPct val="300000"/>
                </a:lnSpc>
                <a:spcBef>
                  <a:spcPts val="75"/>
                </a:spcBef>
              </a:pPr>
              <a:r>
                <a:rPr lang="de-DE" sz="900" b="1" dirty="0">
                  <a:latin typeface="Roboto" panose="02000000000000000000" pitchFamily="2" charset="0"/>
                  <a:ea typeface="Roboto" panose="02000000000000000000" pitchFamily="2" charset="0"/>
                  <a:cs typeface="Roboto" panose="02000000000000000000" pitchFamily="2" charset="0"/>
                </a:rPr>
                <a:t>Total</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n=775</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75</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39</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35</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33</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31</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27</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22</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12</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12</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5</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7</a:t>
              </a:r>
            </a:p>
          </p:txBody>
        </p:sp>
        <p:sp>
          <p:nvSpPr>
            <p:cNvPr id="77" name="Textfeld 76">
              <a:extLst>
                <a:ext uri="{FF2B5EF4-FFF2-40B4-BE49-F238E27FC236}">
                  <a16:creationId xmlns:a16="http://schemas.microsoft.com/office/drawing/2014/main" id="{A5335A4B-55B2-9BA9-F22C-480CB13508A0}"/>
                </a:ext>
              </a:extLst>
            </p:cNvPr>
            <p:cNvSpPr txBox="1"/>
            <p:nvPr/>
          </p:nvSpPr>
          <p:spPr>
            <a:xfrm>
              <a:off x="6667365" y="1386910"/>
              <a:ext cx="685990" cy="4050468"/>
            </a:xfrm>
            <a:prstGeom prst="rect">
              <a:avLst/>
            </a:prstGeom>
            <a:noFill/>
          </p:spPr>
          <p:txBody>
            <a:bodyPr wrap="square" rtlCol="0" anchor="t">
              <a:spAutoFit/>
            </a:bodyPr>
            <a:lstStyle/>
            <a:p>
              <a:pPr algn="ctr">
                <a:lnSpc>
                  <a:spcPct val="200000"/>
                </a:lnSpc>
                <a:spcBef>
                  <a:spcPts val="75"/>
                </a:spcBef>
              </a:pPr>
              <a:r>
                <a:rPr lang="de-DE" sz="900" b="1" dirty="0">
                  <a:latin typeface="Roboto" panose="02000000000000000000" pitchFamily="2" charset="0"/>
                  <a:ea typeface="Roboto" panose="02000000000000000000" pitchFamily="2" charset="0"/>
                  <a:cs typeface="Roboto" panose="02000000000000000000" pitchFamily="2" charset="0"/>
                </a:rPr>
                <a:t>niedrig</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n=189</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72</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40</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56</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50</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35</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29</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26</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18</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13</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11</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4</a:t>
              </a:r>
            </a:p>
          </p:txBody>
        </p:sp>
        <p:sp>
          <p:nvSpPr>
            <p:cNvPr id="78" name="Textfeld 77">
              <a:extLst>
                <a:ext uri="{FF2B5EF4-FFF2-40B4-BE49-F238E27FC236}">
                  <a16:creationId xmlns:a16="http://schemas.microsoft.com/office/drawing/2014/main" id="{94836D8A-D766-7E16-A98E-883224A7A191}"/>
                </a:ext>
              </a:extLst>
            </p:cNvPr>
            <p:cNvSpPr txBox="1"/>
            <p:nvPr/>
          </p:nvSpPr>
          <p:spPr>
            <a:xfrm>
              <a:off x="7253104" y="1386910"/>
              <a:ext cx="685990" cy="4050468"/>
            </a:xfrm>
            <a:prstGeom prst="rect">
              <a:avLst/>
            </a:prstGeom>
            <a:noFill/>
          </p:spPr>
          <p:txBody>
            <a:bodyPr wrap="square" rtlCol="0" anchor="t">
              <a:spAutoFit/>
            </a:bodyPr>
            <a:lstStyle/>
            <a:p>
              <a:pPr algn="ctr">
                <a:lnSpc>
                  <a:spcPct val="200000"/>
                </a:lnSpc>
                <a:spcBef>
                  <a:spcPts val="75"/>
                </a:spcBef>
              </a:pPr>
              <a:r>
                <a:rPr lang="de-DE" sz="900" b="1" dirty="0">
                  <a:latin typeface="Roboto" panose="02000000000000000000" pitchFamily="2" charset="0"/>
                  <a:ea typeface="Roboto" panose="02000000000000000000" pitchFamily="2" charset="0"/>
                  <a:cs typeface="Roboto" panose="02000000000000000000" pitchFamily="2" charset="0"/>
                </a:rPr>
                <a:t>mittel</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n=375</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77</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36</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31</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33</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28</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24</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22</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11</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10</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5</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7</a:t>
              </a:r>
            </a:p>
          </p:txBody>
        </p:sp>
        <p:sp>
          <p:nvSpPr>
            <p:cNvPr id="79" name="Textfeld 78">
              <a:extLst>
                <a:ext uri="{FF2B5EF4-FFF2-40B4-BE49-F238E27FC236}">
                  <a16:creationId xmlns:a16="http://schemas.microsoft.com/office/drawing/2014/main" id="{2AF49DEE-E647-A4AA-1CF0-0BDF001361BA}"/>
                </a:ext>
              </a:extLst>
            </p:cNvPr>
            <p:cNvSpPr txBox="1"/>
            <p:nvPr/>
          </p:nvSpPr>
          <p:spPr>
            <a:xfrm>
              <a:off x="7830624" y="1386910"/>
              <a:ext cx="685990" cy="4050468"/>
            </a:xfrm>
            <a:prstGeom prst="rect">
              <a:avLst/>
            </a:prstGeom>
            <a:noFill/>
          </p:spPr>
          <p:txBody>
            <a:bodyPr wrap="square" rtlCol="0" anchor="t">
              <a:spAutoFit/>
            </a:bodyPr>
            <a:lstStyle/>
            <a:p>
              <a:pPr algn="ctr">
                <a:lnSpc>
                  <a:spcPct val="200000"/>
                </a:lnSpc>
                <a:spcBef>
                  <a:spcPts val="75"/>
                </a:spcBef>
              </a:pPr>
              <a:r>
                <a:rPr lang="de-DE" sz="900" b="1" dirty="0">
                  <a:latin typeface="Roboto" panose="02000000000000000000" pitchFamily="2" charset="0"/>
                  <a:ea typeface="Roboto" panose="02000000000000000000" pitchFamily="2" charset="0"/>
                  <a:cs typeface="Roboto" panose="02000000000000000000" pitchFamily="2" charset="0"/>
                </a:rPr>
                <a:t>hoch</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n=212</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75</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43</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23</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19</a:t>
              </a:r>
            </a:p>
            <a:p>
              <a:pPr algn="ctr">
                <a:lnSpc>
                  <a:spcPts val="21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34</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29</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17</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11</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13</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4</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a:t>
              </a:r>
            </a:p>
            <a:p>
              <a:pPr algn="ctr">
                <a:lnSpc>
                  <a:spcPct val="200000"/>
                </a:lnSpc>
                <a:spcBef>
                  <a:spcPts val="75"/>
                </a:spcBef>
              </a:pPr>
              <a:r>
                <a:rPr lang="de-DE" sz="900" dirty="0">
                  <a:latin typeface="Roboto" panose="02000000000000000000" pitchFamily="2" charset="0"/>
                  <a:ea typeface="Roboto" panose="02000000000000000000" pitchFamily="2" charset="0"/>
                  <a:cs typeface="Roboto" panose="02000000000000000000" pitchFamily="2" charset="0"/>
                </a:rPr>
                <a:t>10</a:t>
              </a:r>
            </a:p>
          </p:txBody>
        </p:sp>
      </p:grpSp>
      <p:sp>
        <p:nvSpPr>
          <p:cNvPr id="110" name="Textfeld 109">
            <a:extLst>
              <a:ext uri="{FF2B5EF4-FFF2-40B4-BE49-F238E27FC236}">
                <a16:creationId xmlns:a16="http://schemas.microsoft.com/office/drawing/2014/main" id="{24ABF5F5-AABD-96DB-FA22-5C08BE1B4FFD}"/>
              </a:ext>
            </a:extLst>
          </p:cNvPr>
          <p:cNvSpPr txBox="1"/>
          <p:nvPr/>
        </p:nvSpPr>
        <p:spPr>
          <a:xfrm>
            <a:off x="-219456" y="1298448"/>
            <a:ext cx="184731"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3343285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1000" fill="hold"/>
                                        <p:tgtEl>
                                          <p:spTgt spid="111"/>
                                        </p:tgtEl>
                                        <p:attrNameLst>
                                          <p:attrName>ppt_x</p:attrName>
                                        </p:attrNameLst>
                                      </p:cBhvr>
                                      <p:tavLst>
                                        <p:tav tm="0">
                                          <p:val>
                                            <p:strVal val="0-#ppt_w/2"/>
                                          </p:val>
                                        </p:tav>
                                        <p:tav tm="100000">
                                          <p:val>
                                            <p:strVal val="#ppt_x"/>
                                          </p:val>
                                        </p:tav>
                                      </p:tavLst>
                                    </p:anim>
                                    <p:anim calcmode="lin" valueType="num">
                                      <p:cBhvr additive="base">
                                        <p:cTn id="8" dur="1000" fill="hold"/>
                                        <p:tgtEl>
                                          <p:spTgt spid="1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8</a:t>
            </a:fld>
            <a:endParaRPr lang="de-DE" dirty="0"/>
          </a:p>
        </p:txBody>
      </p:sp>
      <p:sp>
        <p:nvSpPr>
          <p:cNvPr id="12" name="Textfeld 11">
            <a:extLst>
              <a:ext uri="{FF2B5EF4-FFF2-40B4-BE49-F238E27FC236}">
                <a16:creationId xmlns:a16="http://schemas.microsoft.com/office/drawing/2014/main" id="{D3F48B03-0484-4EAE-9315-E6C3F654ADD6}"/>
              </a:ext>
            </a:extLst>
          </p:cNvPr>
          <p:cNvSpPr txBox="1"/>
          <p:nvPr/>
        </p:nvSpPr>
        <p:spPr>
          <a:xfrm>
            <a:off x="449671" y="5858351"/>
            <a:ext cx="8234871" cy="707886"/>
          </a:xfrm>
          <a:prstGeom prst="rect">
            <a:avLst/>
          </a:prstGeom>
          <a:noFill/>
        </p:spPr>
        <p:txBody>
          <a:bodyPr wrap="square">
            <a:spAutoFit/>
          </a:bodyPr>
          <a:lstStyle/>
          <a:p>
            <a:r>
              <a:rPr lang="de-DE" sz="800" b="0" i="1" u="none" strike="noStrike" dirty="0">
                <a:solidFill>
                  <a:srgbClr val="333F48"/>
                </a:solidFill>
                <a:effectLst/>
                <a:latin typeface=""/>
              </a:rPr>
              <a:t>Quelle: Nachbefragung der (ehemaligen) Schülerinnen und Schüler an allgemeinbildenden Schulen und an Berufskollegs, Prognos AG (Schuljahr 2021/22).</a:t>
            </a:r>
          </a:p>
          <a:p>
            <a:r>
              <a:rPr lang="de-DE" sz="800" b="0" i="1" u="none" strike="noStrike" dirty="0">
                <a:solidFill>
                  <a:srgbClr val="333F48"/>
                </a:solidFill>
                <a:effectLst/>
                <a:latin typeface=""/>
              </a:rPr>
              <a:t>Hinweis: Die Befragten sollten hierbei die drei wichtigsten Informationsquellen angeben. Nicht aufgeführt sind „Besuch von Messen zur Berufs- und Studienwahl" (7 %). „Recherche über Portale zur Berufs- und Studienwahl (z. B. von Agentur für Arbeit)" (6 %) und „Recherche in Flyern, Broschüren oder Zeitschriften" (5 %)</a:t>
            </a:r>
            <a:br>
              <a:rPr lang="de-DE" sz="800" b="0" i="1" u="none" strike="noStrike" dirty="0">
                <a:solidFill>
                  <a:srgbClr val="333F48"/>
                </a:solidFill>
                <a:effectLst/>
                <a:latin typeface=""/>
              </a:rPr>
            </a:br>
            <a:endParaRPr lang="de-DE" sz="800" b="0" u="none" strike="noStrike" dirty="0">
              <a:solidFill>
                <a:srgbClr val="333F48"/>
              </a:solidFill>
              <a:effectLst/>
              <a:latin typeface=""/>
            </a:endParaRPr>
          </a:p>
          <a:p>
            <a:r>
              <a:rPr lang="de-DE" sz="800" b="0" u="none" strike="noStrike" dirty="0">
                <a:solidFill>
                  <a:srgbClr val="333F48"/>
                </a:solidFill>
                <a:effectLst/>
                <a:latin typeface=""/>
              </a:rPr>
              <a:t>Prognos, 2022, S. 144</a:t>
            </a:r>
            <a:endParaRPr lang="de-DE" sz="800" dirty="0">
              <a:latin typeface=""/>
            </a:endParaRPr>
          </a:p>
        </p:txBody>
      </p:sp>
      <p:sp>
        <p:nvSpPr>
          <p:cNvPr id="15" name="Titel 4">
            <a:extLst>
              <a:ext uri="{FF2B5EF4-FFF2-40B4-BE49-F238E27FC236}">
                <a16:creationId xmlns:a16="http://schemas.microsoft.com/office/drawing/2014/main" id="{59EE5980-AB94-4ADC-9B8B-C8979EF50382}"/>
              </a:ext>
            </a:extLst>
          </p:cNvPr>
          <p:cNvSpPr>
            <a:spLocks noGrp="1"/>
          </p:cNvSpPr>
          <p:nvPr>
            <p:ph type="title"/>
          </p:nvPr>
        </p:nvSpPr>
        <p:spPr>
          <a:xfrm>
            <a:off x="515938" y="740320"/>
            <a:ext cx="11160125" cy="521322"/>
          </a:xfrm>
        </p:spPr>
        <p:txBody>
          <a:bodyPr>
            <a:noAutofit/>
          </a:bodyPr>
          <a:lstStyle/>
          <a:p>
            <a:r>
              <a:rPr lang="de-DE" dirty="0"/>
              <a:t>Relevanz für die </a:t>
            </a:r>
            <a:r>
              <a:rPr lang="de-DE" dirty="0" err="1"/>
              <a:t>Schüler:innen</a:t>
            </a:r>
            <a:br>
              <a:rPr lang="de-DE" dirty="0"/>
            </a:br>
            <a:endParaRPr lang="de-DE" dirty="0"/>
          </a:p>
        </p:txBody>
      </p:sp>
      <p:sp>
        <p:nvSpPr>
          <p:cNvPr id="6" name="Untertitel 5">
            <a:extLst>
              <a:ext uri="{FF2B5EF4-FFF2-40B4-BE49-F238E27FC236}">
                <a16:creationId xmlns:a16="http://schemas.microsoft.com/office/drawing/2014/main" id="{117F1DAC-40A2-7424-2224-1D1FC1A8DD61}"/>
              </a:ext>
            </a:extLst>
          </p:cNvPr>
          <p:cNvSpPr txBox="1">
            <a:spLocks/>
          </p:cNvSpPr>
          <p:nvPr/>
        </p:nvSpPr>
        <p:spPr>
          <a:xfrm>
            <a:off x="531949" y="1594399"/>
            <a:ext cx="11291243" cy="272145"/>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accent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10000"/>
              </a:lnSpc>
              <a:spcBef>
                <a:spcPts val="500"/>
              </a:spcBef>
              <a:buClr>
                <a:schemeClr val="accent1"/>
              </a:buClr>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defRPr sz="1800" b="0" i="1"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de-DE" sz="1400" b="1" dirty="0">
                <a:solidFill>
                  <a:schemeClr val="accent2"/>
                </a:solidFill>
                <a:latin typeface="Quicksand SemiBold" pitchFamily="2" charset="77"/>
              </a:rPr>
              <a:t>Die drei wichtigsten Informationsquellen </a:t>
            </a:r>
            <a:r>
              <a:rPr lang="de-DE" sz="1400" dirty="0">
                <a:solidFill>
                  <a:schemeClr val="tx1"/>
                </a:solidFill>
              </a:rPr>
              <a:t>der (ehemaligen) </a:t>
            </a:r>
            <a:br>
              <a:rPr lang="de-DE" sz="1400" dirty="0">
                <a:solidFill>
                  <a:schemeClr val="tx1"/>
                </a:solidFill>
              </a:rPr>
            </a:br>
            <a:r>
              <a:rPr lang="de-DE" sz="1400" dirty="0" err="1">
                <a:solidFill>
                  <a:schemeClr val="tx1"/>
                </a:solidFill>
              </a:rPr>
              <a:t>Schüler:innen</a:t>
            </a:r>
            <a:r>
              <a:rPr lang="de-DE" sz="1400" dirty="0">
                <a:solidFill>
                  <a:schemeClr val="tx1"/>
                </a:solidFill>
              </a:rPr>
              <a:t> über Ausbildung/Studium und Beruf</a:t>
            </a:r>
          </a:p>
        </p:txBody>
      </p:sp>
      <p:grpSp>
        <p:nvGrpSpPr>
          <p:cNvPr id="3" name="Gruppieren 2">
            <a:extLst>
              <a:ext uri="{FF2B5EF4-FFF2-40B4-BE49-F238E27FC236}">
                <a16:creationId xmlns:a16="http://schemas.microsoft.com/office/drawing/2014/main" id="{315E3D5E-A4F3-C260-CB56-5C4DC87D95BC}"/>
              </a:ext>
            </a:extLst>
          </p:cNvPr>
          <p:cNvGrpSpPr/>
          <p:nvPr/>
        </p:nvGrpSpPr>
        <p:grpSpPr>
          <a:xfrm>
            <a:off x="296560" y="1930736"/>
            <a:ext cx="7075086" cy="3837359"/>
            <a:chOff x="296560" y="1930736"/>
            <a:chExt cx="7075086" cy="3837359"/>
          </a:xfrm>
        </p:grpSpPr>
        <p:grpSp>
          <p:nvGrpSpPr>
            <p:cNvPr id="26" name="Gruppieren 25">
              <a:extLst>
                <a:ext uri="{FF2B5EF4-FFF2-40B4-BE49-F238E27FC236}">
                  <a16:creationId xmlns:a16="http://schemas.microsoft.com/office/drawing/2014/main" id="{B65DF96B-26FE-1A89-5065-49F02C378CC3}"/>
                </a:ext>
              </a:extLst>
            </p:cNvPr>
            <p:cNvGrpSpPr/>
            <p:nvPr/>
          </p:nvGrpSpPr>
          <p:grpSpPr>
            <a:xfrm>
              <a:off x="296560" y="1930736"/>
              <a:ext cx="7075086" cy="3837359"/>
              <a:chOff x="296560" y="1889792"/>
              <a:chExt cx="7075086" cy="3837359"/>
            </a:xfrm>
          </p:grpSpPr>
          <p:pic>
            <p:nvPicPr>
              <p:cNvPr id="24" name="Grafik 23">
                <a:extLst>
                  <a:ext uri="{FF2B5EF4-FFF2-40B4-BE49-F238E27FC236}">
                    <a16:creationId xmlns:a16="http://schemas.microsoft.com/office/drawing/2014/main" id="{FC0429DF-C6E9-2C9C-541F-190FB1D000BD}"/>
                  </a:ext>
                </a:extLst>
              </p:cNvPr>
              <p:cNvPicPr>
                <a:picLocks noChangeAspect="1"/>
              </p:cNvPicPr>
              <p:nvPr/>
            </p:nvPicPr>
            <p:blipFill>
              <a:blip r:embed="rId2"/>
              <a:stretch>
                <a:fillRect/>
              </a:stretch>
            </p:blipFill>
            <p:spPr>
              <a:xfrm>
                <a:off x="2888885" y="1889792"/>
                <a:ext cx="4210451" cy="3631763"/>
              </a:xfrm>
              <a:prstGeom prst="rect">
                <a:avLst/>
              </a:prstGeom>
            </p:spPr>
          </p:pic>
          <p:sp>
            <p:nvSpPr>
              <p:cNvPr id="5" name="Textfeld 4">
                <a:extLst>
                  <a:ext uri="{FF2B5EF4-FFF2-40B4-BE49-F238E27FC236}">
                    <a16:creationId xmlns:a16="http://schemas.microsoft.com/office/drawing/2014/main" id="{507E3DA4-31B6-51F8-43AB-42989798EF34}"/>
                  </a:ext>
                </a:extLst>
              </p:cNvPr>
              <p:cNvSpPr txBox="1"/>
              <p:nvPr/>
            </p:nvSpPr>
            <p:spPr>
              <a:xfrm>
                <a:off x="296560" y="2034635"/>
                <a:ext cx="2603613" cy="3327193"/>
              </a:xfrm>
              <a:prstGeom prst="rect">
                <a:avLst/>
              </a:prstGeom>
              <a:noFill/>
            </p:spPr>
            <p:txBody>
              <a:bodyPr wrap="square" rtlCol="0">
                <a:spAutoFit/>
              </a:bodyPr>
              <a:lstStyle/>
              <a:p>
                <a:pPr algn="r">
                  <a:lnSpc>
                    <a:spcPts val="15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Teilnahme am Praktikum</a:t>
                </a:r>
              </a:p>
              <a:p>
                <a:pPr algn="r">
                  <a:lnSpc>
                    <a:spcPts val="17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Gespräche mit Eltern (Erziehungsberechtigten)</a:t>
                </a:r>
              </a:p>
              <a:p>
                <a:pPr algn="r">
                  <a:lnSpc>
                    <a:spcPts val="175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Recherche im Internet über Suchmaschinen</a:t>
                </a:r>
              </a:p>
              <a:p>
                <a:pPr algn="r">
                  <a:lnSpc>
                    <a:spcPts val="175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Gespräche mit Freund/-innen</a:t>
                </a:r>
              </a:p>
              <a:p>
                <a:pPr algn="r">
                  <a:lnSpc>
                    <a:spcPts val="175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Gespräche mit Lehrkräften</a:t>
                </a:r>
              </a:p>
              <a:p>
                <a:pPr algn="r">
                  <a:lnSpc>
                    <a:spcPts val="175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Recherche über Videoportale (z.B. YouTube)</a:t>
                </a:r>
              </a:p>
              <a:p>
                <a:pPr algn="r">
                  <a:lnSpc>
                    <a:spcPts val="175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Mir hat nichts geholfen</a:t>
                </a:r>
              </a:p>
              <a:p>
                <a:pPr algn="r">
                  <a:lnSpc>
                    <a:spcPts val="1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Recherche über Webseiten von </a:t>
                </a:r>
                <a:br>
                  <a:rPr lang="de-DE" sz="900" dirty="0">
                    <a:latin typeface="Roboto" panose="02000000000000000000" pitchFamily="2" charset="0"/>
                    <a:ea typeface="Roboto" panose="02000000000000000000" pitchFamily="2" charset="0"/>
                    <a:cs typeface="Roboto" panose="02000000000000000000" pitchFamily="2" charset="0"/>
                  </a:rPr>
                </a:br>
                <a:r>
                  <a:rPr lang="de-DE" sz="900" dirty="0">
                    <a:latin typeface="Roboto" panose="02000000000000000000" pitchFamily="2" charset="0"/>
                    <a:ea typeface="Roboto" panose="02000000000000000000" pitchFamily="2" charset="0"/>
                    <a:cs typeface="Roboto" panose="02000000000000000000" pitchFamily="2" charset="0"/>
                  </a:rPr>
                  <a:t>Betrieben oder Hochschulen</a:t>
                </a:r>
              </a:p>
              <a:p>
                <a:pPr algn="r">
                  <a:lnSpc>
                    <a:spcPts val="10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Thematisierung von Ausbildung, </a:t>
                </a:r>
                <a:br>
                  <a:rPr lang="de-DE" sz="900" dirty="0">
                    <a:latin typeface="Roboto" panose="02000000000000000000" pitchFamily="2" charset="0"/>
                    <a:ea typeface="Roboto" panose="02000000000000000000" pitchFamily="2" charset="0"/>
                    <a:cs typeface="Roboto" panose="02000000000000000000" pitchFamily="2" charset="0"/>
                  </a:rPr>
                </a:br>
                <a:r>
                  <a:rPr lang="de-DE" sz="900" dirty="0">
                    <a:latin typeface="Roboto" panose="02000000000000000000" pitchFamily="2" charset="0"/>
                    <a:ea typeface="Roboto" panose="02000000000000000000" pitchFamily="2" charset="0"/>
                    <a:cs typeface="Roboto" panose="02000000000000000000" pitchFamily="2" charset="0"/>
                  </a:rPr>
                  <a:t>Studium und Berufen im Unterricht</a:t>
                </a:r>
              </a:p>
              <a:p>
                <a:pPr algn="r">
                  <a:lnSpc>
                    <a:spcPts val="16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Teilnahme an der Potenzialanalyse</a:t>
                </a:r>
              </a:p>
              <a:p>
                <a:pPr algn="r">
                  <a:lnSpc>
                    <a:spcPts val="1600"/>
                  </a:lnSpc>
                  <a:spcBef>
                    <a:spcPts val="300"/>
                  </a:spcBef>
                  <a:spcAft>
                    <a:spcPts val="300"/>
                  </a:spcAft>
                </a:pPr>
                <a:r>
                  <a:rPr lang="de-DE" sz="900" dirty="0">
                    <a:latin typeface="Roboto" panose="02000000000000000000" pitchFamily="2" charset="0"/>
                    <a:ea typeface="Roboto" panose="02000000000000000000" pitchFamily="2" charset="0"/>
                    <a:cs typeface="Roboto" panose="02000000000000000000" pitchFamily="2" charset="0"/>
                  </a:rPr>
                  <a:t>Teilnahme an der Berufsfelderkundung</a:t>
                </a:r>
              </a:p>
            </p:txBody>
          </p:sp>
          <p:sp>
            <p:nvSpPr>
              <p:cNvPr id="7" name="Textfeld 6">
                <a:extLst>
                  <a:ext uri="{FF2B5EF4-FFF2-40B4-BE49-F238E27FC236}">
                    <a16:creationId xmlns:a16="http://schemas.microsoft.com/office/drawing/2014/main" id="{2B5D5659-91F3-3C4F-1B9B-AB2A641E7888}"/>
                  </a:ext>
                </a:extLst>
              </p:cNvPr>
              <p:cNvSpPr txBox="1"/>
              <p:nvPr/>
            </p:nvSpPr>
            <p:spPr>
              <a:xfrm>
                <a:off x="6247560" y="2663627"/>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35</a:t>
                </a:r>
              </a:p>
            </p:txBody>
          </p:sp>
          <p:sp>
            <p:nvSpPr>
              <p:cNvPr id="8" name="Textfeld 7">
                <a:extLst>
                  <a:ext uri="{FF2B5EF4-FFF2-40B4-BE49-F238E27FC236}">
                    <a16:creationId xmlns:a16="http://schemas.microsoft.com/office/drawing/2014/main" id="{DCDF5FB5-B167-EE26-76B7-CFF88E75DD52}"/>
                  </a:ext>
                </a:extLst>
              </p:cNvPr>
              <p:cNvSpPr txBox="1"/>
              <p:nvPr/>
            </p:nvSpPr>
            <p:spPr>
              <a:xfrm>
                <a:off x="5931448" y="2964812"/>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32</a:t>
                </a:r>
              </a:p>
            </p:txBody>
          </p:sp>
          <p:sp>
            <p:nvSpPr>
              <p:cNvPr id="9" name="Textfeld 8">
                <a:extLst>
                  <a:ext uri="{FF2B5EF4-FFF2-40B4-BE49-F238E27FC236}">
                    <a16:creationId xmlns:a16="http://schemas.microsoft.com/office/drawing/2014/main" id="{D98028B6-4ECE-6DE6-4A97-6F190E8E81A1}"/>
                  </a:ext>
                </a:extLst>
              </p:cNvPr>
              <p:cNvSpPr txBox="1"/>
              <p:nvPr/>
            </p:nvSpPr>
            <p:spPr>
              <a:xfrm>
                <a:off x="4257754" y="3272794"/>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16</a:t>
                </a:r>
              </a:p>
            </p:txBody>
          </p:sp>
          <p:sp>
            <p:nvSpPr>
              <p:cNvPr id="14" name="Textfeld 13">
                <a:extLst>
                  <a:ext uri="{FF2B5EF4-FFF2-40B4-BE49-F238E27FC236}">
                    <a16:creationId xmlns:a16="http://schemas.microsoft.com/office/drawing/2014/main" id="{54720A79-2A27-0982-CD7D-C77413861B74}"/>
                  </a:ext>
                </a:extLst>
              </p:cNvPr>
              <p:cNvSpPr txBox="1"/>
              <p:nvPr/>
            </p:nvSpPr>
            <p:spPr>
              <a:xfrm>
                <a:off x="3735041" y="3580432"/>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11</a:t>
                </a:r>
              </a:p>
            </p:txBody>
          </p:sp>
          <p:sp>
            <p:nvSpPr>
              <p:cNvPr id="16" name="Textfeld 15">
                <a:extLst>
                  <a:ext uri="{FF2B5EF4-FFF2-40B4-BE49-F238E27FC236}">
                    <a16:creationId xmlns:a16="http://schemas.microsoft.com/office/drawing/2014/main" id="{CD0C96AE-BBCA-66ED-D031-6432989ADB4B}"/>
                  </a:ext>
                </a:extLst>
              </p:cNvPr>
              <p:cNvSpPr txBox="1"/>
              <p:nvPr/>
            </p:nvSpPr>
            <p:spPr>
              <a:xfrm>
                <a:off x="3658877" y="4183699"/>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10</a:t>
                </a:r>
              </a:p>
            </p:txBody>
          </p:sp>
          <p:sp>
            <p:nvSpPr>
              <p:cNvPr id="17" name="Textfeld 16">
                <a:extLst>
                  <a:ext uri="{FF2B5EF4-FFF2-40B4-BE49-F238E27FC236}">
                    <a16:creationId xmlns:a16="http://schemas.microsoft.com/office/drawing/2014/main" id="{CB8ABAAF-5663-B0C4-C4C3-BFF9F2CC65AC}"/>
                  </a:ext>
                </a:extLst>
              </p:cNvPr>
              <p:cNvSpPr txBox="1"/>
              <p:nvPr/>
            </p:nvSpPr>
            <p:spPr>
              <a:xfrm>
                <a:off x="3735041" y="3887076"/>
                <a:ext cx="316112" cy="245773"/>
              </a:xfrm>
              <a:prstGeom prst="rect">
                <a:avLst/>
              </a:prstGeom>
              <a:noFill/>
            </p:spPr>
            <p:txBody>
              <a:bodyPr wrap="square" rtlCol="0" anchor="t">
                <a:spAutoFit/>
              </a:bodyPr>
              <a:lstStyle/>
              <a:p>
                <a:pPr>
                  <a:lnSpc>
                    <a:spcPts val="1300"/>
                  </a:lnSpc>
                  <a:spcBef>
                    <a:spcPts val="75"/>
                  </a:spcBef>
                </a:pPr>
                <a:r>
                  <a:rPr lang="de-DE" sz="900" b="1" dirty="0">
                    <a:solidFill>
                      <a:schemeClr val="bg1"/>
                    </a:solidFill>
                    <a:latin typeface="Roboto" panose="02000000000000000000" pitchFamily="2" charset="0"/>
                    <a:ea typeface="Roboto" panose="02000000000000000000" pitchFamily="2" charset="0"/>
                    <a:cs typeface="Roboto" panose="02000000000000000000" pitchFamily="2" charset="0"/>
                  </a:rPr>
                  <a:t>11</a:t>
                </a:r>
              </a:p>
            </p:txBody>
          </p:sp>
          <p:sp>
            <p:nvSpPr>
              <p:cNvPr id="19" name="Textfeld 18">
                <a:extLst>
                  <a:ext uri="{FF2B5EF4-FFF2-40B4-BE49-F238E27FC236}">
                    <a16:creationId xmlns:a16="http://schemas.microsoft.com/office/drawing/2014/main" id="{4012C61C-05DF-7A27-7756-5A6D98A7C43C}"/>
                  </a:ext>
                </a:extLst>
              </p:cNvPr>
              <p:cNvSpPr txBox="1"/>
              <p:nvPr/>
            </p:nvSpPr>
            <p:spPr>
              <a:xfrm>
                <a:off x="6558028" y="2356798"/>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bg1"/>
                    </a:solidFill>
                    <a:latin typeface="Roboto" panose="02000000000000000000" pitchFamily="2" charset="0"/>
                    <a:ea typeface="Roboto" panose="02000000000000000000" pitchFamily="2" charset="0"/>
                    <a:cs typeface="Roboto" panose="02000000000000000000" pitchFamily="2" charset="0"/>
                  </a:rPr>
                  <a:t>38</a:t>
                </a:r>
              </a:p>
            </p:txBody>
          </p:sp>
          <p:sp>
            <p:nvSpPr>
              <p:cNvPr id="20" name="Textfeld 19">
                <a:extLst>
                  <a:ext uri="{FF2B5EF4-FFF2-40B4-BE49-F238E27FC236}">
                    <a16:creationId xmlns:a16="http://schemas.microsoft.com/office/drawing/2014/main" id="{6E200D0D-9267-61DF-1D3C-82C64BD1A048}"/>
                  </a:ext>
                </a:extLst>
              </p:cNvPr>
              <p:cNvSpPr txBox="1"/>
              <p:nvPr/>
            </p:nvSpPr>
            <p:spPr>
              <a:xfrm>
                <a:off x="3519042" y="4495940"/>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9</a:t>
                </a:r>
              </a:p>
            </p:txBody>
          </p:sp>
          <p:sp>
            <p:nvSpPr>
              <p:cNvPr id="21" name="Textfeld 20">
                <a:extLst>
                  <a:ext uri="{FF2B5EF4-FFF2-40B4-BE49-F238E27FC236}">
                    <a16:creationId xmlns:a16="http://schemas.microsoft.com/office/drawing/2014/main" id="{3A4F1E3C-1A4E-1329-6211-E87FE6F2A60A}"/>
                  </a:ext>
                </a:extLst>
              </p:cNvPr>
              <p:cNvSpPr txBox="1"/>
              <p:nvPr/>
            </p:nvSpPr>
            <p:spPr>
              <a:xfrm>
                <a:off x="3519042" y="4803851"/>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9</a:t>
                </a:r>
              </a:p>
            </p:txBody>
          </p:sp>
          <p:sp>
            <p:nvSpPr>
              <p:cNvPr id="22" name="Textfeld 21">
                <a:extLst>
                  <a:ext uri="{FF2B5EF4-FFF2-40B4-BE49-F238E27FC236}">
                    <a16:creationId xmlns:a16="http://schemas.microsoft.com/office/drawing/2014/main" id="{592E6D4D-6A72-FE69-A1A0-CBD54D6790F0}"/>
                  </a:ext>
                </a:extLst>
              </p:cNvPr>
              <p:cNvSpPr txBox="1"/>
              <p:nvPr/>
            </p:nvSpPr>
            <p:spPr>
              <a:xfrm>
                <a:off x="3420907" y="5110448"/>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8</a:t>
                </a:r>
              </a:p>
            </p:txBody>
          </p:sp>
          <p:sp>
            <p:nvSpPr>
              <p:cNvPr id="23" name="Textfeld 22">
                <a:extLst>
                  <a:ext uri="{FF2B5EF4-FFF2-40B4-BE49-F238E27FC236}">
                    <a16:creationId xmlns:a16="http://schemas.microsoft.com/office/drawing/2014/main" id="{06491340-5B5B-B9C0-8697-083E9947A7F2}"/>
                  </a:ext>
                </a:extLst>
              </p:cNvPr>
              <p:cNvSpPr txBox="1"/>
              <p:nvPr/>
            </p:nvSpPr>
            <p:spPr>
              <a:xfrm>
                <a:off x="2860665" y="5461694"/>
                <a:ext cx="4510981" cy="265457"/>
              </a:xfrm>
              <a:prstGeom prst="rect">
                <a:avLst/>
              </a:prstGeom>
              <a:noFill/>
            </p:spPr>
            <p:txBody>
              <a:bodyPr wrap="square" lIns="0" rtlCol="0">
                <a:spAutoFit/>
              </a:bodyPr>
              <a:lstStyle/>
              <a:p>
                <a:pPr algn="just">
                  <a:lnSpc>
                    <a:spcPts val="1500"/>
                  </a:lnSpc>
                  <a:spcBef>
                    <a:spcPts val="300"/>
                  </a:spcBef>
                  <a:spcAft>
                    <a:spcPts val="300"/>
                  </a:spcAft>
                </a:pPr>
                <a:r>
                  <a:rPr lang="de-DE" sz="900" dirty="0">
                    <a:solidFill>
                      <a:schemeClr val="accent2"/>
                    </a:solidFill>
                    <a:latin typeface="Roboto" panose="02000000000000000000" pitchFamily="2" charset="0"/>
                    <a:ea typeface="Roboto" panose="02000000000000000000" pitchFamily="2" charset="0"/>
                    <a:cs typeface="Roboto" panose="02000000000000000000" pitchFamily="2" charset="0"/>
                  </a:rPr>
                  <a:t>0%                              10%                              20%                             30%                             40%</a:t>
                </a:r>
              </a:p>
            </p:txBody>
          </p:sp>
        </p:grpSp>
        <p:sp>
          <p:nvSpPr>
            <p:cNvPr id="18" name="Textfeld 17">
              <a:extLst>
                <a:ext uri="{FF2B5EF4-FFF2-40B4-BE49-F238E27FC236}">
                  <a16:creationId xmlns:a16="http://schemas.microsoft.com/office/drawing/2014/main" id="{38DC0AA7-7A6F-19FD-8EFA-4A92D6110827}"/>
                </a:ext>
              </a:extLst>
            </p:cNvPr>
            <p:cNvSpPr txBox="1"/>
            <p:nvPr/>
          </p:nvSpPr>
          <p:spPr>
            <a:xfrm>
              <a:off x="6783505" y="2095247"/>
              <a:ext cx="316112" cy="246221"/>
            </a:xfrm>
            <a:prstGeom prst="rect">
              <a:avLst/>
            </a:prstGeom>
            <a:noFill/>
          </p:spPr>
          <p:txBody>
            <a:bodyPr wrap="square" rtlCol="0" anchor="t">
              <a:spAutoFit/>
            </a:bodyPr>
            <a:lstStyle/>
            <a:p>
              <a:pPr algn="r">
                <a:lnSpc>
                  <a:spcPts val="1300"/>
                </a:lnSpc>
                <a:spcBef>
                  <a:spcPts val="75"/>
                </a:spcBef>
              </a:pPr>
              <a:r>
                <a:rPr lang="de-DE" sz="900" b="1" dirty="0">
                  <a:solidFill>
                    <a:schemeClr val="accent2"/>
                  </a:solidFill>
                  <a:latin typeface="Roboto" panose="02000000000000000000" pitchFamily="2" charset="0"/>
                  <a:ea typeface="Roboto" panose="02000000000000000000" pitchFamily="2" charset="0"/>
                  <a:cs typeface="Roboto" panose="02000000000000000000" pitchFamily="2" charset="0"/>
                </a:rPr>
                <a:t>40</a:t>
              </a:r>
            </a:p>
          </p:txBody>
        </p:sp>
      </p:grpSp>
      <p:grpSp>
        <p:nvGrpSpPr>
          <p:cNvPr id="11" name="Gruppieren 10">
            <a:extLst>
              <a:ext uri="{FF2B5EF4-FFF2-40B4-BE49-F238E27FC236}">
                <a16:creationId xmlns:a16="http://schemas.microsoft.com/office/drawing/2014/main" id="{150825A8-95A2-41CB-0E0D-99EF10543C69}"/>
              </a:ext>
            </a:extLst>
          </p:cNvPr>
          <p:cNvGrpSpPr/>
          <p:nvPr/>
        </p:nvGrpSpPr>
        <p:grpSpPr>
          <a:xfrm>
            <a:off x="7618307" y="1031416"/>
            <a:ext cx="4193621" cy="3366378"/>
            <a:chOff x="7618307" y="720520"/>
            <a:chExt cx="4193621" cy="3366378"/>
          </a:xfrm>
        </p:grpSpPr>
        <p:sp>
          <p:nvSpPr>
            <p:cNvPr id="4" name="Abgerundetes Rechteck 3">
              <a:extLst>
                <a:ext uri="{FF2B5EF4-FFF2-40B4-BE49-F238E27FC236}">
                  <a16:creationId xmlns:a16="http://schemas.microsoft.com/office/drawing/2014/main" id="{3BD0BA48-7939-D783-728C-FA485201D51C}"/>
                </a:ext>
              </a:extLst>
            </p:cNvPr>
            <p:cNvSpPr/>
            <p:nvPr/>
          </p:nvSpPr>
          <p:spPr>
            <a:xfrm>
              <a:off x="7618307" y="2077185"/>
              <a:ext cx="4070922" cy="1977644"/>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7" name="Grafik 26">
              <a:extLst>
                <a:ext uri="{FF2B5EF4-FFF2-40B4-BE49-F238E27FC236}">
                  <a16:creationId xmlns:a16="http://schemas.microsoft.com/office/drawing/2014/main" id="{8697E6D4-7819-861A-1465-3BA767048B1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0064171" y="720520"/>
              <a:ext cx="1747757" cy="1747757"/>
            </a:xfrm>
            <a:prstGeom prst="rect">
              <a:avLst/>
            </a:prstGeom>
          </p:spPr>
        </p:pic>
        <p:sp>
          <p:nvSpPr>
            <p:cNvPr id="10" name="Textfeld 9">
              <a:extLst>
                <a:ext uri="{FF2B5EF4-FFF2-40B4-BE49-F238E27FC236}">
                  <a16:creationId xmlns:a16="http://schemas.microsoft.com/office/drawing/2014/main" id="{BD05ED12-CBC0-40BE-C58B-93713571CC50}"/>
                </a:ext>
              </a:extLst>
            </p:cNvPr>
            <p:cNvSpPr txBox="1"/>
            <p:nvPr/>
          </p:nvSpPr>
          <p:spPr>
            <a:xfrm>
              <a:off x="7657885" y="2067407"/>
              <a:ext cx="4114465" cy="201949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lIns="144000" tIns="144000" rIns="144000" bIns="144000" anchor="ctr">
              <a:spAutoFit/>
            </a:bodyPr>
            <a:lstStyle/>
            <a:p>
              <a:pPr>
                <a:lnSpc>
                  <a:spcPts val="1720"/>
                </a:lnSpc>
              </a:pPr>
              <a:r>
                <a:rPr lang="de-DE" sz="1400" b="1" dirty="0">
                  <a:solidFill>
                    <a:schemeClr val="accent2"/>
                  </a:solidFill>
                  <a:latin typeface="Quicksand SemiBold" pitchFamily="2" charset="77"/>
                  <a:ea typeface="Roboto"/>
                  <a:cs typeface="Roboto"/>
                </a:rPr>
                <a:t>Befragung ehemaliger </a:t>
              </a:r>
              <a:r>
                <a:rPr lang="de-DE" sz="1400" b="1" dirty="0" err="1">
                  <a:solidFill>
                    <a:schemeClr val="accent2"/>
                  </a:solidFill>
                  <a:latin typeface="Quicksand SemiBold" pitchFamily="2" charset="77"/>
                  <a:ea typeface="Roboto"/>
                  <a:cs typeface="Roboto"/>
                </a:rPr>
                <a:t>Schüler:innen</a:t>
              </a:r>
              <a:r>
                <a:rPr lang="de-DE" sz="1400" b="1" dirty="0">
                  <a:solidFill>
                    <a:schemeClr val="accent2"/>
                  </a:solidFill>
                  <a:latin typeface="Quicksand SemiBold" pitchFamily="2" charset="77"/>
                  <a:ea typeface="Roboto"/>
                  <a:cs typeface="Roboto"/>
                </a:rPr>
                <a:t> zeigt:</a:t>
              </a:r>
            </a:p>
            <a:p>
              <a:pPr marL="285750" indent="-285750">
                <a:lnSpc>
                  <a:spcPts val="1720"/>
                </a:lnSpc>
                <a:buClr>
                  <a:schemeClr val="tx2"/>
                </a:buClr>
                <a:buSzPct val="100000"/>
                <a:buFont typeface="Arial" panose="020B0604020202020204" pitchFamily="34" charset="0"/>
                <a:buChar char="•"/>
              </a:pPr>
              <a:endParaRPr lang="de-DE" sz="1200" dirty="0">
                <a:latin typeface="Roboto"/>
                <a:ea typeface="Roboto"/>
                <a:cs typeface="Roboto"/>
              </a:endParaRPr>
            </a:p>
            <a:p>
              <a:pPr marL="285750" indent="-285750">
                <a:buClr>
                  <a:schemeClr val="accent2"/>
                </a:buClr>
                <a:buFont typeface="Systemschrift Normal"/>
                <a:buChar char="→"/>
              </a:pPr>
              <a:r>
                <a:rPr lang="de-DE" sz="1400" dirty="0">
                  <a:latin typeface="Roboto" panose="02000000000000000000" pitchFamily="2" charset="0"/>
                  <a:ea typeface="Roboto" panose="02000000000000000000" pitchFamily="2" charset="0"/>
                </a:rPr>
                <a:t>Nicht nur Unterstützung der Eltern, sondern auch Eltern als </a:t>
              </a:r>
              <a:r>
                <a:rPr lang="de-DE" sz="1400" b="1" dirty="0">
                  <a:latin typeface="Roboto" panose="02000000000000000000" pitchFamily="2" charset="0"/>
                  <a:ea typeface="Roboto" panose="02000000000000000000" pitchFamily="2" charset="0"/>
                </a:rPr>
                <a:t>Informationsquelle</a:t>
              </a:r>
              <a:br>
                <a:rPr lang="de-DE" sz="1400" b="1" dirty="0">
                  <a:latin typeface="Roboto" panose="02000000000000000000" pitchFamily="2" charset="0"/>
                  <a:ea typeface="Roboto" panose="02000000000000000000" pitchFamily="2" charset="0"/>
                </a:rPr>
              </a:br>
              <a:endParaRPr lang="de-DE" sz="1400" b="1" dirty="0">
                <a:latin typeface="Roboto" panose="02000000000000000000" pitchFamily="2" charset="0"/>
                <a:ea typeface="Roboto" panose="02000000000000000000" pitchFamily="2" charset="0"/>
              </a:endParaRPr>
            </a:p>
            <a:p>
              <a:pPr marL="285750" indent="-285750">
                <a:buClr>
                  <a:schemeClr val="accent2"/>
                </a:buClr>
                <a:buFont typeface="Systemschrift Normal"/>
                <a:buChar char="→"/>
              </a:pPr>
              <a:r>
                <a:rPr lang="de-DE" sz="1400" dirty="0">
                  <a:latin typeface="Roboto"/>
                  <a:ea typeface="Roboto"/>
                  <a:cs typeface="Roboto"/>
                </a:rPr>
                <a:t>38% der befragten </a:t>
              </a:r>
              <a:r>
                <a:rPr lang="de-DE" sz="1400" dirty="0" err="1">
                  <a:latin typeface="Roboto"/>
                  <a:ea typeface="Roboto"/>
                  <a:cs typeface="Roboto"/>
                </a:rPr>
                <a:t>Schüler:innen</a:t>
              </a:r>
              <a:r>
                <a:rPr lang="de-DE" sz="1400" dirty="0">
                  <a:latin typeface="Roboto"/>
                  <a:ea typeface="Roboto"/>
                  <a:cs typeface="Roboto"/>
                </a:rPr>
                <a:t>:  </a:t>
              </a:r>
              <a:br>
                <a:rPr lang="de-DE" sz="1400" dirty="0">
                  <a:latin typeface="Roboto"/>
                  <a:ea typeface="Roboto"/>
                  <a:cs typeface="Roboto"/>
                </a:rPr>
              </a:br>
              <a:r>
                <a:rPr lang="de-DE" sz="1400" dirty="0">
                  <a:latin typeface="Roboto"/>
                  <a:ea typeface="Roboto"/>
                  <a:cs typeface="Roboto"/>
                </a:rPr>
                <a:t>Gespräche mit ihren Eltern eine von drei wichtigsten Informationsquellen</a:t>
              </a:r>
            </a:p>
          </p:txBody>
        </p:sp>
      </p:grpSp>
    </p:spTree>
    <p:extLst>
      <p:ext uri="{BB962C8B-B14F-4D97-AF65-F5344CB8AC3E}">
        <p14:creationId xmlns:p14="http://schemas.microsoft.com/office/powerpoint/2010/main" val="194883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 2">
            <a:extLst>
              <a:ext uri="{FF2B5EF4-FFF2-40B4-BE49-F238E27FC236}">
                <a16:creationId xmlns:a16="http://schemas.microsoft.com/office/drawing/2014/main" id="{251C0F41-3B01-CFA3-6A26-873B5C8BAADC}"/>
              </a:ext>
            </a:extLst>
          </p:cNvPr>
          <p:cNvGraphicFramePr/>
          <p:nvPr>
            <p:extLst>
              <p:ext uri="{D42A27DB-BD31-4B8C-83A1-F6EECF244321}">
                <p14:modId xmlns:p14="http://schemas.microsoft.com/office/powerpoint/2010/main" val="914833389"/>
              </p:ext>
            </p:extLst>
          </p:nvPr>
        </p:nvGraphicFramePr>
        <p:xfrm>
          <a:off x="4098544" y="710671"/>
          <a:ext cx="891336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liennummernplatzhalter 1">
            <a:extLst>
              <a:ext uri="{FF2B5EF4-FFF2-40B4-BE49-F238E27FC236}">
                <a16:creationId xmlns:a16="http://schemas.microsoft.com/office/drawing/2014/main" id="{7DECAA85-A05F-C30A-57B2-EEE980AEF6D6}"/>
              </a:ext>
            </a:extLst>
          </p:cNvPr>
          <p:cNvSpPr>
            <a:spLocks noGrp="1"/>
          </p:cNvSpPr>
          <p:nvPr>
            <p:ph type="sldNum" sz="quarter" idx="12"/>
          </p:nvPr>
        </p:nvSpPr>
        <p:spPr/>
        <p:txBody>
          <a:bodyPr/>
          <a:lstStyle/>
          <a:p>
            <a:fld id="{A5BCC98E-DAB4-264B-9802-D1899FCD3063}" type="slidenum">
              <a:rPr lang="de-DE" smtClean="0"/>
              <a:t>9</a:t>
            </a:fld>
            <a:endParaRPr lang="de-DE"/>
          </a:p>
        </p:txBody>
      </p:sp>
      <p:sp>
        <p:nvSpPr>
          <p:cNvPr id="5" name="Titel 4">
            <a:extLst>
              <a:ext uri="{FF2B5EF4-FFF2-40B4-BE49-F238E27FC236}">
                <a16:creationId xmlns:a16="http://schemas.microsoft.com/office/drawing/2014/main" id="{73994D7F-41EC-97B5-28F1-B3F35EDED54E}"/>
              </a:ext>
            </a:extLst>
          </p:cNvPr>
          <p:cNvSpPr>
            <a:spLocks noGrp="1"/>
          </p:cNvSpPr>
          <p:nvPr>
            <p:ph type="title"/>
          </p:nvPr>
        </p:nvSpPr>
        <p:spPr/>
        <p:txBody>
          <a:bodyPr/>
          <a:lstStyle/>
          <a:p>
            <a:r>
              <a:rPr lang="de-DE" dirty="0"/>
              <a:t>Vier-Felder-Modell der </a:t>
            </a:r>
            <a:br>
              <a:rPr lang="de-DE" dirty="0"/>
            </a:br>
            <a:r>
              <a:rPr lang="de-DE" dirty="0"/>
              <a:t>elterlichen Unterstützung</a:t>
            </a:r>
          </a:p>
        </p:txBody>
      </p:sp>
      <p:sp>
        <p:nvSpPr>
          <p:cNvPr id="13" name="Textfeld 12">
            <a:extLst>
              <a:ext uri="{FF2B5EF4-FFF2-40B4-BE49-F238E27FC236}">
                <a16:creationId xmlns:a16="http://schemas.microsoft.com/office/drawing/2014/main" id="{3B91867A-D722-E72D-0D45-B02E04895B32}"/>
              </a:ext>
            </a:extLst>
          </p:cNvPr>
          <p:cNvSpPr txBox="1"/>
          <p:nvPr/>
        </p:nvSpPr>
        <p:spPr>
          <a:xfrm>
            <a:off x="-1048310" y="5973211"/>
            <a:ext cx="3791649" cy="246221"/>
          </a:xfrm>
          <a:prstGeom prst="rect">
            <a:avLst/>
          </a:prstGeom>
          <a:noFill/>
        </p:spPr>
        <p:txBody>
          <a:bodyPr wrap="square" lIns="91440" tIns="45720" rIns="91440" bIns="45720" anchor="t">
            <a:spAutoFit/>
          </a:bodyPr>
          <a:lstStyle/>
          <a:p>
            <a:pPr algn="r"/>
            <a:r>
              <a:rPr lang="de-DE" sz="1000" dirty="0">
                <a:latin typeface="Roboto"/>
                <a:ea typeface="Roboto"/>
                <a:cs typeface="Roboto"/>
              </a:rPr>
              <a:t>(Bundesagentur für Arbeit et al. 2020)</a:t>
            </a:r>
          </a:p>
        </p:txBody>
      </p:sp>
      <p:sp>
        <p:nvSpPr>
          <p:cNvPr id="4" name="Textfeld 3">
            <a:extLst>
              <a:ext uri="{FF2B5EF4-FFF2-40B4-BE49-F238E27FC236}">
                <a16:creationId xmlns:a16="http://schemas.microsoft.com/office/drawing/2014/main" id="{8AD8DAAA-74AE-5702-F2F3-8E74C750247B}"/>
              </a:ext>
            </a:extLst>
          </p:cNvPr>
          <p:cNvSpPr txBox="1"/>
          <p:nvPr/>
        </p:nvSpPr>
        <p:spPr>
          <a:xfrm>
            <a:off x="421483" y="2757492"/>
            <a:ext cx="4690013" cy="1908215"/>
          </a:xfrm>
          <a:prstGeom prst="rect">
            <a:avLst/>
          </a:prstGeom>
          <a:noFill/>
        </p:spPr>
        <p:txBody>
          <a:bodyPr wrap="square" rtlCol="0">
            <a:spAutoFit/>
          </a:bodyPr>
          <a:lstStyle/>
          <a:p>
            <a:r>
              <a:rPr lang="de-DE" sz="2000" b="1" dirty="0">
                <a:solidFill>
                  <a:schemeClr val="accent1"/>
                </a:solidFill>
                <a:latin typeface="Roboto SemiBold" panose="02000000000000000000" pitchFamily="2" charset="0"/>
                <a:ea typeface="Roboto SemiBold" panose="02000000000000000000" pitchFamily="2" charset="0"/>
                <a:cs typeface="Roboto" panose="02000000000000000000" pitchFamily="2" charset="0"/>
              </a:rPr>
              <a:t>FAZIT:</a:t>
            </a:r>
          </a:p>
          <a:p>
            <a:r>
              <a:rPr lang="de-DE" sz="2000" dirty="0">
                <a:latin typeface="Roboto" panose="02000000000000000000" pitchFamily="2" charset="0"/>
                <a:ea typeface="Roboto" panose="02000000000000000000" pitchFamily="2" charset="0"/>
                <a:cs typeface="Roboto" panose="02000000000000000000" pitchFamily="2" charset="0"/>
              </a:rPr>
              <a:t>Die elterliche soziale Unterstützung im Prozess der Beruflichen Orientierung lässt sich in einem Vier-Felder-Modell abbilden.</a:t>
            </a:r>
          </a:p>
          <a:p>
            <a:endParaRPr lang="de-DE" dirty="0"/>
          </a:p>
        </p:txBody>
      </p:sp>
      <p:sp>
        <p:nvSpPr>
          <p:cNvPr id="6" name="Titel 4">
            <a:extLst>
              <a:ext uri="{FF2B5EF4-FFF2-40B4-BE49-F238E27FC236}">
                <a16:creationId xmlns:a16="http://schemas.microsoft.com/office/drawing/2014/main" id="{BF0A875E-8497-E723-9F87-7E8AD1955869}"/>
              </a:ext>
            </a:extLst>
          </p:cNvPr>
          <p:cNvSpPr txBox="1">
            <a:spLocks/>
          </p:cNvSpPr>
          <p:nvPr/>
        </p:nvSpPr>
        <p:spPr>
          <a:xfrm>
            <a:off x="7787958" y="2721520"/>
            <a:ext cx="767270" cy="521322"/>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dirty="0"/>
              <a:t>01</a:t>
            </a:r>
          </a:p>
        </p:txBody>
      </p:sp>
      <p:sp>
        <p:nvSpPr>
          <p:cNvPr id="8" name="Titel 4">
            <a:extLst>
              <a:ext uri="{FF2B5EF4-FFF2-40B4-BE49-F238E27FC236}">
                <a16:creationId xmlns:a16="http://schemas.microsoft.com/office/drawing/2014/main" id="{2A43721F-6F85-F23A-356F-BA9C3BB18020}"/>
              </a:ext>
            </a:extLst>
          </p:cNvPr>
          <p:cNvSpPr txBox="1">
            <a:spLocks/>
          </p:cNvSpPr>
          <p:nvPr/>
        </p:nvSpPr>
        <p:spPr>
          <a:xfrm>
            <a:off x="8858315" y="2721520"/>
            <a:ext cx="767270" cy="521322"/>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dirty="0">
                <a:solidFill>
                  <a:schemeClr val="tx2"/>
                </a:solidFill>
              </a:rPr>
              <a:t>02</a:t>
            </a:r>
          </a:p>
        </p:txBody>
      </p:sp>
      <p:sp>
        <p:nvSpPr>
          <p:cNvPr id="10" name="Titel 4">
            <a:extLst>
              <a:ext uri="{FF2B5EF4-FFF2-40B4-BE49-F238E27FC236}">
                <a16:creationId xmlns:a16="http://schemas.microsoft.com/office/drawing/2014/main" id="{37014F34-88D4-C6D9-9D91-1DC8611E56C8}"/>
              </a:ext>
            </a:extLst>
          </p:cNvPr>
          <p:cNvSpPr txBox="1">
            <a:spLocks/>
          </p:cNvSpPr>
          <p:nvPr/>
        </p:nvSpPr>
        <p:spPr>
          <a:xfrm>
            <a:off x="7760526" y="5248738"/>
            <a:ext cx="767270" cy="521322"/>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dirty="0">
                <a:solidFill>
                  <a:schemeClr val="accent2"/>
                </a:solidFill>
              </a:rPr>
              <a:t>03</a:t>
            </a:r>
          </a:p>
        </p:txBody>
      </p:sp>
      <p:sp>
        <p:nvSpPr>
          <p:cNvPr id="11" name="Titel 4">
            <a:extLst>
              <a:ext uri="{FF2B5EF4-FFF2-40B4-BE49-F238E27FC236}">
                <a16:creationId xmlns:a16="http://schemas.microsoft.com/office/drawing/2014/main" id="{F467A915-E6FE-3C7D-B507-5A4DB0F6F3E4}"/>
              </a:ext>
            </a:extLst>
          </p:cNvPr>
          <p:cNvSpPr txBox="1">
            <a:spLocks/>
          </p:cNvSpPr>
          <p:nvPr/>
        </p:nvSpPr>
        <p:spPr>
          <a:xfrm>
            <a:off x="8858315" y="5248738"/>
            <a:ext cx="767270" cy="521322"/>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dirty="0">
                <a:solidFill>
                  <a:schemeClr val="bg1"/>
                </a:solidFill>
              </a:rPr>
              <a:t>04</a:t>
            </a:r>
          </a:p>
        </p:txBody>
      </p:sp>
    </p:spTree>
    <p:extLst>
      <p:ext uri="{BB962C8B-B14F-4D97-AF65-F5344CB8AC3E}">
        <p14:creationId xmlns:p14="http://schemas.microsoft.com/office/powerpoint/2010/main" val="1202868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4C3B-B6EC-684A-F2B2-F48A1817C234}"/>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7042941-7AA4-3201-F9E9-45B75D1C84CB}"/>
              </a:ext>
            </a:extLst>
          </p:cNvPr>
          <p:cNvSpPr>
            <a:spLocks noGrp="1"/>
          </p:cNvSpPr>
          <p:nvPr>
            <p:ph type="sldNum" sz="quarter" idx="12"/>
          </p:nvPr>
        </p:nvSpPr>
        <p:spPr/>
        <p:txBody>
          <a:bodyPr/>
          <a:lstStyle/>
          <a:p>
            <a:fld id="{A5BCC98E-DAB4-264B-9802-D1899FCD3063}" type="slidenum">
              <a:rPr lang="de-DE" smtClean="0"/>
              <a:t>10</a:t>
            </a:fld>
            <a:endParaRPr lang="de-DE" dirty="0"/>
          </a:p>
        </p:txBody>
      </p:sp>
      <p:sp>
        <p:nvSpPr>
          <p:cNvPr id="12" name="Titel 4">
            <a:extLst>
              <a:ext uri="{FF2B5EF4-FFF2-40B4-BE49-F238E27FC236}">
                <a16:creationId xmlns:a16="http://schemas.microsoft.com/office/drawing/2014/main" id="{DCB44BEA-0F6C-02D6-E3EC-63DD1208E2D3}"/>
              </a:ext>
            </a:extLst>
          </p:cNvPr>
          <p:cNvSpPr txBox="1">
            <a:spLocks/>
          </p:cNvSpPr>
          <p:nvPr/>
        </p:nvSpPr>
        <p:spPr>
          <a:xfrm>
            <a:off x="515938" y="2689781"/>
            <a:ext cx="8820150" cy="739219"/>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4800" dirty="0">
                <a:latin typeface="Quicksand"/>
              </a:rPr>
              <a:t>03 Sichtweisen der Eltern</a:t>
            </a:r>
            <a:br>
              <a:rPr lang="de-DE" dirty="0"/>
            </a:br>
            <a:endParaRPr lang="de-DE" dirty="0"/>
          </a:p>
        </p:txBody>
      </p:sp>
      <p:pic>
        <p:nvPicPr>
          <p:cNvPr id="13" name="Grafik 12">
            <a:extLst>
              <a:ext uri="{FF2B5EF4-FFF2-40B4-BE49-F238E27FC236}">
                <a16:creationId xmlns:a16="http://schemas.microsoft.com/office/drawing/2014/main" id="{4F3409BF-1C0B-A7CB-8889-D012DBF602F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076837" y="2742837"/>
            <a:ext cx="4115163" cy="4115163"/>
          </a:xfrm>
          <a:prstGeom prst="rect">
            <a:avLst/>
          </a:prstGeom>
        </p:spPr>
      </p:pic>
    </p:spTree>
    <p:extLst>
      <p:ext uri="{BB962C8B-B14F-4D97-AF65-F5344CB8AC3E}">
        <p14:creationId xmlns:p14="http://schemas.microsoft.com/office/powerpoint/2010/main" val="3861913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8" name="Diagramm 7">
                <a:extLst>
                  <a:ext uri="{FF2B5EF4-FFF2-40B4-BE49-F238E27FC236}">
                    <a16:creationId xmlns:a16="http://schemas.microsoft.com/office/drawing/2014/main" id="{888C36F4-6680-35DE-AD8F-645C15FA76C6}"/>
                  </a:ext>
                </a:extLst>
              </p:cNvPr>
              <p:cNvGraphicFramePr>
                <a:graphicFrameLocks noChangeAspect="1"/>
              </p:cNvGraphicFramePr>
              <p:nvPr>
                <p:extLst>
                  <p:ext uri="{D42A27DB-BD31-4B8C-83A1-F6EECF244321}">
                    <p14:modId xmlns:p14="http://schemas.microsoft.com/office/powerpoint/2010/main" val="3299417486"/>
                  </p:ext>
                </p:extLst>
              </p:nvPr>
            </p:nvGraphicFramePr>
            <p:xfrm>
              <a:off x="832513" y="-7897"/>
              <a:ext cx="9471547" cy="631436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8" name="Diagramm 7">
                <a:extLst>
                  <a:ext uri="{FF2B5EF4-FFF2-40B4-BE49-F238E27FC236}">
                    <a16:creationId xmlns:a16="http://schemas.microsoft.com/office/drawing/2014/main" id="{888C36F4-6680-35DE-AD8F-645C15FA76C6}"/>
                  </a:ext>
                </a:extLst>
              </p:cNvPr>
              <p:cNvPicPr>
                <a:picLocks noGrp="1" noRot="1" noChangeAspect="1" noMove="1" noResize="1" noEditPoints="1" noAdjustHandles="1" noChangeArrowheads="1" noChangeShapeType="1"/>
              </p:cNvPicPr>
              <p:nvPr/>
            </p:nvPicPr>
            <p:blipFill>
              <a:blip r:embed="rId4"/>
              <a:stretch>
                <a:fillRect/>
              </a:stretch>
            </p:blipFill>
            <p:spPr>
              <a:xfrm>
                <a:off x="832513" y="-7897"/>
                <a:ext cx="9471547" cy="6314364"/>
              </a:xfrm>
              <a:prstGeom prst="rect">
                <a:avLst/>
              </a:prstGeom>
            </p:spPr>
          </p:pic>
        </mc:Fallback>
      </mc:AlternateContent>
      <p:sp>
        <p:nvSpPr>
          <p:cNvPr id="2" name="Foliennummernplatzhalter 1">
            <a:extLst>
              <a:ext uri="{FF2B5EF4-FFF2-40B4-BE49-F238E27FC236}">
                <a16:creationId xmlns:a16="http://schemas.microsoft.com/office/drawing/2014/main" id="{6895941E-F6C5-4346-ADB3-49E6EFF6D81D}"/>
              </a:ext>
            </a:extLst>
          </p:cNvPr>
          <p:cNvSpPr>
            <a:spLocks noGrp="1"/>
          </p:cNvSpPr>
          <p:nvPr>
            <p:ph type="sldNum" sz="quarter" idx="12"/>
          </p:nvPr>
        </p:nvSpPr>
        <p:spPr/>
        <p:txBody>
          <a:bodyPr/>
          <a:lstStyle/>
          <a:p>
            <a:fld id="{A5BCC98E-DAB4-264B-9802-D1899FCD3063}" type="slidenum">
              <a:rPr lang="de-DE" smtClean="0"/>
              <a:t>11</a:t>
            </a:fld>
            <a:endParaRPr lang="de-DE" dirty="0"/>
          </a:p>
        </p:txBody>
      </p:sp>
      <p:sp>
        <p:nvSpPr>
          <p:cNvPr id="12" name="Textfeld 11">
            <a:extLst>
              <a:ext uri="{FF2B5EF4-FFF2-40B4-BE49-F238E27FC236}">
                <a16:creationId xmlns:a16="http://schemas.microsoft.com/office/drawing/2014/main" id="{A19EFB9D-93F2-4000-8F07-03C5406CA0A5}"/>
              </a:ext>
            </a:extLst>
          </p:cNvPr>
          <p:cNvSpPr txBox="1"/>
          <p:nvPr/>
        </p:nvSpPr>
        <p:spPr>
          <a:xfrm>
            <a:off x="10348560" y="5981279"/>
            <a:ext cx="1630911" cy="221078"/>
          </a:xfrm>
          <a:prstGeom prst="rect">
            <a:avLst/>
          </a:prstGeom>
          <a:noFill/>
        </p:spPr>
        <p:txBody>
          <a:bodyPr wrap="square">
            <a:spAutoFit/>
          </a:bodyPr>
          <a:lstStyle/>
          <a:p>
            <a:r>
              <a:rPr lang="nb-NO" sz="800" dirty="0">
                <a:latin typeface="Roboto" panose="02000000000000000000" pitchFamily="2" charset="0"/>
                <a:ea typeface="Roboto" panose="02000000000000000000" pitchFamily="2" charset="0"/>
              </a:rPr>
              <a:t>(Calmbach &amp; Schleer 2020)</a:t>
            </a:r>
          </a:p>
        </p:txBody>
      </p:sp>
      <p:sp>
        <p:nvSpPr>
          <p:cNvPr id="3" name="Titel 3">
            <a:extLst>
              <a:ext uri="{FF2B5EF4-FFF2-40B4-BE49-F238E27FC236}">
                <a16:creationId xmlns:a16="http://schemas.microsoft.com/office/drawing/2014/main" id="{0E18A293-250C-5647-CDA4-9510251B6B09}"/>
              </a:ext>
            </a:extLst>
          </p:cNvPr>
          <p:cNvSpPr>
            <a:spLocks noGrp="1"/>
          </p:cNvSpPr>
          <p:nvPr>
            <p:ph type="title"/>
          </p:nvPr>
        </p:nvSpPr>
        <p:spPr>
          <a:xfrm>
            <a:off x="515938" y="740319"/>
            <a:ext cx="11160125" cy="857769"/>
          </a:xfrm>
        </p:spPr>
        <p:txBody>
          <a:bodyPr/>
          <a:lstStyle/>
          <a:p>
            <a:r>
              <a:rPr lang="de-DE" dirty="0"/>
              <a:t>Sichtweise der Eltern</a:t>
            </a:r>
          </a:p>
        </p:txBody>
      </p:sp>
      <p:grpSp>
        <p:nvGrpSpPr>
          <p:cNvPr id="22" name="Gruppieren 21">
            <a:extLst>
              <a:ext uri="{FF2B5EF4-FFF2-40B4-BE49-F238E27FC236}">
                <a16:creationId xmlns:a16="http://schemas.microsoft.com/office/drawing/2014/main" id="{47161B13-8B0A-C0DC-2774-730A8F42336E}"/>
              </a:ext>
            </a:extLst>
          </p:cNvPr>
          <p:cNvGrpSpPr/>
          <p:nvPr/>
        </p:nvGrpSpPr>
        <p:grpSpPr>
          <a:xfrm>
            <a:off x="7780061" y="1816195"/>
            <a:ext cx="3567851" cy="1357200"/>
            <a:chOff x="5839910" y="1845140"/>
            <a:chExt cx="3567851" cy="1357200"/>
          </a:xfrm>
        </p:grpSpPr>
        <p:sp>
          <p:nvSpPr>
            <p:cNvPr id="11" name="Titel 3">
              <a:extLst>
                <a:ext uri="{FF2B5EF4-FFF2-40B4-BE49-F238E27FC236}">
                  <a16:creationId xmlns:a16="http://schemas.microsoft.com/office/drawing/2014/main" id="{08AB7B5E-E0D5-8FF9-2895-3A3958CF45D4}"/>
                </a:ext>
              </a:extLst>
            </p:cNvPr>
            <p:cNvSpPr txBox="1">
              <a:spLocks/>
            </p:cNvSpPr>
            <p:nvPr/>
          </p:nvSpPr>
          <p:spPr>
            <a:xfrm>
              <a:off x="5894504" y="1845140"/>
              <a:ext cx="2129453" cy="428884"/>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dirty="0">
                  <a:solidFill>
                    <a:schemeClr val="accent2"/>
                  </a:solidFill>
                </a:rPr>
                <a:t>65 %</a:t>
              </a:r>
            </a:p>
          </p:txBody>
        </p:sp>
        <p:sp>
          <p:nvSpPr>
            <p:cNvPr id="13" name="Textfeld 12">
              <a:extLst>
                <a:ext uri="{FF2B5EF4-FFF2-40B4-BE49-F238E27FC236}">
                  <a16:creationId xmlns:a16="http://schemas.microsoft.com/office/drawing/2014/main" id="{5CCA58A5-0188-1413-F0BB-1BAB7032210C}"/>
                </a:ext>
              </a:extLst>
            </p:cNvPr>
            <p:cNvSpPr txBox="1"/>
            <p:nvPr/>
          </p:nvSpPr>
          <p:spPr>
            <a:xfrm>
              <a:off x="5839910" y="2279107"/>
              <a:ext cx="3567851" cy="923233"/>
            </a:xfrm>
            <a:prstGeom prst="rect">
              <a:avLst/>
            </a:prstGeom>
            <a:noFill/>
          </p:spPr>
          <p:txBody>
            <a:bodyPr wrap="square" lIns="91345" tIns="45672" rIns="91345" bIns="45672" anchor="t">
              <a:spAutoFit/>
            </a:bodyPr>
            <a:lstStyle/>
            <a:p>
              <a:r>
                <a:rPr lang="de-DE" dirty="0">
                  <a:latin typeface="Roboto" panose="02000000000000000000" pitchFamily="2" charset="0"/>
                  <a:ea typeface="Roboto" panose="02000000000000000000" pitchFamily="2" charset="0"/>
                  <a:cs typeface="Calibri"/>
                </a:rPr>
                <a:t>der Eltern </a:t>
              </a:r>
              <a:r>
                <a:rPr lang="de-DE" b="1" dirty="0">
                  <a:latin typeface="Roboto" panose="02000000000000000000" pitchFamily="2" charset="0"/>
                  <a:ea typeface="Roboto" panose="02000000000000000000" pitchFamily="2" charset="0"/>
                  <a:cs typeface="Calibri"/>
                </a:rPr>
                <a:t>denken</a:t>
              </a:r>
              <a:r>
                <a:rPr lang="de-DE" dirty="0">
                  <a:latin typeface="Roboto" panose="02000000000000000000" pitchFamily="2" charset="0"/>
                  <a:ea typeface="Roboto" panose="02000000000000000000" pitchFamily="2" charset="0"/>
                  <a:cs typeface="Calibri"/>
                </a:rPr>
                <a:t>, sie haben </a:t>
              </a:r>
              <a:r>
                <a:rPr lang="de-DE" b="1" dirty="0">
                  <a:latin typeface="Roboto" panose="02000000000000000000" pitchFamily="2" charset="0"/>
                  <a:ea typeface="Roboto" panose="02000000000000000000" pitchFamily="2" charset="0"/>
                  <a:cs typeface="Calibri"/>
                </a:rPr>
                <a:t>keinen</a:t>
              </a:r>
              <a:r>
                <a:rPr lang="de-DE" dirty="0">
                  <a:latin typeface="Roboto" panose="02000000000000000000" pitchFamily="2" charset="0"/>
                  <a:ea typeface="Roboto" panose="02000000000000000000" pitchFamily="2" charset="0"/>
                  <a:cs typeface="Calibri"/>
                </a:rPr>
                <a:t> oder wenig </a:t>
              </a:r>
              <a:r>
                <a:rPr lang="de-DE" b="1" dirty="0">
                  <a:latin typeface="Roboto" panose="02000000000000000000" pitchFamily="2" charset="0"/>
                  <a:ea typeface="Roboto" panose="02000000000000000000" pitchFamily="2" charset="0"/>
                  <a:cs typeface="Calibri"/>
                </a:rPr>
                <a:t>Einfluss</a:t>
              </a:r>
              <a:r>
                <a:rPr lang="de-DE" dirty="0">
                  <a:latin typeface="Roboto" panose="02000000000000000000" pitchFamily="2" charset="0"/>
                  <a:ea typeface="Roboto" panose="02000000000000000000" pitchFamily="2" charset="0"/>
                  <a:cs typeface="Calibri"/>
                </a:rPr>
                <a:t> auf die Berufsentscheidung</a:t>
              </a:r>
            </a:p>
          </p:txBody>
        </p:sp>
      </p:grpSp>
      <p:grpSp>
        <p:nvGrpSpPr>
          <p:cNvPr id="4" name="Gruppieren 3">
            <a:extLst>
              <a:ext uri="{FF2B5EF4-FFF2-40B4-BE49-F238E27FC236}">
                <a16:creationId xmlns:a16="http://schemas.microsoft.com/office/drawing/2014/main" id="{65E452A4-9B47-9DB0-5AE4-80F5D201A3F6}"/>
              </a:ext>
            </a:extLst>
          </p:cNvPr>
          <p:cNvGrpSpPr/>
          <p:nvPr/>
        </p:nvGrpSpPr>
        <p:grpSpPr>
          <a:xfrm>
            <a:off x="0" y="3289574"/>
            <a:ext cx="4979698" cy="2068785"/>
            <a:chOff x="0" y="3289574"/>
            <a:chExt cx="4979698" cy="2068785"/>
          </a:xfrm>
        </p:grpSpPr>
        <p:grpSp>
          <p:nvGrpSpPr>
            <p:cNvPr id="19" name="Gruppieren 18">
              <a:extLst>
                <a:ext uri="{FF2B5EF4-FFF2-40B4-BE49-F238E27FC236}">
                  <a16:creationId xmlns:a16="http://schemas.microsoft.com/office/drawing/2014/main" id="{5A004D0B-AABC-255C-BF67-62F967688F14}"/>
                </a:ext>
              </a:extLst>
            </p:cNvPr>
            <p:cNvGrpSpPr/>
            <p:nvPr/>
          </p:nvGrpSpPr>
          <p:grpSpPr>
            <a:xfrm>
              <a:off x="552533" y="3289574"/>
              <a:ext cx="2329559" cy="1608618"/>
              <a:chOff x="475708" y="4142675"/>
              <a:chExt cx="2329559" cy="1608618"/>
            </a:xfrm>
          </p:grpSpPr>
          <p:sp>
            <p:nvSpPr>
              <p:cNvPr id="14" name="Textfeld 13">
                <a:extLst>
                  <a:ext uri="{FF2B5EF4-FFF2-40B4-BE49-F238E27FC236}">
                    <a16:creationId xmlns:a16="http://schemas.microsoft.com/office/drawing/2014/main" id="{24B170E4-78CC-1E70-F202-7FF7E1B37BEE}"/>
                  </a:ext>
                </a:extLst>
              </p:cNvPr>
              <p:cNvSpPr txBox="1"/>
              <p:nvPr/>
            </p:nvSpPr>
            <p:spPr>
              <a:xfrm>
                <a:off x="475708" y="4612617"/>
                <a:ext cx="2329559" cy="1138676"/>
              </a:xfrm>
              <a:prstGeom prst="rect">
                <a:avLst/>
              </a:prstGeom>
              <a:noFill/>
            </p:spPr>
            <p:txBody>
              <a:bodyPr wrap="square" lIns="0" tIns="45672" rIns="91345" bIns="45672" anchor="t">
                <a:spAutoFit/>
              </a:bodyPr>
              <a:lstStyle/>
              <a:p>
                <a:r>
                  <a:rPr lang="de-DE" dirty="0">
                    <a:latin typeface="Roboto" panose="02000000000000000000" pitchFamily="2" charset="0"/>
                    <a:ea typeface="Roboto" panose="02000000000000000000" pitchFamily="2" charset="0"/>
                    <a:cs typeface="Calibri"/>
                  </a:rPr>
                  <a:t>der Eltern fühlen </a:t>
                </a:r>
                <a:br>
                  <a:rPr lang="de-DE" dirty="0">
                    <a:latin typeface="Roboto" panose="02000000000000000000" pitchFamily="2" charset="0"/>
                    <a:ea typeface="Roboto" panose="02000000000000000000" pitchFamily="2" charset="0"/>
                    <a:cs typeface="Calibri"/>
                  </a:rPr>
                </a:br>
                <a:r>
                  <a:rPr lang="de-DE" dirty="0">
                    <a:latin typeface="Roboto" panose="02000000000000000000" pitchFamily="2" charset="0"/>
                    <a:ea typeface="Roboto" panose="02000000000000000000" pitchFamily="2" charset="0"/>
                    <a:cs typeface="Calibri"/>
                  </a:rPr>
                  <a:t>sich mit dem Thema </a:t>
                </a:r>
                <a:br>
                  <a:rPr lang="de-DE" dirty="0">
                    <a:latin typeface="Roboto" panose="02000000000000000000" pitchFamily="2" charset="0"/>
                    <a:ea typeface="Roboto" panose="02000000000000000000" pitchFamily="2" charset="0"/>
                    <a:cs typeface="Calibri"/>
                  </a:rPr>
                </a:br>
                <a:r>
                  <a:rPr lang="de-DE" dirty="0">
                    <a:latin typeface="Roboto" panose="02000000000000000000" pitchFamily="2" charset="0"/>
                    <a:ea typeface="Roboto" panose="02000000000000000000" pitchFamily="2" charset="0"/>
                    <a:cs typeface="Calibri"/>
                  </a:rPr>
                  <a:t>der BO </a:t>
                </a:r>
                <a:r>
                  <a:rPr lang="de-DE" b="1" dirty="0">
                    <a:latin typeface="Roboto SemiBold" panose="02000000000000000000" pitchFamily="2" charset="0"/>
                    <a:ea typeface="Roboto SemiBold" panose="02000000000000000000" pitchFamily="2" charset="0"/>
                    <a:cs typeface="Calibri"/>
                  </a:rPr>
                  <a:t>überfordert</a:t>
                </a:r>
                <a:br>
                  <a:rPr lang="de-DE" sz="1400" b="1" dirty="0">
                    <a:latin typeface=""/>
                    <a:ea typeface="Calibri"/>
                    <a:cs typeface="Calibri"/>
                  </a:rPr>
                </a:br>
                <a:endParaRPr lang="de-DE" sz="1400" b="1" dirty="0">
                  <a:latin typeface=""/>
                  <a:ea typeface="Calibri"/>
                  <a:cs typeface="Calibri"/>
                </a:endParaRPr>
              </a:p>
            </p:txBody>
          </p:sp>
          <p:sp>
            <p:nvSpPr>
              <p:cNvPr id="15" name="Titel 3">
                <a:extLst>
                  <a:ext uri="{FF2B5EF4-FFF2-40B4-BE49-F238E27FC236}">
                    <a16:creationId xmlns:a16="http://schemas.microsoft.com/office/drawing/2014/main" id="{6E44AB5F-FB22-F3DD-1CD2-38797A6B5310}"/>
                  </a:ext>
                </a:extLst>
              </p:cNvPr>
              <p:cNvSpPr txBox="1">
                <a:spLocks/>
              </p:cNvSpPr>
              <p:nvPr/>
            </p:nvSpPr>
            <p:spPr>
              <a:xfrm>
                <a:off x="475708" y="4142675"/>
                <a:ext cx="2050549" cy="428884"/>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dirty="0"/>
                  <a:t>21 %</a:t>
                </a:r>
              </a:p>
            </p:txBody>
          </p:sp>
        </p:grpSp>
        <p:grpSp>
          <p:nvGrpSpPr>
            <p:cNvPr id="20" name="Gruppieren 19">
              <a:extLst>
                <a:ext uri="{FF2B5EF4-FFF2-40B4-BE49-F238E27FC236}">
                  <a16:creationId xmlns:a16="http://schemas.microsoft.com/office/drawing/2014/main" id="{7F609430-3347-EE4C-03DB-5B6946330634}"/>
                </a:ext>
              </a:extLst>
            </p:cNvPr>
            <p:cNvGrpSpPr/>
            <p:nvPr/>
          </p:nvGrpSpPr>
          <p:grpSpPr>
            <a:xfrm>
              <a:off x="0" y="4822063"/>
              <a:ext cx="4979698" cy="536296"/>
              <a:chOff x="-102533" y="5566627"/>
              <a:chExt cx="4979698" cy="536296"/>
            </a:xfrm>
          </p:grpSpPr>
          <p:sp>
            <p:nvSpPr>
              <p:cNvPr id="16" name="Textfeld 15">
                <a:extLst>
                  <a:ext uri="{FF2B5EF4-FFF2-40B4-BE49-F238E27FC236}">
                    <a16:creationId xmlns:a16="http://schemas.microsoft.com/office/drawing/2014/main" id="{DD9BF92B-4FF4-2C91-04EB-AEB10E1E7651}"/>
                  </a:ext>
                </a:extLst>
              </p:cNvPr>
              <p:cNvSpPr txBox="1"/>
              <p:nvPr/>
            </p:nvSpPr>
            <p:spPr>
              <a:xfrm>
                <a:off x="-102533" y="5795243"/>
                <a:ext cx="4979698" cy="307680"/>
              </a:xfrm>
              <a:prstGeom prst="rect">
                <a:avLst/>
              </a:prstGeom>
              <a:noFill/>
            </p:spPr>
            <p:txBody>
              <a:bodyPr wrap="square" lIns="91345" tIns="45672" rIns="91345" bIns="45672" anchor="t">
                <a:spAutoFit/>
              </a:bodyPr>
              <a:lstStyle/>
              <a:p>
                <a:pPr marL="456732" lvl="1"/>
                <a:r>
                  <a:rPr lang="de-DE" sz="1400" dirty="0">
                    <a:latin typeface="Roboto" panose="02000000000000000000" pitchFamily="2" charset="0"/>
                    <a:ea typeface="Roboto" panose="02000000000000000000" pitchFamily="2" charset="0"/>
                    <a:cs typeface="Calibri"/>
                  </a:rPr>
                  <a:t>Junge Eltern          Ältere Eltern</a:t>
                </a:r>
              </a:p>
            </p:txBody>
          </p:sp>
          <p:sp>
            <p:nvSpPr>
              <p:cNvPr id="17" name="Titel 3">
                <a:extLst>
                  <a:ext uri="{FF2B5EF4-FFF2-40B4-BE49-F238E27FC236}">
                    <a16:creationId xmlns:a16="http://schemas.microsoft.com/office/drawing/2014/main" id="{CE4EC31B-C4E5-C4D3-095E-513E93F8B87E}"/>
                  </a:ext>
                </a:extLst>
              </p:cNvPr>
              <p:cNvSpPr txBox="1">
                <a:spLocks/>
              </p:cNvSpPr>
              <p:nvPr/>
            </p:nvSpPr>
            <p:spPr>
              <a:xfrm>
                <a:off x="941073" y="5566627"/>
                <a:ext cx="2050549" cy="428884"/>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1800" dirty="0"/>
                  <a:t>28 %        16 %</a:t>
                </a:r>
              </a:p>
            </p:txBody>
          </p:sp>
        </p:grpSp>
        <p:sp>
          <p:nvSpPr>
            <p:cNvPr id="18" name="Titel 3">
              <a:extLst>
                <a:ext uri="{FF2B5EF4-FFF2-40B4-BE49-F238E27FC236}">
                  <a16:creationId xmlns:a16="http://schemas.microsoft.com/office/drawing/2014/main" id="{8DCF27DF-B828-3E8E-AE16-8BD50F1BBD30}"/>
                </a:ext>
              </a:extLst>
            </p:cNvPr>
            <p:cNvSpPr txBox="1">
              <a:spLocks/>
            </p:cNvSpPr>
            <p:nvPr/>
          </p:nvSpPr>
          <p:spPr>
            <a:xfrm>
              <a:off x="1643121" y="5080160"/>
              <a:ext cx="453055" cy="273825"/>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1400" b="0" dirty="0">
                  <a:solidFill>
                    <a:schemeClr val="accent2"/>
                  </a:solidFill>
                  <a:latin typeface="Roboto SemiBold" panose="02000000000000000000" pitchFamily="2" charset="0"/>
                  <a:ea typeface="Roboto SemiBold" panose="02000000000000000000" pitchFamily="2" charset="0"/>
                </a:rPr>
                <a:t>VS</a:t>
              </a:r>
            </a:p>
          </p:txBody>
        </p:sp>
      </p:grpSp>
      <p:grpSp>
        <p:nvGrpSpPr>
          <p:cNvPr id="5" name="Gruppieren 4">
            <a:extLst>
              <a:ext uri="{FF2B5EF4-FFF2-40B4-BE49-F238E27FC236}">
                <a16:creationId xmlns:a16="http://schemas.microsoft.com/office/drawing/2014/main" id="{3B08E228-131F-E0AC-A989-792F8C4115DC}"/>
              </a:ext>
            </a:extLst>
          </p:cNvPr>
          <p:cNvGrpSpPr/>
          <p:nvPr/>
        </p:nvGrpSpPr>
        <p:grpSpPr>
          <a:xfrm>
            <a:off x="7710611" y="3476781"/>
            <a:ext cx="4187835" cy="1959160"/>
            <a:chOff x="7710611" y="3476781"/>
            <a:chExt cx="4187835" cy="1959160"/>
          </a:xfrm>
        </p:grpSpPr>
        <p:sp>
          <p:nvSpPr>
            <p:cNvPr id="10" name="Textfeld 9">
              <a:extLst>
                <a:ext uri="{FF2B5EF4-FFF2-40B4-BE49-F238E27FC236}">
                  <a16:creationId xmlns:a16="http://schemas.microsoft.com/office/drawing/2014/main" id="{8CF51DF9-3134-46F4-AF46-0B1AED53F1AA}"/>
                </a:ext>
              </a:extLst>
            </p:cNvPr>
            <p:cNvSpPr txBox="1"/>
            <p:nvPr/>
          </p:nvSpPr>
          <p:spPr>
            <a:xfrm>
              <a:off x="7710611" y="4235709"/>
              <a:ext cx="4187835" cy="1200232"/>
            </a:xfrm>
            <a:prstGeom prst="rect">
              <a:avLst/>
            </a:prstGeom>
            <a:noFill/>
          </p:spPr>
          <p:txBody>
            <a:bodyPr wrap="square" lIns="91345" tIns="45672" rIns="91345" bIns="45672" anchor="t">
              <a:spAutoFit/>
            </a:bodyPr>
            <a:lstStyle/>
            <a:p>
              <a:r>
                <a:rPr lang="de-DE" b="1" dirty="0">
                  <a:solidFill>
                    <a:schemeClr val="accent2"/>
                  </a:solidFill>
                  <a:latin typeface="Quicksand SemiBold" pitchFamily="2" charset="77"/>
                  <a:ea typeface="Calibri"/>
                  <a:cs typeface="Rubik" pitchFamily="2" charset="-79"/>
                </a:rPr>
                <a:t>Unsicherheiten: </a:t>
              </a:r>
            </a:p>
            <a:p>
              <a:pPr marL="285750" indent="-285750">
                <a:buFont typeface="Arial" panose="020B0604020202020204" pitchFamily="34" charset="0"/>
                <a:buChar char="•"/>
              </a:pPr>
              <a:r>
                <a:rPr lang="de-DE" dirty="0">
                  <a:latin typeface="Roboto" panose="02000000000000000000" pitchFamily="2" charset="0"/>
                  <a:ea typeface="Roboto" panose="02000000000000000000" pitchFamily="2" charset="0"/>
                  <a:cs typeface="Rubik" pitchFamily="2" charset="-79"/>
                </a:rPr>
                <a:t>Welche Berufe passen zu den Fähigkeiten meines Kindes? </a:t>
              </a:r>
            </a:p>
            <a:p>
              <a:pPr marL="285750" indent="-285750">
                <a:buFont typeface="Arial" panose="020B0604020202020204" pitchFamily="34" charset="0"/>
                <a:buChar char="•"/>
              </a:pPr>
              <a:r>
                <a:rPr lang="de-DE" dirty="0">
                  <a:latin typeface="Roboto" panose="02000000000000000000" pitchFamily="2" charset="0"/>
                  <a:ea typeface="Roboto" panose="02000000000000000000" pitchFamily="2" charset="0"/>
                  <a:cs typeface="Rubik" pitchFamily="2" charset="-79"/>
                </a:rPr>
                <a:t>Welche Berufe sind zukunftssicher?</a:t>
              </a:r>
            </a:p>
          </p:txBody>
        </p:sp>
        <p:pic>
          <p:nvPicPr>
            <p:cNvPr id="26" name="Grafik 25">
              <a:extLst>
                <a:ext uri="{FF2B5EF4-FFF2-40B4-BE49-F238E27FC236}">
                  <a16:creationId xmlns:a16="http://schemas.microsoft.com/office/drawing/2014/main" id="{386A91C0-7BBD-C109-F67E-2F63473CD0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52097" y="3476781"/>
              <a:ext cx="1346200" cy="1346200"/>
            </a:xfrm>
            <a:prstGeom prst="rect">
              <a:avLst/>
            </a:prstGeom>
          </p:spPr>
        </p:pic>
      </p:grpSp>
    </p:spTree>
    <p:extLst>
      <p:ext uri="{BB962C8B-B14F-4D97-AF65-F5344CB8AC3E}">
        <p14:creationId xmlns:p14="http://schemas.microsoft.com/office/powerpoint/2010/main" val="413137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2B7C7-12C0-2998-14C2-CBA07CAFD88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B389F35-7516-6094-1746-087C90831EE3}"/>
              </a:ext>
            </a:extLst>
          </p:cNvPr>
          <p:cNvSpPr>
            <a:spLocks noGrp="1"/>
          </p:cNvSpPr>
          <p:nvPr>
            <p:ph type="sldNum" sz="quarter" idx="12"/>
          </p:nvPr>
        </p:nvSpPr>
        <p:spPr/>
        <p:txBody>
          <a:bodyPr/>
          <a:lstStyle/>
          <a:p>
            <a:fld id="{A5BCC98E-DAB4-264B-9802-D1899FCD3063}" type="slidenum">
              <a:rPr lang="de-DE" smtClean="0"/>
              <a:t>12</a:t>
            </a:fld>
            <a:endParaRPr lang="de-DE" dirty="0"/>
          </a:p>
        </p:txBody>
      </p:sp>
      <p:sp>
        <p:nvSpPr>
          <p:cNvPr id="3" name="Titel 3">
            <a:extLst>
              <a:ext uri="{FF2B5EF4-FFF2-40B4-BE49-F238E27FC236}">
                <a16:creationId xmlns:a16="http://schemas.microsoft.com/office/drawing/2014/main" id="{4D96A1DF-D024-AA6A-0904-F23FBB5B346F}"/>
              </a:ext>
            </a:extLst>
          </p:cNvPr>
          <p:cNvSpPr>
            <a:spLocks noGrp="1"/>
          </p:cNvSpPr>
          <p:nvPr>
            <p:ph type="title"/>
          </p:nvPr>
        </p:nvSpPr>
        <p:spPr>
          <a:xfrm>
            <a:off x="515938" y="740319"/>
            <a:ext cx="11160125" cy="857769"/>
          </a:xfrm>
        </p:spPr>
        <p:txBody>
          <a:bodyPr/>
          <a:lstStyle/>
          <a:p>
            <a:r>
              <a:rPr lang="de-DE" dirty="0"/>
              <a:t>Sichtweise der Eltern</a:t>
            </a:r>
          </a:p>
        </p:txBody>
      </p:sp>
      <p:sp>
        <p:nvSpPr>
          <p:cNvPr id="5" name="Untertitel 5">
            <a:extLst>
              <a:ext uri="{FF2B5EF4-FFF2-40B4-BE49-F238E27FC236}">
                <a16:creationId xmlns:a16="http://schemas.microsoft.com/office/drawing/2014/main" id="{5178B3F2-8398-D33D-7878-AC972559C513}"/>
              </a:ext>
            </a:extLst>
          </p:cNvPr>
          <p:cNvSpPr txBox="1">
            <a:spLocks/>
          </p:cNvSpPr>
          <p:nvPr/>
        </p:nvSpPr>
        <p:spPr>
          <a:xfrm>
            <a:off x="536231" y="1328400"/>
            <a:ext cx="5301995" cy="283895"/>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accent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10000"/>
              </a:lnSpc>
              <a:spcBef>
                <a:spcPts val="500"/>
              </a:spcBef>
              <a:buClr>
                <a:schemeClr val="accent1"/>
              </a:buClr>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defRPr sz="1800" b="0" i="1"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de-DE" dirty="0">
                <a:latin typeface=""/>
              </a:rPr>
              <a:t>Nutzung von Berufsberatungsangeboten</a:t>
            </a:r>
          </a:p>
        </p:txBody>
      </p:sp>
      <p:sp>
        <p:nvSpPr>
          <p:cNvPr id="35" name="Textfeld 34">
            <a:extLst>
              <a:ext uri="{FF2B5EF4-FFF2-40B4-BE49-F238E27FC236}">
                <a16:creationId xmlns:a16="http://schemas.microsoft.com/office/drawing/2014/main" id="{2D35DF35-F1E3-0CDD-E4D1-9571F2C73F32}"/>
              </a:ext>
            </a:extLst>
          </p:cNvPr>
          <p:cNvSpPr txBox="1"/>
          <p:nvPr/>
        </p:nvSpPr>
        <p:spPr>
          <a:xfrm>
            <a:off x="8573635" y="1955047"/>
            <a:ext cx="3102428" cy="1708160"/>
          </a:xfrm>
          <a:prstGeom prst="rect">
            <a:avLst/>
          </a:prstGeom>
          <a:noFill/>
        </p:spPr>
        <p:txBody>
          <a:bodyPr wrap="square">
            <a:spAutoFit/>
          </a:bodyPr>
          <a:lstStyle/>
          <a:p>
            <a:pPr lvl="1"/>
            <a:r>
              <a:rPr lang="de-DE" sz="900" dirty="0">
                <a:latin typeface=""/>
              </a:rPr>
              <a:t>Welche der folgenden Möglichkeiten nutzen bzw. haben Sie bereits genutzt, um sich über die beruflichen Optionen Ihres Kindes zu informieren?</a:t>
            </a:r>
          </a:p>
          <a:p>
            <a:pPr lvl="1"/>
            <a:endParaRPr lang="de-DE" sz="900" dirty="0">
              <a:latin typeface=""/>
            </a:endParaRPr>
          </a:p>
          <a:p>
            <a:pPr lvl="1"/>
            <a:r>
              <a:rPr lang="de-DE" sz="900" dirty="0">
                <a:latin typeface=""/>
              </a:rPr>
              <a:t>Für wie hilfreich stufen Sie diese Angebote ein? (sehr / eher hilfreich)</a:t>
            </a:r>
          </a:p>
          <a:p>
            <a:endParaRPr lang="de-DE" sz="900" dirty="0">
              <a:latin typeface=""/>
            </a:endParaRPr>
          </a:p>
          <a:p>
            <a:pPr lvl="1"/>
            <a:endParaRPr lang="de-DE" sz="900" dirty="0">
              <a:latin typeface=""/>
            </a:endParaRPr>
          </a:p>
          <a:p>
            <a:pPr lvl="1"/>
            <a:r>
              <a:rPr lang="de-DE" sz="800" dirty="0">
                <a:latin typeface=""/>
              </a:rPr>
              <a:t>Quelle: SINUS (2019)</a:t>
            </a:r>
          </a:p>
          <a:p>
            <a:pPr lvl="1"/>
            <a:r>
              <a:rPr lang="de-DE" sz="800" dirty="0">
                <a:latin typeface=""/>
              </a:rPr>
              <a:t>Basis = 1.046 Eltern ab 30 Jahren </a:t>
            </a:r>
            <a:br>
              <a:rPr lang="de-DE" sz="800" dirty="0">
                <a:latin typeface=""/>
              </a:rPr>
            </a:br>
            <a:r>
              <a:rPr lang="de-DE" sz="800" dirty="0">
                <a:latin typeface=""/>
              </a:rPr>
              <a:t>mit Kindern im Alter von 14 bis 18 Jahren</a:t>
            </a:r>
          </a:p>
        </p:txBody>
      </p:sp>
      <p:sp>
        <p:nvSpPr>
          <p:cNvPr id="12" name="Abgerundetes Rechteck 11">
            <a:extLst>
              <a:ext uri="{FF2B5EF4-FFF2-40B4-BE49-F238E27FC236}">
                <a16:creationId xmlns:a16="http://schemas.microsoft.com/office/drawing/2014/main" id="{2B5571AC-7D60-10BD-2400-71619A2CDEA9}"/>
              </a:ext>
            </a:extLst>
          </p:cNvPr>
          <p:cNvSpPr/>
          <p:nvPr/>
        </p:nvSpPr>
        <p:spPr>
          <a:xfrm>
            <a:off x="8839913" y="2699457"/>
            <a:ext cx="224725" cy="12398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Abgerundetes Rechteck 12">
            <a:extLst>
              <a:ext uri="{FF2B5EF4-FFF2-40B4-BE49-F238E27FC236}">
                <a16:creationId xmlns:a16="http://schemas.microsoft.com/office/drawing/2014/main" id="{3EFCBECF-66DD-7CF5-21B4-484E8DECF03B}"/>
              </a:ext>
            </a:extLst>
          </p:cNvPr>
          <p:cNvSpPr/>
          <p:nvPr/>
        </p:nvSpPr>
        <p:spPr>
          <a:xfrm>
            <a:off x="8839913" y="2007200"/>
            <a:ext cx="224725" cy="123986"/>
          </a:xfrm>
          <a:prstGeom prst="roundRect">
            <a:avLst/>
          </a:prstGeom>
          <a:solidFill>
            <a:srgbClr val="DB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39" name="Gruppieren 38">
            <a:extLst>
              <a:ext uri="{FF2B5EF4-FFF2-40B4-BE49-F238E27FC236}">
                <a16:creationId xmlns:a16="http://schemas.microsoft.com/office/drawing/2014/main" id="{4978A687-CDB4-8C39-F0B2-605BD6DE292B}"/>
              </a:ext>
            </a:extLst>
          </p:cNvPr>
          <p:cNvGrpSpPr/>
          <p:nvPr/>
        </p:nvGrpSpPr>
        <p:grpSpPr>
          <a:xfrm>
            <a:off x="364211" y="1714737"/>
            <a:ext cx="7751085" cy="4572529"/>
            <a:chOff x="364211" y="1714737"/>
            <a:chExt cx="7751085" cy="4572529"/>
          </a:xfrm>
        </p:grpSpPr>
        <p:sp>
          <p:nvSpPr>
            <p:cNvPr id="9" name="Textfeld 8">
              <a:extLst>
                <a:ext uri="{FF2B5EF4-FFF2-40B4-BE49-F238E27FC236}">
                  <a16:creationId xmlns:a16="http://schemas.microsoft.com/office/drawing/2014/main" id="{9459A68E-4C33-15F6-C4BB-B93FA994D6CB}"/>
                </a:ext>
              </a:extLst>
            </p:cNvPr>
            <p:cNvSpPr txBox="1"/>
            <p:nvPr/>
          </p:nvSpPr>
          <p:spPr>
            <a:xfrm>
              <a:off x="364211" y="1785549"/>
              <a:ext cx="2309248" cy="4356642"/>
            </a:xfrm>
            <a:prstGeom prst="rect">
              <a:avLst/>
            </a:prstGeom>
            <a:noFill/>
          </p:spPr>
          <p:txBody>
            <a:bodyPr wrap="square" lIns="0" rtlCol="0">
              <a:spAutoFit/>
            </a:bodyPr>
            <a:lstStyle/>
            <a:p>
              <a:pPr algn="r">
                <a:lnSpc>
                  <a:spcPct val="320000"/>
                </a:lnSpc>
              </a:pPr>
              <a:r>
                <a:rPr lang="de-DE" sz="900" dirty="0">
                  <a:latin typeface=""/>
                </a:rPr>
                <a:t>Elternabende (in der Schule)</a:t>
              </a:r>
            </a:p>
            <a:p>
              <a:pPr algn="r">
                <a:lnSpc>
                  <a:spcPct val="320000"/>
                </a:lnSpc>
              </a:pPr>
              <a:r>
                <a:rPr lang="de-DE" sz="900" dirty="0">
                  <a:latin typeface=""/>
                </a:rPr>
                <a:t>Gespräche mit Lehrkräften</a:t>
              </a:r>
            </a:p>
            <a:p>
              <a:pPr algn="r">
                <a:lnSpc>
                  <a:spcPct val="320000"/>
                </a:lnSpc>
              </a:pPr>
              <a:r>
                <a:rPr lang="de-DE" sz="900" dirty="0">
                  <a:latin typeface=""/>
                </a:rPr>
                <a:t>Infobörsen, Berufsmessen</a:t>
              </a:r>
            </a:p>
            <a:p>
              <a:pPr algn="r">
                <a:lnSpc>
                  <a:spcPct val="320000"/>
                </a:lnSpc>
              </a:pPr>
              <a:r>
                <a:rPr lang="de-DE" sz="900" dirty="0">
                  <a:latin typeface=""/>
                </a:rPr>
                <a:t>Informationstage von Unternehmen</a:t>
              </a:r>
            </a:p>
            <a:p>
              <a:pPr algn="r">
                <a:lnSpc>
                  <a:spcPct val="300000"/>
                </a:lnSpc>
              </a:pPr>
              <a:r>
                <a:rPr lang="de-DE" sz="900" dirty="0">
                  <a:latin typeface=""/>
                </a:rPr>
                <a:t>Jobmessen</a:t>
              </a:r>
            </a:p>
            <a:p>
              <a:pPr algn="r"/>
              <a:br>
                <a:rPr lang="de-DE" sz="900" dirty="0">
                  <a:latin typeface=""/>
                </a:rPr>
              </a:br>
              <a:r>
                <a:rPr lang="de-DE" sz="900" dirty="0">
                  <a:latin typeface=""/>
                </a:rPr>
                <a:t>Persönliche Beratung bei der </a:t>
              </a:r>
            </a:p>
            <a:p>
              <a:pPr algn="r"/>
              <a:r>
                <a:rPr lang="de-DE" sz="900" dirty="0">
                  <a:latin typeface=""/>
                </a:rPr>
                <a:t>Bundesagentur für Arbeit</a:t>
              </a:r>
            </a:p>
            <a:p>
              <a:pPr algn="r">
                <a:lnSpc>
                  <a:spcPct val="120000"/>
                </a:lnSpc>
              </a:pPr>
              <a:endParaRPr lang="de-DE" sz="900" dirty="0">
                <a:latin typeface=""/>
              </a:endParaRPr>
            </a:p>
            <a:p>
              <a:pPr algn="r"/>
              <a:r>
                <a:rPr lang="de-DE" sz="900" dirty="0">
                  <a:latin typeface=""/>
                </a:rPr>
                <a:t>Informationsangebote der IHK </a:t>
              </a:r>
              <a:br>
                <a:rPr lang="de-DE" sz="900" dirty="0">
                  <a:latin typeface=""/>
                </a:rPr>
              </a:br>
              <a:r>
                <a:rPr lang="de-DE" sz="900" dirty="0">
                  <a:latin typeface=""/>
                </a:rPr>
                <a:t>(Industrie- und Handelskammer)</a:t>
              </a:r>
            </a:p>
            <a:p>
              <a:pPr algn="r">
                <a:lnSpc>
                  <a:spcPct val="350000"/>
                </a:lnSpc>
              </a:pPr>
              <a:r>
                <a:rPr lang="de-DE" sz="900" dirty="0">
                  <a:latin typeface=""/>
                </a:rPr>
                <a:t>Gesprächskreise (außerhalb von Schule)</a:t>
              </a:r>
            </a:p>
            <a:p>
              <a:pPr algn="r">
                <a:lnSpc>
                  <a:spcPct val="270000"/>
                </a:lnSpc>
              </a:pPr>
              <a:r>
                <a:rPr lang="de-DE" sz="900" dirty="0">
                  <a:latin typeface=""/>
                </a:rPr>
                <a:t>Anrufe bei Unternehmen</a:t>
              </a:r>
            </a:p>
            <a:p>
              <a:pPr algn="r">
                <a:lnSpc>
                  <a:spcPct val="320000"/>
                </a:lnSpc>
              </a:pPr>
              <a:r>
                <a:rPr lang="de-DE" sz="900" dirty="0">
                  <a:latin typeface=""/>
                </a:rPr>
                <a:t>Kampagnen von Branchenverbänden</a:t>
              </a:r>
            </a:p>
          </p:txBody>
        </p:sp>
        <p:sp>
          <p:nvSpPr>
            <p:cNvPr id="29" name="Textfeld 28">
              <a:extLst>
                <a:ext uri="{FF2B5EF4-FFF2-40B4-BE49-F238E27FC236}">
                  <a16:creationId xmlns:a16="http://schemas.microsoft.com/office/drawing/2014/main" id="{166E6171-ADEE-23A4-962F-8331676C9CA8}"/>
                </a:ext>
              </a:extLst>
            </p:cNvPr>
            <p:cNvSpPr txBox="1"/>
            <p:nvPr/>
          </p:nvSpPr>
          <p:spPr>
            <a:xfrm>
              <a:off x="6558028" y="2397742"/>
              <a:ext cx="316112" cy="245773"/>
            </a:xfrm>
            <a:prstGeom prst="rect">
              <a:avLst/>
            </a:prstGeom>
            <a:noFill/>
          </p:spPr>
          <p:txBody>
            <a:bodyPr wrap="square" rtlCol="0" anchor="t">
              <a:spAutoFit/>
            </a:bodyPr>
            <a:lstStyle/>
            <a:p>
              <a:pPr algn="r">
                <a:lnSpc>
                  <a:spcPts val="1300"/>
                </a:lnSpc>
                <a:spcBef>
                  <a:spcPts val="75"/>
                </a:spcBef>
              </a:pPr>
              <a:r>
                <a:rPr lang="de-DE" sz="900" b="1" dirty="0">
                  <a:solidFill>
                    <a:schemeClr val="bg1"/>
                  </a:solidFill>
                  <a:latin typeface="Roboto" panose="02000000000000000000" pitchFamily="2" charset="0"/>
                  <a:ea typeface="Roboto" panose="02000000000000000000" pitchFamily="2" charset="0"/>
                  <a:cs typeface="Roboto" panose="02000000000000000000" pitchFamily="2" charset="0"/>
                </a:rPr>
                <a:t>38</a:t>
              </a:r>
            </a:p>
          </p:txBody>
        </p:sp>
        <p:pic>
          <p:nvPicPr>
            <p:cNvPr id="11" name="Grafik 10">
              <a:extLst>
                <a:ext uri="{FF2B5EF4-FFF2-40B4-BE49-F238E27FC236}">
                  <a16:creationId xmlns:a16="http://schemas.microsoft.com/office/drawing/2014/main" id="{877A193D-490C-7DDA-9B88-2D9C1A0CD82D}"/>
                </a:ext>
              </a:extLst>
            </p:cNvPr>
            <p:cNvPicPr>
              <a:picLocks noChangeAspect="1"/>
            </p:cNvPicPr>
            <p:nvPr/>
          </p:nvPicPr>
          <p:blipFill>
            <a:blip r:embed="rId3"/>
            <a:srcRect/>
            <a:stretch/>
          </p:blipFill>
          <p:spPr>
            <a:xfrm>
              <a:off x="2530527" y="1714737"/>
              <a:ext cx="5584769" cy="4572529"/>
            </a:xfrm>
            <a:prstGeom prst="rect">
              <a:avLst/>
            </a:prstGeom>
          </p:spPr>
        </p:pic>
        <p:sp>
          <p:nvSpPr>
            <p:cNvPr id="14" name="Textfeld 13">
              <a:extLst>
                <a:ext uri="{FF2B5EF4-FFF2-40B4-BE49-F238E27FC236}">
                  <a16:creationId xmlns:a16="http://schemas.microsoft.com/office/drawing/2014/main" id="{5B590704-591A-2794-24CE-894AFFC749E7}"/>
                </a:ext>
              </a:extLst>
            </p:cNvPr>
            <p:cNvSpPr txBox="1"/>
            <p:nvPr/>
          </p:nvSpPr>
          <p:spPr>
            <a:xfrm>
              <a:off x="5654198" y="1953585"/>
              <a:ext cx="414678" cy="230832"/>
            </a:xfrm>
            <a:prstGeom prst="rect">
              <a:avLst/>
            </a:prstGeom>
            <a:noFill/>
          </p:spPr>
          <p:txBody>
            <a:bodyPr wrap="square" lIns="0" rtlCol="0">
              <a:spAutoFit/>
            </a:bodyPr>
            <a:lstStyle/>
            <a:p>
              <a:r>
                <a:rPr lang="de-DE" sz="900" dirty="0">
                  <a:solidFill>
                    <a:schemeClr val="accent2"/>
                  </a:solidFill>
                  <a:latin typeface=""/>
                </a:rPr>
                <a:t>66 %</a:t>
              </a:r>
              <a:endParaRPr lang="de-DE" sz="900" dirty="0">
                <a:solidFill>
                  <a:schemeClr val="bg1"/>
                </a:solidFill>
                <a:latin typeface=""/>
              </a:endParaRPr>
            </a:p>
          </p:txBody>
        </p:sp>
        <p:sp>
          <p:nvSpPr>
            <p:cNvPr id="15" name="Textfeld 14">
              <a:extLst>
                <a:ext uri="{FF2B5EF4-FFF2-40B4-BE49-F238E27FC236}">
                  <a16:creationId xmlns:a16="http://schemas.microsoft.com/office/drawing/2014/main" id="{066DC76F-3A2E-7634-3A5A-6ED48BA36EEB}"/>
                </a:ext>
              </a:extLst>
            </p:cNvPr>
            <p:cNvSpPr txBox="1"/>
            <p:nvPr/>
          </p:nvSpPr>
          <p:spPr>
            <a:xfrm>
              <a:off x="5100014" y="2110193"/>
              <a:ext cx="368573" cy="230832"/>
            </a:xfrm>
            <a:prstGeom prst="rect">
              <a:avLst/>
            </a:prstGeom>
            <a:noFill/>
          </p:spPr>
          <p:txBody>
            <a:bodyPr wrap="square" lIns="0" rtlCol="0">
              <a:spAutoFit/>
            </a:bodyPr>
            <a:lstStyle/>
            <a:p>
              <a:r>
                <a:rPr lang="de-DE" sz="900" dirty="0">
                  <a:solidFill>
                    <a:schemeClr val="bg1"/>
                  </a:solidFill>
                  <a:latin typeface=""/>
                </a:rPr>
                <a:t>55 %</a:t>
              </a:r>
            </a:p>
          </p:txBody>
        </p:sp>
        <p:sp>
          <p:nvSpPr>
            <p:cNvPr id="16" name="Textfeld 15">
              <a:extLst>
                <a:ext uri="{FF2B5EF4-FFF2-40B4-BE49-F238E27FC236}">
                  <a16:creationId xmlns:a16="http://schemas.microsoft.com/office/drawing/2014/main" id="{E0F287EC-D8EE-00D9-FF71-1A459BFEAF07}"/>
                </a:ext>
              </a:extLst>
            </p:cNvPr>
            <p:cNvSpPr txBox="1"/>
            <p:nvPr/>
          </p:nvSpPr>
          <p:spPr>
            <a:xfrm>
              <a:off x="5307831" y="2379121"/>
              <a:ext cx="414678" cy="230832"/>
            </a:xfrm>
            <a:prstGeom prst="rect">
              <a:avLst/>
            </a:prstGeom>
            <a:noFill/>
          </p:spPr>
          <p:txBody>
            <a:bodyPr wrap="square" lIns="0" rtlCol="0">
              <a:spAutoFit/>
            </a:bodyPr>
            <a:lstStyle/>
            <a:p>
              <a:r>
                <a:rPr lang="de-DE" sz="900" dirty="0">
                  <a:solidFill>
                    <a:schemeClr val="accent2"/>
                  </a:solidFill>
                  <a:latin typeface=""/>
                </a:rPr>
                <a:t>59 %</a:t>
              </a:r>
              <a:endParaRPr lang="de-DE" sz="900" dirty="0">
                <a:solidFill>
                  <a:schemeClr val="bg1"/>
                </a:solidFill>
                <a:latin typeface=""/>
              </a:endParaRPr>
            </a:p>
          </p:txBody>
        </p:sp>
        <p:sp>
          <p:nvSpPr>
            <p:cNvPr id="17" name="Textfeld 16">
              <a:extLst>
                <a:ext uri="{FF2B5EF4-FFF2-40B4-BE49-F238E27FC236}">
                  <a16:creationId xmlns:a16="http://schemas.microsoft.com/office/drawing/2014/main" id="{067AAE7F-FBD8-FAAB-5BF1-7C826DA5F37D}"/>
                </a:ext>
              </a:extLst>
            </p:cNvPr>
            <p:cNvSpPr txBox="1"/>
            <p:nvPr/>
          </p:nvSpPr>
          <p:spPr>
            <a:xfrm>
              <a:off x="5881814" y="2529791"/>
              <a:ext cx="368573" cy="230832"/>
            </a:xfrm>
            <a:prstGeom prst="rect">
              <a:avLst/>
            </a:prstGeom>
            <a:noFill/>
          </p:spPr>
          <p:txBody>
            <a:bodyPr wrap="square" lIns="0" rtlCol="0">
              <a:spAutoFit/>
            </a:bodyPr>
            <a:lstStyle/>
            <a:p>
              <a:r>
                <a:rPr lang="de-DE" sz="900" dirty="0">
                  <a:solidFill>
                    <a:schemeClr val="bg1"/>
                  </a:solidFill>
                  <a:latin typeface=""/>
                </a:rPr>
                <a:t>71 %</a:t>
              </a:r>
            </a:p>
          </p:txBody>
        </p:sp>
        <p:sp>
          <p:nvSpPr>
            <p:cNvPr id="18" name="Textfeld 17">
              <a:extLst>
                <a:ext uri="{FF2B5EF4-FFF2-40B4-BE49-F238E27FC236}">
                  <a16:creationId xmlns:a16="http://schemas.microsoft.com/office/drawing/2014/main" id="{16BC2EF1-51D2-D38E-AA52-4CDEAF2FB604}"/>
                </a:ext>
              </a:extLst>
            </p:cNvPr>
            <p:cNvSpPr txBox="1"/>
            <p:nvPr/>
          </p:nvSpPr>
          <p:spPr>
            <a:xfrm>
              <a:off x="4925834" y="2804658"/>
              <a:ext cx="414678" cy="230832"/>
            </a:xfrm>
            <a:prstGeom prst="rect">
              <a:avLst/>
            </a:prstGeom>
            <a:noFill/>
          </p:spPr>
          <p:txBody>
            <a:bodyPr wrap="square" lIns="0" rtlCol="0">
              <a:spAutoFit/>
            </a:bodyPr>
            <a:lstStyle/>
            <a:p>
              <a:r>
                <a:rPr lang="de-DE" sz="900" dirty="0">
                  <a:solidFill>
                    <a:schemeClr val="accent2"/>
                  </a:solidFill>
                  <a:latin typeface=""/>
                </a:rPr>
                <a:t>51 %</a:t>
              </a:r>
              <a:endParaRPr lang="de-DE" sz="900" dirty="0">
                <a:solidFill>
                  <a:schemeClr val="bg1"/>
                </a:solidFill>
                <a:latin typeface=""/>
              </a:endParaRPr>
            </a:p>
          </p:txBody>
        </p:sp>
        <p:sp>
          <p:nvSpPr>
            <p:cNvPr id="19" name="Textfeld 18">
              <a:extLst>
                <a:ext uri="{FF2B5EF4-FFF2-40B4-BE49-F238E27FC236}">
                  <a16:creationId xmlns:a16="http://schemas.microsoft.com/office/drawing/2014/main" id="{9978AEA6-7B03-F9F8-F2D7-BA36AE13AAAE}"/>
                </a:ext>
              </a:extLst>
            </p:cNvPr>
            <p:cNvSpPr txBox="1"/>
            <p:nvPr/>
          </p:nvSpPr>
          <p:spPr>
            <a:xfrm>
              <a:off x="6693296" y="2955328"/>
              <a:ext cx="368573" cy="230832"/>
            </a:xfrm>
            <a:prstGeom prst="rect">
              <a:avLst/>
            </a:prstGeom>
            <a:noFill/>
          </p:spPr>
          <p:txBody>
            <a:bodyPr wrap="square" lIns="0" rtlCol="0">
              <a:spAutoFit/>
            </a:bodyPr>
            <a:lstStyle/>
            <a:p>
              <a:r>
                <a:rPr lang="de-DE" sz="900" dirty="0">
                  <a:solidFill>
                    <a:schemeClr val="bg1"/>
                  </a:solidFill>
                  <a:latin typeface=""/>
                </a:rPr>
                <a:t>87 %</a:t>
              </a:r>
            </a:p>
          </p:txBody>
        </p:sp>
        <p:sp>
          <p:nvSpPr>
            <p:cNvPr id="20" name="Textfeld 19">
              <a:extLst>
                <a:ext uri="{FF2B5EF4-FFF2-40B4-BE49-F238E27FC236}">
                  <a16:creationId xmlns:a16="http://schemas.microsoft.com/office/drawing/2014/main" id="{264A94C4-1E47-4290-7E3F-3A32C112EC11}"/>
                </a:ext>
              </a:extLst>
            </p:cNvPr>
            <p:cNvSpPr txBox="1"/>
            <p:nvPr/>
          </p:nvSpPr>
          <p:spPr>
            <a:xfrm>
              <a:off x="4561437" y="3228621"/>
              <a:ext cx="414678" cy="230832"/>
            </a:xfrm>
            <a:prstGeom prst="rect">
              <a:avLst/>
            </a:prstGeom>
            <a:noFill/>
          </p:spPr>
          <p:txBody>
            <a:bodyPr wrap="square" lIns="0" rtlCol="0">
              <a:spAutoFit/>
            </a:bodyPr>
            <a:lstStyle/>
            <a:p>
              <a:r>
                <a:rPr lang="de-DE" sz="900" dirty="0">
                  <a:solidFill>
                    <a:schemeClr val="accent2"/>
                  </a:solidFill>
                  <a:latin typeface=""/>
                </a:rPr>
                <a:t>44 %</a:t>
              </a:r>
              <a:endParaRPr lang="de-DE" sz="900" dirty="0">
                <a:solidFill>
                  <a:schemeClr val="bg1"/>
                </a:solidFill>
                <a:latin typeface=""/>
              </a:endParaRPr>
            </a:p>
          </p:txBody>
        </p:sp>
        <p:sp>
          <p:nvSpPr>
            <p:cNvPr id="21" name="Textfeld 20">
              <a:extLst>
                <a:ext uri="{FF2B5EF4-FFF2-40B4-BE49-F238E27FC236}">
                  <a16:creationId xmlns:a16="http://schemas.microsoft.com/office/drawing/2014/main" id="{07DF4036-0B8B-7473-D11A-49A97E48AC3C}"/>
                </a:ext>
              </a:extLst>
            </p:cNvPr>
            <p:cNvSpPr txBox="1"/>
            <p:nvPr/>
          </p:nvSpPr>
          <p:spPr>
            <a:xfrm>
              <a:off x="6788299" y="3385229"/>
              <a:ext cx="368573" cy="230832"/>
            </a:xfrm>
            <a:prstGeom prst="rect">
              <a:avLst/>
            </a:prstGeom>
            <a:noFill/>
          </p:spPr>
          <p:txBody>
            <a:bodyPr wrap="square" lIns="0" rtlCol="0">
              <a:spAutoFit/>
            </a:bodyPr>
            <a:lstStyle/>
            <a:p>
              <a:r>
                <a:rPr lang="de-DE" sz="900" dirty="0">
                  <a:solidFill>
                    <a:schemeClr val="bg1"/>
                  </a:solidFill>
                  <a:latin typeface=""/>
                </a:rPr>
                <a:t>89 %</a:t>
              </a:r>
            </a:p>
          </p:txBody>
        </p:sp>
        <p:sp>
          <p:nvSpPr>
            <p:cNvPr id="22" name="Textfeld 21">
              <a:extLst>
                <a:ext uri="{FF2B5EF4-FFF2-40B4-BE49-F238E27FC236}">
                  <a16:creationId xmlns:a16="http://schemas.microsoft.com/office/drawing/2014/main" id="{DAA969E7-E5EE-79B9-5D45-2F7FEFD05AFE}"/>
                </a:ext>
              </a:extLst>
            </p:cNvPr>
            <p:cNvSpPr txBox="1"/>
            <p:nvPr/>
          </p:nvSpPr>
          <p:spPr>
            <a:xfrm>
              <a:off x="4472587" y="3657708"/>
              <a:ext cx="414678" cy="230832"/>
            </a:xfrm>
            <a:prstGeom prst="rect">
              <a:avLst/>
            </a:prstGeom>
            <a:noFill/>
          </p:spPr>
          <p:txBody>
            <a:bodyPr wrap="square" lIns="0" rtlCol="0">
              <a:spAutoFit/>
            </a:bodyPr>
            <a:lstStyle/>
            <a:p>
              <a:r>
                <a:rPr lang="de-DE" sz="900" dirty="0">
                  <a:solidFill>
                    <a:schemeClr val="accent2"/>
                  </a:solidFill>
                  <a:latin typeface=""/>
                </a:rPr>
                <a:t>42 %</a:t>
              </a:r>
              <a:endParaRPr lang="de-DE" sz="900" dirty="0">
                <a:solidFill>
                  <a:schemeClr val="bg1"/>
                </a:solidFill>
                <a:latin typeface=""/>
              </a:endParaRPr>
            </a:p>
          </p:txBody>
        </p:sp>
        <p:sp>
          <p:nvSpPr>
            <p:cNvPr id="23" name="Textfeld 22">
              <a:extLst>
                <a:ext uri="{FF2B5EF4-FFF2-40B4-BE49-F238E27FC236}">
                  <a16:creationId xmlns:a16="http://schemas.microsoft.com/office/drawing/2014/main" id="{4174E201-9548-7F63-8DF4-046411EE828B}"/>
                </a:ext>
              </a:extLst>
            </p:cNvPr>
            <p:cNvSpPr txBox="1"/>
            <p:nvPr/>
          </p:nvSpPr>
          <p:spPr>
            <a:xfrm>
              <a:off x="6693296" y="3808378"/>
              <a:ext cx="368573" cy="230832"/>
            </a:xfrm>
            <a:prstGeom prst="rect">
              <a:avLst/>
            </a:prstGeom>
            <a:noFill/>
          </p:spPr>
          <p:txBody>
            <a:bodyPr wrap="square" lIns="0" rtlCol="0">
              <a:spAutoFit/>
            </a:bodyPr>
            <a:lstStyle/>
            <a:p>
              <a:r>
                <a:rPr lang="de-DE" sz="900" dirty="0">
                  <a:solidFill>
                    <a:schemeClr val="bg1"/>
                  </a:solidFill>
                  <a:latin typeface=""/>
                </a:rPr>
                <a:t>87 %</a:t>
              </a:r>
            </a:p>
          </p:txBody>
        </p:sp>
        <p:sp>
          <p:nvSpPr>
            <p:cNvPr id="24" name="Textfeld 23">
              <a:extLst>
                <a:ext uri="{FF2B5EF4-FFF2-40B4-BE49-F238E27FC236}">
                  <a16:creationId xmlns:a16="http://schemas.microsoft.com/office/drawing/2014/main" id="{01AC9496-97A4-156B-1A92-27CA95E86B93}"/>
                </a:ext>
              </a:extLst>
            </p:cNvPr>
            <p:cNvSpPr txBox="1"/>
            <p:nvPr/>
          </p:nvSpPr>
          <p:spPr>
            <a:xfrm>
              <a:off x="4021060" y="4075128"/>
              <a:ext cx="414678" cy="230832"/>
            </a:xfrm>
            <a:prstGeom prst="rect">
              <a:avLst/>
            </a:prstGeom>
            <a:noFill/>
          </p:spPr>
          <p:txBody>
            <a:bodyPr wrap="square" lIns="0" rtlCol="0">
              <a:spAutoFit/>
            </a:bodyPr>
            <a:lstStyle/>
            <a:p>
              <a:r>
                <a:rPr lang="de-DE" sz="900" dirty="0">
                  <a:solidFill>
                    <a:schemeClr val="accent2"/>
                  </a:solidFill>
                  <a:latin typeface=""/>
                </a:rPr>
                <a:t>33 %</a:t>
              </a:r>
              <a:endParaRPr lang="de-DE" sz="900" dirty="0">
                <a:solidFill>
                  <a:schemeClr val="bg1"/>
                </a:solidFill>
                <a:latin typeface=""/>
              </a:endParaRPr>
            </a:p>
          </p:txBody>
        </p:sp>
        <p:sp>
          <p:nvSpPr>
            <p:cNvPr id="25" name="Textfeld 24">
              <a:extLst>
                <a:ext uri="{FF2B5EF4-FFF2-40B4-BE49-F238E27FC236}">
                  <a16:creationId xmlns:a16="http://schemas.microsoft.com/office/drawing/2014/main" id="{726B14A4-9C99-57D6-5366-460208FC600A}"/>
                </a:ext>
              </a:extLst>
            </p:cNvPr>
            <p:cNvSpPr txBox="1"/>
            <p:nvPr/>
          </p:nvSpPr>
          <p:spPr>
            <a:xfrm>
              <a:off x="5757117" y="4237674"/>
              <a:ext cx="368573" cy="230832"/>
            </a:xfrm>
            <a:prstGeom prst="rect">
              <a:avLst/>
            </a:prstGeom>
            <a:noFill/>
          </p:spPr>
          <p:txBody>
            <a:bodyPr wrap="square" lIns="0" rtlCol="0">
              <a:spAutoFit/>
            </a:bodyPr>
            <a:lstStyle/>
            <a:p>
              <a:r>
                <a:rPr lang="de-DE" sz="900" dirty="0">
                  <a:solidFill>
                    <a:schemeClr val="bg1"/>
                  </a:solidFill>
                  <a:latin typeface=""/>
                </a:rPr>
                <a:t>68 %</a:t>
              </a:r>
            </a:p>
          </p:txBody>
        </p:sp>
        <p:sp>
          <p:nvSpPr>
            <p:cNvPr id="26" name="Textfeld 25">
              <a:extLst>
                <a:ext uri="{FF2B5EF4-FFF2-40B4-BE49-F238E27FC236}">
                  <a16:creationId xmlns:a16="http://schemas.microsoft.com/office/drawing/2014/main" id="{D0B45898-73AF-FB8D-B322-0BAC5311ACAF}"/>
                </a:ext>
              </a:extLst>
            </p:cNvPr>
            <p:cNvSpPr txBox="1"/>
            <p:nvPr/>
          </p:nvSpPr>
          <p:spPr>
            <a:xfrm>
              <a:off x="3908245" y="4506603"/>
              <a:ext cx="414678" cy="230832"/>
            </a:xfrm>
            <a:prstGeom prst="rect">
              <a:avLst/>
            </a:prstGeom>
            <a:noFill/>
          </p:spPr>
          <p:txBody>
            <a:bodyPr wrap="square" lIns="0" rtlCol="0">
              <a:spAutoFit/>
            </a:bodyPr>
            <a:lstStyle/>
            <a:p>
              <a:r>
                <a:rPr lang="de-DE" sz="900" dirty="0">
                  <a:solidFill>
                    <a:schemeClr val="accent2"/>
                  </a:solidFill>
                  <a:latin typeface=""/>
                </a:rPr>
                <a:t>31 %</a:t>
              </a:r>
              <a:endParaRPr lang="de-DE" sz="900" dirty="0">
                <a:solidFill>
                  <a:schemeClr val="bg1"/>
                </a:solidFill>
                <a:latin typeface=""/>
              </a:endParaRPr>
            </a:p>
          </p:txBody>
        </p:sp>
        <p:sp>
          <p:nvSpPr>
            <p:cNvPr id="27" name="Textfeld 26">
              <a:extLst>
                <a:ext uri="{FF2B5EF4-FFF2-40B4-BE49-F238E27FC236}">
                  <a16:creationId xmlns:a16="http://schemas.microsoft.com/office/drawing/2014/main" id="{A1F07989-2387-9ADE-C89F-2D942E8757D0}"/>
                </a:ext>
              </a:extLst>
            </p:cNvPr>
            <p:cNvSpPr txBox="1"/>
            <p:nvPr/>
          </p:nvSpPr>
          <p:spPr>
            <a:xfrm>
              <a:off x="6574283" y="4663211"/>
              <a:ext cx="368573" cy="230832"/>
            </a:xfrm>
            <a:prstGeom prst="rect">
              <a:avLst/>
            </a:prstGeom>
            <a:noFill/>
          </p:spPr>
          <p:txBody>
            <a:bodyPr wrap="square" lIns="0" rtlCol="0">
              <a:spAutoFit/>
            </a:bodyPr>
            <a:lstStyle/>
            <a:p>
              <a:r>
                <a:rPr lang="de-DE" sz="900" dirty="0">
                  <a:solidFill>
                    <a:schemeClr val="bg1"/>
                  </a:solidFill>
                  <a:latin typeface=""/>
                </a:rPr>
                <a:t>85 %</a:t>
              </a:r>
            </a:p>
          </p:txBody>
        </p:sp>
        <p:sp>
          <p:nvSpPr>
            <p:cNvPr id="28" name="Textfeld 27">
              <a:extLst>
                <a:ext uri="{FF2B5EF4-FFF2-40B4-BE49-F238E27FC236}">
                  <a16:creationId xmlns:a16="http://schemas.microsoft.com/office/drawing/2014/main" id="{BDFC4C1B-EF06-F666-E0FA-A6B8358A21D3}"/>
                </a:ext>
              </a:extLst>
            </p:cNvPr>
            <p:cNvSpPr txBox="1"/>
            <p:nvPr/>
          </p:nvSpPr>
          <p:spPr>
            <a:xfrm>
              <a:off x="3908245" y="4932139"/>
              <a:ext cx="414678" cy="230832"/>
            </a:xfrm>
            <a:prstGeom prst="rect">
              <a:avLst/>
            </a:prstGeom>
            <a:noFill/>
          </p:spPr>
          <p:txBody>
            <a:bodyPr wrap="square" lIns="0" rtlCol="0">
              <a:spAutoFit/>
            </a:bodyPr>
            <a:lstStyle/>
            <a:p>
              <a:r>
                <a:rPr lang="de-DE" sz="900" dirty="0">
                  <a:solidFill>
                    <a:schemeClr val="accent2"/>
                  </a:solidFill>
                  <a:latin typeface=""/>
                </a:rPr>
                <a:t>30 %</a:t>
              </a:r>
              <a:endParaRPr lang="de-DE" sz="900" dirty="0">
                <a:solidFill>
                  <a:schemeClr val="bg1"/>
                </a:solidFill>
                <a:latin typeface=""/>
              </a:endParaRPr>
            </a:p>
          </p:txBody>
        </p:sp>
        <p:sp>
          <p:nvSpPr>
            <p:cNvPr id="30" name="Textfeld 29">
              <a:extLst>
                <a:ext uri="{FF2B5EF4-FFF2-40B4-BE49-F238E27FC236}">
                  <a16:creationId xmlns:a16="http://schemas.microsoft.com/office/drawing/2014/main" id="{F5AFA2A8-82BA-539E-4AC3-5A7D66626019}"/>
                </a:ext>
              </a:extLst>
            </p:cNvPr>
            <p:cNvSpPr txBox="1"/>
            <p:nvPr/>
          </p:nvSpPr>
          <p:spPr>
            <a:xfrm>
              <a:off x="6250387" y="5088747"/>
              <a:ext cx="368573" cy="230832"/>
            </a:xfrm>
            <a:prstGeom prst="rect">
              <a:avLst/>
            </a:prstGeom>
            <a:noFill/>
          </p:spPr>
          <p:txBody>
            <a:bodyPr wrap="square" lIns="0" rtlCol="0">
              <a:spAutoFit/>
            </a:bodyPr>
            <a:lstStyle/>
            <a:p>
              <a:r>
                <a:rPr lang="de-DE" sz="900" dirty="0">
                  <a:solidFill>
                    <a:schemeClr val="bg1"/>
                  </a:solidFill>
                  <a:latin typeface=""/>
                </a:rPr>
                <a:t>78 %</a:t>
              </a:r>
            </a:p>
          </p:txBody>
        </p:sp>
        <p:sp>
          <p:nvSpPr>
            <p:cNvPr id="31" name="Textfeld 30">
              <a:extLst>
                <a:ext uri="{FF2B5EF4-FFF2-40B4-BE49-F238E27FC236}">
                  <a16:creationId xmlns:a16="http://schemas.microsoft.com/office/drawing/2014/main" id="{7DA10969-DBF4-9535-1E80-4F30C0AF3F74}"/>
                </a:ext>
              </a:extLst>
            </p:cNvPr>
            <p:cNvSpPr txBox="1"/>
            <p:nvPr/>
          </p:nvSpPr>
          <p:spPr>
            <a:xfrm>
              <a:off x="3606970" y="5356102"/>
              <a:ext cx="414678" cy="230832"/>
            </a:xfrm>
            <a:prstGeom prst="rect">
              <a:avLst/>
            </a:prstGeom>
            <a:noFill/>
          </p:spPr>
          <p:txBody>
            <a:bodyPr wrap="square" lIns="0" rtlCol="0">
              <a:spAutoFit/>
            </a:bodyPr>
            <a:lstStyle/>
            <a:p>
              <a:r>
                <a:rPr lang="de-DE" sz="900" dirty="0">
                  <a:solidFill>
                    <a:schemeClr val="accent2"/>
                  </a:solidFill>
                  <a:latin typeface=""/>
                </a:rPr>
                <a:t>24 %</a:t>
              </a:r>
              <a:endParaRPr lang="de-DE" sz="900" dirty="0">
                <a:solidFill>
                  <a:schemeClr val="bg1"/>
                </a:solidFill>
                <a:latin typeface=""/>
              </a:endParaRPr>
            </a:p>
          </p:txBody>
        </p:sp>
        <p:sp>
          <p:nvSpPr>
            <p:cNvPr id="32" name="Textfeld 31">
              <a:extLst>
                <a:ext uri="{FF2B5EF4-FFF2-40B4-BE49-F238E27FC236}">
                  <a16:creationId xmlns:a16="http://schemas.microsoft.com/office/drawing/2014/main" id="{FBF7C5C1-4589-8F30-C37B-2855C3069DC0}"/>
                </a:ext>
              </a:extLst>
            </p:cNvPr>
            <p:cNvSpPr txBox="1"/>
            <p:nvPr/>
          </p:nvSpPr>
          <p:spPr>
            <a:xfrm>
              <a:off x="6291953" y="5512710"/>
              <a:ext cx="368573" cy="230832"/>
            </a:xfrm>
            <a:prstGeom prst="rect">
              <a:avLst/>
            </a:prstGeom>
            <a:noFill/>
          </p:spPr>
          <p:txBody>
            <a:bodyPr wrap="square" lIns="0" rtlCol="0">
              <a:spAutoFit/>
            </a:bodyPr>
            <a:lstStyle/>
            <a:p>
              <a:r>
                <a:rPr lang="de-DE" sz="900" dirty="0">
                  <a:solidFill>
                    <a:schemeClr val="bg1"/>
                  </a:solidFill>
                  <a:latin typeface=""/>
                </a:rPr>
                <a:t>79 %</a:t>
              </a:r>
            </a:p>
          </p:txBody>
        </p:sp>
        <p:sp>
          <p:nvSpPr>
            <p:cNvPr id="33" name="Textfeld 32">
              <a:extLst>
                <a:ext uri="{FF2B5EF4-FFF2-40B4-BE49-F238E27FC236}">
                  <a16:creationId xmlns:a16="http://schemas.microsoft.com/office/drawing/2014/main" id="{EAECCAE8-72D4-C496-1172-AF8EA300972F}"/>
                </a:ext>
              </a:extLst>
            </p:cNvPr>
            <p:cNvSpPr txBox="1"/>
            <p:nvPr/>
          </p:nvSpPr>
          <p:spPr>
            <a:xfrm>
              <a:off x="3450609" y="5780254"/>
              <a:ext cx="414678" cy="230832"/>
            </a:xfrm>
            <a:prstGeom prst="rect">
              <a:avLst/>
            </a:prstGeom>
            <a:noFill/>
          </p:spPr>
          <p:txBody>
            <a:bodyPr wrap="square" lIns="0" rtlCol="0">
              <a:spAutoFit/>
            </a:bodyPr>
            <a:lstStyle/>
            <a:p>
              <a:r>
                <a:rPr lang="de-DE" sz="900" dirty="0">
                  <a:solidFill>
                    <a:schemeClr val="accent2"/>
                  </a:solidFill>
                  <a:latin typeface=""/>
                </a:rPr>
                <a:t>21 %</a:t>
              </a:r>
              <a:endParaRPr lang="de-DE" sz="900" dirty="0">
                <a:solidFill>
                  <a:schemeClr val="bg1"/>
                </a:solidFill>
                <a:latin typeface=""/>
              </a:endParaRPr>
            </a:p>
          </p:txBody>
        </p:sp>
        <p:sp>
          <p:nvSpPr>
            <p:cNvPr id="34" name="Textfeld 33">
              <a:extLst>
                <a:ext uri="{FF2B5EF4-FFF2-40B4-BE49-F238E27FC236}">
                  <a16:creationId xmlns:a16="http://schemas.microsoft.com/office/drawing/2014/main" id="{0CB17C45-CF32-77F0-0559-73857D438C61}"/>
                </a:ext>
              </a:extLst>
            </p:cNvPr>
            <p:cNvSpPr txBox="1"/>
            <p:nvPr/>
          </p:nvSpPr>
          <p:spPr>
            <a:xfrm>
              <a:off x="6291953" y="5942800"/>
              <a:ext cx="368573" cy="209847"/>
            </a:xfrm>
            <a:prstGeom prst="rect">
              <a:avLst/>
            </a:prstGeom>
            <a:noFill/>
          </p:spPr>
          <p:txBody>
            <a:bodyPr wrap="square" lIns="0" rtlCol="0">
              <a:spAutoFit/>
            </a:bodyPr>
            <a:lstStyle/>
            <a:p>
              <a:r>
                <a:rPr lang="de-DE" sz="900" dirty="0">
                  <a:solidFill>
                    <a:schemeClr val="bg1"/>
                  </a:solidFill>
                  <a:latin typeface=""/>
                </a:rPr>
                <a:t>79 %</a:t>
              </a:r>
            </a:p>
          </p:txBody>
        </p:sp>
      </p:grpSp>
      <p:sp>
        <p:nvSpPr>
          <p:cNvPr id="38" name="Textfeld 37">
            <a:extLst>
              <a:ext uri="{FF2B5EF4-FFF2-40B4-BE49-F238E27FC236}">
                <a16:creationId xmlns:a16="http://schemas.microsoft.com/office/drawing/2014/main" id="{58E917B0-C5CF-2F94-21F0-FEB21168663E}"/>
              </a:ext>
            </a:extLst>
          </p:cNvPr>
          <p:cNvSpPr txBox="1"/>
          <p:nvPr/>
        </p:nvSpPr>
        <p:spPr>
          <a:xfrm>
            <a:off x="10348560" y="5981279"/>
            <a:ext cx="1630911" cy="221078"/>
          </a:xfrm>
          <a:prstGeom prst="rect">
            <a:avLst/>
          </a:prstGeom>
          <a:noFill/>
        </p:spPr>
        <p:txBody>
          <a:bodyPr wrap="square">
            <a:spAutoFit/>
          </a:bodyPr>
          <a:lstStyle/>
          <a:p>
            <a:r>
              <a:rPr lang="nb-NO" sz="800" dirty="0">
                <a:latin typeface="Roboto" panose="02000000000000000000" pitchFamily="2" charset="0"/>
                <a:ea typeface="Roboto" panose="02000000000000000000" pitchFamily="2" charset="0"/>
              </a:rPr>
              <a:t>(Calmbach &amp; Schleer 2020)</a:t>
            </a:r>
          </a:p>
        </p:txBody>
      </p:sp>
    </p:spTree>
    <p:extLst>
      <p:ext uri="{BB962C8B-B14F-4D97-AF65-F5344CB8AC3E}">
        <p14:creationId xmlns:p14="http://schemas.microsoft.com/office/powerpoint/2010/main" val="80904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linds(horizontal)">
                                      <p:cBhvr>
                                        <p:cTn id="15"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13</a:t>
            </a:fld>
            <a:endParaRPr lang="de-DE" dirty="0"/>
          </a:p>
        </p:txBody>
      </p:sp>
      <p:sp>
        <p:nvSpPr>
          <p:cNvPr id="10" name="Textfeld 9">
            <a:extLst>
              <a:ext uri="{FF2B5EF4-FFF2-40B4-BE49-F238E27FC236}">
                <a16:creationId xmlns:a16="http://schemas.microsoft.com/office/drawing/2014/main" id="{ED810DE9-E49D-4069-9056-2B799CB95E20}"/>
              </a:ext>
            </a:extLst>
          </p:cNvPr>
          <p:cNvSpPr txBox="1"/>
          <p:nvPr/>
        </p:nvSpPr>
        <p:spPr>
          <a:xfrm>
            <a:off x="6717355" y="792635"/>
            <a:ext cx="5474645" cy="553998"/>
          </a:xfrm>
          <a:prstGeom prst="rect">
            <a:avLst/>
          </a:prstGeom>
          <a:noFill/>
        </p:spPr>
        <p:txBody>
          <a:bodyPr wrap="square">
            <a:spAutoFit/>
          </a:bodyPr>
          <a:lstStyle/>
          <a:p>
            <a:pPr marL="285750" indent="-285750">
              <a:buFont typeface="Arial" panose="020B0604020202020204" pitchFamily="34" charset="0"/>
              <a:buChar char="•"/>
            </a:pPr>
            <a:endParaRPr lang="de-DE" sz="1200" dirty="0">
              <a:latin typeface="Roboto" panose="02000000000000000000" pitchFamily="2" charset="0"/>
              <a:ea typeface="Roboto" panose="02000000000000000000" pitchFamily="2" charset="0"/>
            </a:endParaRPr>
          </a:p>
          <a:p>
            <a:pPr lvl="1"/>
            <a:endParaRPr lang="de-DE" dirty="0">
              <a:latin typeface="Roboto" panose="02000000000000000000" pitchFamily="2" charset="0"/>
              <a:ea typeface="Roboto" panose="02000000000000000000" pitchFamily="2" charset="0"/>
            </a:endParaRPr>
          </a:p>
        </p:txBody>
      </p:sp>
      <p:sp>
        <p:nvSpPr>
          <p:cNvPr id="16" name="Textfeld 15">
            <a:extLst>
              <a:ext uri="{FF2B5EF4-FFF2-40B4-BE49-F238E27FC236}">
                <a16:creationId xmlns:a16="http://schemas.microsoft.com/office/drawing/2014/main" id="{226AF192-77AE-4D8B-B92B-E319877AFF10}"/>
              </a:ext>
            </a:extLst>
          </p:cNvPr>
          <p:cNvSpPr txBox="1"/>
          <p:nvPr/>
        </p:nvSpPr>
        <p:spPr>
          <a:xfrm>
            <a:off x="442785" y="1855325"/>
            <a:ext cx="10385841" cy="461665"/>
          </a:xfrm>
          <a:prstGeom prst="rect">
            <a:avLst/>
          </a:prstGeom>
          <a:noFill/>
        </p:spPr>
        <p:txBody>
          <a:bodyPr wrap="square" lIns="91440" tIns="45720" rIns="91440" bIns="45720" anchor="t">
            <a:spAutoFit/>
          </a:bodyPr>
          <a:lstStyle/>
          <a:p>
            <a:pPr>
              <a:lnSpc>
                <a:spcPct val="150000"/>
              </a:lnSpc>
            </a:pPr>
            <a:r>
              <a:rPr lang="de-DE" b="1" dirty="0">
                <a:latin typeface="Roboto"/>
                <a:ea typeface="Roboto"/>
                <a:cs typeface="Roboto"/>
              </a:rPr>
              <a:t>Nicht alle Eltern sind gleich, es gibt spezifische Bedarfsunterschiede:</a:t>
            </a:r>
            <a:endParaRPr lang="de-DE" sz="1800" dirty="0">
              <a:latin typeface="Roboto" panose="02000000000000000000" pitchFamily="2" charset="0"/>
              <a:ea typeface="Roboto" panose="02000000000000000000" pitchFamily="2" charset="0"/>
            </a:endParaRPr>
          </a:p>
        </p:txBody>
      </p:sp>
      <p:sp>
        <p:nvSpPr>
          <p:cNvPr id="12" name="Textfeld 11">
            <a:extLst>
              <a:ext uri="{FF2B5EF4-FFF2-40B4-BE49-F238E27FC236}">
                <a16:creationId xmlns:a16="http://schemas.microsoft.com/office/drawing/2014/main" id="{50AE82EE-BFFE-4804-9707-69352130342C}"/>
              </a:ext>
            </a:extLst>
          </p:cNvPr>
          <p:cNvSpPr txBox="1"/>
          <p:nvPr/>
        </p:nvSpPr>
        <p:spPr>
          <a:xfrm>
            <a:off x="9464414" y="5988804"/>
            <a:ext cx="2325950" cy="21544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de-DE" sz="800" dirty="0">
                <a:latin typeface="Roboto" panose="02000000000000000000" pitchFamily="2" charset="0"/>
                <a:ea typeface="Roboto" panose="02000000000000000000" pitchFamily="2" charset="0"/>
              </a:rPr>
              <a:t>(vgl. Erbeldinger et al. 2008, </a:t>
            </a:r>
            <a:r>
              <a:rPr lang="nb-NO" sz="800" dirty="0">
                <a:latin typeface="Roboto" panose="02000000000000000000" pitchFamily="2" charset="0"/>
                <a:ea typeface="Roboto" panose="02000000000000000000" pitchFamily="2" charset="0"/>
              </a:rPr>
              <a:t>Tietjen et al. 2024</a:t>
            </a:r>
            <a:r>
              <a:rPr lang="de-DE" sz="800" dirty="0">
                <a:latin typeface="Roboto" panose="02000000000000000000" pitchFamily="2" charset="0"/>
                <a:ea typeface="Roboto" panose="02000000000000000000" pitchFamily="2" charset="0"/>
              </a:rPr>
              <a:t>)</a:t>
            </a:r>
            <a:endParaRPr lang="de-DE" sz="800" dirty="0">
              <a:latin typeface="Roboto" panose="02000000000000000000" pitchFamily="2" charset="0"/>
              <a:ea typeface="Roboto" panose="02000000000000000000" pitchFamily="2" charset="0"/>
              <a:cs typeface="Calibri"/>
            </a:endParaRPr>
          </a:p>
        </p:txBody>
      </p:sp>
      <p:sp>
        <p:nvSpPr>
          <p:cNvPr id="13" name="Titel 4">
            <a:extLst>
              <a:ext uri="{FF2B5EF4-FFF2-40B4-BE49-F238E27FC236}">
                <a16:creationId xmlns:a16="http://schemas.microsoft.com/office/drawing/2014/main" id="{F622C802-F91D-4362-81AC-DAAE168D2500}"/>
              </a:ext>
            </a:extLst>
          </p:cNvPr>
          <p:cNvSpPr>
            <a:spLocks noGrp="1"/>
          </p:cNvSpPr>
          <p:nvPr>
            <p:ph type="title"/>
          </p:nvPr>
        </p:nvSpPr>
        <p:spPr>
          <a:xfrm>
            <a:off x="515938" y="739990"/>
            <a:ext cx="11160125" cy="521322"/>
          </a:xfrm>
        </p:spPr>
        <p:txBody>
          <a:bodyPr>
            <a:noAutofit/>
          </a:bodyPr>
          <a:lstStyle/>
          <a:p>
            <a:r>
              <a:rPr lang="de-DE" dirty="0"/>
              <a:t>Sichtweise der Eltern</a:t>
            </a:r>
          </a:p>
        </p:txBody>
      </p:sp>
      <p:sp>
        <p:nvSpPr>
          <p:cNvPr id="4" name="Textfeld 3">
            <a:extLst>
              <a:ext uri="{FF2B5EF4-FFF2-40B4-BE49-F238E27FC236}">
                <a16:creationId xmlns:a16="http://schemas.microsoft.com/office/drawing/2014/main" id="{4216423C-5BDE-1AF9-AFB2-8153268E4563}"/>
              </a:ext>
            </a:extLst>
          </p:cNvPr>
          <p:cNvSpPr txBox="1"/>
          <p:nvPr/>
        </p:nvSpPr>
        <p:spPr>
          <a:xfrm>
            <a:off x="515937" y="2610601"/>
            <a:ext cx="11386336" cy="2912375"/>
          </a:xfrm>
          <a:prstGeom prst="rect">
            <a:avLst/>
          </a:prstGeom>
          <a:noFill/>
        </p:spPr>
        <p:txBody>
          <a:bodyPr wrap="square" numCol="2" spcCol="180000">
            <a:noAutofit/>
          </a:bodyPr>
          <a:lstStyle/>
          <a:p>
            <a:pPr>
              <a:lnSpc>
                <a:spcPct val="150000"/>
              </a:lnSpc>
              <a:buClr>
                <a:schemeClr val="accent2"/>
              </a:buClr>
            </a:pPr>
            <a:r>
              <a:rPr lang="de-DE" sz="1800" dirty="0">
                <a:latin typeface="Roboto"/>
                <a:ea typeface="Roboto"/>
                <a:cs typeface="Roboto"/>
              </a:rPr>
              <a:t>Vor allem Eltern an Hauptschulen wünschen </a:t>
            </a:r>
            <a:br>
              <a:rPr lang="de-DE" sz="1800" dirty="0">
                <a:latin typeface="Roboto"/>
                <a:ea typeface="Roboto"/>
                <a:cs typeface="Roboto"/>
              </a:rPr>
            </a:br>
            <a:r>
              <a:rPr lang="de-DE" sz="1800" b="1" dirty="0">
                <a:latin typeface="Roboto"/>
                <a:ea typeface="Roboto"/>
                <a:cs typeface="Roboto"/>
              </a:rPr>
              <a:t>sich direkte &amp; individuelle Gespräche </a:t>
            </a:r>
            <a:br>
              <a:rPr lang="de-DE" sz="1800" b="1" dirty="0">
                <a:latin typeface="Roboto"/>
                <a:ea typeface="Roboto"/>
                <a:cs typeface="Roboto"/>
              </a:rPr>
            </a:br>
            <a:r>
              <a:rPr lang="de-DE" sz="1800" dirty="0">
                <a:latin typeface="Roboto"/>
                <a:ea typeface="Roboto"/>
                <a:cs typeface="Roboto"/>
              </a:rPr>
              <a:t>mit den Lehrkräften – nicht nur bei Problemen &amp; situativ (auf Leistungen bezogen)</a:t>
            </a:r>
          </a:p>
          <a:p>
            <a:pPr marL="285750" indent="-285750">
              <a:lnSpc>
                <a:spcPct val="150000"/>
              </a:lnSpc>
              <a:buClr>
                <a:schemeClr val="accent2"/>
              </a:buClr>
              <a:buFont typeface="Wingdings" pitchFamily="2" charset="2"/>
              <a:buChar char="ü"/>
            </a:pPr>
            <a:r>
              <a:rPr lang="de-DE" dirty="0">
                <a:latin typeface="Roboto"/>
                <a:ea typeface="Roboto"/>
                <a:cs typeface="Roboto"/>
              </a:rPr>
              <a:t>Eltern wünschen sich </a:t>
            </a:r>
            <a:r>
              <a:rPr lang="de-DE" b="1" dirty="0">
                <a:latin typeface="Roboto"/>
                <a:ea typeface="Roboto"/>
                <a:cs typeface="Roboto"/>
              </a:rPr>
              <a:t>Austausch statt </a:t>
            </a:r>
            <a:br>
              <a:rPr lang="de-DE" b="1" dirty="0">
                <a:latin typeface="Roboto"/>
                <a:ea typeface="Roboto"/>
                <a:cs typeface="Roboto"/>
              </a:rPr>
            </a:br>
            <a:r>
              <a:rPr lang="de-DE" b="1" dirty="0">
                <a:latin typeface="Roboto"/>
                <a:ea typeface="Roboto"/>
                <a:cs typeface="Roboto"/>
              </a:rPr>
              <a:t>einseitiger Kommunikation</a:t>
            </a:r>
            <a:endParaRPr lang="de-DE" dirty="0">
              <a:latin typeface="Roboto" panose="02000000000000000000" pitchFamily="2" charset="0"/>
              <a:ea typeface="Roboto" panose="02000000000000000000" pitchFamily="2" charset="0"/>
            </a:endParaRPr>
          </a:p>
          <a:p>
            <a:pPr>
              <a:lnSpc>
                <a:spcPct val="150000"/>
              </a:lnSpc>
              <a:buClr>
                <a:schemeClr val="accent2"/>
              </a:buClr>
            </a:pPr>
            <a:r>
              <a:rPr lang="de-DE" dirty="0">
                <a:latin typeface="Roboto"/>
                <a:ea typeface="Roboto"/>
                <a:cs typeface="Roboto"/>
              </a:rPr>
              <a:t>Elternabende häufig eine Hürde - besonders auf </a:t>
            </a:r>
            <a:br>
              <a:rPr lang="de-DE" dirty="0">
                <a:latin typeface="Roboto"/>
                <a:ea typeface="Roboto"/>
                <a:cs typeface="Roboto"/>
              </a:rPr>
            </a:br>
            <a:r>
              <a:rPr lang="de-DE" dirty="0">
                <a:latin typeface="Roboto"/>
                <a:ea typeface="Roboto"/>
                <a:cs typeface="Roboto"/>
              </a:rPr>
              <a:t>Grund der anderen Eltern </a:t>
            </a:r>
          </a:p>
          <a:p>
            <a:pPr marL="285750" indent="-285750">
              <a:lnSpc>
                <a:spcPct val="150000"/>
              </a:lnSpc>
              <a:buClr>
                <a:schemeClr val="accent2"/>
              </a:buClr>
              <a:buFont typeface="Wingdings" pitchFamily="2" charset="2"/>
              <a:buChar char="ü"/>
            </a:pPr>
            <a:r>
              <a:rPr lang="de-DE" dirty="0">
                <a:latin typeface="Roboto"/>
                <a:ea typeface="Roboto"/>
                <a:cs typeface="Roboto"/>
              </a:rPr>
              <a:t>„(…) und jeder nimmt sich da total wichtig“ </a:t>
            </a:r>
            <a:br>
              <a:rPr lang="de-DE" dirty="0">
                <a:latin typeface="Roboto"/>
                <a:ea typeface="Roboto"/>
                <a:cs typeface="Roboto"/>
              </a:rPr>
            </a:br>
            <a:r>
              <a:rPr lang="de-DE" sz="800" dirty="0">
                <a:latin typeface="Roboto"/>
                <a:ea typeface="Roboto"/>
                <a:cs typeface="Roboto"/>
              </a:rPr>
              <a:t>(Tietjen et al. 2024: 94)</a:t>
            </a:r>
          </a:p>
          <a:p>
            <a:pPr marL="285750" indent="-285750">
              <a:lnSpc>
                <a:spcPct val="150000"/>
              </a:lnSpc>
              <a:buClr>
                <a:schemeClr val="accent2"/>
              </a:buClr>
              <a:buFont typeface="Wingdings" pitchFamily="2" charset="2"/>
              <a:buChar char="ü"/>
            </a:pPr>
            <a:r>
              <a:rPr lang="de-DE" dirty="0">
                <a:latin typeface="Roboto"/>
                <a:ea typeface="Roboto"/>
                <a:cs typeface="Roboto"/>
              </a:rPr>
              <a:t>„(…) die Dominanzansprüche der Meinungsführer unter den Eltern (…)“ </a:t>
            </a:r>
            <a:br>
              <a:rPr lang="de-DE" dirty="0">
                <a:latin typeface="Roboto"/>
                <a:ea typeface="Roboto"/>
                <a:cs typeface="Roboto"/>
              </a:rPr>
            </a:br>
            <a:r>
              <a:rPr lang="de-DE" sz="800" dirty="0">
                <a:latin typeface="Roboto"/>
                <a:ea typeface="Roboto"/>
                <a:cs typeface="Roboto"/>
              </a:rPr>
              <a:t>(Erbeldinger et al. 2008: 57)</a:t>
            </a:r>
          </a:p>
        </p:txBody>
      </p:sp>
    </p:spTree>
    <p:extLst>
      <p:ext uri="{BB962C8B-B14F-4D97-AF65-F5344CB8AC3E}">
        <p14:creationId xmlns:p14="http://schemas.microsoft.com/office/powerpoint/2010/main" val="2559473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192FF227-9FB7-FBD0-A5EF-29E1CB61144A}"/>
              </a:ext>
            </a:extLst>
          </p:cNvPr>
          <p:cNvSpPr txBox="1"/>
          <p:nvPr/>
        </p:nvSpPr>
        <p:spPr>
          <a:xfrm>
            <a:off x="5224697" y="1633741"/>
            <a:ext cx="6451366" cy="430887"/>
          </a:xfrm>
          <a:prstGeom prst="rect">
            <a:avLst/>
          </a:prstGeom>
          <a:noFill/>
        </p:spPr>
        <p:txBody>
          <a:bodyPr wrap="square" rtlCol="0">
            <a:spAutoFit/>
          </a:bodyPr>
          <a:lstStyle/>
          <a:p>
            <a:r>
              <a:rPr lang="de-DE" sz="1000" b="1" dirty="0">
                <a:latin typeface="Roboto" panose="02000000000000000000" pitchFamily="2" charset="0"/>
                <a:ea typeface="Roboto" panose="02000000000000000000" pitchFamily="2" charset="0"/>
              </a:rPr>
              <a:t>Die sechs häufigsten gewünschten Kontaktwege für Berufsinformationen nach Schulart </a:t>
            </a:r>
            <a:r>
              <a:rPr lang="de-DE" sz="1000" dirty="0">
                <a:latin typeface="Roboto" panose="02000000000000000000" pitchFamily="2" charset="0"/>
                <a:ea typeface="Roboto" panose="02000000000000000000" pitchFamily="2" charset="0"/>
              </a:rPr>
              <a:t>(in Prozent der Fälle)</a:t>
            </a:r>
          </a:p>
          <a:p>
            <a:endParaRPr lang="de-DE" sz="1200" dirty="0">
              <a:latin typeface="Roboto" panose="02000000000000000000" pitchFamily="2" charset="0"/>
              <a:ea typeface="Roboto" panose="02000000000000000000" pitchFamily="2" charset="0"/>
            </a:endParaRPr>
          </a:p>
        </p:txBody>
      </p:sp>
      <p:sp>
        <p:nvSpPr>
          <p:cNvPr id="20" name="Textfeld 19">
            <a:extLst>
              <a:ext uri="{FF2B5EF4-FFF2-40B4-BE49-F238E27FC236}">
                <a16:creationId xmlns:a16="http://schemas.microsoft.com/office/drawing/2014/main" id="{A75EAE8C-8B53-B14D-928D-9CB9F1C51639}"/>
              </a:ext>
            </a:extLst>
          </p:cNvPr>
          <p:cNvSpPr txBox="1"/>
          <p:nvPr/>
        </p:nvSpPr>
        <p:spPr>
          <a:xfrm>
            <a:off x="5225855" y="5324370"/>
            <a:ext cx="7115377" cy="215444"/>
          </a:xfrm>
          <a:prstGeom prst="rect">
            <a:avLst/>
          </a:prstGeom>
          <a:noFill/>
        </p:spPr>
        <p:txBody>
          <a:bodyPr wrap="square">
            <a:spAutoFit/>
          </a:bodyPr>
          <a:lstStyle/>
          <a:p>
            <a:r>
              <a:rPr lang="de-DE" sz="800" dirty="0">
                <a:latin typeface="Roboto" panose="02000000000000000000" pitchFamily="2" charset="0"/>
                <a:ea typeface="Roboto" panose="02000000000000000000" pitchFamily="2" charset="0"/>
              </a:rPr>
              <a:t>875 Angaben, </a:t>
            </a:r>
            <a:r>
              <a:rPr lang="de-DE" sz="800" dirty="0" err="1">
                <a:latin typeface="Roboto" panose="02000000000000000000" pitchFamily="2" charset="0"/>
                <a:ea typeface="Roboto" panose="02000000000000000000" pitchFamily="2" charset="0"/>
              </a:rPr>
              <a:t>n</a:t>
            </a:r>
            <a:r>
              <a:rPr lang="de-DE" sz="800" dirty="0">
                <a:latin typeface="Roboto" panose="02000000000000000000" pitchFamily="2" charset="0"/>
                <a:ea typeface="Roboto" panose="02000000000000000000" pitchFamily="2" charset="0"/>
              </a:rPr>
              <a:t> = 310; ungewichtete Daten; Unterschiede nach Schulart auf * 5- und ** 10-Prozent-Niveau signifikant</a:t>
            </a:r>
          </a:p>
        </p:txBody>
      </p:sp>
      <p:grpSp>
        <p:nvGrpSpPr>
          <p:cNvPr id="107" name="Gruppieren 106">
            <a:extLst>
              <a:ext uri="{FF2B5EF4-FFF2-40B4-BE49-F238E27FC236}">
                <a16:creationId xmlns:a16="http://schemas.microsoft.com/office/drawing/2014/main" id="{1989CD93-F3F0-7148-8075-6EE135FCB111}"/>
              </a:ext>
            </a:extLst>
          </p:cNvPr>
          <p:cNvGrpSpPr/>
          <p:nvPr/>
        </p:nvGrpSpPr>
        <p:grpSpPr>
          <a:xfrm>
            <a:off x="5189298" y="1991928"/>
            <a:ext cx="1110259" cy="3504096"/>
            <a:chOff x="5189298" y="1991928"/>
            <a:chExt cx="1110259" cy="3504096"/>
          </a:xfrm>
        </p:grpSpPr>
        <p:pic>
          <p:nvPicPr>
            <p:cNvPr id="10" name="Grafik 9">
              <a:extLst>
                <a:ext uri="{FF2B5EF4-FFF2-40B4-BE49-F238E27FC236}">
                  <a16:creationId xmlns:a16="http://schemas.microsoft.com/office/drawing/2014/main" id="{619B9499-BCA9-C7E4-DEC5-20C8BFC066D3}"/>
                </a:ext>
              </a:extLst>
            </p:cNvPr>
            <p:cNvPicPr>
              <a:picLocks noChangeAspect="1"/>
            </p:cNvPicPr>
            <p:nvPr/>
          </p:nvPicPr>
          <p:blipFill>
            <a:blip r:embed="rId3"/>
            <a:srcRect l="5920" t="20168" r="79510" b="9610"/>
            <a:stretch>
              <a:fillRect/>
            </a:stretch>
          </p:blipFill>
          <p:spPr>
            <a:xfrm>
              <a:off x="5189298" y="1991928"/>
              <a:ext cx="1110259" cy="2830898"/>
            </a:xfrm>
            <a:prstGeom prst="rect">
              <a:avLst/>
            </a:prstGeom>
          </p:spPr>
        </p:pic>
        <p:sp>
          <p:nvSpPr>
            <p:cNvPr id="28" name="Textfeld 27">
              <a:extLst>
                <a:ext uri="{FF2B5EF4-FFF2-40B4-BE49-F238E27FC236}">
                  <a16:creationId xmlns:a16="http://schemas.microsoft.com/office/drawing/2014/main" id="{124ED792-E04B-8F17-F114-2F374F616017}"/>
                </a:ext>
              </a:extLst>
            </p:cNvPr>
            <p:cNvSpPr txBox="1"/>
            <p:nvPr/>
          </p:nvSpPr>
          <p:spPr>
            <a:xfrm>
              <a:off x="5521790" y="2264980"/>
              <a:ext cx="425495" cy="230832"/>
            </a:xfrm>
            <a:prstGeom prst="rect">
              <a:avLst/>
            </a:prstGeom>
            <a:noFill/>
          </p:spPr>
          <p:txBody>
            <a:bodyPr wrap="square" rtlCol="0">
              <a:spAutoFit/>
            </a:bodyPr>
            <a:lstStyle/>
            <a:p>
              <a:r>
                <a:rPr lang="de-DE" sz="900" b="1" dirty="0">
                  <a:solidFill>
                    <a:schemeClr val="accent2"/>
                  </a:solidFill>
                  <a:latin typeface="Roboto" panose="02000000000000000000" pitchFamily="2" charset="0"/>
                  <a:ea typeface="Roboto" panose="02000000000000000000" pitchFamily="2" charset="0"/>
                </a:rPr>
                <a:t>62,2 </a:t>
              </a:r>
              <a:endParaRPr lang="de-DE" sz="1200" dirty="0">
                <a:latin typeface="Roboto" panose="02000000000000000000" pitchFamily="2" charset="0"/>
                <a:ea typeface="Roboto" panose="02000000000000000000" pitchFamily="2" charset="0"/>
              </a:endParaRPr>
            </a:p>
          </p:txBody>
        </p:sp>
        <p:sp>
          <p:nvSpPr>
            <p:cNvPr id="12" name="Textfeld 11">
              <a:extLst>
                <a:ext uri="{FF2B5EF4-FFF2-40B4-BE49-F238E27FC236}">
                  <a16:creationId xmlns:a16="http://schemas.microsoft.com/office/drawing/2014/main" id="{5BBDE8FA-62D1-9AC9-6EF4-6DD17A5FAF7C}"/>
                </a:ext>
              </a:extLst>
            </p:cNvPr>
            <p:cNvSpPr txBox="1"/>
            <p:nvPr/>
          </p:nvSpPr>
          <p:spPr>
            <a:xfrm>
              <a:off x="5225855" y="4726583"/>
              <a:ext cx="1041782" cy="769441"/>
            </a:xfrm>
            <a:prstGeom prst="rect">
              <a:avLst/>
            </a:prstGeom>
            <a:noFill/>
          </p:spPr>
          <p:txBody>
            <a:bodyPr wrap="square" rtlCol="0">
              <a:spAutoFit/>
            </a:bodyPr>
            <a:lstStyle/>
            <a:p>
              <a:r>
                <a:rPr lang="de-DE" sz="800" dirty="0">
                  <a:solidFill>
                    <a:schemeClr val="accent2"/>
                  </a:solidFill>
                  <a:latin typeface="Roboto" panose="02000000000000000000" pitchFamily="2" charset="0"/>
                  <a:ea typeface="Roboto" panose="02000000000000000000" pitchFamily="2" charset="0"/>
                </a:rPr>
                <a:t>Auf gemeinsamer Info-Veranstaltung für Eltern und Kinder (</a:t>
              </a:r>
              <a:r>
                <a:rPr lang="de-DE" sz="800" dirty="0" err="1">
                  <a:solidFill>
                    <a:schemeClr val="accent2"/>
                  </a:solidFill>
                  <a:latin typeface="Roboto" panose="02000000000000000000" pitchFamily="2" charset="0"/>
                  <a:ea typeface="Roboto" panose="02000000000000000000" pitchFamily="2" charset="0"/>
                </a:rPr>
                <a:t>n.s</a:t>
              </a:r>
              <a:r>
                <a:rPr lang="de-DE" sz="800" dirty="0">
                  <a:solidFill>
                    <a:schemeClr val="accent2"/>
                  </a:solidFill>
                  <a:latin typeface="Roboto" panose="02000000000000000000" pitchFamily="2" charset="0"/>
                  <a:ea typeface="Roboto" panose="02000000000000000000" pitchFamily="2" charset="0"/>
                </a:rPr>
                <a:t>.)</a:t>
              </a:r>
            </a:p>
            <a:p>
              <a:endParaRPr lang="de-DE" sz="1200" dirty="0">
                <a:latin typeface="Roboto" panose="02000000000000000000" pitchFamily="2" charset="0"/>
                <a:ea typeface="Roboto" panose="02000000000000000000" pitchFamily="2" charset="0"/>
              </a:endParaRPr>
            </a:p>
          </p:txBody>
        </p:sp>
        <p:sp>
          <p:nvSpPr>
            <p:cNvPr id="26" name="Textfeld 25">
              <a:extLst>
                <a:ext uri="{FF2B5EF4-FFF2-40B4-BE49-F238E27FC236}">
                  <a16:creationId xmlns:a16="http://schemas.microsoft.com/office/drawing/2014/main" id="{210E8CBE-E3E3-ABB4-4590-6F73448B68D8}"/>
                </a:ext>
              </a:extLst>
            </p:cNvPr>
            <p:cNvSpPr txBox="1"/>
            <p:nvPr/>
          </p:nvSpPr>
          <p:spPr>
            <a:xfrm>
              <a:off x="5797114" y="2545172"/>
              <a:ext cx="425495" cy="230832"/>
            </a:xfrm>
            <a:prstGeom prst="rect">
              <a:avLst/>
            </a:prstGeom>
            <a:noFill/>
          </p:spPr>
          <p:txBody>
            <a:bodyPr wrap="square" rtlCol="0">
              <a:spAutoFit/>
            </a:bodyPr>
            <a:lstStyle/>
            <a:p>
              <a:r>
                <a:rPr lang="de-DE" sz="900" b="1" dirty="0">
                  <a:solidFill>
                    <a:schemeClr val="accent1"/>
                  </a:solidFill>
                  <a:latin typeface="Roboto" panose="02000000000000000000" pitchFamily="2" charset="0"/>
                  <a:ea typeface="Roboto" panose="02000000000000000000" pitchFamily="2" charset="0"/>
                </a:rPr>
                <a:t>61,2</a:t>
              </a:r>
              <a:endParaRPr lang="de-DE" sz="1200" dirty="0">
                <a:latin typeface="Roboto" panose="02000000000000000000" pitchFamily="2" charset="0"/>
                <a:ea typeface="Roboto" panose="02000000000000000000" pitchFamily="2" charset="0"/>
              </a:endParaRPr>
            </a:p>
          </p:txBody>
        </p:sp>
        <p:sp>
          <p:nvSpPr>
            <p:cNvPr id="27" name="Textfeld 26">
              <a:extLst>
                <a:ext uri="{FF2B5EF4-FFF2-40B4-BE49-F238E27FC236}">
                  <a16:creationId xmlns:a16="http://schemas.microsoft.com/office/drawing/2014/main" id="{F1E5E4DA-8F8E-E0B1-F2C5-601255D2C1D3}"/>
                </a:ext>
              </a:extLst>
            </p:cNvPr>
            <p:cNvSpPr txBox="1"/>
            <p:nvPr/>
          </p:nvSpPr>
          <p:spPr>
            <a:xfrm>
              <a:off x="5246033" y="2446451"/>
              <a:ext cx="480064" cy="230832"/>
            </a:xfrm>
            <a:prstGeom prst="rect">
              <a:avLst/>
            </a:prstGeom>
            <a:noFill/>
          </p:spPr>
          <p:txBody>
            <a:bodyPr wrap="square" rtlCol="0">
              <a:spAutoFit/>
            </a:bodyPr>
            <a:lstStyle/>
            <a:p>
              <a:r>
                <a:rPr lang="de-DE" sz="900" b="1" dirty="0">
                  <a:solidFill>
                    <a:schemeClr val="bg1"/>
                  </a:solidFill>
                  <a:latin typeface="Roboto" panose="02000000000000000000" pitchFamily="2" charset="0"/>
                  <a:ea typeface="Roboto" panose="02000000000000000000" pitchFamily="2" charset="0"/>
                </a:rPr>
                <a:t>63,6</a:t>
              </a:r>
              <a:endParaRPr lang="de-DE" sz="1200" dirty="0">
                <a:latin typeface="Roboto" panose="02000000000000000000" pitchFamily="2" charset="0"/>
                <a:ea typeface="Roboto" panose="02000000000000000000" pitchFamily="2" charset="0"/>
              </a:endParaRPr>
            </a:p>
          </p:txBody>
        </p:sp>
        <p:grpSp>
          <p:nvGrpSpPr>
            <p:cNvPr id="103" name="Gruppieren 102">
              <a:extLst>
                <a:ext uri="{FF2B5EF4-FFF2-40B4-BE49-F238E27FC236}">
                  <a16:creationId xmlns:a16="http://schemas.microsoft.com/office/drawing/2014/main" id="{8FE06622-1197-994A-4112-A220CA9AD1DA}"/>
                </a:ext>
              </a:extLst>
            </p:cNvPr>
            <p:cNvGrpSpPr/>
            <p:nvPr/>
          </p:nvGrpSpPr>
          <p:grpSpPr>
            <a:xfrm>
              <a:off x="5464343" y="4078227"/>
              <a:ext cx="706057" cy="657243"/>
              <a:chOff x="5464343" y="3696392"/>
              <a:chExt cx="706057" cy="657243"/>
            </a:xfrm>
          </p:grpSpPr>
          <p:sp>
            <p:nvSpPr>
              <p:cNvPr id="50" name="Oval 49">
                <a:extLst>
                  <a:ext uri="{FF2B5EF4-FFF2-40B4-BE49-F238E27FC236}">
                    <a16:creationId xmlns:a16="http://schemas.microsoft.com/office/drawing/2014/main" id="{10C0C78D-9D33-7C25-1B0B-0210DEF63BE3}"/>
                  </a:ext>
                </a:extLst>
              </p:cNvPr>
              <p:cNvSpPr/>
              <p:nvPr/>
            </p:nvSpPr>
            <p:spPr>
              <a:xfrm>
                <a:off x="5594400" y="3747600"/>
                <a:ext cx="72000" cy="72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2" name="Oval 51">
                <a:extLst>
                  <a:ext uri="{FF2B5EF4-FFF2-40B4-BE49-F238E27FC236}">
                    <a16:creationId xmlns:a16="http://schemas.microsoft.com/office/drawing/2014/main" id="{761B7E3D-2433-588C-45FB-17DCC5983122}"/>
                  </a:ext>
                </a:extLst>
              </p:cNvPr>
              <p:cNvSpPr/>
              <p:nvPr/>
            </p:nvSpPr>
            <p:spPr>
              <a:xfrm>
                <a:off x="5667600" y="3961200"/>
                <a:ext cx="72000" cy="72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3" name="Oval 52">
                <a:extLst>
                  <a:ext uri="{FF2B5EF4-FFF2-40B4-BE49-F238E27FC236}">
                    <a16:creationId xmlns:a16="http://schemas.microsoft.com/office/drawing/2014/main" id="{908F4BB9-4F5A-DC04-E309-063C231BFDC2}"/>
                  </a:ext>
                </a:extLst>
              </p:cNvPr>
              <p:cNvSpPr/>
              <p:nvPr/>
            </p:nvSpPr>
            <p:spPr>
              <a:xfrm>
                <a:off x="5834400" y="3854400"/>
                <a:ext cx="72000" cy="72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Oval 53">
                <a:extLst>
                  <a:ext uri="{FF2B5EF4-FFF2-40B4-BE49-F238E27FC236}">
                    <a16:creationId xmlns:a16="http://schemas.microsoft.com/office/drawing/2014/main" id="{E9B65D24-1723-4CAC-3049-CD33C6D82883}"/>
                  </a:ext>
                </a:extLst>
              </p:cNvPr>
              <p:cNvSpPr/>
              <p:nvPr/>
            </p:nvSpPr>
            <p:spPr>
              <a:xfrm>
                <a:off x="6098400" y="3967200"/>
                <a:ext cx="72000" cy="72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Oval 54">
                <a:extLst>
                  <a:ext uri="{FF2B5EF4-FFF2-40B4-BE49-F238E27FC236}">
                    <a16:creationId xmlns:a16="http://schemas.microsoft.com/office/drawing/2014/main" id="{A77F5E8C-6047-1247-6B2A-E3D5C12321F4}"/>
                  </a:ext>
                </a:extLst>
              </p:cNvPr>
              <p:cNvSpPr/>
              <p:nvPr/>
            </p:nvSpPr>
            <p:spPr>
              <a:xfrm>
                <a:off x="5905879" y="3696392"/>
                <a:ext cx="72000" cy="72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Oval 55">
                <a:extLst>
                  <a:ext uri="{FF2B5EF4-FFF2-40B4-BE49-F238E27FC236}">
                    <a16:creationId xmlns:a16="http://schemas.microsoft.com/office/drawing/2014/main" id="{D88890AD-107E-DFB8-3263-A510884E0416}"/>
                  </a:ext>
                </a:extLst>
              </p:cNvPr>
              <p:cNvSpPr/>
              <p:nvPr/>
            </p:nvSpPr>
            <p:spPr>
              <a:xfrm>
                <a:off x="5600400" y="4281635"/>
                <a:ext cx="72000" cy="72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Oval 56">
                <a:extLst>
                  <a:ext uri="{FF2B5EF4-FFF2-40B4-BE49-F238E27FC236}">
                    <a16:creationId xmlns:a16="http://schemas.microsoft.com/office/drawing/2014/main" id="{8B666186-96D4-ADD2-B410-A5BD989C60E0}"/>
                  </a:ext>
                </a:extLst>
              </p:cNvPr>
              <p:cNvSpPr/>
              <p:nvPr/>
            </p:nvSpPr>
            <p:spPr>
              <a:xfrm>
                <a:off x="5464343" y="4024500"/>
                <a:ext cx="72000" cy="72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0" name="Freihandform 59">
                <a:extLst>
                  <a:ext uri="{FF2B5EF4-FFF2-40B4-BE49-F238E27FC236}">
                    <a16:creationId xmlns:a16="http://schemas.microsoft.com/office/drawing/2014/main" id="{A37F0A3A-8ECE-3E5F-DBFE-4ABFCA3DA47B}"/>
                  </a:ext>
                </a:extLst>
              </p:cNvPr>
              <p:cNvSpPr/>
              <p:nvPr/>
            </p:nvSpPr>
            <p:spPr>
              <a:xfrm>
                <a:off x="5730875" y="4010025"/>
                <a:ext cx="422275" cy="330200"/>
              </a:xfrm>
              <a:custGeom>
                <a:avLst/>
                <a:gdLst>
                  <a:gd name="csX0" fmla="*/ 0 w 422275"/>
                  <a:gd name="csY0" fmla="*/ 155575 h 330200"/>
                  <a:gd name="csX1" fmla="*/ 127000 w 422275"/>
                  <a:gd name="csY1" fmla="*/ 114300 h 330200"/>
                  <a:gd name="csX2" fmla="*/ 123825 w 422275"/>
                  <a:gd name="csY2" fmla="*/ 73025 h 330200"/>
                  <a:gd name="csX3" fmla="*/ 219075 w 422275"/>
                  <a:gd name="csY3" fmla="*/ 0 h 330200"/>
                  <a:gd name="csX4" fmla="*/ 307975 w 422275"/>
                  <a:gd name="csY4" fmla="*/ 79375 h 330200"/>
                  <a:gd name="csX5" fmla="*/ 304800 w 422275"/>
                  <a:gd name="csY5" fmla="*/ 123825 h 330200"/>
                  <a:gd name="csX6" fmla="*/ 422275 w 422275"/>
                  <a:gd name="csY6" fmla="*/ 161925 h 330200"/>
                  <a:gd name="csX7" fmla="*/ 412750 w 422275"/>
                  <a:gd name="csY7" fmla="*/ 330200 h 330200"/>
                  <a:gd name="csX8" fmla="*/ 15875 w 422275"/>
                  <a:gd name="csY8" fmla="*/ 327025 h 330200"/>
                  <a:gd name="csX9" fmla="*/ 0 w 422275"/>
                  <a:gd name="csY9" fmla="*/ 155575 h 330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22275" h="330200">
                    <a:moveTo>
                      <a:pt x="0" y="155575"/>
                    </a:moveTo>
                    <a:lnTo>
                      <a:pt x="127000" y="114300"/>
                    </a:lnTo>
                    <a:lnTo>
                      <a:pt x="123825" y="73025"/>
                    </a:lnTo>
                    <a:lnTo>
                      <a:pt x="219075" y="0"/>
                    </a:lnTo>
                    <a:lnTo>
                      <a:pt x="307975" y="79375"/>
                    </a:lnTo>
                    <a:lnTo>
                      <a:pt x="304800" y="123825"/>
                    </a:lnTo>
                    <a:lnTo>
                      <a:pt x="422275" y="161925"/>
                    </a:lnTo>
                    <a:lnTo>
                      <a:pt x="412750" y="330200"/>
                    </a:lnTo>
                    <a:lnTo>
                      <a:pt x="15875" y="327025"/>
                    </a:lnTo>
                    <a:cubicBezTo>
                      <a:pt x="14817" y="270933"/>
                      <a:pt x="13758" y="214842"/>
                      <a:pt x="0" y="15557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7" name="Rechteck 46">
              <a:extLst>
                <a:ext uri="{FF2B5EF4-FFF2-40B4-BE49-F238E27FC236}">
                  <a16:creationId xmlns:a16="http://schemas.microsoft.com/office/drawing/2014/main" id="{AB88BA90-1D51-4D05-9D3C-BE3A41C9793F}"/>
                </a:ext>
              </a:extLst>
            </p:cNvPr>
            <p:cNvSpPr/>
            <p:nvPr/>
          </p:nvSpPr>
          <p:spPr>
            <a:xfrm>
              <a:off x="5403784" y="4000716"/>
              <a:ext cx="832819" cy="832819"/>
            </a:xfrm>
            <a:prstGeom prst="rect">
              <a:avLst/>
            </a:prstGeom>
            <a:blipFill>
              <a:blip r:embed="rId4"/>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grpSp>
      <p:grpSp>
        <p:nvGrpSpPr>
          <p:cNvPr id="122" name="Gruppieren 121">
            <a:extLst>
              <a:ext uri="{FF2B5EF4-FFF2-40B4-BE49-F238E27FC236}">
                <a16:creationId xmlns:a16="http://schemas.microsoft.com/office/drawing/2014/main" id="{B297AFF8-AA8E-6E10-CD7F-F1ADD30BC89A}"/>
              </a:ext>
            </a:extLst>
          </p:cNvPr>
          <p:cNvGrpSpPr/>
          <p:nvPr/>
        </p:nvGrpSpPr>
        <p:grpSpPr>
          <a:xfrm>
            <a:off x="7465987" y="3229437"/>
            <a:ext cx="1254033" cy="1912644"/>
            <a:chOff x="7465987" y="3229437"/>
            <a:chExt cx="1254033" cy="1912644"/>
          </a:xfrm>
        </p:grpSpPr>
        <p:grpSp>
          <p:nvGrpSpPr>
            <p:cNvPr id="120" name="Gruppieren 119">
              <a:extLst>
                <a:ext uri="{FF2B5EF4-FFF2-40B4-BE49-F238E27FC236}">
                  <a16:creationId xmlns:a16="http://schemas.microsoft.com/office/drawing/2014/main" id="{DE3ADF50-03F0-CDB7-ACCB-79093B17E9E1}"/>
                </a:ext>
              </a:extLst>
            </p:cNvPr>
            <p:cNvGrpSpPr/>
            <p:nvPr/>
          </p:nvGrpSpPr>
          <p:grpSpPr>
            <a:xfrm>
              <a:off x="7465987" y="3229437"/>
              <a:ext cx="1102310" cy="1912644"/>
              <a:chOff x="7465987" y="3229437"/>
              <a:chExt cx="1102310" cy="1912644"/>
            </a:xfrm>
          </p:grpSpPr>
          <p:pic>
            <p:nvPicPr>
              <p:cNvPr id="108" name="Grafik 107">
                <a:extLst>
                  <a:ext uri="{FF2B5EF4-FFF2-40B4-BE49-F238E27FC236}">
                    <a16:creationId xmlns:a16="http://schemas.microsoft.com/office/drawing/2014/main" id="{84D42982-3053-0EDC-F765-E84140343E8F}"/>
                  </a:ext>
                </a:extLst>
              </p:cNvPr>
              <p:cNvPicPr>
                <a:picLocks noChangeAspect="1"/>
              </p:cNvPicPr>
              <p:nvPr/>
            </p:nvPicPr>
            <p:blipFill>
              <a:blip r:embed="rId3"/>
              <a:srcRect l="36142" t="50838" r="50359" b="9610"/>
              <a:stretch>
                <a:fillRect/>
              </a:stretch>
            </p:blipFill>
            <p:spPr>
              <a:xfrm>
                <a:off x="7493332" y="3229437"/>
                <a:ext cx="1028601" cy="1594467"/>
              </a:xfrm>
              <a:prstGeom prst="rect">
                <a:avLst/>
              </a:prstGeom>
            </p:spPr>
          </p:pic>
          <p:sp>
            <p:nvSpPr>
              <p:cNvPr id="15" name="Textfeld 14">
                <a:extLst>
                  <a:ext uri="{FF2B5EF4-FFF2-40B4-BE49-F238E27FC236}">
                    <a16:creationId xmlns:a16="http://schemas.microsoft.com/office/drawing/2014/main" id="{20577D5E-39B8-742E-A305-F589D4C30F14}"/>
                  </a:ext>
                </a:extLst>
              </p:cNvPr>
              <p:cNvSpPr txBox="1"/>
              <p:nvPr/>
            </p:nvSpPr>
            <p:spPr>
              <a:xfrm>
                <a:off x="7465987" y="4726583"/>
                <a:ext cx="1041782" cy="415498"/>
              </a:xfrm>
              <a:prstGeom prst="rect">
                <a:avLst/>
              </a:prstGeom>
              <a:noFill/>
            </p:spPr>
            <p:txBody>
              <a:bodyPr wrap="square" rtlCol="0">
                <a:spAutoFit/>
              </a:bodyPr>
              <a:lstStyle/>
              <a:p>
                <a:r>
                  <a:rPr lang="de-DE" sz="800" dirty="0">
                    <a:solidFill>
                      <a:schemeClr val="accent2"/>
                    </a:solidFill>
                    <a:latin typeface="Roboto" panose="02000000000000000000" pitchFamily="2" charset="0"/>
                    <a:ea typeface="Roboto" panose="02000000000000000000" pitchFamily="2" charset="0"/>
                  </a:rPr>
                  <a:t>Per E-Mail (</a:t>
                </a:r>
                <a:r>
                  <a:rPr lang="de-DE" sz="800" dirty="0" err="1">
                    <a:solidFill>
                      <a:schemeClr val="accent2"/>
                    </a:solidFill>
                    <a:latin typeface="Roboto" panose="02000000000000000000" pitchFamily="2" charset="0"/>
                    <a:ea typeface="Roboto" panose="02000000000000000000" pitchFamily="2" charset="0"/>
                  </a:rPr>
                  <a:t>n.s</a:t>
                </a:r>
                <a:r>
                  <a:rPr lang="de-DE" sz="800" dirty="0">
                    <a:solidFill>
                      <a:schemeClr val="accent2"/>
                    </a:solidFill>
                    <a:latin typeface="Roboto" panose="02000000000000000000" pitchFamily="2" charset="0"/>
                    <a:ea typeface="Roboto" panose="02000000000000000000" pitchFamily="2" charset="0"/>
                  </a:rPr>
                  <a:t>.)</a:t>
                </a:r>
              </a:p>
              <a:p>
                <a:endParaRPr lang="de-DE" sz="1200" dirty="0">
                  <a:latin typeface="Roboto" panose="02000000000000000000" pitchFamily="2" charset="0"/>
                  <a:ea typeface="Roboto" panose="02000000000000000000" pitchFamily="2" charset="0"/>
                </a:endParaRPr>
              </a:p>
            </p:txBody>
          </p:sp>
          <p:sp>
            <p:nvSpPr>
              <p:cNvPr id="32" name="Textfeld 31">
                <a:extLst>
                  <a:ext uri="{FF2B5EF4-FFF2-40B4-BE49-F238E27FC236}">
                    <a16:creationId xmlns:a16="http://schemas.microsoft.com/office/drawing/2014/main" id="{5BC86068-771D-6381-E9DF-FDBE80BFDF38}"/>
                  </a:ext>
                </a:extLst>
              </p:cNvPr>
              <p:cNvSpPr txBox="1"/>
              <p:nvPr/>
            </p:nvSpPr>
            <p:spPr>
              <a:xfrm>
                <a:off x="8014302" y="3539639"/>
                <a:ext cx="425495" cy="230832"/>
              </a:xfrm>
              <a:prstGeom prst="rect">
                <a:avLst/>
              </a:prstGeom>
              <a:noFill/>
            </p:spPr>
            <p:txBody>
              <a:bodyPr wrap="square" rtlCol="0">
                <a:spAutoFit/>
              </a:bodyPr>
              <a:lstStyle/>
              <a:p>
                <a:r>
                  <a:rPr lang="de-DE" sz="900" b="1" dirty="0">
                    <a:solidFill>
                      <a:schemeClr val="accent1"/>
                    </a:solidFill>
                    <a:latin typeface="Roboto" panose="02000000000000000000" pitchFamily="2" charset="0"/>
                    <a:ea typeface="Roboto" panose="02000000000000000000" pitchFamily="2" charset="0"/>
                  </a:rPr>
                  <a:t>32,8</a:t>
                </a:r>
                <a:endParaRPr lang="de-DE" sz="1200" dirty="0">
                  <a:latin typeface="Roboto" panose="02000000000000000000" pitchFamily="2" charset="0"/>
                  <a:ea typeface="Roboto" panose="02000000000000000000" pitchFamily="2" charset="0"/>
                </a:endParaRPr>
              </a:p>
            </p:txBody>
          </p:sp>
          <p:sp>
            <p:nvSpPr>
              <p:cNvPr id="33" name="Textfeld 32">
                <a:extLst>
                  <a:ext uri="{FF2B5EF4-FFF2-40B4-BE49-F238E27FC236}">
                    <a16:creationId xmlns:a16="http://schemas.microsoft.com/office/drawing/2014/main" id="{FA9D28CB-FEBC-33CF-5E2D-F68F7B80CF5D}"/>
                  </a:ext>
                </a:extLst>
              </p:cNvPr>
              <p:cNvSpPr txBox="1"/>
              <p:nvPr/>
            </p:nvSpPr>
            <p:spPr>
              <a:xfrm>
                <a:off x="7472099" y="3742757"/>
                <a:ext cx="480064" cy="230832"/>
              </a:xfrm>
              <a:prstGeom prst="rect">
                <a:avLst/>
              </a:prstGeom>
              <a:noFill/>
            </p:spPr>
            <p:txBody>
              <a:bodyPr wrap="square" rtlCol="0">
                <a:spAutoFit/>
              </a:bodyPr>
              <a:lstStyle/>
              <a:p>
                <a:r>
                  <a:rPr lang="de-DE" sz="900" b="1" dirty="0">
                    <a:solidFill>
                      <a:schemeClr val="bg1"/>
                    </a:solidFill>
                    <a:latin typeface="Roboto" panose="02000000000000000000" pitchFamily="2" charset="0"/>
                    <a:ea typeface="Roboto" panose="02000000000000000000" pitchFamily="2" charset="0"/>
                  </a:rPr>
                  <a:t>27,9</a:t>
                </a:r>
                <a:endParaRPr lang="de-DE" sz="1200" dirty="0">
                  <a:latin typeface="Roboto" panose="02000000000000000000" pitchFamily="2" charset="0"/>
                  <a:ea typeface="Roboto" panose="02000000000000000000" pitchFamily="2" charset="0"/>
                </a:endParaRPr>
              </a:p>
            </p:txBody>
          </p:sp>
          <p:sp>
            <p:nvSpPr>
              <p:cNvPr id="34" name="Textfeld 33">
                <a:extLst>
                  <a:ext uri="{FF2B5EF4-FFF2-40B4-BE49-F238E27FC236}">
                    <a16:creationId xmlns:a16="http://schemas.microsoft.com/office/drawing/2014/main" id="{C1096944-727A-6AD7-8213-4077B61CFE73}"/>
                  </a:ext>
                </a:extLst>
              </p:cNvPr>
              <p:cNvSpPr txBox="1"/>
              <p:nvPr/>
            </p:nvSpPr>
            <p:spPr>
              <a:xfrm>
                <a:off x="7747856" y="3667822"/>
                <a:ext cx="425495" cy="230832"/>
              </a:xfrm>
              <a:prstGeom prst="rect">
                <a:avLst/>
              </a:prstGeom>
              <a:noFill/>
            </p:spPr>
            <p:txBody>
              <a:bodyPr wrap="square" rtlCol="0">
                <a:spAutoFit/>
              </a:bodyPr>
              <a:lstStyle/>
              <a:p>
                <a:r>
                  <a:rPr lang="de-DE" sz="900" b="1" dirty="0">
                    <a:solidFill>
                      <a:schemeClr val="accent2"/>
                    </a:solidFill>
                    <a:latin typeface="Roboto" panose="02000000000000000000" pitchFamily="2" charset="0"/>
                    <a:ea typeface="Roboto" panose="02000000000000000000" pitchFamily="2" charset="0"/>
                  </a:rPr>
                  <a:t>29,8</a:t>
                </a:r>
                <a:endParaRPr lang="de-DE" sz="1200" dirty="0">
                  <a:latin typeface="Roboto" panose="02000000000000000000" pitchFamily="2" charset="0"/>
                  <a:ea typeface="Roboto" panose="02000000000000000000" pitchFamily="2" charset="0"/>
                </a:endParaRPr>
              </a:p>
            </p:txBody>
          </p:sp>
          <p:grpSp>
            <p:nvGrpSpPr>
              <p:cNvPr id="102" name="Gruppieren 101">
                <a:extLst>
                  <a:ext uri="{FF2B5EF4-FFF2-40B4-BE49-F238E27FC236}">
                    <a16:creationId xmlns:a16="http://schemas.microsoft.com/office/drawing/2014/main" id="{2375CA44-57FB-8879-5A13-1EB65D86B8EF}"/>
                  </a:ext>
                </a:extLst>
              </p:cNvPr>
              <p:cNvGrpSpPr/>
              <p:nvPr/>
            </p:nvGrpSpPr>
            <p:grpSpPr>
              <a:xfrm>
                <a:off x="7925612" y="4346210"/>
                <a:ext cx="642685" cy="372836"/>
                <a:chOff x="7925612" y="3964375"/>
                <a:chExt cx="642685" cy="372836"/>
              </a:xfrm>
            </p:grpSpPr>
            <p:sp>
              <p:nvSpPr>
                <p:cNvPr id="62" name="Rechteck 61">
                  <a:extLst>
                    <a:ext uri="{FF2B5EF4-FFF2-40B4-BE49-F238E27FC236}">
                      <a16:creationId xmlns:a16="http://schemas.microsoft.com/office/drawing/2014/main" id="{461E908B-7210-A09E-C45B-1809CD0A685F}"/>
                    </a:ext>
                  </a:extLst>
                </p:cNvPr>
                <p:cNvSpPr/>
                <p:nvPr/>
              </p:nvSpPr>
              <p:spPr>
                <a:xfrm>
                  <a:off x="7980528" y="3964375"/>
                  <a:ext cx="527241" cy="3728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3" name="Rechteck 62">
                  <a:extLst>
                    <a:ext uri="{FF2B5EF4-FFF2-40B4-BE49-F238E27FC236}">
                      <a16:creationId xmlns:a16="http://schemas.microsoft.com/office/drawing/2014/main" id="{4D92B423-3059-1913-8218-002D62C6282E}"/>
                    </a:ext>
                  </a:extLst>
                </p:cNvPr>
                <p:cNvSpPr/>
                <p:nvPr/>
              </p:nvSpPr>
              <p:spPr>
                <a:xfrm>
                  <a:off x="7925612" y="4291191"/>
                  <a:ext cx="642685"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4" name="Rechteck 63">
                  <a:extLst>
                    <a:ext uri="{FF2B5EF4-FFF2-40B4-BE49-F238E27FC236}">
                      <a16:creationId xmlns:a16="http://schemas.microsoft.com/office/drawing/2014/main" id="{1A0D4B3C-48A6-483D-B9FC-C0D139DCCE43}"/>
                    </a:ext>
                  </a:extLst>
                </p:cNvPr>
                <p:cNvSpPr/>
                <p:nvPr/>
              </p:nvSpPr>
              <p:spPr>
                <a:xfrm>
                  <a:off x="8204200" y="4003132"/>
                  <a:ext cx="313545" cy="138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pic>
          <p:nvPicPr>
            <p:cNvPr id="49" name="Grafik 48">
              <a:extLst>
                <a:ext uri="{FF2B5EF4-FFF2-40B4-BE49-F238E27FC236}">
                  <a16:creationId xmlns:a16="http://schemas.microsoft.com/office/drawing/2014/main" id="{55CFBB66-5024-D76F-7B81-77A181A73B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40531" y="4060963"/>
              <a:ext cx="879489" cy="879489"/>
            </a:xfrm>
            <a:prstGeom prst="rect">
              <a:avLst/>
            </a:prstGeom>
          </p:spPr>
        </p:pic>
      </p:grpSp>
      <p:grpSp>
        <p:nvGrpSpPr>
          <p:cNvPr id="113" name="Gruppieren 112">
            <a:extLst>
              <a:ext uri="{FF2B5EF4-FFF2-40B4-BE49-F238E27FC236}">
                <a16:creationId xmlns:a16="http://schemas.microsoft.com/office/drawing/2014/main" id="{C33A93D7-4ACC-521A-133F-7FCCB03B00CC}"/>
              </a:ext>
            </a:extLst>
          </p:cNvPr>
          <p:cNvGrpSpPr/>
          <p:nvPr/>
        </p:nvGrpSpPr>
        <p:grpSpPr>
          <a:xfrm>
            <a:off x="10753819" y="1993007"/>
            <a:ext cx="1077696" cy="3133686"/>
            <a:chOff x="10753819" y="1993007"/>
            <a:chExt cx="1077696" cy="3133686"/>
          </a:xfrm>
        </p:grpSpPr>
        <p:pic>
          <p:nvPicPr>
            <p:cNvPr id="112" name="Grafik 111">
              <a:extLst>
                <a:ext uri="{FF2B5EF4-FFF2-40B4-BE49-F238E27FC236}">
                  <a16:creationId xmlns:a16="http://schemas.microsoft.com/office/drawing/2014/main" id="{0C20D8C0-BFEB-0550-0360-CAF10A7BBF3A}"/>
                </a:ext>
              </a:extLst>
            </p:cNvPr>
            <p:cNvPicPr>
              <a:picLocks noChangeAspect="1"/>
            </p:cNvPicPr>
            <p:nvPr/>
          </p:nvPicPr>
          <p:blipFill>
            <a:blip r:embed="rId3"/>
            <a:srcRect l="79884" t="20168" r="6926" b="9610"/>
            <a:stretch>
              <a:fillRect/>
            </a:stretch>
          </p:blipFill>
          <p:spPr>
            <a:xfrm>
              <a:off x="10826513" y="1993007"/>
              <a:ext cx="1005002" cy="2830898"/>
            </a:xfrm>
            <a:prstGeom prst="rect">
              <a:avLst/>
            </a:prstGeom>
          </p:spPr>
        </p:pic>
        <p:sp>
          <p:nvSpPr>
            <p:cNvPr id="41" name="Textfeld 40">
              <a:extLst>
                <a:ext uri="{FF2B5EF4-FFF2-40B4-BE49-F238E27FC236}">
                  <a16:creationId xmlns:a16="http://schemas.microsoft.com/office/drawing/2014/main" id="{AB3373F4-A835-1A5F-476A-A64AFBF947C4}"/>
                </a:ext>
              </a:extLst>
            </p:cNvPr>
            <p:cNvSpPr txBox="1"/>
            <p:nvPr/>
          </p:nvSpPr>
          <p:spPr>
            <a:xfrm>
              <a:off x="11344955" y="2314759"/>
              <a:ext cx="425495" cy="230832"/>
            </a:xfrm>
            <a:prstGeom prst="rect">
              <a:avLst/>
            </a:prstGeom>
            <a:noFill/>
          </p:spPr>
          <p:txBody>
            <a:bodyPr wrap="square" rtlCol="0">
              <a:spAutoFit/>
            </a:bodyPr>
            <a:lstStyle/>
            <a:p>
              <a:r>
                <a:rPr lang="de-DE" sz="900" b="1" dirty="0">
                  <a:solidFill>
                    <a:schemeClr val="accent1"/>
                  </a:solidFill>
                  <a:latin typeface="Roboto" panose="02000000000000000000" pitchFamily="2" charset="0"/>
                  <a:ea typeface="Roboto" panose="02000000000000000000" pitchFamily="2" charset="0"/>
                </a:rPr>
                <a:t>67,2</a:t>
              </a:r>
              <a:endParaRPr lang="de-DE" sz="1200" dirty="0">
                <a:latin typeface="Roboto" panose="02000000000000000000" pitchFamily="2" charset="0"/>
                <a:ea typeface="Roboto" panose="02000000000000000000" pitchFamily="2" charset="0"/>
              </a:endParaRPr>
            </a:p>
          </p:txBody>
        </p:sp>
        <p:sp>
          <p:nvSpPr>
            <p:cNvPr id="19" name="Textfeld 18">
              <a:extLst>
                <a:ext uri="{FF2B5EF4-FFF2-40B4-BE49-F238E27FC236}">
                  <a16:creationId xmlns:a16="http://schemas.microsoft.com/office/drawing/2014/main" id="{A2A55842-176B-3E32-0C9D-F4534D3EA7B6}"/>
                </a:ext>
              </a:extLst>
            </p:cNvPr>
            <p:cNvSpPr txBox="1"/>
            <p:nvPr/>
          </p:nvSpPr>
          <p:spPr>
            <a:xfrm>
              <a:off x="10753819" y="4726583"/>
              <a:ext cx="1041782" cy="400110"/>
            </a:xfrm>
            <a:prstGeom prst="rect">
              <a:avLst/>
            </a:prstGeom>
            <a:noFill/>
          </p:spPr>
          <p:txBody>
            <a:bodyPr wrap="square" rtlCol="0">
              <a:spAutoFit/>
            </a:bodyPr>
            <a:lstStyle/>
            <a:p>
              <a:r>
                <a:rPr lang="de-DE" sz="800" dirty="0">
                  <a:solidFill>
                    <a:schemeClr val="accent2"/>
                  </a:solidFill>
                  <a:latin typeface="Roboto" panose="02000000000000000000" pitchFamily="2" charset="0"/>
                  <a:ea typeface="Roboto" panose="02000000000000000000" pitchFamily="2" charset="0"/>
                </a:rPr>
                <a:t>Per Elternbrief (*)</a:t>
              </a:r>
            </a:p>
            <a:p>
              <a:endParaRPr lang="de-DE" sz="1200" dirty="0">
                <a:latin typeface="Roboto" panose="02000000000000000000" pitchFamily="2" charset="0"/>
                <a:ea typeface="Roboto" panose="02000000000000000000" pitchFamily="2" charset="0"/>
              </a:endParaRPr>
            </a:p>
          </p:txBody>
        </p:sp>
        <p:sp>
          <p:nvSpPr>
            <p:cNvPr id="42" name="Textfeld 41">
              <a:extLst>
                <a:ext uri="{FF2B5EF4-FFF2-40B4-BE49-F238E27FC236}">
                  <a16:creationId xmlns:a16="http://schemas.microsoft.com/office/drawing/2014/main" id="{DD99370E-861B-2174-F082-396B1B10EA63}"/>
                </a:ext>
              </a:extLst>
            </p:cNvPr>
            <p:cNvSpPr txBox="1"/>
            <p:nvPr/>
          </p:nvSpPr>
          <p:spPr>
            <a:xfrm>
              <a:off x="10784996" y="2952887"/>
              <a:ext cx="480064" cy="230832"/>
            </a:xfrm>
            <a:prstGeom prst="rect">
              <a:avLst/>
            </a:prstGeom>
            <a:noFill/>
          </p:spPr>
          <p:txBody>
            <a:bodyPr wrap="square" rtlCol="0">
              <a:spAutoFit/>
            </a:bodyPr>
            <a:lstStyle/>
            <a:p>
              <a:r>
                <a:rPr lang="de-DE" sz="900" b="1" dirty="0">
                  <a:solidFill>
                    <a:schemeClr val="bg1"/>
                  </a:solidFill>
                  <a:latin typeface="Roboto" panose="02000000000000000000" pitchFamily="2" charset="0"/>
                  <a:ea typeface="Roboto" panose="02000000000000000000" pitchFamily="2" charset="0"/>
                </a:rPr>
                <a:t>49,6</a:t>
              </a:r>
              <a:endParaRPr lang="de-DE" sz="1200" dirty="0">
                <a:latin typeface="Roboto" panose="02000000000000000000" pitchFamily="2" charset="0"/>
                <a:ea typeface="Roboto" panose="02000000000000000000" pitchFamily="2" charset="0"/>
              </a:endParaRPr>
            </a:p>
          </p:txBody>
        </p:sp>
        <p:sp>
          <p:nvSpPr>
            <p:cNvPr id="43" name="Textfeld 42">
              <a:extLst>
                <a:ext uri="{FF2B5EF4-FFF2-40B4-BE49-F238E27FC236}">
                  <a16:creationId xmlns:a16="http://schemas.microsoft.com/office/drawing/2014/main" id="{26664409-0897-6619-6FBB-350B968EABBD}"/>
                </a:ext>
              </a:extLst>
            </p:cNvPr>
            <p:cNvSpPr txBox="1"/>
            <p:nvPr/>
          </p:nvSpPr>
          <p:spPr>
            <a:xfrm>
              <a:off x="11060753" y="3117645"/>
              <a:ext cx="425495" cy="230832"/>
            </a:xfrm>
            <a:prstGeom prst="rect">
              <a:avLst/>
            </a:prstGeom>
            <a:noFill/>
          </p:spPr>
          <p:txBody>
            <a:bodyPr wrap="square" rtlCol="0">
              <a:spAutoFit/>
            </a:bodyPr>
            <a:lstStyle/>
            <a:p>
              <a:r>
                <a:rPr lang="de-DE" sz="900" b="1" dirty="0">
                  <a:solidFill>
                    <a:schemeClr val="accent2"/>
                  </a:solidFill>
                  <a:latin typeface="Roboto" panose="02000000000000000000" pitchFamily="2" charset="0"/>
                  <a:ea typeface="Roboto" panose="02000000000000000000" pitchFamily="2" charset="0"/>
                </a:rPr>
                <a:t>45,6</a:t>
              </a:r>
              <a:endParaRPr lang="de-DE" sz="1200" dirty="0">
                <a:latin typeface="Roboto" panose="02000000000000000000" pitchFamily="2" charset="0"/>
                <a:ea typeface="Roboto" panose="02000000000000000000" pitchFamily="2" charset="0"/>
              </a:endParaRPr>
            </a:p>
          </p:txBody>
        </p:sp>
        <p:sp>
          <p:nvSpPr>
            <p:cNvPr id="73" name="Freihandform 72">
              <a:extLst>
                <a:ext uri="{FF2B5EF4-FFF2-40B4-BE49-F238E27FC236}">
                  <a16:creationId xmlns:a16="http://schemas.microsoft.com/office/drawing/2014/main" id="{30D3DBD5-78CE-A1AA-C9B5-62392E15140E}"/>
                </a:ext>
              </a:extLst>
            </p:cNvPr>
            <p:cNvSpPr/>
            <p:nvPr/>
          </p:nvSpPr>
          <p:spPr>
            <a:xfrm>
              <a:off x="11220450" y="4261685"/>
              <a:ext cx="301625" cy="390525"/>
            </a:xfrm>
            <a:custGeom>
              <a:avLst/>
              <a:gdLst>
                <a:gd name="csX0" fmla="*/ 0 w 301625"/>
                <a:gd name="csY0" fmla="*/ 98425 h 390525"/>
                <a:gd name="csX1" fmla="*/ 82550 w 301625"/>
                <a:gd name="csY1" fmla="*/ 85725 h 390525"/>
                <a:gd name="csX2" fmla="*/ 82550 w 301625"/>
                <a:gd name="csY2" fmla="*/ 85725 h 390525"/>
                <a:gd name="csX3" fmla="*/ 82550 w 301625"/>
                <a:gd name="csY3" fmla="*/ 85725 h 390525"/>
                <a:gd name="csX4" fmla="*/ 82550 w 301625"/>
                <a:gd name="csY4" fmla="*/ 85725 h 390525"/>
                <a:gd name="csX5" fmla="*/ 98425 w 301625"/>
                <a:gd name="csY5" fmla="*/ 0 h 390525"/>
                <a:gd name="csX6" fmla="*/ 209550 w 301625"/>
                <a:gd name="csY6" fmla="*/ 3175 h 390525"/>
                <a:gd name="csX7" fmla="*/ 301625 w 301625"/>
                <a:gd name="csY7" fmla="*/ 107950 h 390525"/>
                <a:gd name="csX8" fmla="*/ 298450 w 301625"/>
                <a:gd name="csY8" fmla="*/ 307975 h 390525"/>
                <a:gd name="csX9" fmla="*/ 238125 w 301625"/>
                <a:gd name="csY9" fmla="*/ 307975 h 390525"/>
                <a:gd name="csX10" fmla="*/ 250825 w 301625"/>
                <a:gd name="csY10" fmla="*/ 342900 h 390525"/>
                <a:gd name="csX11" fmla="*/ 66675 w 301625"/>
                <a:gd name="csY11" fmla="*/ 390525 h 390525"/>
                <a:gd name="csX12" fmla="*/ 0 w 301625"/>
                <a:gd name="csY12" fmla="*/ 98425 h 390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01625" h="390525">
                  <a:moveTo>
                    <a:pt x="0" y="98425"/>
                  </a:moveTo>
                  <a:lnTo>
                    <a:pt x="82550" y="85725"/>
                  </a:lnTo>
                  <a:lnTo>
                    <a:pt x="82550" y="85725"/>
                  </a:lnTo>
                  <a:lnTo>
                    <a:pt x="82550" y="85725"/>
                  </a:lnTo>
                  <a:lnTo>
                    <a:pt x="82550" y="85725"/>
                  </a:lnTo>
                  <a:lnTo>
                    <a:pt x="98425" y="0"/>
                  </a:lnTo>
                  <a:lnTo>
                    <a:pt x="209550" y="3175"/>
                  </a:lnTo>
                  <a:lnTo>
                    <a:pt x="301625" y="107950"/>
                  </a:lnTo>
                  <a:cubicBezTo>
                    <a:pt x="300567" y="174625"/>
                    <a:pt x="299508" y="241300"/>
                    <a:pt x="298450" y="307975"/>
                  </a:cubicBezTo>
                  <a:lnTo>
                    <a:pt x="238125" y="307975"/>
                  </a:lnTo>
                  <a:lnTo>
                    <a:pt x="250825" y="342900"/>
                  </a:lnTo>
                  <a:lnTo>
                    <a:pt x="66675" y="390525"/>
                  </a:lnTo>
                  <a:lnTo>
                    <a:pt x="0" y="98425"/>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869BC683-6614-9888-8F7E-BC07FC70D21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rcRect l="60162" t="24797" r="7469" b="33505"/>
            <a:stretch>
              <a:fillRect/>
            </a:stretch>
          </p:blipFill>
          <p:spPr>
            <a:xfrm>
              <a:off x="11209547" y="4222922"/>
              <a:ext cx="351873" cy="453279"/>
            </a:xfrm>
            <a:prstGeom prst="rect">
              <a:avLst/>
            </a:prstGeom>
            <a:noFill/>
          </p:spPr>
        </p:pic>
      </p:grpSp>
      <p:grpSp>
        <p:nvGrpSpPr>
          <p:cNvPr id="121" name="Gruppieren 120">
            <a:extLst>
              <a:ext uri="{FF2B5EF4-FFF2-40B4-BE49-F238E27FC236}">
                <a16:creationId xmlns:a16="http://schemas.microsoft.com/office/drawing/2014/main" id="{E8D1B923-C0C1-6BCC-FE70-F966B1FCE127}"/>
              </a:ext>
            </a:extLst>
          </p:cNvPr>
          <p:cNvGrpSpPr/>
          <p:nvPr/>
        </p:nvGrpSpPr>
        <p:grpSpPr>
          <a:xfrm>
            <a:off x="6337526" y="3058133"/>
            <a:ext cx="1302026" cy="2191670"/>
            <a:chOff x="6337526" y="3058133"/>
            <a:chExt cx="1302026" cy="2191670"/>
          </a:xfrm>
        </p:grpSpPr>
        <p:grpSp>
          <p:nvGrpSpPr>
            <p:cNvPr id="118" name="Gruppieren 117">
              <a:extLst>
                <a:ext uri="{FF2B5EF4-FFF2-40B4-BE49-F238E27FC236}">
                  <a16:creationId xmlns:a16="http://schemas.microsoft.com/office/drawing/2014/main" id="{8C48954F-1106-3659-1D68-2EB9F069B483}"/>
                </a:ext>
              </a:extLst>
            </p:cNvPr>
            <p:cNvGrpSpPr/>
            <p:nvPr/>
          </p:nvGrpSpPr>
          <p:grpSpPr>
            <a:xfrm>
              <a:off x="6337526" y="3058133"/>
              <a:ext cx="1131186" cy="2191670"/>
              <a:chOff x="6337526" y="3058133"/>
              <a:chExt cx="1131186" cy="2191670"/>
            </a:xfrm>
          </p:grpSpPr>
          <p:pic>
            <p:nvPicPr>
              <p:cNvPr id="109" name="Grafik 108">
                <a:extLst>
                  <a:ext uri="{FF2B5EF4-FFF2-40B4-BE49-F238E27FC236}">
                    <a16:creationId xmlns:a16="http://schemas.microsoft.com/office/drawing/2014/main" id="{AD4C8E0E-18C8-C99E-78C2-229746B0EC55}"/>
                  </a:ext>
                </a:extLst>
              </p:cNvPr>
              <p:cNvPicPr>
                <a:picLocks noChangeAspect="1"/>
              </p:cNvPicPr>
              <p:nvPr/>
            </p:nvPicPr>
            <p:blipFill>
              <a:blip r:embed="rId3"/>
              <a:srcRect l="20973" t="46589" r="64182" b="9610"/>
              <a:stretch>
                <a:fillRect/>
              </a:stretch>
            </p:blipFill>
            <p:spPr>
              <a:xfrm>
                <a:off x="6337526" y="3058133"/>
                <a:ext cx="1131186" cy="1765772"/>
              </a:xfrm>
              <a:prstGeom prst="rect">
                <a:avLst/>
              </a:prstGeom>
            </p:spPr>
          </p:pic>
          <p:sp>
            <p:nvSpPr>
              <p:cNvPr id="13" name="Textfeld 12">
                <a:extLst>
                  <a:ext uri="{FF2B5EF4-FFF2-40B4-BE49-F238E27FC236}">
                    <a16:creationId xmlns:a16="http://schemas.microsoft.com/office/drawing/2014/main" id="{DDC414BB-4E2A-1F6D-102C-37F011E2F137}"/>
                  </a:ext>
                </a:extLst>
              </p:cNvPr>
              <p:cNvSpPr txBox="1"/>
              <p:nvPr/>
            </p:nvSpPr>
            <p:spPr>
              <a:xfrm>
                <a:off x="6345921" y="4726583"/>
                <a:ext cx="1041782" cy="523220"/>
              </a:xfrm>
              <a:prstGeom prst="rect">
                <a:avLst/>
              </a:prstGeom>
              <a:noFill/>
            </p:spPr>
            <p:txBody>
              <a:bodyPr wrap="square" rtlCol="0">
                <a:spAutoFit/>
              </a:bodyPr>
              <a:lstStyle/>
              <a:p>
                <a:r>
                  <a:rPr lang="de-DE" sz="800" dirty="0">
                    <a:solidFill>
                      <a:schemeClr val="accent2"/>
                    </a:solidFill>
                    <a:latin typeface="Roboto" panose="02000000000000000000" pitchFamily="2" charset="0"/>
                    <a:ea typeface="Roboto" panose="02000000000000000000" pitchFamily="2" charset="0"/>
                  </a:rPr>
                  <a:t>In einer Einzelberatung (*)</a:t>
                </a:r>
              </a:p>
              <a:p>
                <a:endParaRPr lang="de-DE" sz="1200" dirty="0">
                  <a:latin typeface="Roboto" panose="02000000000000000000" pitchFamily="2" charset="0"/>
                  <a:ea typeface="Roboto" panose="02000000000000000000" pitchFamily="2" charset="0"/>
                </a:endParaRPr>
              </a:p>
            </p:txBody>
          </p:sp>
          <p:sp>
            <p:nvSpPr>
              <p:cNvPr id="29" name="Textfeld 28">
                <a:extLst>
                  <a:ext uri="{FF2B5EF4-FFF2-40B4-BE49-F238E27FC236}">
                    <a16:creationId xmlns:a16="http://schemas.microsoft.com/office/drawing/2014/main" id="{057D89FE-0A07-D26A-20F9-559FF725987C}"/>
                  </a:ext>
                </a:extLst>
              </p:cNvPr>
              <p:cNvSpPr txBox="1"/>
              <p:nvPr/>
            </p:nvSpPr>
            <p:spPr>
              <a:xfrm>
                <a:off x="6914760" y="3292144"/>
                <a:ext cx="425495" cy="230832"/>
              </a:xfrm>
              <a:prstGeom prst="rect">
                <a:avLst/>
              </a:prstGeom>
              <a:noFill/>
            </p:spPr>
            <p:txBody>
              <a:bodyPr wrap="square" rtlCol="0">
                <a:spAutoFit/>
              </a:bodyPr>
              <a:lstStyle/>
              <a:p>
                <a:r>
                  <a:rPr lang="de-DE" sz="900" b="1" dirty="0">
                    <a:solidFill>
                      <a:schemeClr val="accent1"/>
                    </a:solidFill>
                    <a:latin typeface="Roboto" panose="02000000000000000000" pitchFamily="2" charset="0"/>
                    <a:ea typeface="Roboto" panose="02000000000000000000" pitchFamily="2" charset="0"/>
                  </a:rPr>
                  <a:t>40,3</a:t>
                </a:r>
                <a:endParaRPr lang="de-DE" sz="1200" dirty="0">
                  <a:latin typeface="Roboto" panose="02000000000000000000" pitchFamily="2" charset="0"/>
                  <a:ea typeface="Roboto" panose="02000000000000000000" pitchFamily="2" charset="0"/>
                </a:endParaRPr>
              </a:p>
            </p:txBody>
          </p:sp>
          <p:sp>
            <p:nvSpPr>
              <p:cNvPr id="30" name="Textfeld 29">
                <a:extLst>
                  <a:ext uri="{FF2B5EF4-FFF2-40B4-BE49-F238E27FC236}">
                    <a16:creationId xmlns:a16="http://schemas.microsoft.com/office/drawing/2014/main" id="{EACC4F5C-0619-2F47-55BE-12F7CB4EA1A5}"/>
                  </a:ext>
                </a:extLst>
              </p:cNvPr>
              <p:cNvSpPr txBox="1"/>
              <p:nvPr/>
            </p:nvSpPr>
            <p:spPr>
              <a:xfrm>
                <a:off x="6354801" y="3850371"/>
                <a:ext cx="480064" cy="415498"/>
              </a:xfrm>
              <a:prstGeom prst="rect">
                <a:avLst/>
              </a:prstGeom>
              <a:noFill/>
            </p:spPr>
            <p:txBody>
              <a:bodyPr wrap="square" rtlCol="0">
                <a:spAutoFit/>
              </a:bodyPr>
              <a:lstStyle/>
              <a:p>
                <a:r>
                  <a:rPr lang="de-DE" sz="900" b="1" dirty="0">
                    <a:solidFill>
                      <a:schemeClr val="bg1"/>
                    </a:solidFill>
                    <a:latin typeface="Roboto" panose="02000000000000000000" pitchFamily="2" charset="0"/>
                    <a:ea typeface="Roboto" panose="02000000000000000000" pitchFamily="2" charset="0"/>
                  </a:rPr>
                  <a:t>24,8</a:t>
                </a:r>
              </a:p>
              <a:p>
                <a:endParaRPr lang="de-DE" sz="1200" dirty="0">
                  <a:latin typeface="Roboto" panose="02000000000000000000" pitchFamily="2" charset="0"/>
                  <a:ea typeface="Roboto" panose="02000000000000000000" pitchFamily="2" charset="0"/>
                </a:endParaRPr>
              </a:p>
            </p:txBody>
          </p:sp>
          <p:sp>
            <p:nvSpPr>
              <p:cNvPr id="31" name="Textfeld 30">
                <a:extLst>
                  <a:ext uri="{FF2B5EF4-FFF2-40B4-BE49-F238E27FC236}">
                    <a16:creationId xmlns:a16="http://schemas.microsoft.com/office/drawing/2014/main" id="{CD07BAD5-BF4D-9404-351D-EFEF922678EF}"/>
                  </a:ext>
                </a:extLst>
              </p:cNvPr>
              <p:cNvSpPr txBox="1"/>
              <p:nvPr/>
            </p:nvSpPr>
            <p:spPr>
              <a:xfrm>
                <a:off x="6630558" y="3349305"/>
                <a:ext cx="425495" cy="415498"/>
              </a:xfrm>
              <a:prstGeom prst="rect">
                <a:avLst/>
              </a:prstGeom>
              <a:noFill/>
            </p:spPr>
            <p:txBody>
              <a:bodyPr wrap="square" rtlCol="0">
                <a:spAutoFit/>
              </a:bodyPr>
              <a:lstStyle/>
              <a:p>
                <a:r>
                  <a:rPr lang="de-DE" sz="900" b="1" dirty="0">
                    <a:solidFill>
                      <a:schemeClr val="accent2"/>
                    </a:solidFill>
                    <a:latin typeface="Roboto" panose="02000000000000000000" pitchFamily="2" charset="0"/>
                    <a:ea typeface="Roboto" panose="02000000000000000000" pitchFamily="2" charset="0"/>
                  </a:rPr>
                  <a:t>38,6</a:t>
                </a:r>
              </a:p>
              <a:p>
                <a:endParaRPr lang="de-DE" sz="1200" dirty="0">
                  <a:latin typeface="Roboto" panose="02000000000000000000" pitchFamily="2" charset="0"/>
                  <a:ea typeface="Roboto" panose="02000000000000000000" pitchFamily="2" charset="0"/>
                </a:endParaRPr>
              </a:p>
            </p:txBody>
          </p:sp>
          <p:grpSp>
            <p:nvGrpSpPr>
              <p:cNvPr id="100" name="Gruppieren 99">
                <a:extLst>
                  <a:ext uri="{FF2B5EF4-FFF2-40B4-BE49-F238E27FC236}">
                    <a16:creationId xmlns:a16="http://schemas.microsoft.com/office/drawing/2014/main" id="{B7237535-DC2C-BFDF-3B11-9F7D9DC7E389}"/>
                  </a:ext>
                </a:extLst>
              </p:cNvPr>
              <p:cNvGrpSpPr/>
              <p:nvPr/>
            </p:nvGrpSpPr>
            <p:grpSpPr>
              <a:xfrm>
                <a:off x="6930161" y="4166435"/>
                <a:ext cx="445364" cy="569035"/>
                <a:chOff x="6930161" y="3784600"/>
                <a:chExt cx="445364" cy="569035"/>
              </a:xfrm>
            </p:grpSpPr>
            <p:sp>
              <p:nvSpPr>
                <p:cNvPr id="74" name="Oval 73">
                  <a:extLst>
                    <a:ext uri="{FF2B5EF4-FFF2-40B4-BE49-F238E27FC236}">
                      <a16:creationId xmlns:a16="http://schemas.microsoft.com/office/drawing/2014/main" id="{438DC021-5A47-E26D-E2D0-0B772E4560A4}"/>
                    </a:ext>
                  </a:extLst>
                </p:cNvPr>
                <p:cNvSpPr/>
                <p:nvPr/>
              </p:nvSpPr>
              <p:spPr>
                <a:xfrm>
                  <a:off x="6956724" y="4105981"/>
                  <a:ext cx="94182" cy="9418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Oval 74">
                  <a:extLst>
                    <a:ext uri="{FF2B5EF4-FFF2-40B4-BE49-F238E27FC236}">
                      <a16:creationId xmlns:a16="http://schemas.microsoft.com/office/drawing/2014/main" id="{4B41592D-8CEF-D62C-8D57-74236900F912}"/>
                    </a:ext>
                  </a:extLst>
                </p:cNvPr>
                <p:cNvSpPr/>
                <p:nvPr/>
              </p:nvSpPr>
              <p:spPr>
                <a:xfrm>
                  <a:off x="7218615" y="4033534"/>
                  <a:ext cx="119366" cy="11936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8" name="Freihandform 77">
                  <a:extLst>
                    <a:ext uri="{FF2B5EF4-FFF2-40B4-BE49-F238E27FC236}">
                      <a16:creationId xmlns:a16="http://schemas.microsoft.com/office/drawing/2014/main" id="{F6F75E1B-5E18-6E54-3C3C-12557D83C933}"/>
                    </a:ext>
                  </a:extLst>
                </p:cNvPr>
                <p:cNvSpPr/>
                <p:nvPr/>
              </p:nvSpPr>
              <p:spPr>
                <a:xfrm>
                  <a:off x="6930161" y="3784600"/>
                  <a:ext cx="445364" cy="279400"/>
                </a:xfrm>
                <a:custGeom>
                  <a:avLst/>
                  <a:gdLst>
                    <a:gd name="csX0" fmla="*/ 4039 w 445364"/>
                    <a:gd name="csY0" fmla="*/ 82550 h 279400"/>
                    <a:gd name="csX1" fmla="*/ 194539 w 445364"/>
                    <a:gd name="csY1" fmla="*/ 82550 h 279400"/>
                    <a:gd name="csX2" fmla="*/ 191364 w 445364"/>
                    <a:gd name="csY2" fmla="*/ 12700 h 279400"/>
                    <a:gd name="csX3" fmla="*/ 219939 w 445364"/>
                    <a:gd name="csY3" fmla="*/ 0 h 279400"/>
                    <a:gd name="csX4" fmla="*/ 435839 w 445364"/>
                    <a:gd name="csY4" fmla="*/ 3175 h 279400"/>
                    <a:gd name="csX5" fmla="*/ 445364 w 445364"/>
                    <a:gd name="csY5" fmla="*/ 19050 h 279400"/>
                    <a:gd name="csX6" fmla="*/ 445364 w 445364"/>
                    <a:gd name="csY6" fmla="*/ 168275 h 279400"/>
                    <a:gd name="csX7" fmla="*/ 400914 w 445364"/>
                    <a:gd name="csY7" fmla="*/ 165100 h 279400"/>
                    <a:gd name="csX8" fmla="*/ 362814 w 445364"/>
                    <a:gd name="csY8" fmla="*/ 203200 h 279400"/>
                    <a:gd name="csX9" fmla="*/ 353289 w 445364"/>
                    <a:gd name="csY9" fmla="*/ 161925 h 279400"/>
                    <a:gd name="csX10" fmla="*/ 251689 w 445364"/>
                    <a:gd name="csY10" fmla="*/ 168275 h 279400"/>
                    <a:gd name="csX11" fmla="*/ 251689 w 445364"/>
                    <a:gd name="csY11" fmla="*/ 231775 h 279400"/>
                    <a:gd name="csX12" fmla="*/ 251689 w 445364"/>
                    <a:gd name="csY12" fmla="*/ 231775 h 279400"/>
                    <a:gd name="csX13" fmla="*/ 73889 w 445364"/>
                    <a:gd name="csY13" fmla="*/ 241300 h 279400"/>
                    <a:gd name="csX14" fmla="*/ 80239 w 445364"/>
                    <a:gd name="csY14" fmla="*/ 279400 h 279400"/>
                    <a:gd name="csX15" fmla="*/ 38964 w 445364"/>
                    <a:gd name="csY15" fmla="*/ 241300 h 279400"/>
                    <a:gd name="csX16" fmla="*/ 864 w 445364"/>
                    <a:gd name="csY16" fmla="*/ 241300 h 279400"/>
                    <a:gd name="csX17" fmla="*/ 4039 w 445364"/>
                    <a:gd name="csY17" fmla="*/ 82550 h 279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45364" h="279400">
                      <a:moveTo>
                        <a:pt x="4039" y="82550"/>
                      </a:moveTo>
                      <a:lnTo>
                        <a:pt x="194539" y="82550"/>
                      </a:lnTo>
                      <a:lnTo>
                        <a:pt x="191364" y="12700"/>
                      </a:lnTo>
                      <a:lnTo>
                        <a:pt x="219939" y="0"/>
                      </a:lnTo>
                      <a:lnTo>
                        <a:pt x="435839" y="3175"/>
                      </a:lnTo>
                      <a:lnTo>
                        <a:pt x="445364" y="19050"/>
                      </a:lnTo>
                      <a:lnTo>
                        <a:pt x="445364" y="168275"/>
                      </a:lnTo>
                      <a:lnTo>
                        <a:pt x="400914" y="165100"/>
                      </a:lnTo>
                      <a:lnTo>
                        <a:pt x="362814" y="203200"/>
                      </a:lnTo>
                      <a:lnTo>
                        <a:pt x="353289" y="161925"/>
                      </a:lnTo>
                      <a:lnTo>
                        <a:pt x="251689" y="168275"/>
                      </a:lnTo>
                      <a:lnTo>
                        <a:pt x="251689" y="231775"/>
                      </a:lnTo>
                      <a:lnTo>
                        <a:pt x="251689" y="231775"/>
                      </a:lnTo>
                      <a:lnTo>
                        <a:pt x="73889" y="241300"/>
                      </a:lnTo>
                      <a:lnTo>
                        <a:pt x="80239" y="279400"/>
                      </a:lnTo>
                      <a:lnTo>
                        <a:pt x="38964" y="241300"/>
                      </a:lnTo>
                      <a:lnTo>
                        <a:pt x="864" y="241300"/>
                      </a:lnTo>
                      <a:cubicBezTo>
                        <a:pt x="-194" y="185208"/>
                        <a:pt x="-1253" y="129117"/>
                        <a:pt x="4039" y="8255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9" name="Rechteck 78">
                  <a:extLst>
                    <a:ext uri="{FF2B5EF4-FFF2-40B4-BE49-F238E27FC236}">
                      <a16:creationId xmlns:a16="http://schemas.microsoft.com/office/drawing/2014/main" id="{43457E59-8E8D-CEE3-DDB0-FA802F505E54}"/>
                    </a:ext>
                  </a:extLst>
                </p:cNvPr>
                <p:cNvSpPr/>
                <p:nvPr/>
              </p:nvSpPr>
              <p:spPr>
                <a:xfrm>
                  <a:off x="6933336" y="4270375"/>
                  <a:ext cx="143739" cy="832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Rechteck 79">
                  <a:extLst>
                    <a:ext uri="{FF2B5EF4-FFF2-40B4-BE49-F238E27FC236}">
                      <a16:creationId xmlns:a16="http://schemas.microsoft.com/office/drawing/2014/main" id="{7EBDF699-18BB-BACA-B3AD-2B0C62596B1C}"/>
                    </a:ext>
                  </a:extLst>
                </p:cNvPr>
                <p:cNvSpPr/>
                <p:nvPr/>
              </p:nvSpPr>
              <p:spPr>
                <a:xfrm>
                  <a:off x="7184349" y="4227273"/>
                  <a:ext cx="190032" cy="126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Oval 80">
                  <a:extLst>
                    <a:ext uri="{FF2B5EF4-FFF2-40B4-BE49-F238E27FC236}">
                      <a16:creationId xmlns:a16="http://schemas.microsoft.com/office/drawing/2014/main" id="{CC83720E-9DF0-04FE-2804-51D8F66E9488}"/>
                    </a:ext>
                  </a:extLst>
                </p:cNvPr>
                <p:cNvSpPr/>
                <p:nvPr/>
              </p:nvSpPr>
              <p:spPr>
                <a:xfrm>
                  <a:off x="6930161" y="4243148"/>
                  <a:ext cx="146914" cy="639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Oval 81">
                  <a:extLst>
                    <a:ext uri="{FF2B5EF4-FFF2-40B4-BE49-F238E27FC236}">
                      <a16:creationId xmlns:a16="http://schemas.microsoft.com/office/drawing/2014/main" id="{D8DAB2A2-3DDD-7784-C11B-0643EBB2D483}"/>
                    </a:ext>
                  </a:extLst>
                </p:cNvPr>
                <p:cNvSpPr/>
                <p:nvPr/>
              </p:nvSpPr>
              <p:spPr>
                <a:xfrm>
                  <a:off x="7186778" y="4192845"/>
                  <a:ext cx="184527" cy="7698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sp>
          <p:nvSpPr>
            <p:cNvPr id="7" name="Rechteck 6">
              <a:extLst>
                <a:ext uri="{FF2B5EF4-FFF2-40B4-BE49-F238E27FC236}">
                  <a16:creationId xmlns:a16="http://schemas.microsoft.com/office/drawing/2014/main" id="{39B7B800-845D-5B56-3D7A-99991418327B}"/>
                </a:ext>
              </a:extLst>
            </p:cNvPr>
            <p:cNvSpPr/>
            <p:nvPr/>
          </p:nvSpPr>
          <p:spPr>
            <a:xfrm>
              <a:off x="6667413" y="3970628"/>
              <a:ext cx="972139" cy="972139"/>
            </a:xfrm>
            <a:prstGeom prst="rect">
              <a:avLst/>
            </a:prstGeom>
            <a:blipFill>
              <a:blip r:embed="rId8"/>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grpSp>
      <p:grpSp>
        <p:nvGrpSpPr>
          <p:cNvPr id="123" name="Gruppieren 122">
            <a:extLst>
              <a:ext uri="{FF2B5EF4-FFF2-40B4-BE49-F238E27FC236}">
                <a16:creationId xmlns:a16="http://schemas.microsoft.com/office/drawing/2014/main" id="{B33EF1D4-9C17-A7FD-1893-1FAB2AAEF89C}"/>
              </a:ext>
            </a:extLst>
          </p:cNvPr>
          <p:cNvGrpSpPr/>
          <p:nvPr/>
        </p:nvGrpSpPr>
        <p:grpSpPr>
          <a:xfrm>
            <a:off x="9677605" y="2878841"/>
            <a:ext cx="1228286" cy="2370962"/>
            <a:chOff x="9677605" y="2878841"/>
            <a:chExt cx="1228286" cy="2370962"/>
          </a:xfrm>
        </p:grpSpPr>
        <p:grpSp>
          <p:nvGrpSpPr>
            <p:cNvPr id="114" name="Gruppieren 113">
              <a:extLst>
                <a:ext uri="{FF2B5EF4-FFF2-40B4-BE49-F238E27FC236}">
                  <a16:creationId xmlns:a16="http://schemas.microsoft.com/office/drawing/2014/main" id="{F3DA3A7E-409E-9750-3966-C07865B7D9A6}"/>
                </a:ext>
              </a:extLst>
            </p:cNvPr>
            <p:cNvGrpSpPr/>
            <p:nvPr/>
          </p:nvGrpSpPr>
          <p:grpSpPr>
            <a:xfrm>
              <a:off x="9677605" y="2878841"/>
              <a:ext cx="1084383" cy="2370962"/>
              <a:chOff x="9677605" y="2878841"/>
              <a:chExt cx="1084383" cy="2370962"/>
            </a:xfrm>
          </p:grpSpPr>
          <p:pic>
            <p:nvPicPr>
              <p:cNvPr id="111" name="Grafik 110">
                <a:extLst>
                  <a:ext uri="{FF2B5EF4-FFF2-40B4-BE49-F238E27FC236}">
                    <a16:creationId xmlns:a16="http://schemas.microsoft.com/office/drawing/2014/main" id="{30F5778D-4323-91B6-C3D6-F65D0C1555C4}"/>
                  </a:ext>
                </a:extLst>
              </p:cNvPr>
              <p:cNvPicPr>
                <a:picLocks noChangeAspect="1"/>
              </p:cNvPicPr>
              <p:nvPr/>
            </p:nvPicPr>
            <p:blipFill>
              <a:blip r:embed="rId3"/>
              <a:srcRect l="65322" t="42142" r="21069" b="9610"/>
              <a:stretch>
                <a:fillRect/>
              </a:stretch>
            </p:blipFill>
            <p:spPr>
              <a:xfrm>
                <a:off x="9716877" y="2878841"/>
                <a:ext cx="1036941" cy="1945063"/>
              </a:xfrm>
              <a:prstGeom prst="rect">
                <a:avLst/>
              </a:prstGeom>
            </p:spPr>
          </p:pic>
          <p:sp>
            <p:nvSpPr>
              <p:cNvPr id="18" name="Textfeld 17">
                <a:extLst>
                  <a:ext uri="{FF2B5EF4-FFF2-40B4-BE49-F238E27FC236}">
                    <a16:creationId xmlns:a16="http://schemas.microsoft.com/office/drawing/2014/main" id="{6491EB50-B567-0CBB-145B-7108F8DF38B8}"/>
                  </a:ext>
                </a:extLst>
              </p:cNvPr>
              <p:cNvSpPr txBox="1"/>
              <p:nvPr/>
            </p:nvSpPr>
            <p:spPr>
              <a:xfrm>
                <a:off x="9679485" y="4726583"/>
                <a:ext cx="1041782" cy="523220"/>
              </a:xfrm>
              <a:prstGeom prst="rect">
                <a:avLst/>
              </a:prstGeom>
              <a:noFill/>
            </p:spPr>
            <p:txBody>
              <a:bodyPr wrap="square" rtlCol="0">
                <a:spAutoFit/>
              </a:bodyPr>
              <a:lstStyle/>
              <a:p>
                <a:r>
                  <a:rPr lang="de-DE" sz="800" dirty="0">
                    <a:solidFill>
                      <a:schemeClr val="accent2"/>
                    </a:solidFill>
                    <a:latin typeface="Roboto" panose="02000000000000000000" pitchFamily="2" charset="0"/>
                    <a:ea typeface="Roboto" panose="02000000000000000000" pitchFamily="2" charset="0"/>
                  </a:rPr>
                  <a:t>Auf Elternabenden (</a:t>
                </a:r>
                <a:r>
                  <a:rPr lang="de-DE" sz="800" dirty="0" err="1">
                    <a:solidFill>
                      <a:schemeClr val="accent2"/>
                    </a:solidFill>
                    <a:latin typeface="Roboto" panose="02000000000000000000" pitchFamily="2" charset="0"/>
                    <a:ea typeface="Roboto" panose="02000000000000000000" pitchFamily="2" charset="0"/>
                  </a:rPr>
                  <a:t>n.s</a:t>
                </a:r>
                <a:r>
                  <a:rPr lang="de-DE" sz="800" dirty="0">
                    <a:solidFill>
                      <a:schemeClr val="accent2"/>
                    </a:solidFill>
                    <a:latin typeface="Roboto" panose="02000000000000000000" pitchFamily="2" charset="0"/>
                    <a:ea typeface="Roboto" panose="02000000000000000000" pitchFamily="2" charset="0"/>
                  </a:rPr>
                  <a:t>.)</a:t>
                </a:r>
              </a:p>
              <a:p>
                <a:endParaRPr lang="de-DE" sz="1200" dirty="0">
                  <a:latin typeface="Roboto" panose="02000000000000000000" pitchFamily="2" charset="0"/>
                  <a:ea typeface="Roboto" panose="02000000000000000000" pitchFamily="2" charset="0"/>
                </a:endParaRPr>
              </a:p>
            </p:txBody>
          </p:sp>
          <p:sp>
            <p:nvSpPr>
              <p:cNvPr id="38" name="Textfeld 37">
                <a:extLst>
                  <a:ext uri="{FF2B5EF4-FFF2-40B4-BE49-F238E27FC236}">
                    <a16:creationId xmlns:a16="http://schemas.microsoft.com/office/drawing/2014/main" id="{BB55FEFF-F877-AF7C-8CAC-C78939CFC59C}"/>
                  </a:ext>
                </a:extLst>
              </p:cNvPr>
              <p:cNvSpPr txBox="1"/>
              <p:nvPr/>
            </p:nvSpPr>
            <p:spPr>
              <a:xfrm>
                <a:off x="10228686" y="3126314"/>
                <a:ext cx="425495" cy="230832"/>
              </a:xfrm>
              <a:prstGeom prst="rect">
                <a:avLst/>
              </a:prstGeom>
              <a:noFill/>
            </p:spPr>
            <p:txBody>
              <a:bodyPr wrap="square" rtlCol="0">
                <a:spAutoFit/>
              </a:bodyPr>
              <a:lstStyle/>
              <a:p>
                <a:r>
                  <a:rPr lang="de-DE" sz="900" b="1" dirty="0">
                    <a:solidFill>
                      <a:schemeClr val="accent1"/>
                    </a:solidFill>
                    <a:latin typeface="Roboto" panose="02000000000000000000" pitchFamily="2" charset="0"/>
                    <a:ea typeface="Roboto" panose="02000000000000000000" pitchFamily="2" charset="0"/>
                  </a:rPr>
                  <a:t>44,8</a:t>
                </a:r>
                <a:endParaRPr lang="de-DE" sz="1200" dirty="0">
                  <a:latin typeface="Roboto" panose="02000000000000000000" pitchFamily="2" charset="0"/>
                  <a:ea typeface="Roboto" panose="02000000000000000000" pitchFamily="2" charset="0"/>
                </a:endParaRPr>
              </a:p>
            </p:txBody>
          </p:sp>
          <p:sp>
            <p:nvSpPr>
              <p:cNvPr id="39" name="Textfeld 38">
                <a:extLst>
                  <a:ext uri="{FF2B5EF4-FFF2-40B4-BE49-F238E27FC236}">
                    <a16:creationId xmlns:a16="http://schemas.microsoft.com/office/drawing/2014/main" id="{6BA50EBC-CFF6-A82A-A00C-091282C97162}"/>
                  </a:ext>
                </a:extLst>
              </p:cNvPr>
              <p:cNvSpPr txBox="1"/>
              <p:nvPr/>
            </p:nvSpPr>
            <p:spPr>
              <a:xfrm>
                <a:off x="9677605" y="3578007"/>
                <a:ext cx="480064" cy="230832"/>
              </a:xfrm>
              <a:prstGeom prst="rect">
                <a:avLst/>
              </a:prstGeom>
              <a:noFill/>
            </p:spPr>
            <p:txBody>
              <a:bodyPr wrap="square" rtlCol="0">
                <a:spAutoFit/>
              </a:bodyPr>
              <a:lstStyle/>
              <a:p>
                <a:r>
                  <a:rPr lang="de-DE" sz="900" b="1" dirty="0">
                    <a:solidFill>
                      <a:schemeClr val="bg1"/>
                    </a:solidFill>
                    <a:latin typeface="Roboto" panose="02000000000000000000" pitchFamily="2" charset="0"/>
                    <a:ea typeface="Roboto" panose="02000000000000000000" pitchFamily="2" charset="0"/>
                  </a:rPr>
                  <a:t>32,6</a:t>
                </a:r>
                <a:endParaRPr lang="de-DE" sz="1200" dirty="0">
                  <a:latin typeface="Roboto" panose="02000000000000000000" pitchFamily="2" charset="0"/>
                  <a:ea typeface="Roboto" panose="02000000000000000000" pitchFamily="2" charset="0"/>
                </a:endParaRPr>
              </a:p>
            </p:txBody>
          </p:sp>
          <p:sp>
            <p:nvSpPr>
              <p:cNvPr id="40" name="Textfeld 39">
                <a:extLst>
                  <a:ext uri="{FF2B5EF4-FFF2-40B4-BE49-F238E27FC236}">
                    <a16:creationId xmlns:a16="http://schemas.microsoft.com/office/drawing/2014/main" id="{F8ED485B-D87C-FF7B-5F13-CD4E705F5A0B}"/>
                  </a:ext>
                </a:extLst>
              </p:cNvPr>
              <p:cNvSpPr txBox="1"/>
              <p:nvPr/>
            </p:nvSpPr>
            <p:spPr>
              <a:xfrm>
                <a:off x="9953362" y="3076939"/>
                <a:ext cx="425495" cy="230832"/>
              </a:xfrm>
              <a:prstGeom prst="rect">
                <a:avLst/>
              </a:prstGeom>
              <a:noFill/>
            </p:spPr>
            <p:txBody>
              <a:bodyPr wrap="square" rtlCol="0">
                <a:spAutoFit/>
              </a:bodyPr>
              <a:lstStyle/>
              <a:p>
                <a:r>
                  <a:rPr lang="de-DE" sz="900" b="1" dirty="0">
                    <a:solidFill>
                      <a:schemeClr val="accent2"/>
                    </a:solidFill>
                    <a:latin typeface="Roboto" panose="02000000000000000000" pitchFamily="2" charset="0"/>
                    <a:ea typeface="Roboto" panose="02000000000000000000" pitchFamily="2" charset="0"/>
                  </a:rPr>
                  <a:t>46,5</a:t>
                </a:r>
                <a:endParaRPr lang="de-DE" sz="1200" dirty="0">
                  <a:latin typeface="Roboto" panose="02000000000000000000" pitchFamily="2" charset="0"/>
                  <a:ea typeface="Roboto" panose="02000000000000000000" pitchFamily="2" charset="0"/>
                </a:endParaRPr>
              </a:p>
            </p:txBody>
          </p:sp>
          <p:grpSp>
            <p:nvGrpSpPr>
              <p:cNvPr id="99" name="Gruppieren 98">
                <a:extLst>
                  <a:ext uri="{FF2B5EF4-FFF2-40B4-BE49-F238E27FC236}">
                    <a16:creationId xmlns:a16="http://schemas.microsoft.com/office/drawing/2014/main" id="{27EACD6D-3B23-A5C7-38CB-CD16A5F74BD2}"/>
                  </a:ext>
                </a:extLst>
              </p:cNvPr>
              <p:cNvGrpSpPr/>
              <p:nvPr/>
            </p:nvGrpSpPr>
            <p:grpSpPr>
              <a:xfrm>
                <a:off x="10115550" y="4276968"/>
                <a:ext cx="646438" cy="454617"/>
                <a:chOff x="10115550" y="3895133"/>
                <a:chExt cx="646438" cy="454617"/>
              </a:xfrm>
            </p:grpSpPr>
            <p:grpSp>
              <p:nvGrpSpPr>
                <p:cNvPr id="92" name="Gruppieren 91">
                  <a:extLst>
                    <a:ext uri="{FF2B5EF4-FFF2-40B4-BE49-F238E27FC236}">
                      <a16:creationId xmlns:a16="http://schemas.microsoft.com/office/drawing/2014/main" id="{C6160E3D-ACA7-C961-1F4D-1E3F36752BFC}"/>
                    </a:ext>
                  </a:extLst>
                </p:cNvPr>
                <p:cNvGrpSpPr/>
                <p:nvPr/>
              </p:nvGrpSpPr>
              <p:grpSpPr>
                <a:xfrm>
                  <a:off x="10115550" y="3895133"/>
                  <a:ext cx="180975" cy="449615"/>
                  <a:chOff x="10115550" y="3895133"/>
                  <a:chExt cx="180975" cy="449615"/>
                </a:xfrm>
              </p:grpSpPr>
              <p:sp>
                <p:nvSpPr>
                  <p:cNvPr id="84" name="Oval 83">
                    <a:extLst>
                      <a:ext uri="{FF2B5EF4-FFF2-40B4-BE49-F238E27FC236}">
                        <a16:creationId xmlns:a16="http://schemas.microsoft.com/office/drawing/2014/main" id="{8C1E028C-AD68-0B5F-E170-B17EBBFB2973}"/>
                      </a:ext>
                    </a:extLst>
                  </p:cNvPr>
                  <p:cNvSpPr/>
                  <p:nvPr/>
                </p:nvSpPr>
                <p:spPr>
                  <a:xfrm>
                    <a:off x="10153169" y="3895133"/>
                    <a:ext cx="114478" cy="11447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7" name="Abgerundetes Rechteck 86">
                    <a:extLst>
                      <a:ext uri="{FF2B5EF4-FFF2-40B4-BE49-F238E27FC236}">
                        <a16:creationId xmlns:a16="http://schemas.microsoft.com/office/drawing/2014/main" id="{493D7534-6673-D768-90D3-0F81094C3773}"/>
                      </a:ext>
                    </a:extLst>
                  </p:cNvPr>
                  <p:cNvSpPr/>
                  <p:nvPr/>
                </p:nvSpPr>
                <p:spPr>
                  <a:xfrm>
                    <a:off x="10115550" y="4054150"/>
                    <a:ext cx="180975" cy="20932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9" name="Rechteck 88">
                    <a:extLst>
                      <a:ext uri="{FF2B5EF4-FFF2-40B4-BE49-F238E27FC236}">
                        <a16:creationId xmlns:a16="http://schemas.microsoft.com/office/drawing/2014/main" id="{39A6586B-DDEE-1E86-EE06-670E4A6A9C0F}"/>
                      </a:ext>
                    </a:extLst>
                  </p:cNvPr>
                  <p:cNvSpPr/>
                  <p:nvPr/>
                </p:nvSpPr>
                <p:spPr>
                  <a:xfrm>
                    <a:off x="10146819" y="4263802"/>
                    <a:ext cx="124188" cy="809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1" name="Gruppieren 90">
                  <a:extLst>
                    <a:ext uri="{FF2B5EF4-FFF2-40B4-BE49-F238E27FC236}">
                      <a16:creationId xmlns:a16="http://schemas.microsoft.com/office/drawing/2014/main" id="{262E6FF3-D68F-968E-66CC-AE081F8184F7}"/>
                    </a:ext>
                  </a:extLst>
                </p:cNvPr>
                <p:cNvGrpSpPr/>
                <p:nvPr/>
              </p:nvGrpSpPr>
              <p:grpSpPr>
                <a:xfrm>
                  <a:off x="10581013" y="3895133"/>
                  <a:ext cx="180975" cy="438903"/>
                  <a:chOff x="10581013" y="3895133"/>
                  <a:chExt cx="180975" cy="438903"/>
                </a:xfrm>
              </p:grpSpPr>
              <p:sp>
                <p:nvSpPr>
                  <p:cNvPr id="86" name="Oval 85">
                    <a:extLst>
                      <a:ext uri="{FF2B5EF4-FFF2-40B4-BE49-F238E27FC236}">
                        <a16:creationId xmlns:a16="http://schemas.microsoft.com/office/drawing/2014/main" id="{E61F09DD-E149-CDB9-4087-BD76F7F1D36C}"/>
                      </a:ext>
                    </a:extLst>
                  </p:cNvPr>
                  <p:cNvSpPr/>
                  <p:nvPr/>
                </p:nvSpPr>
                <p:spPr>
                  <a:xfrm>
                    <a:off x="10614850" y="3895133"/>
                    <a:ext cx="114478" cy="11447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Abgerundetes Rechteck 87">
                    <a:extLst>
                      <a:ext uri="{FF2B5EF4-FFF2-40B4-BE49-F238E27FC236}">
                        <a16:creationId xmlns:a16="http://schemas.microsoft.com/office/drawing/2014/main" id="{AB03DDA9-C6D0-91C4-6515-55D597D4230E}"/>
                      </a:ext>
                    </a:extLst>
                  </p:cNvPr>
                  <p:cNvSpPr/>
                  <p:nvPr/>
                </p:nvSpPr>
                <p:spPr>
                  <a:xfrm>
                    <a:off x="10581013" y="4054477"/>
                    <a:ext cx="180975" cy="209325"/>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0" name="Rechteck 89">
                    <a:extLst>
                      <a:ext uri="{FF2B5EF4-FFF2-40B4-BE49-F238E27FC236}">
                        <a16:creationId xmlns:a16="http://schemas.microsoft.com/office/drawing/2014/main" id="{B642E3E8-BA3B-A6C3-78D7-9356E4382D3B}"/>
                      </a:ext>
                    </a:extLst>
                  </p:cNvPr>
                  <p:cNvSpPr/>
                  <p:nvPr/>
                </p:nvSpPr>
                <p:spPr>
                  <a:xfrm>
                    <a:off x="10606195" y="4253090"/>
                    <a:ext cx="126308" cy="809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5" name="Gruppieren 94">
                  <a:extLst>
                    <a:ext uri="{FF2B5EF4-FFF2-40B4-BE49-F238E27FC236}">
                      <a16:creationId xmlns:a16="http://schemas.microsoft.com/office/drawing/2014/main" id="{99784241-7E3D-60AE-7906-4C0CA437DEC0}"/>
                    </a:ext>
                  </a:extLst>
                </p:cNvPr>
                <p:cNvGrpSpPr/>
                <p:nvPr/>
              </p:nvGrpSpPr>
              <p:grpSpPr>
                <a:xfrm>
                  <a:off x="10331450" y="3895133"/>
                  <a:ext cx="203200" cy="454617"/>
                  <a:chOff x="10331450" y="3895133"/>
                  <a:chExt cx="203200" cy="454617"/>
                </a:xfrm>
              </p:grpSpPr>
              <p:sp>
                <p:nvSpPr>
                  <p:cNvPr id="85" name="Oval 84">
                    <a:extLst>
                      <a:ext uri="{FF2B5EF4-FFF2-40B4-BE49-F238E27FC236}">
                        <a16:creationId xmlns:a16="http://schemas.microsoft.com/office/drawing/2014/main" id="{4C422555-3F14-E878-F800-9179692B156F}"/>
                      </a:ext>
                    </a:extLst>
                  </p:cNvPr>
                  <p:cNvSpPr/>
                  <p:nvPr/>
                </p:nvSpPr>
                <p:spPr>
                  <a:xfrm>
                    <a:off x="10382564" y="3895133"/>
                    <a:ext cx="114478" cy="11447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4" name="Freihandform 93">
                    <a:extLst>
                      <a:ext uri="{FF2B5EF4-FFF2-40B4-BE49-F238E27FC236}">
                        <a16:creationId xmlns:a16="http://schemas.microsoft.com/office/drawing/2014/main" id="{7A137D7E-21D6-6037-68BE-4C4F5AA16993}"/>
                      </a:ext>
                    </a:extLst>
                  </p:cNvPr>
                  <p:cNvSpPr/>
                  <p:nvPr/>
                </p:nvSpPr>
                <p:spPr>
                  <a:xfrm>
                    <a:off x="10331450" y="4041775"/>
                    <a:ext cx="203200" cy="307975"/>
                  </a:xfrm>
                  <a:custGeom>
                    <a:avLst/>
                    <a:gdLst>
                      <a:gd name="csX0" fmla="*/ 6350 w 187325"/>
                      <a:gd name="csY0" fmla="*/ 165100 h 307975"/>
                      <a:gd name="csX1" fmla="*/ 34925 w 187325"/>
                      <a:gd name="csY1" fmla="*/ 174625 h 307975"/>
                      <a:gd name="csX2" fmla="*/ 41275 w 187325"/>
                      <a:gd name="csY2" fmla="*/ 307975 h 307975"/>
                      <a:gd name="csX3" fmla="*/ 168275 w 187325"/>
                      <a:gd name="csY3" fmla="*/ 307975 h 307975"/>
                      <a:gd name="csX4" fmla="*/ 168275 w 187325"/>
                      <a:gd name="csY4" fmla="*/ 228600 h 307975"/>
                      <a:gd name="csX5" fmla="*/ 187325 w 187325"/>
                      <a:gd name="csY5" fmla="*/ 209550 h 307975"/>
                      <a:gd name="csX6" fmla="*/ 187325 w 187325"/>
                      <a:gd name="csY6" fmla="*/ 31750 h 307975"/>
                      <a:gd name="csX7" fmla="*/ 139700 w 187325"/>
                      <a:gd name="csY7" fmla="*/ 0 h 307975"/>
                      <a:gd name="csX8" fmla="*/ 38100 w 187325"/>
                      <a:gd name="csY8" fmla="*/ 6350 h 307975"/>
                      <a:gd name="csX9" fmla="*/ 3175 w 187325"/>
                      <a:gd name="csY9" fmla="*/ 15875 h 307975"/>
                      <a:gd name="csX10" fmla="*/ 0 w 187325"/>
                      <a:gd name="csY10" fmla="*/ 63500 h 307975"/>
                      <a:gd name="csX11" fmla="*/ 6350 w 187325"/>
                      <a:gd name="csY11" fmla="*/ 165100 h 307975"/>
                      <a:gd name="csX0" fmla="*/ 0 w 203200"/>
                      <a:gd name="csY0" fmla="*/ 146050 h 307975"/>
                      <a:gd name="csX1" fmla="*/ 50800 w 203200"/>
                      <a:gd name="csY1" fmla="*/ 174625 h 307975"/>
                      <a:gd name="csX2" fmla="*/ 57150 w 203200"/>
                      <a:gd name="csY2" fmla="*/ 307975 h 307975"/>
                      <a:gd name="csX3" fmla="*/ 184150 w 203200"/>
                      <a:gd name="csY3" fmla="*/ 307975 h 307975"/>
                      <a:gd name="csX4" fmla="*/ 184150 w 203200"/>
                      <a:gd name="csY4" fmla="*/ 228600 h 307975"/>
                      <a:gd name="csX5" fmla="*/ 203200 w 203200"/>
                      <a:gd name="csY5" fmla="*/ 209550 h 307975"/>
                      <a:gd name="csX6" fmla="*/ 203200 w 203200"/>
                      <a:gd name="csY6" fmla="*/ 31750 h 307975"/>
                      <a:gd name="csX7" fmla="*/ 155575 w 203200"/>
                      <a:gd name="csY7" fmla="*/ 0 h 307975"/>
                      <a:gd name="csX8" fmla="*/ 53975 w 203200"/>
                      <a:gd name="csY8" fmla="*/ 6350 h 307975"/>
                      <a:gd name="csX9" fmla="*/ 19050 w 203200"/>
                      <a:gd name="csY9" fmla="*/ 15875 h 307975"/>
                      <a:gd name="csX10" fmla="*/ 15875 w 203200"/>
                      <a:gd name="csY10" fmla="*/ 63500 h 307975"/>
                      <a:gd name="csX11" fmla="*/ 0 w 203200"/>
                      <a:gd name="csY11" fmla="*/ 146050 h 307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3200" h="307975">
                        <a:moveTo>
                          <a:pt x="0" y="146050"/>
                        </a:moveTo>
                        <a:lnTo>
                          <a:pt x="50800" y="174625"/>
                        </a:lnTo>
                        <a:lnTo>
                          <a:pt x="57150" y="307975"/>
                        </a:lnTo>
                        <a:lnTo>
                          <a:pt x="184150" y="307975"/>
                        </a:lnTo>
                        <a:lnTo>
                          <a:pt x="184150" y="228600"/>
                        </a:lnTo>
                        <a:lnTo>
                          <a:pt x="203200" y="209550"/>
                        </a:lnTo>
                        <a:lnTo>
                          <a:pt x="203200" y="31750"/>
                        </a:lnTo>
                        <a:lnTo>
                          <a:pt x="155575" y="0"/>
                        </a:lnTo>
                        <a:lnTo>
                          <a:pt x="53975" y="6350"/>
                        </a:lnTo>
                        <a:lnTo>
                          <a:pt x="19050" y="15875"/>
                        </a:lnTo>
                        <a:lnTo>
                          <a:pt x="15875" y="63500"/>
                        </a:lnTo>
                        <a:lnTo>
                          <a:pt x="0" y="14605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pic>
          <p:nvPicPr>
            <p:cNvPr id="6" name="Grafik 5">
              <a:extLst>
                <a:ext uri="{FF2B5EF4-FFF2-40B4-BE49-F238E27FC236}">
                  <a16:creationId xmlns:a16="http://schemas.microsoft.com/office/drawing/2014/main" id="{8F28D099-3B63-C9CA-2461-3603445EBA8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9973716" y="4041483"/>
              <a:ext cx="932175" cy="932175"/>
            </a:xfrm>
            <a:prstGeom prst="rect">
              <a:avLst/>
            </a:prstGeom>
          </p:spPr>
        </p:pic>
      </p:grpSp>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14</a:t>
            </a:fld>
            <a:endParaRPr lang="de-DE" dirty="0"/>
          </a:p>
        </p:txBody>
      </p:sp>
      <p:sp>
        <p:nvSpPr>
          <p:cNvPr id="11" name="Textfeld 10">
            <a:extLst>
              <a:ext uri="{FF2B5EF4-FFF2-40B4-BE49-F238E27FC236}">
                <a16:creationId xmlns:a16="http://schemas.microsoft.com/office/drawing/2014/main" id="{A73BBA31-5596-480C-A70A-FCEDEC473964}"/>
              </a:ext>
            </a:extLst>
          </p:cNvPr>
          <p:cNvSpPr txBox="1"/>
          <p:nvPr/>
        </p:nvSpPr>
        <p:spPr>
          <a:xfrm>
            <a:off x="10475300" y="6131176"/>
            <a:ext cx="1295150" cy="215444"/>
          </a:xfrm>
          <a:prstGeom prst="rect">
            <a:avLst/>
          </a:prstGeom>
          <a:noFill/>
        </p:spPr>
        <p:txBody>
          <a:bodyPr wrap="square">
            <a:spAutoFit/>
          </a:bodyPr>
          <a:lstStyle/>
          <a:p>
            <a:r>
              <a:rPr lang="nb-NO" sz="800" dirty="0">
                <a:latin typeface="Roboto" panose="02000000000000000000" pitchFamily="2" charset="0"/>
                <a:ea typeface="Roboto" panose="02000000000000000000" pitchFamily="2" charset="0"/>
              </a:rPr>
              <a:t>(vgl. Freiling et al. 2017)</a:t>
            </a:r>
          </a:p>
        </p:txBody>
      </p:sp>
      <p:sp>
        <p:nvSpPr>
          <p:cNvPr id="8" name="Rechteck: abgerundete Ecken 7">
            <a:extLst>
              <a:ext uri="{FF2B5EF4-FFF2-40B4-BE49-F238E27FC236}">
                <a16:creationId xmlns:a16="http://schemas.microsoft.com/office/drawing/2014/main" id="{25309A53-2360-499B-8BAC-878BC060801F}"/>
              </a:ext>
            </a:extLst>
          </p:cNvPr>
          <p:cNvSpPr/>
          <p:nvPr/>
        </p:nvSpPr>
        <p:spPr>
          <a:xfrm>
            <a:off x="5253974" y="5649329"/>
            <a:ext cx="7466121" cy="489064"/>
          </a:xfrm>
          <a:prstGeom prst="roundRect">
            <a:avLst/>
          </a:prstGeom>
          <a:solidFill>
            <a:srgbClr val="DBEDF0"/>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216000" rIns="720000" rtlCol="0" anchor="ctr"/>
          <a:lstStyle/>
          <a:p>
            <a:r>
              <a:rPr lang="de-DE" sz="1000" dirty="0">
                <a:solidFill>
                  <a:schemeClr val="tx2"/>
                </a:solidFill>
                <a:latin typeface="Roboto" panose="02000000000000000000" pitchFamily="2" charset="0"/>
                <a:ea typeface="Roboto" panose="02000000000000000000" pitchFamily="2" charset="0"/>
              </a:rPr>
              <a:t>Gewünschter Zeitpunkt für erste Informationen und Angebote der BO:</a:t>
            </a:r>
          </a:p>
          <a:p>
            <a:pPr marL="171450" indent="-171450">
              <a:buFont typeface="Arial" panose="020B0604020202020204" pitchFamily="34" charset="0"/>
              <a:buChar char="•"/>
            </a:pPr>
            <a:r>
              <a:rPr lang="de-DE" sz="1000" dirty="0">
                <a:solidFill>
                  <a:schemeClr val="tx1"/>
                </a:solidFill>
                <a:latin typeface="Roboto" panose="02000000000000000000" pitchFamily="2" charset="0"/>
                <a:ea typeface="Roboto" panose="02000000000000000000" pitchFamily="2" charset="0"/>
              </a:rPr>
              <a:t>Realschule &amp; Gesamtschule: die meisten ab Klasse 7 </a:t>
            </a:r>
          </a:p>
          <a:p>
            <a:pPr marL="171450" indent="-171450">
              <a:buFont typeface="Arial" panose="020B0604020202020204" pitchFamily="34" charset="0"/>
              <a:buChar char="•"/>
            </a:pPr>
            <a:r>
              <a:rPr lang="de-DE" sz="1000" dirty="0">
                <a:solidFill>
                  <a:schemeClr val="tx1"/>
                </a:solidFill>
                <a:latin typeface="Roboto" panose="02000000000000000000" pitchFamily="2" charset="0"/>
                <a:ea typeface="Roboto" panose="02000000000000000000" pitchFamily="2" charset="0"/>
              </a:rPr>
              <a:t>Gymnasium: ab der Klasse 9</a:t>
            </a:r>
          </a:p>
        </p:txBody>
      </p:sp>
      <p:sp>
        <p:nvSpPr>
          <p:cNvPr id="16" name="Textfeld 15">
            <a:extLst>
              <a:ext uri="{FF2B5EF4-FFF2-40B4-BE49-F238E27FC236}">
                <a16:creationId xmlns:a16="http://schemas.microsoft.com/office/drawing/2014/main" id="{226AF192-77AE-4D8B-B92B-E319877AFF10}"/>
              </a:ext>
            </a:extLst>
          </p:cNvPr>
          <p:cNvSpPr txBox="1"/>
          <p:nvPr/>
        </p:nvSpPr>
        <p:spPr>
          <a:xfrm>
            <a:off x="432817" y="1624816"/>
            <a:ext cx="4305445" cy="4524315"/>
          </a:xfrm>
          <a:prstGeom prst="rect">
            <a:avLst/>
          </a:prstGeom>
          <a:noFill/>
        </p:spPr>
        <p:txBody>
          <a:bodyPr wrap="square">
            <a:spAutoFit/>
          </a:bodyPr>
          <a:lstStyle/>
          <a:p>
            <a:r>
              <a:rPr lang="de-DE" sz="1800" b="1" dirty="0">
                <a:latin typeface="Roboto" panose="02000000000000000000" pitchFamily="2" charset="0"/>
                <a:ea typeface="Roboto" panose="02000000000000000000" pitchFamily="2" charset="0"/>
              </a:rPr>
              <a:t>Wie möchten Eltern Berufsinformationen erhalten?</a:t>
            </a:r>
          </a:p>
          <a:p>
            <a:endParaRPr lang="de-DE" sz="1800" dirty="0">
              <a:latin typeface="Roboto" panose="02000000000000000000" pitchFamily="2" charset="0"/>
              <a:ea typeface="Roboto" panose="02000000000000000000" pitchFamily="2" charset="0"/>
            </a:endParaRPr>
          </a:p>
          <a:p>
            <a:pPr marL="228600" indent="-228600">
              <a:buAutoNum type="arabicPeriod"/>
            </a:pPr>
            <a:r>
              <a:rPr lang="de-DE" sz="1800" b="1" dirty="0">
                <a:latin typeface="Roboto" panose="02000000000000000000" pitchFamily="2" charset="0"/>
                <a:ea typeface="Roboto" panose="02000000000000000000" pitchFamily="2" charset="0"/>
              </a:rPr>
              <a:t>gemeinsame Veranstaltungen für Eltern und Kinder (65 %)</a:t>
            </a:r>
          </a:p>
          <a:p>
            <a:pPr marL="228600" indent="-228600">
              <a:lnSpc>
                <a:spcPct val="150000"/>
              </a:lnSpc>
              <a:buAutoNum type="arabicPeriod"/>
            </a:pPr>
            <a:r>
              <a:rPr lang="de-DE" sz="1800" dirty="0">
                <a:latin typeface="Roboto" panose="02000000000000000000" pitchFamily="2" charset="0"/>
                <a:ea typeface="Roboto" panose="02000000000000000000" pitchFamily="2" charset="0"/>
              </a:rPr>
              <a:t>Elternbriefe (59,2 %), </a:t>
            </a:r>
          </a:p>
          <a:p>
            <a:pPr marL="228600" indent="-228600">
              <a:lnSpc>
                <a:spcPct val="150000"/>
              </a:lnSpc>
              <a:buAutoNum type="arabicPeriod"/>
            </a:pPr>
            <a:r>
              <a:rPr lang="de-DE" sz="1800" dirty="0">
                <a:latin typeface="Roboto" panose="02000000000000000000" pitchFamily="2" charset="0"/>
                <a:ea typeface="Roboto" panose="02000000000000000000" pitchFamily="2" charset="0"/>
              </a:rPr>
              <a:t>Internetseiten (42,2 %), </a:t>
            </a:r>
          </a:p>
          <a:p>
            <a:pPr marL="228600" indent="-228600">
              <a:lnSpc>
                <a:spcPct val="150000"/>
              </a:lnSpc>
              <a:buAutoNum type="arabicPeriod"/>
            </a:pPr>
            <a:r>
              <a:rPr lang="de-DE" sz="1800" dirty="0">
                <a:latin typeface="Roboto" panose="02000000000000000000" pitchFamily="2" charset="0"/>
                <a:ea typeface="Roboto" panose="02000000000000000000" pitchFamily="2" charset="0"/>
              </a:rPr>
              <a:t>Elternabende (41,4 %), </a:t>
            </a:r>
          </a:p>
          <a:p>
            <a:pPr marL="228600" indent="-228600">
              <a:lnSpc>
                <a:spcPct val="150000"/>
              </a:lnSpc>
              <a:buAutoNum type="arabicPeriod"/>
            </a:pPr>
            <a:r>
              <a:rPr lang="de-DE" sz="1800" dirty="0">
                <a:latin typeface="Roboto" panose="02000000000000000000" pitchFamily="2" charset="0"/>
                <a:ea typeface="Roboto" panose="02000000000000000000" pitchFamily="2" charset="0"/>
              </a:rPr>
              <a:t>Einzelberatung (35 %) </a:t>
            </a:r>
          </a:p>
          <a:p>
            <a:pPr marL="228600" indent="-228600">
              <a:lnSpc>
                <a:spcPct val="150000"/>
              </a:lnSpc>
              <a:buAutoNum type="arabicPeriod"/>
            </a:pPr>
            <a:r>
              <a:rPr lang="de-DE" sz="1800" dirty="0">
                <a:latin typeface="Roboto" panose="02000000000000000000" pitchFamily="2" charset="0"/>
                <a:ea typeface="Roboto" panose="02000000000000000000" pitchFamily="2" charset="0"/>
              </a:rPr>
              <a:t>E-Mail (31,4 %)</a:t>
            </a:r>
            <a:br>
              <a:rPr lang="de-DE" sz="1800" dirty="0">
                <a:latin typeface="Roboto" panose="02000000000000000000" pitchFamily="2" charset="0"/>
                <a:ea typeface="Roboto" panose="02000000000000000000" pitchFamily="2" charset="0"/>
              </a:rPr>
            </a:br>
            <a:endParaRPr lang="de-DE" sz="1800" dirty="0">
              <a:latin typeface="Roboto" panose="02000000000000000000" pitchFamily="2" charset="0"/>
              <a:ea typeface="Roboto" panose="02000000000000000000" pitchFamily="2" charset="0"/>
            </a:endParaRPr>
          </a:p>
          <a:p>
            <a:pPr marL="228600" indent="-228600">
              <a:buAutoNum type="arabicPeriod"/>
            </a:pPr>
            <a:endParaRPr lang="de-DE" sz="1800" dirty="0">
              <a:latin typeface="Roboto" panose="02000000000000000000" pitchFamily="2" charset="0"/>
              <a:ea typeface="Roboto" panose="02000000000000000000" pitchFamily="2" charset="0"/>
            </a:endParaRPr>
          </a:p>
          <a:p>
            <a:pPr marL="285750" indent="-285750">
              <a:buClr>
                <a:schemeClr val="accent1"/>
              </a:buClr>
              <a:buFont typeface="Systemschrift Normal"/>
              <a:buChar char="→"/>
            </a:pPr>
            <a:r>
              <a:rPr lang="de-DE" sz="1800" dirty="0">
                <a:latin typeface="Roboto" panose="02000000000000000000" pitchFamily="2" charset="0"/>
                <a:ea typeface="Roboto" panose="02000000000000000000" pitchFamily="2" charset="0"/>
              </a:rPr>
              <a:t>Schulformspezifische Unterschiede</a:t>
            </a:r>
          </a:p>
        </p:txBody>
      </p:sp>
      <p:sp>
        <p:nvSpPr>
          <p:cNvPr id="14" name="Titel 4">
            <a:extLst>
              <a:ext uri="{FF2B5EF4-FFF2-40B4-BE49-F238E27FC236}">
                <a16:creationId xmlns:a16="http://schemas.microsoft.com/office/drawing/2014/main" id="{851B1B0F-DB89-4ECF-B280-57A0B7D88418}"/>
              </a:ext>
            </a:extLst>
          </p:cNvPr>
          <p:cNvSpPr>
            <a:spLocks noGrp="1"/>
          </p:cNvSpPr>
          <p:nvPr>
            <p:ph type="title"/>
          </p:nvPr>
        </p:nvSpPr>
        <p:spPr>
          <a:xfrm>
            <a:off x="515938" y="739990"/>
            <a:ext cx="11160125" cy="521322"/>
          </a:xfrm>
        </p:spPr>
        <p:txBody>
          <a:bodyPr>
            <a:noAutofit/>
          </a:bodyPr>
          <a:lstStyle/>
          <a:p>
            <a:r>
              <a:rPr lang="de-DE" dirty="0"/>
              <a:t>Sichtweise der Eltern</a:t>
            </a:r>
          </a:p>
        </p:txBody>
      </p:sp>
      <p:pic>
        <p:nvPicPr>
          <p:cNvPr id="4" name="Grafik 3">
            <a:extLst>
              <a:ext uri="{FF2B5EF4-FFF2-40B4-BE49-F238E27FC236}">
                <a16:creationId xmlns:a16="http://schemas.microsoft.com/office/drawing/2014/main" id="{72CBEAD2-10FB-3612-A1AB-6A21B2361EFC}"/>
              </a:ext>
            </a:extLst>
          </p:cNvPr>
          <p:cNvPicPr>
            <a:picLocks noChangeAspect="1"/>
          </p:cNvPicPr>
          <p:nvPr/>
        </p:nvPicPr>
        <p:blipFill rotWithShape="1">
          <a:blip>
            <a:extLst>
              <a:ext uri="{96DAC541-7B7A-43D3-8B79-37D633B846F1}">
                <asvg:svgBlip xmlns:asvg="http://schemas.microsoft.com/office/drawing/2016/SVG/main" r:embed="rId10"/>
              </a:ext>
            </a:extLst>
          </a:blip>
          <a:srcRect b="38109"/>
          <a:stretch/>
        </p:blipFill>
        <p:spPr>
          <a:xfrm>
            <a:off x="10472054" y="313532"/>
            <a:ext cx="1220007" cy="322186"/>
          </a:xfrm>
          <a:prstGeom prst="rect">
            <a:avLst/>
          </a:prstGeom>
        </p:spPr>
      </p:pic>
      <p:grpSp>
        <p:nvGrpSpPr>
          <p:cNvPr id="25" name="Gruppieren 24">
            <a:extLst>
              <a:ext uri="{FF2B5EF4-FFF2-40B4-BE49-F238E27FC236}">
                <a16:creationId xmlns:a16="http://schemas.microsoft.com/office/drawing/2014/main" id="{ED9B41D4-8EA8-1806-B9BA-D7BA7640052E}"/>
              </a:ext>
            </a:extLst>
          </p:cNvPr>
          <p:cNvGrpSpPr/>
          <p:nvPr/>
        </p:nvGrpSpPr>
        <p:grpSpPr>
          <a:xfrm>
            <a:off x="8244148" y="1979061"/>
            <a:ext cx="7229651" cy="215444"/>
            <a:chOff x="8020098" y="1517113"/>
            <a:chExt cx="7229651" cy="215444"/>
          </a:xfrm>
        </p:grpSpPr>
        <p:sp>
          <p:nvSpPr>
            <p:cNvPr id="21" name="Abgerundetes Rechteck 20">
              <a:extLst>
                <a:ext uri="{FF2B5EF4-FFF2-40B4-BE49-F238E27FC236}">
                  <a16:creationId xmlns:a16="http://schemas.microsoft.com/office/drawing/2014/main" id="{01C67167-440E-0594-B922-311F2B2F384B}"/>
                </a:ext>
              </a:extLst>
            </p:cNvPr>
            <p:cNvSpPr/>
            <p:nvPr/>
          </p:nvSpPr>
          <p:spPr>
            <a:xfrm>
              <a:off x="8020098" y="1528025"/>
              <a:ext cx="180000" cy="1800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a:extLst>
                <a:ext uri="{FF2B5EF4-FFF2-40B4-BE49-F238E27FC236}">
                  <a16:creationId xmlns:a16="http://schemas.microsoft.com/office/drawing/2014/main" id="{0111095C-48CF-E48B-8BD7-71CFAFFDB3A3}"/>
                </a:ext>
              </a:extLst>
            </p:cNvPr>
            <p:cNvSpPr txBox="1"/>
            <p:nvPr/>
          </p:nvSpPr>
          <p:spPr>
            <a:xfrm>
              <a:off x="8134372" y="1517113"/>
              <a:ext cx="7115377" cy="215444"/>
            </a:xfrm>
            <a:prstGeom prst="rect">
              <a:avLst/>
            </a:prstGeom>
            <a:noFill/>
          </p:spPr>
          <p:txBody>
            <a:bodyPr wrap="square">
              <a:spAutoFit/>
            </a:bodyPr>
            <a:lstStyle/>
            <a:p>
              <a:r>
                <a:rPr lang="de-DE" sz="800" dirty="0">
                  <a:latin typeface="Roboto" panose="02000000000000000000" pitchFamily="2" charset="0"/>
                  <a:ea typeface="Roboto" panose="02000000000000000000" pitchFamily="2" charset="0"/>
                </a:rPr>
                <a:t>Gymnasium 	Integrierte Gesamtschule                 Realschule Plus</a:t>
              </a:r>
            </a:p>
          </p:txBody>
        </p:sp>
        <p:sp>
          <p:nvSpPr>
            <p:cNvPr id="23" name="Abgerundetes Rechteck 22">
              <a:extLst>
                <a:ext uri="{FF2B5EF4-FFF2-40B4-BE49-F238E27FC236}">
                  <a16:creationId xmlns:a16="http://schemas.microsoft.com/office/drawing/2014/main" id="{90D0BD5E-6E19-0A8D-10A2-9D27641D6569}"/>
                </a:ext>
              </a:extLst>
            </p:cNvPr>
            <p:cNvSpPr/>
            <p:nvPr/>
          </p:nvSpPr>
          <p:spPr>
            <a:xfrm>
              <a:off x="8909188" y="1528025"/>
              <a:ext cx="180000" cy="180000"/>
            </a:xfrm>
            <a:prstGeom prst="roundRect">
              <a:avLst/>
            </a:prstGeom>
            <a:solidFill>
              <a:srgbClr val="DB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Abgerundetes Rechteck 23">
              <a:extLst>
                <a:ext uri="{FF2B5EF4-FFF2-40B4-BE49-F238E27FC236}">
                  <a16:creationId xmlns:a16="http://schemas.microsoft.com/office/drawing/2014/main" id="{2EB7C737-EAE1-72DE-1730-56BB33AF2E30}"/>
                </a:ext>
              </a:extLst>
            </p:cNvPr>
            <p:cNvSpPr/>
            <p:nvPr/>
          </p:nvSpPr>
          <p:spPr>
            <a:xfrm>
              <a:off x="10486192" y="1528025"/>
              <a:ext cx="180000" cy="180000"/>
            </a:xfrm>
            <a:prstGeom prst="roundRect">
              <a:avLst/>
            </a:prstGeom>
            <a:solidFill>
              <a:srgbClr val="F0D8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19" name="Gruppieren 118">
            <a:extLst>
              <a:ext uri="{FF2B5EF4-FFF2-40B4-BE49-F238E27FC236}">
                <a16:creationId xmlns:a16="http://schemas.microsoft.com/office/drawing/2014/main" id="{AD08337C-42BA-F2B6-77BF-C8E0BD247DE3}"/>
              </a:ext>
            </a:extLst>
          </p:cNvPr>
          <p:cNvGrpSpPr/>
          <p:nvPr/>
        </p:nvGrpSpPr>
        <p:grpSpPr>
          <a:xfrm>
            <a:off x="8568297" y="2694969"/>
            <a:ext cx="1204353" cy="2554834"/>
            <a:chOff x="8568297" y="2694969"/>
            <a:chExt cx="1204353" cy="2554834"/>
          </a:xfrm>
        </p:grpSpPr>
        <p:pic>
          <p:nvPicPr>
            <p:cNvPr id="110" name="Grafik 109">
              <a:extLst>
                <a:ext uri="{FF2B5EF4-FFF2-40B4-BE49-F238E27FC236}">
                  <a16:creationId xmlns:a16="http://schemas.microsoft.com/office/drawing/2014/main" id="{9B711DEE-75D2-3B5C-0B81-0B144D1CAB66}"/>
                </a:ext>
              </a:extLst>
            </p:cNvPr>
            <p:cNvPicPr>
              <a:picLocks noChangeAspect="1"/>
            </p:cNvPicPr>
            <p:nvPr/>
          </p:nvPicPr>
          <p:blipFill>
            <a:blip r:embed="rId3"/>
            <a:srcRect l="50552" t="37581" r="34370" b="9610"/>
            <a:stretch>
              <a:fillRect/>
            </a:stretch>
          </p:blipFill>
          <p:spPr>
            <a:xfrm>
              <a:off x="8591339" y="2694969"/>
              <a:ext cx="1148908" cy="2128935"/>
            </a:xfrm>
            <a:prstGeom prst="rect">
              <a:avLst/>
            </a:prstGeom>
          </p:spPr>
        </p:pic>
        <p:grpSp>
          <p:nvGrpSpPr>
            <p:cNvPr id="101" name="Gruppieren 100">
              <a:extLst>
                <a:ext uri="{FF2B5EF4-FFF2-40B4-BE49-F238E27FC236}">
                  <a16:creationId xmlns:a16="http://schemas.microsoft.com/office/drawing/2014/main" id="{AF2771FA-D67C-9036-BDE7-E4AB374D5858}"/>
                </a:ext>
              </a:extLst>
            </p:cNvPr>
            <p:cNvGrpSpPr/>
            <p:nvPr/>
          </p:nvGrpSpPr>
          <p:grpSpPr>
            <a:xfrm>
              <a:off x="8987035" y="4239460"/>
              <a:ext cx="718940" cy="472429"/>
              <a:chOff x="8987035" y="3857625"/>
              <a:chExt cx="718940" cy="472429"/>
            </a:xfrm>
          </p:grpSpPr>
          <p:grpSp>
            <p:nvGrpSpPr>
              <p:cNvPr id="66" name="Gruppieren 65">
                <a:extLst>
                  <a:ext uri="{FF2B5EF4-FFF2-40B4-BE49-F238E27FC236}">
                    <a16:creationId xmlns:a16="http://schemas.microsoft.com/office/drawing/2014/main" id="{143055B0-73AB-6BDC-0387-D7DF86EE7FB0}"/>
                  </a:ext>
                </a:extLst>
              </p:cNvPr>
              <p:cNvGrpSpPr/>
              <p:nvPr/>
            </p:nvGrpSpPr>
            <p:grpSpPr>
              <a:xfrm>
                <a:off x="8987035" y="3957218"/>
                <a:ext cx="642685" cy="372836"/>
                <a:chOff x="7925612" y="3964375"/>
                <a:chExt cx="642685" cy="372836"/>
              </a:xfrm>
            </p:grpSpPr>
            <p:sp>
              <p:nvSpPr>
                <p:cNvPr id="67" name="Rechteck 66">
                  <a:extLst>
                    <a:ext uri="{FF2B5EF4-FFF2-40B4-BE49-F238E27FC236}">
                      <a16:creationId xmlns:a16="http://schemas.microsoft.com/office/drawing/2014/main" id="{06711BD1-94A6-6DD3-D701-378979D032D3}"/>
                    </a:ext>
                  </a:extLst>
                </p:cNvPr>
                <p:cNvSpPr/>
                <p:nvPr/>
              </p:nvSpPr>
              <p:spPr>
                <a:xfrm>
                  <a:off x="7980528" y="3964375"/>
                  <a:ext cx="527241" cy="3728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8" name="Rechteck 67">
                  <a:extLst>
                    <a:ext uri="{FF2B5EF4-FFF2-40B4-BE49-F238E27FC236}">
                      <a16:creationId xmlns:a16="http://schemas.microsoft.com/office/drawing/2014/main" id="{7D14FCB0-52A7-4CC7-BF69-78F93E3DB060}"/>
                    </a:ext>
                  </a:extLst>
                </p:cNvPr>
                <p:cNvSpPr/>
                <p:nvPr/>
              </p:nvSpPr>
              <p:spPr>
                <a:xfrm>
                  <a:off x="7925612" y="4291191"/>
                  <a:ext cx="642685"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Rechteck 68">
                  <a:extLst>
                    <a:ext uri="{FF2B5EF4-FFF2-40B4-BE49-F238E27FC236}">
                      <a16:creationId xmlns:a16="http://schemas.microsoft.com/office/drawing/2014/main" id="{94E809B8-833D-5841-AF2B-CFF233B0CE64}"/>
                    </a:ext>
                  </a:extLst>
                </p:cNvPr>
                <p:cNvSpPr/>
                <p:nvPr/>
              </p:nvSpPr>
              <p:spPr>
                <a:xfrm>
                  <a:off x="8204200" y="4003132"/>
                  <a:ext cx="313545" cy="1384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71" name="Freihandform 70">
                <a:extLst>
                  <a:ext uri="{FF2B5EF4-FFF2-40B4-BE49-F238E27FC236}">
                    <a16:creationId xmlns:a16="http://schemas.microsoft.com/office/drawing/2014/main" id="{0146519E-49EC-AEEE-8CC8-09FFF53C458C}"/>
                  </a:ext>
                </a:extLst>
              </p:cNvPr>
              <p:cNvSpPr/>
              <p:nvPr/>
            </p:nvSpPr>
            <p:spPr>
              <a:xfrm>
                <a:off x="9280525" y="3857625"/>
                <a:ext cx="425450" cy="279400"/>
              </a:xfrm>
              <a:custGeom>
                <a:avLst/>
                <a:gdLst>
                  <a:gd name="csX0" fmla="*/ 3175 w 425450"/>
                  <a:gd name="csY0" fmla="*/ 101600 h 279400"/>
                  <a:gd name="csX1" fmla="*/ 0 w 425450"/>
                  <a:gd name="csY1" fmla="*/ 0 h 279400"/>
                  <a:gd name="csX2" fmla="*/ 152400 w 425450"/>
                  <a:gd name="csY2" fmla="*/ 6350 h 279400"/>
                  <a:gd name="csX3" fmla="*/ 196850 w 425450"/>
                  <a:gd name="csY3" fmla="*/ 25400 h 279400"/>
                  <a:gd name="csX4" fmla="*/ 222250 w 425450"/>
                  <a:gd name="csY4" fmla="*/ 63500 h 279400"/>
                  <a:gd name="csX5" fmla="*/ 215900 w 425450"/>
                  <a:gd name="csY5" fmla="*/ 104775 h 279400"/>
                  <a:gd name="csX6" fmla="*/ 222250 w 425450"/>
                  <a:gd name="csY6" fmla="*/ 31750 h 279400"/>
                  <a:gd name="csX7" fmla="*/ 276225 w 425450"/>
                  <a:gd name="csY7" fmla="*/ 6350 h 279400"/>
                  <a:gd name="csX8" fmla="*/ 415925 w 425450"/>
                  <a:gd name="csY8" fmla="*/ 6350 h 279400"/>
                  <a:gd name="csX9" fmla="*/ 425450 w 425450"/>
                  <a:gd name="csY9" fmla="*/ 273050 h 279400"/>
                  <a:gd name="csX10" fmla="*/ 250825 w 425450"/>
                  <a:gd name="csY10" fmla="*/ 279400 h 279400"/>
                  <a:gd name="csX11" fmla="*/ 41275 w 425450"/>
                  <a:gd name="csY11" fmla="*/ 241300 h 279400"/>
                  <a:gd name="csX12" fmla="*/ 3175 w 425450"/>
                  <a:gd name="csY12" fmla="*/ 101600 h 279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25450" h="279400">
                    <a:moveTo>
                      <a:pt x="3175" y="101600"/>
                    </a:moveTo>
                    <a:cubicBezTo>
                      <a:pt x="2117" y="67733"/>
                      <a:pt x="1058" y="33867"/>
                      <a:pt x="0" y="0"/>
                    </a:cubicBezTo>
                    <a:lnTo>
                      <a:pt x="152400" y="6350"/>
                    </a:lnTo>
                    <a:lnTo>
                      <a:pt x="196850" y="25400"/>
                    </a:lnTo>
                    <a:lnTo>
                      <a:pt x="222250" y="63500"/>
                    </a:lnTo>
                    <a:lnTo>
                      <a:pt x="215900" y="104775"/>
                    </a:lnTo>
                    <a:lnTo>
                      <a:pt x="222250" y="31750"/>
                    </a:lnTo>
                    <a:lnTo>
                      <a:pt x="276225" y="6350"/>
                    </a:lnTo>
                    <a:lnTo>
                      <a:pt x="415925" y="6350"/>
                    </a:lnTo>
                    <a:lnTo>
                      <a:pt x="425450" y="273050"/>
                    </a:lnTo>
                    <a:lnTo>
                      <a:pt x="250825" y="279400"/>
                    </a:lnTo>
                    <a:lnTo>
                      <a:pt x="41275" y="241300"/>
                    </a:lnTo>
                    <a:lnTo>
                      <a:pt x="3175" y="1016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6" name="Rechteck 45">
              <a:extLst>
                <a:ext uri="{FF2B5EF4-FFF2-40B4-BE49-F238E27FC236}">
                  <a16:creationId xmlns:a16="http://schemas.microsoft.com/office/drawing/2014/main" id="{5C5FE6A1-CFEB-6C15-1D21-B346EF0F108B}"/>
                </a:ext>
              </a:extLst>
            </p:cNvPr>
            <p:cNvSpPr/>
            <p:nvPr/>
          </p:nvSpPr>
          <p:spPr>
            <a:xfrm>
              <a:off x="8903181" y="4062659"/>
              <a:ext cx="869469" cy="869469"/>
            </a:xfrm>
            <a:prstGeom prst="rect">
              <a:avLst/>
            </a:prstGeom>
            <a:blipFill>
              <a:blip>
                <a:duotone>
                  <a:schemeClr val="accent2">
                    <a:shade val="45000"/>
                    <a:satMod val="135000"/>
                  </a:schemeClr>
                  <a:prstClr val="white"/>
                </a:duotone>
                <a:lum bright="3000" contrast="62000"/>
                <a:extLst>
                  <a:ext uri="{96DAC541-7B7A-43D3-8B79-37D633B846F1}">
                    <asvg:svgBlip xmlns:asvg="http://schemas.microsoft.com/office/drawing/2016/SVG/main" r:embed="rId11"/>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35" name="Textfeld 34">
              <a:extLst>
                <a:ext uri="{FF2B5EF4-FFF2-40B4-BE49-F238E27FC236}">
                  <a16:creationId xmlns:a16="http://schemas.microsoft.com/office/drawing/2014/main" id="{EBC7C7B5-D88B-869F-8567-64BA044B72BC}"/>
                </a:ext>
              </a:extLst>
            </p:cNvPr>
            <p:cNvSpPr txBox="1"/>
            <p:nvPr/>
          </p:nvSpPr>
          <p:spPr>
            <a:xfrm>
              <a:off x="9143779" y="3666785"/>
              <a:ext cx="425495" cy="415498"/>
            </a:xfrm>
            <a:prstGeom prst="rect">
              <a:avLst/>
            </a:prstGeom>
            <a:noFill/>
          </p:spPr>
          <p:txBody>
            <a:bodyPr wrap="square" rtlCol="0">
              <a:spAutoFit/>
            </a:bodyPr>
            <a:lstStyle/>
            <a:p>
              <a:r>
                <a:rPr lang="de-DE" sz="900" b="1" dirty="0">
                  <a:solidFill>
                    <a:schemeClr val="accent1"/>
                  </a:solidFill>
                  <a:latin typeface="Roboto" panose="02000000000000000000" pitchFamily="2" charset="0"/>
                  <a:ea typeface="Roboto" panose="02000000000000000000" pitchFamily="2" charset="0"/>
                </a:rPr>
                <a:t>29,9</a:t>
              </a:r>
            </a:p>
            <a:p>
              <a:endParaRPr lang="de-DE" sz="1200" dirty="0">
                <a:latin typeface="Roboto" panose="02000000000000000000" pitchFamily="2" charset="0"/>
                <a:ea typeface="Roboto" panose="02000000000000000000" pitchFamily="2" charset="0"/>
              </a:endParaRPr>
            </a:p>
          </p:txBody>
        </p:sp>
        <p:sp>
          <p:nvSpPr>
            <p:cNvPr id="36" name="Textfeld 35">
              <a:extLst>
                <a:ext uri="{FF2B5EF4-FFF2-40B4-BE49-F238E27FC236}">
                  <a16:creationId xmlns:a16="http://schemas.microsoft.com/office/drawing/2014/main" id="{0A6BC62B-6C1D-7EEB-5D0E-CCEEC173FD56}"/>
                </a:ext>
              </a:extLst>
            </p:cNvPr>
            <p:cNvSpPr txBox="1"/>
            <p:nvPr/>
          </p:nvSpPr>
          <p:spPr>
            <a:xfrm>
              <a:off x="8583820" y="2937746"/>
              <a:ext cx="480064" cy="230832"/>
            </a:xfrm>
            <a:prstGeom prst="rect">
              <a:avLst/>
            </a:prstGeom>
            <a:noFill/>
          </p:spPr>
          <p:txBody>
            <a:bodyPr wrap="square" rtlCol="0">
              <a:spAutoFit/>
            </a:bodyPr>
            <a:lstStyle/>
            <a:p>
              <a:r>
                <a:rPr lang="de-DE" sz="900" b="1" dirty="0">
                  <a:solidFill>
                    <a:schemeClr val="bg1"/>
                  </a:solidFill>
                  <a:latin typeface="Roboto" panose="02000000000000000000" pitchFamily="2" charset="0"/>
                  <a:ea typeface="Roboto" panose="02000000000000000000" pitchFamily="2" charset="0"/>
                </a:rPr>
                <a:t>50,4</a:t>
              </a:r>
              <a:endParaRPr lang="de-DE" sz="1200" dirty="0">
                <a:latin typeface="Roboto" panose="02000000000000000000" pitchFamily="2" charset="0"/>
                <a:ea typeface="Roboto" panose="02000000000000000000" pitchFamily="2" charset="0"/>
              </a:endParaRPr>
            </a:p>
          </p:txBody>
        </p:sp>
        <p:sp>
          <p:nvSpPr>
            <p:cNvPr id="37" name="Textfeld 36">
              <a:extLst>
                <a:ext uri="{FF2B5EF4-FFF2-40B4-BE49-F238E27FC236}">
                  <a16:creationId xmlns:a16="http://schemas.microsoft.com/office/drawing/2014/main" id="{124FFFB3-ABDE-73FE-D2FF-FEF52C322A56}"/>
                </a:ext>
              </a:extLst>
            </p:cNvPr>
            <p:cNvSpPr txBox="1"/>
            <p:nvPr/>
          </p:nvSpPr>
          <p:spPr>
            <a:xfrm>
              <a:off x="8850699" y="2827301"/>
              <a:ext cx="425495" cy="230832"/>
            </a:xfrm>
            <a:prstGeom prst="rect">
              <a:avLst/>
            </a:prstGeom>
            <a:noFill/>
          </p:spPr>
          <p:txBody>
            <a:bodyPr wrap="square" rtlCol="0">
              <a:spAutoFit/>
            </a:bodyPr>
            <a:lstStyle/>
            <a:p>
              <a:r>
                <a:rPr lang="de-DE" sz="900" b="1" dirty="0">
                  <a:solidFill>
                    <a:schemeClr val="accent2"/>
                  </a:solidFill>
                  <a:latin typeface="Roboto" panose="02000000000000000000" pitchFamily="2" charset="0"/>
                  <a:ea typeface="Roboto" panose="02000000000000000000" pitchFamily="2" charset="0"/>
                </a:rPr>
                <a:t>53,5</a:t>
              </a:r>
              <a:endParaRPr lang="de-DE" sz="1200" dirty="0">
                <a:latin typeface="Roboto" panose="02000000000000000000" pitchFamily="2" charset="0"/>
                <a:ea typeface="Roboto" panose="02000000000000000000" pitchFamily="2" charset="0"/>
              </a:endParaRPr>
            </a:p>
          </p:txBody>
        </p:sp>
        <p:sp>
          <p:nvSpPr>
            <p:cNvPr id="17" name="Textfeld 16">
              <a:extLst>
                <a:ext uri="{FF2B5EF4-FFF2-40B4-BE49-F238E27FC236}">
                  <a16:creationId xmlns:a16="http://schemas.microsoft.com/office/drawing/2014/main" id="{F55CA549-1AD6-3D08-92C1-FA6F635499EC}"/>
                </a:ext>
              </a:extLst>
            </p:cNvPr>
            <p:cNvSpPr txBox="1"/>
            <p:nvPr/>
          </p:nvSpPr>
          <p:spPr>
            <a:xfrm>
              <a:off x="8568297" y="4726583"/>
              <a:ext cx="1041782" cy="523220"/>
            </a:xfrm>
            <a:prstGeom prst="rect">
              <a:avLst/>
            </a:prstGeom>
            <a:noFill/>
          </p:spPr>
          <p:txBody>
            <a:bodyPr wrap="square" rtlCol="0">
              <a:spAutoFit/>
            </a:bodyPr>
            <a:lstStyle/>
            <a:p>
              <a:r>
                <a:rPr lang="de-DE" sz="800" dirty="0">
                  <a:solidFill>
                    <a:schemeClr val="accent2"/>
                  </a:solidFill>
                  <a:latin typeface="Roboto" panose="02000000000000000000" pitchFamily="2" charset="0"/>
                  <a:ea typeface="Roboto" panose="02000000000000000000" pitchFamily="2" charset="0"/>
                </a:rPr>
                <a:t>Digitale Medien/ Internet (**)</a:t>
              </a:r>
            </a:p>
            <a:p>
              <a:endParaRPr lang="de-DE" sz="1200" dirty="0">
                <a:latin typeface="Roboto" panose="02000000000000000000" pitchFamily="2" charset="0"/>
                <a:ea typeface="Roboto" panose="02000000000000000000" pitchFamily="2" charset="0"/>
              </a:endParaRPr>
            </a:p>
          </p:txBody>
        </p:sp>
      </p:grpSp>
    </p:spTree>
    <p:extLst>
      <p:ext uri="{BB962C8B-B14F-4D97-AF65-F5344CB8AC3E}">
        <p14:creationId xmlns:p14="http://schemas.microsoft.com/office/powerpoint/2010/main" val="69550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par>
                                <p:cTn id="15" presetID="16" presetClass="entr" presetSubtype="42" fill="hold" nodeType="with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barn(outHorizontal)">
                                      <p:cBhvr>
                                        <p:cTn id="17" dur="500"/>
                                        <p:tgtEl>
                                          <p:spTgt spid="10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6">
                                            <p:txEl>
                                              <p:pRg st="3" end="3"/>
                                            </p:txEl>
                                          </p:spTgt>
                                        </p:tgtEl>
                                        <p:attrNameLst>
                                          <p:attrName>style.visibility</p:attrName>
                                        </p:attrNameLst>
                                      </p:cBhvr>
                                      <p:to>
                                        <p:strVal val="visible"/>
                                      </p:to>
                                    </p:set>
                                  </p:childTnLst>
                                </p:cTn>
                              </p:par>
                              <p:par>
                                <p:cTn id="22" presetID="16" presetClass="entr" presetSubtype="42" fill="hold" nodeType="with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barn(outHorizontal)">
                                      <p:cBhvr>
                                        <p:cTn id="24" dur="500"/>
                                        <p:tgtEl>
                                          <p:spTgt spid="113"/>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4" end="4"/>
                                            </p:txEl>
                                          </p:spTgt>
                                        </p:tgtEl>
                                        <p:attrNameLst>
                                          <p:attrName>style.visibility</p:attrName>
                                        </p:attrNameLst>
                                      </p:cBhvr>
                                      <p:to>
                                        <p:strVal val="visible"/>
                                      </p:to>
                                    </p:set>
                                  </p:childTnLst>
                                </p:cTn>
                              </p:par>
                              <p:par>
                                <p:cTn id="29" presetID="16" presetClass="entr" presetSubtype="42" fill="hold" nodeType="with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barn(outHorizontal)">
                                      <p:cBhvr>
                                        <p:cTn id="31" dur="500"/>
                                        <p:tgtEl>
                                          <p:spTgt spid="119"/>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6">
                                            <p:txEl>
                                              <p:pRg st="5" end="5"/>
                                            </p:txEl>
                                          </p:spTgt>
                                        </p:tgtEl>
                                        <p:attrNameLst>
                                          <p:attrName>style.visibility</p:attrName>
                                        </p:attrNameLst>
                                      </p:cBhvr>
                                      <p:to>
                                        <p:strVal val="visible"/>
                                      </p:to>
                                    </p:set>
                                  </p:childTnLst>
                                </p:cTn>
                              </p:par>
                              <p:par>
                                <p:cTn id="36" presetID="16" presetClass="entr" presetSubtype="42" fill="hold" nodeType="withEffect">
                                  <p:stCondLst>
                                    <p:cond delay="0"/>
                                  </p:stCondLst>
                                  <p:childTnLst>
                                    <p:set>
                                      <p:cBhvr>
                                        <p:cTn id="37" dur="1" fill="hold">
                                          <p:stCondLst>
                                            <p:cond delay="0"/>
                                          </p:stCondLst>
                                        </p:cTn>
                                        <p:tgtEl>
                                          <p:spTgt spid="123"/>
                                        </p:tgtEl>
                                        <p:attrNameLst>
                                          <p:attrName>style.visibility</p:attrName>
                                        </p:attrNameLst>
                                      </p:cBhvr>
                                      <p:to>
                                        <p:strVal val="visible"/>
                                      </p:to>
                                    </p:set>
                                    <p:animEffect transition="in" filter="barn(outHorizontal)">
                                      <p:cBhvr>
                                        <p:cTn id="38" dur="500"/>
                                        <p:tgtEl>
                                          <p:spTgt spid="123"/>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xEl>
                                              <p:pRg st="6" end="6"/>
                                            </p:txEl>
                                          </p:spTgt>
                                        </p:tgtEl>
                                        <p:attrNameLst>
                                          <p:attrName>style.visibility</p:attrName>
                                        </p:attrNameLst>
                                      </p:cBhvr>
                                      <p:to>
                                        <p:strVal val="visible"/>
                                      </p:to>
                                    </p:set>
                                  </p:childTnLst>
                                </p:cTn>
                              </p:par>
                              <p:par>
                                <p:cTn id="43" presetID="16" presetClass="entr" presetSubtype="42" fill="hold" nodeType="withEffect">
                                  <p:stCondLst>
                                    <p:cond delay="0"/>
                                  </p:stCondLst>
                                  <p:childTnLst>
                                    <p:set>
                                      <p:cBhvr>
                                        <p:cTn id="44" dur="1" fill="hold">
                                          <p:stCondLst>
                                            <p:cond delay="0"/>
                                          </p:stCondLst>
                                        </p:cTn>
                                        <p:tgtEl>
                                          <p:spTgt spid="121"/>
                                        </p:tgtEl>
                                        <p:attrNameLst>
                                          <p:attrName>style.visibility</p:attrName>
                                        </p:attrNameLst>
                                      </p:cBhvr>
                                      <p:to>
                                        <p:strVal val="visible"/>
                                      </p:to>
                                    </p:set>
                                    <p:animEffect transition="in" filter="barn(outHorizontal)">
                                      <p:cBhvr>
                                        <p:cTn id="45" dur="500"/>
                                        <p:tgtEl>
                                          <p:spTgt spid="121"/>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6">
                                            <p:txEl>
                                              <p:pRg st="7" end="7"/>
                                            </p:txEl>
                                          </p:spTgt>
                                        </p:tgtEl>
                                        <p:attrNameLst>
                                          <p:attrName>style.visibility</p:attrName>
                                        </p:attrNameLst>
                                      </p:cBhvr>
                                      <p:to>
                                        <p:strVal val="visible"/>
                                      </p:to>
                                    </p:set>
                                  </p:childTnLst>
                                </p:cTn>
                              </p:par>
                              <p:par>
                                <p:cTn id="50" presetID="16" presetClass="entr" presetSubtype="42" fill="hold" nodeType="withEffect">
                                  <p:stCondLst>
                                    <p:cond delay="0"/>
                                  </p:stCondLst>
                                  <p:childTnLst>
                                    <p:set>
                                      <p:cBhvr>
                                        <p:cTn id="51" dur="1" fill="hold">
                                          <p:stCondLst>
                                            <p:cond delay="0"/>
                                          </p:stCondLst>
                                        </p:cTn>
                                        <p:tgtEl>
                                          <p:spTgt spid="122"/>
                                        </p:tgtEl>
                                        <p:attrNameLst>
                                          <p:attrName>style.visibility</p:attrName>
                                        </p:attrNameLst>
                                      </p:cBhvr>
                                      <p:to>
                                        <p:strVal val="visible"/>
                                      </p:to>
                                    </p:set>
                                    <p:animEffect transition="in" filter="barn(outHorizontal)">
                                      <p:cBhvr>
                                        <p:cTn id="52" dur="500"/>
                                        <p:tgtEl>
                                          <p:spTgt spid="122"/>
                                        </p:tgtEl>
                                      </p:cBhvr>
                                    </p:animEffect>
                                  </p:childTnLst>
                                </p:cTn>
                              </p:par>
                              <p:par>
                                <p:cTn id="53" presetID="1"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xEl>
                                              <p:pRg st="9" end="9"/>
                                            </p:txEl>
                                          </p:spTgt>
                                        </p:tgtEl>
                                        <p:attrNameLst>
                                          <p:attrName>style.visibility</p:attrName>
                                        </p:attrNameLst>
                                      </p:cBhvr>
                                      <p:to>
                                        <p:strVal val="visible"/>
                                      </p:to>
                                    </p:set>
                                  </p:childTnLst>
                                </p:cTn>
                              </p:par>
                              <p:par>
                                <p:cTn id="59" presetID="16" presetClass="entr" presetSubtype="21"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barn(inVertic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8" grpId="0" animBg="1"/>
      <p:bldP spid="16"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15</a:t>
            </a:fld>
            <a:endParaRPr lang="de-DE" dirty="0"/>
          </a:p>
        </p:txBody>
      </p:sp>
      <p:sp>
        <p:nvSpPr>
          <p:cNvPr id="12" name="Textfeld 11">
            <a:extLst>
              <a:ext uri="{FF2B5EF4-FFF2-40B4-BE49-F238E27FC236}">
                <a16:creationId xmlns:a16="http://schemas.microsoft.com/office/drawing/2014/main" id="{773648E4-6CB6-49C1-A540-304564782B57}"/>
              </a:ext>
            </a:extLst>
          </p:cNvPr>
          <p:cNvSpPr txBox="1"/>
          <p:nvPr/>
        </p:nvSpPr>
        <p:spPr>
          <a:xfrm>
            <a:off x="9483253" y="5981712"/>
            <a:ext cx="2325950" cy="21544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de-DE" sz="800" dirty="0">
                <a:latin typeface="Roboto" panose="02000000000000000000" pitchFamily="2" charset="0"/>
                <a:ea typeface="Roboto" panose="02000000000000000000" pitchFamily="2" charset="0"/>
              </a:rPr>
              <a:t>(vgl. Erbeldinger et al. 2008, </a:t>
            </a:r>
            <a:r>
              <a:rPr lang="nb-NO" sz="800" dirty="0">
                <a:latin typeface="Roboto" panose="02000000000000000000" pitchFamily="2" charset="0"/>
                <a:ea typeface="Roboto" panose="02000000000000000000" pitchFamily="2" charset="0"/>
              </a:rPr>
              <a:t>Tietjen et al. 2024</a:t>
            </a:r>
            <a:r>
              <a:rPr lang="de-DE" sz="800" dirty="0">
                <a:latin typeface="Roboto" panose="02000000000000000000" pitchFamily="2" charset="0"/>
                <a:ea typeface="Roboto" panose="02000000000000000000" pitchFamily="2" charset="0"/>
              </a:rPr>
              <a:t>)</a:t>
            </a:r>
            <a:endParaRPr lang="de-DE" sz="800" dirty="0">
              <a:latin typeface="Roboto" panose="02000000000000000000" pitchFamily="2" charset="0"/>
              <a:ea typeface="Roboto" panose="02000000000000000000" pitchFamily="2" charset="0"/>
              <a:cs typeface="Calibri"/>
            </a:endParaRPr>
          </a:p>
        </p:txBody>
      </p:sp>
      <p:sp>
        <p:nvSpPr>
          <p:cNvPr id="13" name="Titel 4">
            <a:extLst>
              <a:ext uri="{FF2B5EF4-FFF2-40B4-BE49-F238E27FC236}">
                <a16:creationId xmlns:a16="http://schemas.microsoft.com/office/drawing/2014/main" id="{1E99F2F4-35B7-4DFB-828B-F81B42E08FE4}"/>
              </a:ext>
            </a:extLst>
          </p:cNvPr>
          <p:cNvSpPr>
            <a:spLocks noGrp="1"/>
          </p:cNvSpPr>
          <p:nvPr>
            <p:ph type="title"/>
          </p:nvPr>
        </p:nvSpPr>
        <p:spPr>
          <a:xfrm>
            <a:off x="515938" y="739990"/>
            <a:ext cx="11160125" cy="521322"/>
          </a:xfrm>
        </p:spPr>
        <p:txBody>
          <a:bodyPr>
            <a:noAutofit/>
          </a:bodyPr>
          <a:lstStyle/>
          <a:p>
            <a:r>
              <a:rPr lang="de-DE" dirty="0"/>
              <a:t>Sichtweise der Eltern</a:t>
            </a:r>
          </a:p>
        </p:txBody>
      </p:sp>
      <p:graphicFrame>
        <p:nvGraphicFramePr>
          <p:cNvPr id="9" name="Diagramm 8">
            <a:extLst>
              <a:ext uri="{FF2B5EF4-FFF2-40B4-BE49-F238E27FC236}">
                <a16:creationId xmlns:a16="http://schemas.microsoft.com/office/drawing/2014/main" id="{A5511163-1003-5B6C-8039-5FAD0A861B05}"/>
              </a:ext>
            </a:extLst>
          </p:cNvPr>
          <p:cNvGraphicFramePr/>
          <p:nvPr>
            <p:extLst>
              <p:ext uri="{D42A27DB-BD31-4B8C-83A1-F6EECF244321}">
                <p14:modId xmlns:p14="http://schemas.microsoft.com/office/powerpoint/2010/main" val="1207757013"/>
              </p:ext>
            </p:extLst>
          </p:nvPr>
        </p:nvGraphicFramePr>
        <p:xfrm>
          <a:off x="-1074012" y="1700213"/>
          <a:ext cx="12220434" cy="4429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543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550598A0-7A08-294B-9AD6-275A2016DE5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graphicEl>
                                              <a:dgm id="{6505EBA9-EFC6-3D48-B9D4-B0D824D3E96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graphicEl>
                                              <a:dgm id="{A0C4507E-4178-354A-AA7F-C1B4AADD401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4C0C796E-EC28-6541-99F7-5C03280262F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graphicEl>
                                              <a:dgm id="{661EEB41-0B03-124B-8F05-EA423FE3AA6F}"/>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graphicEl>
                                              <a:dgm id="{F982D2FF-781F-6043-83B1-EA14AD8841A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graphicEl>
                                              <a:dgm id="{BEED4909-0EA9-1E47-9071-B73CF16A8741}"/>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graphicEl>
                                              <a:dgm id="{B6BF6CFA-F57E-E34C-AE0B-6F28C008D5DD}"/>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graphicEl>
                                              <a:dgm id="{CE80A231-F04F-444D-B871-1A3A224D252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graphicEl>
                                              <a:dgm id="{1582C0C6-094B-FE4D-AF49-59E4439A6E3F}"/>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graphicEl>
                                              <a:dgm id="{FA829FBD-34F9-D642-AEBD-7C63C834F8B6}"/>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graphicEl>
                                              <a:dgm id="{06BFC932-BFE4-EE4B-A51F-73808839AC5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C08A9-B1AB-17BC-CA4F-CD9479AD8B24}"/>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069362E-333F-4FBD-D0FC-3469DAF9A31B}"/>
              </a:ext>
            </a:extLst>
          </p:cNvPr>
          <p:cNvSpPr>
            <a:spLocks noGrp="1"/>
          </p:cNvSpPr>
          <p:nvPr>
            <p:ph type="sldNum" sz="quarter" idx="12"/>
          </p:nvPr>
        </p:nvSpPr>
        <p:spPr/>
        <p:txBody>
          <a:bodyPr/>
          <a:lstStyle/>
          <a:p>
            <a:fld id="{A5BCC98E-DAB4-264B-9802-D1899FCD3063}" type="slidenum">
              <a:rPr lang="de-DE" smtClean="0"/>
              <a:t>16</a:t>
            </a:fld>
            <a:endParaRPr lang="de-DE" dirty="0"/>
          </a:p>
        </p:txBody>
      </p:sp>
      <p:sp>
        <p:nvSpPr>
          <p:cNvPr id="15" name="Textfeld 14">
            <a:extLst>
              <a:ext uri="{FF2B5EF4-FFF2-40B4-BE49-F238E27FC236}">
                <a16:creationId xmlns:a16="http://schemas.microsoft.com/office/drawing/2014/main" id="{552C71D2-B3E6-B3EE-97AB-EE5EF215D6DF}"/>
              </a:ext>
            </a:extLst>
          </p:cNvPr>
          <p:cNvSpPr txBox="1"/>
          <p:nvPr/>
        </p:nvSpPr>
        <p:spPr>
          <a:xfrm>
            <a:off x="843908" y="3009214"/>
            <a:ext cx="6096000" cy="369332"/>
          </a:xfrm>
          <a:prstGeom prst="rect">
            <a:avLst/>
          </a:prstGeom>
          <a:noFill/>
        </p:spPr>
        <p:txBody>
          <a:bodyPr wrap="square">
            <a:spAutoFit/>
          </a:bodyPr>
          <a:lstStyle/>
          <a:p>
            <a:r>
              <a:rPr lang="de-DE" dirty="0"/>
              <a:t> </a:t>
            </a:r>
          </a:p>
        </p:txBody>
      </p:sp>
      <p:pic>
        <p:nvPicPr>
          <p:cNvPr id="6" name="Grafik 5" descr="Ein Bild, das Grafiken, Schrift, Design, Typografie enthält.&#10;&#10;KI-generierte Inhalte können fehlerhaft sein.">
            <a:extLst>
              <a:ext uri="{FF2B5EF4-FFF2-40B4-BE49-F238E27FC236}">
                <a16:creationId xmlns:a16="http://schemas.microsoft.com/office/drawing/2014/main" id="{709517E4-EF40-BE74-BF10-BCE52F371583}"/>
              </a:ext>
            </a:extLst>
          </p:cNvPr>
          <p:cNvPicPr>
            <a:picLocks noChangeAspect="1"/>
          </p:cNvPicPr>
          <p:nvPr/>
        </p:nvPicPr>
        <p:blipFill>
          <a:blip r:embed="rId2"/>
          <a:stretch>
            <a:fillRect/>
          </a:stretch>
        </p:blipFill>
        <p:spPr>
          <a:xfrm>
            <a:off x="8803326" y="2749481"/>
            <a:ext cx="3379857" cy="3379857"/>
          </a:xfrm>
          <a:prstGeom prst="rect">
            <a:avLst/>
          </a:prstGeom>
        </p:spPr>
      </p:pic>
      <p:sp>
        <p:nvSpPr>
          <p:cNvPr id="7" name="Titel 4">
            <a:extLst>
              <a:ext uri="{FF2B5EF4-FFF2-40B4-BE49-F238E27FC236}">
                <a16:creationId xmlns:a16="http://schemas.microsoft.com/office/drawing/2014/main" id="{60FE58DF-F063-5F72-05E5-CF1B920DC4FB}"/>
              </a:ext>
            </a:extLst>
          </p:cNvPr>
          <p:cNvSpPr txBox="1">
            <a:spLocks/>
          </p:cNvSpPr>
          <p:nvPr/>
        </p:nvSpPr>
        <p:spPr>
          <a:xfrm>
            <a:off x="515938" y="2689781"/>
            <a:ext cx="8820150" cy="1310719"/>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4800" dirty="0">
                <a:latin typeface="Quicksand"/>
              </a:rPr>
              <a:t>04 Mögliche Ausgestaltung der Zusammenarbeit</a:t>
            </a:r>
            <a:br>
              <a:rPr lang="de-DE" dirty="0"/>
            </a:br>
            <a:endParaRPr lang="de-DE" dirty="0"/>
          </a:p>
        </p:txBody>
      </p:sp>
    </p:spTree>
    <p:extLst>
      <p:ext uri="{BB962C8B-B14F-4D97-AF65-F5344CB8AC3E}">
        <p14:creationId xmlns:p14="http://schemas.microsoft.com/office/powerpoint/2010/main" val="126539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17</a:t>
            </a:fld>
            <a:endParaRPr lang="de-DE"/>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p:txBody>
          <a:bodyPr>
            <a:noAutofit/>
          </a:bodyPr>
          <a:lstStyle/>
          <a:p>
            <a:r>
              <a:rPr lang="de-DE" dirty="0">
                <a:latin typeface="Quicksand" charset="0"/>
                <a:ea typeface="Roboto"/>
                <a:cs typeface="Roboto"/>
              </a:rPr>
              <a:t>Gestaltung von Elternzusammenarbeit</a:t>
            </a:r>
            <a:br>
              <a:rPr lang="de-DE" dirty="0"/>
            </a:br>
            <a:br>
              <a:rPr lang="de-DE" dirty="0"/>
            </a:br>
            <a:endParaRPr lang="de-DE" dirty="0"/>
          </a:p>
        </p:txBody>
      </p:sp>
      <p:sp>
        <p:nvSpPr>
          <p:cNvPr id="17" name="Untertitel 16">
            <a:extLst>
              <a:ext uri="{FF2B5EF4-FFF2-40B4-BE49-F238E27FC236}">
                <a16:creationId xmlns:a16="http://schemas.microsoft.com/office/drawing/2014/main" id="{0C6F811C-77E1-4BDC-A523-032F767F90AE}"/>
              </a:ext>
            </a:extLst>
          </p:cNvPr>
          <p:cNvSpPr>
            <a:spLocks noGrp="1"/>
          </p:cNvSpPr>
          <p:nvPr>
            <p:ph type="subTitle" idx="15"/>
          </p:nvPr>
        </p:nvSpPr>
        <p:spPr>
          <a:xfrm>
            <a:off x="515938" y="1328400"/>
            <a:ext cx="11160125" cy="1438471"/>
          </a:xfrm>
        </p:spPr>
        <p:txBody>
          <a:bodyPr vert="horz" lIns="0" tIns="0" rIns="0" bIns="0" rtlCol="0" anchor="t">
            <a:normAutofit fontScale="85000" lnSpcReduction="10000"/>
          </a:bodyPr>
          <a:lstStyle/>
          <a:p>
            <a:r>
              <a:rPr lang="de-DE" sz="1800" dirty="0">
                <a:latin typeface="Roboto"/>
                <a:ea typeface="Roboto"/>
                <a:cs typeface="Roboto"/>
              </a:rPr>
              <a:t>Mögliche Inhalte je nach Bedarfen der Eltern und </a:t>
            </a:r>
            <a:r>
              <a:rPr lang="de-DE" sz="1800" dirty="0" err="1">
                <a:latin typeface="Roboto"/>
                <a:ea typeface="Roboto"/>
                <a:cs typeface="Roboto"/>
              </a:rPr>
              <a:t>Schüler:innen</a:t>
            </a:r>
            <a:r>
              <a:rPr lang="de-DE" sz="1800" dirty="0">
                <a:latin typeface="Roboto"/>
                <a:ea typeface="Roboto"/>
                <a:cs typeface="Roboto"/>
              </a:rPr>
              <a:t>: </a:t>
            </a:r>
            <a:r>
              <a:rPr lang="de-DE" sz="1800" dirty="0">
                <a:solidFill>
                  <a:schemeClr val="tx1"/>
                </a:solidFill>
                <a:latin typeface="Roboto"/>
                <a:ea typeface="Roboto"/>
                <a:cs typeface="Roboto"/>
              </a:rPr>
              <a:t>Vier-Felder-Modell elterlicher Unterstützung, z.B</a:t>
            </a:r>
            <a:r>
              <a:rPr lang="de-DE" sz="1800" i="1" dirty="0">
                <a:solidFill>
                  <a:schemeClr val="tx1"/>
                </a:solidFill>
                <a:latin typeface="Roboto"/>
                <a:ea typeface="Roboto"/>
                <a:cs typeface="Roboto"/>
              </a:rPr>
              <a:t>. </a:t>
            </a:r>
            <a:r>
              <a:rPr lang="de-DE" sz="1800" b="1" i="1" dirty="0">
                <a:solidFill>
                  <a:schemeClr val="tx1"/>
                </a:solidFill>
                <a:latin typeface="Roboto"/>
                <a:ea typeface="Roboto"/>
                <a:cs typeface="Roboto"/>
              </a:rPr>
              <a:t>Emotionale &amp; interpretativ-rückmeldende Unterstützung: </a:t>
            </a:r>
            <a:r>
              <a:rPr lang="de-DE" sz="1800" dirty="0">
                <a:solidFill>
                  <a:schemeClr val="tx1"/>
                </a:solidFill>
                <a:latin typeface="Roboto"/>
                <a:ea typeface="Roboto"/>
                <a:cs typeface="Roboto"/>
              </a:rPr>
              <a:t>„Angebote, die Eltern dabei unterstützen, die Potenziale und Interessen ihrer Kinder möglichst gut zu erkennen und benennen zu können (im Sinne von Fremd- und Selbsteinschätzung)“ oder „Angebote zur Förderung </a:t>
            </a:r>
            <a:br>
              <a:rPr lang="de-DE" sz="1800" dirty="0">
                <a:solidFill>
                  <a:schemeClr val="tx1"/>
                </a:solidFill>
                <a:latin typeface="Roboto"/>
                <a:ea typeface="Roboto"/>
                <a:cs typeface="Roboto"/>
              </a:rPr>
            </a:br>
            <a:r>
              <a:rPr lang="de-DE" sz="1800" dirty="0">
                <a:solidFill>
                  <a:schemeClr val="tx1"/>
                </a:solidFill>
                <a:latin typeface="Roboto"/>
                <a:ea typeface="Roboto"/>
                <a:cs typeface="Roboto"/>
              </a:rPr>
              <a:t>von Gelassenheit im Prozess (im Sinne von „Die Kinder ihren eigenen Weg gehen lassen“); </a:t>
            </a:r>
          </a:p>
          <a:p>
            <a:r>
              <a:rPr lang="de-DE" sz="1800" b="1" i="1" dirty="0">
                <a:solidFill>
                  <a:schemeClr val="tx1"/>
                </a:solidFill>
              </a:rPr>
              <a:t>Instrumentell-materielle Unterstützung: </a:t>
            </a:r>
            <a:r>
              <a:rPr lang="de-DE" sz="1800" dirty="0">
                <a:solidFill>
                  <a:schemeClr val="tx1"/>
                </a:solidFill>
              </a:rPr>
              <a:t>Informationen zu Finanzierungsmöglichkeiten des Studiums</a:t>
            </a:r>
            <a:endParaRPr lang="de-DE" b="1" i="1" dirty="0"/>
          </a:p>
        </p:txBody>
      </p:sp>
      <p:sp>
        <p:nvSpPr>
          <p:cNvPr id="19" name="Textfeld 7">
            <a:extLst>
              <a:ext uri="{FF2B5EF4-FFF2-40B4-BE49-F238E27FC236}">
                <a16:creationId xmlns:a16="http://schemas.microsoft.com/office/drawing/2014/main" id="{0BA25FE3-A165-4F98-A751-C28BE0514DEC}"/>
              </a:ext>
            </a:extLst>
          </p:cNvPr>
          <p:cNvSpPr txBox="1"/>
          <p:nvPr/>
        </p:nvSpPr>
        <p:spPr>
          <a:xfrm>
            <a:off x="6923572" y="5990709"/>
            <a:ext cx="5455178" cy="21544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de-DE" sz="800" dirty="0">
                <a:latin typeface="Roboto" panose="02000000000000000000" pitchFamily="2" charset="0"/>
                <a:ea typeface="Roboto" panose="02000000000000000000" pitchFamily="2" charset="0"/>
              </a:rPr>
              <a:t>(Boockmann et al. 2020; </a:t>
            </a:r>
            <a:r>
              <a:rPr lang="nb-NO" sz="800" dirty="0" err="1">
                <a:latin typeface="Roboto" panose="02000000000000000000" pitchFamily="2" charset="0"/>
                <a:ea typeface="Roboto" panose="02000000000000000000" pitchFamily="2" charset="0"/>
              </a:rPr>
              <a:t>Brauser</a:t>
            </a:r>
            <a:r>
              <a:rPr lang="nb-NO" sz="800" dirty="0">
                <a:latin typeface="Roboto" panose="02000000000000000000" pitchFamily="2" charset="0"/>
                <a:ea typeface="Roboto" panose="02000000000000000000" pitchFamily="2" charset="0"/>
              </a:rPr>
              <a:t>-Jung 2013, </a:t>
            </a:r>
            <a:r>
              <a:rPr lang="nb-NO" sz="800" dirty="0" err="1">
                <a:latin typeface="Roboto" panose="02000000000000000000" pitchFamily="2" charset="0"/>
                <a:ea typeface="Roboto" panose="02000000000000000000" pitchFamily="2" charset="0"/>
              </a:rPr>
              <a:t>Neuenschwander</a:t>
            </a:r>
            <a:r>
              <a:rPr lang="nb-NO" sz="800" dirty="0">
                <a:latin typeface="Roboto" panose="02000000000000000000" pitchFamily="2" charset="0"/>
                <a:ea typeface="Roboto" panose="02000000000000000000" pitchFamily="2" charset="0"/>
              </a:rPr>
              <a:t> 2013, </a:t>
            </a:r>
            <a:r>
              <a:rPr lang="de-DE" sz="800" dirty="0"/>
              <a:t>Bundesagentur für Arbeit et al. 2020</a:t>
            </a:r>
            <a:r>
              <a:rPr lang="de-DE" sz="800" dirty="0">
                <a:latin typeface="Roboto" panose="02000000000000000000" pitchFamily="2" charset="0"/>
                <a:ea typeface="Roboto" panose="02000000000000000000" pitchFamily="2" charset="0"/>
              </a:rPr>
              <a:t>)</a:t>
            </a:r>
            <a:endParaRPr lang="de-DE" sz="800" dirty="0">
              <a:latin typeface="Roboto" panose="02000000000000000000" pitchFamily="2" charset="0"/>
              <a:ea typeface="Roboto" panose="02000000000000000000" pitchFamily="2" charset="0"/>
              <a:cs typeface="Calibri"/>
            </a:endParaRPr>
          </a:p>
        </p:txBody>
      </p:sp>
      <p:graphicFrame>
        <p:nvGraphicFramePr>
          <p:cNvPr id="4" name="Diagramm 3">
            <a:extLst>
              <a:ext uri="{FF2B5EF4-FFF2-40B4-BE49-F238E27FC236}">
                <a16:creationId xmlns:a16="http://schemas.microsoft.com/office/drawing/2014/main" id="{7592F5E2-3432-4390-A432-0A24E7D4C8D9}"/>
              </a:ext>
            </a:extLst>
          </p:cNvPr>
          <p:cNvGraphicFramePr/>
          <p:nvPr>
            <p:extLst>
              <p:ext uri="{D42A27DB-BD31-4B8C-83A1-F6EECF244321}">
                <p14:modId xmlns:p14="http://schemas.microsoft.com/office/powerpoint/2010/main" val="1620472549"/>
              </p:ext>
            </p:extLst>
          </p:nvPr>
        </p:nvGraphicFramePr>
        <p:xfrm>
          <a:off x="515938" y="2779891"/>
          <a:ext cx="7829409" cy="30356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hteck: abgerundete Ecken 7">
            <a:extLst>
              <a:ext uri="{FF2B5EF4-FFF2-40B4-BE49-F238E27FC236}">
                <a16:creationId xmlns:a16="http://schemas.microsoft.com/office/drawing/2014/main" id="{A98B64A4-E25F-40E4-F560-3F826384EC58}"/>
              </a:ext>
            </a:extLst>
          </p:cNvPr>
          <p:cNvSpPr/>
          <p:nvPr/>
        </p:nvSpPr>
        <p:spPr>
          <a:xfrm>
            <a:off x="4436056" y="5407458"/>
            <a:ext cx="4268111" cy="540000"/>
          </a:xfrm>
          <a:prstGeom prst="roundRect">
            <a:avLst/>
          </a:prstGeom>
          <a:solidFill>
            <a:srgbClr val="F0D8EA"/>
          </a:solid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lIns="180000" rIns="46800" rtlCol="0" anchor="ctr"/>
          <a:lstStyle/>
          <a:p>
            <a:r>
              <a:rPr lang="de-DE" sz="1100" b="1" dirty="0">
                <a:solidFill>
                  <a:schemeClr val="accent1"/>
                </a:solidFill>
                <a:latin typeface="Roboto" panose="02000000000000000000" pitchFamily="2" charset="0"/>
                <a:ea typeface="Roboto" panose="02000000000000000000" pitchFamily="2" charset="0"/>
              </a:rPr>
              <a:t>Elternstammtisch: </a:t>
            </a:r>
            <a:r>
              <a:rPr lang="de-DE" sz="1100" dirty="0">
                <a:solidFill>
                  <a:schemeClr val="accent1"/>
                </a:solidFill>
                <a:latin typeface="Roboto" panose="02000000000000000000" pitchFamily="2" charset="0"/>
                <a:ea typeface="Roboto" panose="02000000000000000000" pitchFamily="2" charset="0"/>
              </a:rPr>
              <a:t>Terminabsprache, Örtlichkeiten &amp; Themen </a:t>
            </a:r>
            <a:br>
              <a:rPr lang="de-DE" sz="1100" dirty="0">
                <a:solidFill>
                  <a:schemeClr val="accent1"/>
                </a:solidFill>
                <a:latin typeface="Roboto" panose="02000000000000000000" pitchFamily="2" charset="0"/>
                <a:ea typeface="Roboto" panose="02000000000000000000" pitchFamily="2" charset="0"/>
              </a:rPr>
            </a:br>
            <a:r>
              <a:rPr lang="de-DE" sz="1100" dirty="0">
                <a:solidFill>
                  <a:schemeClr val="accent1"/>
                </a:solidFill>
                <a:latin typeface="Roboto" panose="02000000000000000000" pitchFamily="2" charset="0"/>
                <a:ea typeface="Roboto" panose="02000000000000000000" pitchFamily="2" charset="0"/>
              </a:rPr>
              <a:t>von den Eltern bestimmen lassen; Moderation durch Fachkraft</a:t>
            </a:r>
          </a:p>
        </p:txBody>
      </p:sp>
      <p:sp>
        <p:nvSpPr>
          <p:cNvPr id="3" name="Abgerundetes Rechteck 2">
            <a:extLst>
              <a:ext uri="{FF2B5EF4-FFF2-40B4-BE49-F238E27FC236}">
                <a16:creationId xmlns:a16="http://schemas.microsoft.com/office/drawing/2014/main" id="{250FC7E7-B374-127C-1D80-EE5D6C687248}"/>
              </a:ext>
            </a:extLst>
          </p:cNvPr>
          <p:cNvSpPr/>
          <p:nvPr/>
        </p:nvSpPr>
        <p:spPr>
          <a:xfrm>
            <a:off x="8736094" y="2860911"/>
            <a:ext cx="2939968" cy="1666755"/>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008E95"/>
                </a:solidFill>
                <a:effectLst/>
                <a:uLnTx/>
                <a:uFillTx/>
                <a:latin typeface="Roboto"/>
                <a:ea typeface="Roboto"/>
                <a:cs typeface="Roboto"/>
              </a:rPr>
              <a:t>Unter Einbezug des Netzwerkes: </a:t>
            </a:r>
            <a:r>
              <a:rPr kumimoji="0" lang="de-DE" sz="1400" b="0" i="0" u="none" strike="noStrike" kern="1200" cap="none" spc="0" normalizeH="0" baseline="0" noProof="0" dirty="0">
                <a:ln>
                  <a:noFill/>
                </a:ln>
                <a:solidFill>
                  <a:srgbClr val="333E48"/>
                </a:solidFill>
                <a:effectLst/>
                <a:uLnTx/>
                <a:uFillTx/>
                <a:latin typeface="Roboto"/>
                <a:ea typeface="Roboto"/>
                <a:cs typeface="Roboto"/>
              </a:rPr>
              <a:t>z.B. Hochschulen, Betriebe, aber auch der internen Kooperation (</a:t>
            </a:r>
            <a:r>
              <a:rPr kumimoji="0" lang="de-DE" sz="1400" b="0" i="0" u="none" strike="noStrike" kern="1200" cap="none" spc="0" normalizeH="0" baseline="0" noProof="0" dirty="0" err="1">
                <a:ln>
                  <a:noFill/>
                </a:ln>
                <a:solidFill>
                  <a:srgbClr val="333E48"/>
                </a:solidFill>
                <a:effectLst/>
                <a:uLnTx/>
                <a:uFillTx/>
                <a:latin typeface="Roboto"/>
                <a:ea typeface="Roboto"/>
                <a:cs typeface="Roboto"/>
              </a:rPr>
              <a:t>Schüler:innen</a:t>
            </a:r>
            <a:r>
              <a:rPr kumimoji="0" lang="de-DE" sz="1400" b="0" i="0" u="none" strike="noStrike" kern="1200" cap="none" spc="0" normalizeH="0" baseline="0" noProof="0" dirty="0">
                <a:ln>
                  <a:noFill/>
                </a:ln>
                <a:solidFill>
                  <a:srgbClr val="333E48"/>
                </a:solidFill>
                <a:effectLst/>
                <a:uLnTx/>
                <a:uFillTx/>
                <a:latin typeface="Roboto"/>
                <a:ea typeface="Roboto"/>
                <a:cs typeface="Roboto"/>
              </a:rPr>
              <a:t> und Elternvertretung)</a:t>
            </a:r>
            <a:endParaRPr lang="de-DE" dirty="0"/>
          </a:p>
        </p:txBody>
      </p:sp>
      <p:pic>
        <p:nvPicPr>
          <p:cNvPr id="7" name="Grafik 6" descr="Pfeil mit einer Linie: Kurve gegen den Uhrzeigersinn mit einfarbiger Füllung">
            <a:extLst>
              <a:ext uri="{FF2B5EF4-FFF2-40B4-BE49-F238E27FC236}">
                <a16:creationId xmlns:a16="http://schemas.microsoft.com/office/drawing/2014/main" id="{CF0B670F-989A-0932-FB84-B456CCC3B62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8345347" y="4146007"/>
            <a:ext cx="666722" cy="666722"/>
          </a:xfrm>
          <a:prstGeom prst="rect">
            <a:avLst/>
          </a:prstGeom>
        </p:spPr>
      </p:pic>
      <p:pic>
        <p:nvPicPr>
          <p:cNvPr id="10" name="Grafik 9" descr="Pfeil mit einer Linie: Kurve gegen den Uhrzeigersinn mit einfarbiger Füllung">
            <a:extLst>
              <a:ext uri="{FF2B5EF4-FFF2-40B4-BE49-F238E27FC236}">
                <a16:creationId xmlns:a16="http://schemas.microsoft.com/office/drawing/2014/main" id="{3B768960-7EC1-518F-C35C-5021517E06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7991644">
            <a:off x="3828272" y="5192761"/>
            <a:ext cx="666722" cy="666722"/>
          </a:xfrm>
          <a:prstGeom prst="rect">
            <a:avLst/>
          </a:prstGeom>
        </p:spPr>
      </p:pic>
    </p:spTree>
    <p:extLst>
      <p:ext uri="{BB962C8B-B14F-4D97-AF65-F5344CB8AC3E}">
        <p14:creationId xmlns:p14="http://schemas.microsoft.com/office/powerpoint/2010/main" val="428624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550598A0-7A08-294B-9AD6-275A2016DE58}"/>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6505EBA9-EFC6-3D48-B9D4-B0D824D3E96D}"/>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A0C4507E-4178-354A-AA7F-C1B4AADD401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4C0C796E-EC28-6541-99F7-5C03280262FC}"/>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661EEB41-0B03-124B-8F05-EA423FE3AA6F}"/>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F982D2FF-781F-6043-83B1-EA14AD8841A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BEED4909-0EA9-1E47-9071-B73CF16A8741}"/>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B6BF6CFA-F57E-E34C-AE0B-6F28C008D5DD}"/>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graphicEl>
                                              <a:dgm id="{CE80A231-F04F-444D-B871-1A3A224D252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1582C0C6-094B-FE4D-AF49-59E4439A6E3F}"/>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FA829FBD-34F9-D642-AEBD-7C63C834F8B6}"/>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graphicEl>
                                              <a:dgm id="{06BFC932-BFE4-EE4B-A51F-73808839AC5E}"/>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graphicEl>
                                              <a:dgm id="{8E77A500-DF90-5544-BABA-042103B88934}"/>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graphicEl>
                                              <a:dgm id="{1BF511B9-CF78-9D40-94B8-D88E407C6A67}"/>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graphicEl>
                                              <a:dgm id="{11D01036-B564-5147-AF52-F0F60FD4CC1B}"/>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8"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87A99-4017-EBF9-9EDE-42994E83008A}"/>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E4EC40BA-8E63-27A1-0305-13450BB6F1EE}"/>
              </a:ext>
            </a:extLst>
          </p:cNvPr>
          <p:cNvSpPr>
            <a:spLocks noGrp="1"/>
          </p:cNvSpPr>
          <p:nvPr>
            <p:ph type="sldNum" sz="quarter" idx="12"/>
          </p:nvPr>
        </p:nvSpPr>
        <p:spPr/>
        <p:txBody>
          <a:bodyPr/>
          <a:lstStyle/>
          <a:p>
            <a:fld id="{A5BCC98E-DAB4-264B-9802-D1899FCD3063}" type="slidenum">
              <a:rPr lang="de-DE" smtClean="0"/>
              <a:t>18</a:t>
            </a:fld>
            <a:endParaRPr lang="de-DE" dirty="0"/>
          </a:p>
        </p:txBody>
      </p:sp>
      <p:sp>
        <p:nvSpPr>
          <p:cNvPr id="5" name="Titel 4">
            <a:extLst>
              <a:ext uri="{FF2B5EF4-FFF2-40B4-BE49-F238E27FC236}">
                <a16:creationId xmlns:a16="http://schemas.microsoft.com/office/drawing/2014/main" id="{B7C0548C-DF5F-2788-89B2-D96A9673CF84}"/>
              </a:ext>
            </a:extLst>
          </p:cNvPr>
          <p:cNvSpPr>
            <a:spLocks noGrp="1"/>
          </p:cNvSpPr>
          <p:nvPr>
            <p:ph type="title"/>
          </p:nvPr>
        </p:nvSpPr>
        <p:spPr/>
        <p:txBody>
          <a:bodyPr>
            <a:noAutofit/>
          </a:bodyPr>
          <a:lstStyle/>
          <a:p>
            <a:r>
              <a:rPr lang="de-DE" dirty="0"/>
              <a:t>Gestaltung von Elternzusammenarbeit</a:t>
            </a:r>
            <a:br>
              <a:rPr lang="de-DE" dirty="0"/>
            </a:br>
            <a:br>
              <a:rPr lang="de-DE" dirty="0"/>
            </a:br>
            <a:endParaRPr lang="de-DE" dirty="0"/>
          </a:p>
        </p:txBody>
      </p:sp>
      <p:sp>
        <p:nvSpPr>
          <p:cNvPr id="17" name="Untertitel 16">
            <a:extLst>
              <a:ext uri="{FF2B5EF4-FFF2-40B4-BE49-F238E27FC236}">
                <a16:creationId xmlns:a16="http://schemas.microsoft.com/office/drawing/2014/main" id="{A384FFDE-3878-0DD2-9699-A8A5ADABC67B}"/>
              </a:ext>
            </a:extLst>
          </p:cNvPr>
          <p:cNvSpPr>
            <a:spLocks noGrp="1"/>
          </p:cNvSpPr>
          <p:nvPr>
            <p:ph type="subTitle" idx="15"/>
          </p:nvPr>
        </p:nvSpPr>
        <p:spPr>
          <a:xfrm>
            <a:off x="515937" y="1328400"/>
            <a:ext cx="6723611" cy="294065"/>
          </a:xfrm>
        </p:spPr>
        <p:txBody>
          <a:bodyPr>
            <a:normAutofit fontScale="92500" lnSpcReduction="10000"/>
          </a:bodyPr>
          <a:lstStyle/>
          <a:p>
            <a:r>
              <a:rPr lang="de-DE" dirty="0"/>
              <a:t>Formen der Zusammenarbeit</a:t>
            </a:r>
          </a:p>
        </p:txBody>
      </p:sp>
      <p:sp>
        <p:nvSpPr>
          <p:cNvPr id="19" name="Textfeld 7">
            <a:extLst>
              <a:ext uri="{FF2B5EF4-FFF2-40B4-BE49-F238E27FC236}">
                <a16:creationId xmlns:a16="http://schemas.microsoft.com/office/drawing/2014/main" id="{30A52779-FD0E-3A00-7C7C-B3A831E32E6C}"/>
              </a:ext>
            </a:extLst>
          </p:cNvPr>
          <p:cNvSpPr txBox="1"/>
          <p:nvPr/>
        </p:nvSpPr>
        <p:spPr>
          <a:xfrm>
            <a:off x="8513552" y="6382953"/>
            <a:ext cx="3262812" cy="21544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de-DE" sz="800" dirty="0">
                <a:latin typeface="Roboto"/>
                <a:ea typeface="Roboto"/>
                <a:cs typeface="Roboto"/>
              </a:rPr>
              <a:t>(vgl. Sliwka et al. 2016; Schröder 2013, (Erbeldinger et al. 2008)</a:t>
            </a:r>
            <a:endParaRPr lang="de-DE" sz="800" dirty="0">
              <a:latin typeface="Roboto" panose="02000000000000000000" pitchFamily="2" charset="0"/>
              <a:ea typeface="Roboto" panose="02000000000000000000" pitchFamily="2" charset="0"/>
              <a:cs typeface="Calibri"/>
            </a:endParaRPr>
          </a:p>
        </p:txBody>
      </p:sp>
      <p:sp>
        <p:nvSpPr>
          <p:cNvPr id="7" name="TextBox 6">
            <a:extLst>
              <a:ext uri="{FF2B5EF4-FFF2-40B4-BE49-F238E27FC236}">
                <a16:creationId xmlns:a16="http://schemas.microsoft.com/office/drawing/2014/main" id="{DAA1E08E-65F8-8616-7620-09AEB8FEAC05}"/>
              </a:ext>
            </a:extLst>
          </p:cNvPr>
          <p:cNvSpPr txBox="1"/>
          <p:nvPr/>
        </p:nvSpPr>
        <p:spPr>
          <a:xfrm>
            <a:off x="6642100" y="3105562"/>
            <a:ext cx="5210464" cy="3139321"/>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a:buClr>
                <a:schemeClr val="accent1"/>
              </a:buClr>
            </a:pPr>
            <a:r>
              <a:rPr lang="de-DE" sz="2000" dirty="0">
                <a:latin typeface="Roboto"/>
                <a:cs typeface="Arial"/>
              </a:rPr>
              <a:t>Gemeinsames Gestalten und Verantworten </a:t>
            </a:r>
            <a:br>
              <a:rPr lang="de-DE" sz="2000" dirty="0">
                <a:latin typeface="Roboto"/>
                <a:cs typeface="Arial"/>
              </a:rPr>
            </a:br>
            <a:r>
              <a:rPr lang="de-DE" sz="2000" dirty="0">
                <a:latin typeface="Roboto"/>
                <a:cs typeface="Arial"/>
              </a:rPr>
              <a:t>von wirksamen Lehr- und Lernprozessen​ gestalten (gelebte Kooperation)</a:t>
            </a:r>
            <a:br>
              <a:rPr lang="de-DE" sz="2000" dirty="0">
                <a:latin typeface="Roboto"/>
                <a:cs typeface="Arial"/>
              </a:rPr>
            </a:br>
            <a:endParaRPr lang="de-DE" sz="2000" dirty="0">
              <a:latin typeface="Roboto"/>
              <a:cs typeface="Arial"/>
            </a:endParaRPr>
          </a:p>
          <a:p>
            <a:pPr marL="342900" indent="-342900">
              <a:buClr>
                <a:schemeClr val="accent1"/>
              </a:buClr>
              <a:buFont typeface="Systemschrift Normal"/>
              <a:buChar char="→"/>
            </a:pPr>
            <a:r>
              <a:rPr lang="de-DE" sz="2000" dirty="0">
                <a:latin typeface="Roboto"/>
                <a:cs typeface="Arial"/>
              </a:rPr>
              <a:t>Beteiligte können ihre spezifischen Erfahrungen &amp; Kompetenzen einbringen &amp; den Prozess selbstwirksam mitgestalten </a:t>
            </a:r>
            <a:endParaRPr lang="en-US" sz="2000" dirty="0">
              <a:latin typeface="Roboto"/>
              <a:ea typeface="Roboto"/>
              <a:cs typeface="Arial"/>
            </a:endParaRPr>
          </a:p>
          <a:p>
            <a:pPr marL="342900" indent="-342900">
              <a:buClr>
                <a:schemeClr val="accent1"/>
              </a:buClr>
              <a:buFont typeface="Systemschrift Normal"/>
              <a:buChar char="→"/>
            </a:pPr>
            <a:r>
              <a:rPr lang="de-DE" sz="2000" dirty="0">
                <a:solidFill>
                  <a:srgbClr val="AF0078"/>
                </a:solidFill>
                <a:latin typeface="Roboto"/>
                <a:cs typeface="Arial"/>
              </a:rPr>
              <a:t>erhöht Engagement und Motivation der Eltern</a:t>
            </a:r>
            <a:endParaRPr lang="de-DE" sz="2000" dirty="0">
              <a:solidFill>
                <a:srgbClr val="AF0078"/>
              </a:solidFill>
              <a:latin typeface="Roboto"/>
              <a:ea typeface="Roboto"/>
              <a:cs typeface="Arial"/>
            </a:endParaRPr>
          </a:p>
          <a:p>
            <a:endParaRPr lang="en-US" dirty="0"/>
          </a:p>
        </p:txBody>
      </p:sp>
      <p:sp>
        <p:nvSpPr>
          <p:cNvPr id="12" name="TextBox 3">
            <a:extLst>
              <a:ext uri="{FF2B5EF4-FFF2-40B4-BE49-F238E27FC236}">
                <a16:creationId xmlns:a16="http://schemas.microsoft.com/office/drawing/2014/main" id="{6300F297-2D60-4924-8D3C-B21E265595CD}"/>
              </a:ext>
            </a:extLst>
          </p:cNvPr>
          <p:cNvSpPr txBox="1"/>
          <p:nvPr/>
        </p:nvSpPr>
        <p:spPr>
          <a:xfrm>
            <a:off x="507478" y="3128014"/>
            <a:ext cx="5245622" cy="2554545"/>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r>
              <a:rPr lang="de-DE" sz="2000" dirty="0">
                <a:latin typeface="Roboto" panose="02000000000000000000" pitchFamily="2" charset="0"/>
                <a:ea typeface="Roboto" panose="02000000000000000000" pitchFamily="2" charset="0"/>
                <a:cs typeface="Calibri"/>
              </a:rPr>
              <a:t>Kontakt von </a:t>
            </a:r>
            <a:r>
              <a:rPr lang="de-DE" sz="2000" dirty="0" err="1">
                <a:latin typeface="Roboto" panose="02000000000000000000" pitchFamily="2" charset="0"/>
                <a:ea typeface="Roboto" panose="02000000000000000000" pitchFamily="2" charset="0"/>
                <a:cs typeface="Calibri"/>
              </a:rPr>
              <a:t>Lehrer:innen</a:t>
            </a:r>
            <a:r>
              <a:rPr lang="de-DE" sz="2000" dirty="0">
                <a:latin typeface="Roboto" panose="02000000000000000000" pitchFamily="2" charset="0"/>
                <a:ea typeface="Roboto" panose="02000000000000000000" pitchFamily="2" charset="0"/>
                <a:cs typeface="Calibri"/>
              </a:rPr>
              <a:t> gegenüber Eltern: vorrangig passive (informierende) </a:t>
            </a:r>
            <a:br>
              <a:rPr lang="de-DE" sz="2000" dirty="0">
                <a:latin typeface="Roboto" panose="02000000000000000000" pitchFamily="2" charset="0"/>
                <a:ea typeface="Roboto" panose="02000000000000000000" pitchFamily="2" charset="0"/>
                <a:cs typeface="Calibri"/>
              </a:rPr>
            </a:br>
            <a:r>
              <a:rPr lang="de-DE" sz="2000" dirty="0">
                <a:latin typeface="Roboto" panose="02000000000000000000" pitchFamily="2" charset="0"/>
                <a:ea typeface="Roboto" panose="02000000000000000000" pitchFamily="2" charset="0"/>
                <a:cs typeface="Calibri"/>
              </a:rPr>
              <a:t>Angebote der Beteiligung: z.B. </a:t>
            </a:r>
            <a:br>
              <a:rPr lang="de-DE" sz="2000" dirty="0">
                <a:latin typeface="Roboto" panose="02000000000000000000" pitchFamily="2" charset="0"/>
                <a:ea typeface="Roboto" panose="02000000000000000000" pitchFamily="2" charset="0"/>
                <a:cs typeface="Calibri"/>
              </a:rPr>
            </a:br>
            <a:r>
              <a:rPr lang="de-DE" sz="2000" dirty="0">
                <a:latin typeface="Roboto" panose="02000000000000000000" pitchFamily="2" charset="0"/>
                <a:ea typeface="Roboto" panose="02000000000000000000" pitchFamily="2" charset="0"/>
                <a:cs typeface="Calibri"/>
              </a:rPr>
              <a:t>Elternbriefe, Informationsveranstaltungen</a:t>
            </a:r>
            <a:br>
              <a:rPr lang="de-DE" sz="2000" dirty="0">
                <a:latin typeface="Roboto" panose="02000000000000000000" pitchFamily="2" charset="0"/>
                <a:ea typeface="Roboto" panose="02000000000000000000" pitchFamily="2" charset="0"/>
                <a:cs typeface="Calibri"/>
              </a:rPr>
            </a:br>
            <a:endParaRPr lang="de-DE" sz="2000" dirty="0">
              <a:latin typeface="Roboto" panose="02000000000000000000" pitchFamily="2" charset="0"/>
              <a:ea typeface="Roboto" panose="02000000000000000000" pitchFamily="2" charset="0"/>
              <a:cs typeface="Calibri"/>
            </a:endParaRPr>
          </a:p>
          <a:p>
            <a:pPr marL="342900" indent="-342900">
              <a:buClr>
                <a:schemeClr val="accent1"/>
              </a:buClr>
              <a:buFont typeface="Systemschrift Normal"/>
              <a:buChar char="→"/>
            </a:pPr>
            <a:r>
              <a:rPr lang="de-DE" sz="2000" dirty="0">
                <a:latin typeface="Roboto" panose="02000000000000000000" pitchFamily="2" charset="0"/>
                <a:ea typeface="Roboto" panose="02000000000000000000" pitchFamily="2" charset="0"/>
                <a:cs typeface="Calibri"/>
              </a:rPr>
              <a:t>Eltern engagieren sich bei diesen Aktivitäten (nach eigenen Aussagen) wenig</a:t>
            </a:r>
          </a:p>
        </p:txBody>
      </p:sp>
      <p:sp>
        <p:nvSpPr>
          <p:cNvPr id="4" name="Untertitel 16">
            <a:extLst>
              <a:ext uri="{FF2B5EF4-FFF2-40B4-BE49-F238E27FC236}">
                <a16:creationId xmlns:a16="http://schemas.microsoft.com/office/drawing/2014/main" id="{F311F396-69D3-D078-09E1-4FBF793E3F8D}"/>
              </a:ext>
            </a:extLst>
          </p:cNvPr>
          <p:cNvSpPr txBox="1">
            <a:spLocks/>
          </p:cNvSpPr>
          <p:nvPr/>
        </p:nvSpPr>
        <p:spPr>
          <a:xfrm>
            <a:off x="507478" y="2615729"/>
            <a:ext cx="6723611" cy="29406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accent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10000"/>
              </a:lnSpc>
              <a:spcBef>
                <a:spcPts val="500"/>
              </a:spcBef>
              <a:buClr>
                <a:schemeClr val="accent1"/>
              </a:buClr>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defRPr sz="1800" b="0" i="1"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2400" b="1" dirty="0">
                <a:solidFill>
                  <a:schemeClr val="accent2"/>
                </a:solidFill>
                <a:latin typeface="Quicksand SemiBold" pitchFamily="2" charset="77"/>
              </a:rPr>
              <a:t>Passiv informierend</a:t>
            </a:r>
          </a:p>
        </p:txBody>
      </p:sp>
      <p:sp>
        <p:nvSpPr>
          <p:cNvPr id="6" name="Untertitel 16">
            <a:extLst>
              <a:ext uri="{FF2B5EF4-FFF2-40B4-BE49-F238E27FC236}">
                <a16:creationId xmlns:a16="http://schemas.microsoft.com/office/drawing/2014/main" id="{B01F5235-644B-69A7-299F-A95D5F606962}"/>
              </a:ext>
            </a:extLst>
          </p:cNvPr>
          <p:cNvSpPr txBox="1">
            <a:spLocks/>
          </p:cNvSpPr>
          <p:nvPr/>
        </p:nvSpPr>
        <p:spPr>
          <a:xfrm>
            <a:off x="6642100" y="2615728"/>
            <a:ext cx="6723611" cy="29406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accent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10000"/>
              </a:lnSpc>
              <a:spcBef>
                <a:spcPts val="500"/>
              </a:spcBef>
              <a:buClr>
                <a:schemeClr val="accent1"/>
              </a:buClr>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defRPr sz="1800" b="0" i="1"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2400" b="1" dirty="0">
                <a:solidFill>
                  <a:schemeClr val="accent2"/>
                </a:solidFill>
                <a:latin typeface="Quicksand SemiBold" pitchFamily="2" charset="77"/>
              </a:rPr>
              <a:t>Gelebte Kooperation</a:t>
            </a:r>
          </a:p>
        </p:txBody>
      </p:sp>
      <p:sp>
        <p:nvSpPr>
          <p:cNvPr id="8" name="Titel 3">
            <a:extLst>
              <a:ext uri="{FF2B5EF4-FFF2-40B4-BE49-F238E27FC236}">
                <a16:creationId xmlns:a16="http://schemas.microsoft.com/office/drawing/2014/main" id="{F7216C0C-90B0-AE82-4633-6780C6ED3965}"/>
              </a:ext>
            </a:extLst>
          </p:cNvPr>
          <p:cNvSpPr txBox="1">
            <a:spLocks/>
          </p:cNvSpPr>
          <p:nvPr/>
        </p:nvSpPr>
        <p:spPr>
          <a:xfrm>
            <a:off x="5502501" y="3305492"/>
            <a:ext cx="1063399" cy="642715"/>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pPr algn="ctr"/>
            <a:r>
              <a:rPr lang="de-DE" sz="3600" dirty="0">
                <a:solidFill>
                  <a:schemeClr val="accent2"/>
                </a:solidFill>
              </a:rPr>
              <a:t>VS</a:t>
            </a:r>
          </a:p>
        </p:txBody>
      </p:sp>
    </p:spTree>
    <p:extLst>
      <p:ext uri="{BB962C8B-B14F-4D97-AF65-F5344CB8AC3E}">
        <p14:creationId xmlns:p14="http://schemas.microsoft.com/office/powerpoint/2010/main" val="321779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FDAF8DBE-97F0-445D-970E-94FFF90DBF67}"/>
              </a:ext>
            </a:extLst>
          </p:cNvPr>
          <p:cNvSpPr>
            <a:spLocks noGrp="1"/>
          </p:cNvSpPr>
          <p:nvPr>
            <p:ph type="sldNum" sz="quarter" idx="12"/>
          </p:nvPr>
        </p:nvSpPr>
        <p:spPr/>
        <p:txBody>
          <a:bodyPr/>
          <a:lstStyle/>
          <a:p>
            <a:fld id="{A5BCC98E-DAB4-264B-9802-D1899FCD3063}" type="slidenum">
              <a:rPr lang="de-DE" smtClean="0"/>
              <a:t>19</a:t>
            </a:fld>
            <a:endParaRPr lang="de-DE" dirty="0"/>
          </a:p>
        </p:txBody>
      </p:sp>
      <p:sp>
        <p:nvSpPr>
          <p:cNvPr id="3" name="Titel 4">
            <a:extLst>
              <a:ext uri="{FF2B5EF4-FFF2-40B4-BE49-F238E27FC236}">
                <a16:creationId xmlns:a16="http://schemas.microsoft.com/office/drawing/2014/main" id="{946B4D0B-6EF7-5E07-F492-F999A581B6EA}"/>
              </a:ext>
            </a:extLst>
          </p:cNvPr>
          <p:cNvSpPr txBox="1">
            <a:spLocks/>
          </p:cNvSpPr>
          <p:nvPr/>
        </p:nvSpPr>
        <p:spPr>
          <a:xfrm>
            <a:off x="597528" y="2689781"/>
            <a:ext cx="9930772" cy="739219"/>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4800" dirty="0"/>
              <a:t>05 Welche Faktoren beeinflussen die Zusammenarbeit?</a:t>
            </a:r>
            <a:br>
              <a:rPr lang="de-DE" dirty="0"/>
            </a:br>
            <a:endParaRPr lang="de-DE" dirty="0"/>
          </a:p>
        </p:txBody>
      </p:sp>
      <p:sp>
        <p:nvSpPr>
          <p:cNvPr id="9" name="Rechteck 8">
            <a:extLst>
              <a:ext uri="{FF2B5EF4-FFF2-40B4-BE49-F238E27FC236}">
                <a16:creationId xmlns:a16="http://schemas.microsoft.com/office/drawing/2014/main" id="{729EB459-8889-3C61-8756-60B2BADC4C2A}"/>
              </a:ext>
            </a:extLst>
          </p:cNvPr>
          <p:cNvSpPr/>
          <p:nvPr/>
        </p:nvSpPr>
        <p:spPr>
          <a:xfrm>
            <a:off x="8814826" y="3429000"/>
            <a:ext cx="3161274" cy="3161274"/>
          </a:xfrm>
          <a:prstGeom prst="rect">
            <a:avLst/>
          </a:prstGeom>
          <a:blipFill rotWithShape="1">
            <a:blip r:embed="rId2"/>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dirty="0"/>
          </a:p>
        </p:txBody>
      </p:sp>
    </p:spTree>
    <p:extLst>
      <p:ext uri="{BB962C8B-B14F-4D97-AF65-F5344CB8AC3E}">
        <p14:creationId xmlns:p14="http://schemas.microsoft.com/office/powerpoint/2010/main" val="4091006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20</a:t>
            </a:fld>
            <a:endParaRPr lang="de-DE" dirty="0"/>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p:txBody>
          <a:bodyPr>
            <a:noAutofit/>
          </a:bodyPr>
          <a:lstStyle/>
          <a:p>
            <a:r>
              <a:rPr lang="de-DE" dirty="0"/>
              <a:t>Einflüsse auf die Zusammenarbeit</a:t>
            </a:r>
            <a:br>
              <a:rPr lang="de-DE" dirty="0"/>
            </a:br>
            <a:endParaRPr lang="de-DE" dirty="0"/>
          </a:p>
        </p:txBody>
      </p:sp>
      <p:sp>
        <p:nvSpPr>
          <p:cNvPr id="17" name="Untertitel 16">
            <a:extLst>
              <a:ext uri="{FF2B5EF4-FFF2-40B4-BE49-F238E27FC236}">
                <a16:creationId xmlns:a16="http://schemas.microsoft.com/office/drawing/2014/main" id="{0C6F811C-77E1-4BDC-A523-032F767F90AE}"/>
              </a:ext>
            </a:extLst>
          </p:cNvPr>
          <p:cNvSpPr>
            <a:spLocks noGrp="1"/>
          </p:cNvSpPr>
          <p:nvPr>
            <p:ph type="subTitle" idx="15"/>
          </p:nvPr>
        </p:nvSpPr>
        <p:spPr>
          <a:xfrm>
            <a:off x="515937" y="1328400"/>
            <a:ext cx="6723611" cy="294065"/>
          </a:xfrm>
        </p:spPr>
        <p:txBody>
          <a:bodyPr>
            <a:normAutofit fontScale="92500" lnSpcReduction="10000"/>
          </a:bodyPr>
          <a:lstStyle/>
          <a:p>
            <a:r>
              <a:rPr lang="de-DE" dirty="0"/>
              <a:t>Einflüsse auf Zusammenarbeit - Innerhalb der Schule</a:t>
            </a:r>
          </a:p>
        </p:txBody>
      </p:sp>
      <p:sp>
        <p:nvSpPr>
          <p:cNvPr id="22" name="Textfeld 7">
            <a:extLst>
              <a:ext uri="{FF2B5EF4-FFF2-40B4-BE49-F238E27FC236}">
                <a16:creationId xmlns:a16="http://schemas.microsoft.com/office/drawing/2014/main" id="{0BA25FE3-A165-4F98-A751-C28BE0514DEC}"/>
              </a:ext>
            </a:extLst>
          </p:cNvPr>
          <p:cNvSpPr txBox="1"/>
          <p:nvPr/>
        </p:nvSpPr>
        <p:spPr>
          <a:xfrm>
            <a:off x="433310" y="5984552"/>
            <a:ext cx="1771085" cy="21544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de-DE" sz="800" dirty="0">
                <a:latin typeface="Roboto" panose="02000000000000000000" pitchFamily="2" charset="0"/>
                <a:ea typeface="Roboto" panose="02000000000000000000" pitchFamily="2" charset="0"/>
              </a:rPr>
              <a:t>(vgl. Gartmeier 2018; Hertel 2016)</a:t>
            </a:r>
          </a:p>
        </p:txBody>
      </p:sp>
      <p:sp>
        <p:nvSpPr>
          <p:cNvPr id="3" name="Freihandform 2">
            <a:extLst>
              <a:ext uri="{FF2B5EF4-FFF2-40B4-BE49-F238E27FC236}">
                <a16:creationId xmlns:a16="http://schemas.microsoft.com/office/drawing/2014/main" id="{1E8C85D4-3EA1-7B40-F91D-2C2B67ED7889}"/>
              </a:ext>
            </a:extLst>
          </p:cNvPr>
          <p:cNvSpPr/>
          <p:nvPr/>
        </p:nvSpPr>
        <p:spPr>
          <a:xfrm>
            <a:off x="3201983" y="1458935"/>
            <a:ext cx="1794249" cy="1794249"/>
          </a:xfrm>
          <a:custGeom>
            <a:avLst/>
            <a:gdLst>
              <a:gd name="connsiteX0" fmla="*/ 0 w 1794249"/>
              <a:gd name="connsiteY0" fmla="*/ 897125 h 1794249"/>
              <a:gd name="connsiteX1" fmla="*/ 897125 w 1794249"/>
              <a:gd name="connsiteY1" fmla="*/ 0 h 1794249"/>
              <a:gd name="connsiteX2" fmla="*/ 1794250 w 1794249"/>
              <a:gd name="connsiteY2" fmla="*/ 897125 h 1794249"/>
              <a:gd name="connsiteX3" fmla="*/ 897125 w 1794249"/>
              <a:gd name="connsiteY3" fmla="*/ 1794250 h 1794249"/>
              <a:gd name="connsiteX4" fmla="*/ 0 w 1794249"/>
              <a:gd name="connsiteY4" fmla="*/ 897125 h 1794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249" h="1794249">
                <a:moveTo>
                  <a:pt x="0" y="897125"/>
                </a:moveTo>
                <a:cubicBezTo>
                  <a:pt x="0" y="401657"/>
                  <a:pt x="401657" y="0"/>
                  <a:pt x="897125" y="0"/>
                </a:cubicBezTo>
                <a:cubicBezTo>
                  <a:pt x="1392593" y="0"/>
                  <a:pt x="1794250" y="401657"/>
                  <a:pt x="1794250" y="897125"/>
                </a:cubicBezTo>
                <a:cubicBezTo>
                  <a:pt x="1794250" y="1392593"/>
                  <a:pt x="1392593" y="1794250"/>
                  <a:pt x="897125" y="1794250"/>
                </a:cubicBezTo>
                <a:cubicBezTo>
                  <a:pt x="401657" y="1794250"/>
                  <a:pt x="0" y="1392593"/>
                  <a:pt x="0" y="897125"/>
                </a:cubicBezTo>
                <a:close/>
              </a:path>
            </a:pathLst>
          </a:custGeom>
          <a:blipFill dpi="0" rotWithShape="0">
            <a:blip>
              <a:extLst>
                <a:ext uri="{96DAC541-7B7A-43D3-8B79-37D633B846F1}">
                  <asvg:svgBlip xmlns:asvg="http://schemas.microsoft.com/office/drawing/2016/SVG/main" r:embed="rId2"/>
                </a:ext>
              </a:extLst>
            </a:blip>
            <a:srcRect/>
            <a:stretch>
              <a:fillRect l="10000" t="10000" r="10000" b="10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78002" tIns="0" rIns="278002" bIns="0" numCol="1" spcCol="1270" anchor="b" anchorCtr="0">
            <a:noAutofit/>
          </a:bodyPr>
          <a:lstStyle/>
          <a:p>
            <a:pPr marL="0" lvl="0" indent="0" algn="ctr" defTabSz="1066800">
              <a:lnSpc>
                <a:spcPct val="90000"/>
              </a:lnSpc>
              <a:spcBef>
                <a:spcPct val="0"/>
              </a:spcBef>
              <a:spcAft>
                <a:spcPct val="35000"/>
              </a:spcAft>
              <a:buNone/>
            </a:pPr>
            <a:endParaRPr lang="de-DE" sz="1900" kern="12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0" lvl="0" indent="0" algn="ctr" defTabSz="1066800">
              <a:lnSpc>
                <a:spcPct val="90000"/>
              </a:lnSpc>
              <a:spcBef>
                <a:spcPct val="0"/>
              </a:spcBef>
              <a:spcAft>
                <a:spcPct val="35000"/>
              </a:spcAft>
              <a:buNone/>
            </a:pPr>
            <a:endParaRPr lang="de-DE" sz="19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0" lvl="0" indent="0" algn="ctr" defTabSz="1066800">
              <a:lnSpc>
                <a:spcPct val="90000"/>
              </a:lnSpc>
              <a:spcBef>
                <a:spcPct val="0"/>
              </a:spcBef>
              <a:spcAft>
                <a:spcPct val="35000"/>
              </a:spcAft>
              <a:buNone/>
            </a:pPr>
            <a:endParaRPr lang="de-DE" sz="1900" kern="1200" dirty="0">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6" name="TextBox 3">
            <a:extLst>
              <a:ext uri="{FF2B5EF4-FFF2-40B4-BE49-F238E27FC236}">
                <a16:creationId xmlns:a16="http://schemas.microsoft.com/office/drawing/2014/main" id="{589628FF-90CF-7E92-1C20-4E426EABB9C0}"/>
              </a:ext>
            </a:extLst>
          </p:cNvPr>
          <p:cNvSpPr txBox="1"/>
          <p:nvPr/>
        </p:nvSpPr>
        <p:spPr>
          <a:xfrm>
            <a:off x="507478" y="3016416"/>
            <a:ext cx="4672520" cy="1815882"/>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marL="342900" indent="-342900">
              <a:buClr>
                <a:schemeClr val="accent2"/>
              </a:buClr>
              <a:buFont typeface="Wingdings" pitchFamily="2" charset="2"/>
              <a:buChar char="ü"/>
            </a:pPr>
            <a:r>
              <a:rPr lang="de-DE" sz="1600" b="1" dirty="0">
                <a:latin typeface="Roboto" panose="02000000000000000000" pitchFamily="2" charset="0"/>
                <a:ea typeface="Roboto" panose="02000000000000000000" pitchFamily="2" charset="0"/>
                <a:cs typeface="Calibri"/>
              </a:rPr>
              <a:t>Stellenwert an der Schule: </a:t>
            </a:r>
            <a:r>
              <a:rPr lang="de-DE" sz="1600" dirty="0">
                <a:latin typeface="Roboto" panose="02000000000000000000" pitchFamily="2" charset="0"/>
                <a:ea typeface="Roboto" panose="02000000000000000000" pitchFamily="2" charset="0"/>
                <a:cs typeface="Calibri"/>
              </a:rPr>
              <a:t>(v. A. auch Schulleitung), Zeit, Konzepte, Fortbildungen</a:t>
            </a:r>
          </a:p>
          <a:p>
            <a:pPr marL="342900" indent="-342900">
              <a:buClr>
                <a:schemeClr val="accent2"/>
              </a:buClr>
              <a:buFont typeface="Wingdings" pitchFamily="2" charset="2"/>
              <a:buChar char="ü"/>
            </a:pPr>
            <a:r>
              <a:rPr lang="de-DE" sz="1600" b="1" dirty="0">
                <a:latin typeface="Roboto" panose="02000000000000000000" pitchFamily="2" charset="0"/>
                <a:ea typeface="Roboto" panose="02000000000000000000" pitchFamily="2" charset="0"/>
                <a:cs typeface="Calibri"/>
              </a:rPr>
              <a:t>Kooperation im Kollegium: </a:t>
            </a:r>
            <a:r>
              <a:rPr lang="de-DE" sz="1600" dirty="0">
                <a:latin typeface="Roboto" panose="02000000000000000000" pitchFamily="2" charset="0"/>
                <a:ea typeface="Roboto" panose="02000000000000000000" pitchFamily="2" charset="0"/>
                <a:cs typeface="Calibri"/>
              </a:rPr>
              <a:t>Austausch, Rückhalt etc. </a:t>
            </a:r>
          </a:p>
          <a:p>
            <a:pPr marL="342900" indent="-342900">
              <a:buClr>
                <a:schemeClr val="accent2"/>
              </a:buClr>
              <a:buFont typeface="Wingdings" pitchFamily="2" charset="2"/>
              <a:buChar char="ü"/>
            </a:pPr>
            <a:r>
              <a:rPr lang="de-DE" sz="1600" b="1" dirty="0">
                <a:latin typeface="Roboto" panose="02000000000000000000" pitchFamily="2" charset="0"/>
                <a:ea typeface="Roboto" panose="02000000000000000000" pitchFamily="2" charset="0"/>
                <a:cs typeface="Calibri"/>
              </a:rPr>
              <a:t>ggf. Netzwerk von Experten </a:t>
            </a:r>
            <a:r>
              <a:rPr lang="de-DE" sz="1600" dirty="0">
                <a:latin typeface="Roboto" panose="02000000000000000000" pitchFamily="2" charset="0"/>
                <a:ea typeface="Roboto" panose="02000000000000000000" pitchFamily="2" charset="0"/>
                <a:cs typeface="Calibri"/>
              </a:rPr>
              <a:t>(Sozialarbeitende, Beratungsstellen, VHS etc.)</a:t>
            </a:r>
          </a:p>
          <a:p>
            <a:pPr marL="342900" indent="-342900">
              <a:buClr>
                <a:schemeClr val="accent2"/>
              </a:buClr>
              <a:buFont typeface="Wingdings" pitchFamily="2" charset="2"/>
              <a:buChar char="ü"/>
            </a:pPr>
            <a:r>
              <a:rPr lang="de-DE" sz="1600" dirty="0">
                <a:latin typeface="Roboto" panose="02000000000000000000" pitchFamily="2" charset="0"/>
                <a:ea typeface="Roboto" panose="02000000000000000000" pitchFamily="2" charset="0"/>
                <a:cs typeface="Calibri"/>
              </a:rPr>
              <a:t> ein ansprechender Beratungsraum</a:t>
            </a:r>
          </a:p>
        </p:txBody>
      </p:sp>
      <p:sp>
        <p:nvSpPr>
          <p:cNvPr id="7" name="Untertitel 16">
            <a:extLst>
              <a:ext uri="{FF2B5EF4-FFF2-40B4-BE49-F238E27FC236}">
                <a16:creationId xmlns:a16="http://schemas.microsoft.com/office/drawing/2014/main" id="{20C427C6-5371-F3C5-23F0-987FCCA0502F}"/>
              </a:ext>
            </a:extLst>
          </p:cNvPr>
          <p:cNvSpPr txBox="1">
            <a:spLocks/>
          </p:cNvSpPr>
          <p:nvPr/>
        </p:nvSpPr>
        <p:spPr>
          <a:xfrm>
            <a:off x="507478" y="2515713"/>
            <a:ext cx="6723611" cy="29406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accent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10000"/>
              </a:lnSpc>
              <a:spcBef>
                <a:spcPts val="500"/>
              </a:spcBef>
              <a:buClr>
                <a:schemeClr val="accent1"/>
              </a:buClr>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defRPr sz="1800" b="0" i="1"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2400" b="1" dirty="0">
                <a:solidFill>
                  <a:schemeClr val="accent2"/>
                </a:solidFill>
                <a:latin typeface="Quicksand SemiBold" pitchFamily="2" charset="77"/>
              </a:rPr>
              <a:t>Schulische Faktoren</a:t>
            </a:r>
          </a:p>
        </p:txBody>
      </p:sp>
      <p:sp>
        <p:nvSpPr>
          <p:cNvPr id="10" name="TextBox 3">
            <a:extLst>
              <a:ext uri="{FF2B5EF4-FFF2-40B4-BE49-F238E27FC236}">
                <a16:creationId xmlns:a16="http://schemas.microsoft.com/office/drawing/2014/main" id="{F03AD9C3-BFB1-BBED-0784-FB17AD6C5F88}"/>
              </a:ext>
            </a:extLst>
          </p:cNvPr>
          <p:cNvSpPr txBox="1"/>
          <p:nvPr/>
        </p:nvSpPr>
        <p:spPr>
          <a:xfrm>
            <a:off x="6406056" y="3016416"/>
            <a:ext cx="5506544" cy="3046988"/>
          </a:xfrm>
          <a:prstGeom prst="rect">
            <a:avLst/>
          </a:prstGeom>
          <a:noFill/>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marL="342900" indent="-342900">
              <a:buClr>
                <a:schemeClr val="accent2"/>
              </a:buClr>
              <a:buFont typeface="Wingdings" pitchFamily="2" charset="2"/>
              <a:buChar char="ü"/>
            </a:pPr>
            <a:r>
              <a:rPr lang="de-DE" sz="1600" b="1" dirty="0">
                <a:latin typeface="Roboto" panose="02000000000000000000" pitchFamily="2" charset="0"/>
                <a:ea typeface="Roboto" panose="02000000000000000000" pitchFamily="2" charset="0"/>
                <a:cs typeface="Calibri"/>
              </a:rPr>
              <a:t>Persönlicher Stellenwert</a:t>
            </a:r>
          </a:p>
          <a:p>
            <a:pPr marL="342900" indent="-342900">
              <a:buClr>
                <a:schemeClr val="accent2"/>
              </a:buClr>
              <a:buFont typeface="Wingdings" pitchFamily="2" charset="2"/>
              <a:buChar char="ü"/>
            </a:pPr>
            <a:r>
              <a:rPr lang="de-DE" sz="1600" b="1" dirty="0">
                <a:latin typeface="Roboto" panose="02000000000000000000" pitchFamily="2" charset="0"/>
                <a:ea typeface="Roboto" panose="02000000000000000000" pitchFamily="2" charset="0"/>
                <a:cs typeface="Calibri"/>
              </a:rPr>
              <a:t>Persönliches Einfühlungsvermögen, Empathie: </a:t>
            </a:r>
            <a:r>
              <a:rPr lang="de-DE" sz="1600" dirty="0">
                <a:latin typeface="Roboto" panose="02000000000000000000" pitchFamily="2" charset="0"/>
                <a:ea typeface="Roboto" panose="02000000000000000000" pitchFamily="2" charset="0"/>
                <a:cs typeface="Calibri"/>
              </a:rPr>
              <a:t>Perspektive der Eltern verstehen (kog. &amp; emotional), Standpunkte nachvollziehen/ andere Sichtweisen einnehmen können</a:t>
            </a:r>
          </a:p>
          <a:p>
            <a:pPr marL="342900" indent="-342900">
              <a:buClr>
                <a:schemeClr val="accent2"/>
              </a:buClr>
              <a:buFont typeface="Wingdings" pitchFamily="2" charset="2"/>
              <a:buChar char="ü"/>
            </a:pPr>
            <a:r>
              <a:rPr lang="de-DE" sz="1600" b="1" dirty="0">
                <a:latin typeface="Roboto" panose="02000000000000000000" pitchFamily="2" charset="0"/>
                <a:ea typeface="Roboto" panose="02000000000000000000" pitchFamily="2" charset="0"/>
                <a:cs typeface="Calibri"/>
              </a:rPr>
              <a:t>Persönliche Kompetenzen: </a:t>
            </a:r>
            <a:r>
              <a:rPr lang="de-DE" sz="1600" dirty="0">
                <a:latin typeface="Roboto" panose="02000000000000000000" pitchFamily="2" charset="0"/>
                <a:ea typeface="Roboto" panose="02000000000000000000" pitchFamily="2" charset="0"/>
                <a:cs typeface="Calibri"/>
              </a:rPr>
              <a:t>Schulsicht nachvollziehbar vermittelt "übersetzen", Beratungskompetenz, Gesprächsführungskompetenz</a:t>
            </a:r>
          </a:p>
          <a:p>
            <a:pPr marL="342900" indent="-342900">
              <a:buClr>
                <a:schemeClr val="accent2"/>
              </a:buClr>
              <a:buFont typeface="Wingdings" pitchFamily="2" charset="2"/>
              <a:buChar char="ü"/>
            </a:pPr>
            <a:r>
              <a:rPr lang="de-DE" sz="1600" b="1" dirty="0">
                <a:latin typeface="Roboto" panose="02000000000000000000" pitchFamily="2" charset="0"/>
                <a:ea typeface="Roboto" panose="02000000000000000000" pitchFamily="2" charset="0"/>
                <a:cs typeface="Calibri"/>
              </a:rPr>
              <a:t>eigene Ängste/ Kompetenzüberzeugung </a:t>
            </a:r>
            <a:r>
              <a:rPr lang="de-DE" sz="1600" dirty="0">
                <a:latin typeface="Roboto" panose="02000000000000000000" pitchFamily="2" charset="0"/>
                <a:ea typeface="Roboto" panose="02000000000000000000" pitchFamily="2" charset="0"/>
                <a:cs typeface="Calibri"/>
              </a:rPr>
              <a:t>(nicht ernst genommen werden, Erwartungen nicht gerecht werden)</a:t>
            </a:r>
          </a:p>
          <a:p>
            <a:pPr marL="800100" lvl="1" indent="-342900">
              <a:buClr>
                <a:schemeClr val="accent1"/>
              </a:buClr>
              <a:buFont typeface="Systemschrift Normal"/>
              <a:buChar char="→"/>
            </a:pPr>
            <a:r>
              <a:rPr lang="de-DE" sz="1600" b="1" dirty="0">
                <a:solidFill>
                  <a:schemeClr val="accent1"/>
                </a:solidFill>
                <a:latin typeface=""/>
              </a:rPr>
              <a:t>hat Einfluss auf eigene Haltung, Verhaltens-weise ggü. den Erziehungsberechtigten</a:t>
            </a:r>
            <a:endParaRPr lang="de-DE" sz="1600" b="1" dirty="0">
              <a:latin typeface="Roboto" panose="02000000000000000000" pitchFamily="2" charset="0"/>
              <a:ea typeface="Roboto" panose="02000000000000000000" pitchFamily="2" charset="0"/>
              <a:cs typeface="Calibri"/>
            </a:endParaRPr>
          </a:p>
        </p:txBody>
      </p:sp>
      <p:sp>
        <p:nvSpPr>
          <p:cNvPr id="12" name="Untertitel 16">
            <a:extLst>
              <a:ext uri="{FF2B5EF4-FFF2-40B4-BE49-F238E27FC236}">
                <a16:creationId xmlns:a16="http://schemas.microsoft.com/office/drawing/2014/main" id="{3957CD7E-AE1F-0AD6-069C-EA7F89293321}"/>
              </a:ext>
            </a:extLst>
          </p:cNvPr>
          <p:cNvSpPr txBox="1">
            <a:spLocks/>
          </p:cNvSpPr>
          <p:nvPr/>
        </p:nvSpPr>
        <p:spPr>
          <a:xfrm>
            <a:off x="6406056" y="2504131"/>
            <a:ext cx="6723611" cy="29406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accent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110000"/>
              </a:lnSpc>
              <a:spcBef>
                <a:spcPts val="500"/>
              </a:spcBef>
              <a:buClr>
                <a:schemeClr val="accent1"/>
              </a:buClr>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110000"/>
              </a:lnSpc>
              <a:spcBef>
                <a:spcPts val="500"/>
              </a:spcBef>
              <a:buClr>
                <a:schemeClr val="accent1"/>
              </a:buClr>
              <a:buFont typeface="Arial" panose="020B0604020202020204" pitchFamily="34" charset="0"/>
              <a:buNone/>
              <a:defRPr sz="1800" b="0" i="1"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110000"/>
              </a:lnSpc>
              <a:spcBef>
                <a:spcPts val="500"/>
              </a:spcBef>
              <a:buClr>
                <a:schemeClr val="accent1"/>
              </a:buClr>
              <a:buFont typeface="Symbol"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2400" b="1" dirty="0">
                <a:solidFill>
                  <a:schemeClr val="accent2"/>
                </a:solidFill>
                <a:latin typeface="Quicksand SemiBold" pitchFamily="2" charset="77"/>
              </a:rPr>
              <a:t>Faktor Lehrperson</a:t>
            </a:r>
          </a:p>
        </p:txBody>
      </p:sp>
      <p:sp>
        <p:nvSpPr>
          <p:cNvPr id="15" name="Rechteck 14">
            <a:extLst>
              <a:ext uri="{FF2B5EF4-FFF2-40B4-BE49-F238E27FC236}">
                <a16:creationId xmlns:a16="http://schemas.microsoft.com/office/drawing/2014/main" id="{CEA4CB21-2719-76F1-9F45-5F26848CDA8E}"/>
              </a:ext>
            </a:extLst>
          </p:cNvPr>
          <p:cNvSpPr/>
          <p:nvPr/>
        </p:nvSpPr>
        <p:spPr>
          <a:xfrm>
            <a:off x="9224587" y="1848569"/>
            <a:ext cx="1385096" cy="1385096"/>
          </a:xfrm>
          <a:prstGeom prst="rect">
            <a:avLst/>
          </a:prstGeom>
          <a:blipFill dpi="0" rotWithShape="1">
            <a:blip r:embed="rId3"/>
            <a:srcRect/>
            <a:stretch>
              <a:fillRect l="-10000" t="-10000" r="-10000" b="-10000"/>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dirty="0"/>
          </a:p>
        </p:txBody>
      </p:sp>
      <p:sp>
        <p:nvSpPr>
          <p:cNvPr id="18" name="Pfeil nach links und rechts 17">
            <a:extLst>
              <a:ext uri="{FF2B5EF4-FFF2-40B4-BE49-F238E27FC236}">
                <a16:creationId xmlns:a16="http://schemas.microsoft.com/office/drawing/2014/main" id="{A0E45EF9-627D-1F1D-A7F2-6C2A0EC63611}"/>
              </a:ext>
            </a:extLst>
          </p:cNvPr>
          <p:cNvSpPr/>
          <p:nvPr/>
        </p:nvSpPr>
        <p:spPr>
          <a:xfrm>
            <a:off x="5256198" y="3869800"/>
            <a:ext cx="993804" cy="484632"/>
          </a:xfrm>
          <a:prstGeom prst="lef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40980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abgerundete Ecken 24">
            <a:extLst>
              <a:ext uri="{FF2B5EF4-FFF2-40B4-BE49-F238E27FC236}">
                <a16:creationId xmlns:a16="http://schemas.microsoft.com/office/drawing/2014/main" id="{4D922EA6-BEC5-45A7-90D1-3CC9E23EF344}"/>
              </a:ext>
            </a:extLst>
          </p:cNvPr>
          <p:cNvSpPr/>
          <p:nvPr/>
        </p:nvSpPr>
        <p:spPr>
          <a:xfrm>
            <a:off x="8153400" y="2304572"/>
            <a:ext cx="3522664" cy="2762732"/>
          </a:xfrm>
          <a:prstGeom prst="roundRect">
            <a:avLst/>
          </a:prstGeom>
          <a:solidFill>
            <a:srgbClr val="D9EDF0"/>
          </a:solidFill>
          <a:ln>
            <a:noFill/>
          </a:ln>
        </p:spPr>
        <p:style>
          <a:lnRef idx="2">
            <a:schemeClr val="accent2">
              <a:shade val="50000"/>
            </a:schemeClr>
          </a:lnRef>
          <a:fillRef idx="1">
            <a:schemeClr val="accent2"/>
          </a:fillRef>
          <a:effectRef idx="0">
            <a:schemeClr val="accent2"/>
          </a:effectRef>
          <a:fontRef idx="minor">
            <a:schemeClr val="lt1"/>
          </a:fontRef>
        </p:style>
        <p:txBody>
          <a:bodyPr lIns="396000" rtlCol="0" anchor="ctr"/>
          <a:lstStyle/>
          <a:p>
            <a:r>
              <a:rPr lang="de-DE" sz="1600" b="1">
                <a:solidFill>
                  <a:schemeClr val="tx1"/>
                </a:solidFill>
                <a:latin typeface="Roboto" panose="02000000000000000000" pitchFamily="2" charset="0"/>
                <a:ea typeface="Roboto" panose="02000000000000000000" pitchFamily="2" charset="0"/>
              </a:rPr>
              <a:t>Lehrpersonen </a:t>
            </a:r>
            <a:r>
              <a:rPr lang="de-DE" sz="1600">
                <a:solidFill>
                  <a:schemeClr val="tx1"/>
                </a:solidFill>
                <a:latin typeface="Roboto" panose="02000000000000000000" pitchFamily="2" charset="0"/>
                <a:ea typeface="Roboto" panose="02000000000000000000" pitchFamily="2" charset="0"/>
              </a:rPr>
              <a:t>werden </a:t>
            </a:r>
            <a:br>
              <a:rPr lang="de-DE" sz="1600">
                <a:solidFill>
                  <a:schemeClr val="tx1"/>
                </a:solidFill>
                <a:latin typeface="Roboto" panose="02000000000000000000" pitchFamily="2" charset="0"/>
                <a:ea typeface="Roboto" panose="02000000000000000000" pitchFamily="2" charset="0"/>
              </a:rPr>
            </a:br>
            <a:r>
              <a:rPr lang="de-DE" sz="1600">
                <a:solidFill>
                  <a:schemeClr val="tx1"/>
                </a:solidFill>
                <a:latin typeface="Roboto" panose="02000000000000000000" pitchFamily="2" charset="0"/>
                <a:ea typeface="Roboto" panose="02000000000000000000" pitchFamily="2" charset="0"/>
              </a:rPr>
              <a:t>häufig stellvertretend für das Schulsystem wahrgenommen (inkl. Vorurteilen)</a:t>
            </a:r>
          </a:p>
          <a:p>
            <a:pPr marL="285750" indent="-285750">
              <a:buClr>
                <a:schemeClr val="accent1"/>
              </a:buClr>
              <a:buFont typeface="Systemschrift Normal"/>
              <a:buChar char="→"/>
            </a:pPr>
            <a:r>
              <a:rPr lang="de-DE" sz="1600">
                <a:solidFill>
                  <a:schemeClr val="tx1"/>
                </a:solidFill>
                <a:latin typeface="Roboto" panose="02000000000000000000" pitchFamily="2" charset="0"/>
                <a:ea typeface="Roboto" panose="02000000000000000000" pitchFamily="2" charset="0"/>
              </a:rPr>
              <a:t>Beeinflusst durch schulische &amp; persönliche Faktoren</a:t>
            </a:r>
          </a:p>
        </p:txBody>
      </p:sp>
      <p:sp>
        <p:nvSpPr>
          <p:cNvPr id="6" name="Abgerundetes Rechteck 5">
            <a:extLst>
              <a:ext uri="{FF2B5EF4-FFF2-40B4-BE49-F238E27FC236}">
                <a16:creationId xmlns:a16="http://schemas.microsoft.com/office/drawing/2014/main" id="{5CCBC749-E130-7E2D-1B28-0CF10117177B}"/>
              </a:ext>
            </a:extLst>
          </p:cNvPr>
          <p:cNvSpPr/>
          <p:nvPr/>
        </p:nvSpPr>
        <p:spPr>
          <a:xfrm>
            <a:off x="515937" y="2310374"/>
            <a:ext cx="4729163" cy="3335188"/>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21</a:t>
            </a:fld>
            <a:endParaRPr lang="de-DE"/>
          </a:p>
        </p:txBody>
      </p:sp>
      <p:sp>
        <p:nvSpPr>
          <p:cNvPr id="21" name="Textfeld 11">
            <a:extLst>
              <a:ext uri="{FF2B5EF4-FFF2-40B4-BE49-F238E27FC236}">
                <a16:creationId xmlns:a16="http://schemas.microsoft.com/office/drawing/2014/main" id="{3CE87A54-0064-4FE5-A0A7-47869EEB3ECA}"/>
              </a:ext>
            </a:extLst>
          </p:cNvPr>
          <p:cNvSpPr txBox="1"/>
          <p:nvPr/>
        </p:nvSpPr>
        <p:spPr>
          <a:xfrm>
            <a:off x="449001" y="6309455"/>
            <a:ext cx="5646998" cy="21544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de-DE" sz="800" dirty="0">
                <a:latin typeface="Roboto" panose="02000000000000000000" pitchFamily="2" charset="0"/>
                <a:ea typeface="Roboto" panose="02000000000000000000" pitchFamily="2" charset="0"/>
              </a:rPr>
              <a:t>(vgl. </a:t>
            </a:r>
            <a:r>
              <a:rPr lang="de-DE" sz="800" dirty="0" err="1">
                <a:latin typeface="Roboto" panose="02000000000000000000" pitchFamily="2" charset="0"/>
                <a:ea typeface="Roboto" panose="02000000000000000000" pitchFamily="2" charset="0"/>
              </a:rPr>
              <a:t>Erbeldinger</a:t>
            </a:r>
            <a:r>
              <a:rPr lang="de-DE" sz="800" dirty="0">
                <a:latin typeface="Roboto" panose="02000000000000000000" pitchFamily="2" charset="0"/>
                <a:ea typeface="Roboto" panose="02000000000000000000" pitchFamily="2" charset="0"/>
              </a:rPr>
              <a:t> et al. 2008, </a:t>
            </a:r>
            <a:r>
              <a:rPr lang="de-DE" sz="800" dirty="0" err="1">
                <a:latin typeface="Roboto" panose="02000000000000000000" pitchFamily="2" charset="0"/>
                <a:ea typeface="Roboto" panose="02000000000000000000" pitchFamily="2" charset="0"/>
              </a:rPr>
              <a:t>Gartmeier</a:t>
            </a:r>
            <a:r>
              <a:rPr lang="de-DE" sz="800" dirty="0">
                <a:latin typeface="Roboto" panose="02000000000000000000" pitchFamily="2" charset="0"/>
                <a:ea typeface="Roboto" panose="02000000000000000000" pitchFamily="2" charset="0"/>
              </a:rPr>
              <a:t> 2018; Calmbach &amp; </a:t>
            </a:r>
            <a:r>
              <a:rPr lang="de-DE" sz="800" dirty="0" err="1">
                <a:latin typeface="Roboto" panose="02000000000000000000" pitchFamily="2" charset="0"/>
                <a:ea typeface="Roboto" panose="02000000000000000000" pitchFamily="2" charset="0"/>
              </a:rPr>
              <a:t>Schleer</a:t>
            </a:r>
            <a:r>
              <a:rPr lang="de-DE" sz="800" dirty="0">
                <a:latin typeface="Roboto" panose="02000000000000000000" pitchFamily="2" charset="0"/>
                <a:ea typeface="Roboto" panose="02000000000000000000" pitchFamily="2" charset="0"/>
              </a:rPr>
              <a:t>, 2020; Bundesagentur für Arbeit 2020, Gomolla 2009)</a:t>
            </a:r>
          </a:p>
        </p:txBody>
      </p:sp>
      <p:sp>
        <p:nvSpPr>
          <p:cNvPr id="9" name="Pfeil: nach links und rechts 8">
            <a:extLst>
              <a:ext uri="{FF2B5EF4-FFF2-40B4-BE49-F238E27FC236}">
                <a16:creationId xmlns:a16="http://schemas.microsoft.com/office/drawing/2014/main" id="{581ED286-714B-438C-8649-2F7AC7806399}"/>
              </a:ext>
            </a:extLst>
          </p:cNvPr>
          <p:cNvSpPr/>
          <p:nvPr/>
        </p:nvSpPr>
        <p:spPr>
          <a:xfrm>
            <a:off x="4027397" y="1944152"/>
            <a:ext cx="5122781" cy="732443"/>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600" b="1">
                <a:latin typeface="Roboto"/>
                <a:ea typeface="Roboto"/>
                <a:cs typeface="Roboto"/>
              </a:rPr>
              <a:t>Wahrnehmungsdifferenzen</a:t>
            </a:r>
          </a:p>
        </p:txBody>
      </p:sp>
      <p:sp>
        <p:nvSpPr>
          <p:cNvPr id="19" name="Titel 4">
            <a:extLst>
              <a:ext uri="{FF2B5EF4-FFF2-40B4-BE49-F238E27FC236}">
                <a16:creationId xmlns:a16="http://schemas.microsoft.com/office/drawing/2014/main" id="{DE17DD40-F897-45FB-8DEF-9B1507B485A7}"/>
              </a:ext>
            </a:extLst>
          </p:cNvPr>
          <p:cNvSpPr>
            <a:spLocks noGrp="1"/>
          </p:cNvSpPr>
          <p:nvPr>
            <p:ph type="title"/>
          </p:nvPr>
        </p:nvSpPr>
        <p:spPr>
          <a:xfrm>
            <a:off x="515937" y="725732"/>
            <a:ext cx="11160125" cy="521322"/>
          </a:xfrm>
        </p:spPr>
        <p:txBody>
          <a:bodyPr>
            <a:noAutofit/>
          </a:bodyPr>
          <a:lstStyle/>
          <a:p>
            <a:r>
              <a:rPr lang="de-DE" dirty="0">
                <a:latin typeface="Quicksand" charset="0"/>
                <a:ea typeface="Roboto"/>
                <a:cs typeface="Roboto"/>
              </a:rPr>
              <a:t>Einflüsse auf die Zusammenarbeit aufdecken</a:t>
            </a:r>
          </a:p>
        </p:txBody>
      </p:sp>
      <p:sp>
        <p:nvSpPr>
          <p:cNvPr id="22" name="Untertitel 5">
            <a:extLst>
              <a:ext uri="{FF2B5EF4-FFF2-40B4-BE49-F238E27FC236}">
                <a16:creationId xmlns:a16="http://schemas.microsoft.com/office/drawing/2014/main" id="{B448F815-A736-4822-8A6A-A0C2898A434A}"/>
              </a:ext>
            </a:extLst>
          </p:cNvPr>
          <p:cNvSpPr>
            <a:spLocks noGrp="1"/>
          </p:cNvSpPr>
          <p:nvPr>
            <p:ph type="subTitle" idx="15"/>
          </p:nvPr>
        </p:nvSpPr>
        <p:spPr>
          <a:xfrm>
            <a:off x="515938" y="1328400"/>
            <a:ext cx="6723611" cy="417359"/>
          </a:xfrm>
        </p:spPr>
        <p:txBody>
          <a:bodyPr>
            <a:normAutofit/>
          </a:bodyPr>
          <a:lstStyle/>
          <a:p>
            <a:r>
              <a:rPr lang="de-DE" dirty="0">
                <a:solidFill>
                  <a:srgbClr val="AF0078"/>
                </a:solidFill>
              </a:rPr>
              <a:t>Wahrnehmungsdifferenzen</a:t>
            </a:r>
            <a:endParaRPr lang="de-DE" dirty="0"/>
          </a:p>
        </p:txBody>
      </p:sp>
      <p:sp>
        <p:nvSpPr>
          <p:cNvPr id="5" name="Textfeld 4">
            <a:extLst>
              <a:ext uri="{FF2B5EF4-FFF2-40B4-BE49-F238E27FC236}">
                <a16:creationId xmlns:a16="http://schemas.microsoft.com/office/drawing/2014/main" id="{26E56E70-ECA1-1239-1870-5C32F01E1DB0}"/>
              </a:ext>
            </a:extLst>
          </p:cNvPr>
          <p:cNvSpPr txBox="1"/>
          <p:nvPr/>
        </p:nvSpPr>
        <p:spPr>
          <a:xfrm>
            <a:off x="823600" y="2790267"/>
            <a:ext cx="3891282" cy="2893100"/>
          </a:xfrm>
          <a:prstGeom prst="rect">
            <a:avLst/>
          </a:prstGeom>
          <a:noFill/>
        </p:spPr>
        <p:txBody>
          <a:bodyPr wrap="square">
            <a:spAutoFit/>
          </a:bodyPr>
          <a:lstStyle/>
          <a:p>
            <a:pPr>
              <a:buClr>
                <a:schemeClr val="tx2"/>
              </a:buClr>
            </a:pPr>
            <a:r>
              <a:rPr lang="de-DE" sz="1400" b="1" dirty="0">
                <a:latin typeface="Roboto" panose="02000000000000000000" pitchFamily="2" charset="0"/>
                <a:ea typeface="Roboto" panose="02000000000000000000" pitchFamily="2" charset="0"/>
              </a:rPr>
              <a:t>Wirken uninteressiert durch Barrieren:</a:t>
            </a:r>
          </a:p>
          <a:p>
            <a:pPr marL="228600" indent="-228600">
              <a:buClr>
                <a:schemeClr val="tx1"/>
              </a:buClr>
              <a:buFont typeface="Arial" panose="020B0604020202020204" pitchFamily="34" charset="0"/>
              <a:buChar char="•"/>
            </a:pPr>
            <a:r>
              <a:rPr lang="de-DE" sz="1200" dirty="0">
                <a:latin typeface="Roboto" panose="02000000000000000000" pitchFamily="2" charset="0"/>
                <a:ea typeface="Roboto" panose="02000000000000000000" pitchFamily="2" charset="0"/>
              </a:rPr>
              <a:t>Zeitmangel (Schichtarbeit, beide Eltern arbeiten,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prekäre Arbeitsverhältnisse, Erziehungsarbeit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in der Familie, Alleinerziehend), </a:t>
            </a:r>
          </a:p>
          <a:p>
            <a:pPr marL="228600" indent="-228600">
              <a:buClr>
                <a:schemeClr val="tx1"/>
              </a:buClr>
              <a:buFont typeface="Arial" panose="020B0604020202020204" pitchFamily="34" charset="0"/>
              <a:buChar char="•"/>
            </a:pPr>
            <a:r>
              <a:rPr lang="de-DE" sz="1200" dirty="0">
                <a:latin typeface="Roboto" panose="02000000000000000000" pitchFamily="2" charset="0"/>
                <a:ea typeface="Roboto" panose="02000000000000000000" pitchFamily="2" charset="0"/>
              </a:rPr>
              <a:t>Angst vor (weiterer) Ausgrenzung, Diskriminierung</a:t>
            </a:r>
          </a:p>
          <a:p>
            <a:pPr marL="228600" indent="-228600">
              <a:buClr>
                <a:schemeClr val="tx1"/>
              </a:buClr>
              <a:buFont typeface="Arial" panose="020B0604020202020204" pitchFamily="34" charset="0"/>
              <a:buChar char="•"/>
            </a:pPr>
            <a:r>
              <a:rPr lang="de-DE" sz="1200" dirty="0">
                <a:latin typeface="Roboto" panose="02000000000000000000" pitchFamily="2" charset="0"/>
                <a:ea typeface="Roboto" panose="02000000000000000000" pitchFamily="2" charset="0"/>
              </a:rPr>
              <a:t>Schuldistanz durch eigene schlechte Erfahrungen</a:t>
            </a:r>
          </a:p>
          <a:p>
            <a:pPr marL="228600" indent="-228600">
              <a:buClr>
                <a:schemeClr val="tx1"/>
              </a:buClr>
              <a:buFont typeface="Arial" panose="020B0604020202020204" pitchFamily="34" charset="0"/>
              <a:buChar char="•"/>
            </a:pPr>
            <a:r>
              <a:rPr lang="de-DE" sz="1200" dirty="0">
                <a:latin typeface="Roboto" panose="02000000000000000000" pitchFamily="2" charset="0"/>
                <a:ea typeface="Roboto" panose="02000000000000000000" pitchFamily="2" charset="0"/>
              </a:rPr>
              <a:t>politische Gründe (prekärer Aufenthaltsstatus) </a:t>
            </a:r>
          </a:p>
          <a:p>
            <a:pPr marL="228600" indent="-228600">
              <a:buClr>
                <a:schemeClr val="tx1"/>
              </a:buClr>
              <a:buFont typeface="Arial" panose="020B0604020202020204" pitchFamily="34" charset="0"/>
              <a:buChar char="•"/>
            </a:pPr>
            <a:r>
              <a:rPr lang="de-DE" sz="1200" dirty="0">
                <a:latin typeface="Roboto"/>
                <a:ea typeface="Roboto"/>
                <a:cs typeface="Roboto"/>
              </a:rPr>
              <a:t>Gefühl, dass Kooperation nicht gewünscht ist: </a:t>
            </a:r>
            <a:br>
              <a:rPr lang="de-DE" sz="1200" dirty="0">
                <a:latin typeface="Roboto"/>
                <a:ea typeface="Roboto"/>
                <a:cs typeface="Roboto"/>
              </a:rPr>
            </a:br>
            <a:r>
              <a:rPr lang="de-DE" sz="1200" dirty="0">
                <a:latin typeface="Roboto"/>
                <a:ea typeface="Roboto"/>
                <a:cs typeface="Roboto"/>
              </a:rPr>
              <a:t>schulische Routinen werden gelebt, bis negative</a:t>
            </a:r>
            <a:br>
              <a:rPr lang="de-DE" sz="1200" dirty="0">
                <a:latin typeface="Roboto"/>
                <a:ea typeface="Roboto"/>
                <a:cs typeface="Roboto"/>
              </a:rPr>
            </a:br>
            <a:r>
              <a:rPr lang="de-DE" sz="1200" dirty="0">
                <a:latin typeface="Roboto"/>
                <a:ea typeface="Roboto"/>
                <a:cs typeface="Roboto"/>
              </a:rPr>
              <a:t>Sanktionen der Kinder durch die Eltern „abgesegnet“ werden müssen</a:t>
            </a:r>
          </a:p>
          <a:p>
            <a:pPr>
              <a:buClr>
                <a:schemeClr val="tx1"/>
              </a:buClr>
            </a:pPr>
            <a:r>
              <a:rPr lang="de-DE" sz="1200" b="1" dirty="0">
                <a:latin typeface="Roboto" panose="02000000000000000000" pitchFamily="2" charset="0"/>
                <a:ea typeface="Roboto" panose="02000000000000000000" pitchFamily="2" charset="0"/>
              </a:rPr>
              <a:t>Eltern mit z.B. Verständnisschwierigkeiten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(Sprache, Bildung) fühlen sich (verbal) </a:t>
            </a:r>
            <a:br>
              <a:rPr lang="de-DE" sz="1200" dirty="0">
                <a:latin typeface="Roboto" panose="02000000000000000000" pitchFamily="2" charset="0"/>
                <a:ea typeface="Roboto" panose="02000000000000000000" pitchFamily="2" charset="0"/>
              </a:rPr>
            </a:br>
            <a:r>
              <a:rPr lang="de-DE" sz="1200" dirty="0">
                <a:latin typeface="Roboto" panose="02000000000000000000" pitchFamily="2" charset="0"/>
                <a:ea typeface="Roboto" panose="02000000000000000000" pitchFamily="2" charset="0"/>
              </a:rPr>
              <a:t>unterlegen/ inkompetent </a:t>
            </a:r>
          </a:p>
          <a:p>
            <a:pPr marL="228600" indent="-228600">
              <a:buClr>
                <a:schemeClr val="tx1"/>
              </a:buClr>
              <a:buFont typeface="Arial" panose="020B0604020202020204" pitchFamily="34" charset="0"/>
              <a:buChar char="•"/>
            </a:pPr>
            <a:endParaRPr lang="de-DE" sz="1200" dirty="0">
              <a:latin typeface="Roboto"/>
              <a:ea typeface="Roboto"/>
              <a:cs typeface="Roboto"/>
            </a:endParaRPr>
          </a:p>
        </p:txBody>
      </p:sp>
      <p:grpSp>
        <p:nvGrpSpPr>
          <p:cNvPr id="11" name="Gruppieren 10">
            <a:extLst>
              <a:ext uri="{FF2B5EF4-FFF2-40B4-BE49-F238E27FC236}">
                <a16:creationId xmlns:a16="http://schemas.microsoft.com/office/drawing/2014/main" id="{0F23A6B8-38EE-F018-E194-3E257CAAF240}"/>
              </a:ext>
            </a:extLst>
          </p:cNvPr>
          <p:cNvGrpSpPr/>
          <p:nvPr/>
        </p:nvGrpSpPr>
        <p:grpSpPr>
          <a:xfrm>
            <a:off x="10406993" y="1801283"/>
            <a:ext cx="977452" cy="977452"/>
            <a:chOff x="8889414" y="745875"/>
            <a:chExt cx="977452" cy="977452"/>
          </a:xfrm>
        </p:grpSpPr>
        <p:sp>
          <p:nvSpPr>
            <p:cNvPr id="10" name="Oval 9">
              <a:extLst>
                <a:ext uri="{FF2B5EF4-FFF2-40B4-BE49-F238E27FC236}">
                  <a16:creationId xmlns:a16="http://schemas.microsoft.com/office/drawing/2014/main" id="{713DFD29-91C3-11E6-E70E-B3FC2F4189F3}"/>
                </a:ext>
              </a:extLst>
            </p:cNvPr>
            <p:cNvSpPr/>
            <p:nvPr/>
          </p:nvSpPr>
          <p:spPr>
            <a:xfrm>
              <a:off x="8902563" y="759024"/>
              <a:ext cx="951153" cy="95115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8EDA90E0-858B-0971-C41D-F42AEEB071C8}"/>
                </a:ext>
              </a:extLst>
            </p:cNvPr>
            <p:cNvSpPr/>
            <p:nvPr/>
          </p:nvSpPr>
          <p:spPr>
            <a:xfrm>
              <a:off x="8889414" y="745875"/>
              <a:ext cx="977452" cy="977452"/>
            </a:xfrm>
            <a:prstGeom prst="ellipse">
              <a:avLst/>
            </a:prstGeom>
            <a:blipFill dpi="0" rotWithShape="1">
              <a:blip r:embed="rId3">
                <a:biLevel thresh="25000"/>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72000" rtlCol="0" anchor="ctr"/>
            <a:lstStyle/>
            <a:p>
              <a:pPr algn="ctr"/>
              <a:endParaRPr lang="de-DE"/>
            </a:p>
          </p:txBody>
        </p:sp>
      </p:grpSp>
      <p:grpSp>
        <p:nvGrpSpPr>
          <p:cNvPr id="12" name="Gruppieren 11">
            <a:extLst>
              <a:ext uri="{FF2B5EF4-FFF2-40B4-BE49-F238E27FC236}">
                <a16:creationId xmlns:a16="http://schemas.microsoft.com/office/drawing/2014/main" id="{C1D90E4D-74AF-B823-AC88-0A2844B93838}"/>
              </a:ext>
            </a:extLst>
          </p:cNvPr>
          <p:cNvGrpSpPr/>
          <p:nvPr/>
        </p:nvGrpSpPr>
        <p:grpSpPr>
          <a:xfrm>
            <a:off x="993823" y="1801283"/>
            <a:ext cx="977452" cy="977452"/>
            <a:chOff x="8889414" y="745875"/>
            <a:chExt cx="977452" cy="977452"/>
          </a:xfrm>
        </p:grpSpPr>
        <p:sp>
          <p:nvSpPr>
            <p:cNvPr id="14" name="Oval 13">
              <a:extLst>
                <a:ext uri="{FF2B5EF4-FFF2-40B4-BE49-F238E27FC236}">
                  <a16:creationId xmlns:a16="http://schemas.microsoft.com/office/drawing/2014/main" id="{5900DDE0-2824-1678-C063-FE12558C4CE3}"/>
                </a:ext>
              </a:extLst>
            </p:cNvPr>
            <p:cNvSpPr/>
            <p:nvPr/>
          </p:nvSpPr>
          <p:spPr>
            <a:xfrm>
              <a:off x="8902563" y="759024"/>
              <a:ext cx="951153" cy="95115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2479E1F7-308D-B3FF-2DF2-7A7E54FED4D8}"/>
                </a:ext>
              </a:extLst>
            </p:cNvPr>
            <p:cNvSpPr/>
            <p:nvPr/>
          </p:nvSpPr>
          <p:spPr>
            <a:xfrm>
              <a:off x="8889414" y="745875"/>
              <a:ext cx="977452" cy="977452"/>
            </a:xfrm>
            <a:prstGeom prst="ellipse">
              <a:avLst/>
            </a:prstGeom>
            <a:blipFill dpi="0" rotWithShape="1">
              <a:blip r:embed="rId4">
                <a:biLevel thresh="25000"/>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72000" rtlCol="0" anchor="ctr"/>
            <a:lstStyle/>
            <a:p>
              <a:pPr algn="ctr"/>
              <a:endParaRPr lang="de-DE"/>
            </a:p>
          </p:txBody>
        </p:sp>
      </p:grpSp>
      <p:sp>
        <p:nvSpPr>
          <p:cNvPr id="24" name="Rechteck: abgerundete Ecken 23">
            <a:extLst>
              <a:ext uri="{FF2B5EF4-FFF2-40B4-BE49-F238E27FC236}">
                <a16:creationId xmlns:a16="http://schemas.microsoft.com/office/drawing/2014/main" id="{8329AA52-65F6-426C-9197-8B2F6B363CC1}"/>
              </a:ext>
            </a:extLst>
          </p:cNvPr>
          <p:cNvSpPr/>
          <p:nvPr/>
        </p:nvSpPr>
        <p:spPr>
          <a:xfrm>
            <a:off x="4707865" y="4410014"/>
            <a:ext cx="3761845" cy="91230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solidFill>
                  <a:schemeClr val="bg1"/>
                </a:solidFill>
                <a:latin typeface="Roboto" panose="02000000000000000000" pitchFamily="2" charset="0"/>
                <a:ea typeface="Roboto" panose="02000000000000000000" pitchFamily="2" charset="0"/>
              </a:rPr>
              <a:t>Ungleiche Machtverteilung: </a:t>
            </a:r>
            <a:r>
              <a:rPr lang="de-DE" sz="1200" dirty="0">
                <a:solidFill>
                  <a:schemeClr val="bg1"/>
                </a:solidFill>
                <a:latin typeface="Roboto" panose="02000000000000000000" pitchFamily="2" charset="0"/>
                <a:ea typeface="Roboto" panose="02000000000000000000" pitchFamily="2" charset="0"/>
              </a:rPr>
              <a:t>Bspw. können enttäuschte Bildungserwartungen zu Resignation führen (Eltern wünschen sich Schulerfolg – Lehrkräfte „entscheiden“ über diesen)</a:t>
            </a:r>
          </a:p>
        </p:txBody>
      </p:sp>
      <p:sp>
        <p:nvSpPr>
          <p:cNvPr id="16" name="Abgerundetes Rechteck 15">
            <a:extLst>
              <a:ext uri="{FF2B5EF4-FFF2-40B4-BE49-F238E27FC236}">
                <a16:creationId xmlns:a16="http://schemas.microsoft.com/office/drawing/2014/main" id="{40ED2788-776F-1F20-7E8E-1125885F24FC}"/>
              </a:ext>
            </a:extLst>
          </p:cNvPr>
          <p:cNvSpPr/>
          <p:nvPr/>
        </p:nvSpPr>
        <p:spPr>
          <a:xfrm>
            <a:off x="526210" y="5603775"/>
            <a:ext cx="5262564" cy="644107"/>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D9E7EC"/>
              </a:buClr>
              <a:buFont typeface="Systemschrift Normal"/>
              <a:buChar char="→"/>
            </a:pPr>
            <a:r>
              <a:rPr lang="de-DE" sz="1600">
                <a:solidFill>
                  <a:schemeClr val="bg1"/>
                </a:solidFill>
                <a:latin typeface="Roboto" panose="02000000000000000000" pitchFamily="2" charset="0"/>
                <a:ea typeface="Roboto" panose="02000000000000000000" pitchFamily="2" charset="0"/>
              </a:rPr>
              <a:t>belastet mögliche partnerschaftliche Kooperation</a:t>
            </a:r>
          </a:p>
          <a:p>
            <a:pPr marL="285750" indent="-285750">
              <a:buClr>
                <a:srgbClr val="D9E7EC"/>
              </a:buClr>
              <a:buFont typeface="Systemschrift Normal"/>
              <a:buChar char="→"/>
            </a:pPr>
            <a:r>
              <a:rPr lang="de-DE" sz="1600">
                <a:solidFill>
                  <a:schemeClr val="bg1"/>
                </a:solidFill>
                <a:latin typeface="Roboto" panose="02000000000000000000" pitchFamily="2" charset="0"/>
                <a:ea typeface="Roboto" panose="02000000000000000000" pitchFamily="2" charset="0"/>
              </a:rPr>
              <a:t>Gefühl nicht willkommen zu sein </a:t>
            </a:r>
            <a:r>
              <a:rPr lang="de-DE">
                <a:solidFill>
                  <a:schemeClr val="bg1"/>
                </a:solidFill>
                <a:latin typeface="Roboto" panose="02000000000000000000" pitchFamily="2" charset="0"/>
                <a:ea typeface="Roboto" panose="02000000000000000000" pitchFamily="2" charset="0"/>
              </a:rPr>
              <a:t>	</a:t>
            </a:r>
            <a:endParaRPr lang="de-DE"/>
          </a:p>
        </p:txBody>
      </p:sp>
      <p:sp>
        <p:nvSpPr>
          <p:cNvPr id="29" name="Textfeld 28">
            <a:extLst>
              <a:ext uri="{FF2B5EF4-FFF2-40B4-BE49-F238E27FC236}">
                <a16:creationId xmlns:a16="http://schemas.microsoft.com/office/drawing/2014/main" id="{D657EC22-71C3-4A47-A6BD-BF9651D53611}"/>
              </a:ext>
            </a:extLst>
          </p:cNvPr>
          <p:cNvSpPr txBox="1"/>
          <p:nvPr/>
        </p:nvSpPr>
        <p:spPr>
          <a:xfrm>
            <a:off x="6392369" y="5860321"/>
            <a:ext cx="392836" cy="338554"/>
          </a:xfrm>
          <a:prstGeom prst="rect">
            <a:avLst/>
          </a:prstGeom>
          <a:noFill/>
          <a:ln>
            <a:noFill/>
          </a:ln>
        </p:spPr>
        <p:txBody>
          <a:bodyPr wrap="square">
            <a:spAutoFit/>
          </a:bodyPr>
          <a:lstStyle/>
          <a:p>
            <a:pPr>
              <a:buClr>
                <a:srgbClr val="D9E7EC"/>
              </a:buClr>
            </a:pPr>
            <a:r>
              <a:rPr lang="de-DE" sz="1600" b="1" dirty="0" err="1">
                <a:latin typeface="Roboto" panose="02000000000000000000" pitchFamily="2" charset="0"/>
                <a:ea typeface="Roboto" panose="02000000000000000000" pitchFamily="2" charset="0"/>
              </a:rPr>
              <a:t>vs</a:t>
            </a:r>
            <a:endParaRPr lang="de-DE" sz="1600" dirty="0">
              <a:solidFill>
                <a:schemeClr val="bg1"/>
              </a:solidFill>
            </a:endParaRPr>
          </a:p>
        </p:txBody>
      </p:sp>
      <p:sp>
        <p:nvSpPr>
          <p:cNvPr id="18" name="Abgerundetes Rechteck 17">
            <a:extLst>
              <a:ext uri="{FF2B5EF4-FFF2-40B4-BE49-F238E27FC236}">
                <a16:creationId xmlns:a16="http://schemas.microsoft.com/office/drawing/2014/main" id="{90C54648-6F78-C97F-446F-F0B75A3AD069}"/>
              </a:ext>
            </a:extLst>
          </p:cNvPr>
          <p:cNvSpPr/>
          <p:nvPr/>
        </p:nvSpPr>
        <p:spPr>
          <a:xfrm>
            <a:off x="7239549" y="5603775"/>
            <a:ext cx="3976919" cy="64279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solidFill>
                <a:latin typeface="Roboto" panose="02000000000000000000" pitchFamily="2" charset="0"/>
                <a:ea typeface="Roboto" panose="02000000000000000000" pitchFamily="2" charset="0"/>
              </a:rPr>
              <a:t> Gefühl des Desinteresses</a:t>
            </a:r>
            <a:endParaRPr lang="de-DE" dirty="0"/>
          </a:p>
        </p:txBody>
      </p:sp>
      <p:sp>
        <p:nvSpPr>
          <p:cNvPr id="3" name="Rechteck: abgerundete Ecken 2">
            <a:extLst>
              <a:ext uri="{FF2B5EF4-FFF2-40B4-BE49-F238E27FC236}">
                <a16:creationId xmlns:a16="http://schemas.microsoft.com/office/drawing/2014/main" id="{40EC03C7-88BB-3502-0BF6-EAC4011923F8}"/>
              </a:ext>
            </a:extLst>
          </p:cNvPr>
          <p:cNvSpPr/>
          <p:nvPr/>
        </p:nvSpPr>
        <p:spPr>
          <a:xfrm>
            <a:off x="4707865" y="2778390"/>
            <a:ext cx="3761845" cy="1631623"/>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200" b="1" dirty="0">
                <a:solidFill>
                  <a:schemeClr val="accent1"/>
                </a:solidFill>
                <a:latin typeface="Roboto" panose="02000000000000000000" pitchFamily="2" charset="0"/>
                <a:ea typeface="Roboto" panose="02000000000000000000" pitchFamily="2" charset="0"/>
              </a:rPr>
              <a:t>Unterschiedliche Wahrnehmungen der </a:t>
            </a:r>
            <a:r>
              <a:rPr lang="de-DE" sz="1200" b="1" dirty="0" err="1">
                <a:solidFill>
                  <a:schemeClr val="accent1"/>
                </a:solidFill>
                <a:latin typeface="Roboto" panose="02000000000000000000" pitchFamily="2" charset="0"/>
                <a:ea typeface="Roboto" panose="02000000000000000000" pitchFamily="2" charset="0"/>
              </a:rPr>
              <a:t>Schüler:innen</a:t>
            </a:r>
            <a:endParaRPr lang="de-DE" sz="1200" b="1" dirty="0">
              <a:solidFill>
                <a:schemeClr val="accent1"/>
              </a:solidFill>
              <a:latin typeface="Roboto" panose="02000000000000000000" pitchFamily="2" charset="0"/>
              <a:ea typeface="Roboto" panose="02000000000000000000" pitchFamily="2" charset="0"/>
            </a:endParaRPr>
          </a:p>
          <a:p>
            <a:pPr marL="171450" indent="-171450">
              <a:buFont typeface="Symbol" pitchFamily="2" charset="2"/>
              <a:buChar char="-"/>
            </a:pPr>
            <a:r>
              <a:rPr lang="de-DE" sz="1200" dirty="0">
                <a:solidFill>
                  <a:schemeClr val="accent1"/>
                </a:solidFill>
                <a:latin typeface="Roboto" panose="02000000000000000000" pitchFamily="2" charset="0"/>
                <a:ea typeface="Roboto" panose="02000000000000000000" pitchFamily="2" charset="0"/>
              </a:rPr>
              <a:t>durch Emotionalität („egoistische Orientierung am eigenen Kind“)</a:t>
            </a:r>
          </a:p>
          <a:p>
            <a:pPr marL="171450" indent="-171450">
              <a:buFont typeface="Symbol" pitchFamily="2" charset="2"/>
              <a:buChar char="-"/>
            </a:pPr>
            <a:r>
              <a:rPr lang="de-DE" sz="1200" dirty="0">
                <a:solidFill>
                  <a:schemeClr val="accent1"/>
                </a:solidFill>
                <a:latin typeface="Roboto" panose="02000000000000000000" pitchFamily="2" charset="0"/>
                <a:ea typeface="Roboto" panose="02000000000000000000" pitchFamily="2" charset="0"/>
              </a:rPr>
              <a:t>Verantwortung über verschiedene Lebensbereiche</a:t>
            </a:r>
          </a:p>
          <a:p>
            <a:pPr marL="171450" indent="-171450">
              <a:buFont typeface="Symbol" pitchFamily="2" charset="2"/>
              <a:buChar char="-"/>
            </a:pPr>
            <a:r>
              <a:rPr lang="de-DE" sz="1200" dirty="0">
                <a:solidFill>
                  <a:schemeClr val="accent1"/>
                </a:solidFill>
                <a:latin typeface="Roboto" panose="02000000000000000000" pitchFamily="2" charset="0"/>
                <a:ea typeface="Roboto" panose="02000000000000000000" pitchFamily="2" charset="0"/>
              </a:rPr>
              <a:t>wechselnder Fokus auf unterschiedliche Lebensbereiche (auch Ressourcen)</a:t>
            </a:r>
          </a:p>
        </p:txBody>
      </p:sp>
    </p:spTree>
    <p:extLst>
      <p:ext uri="{BB962C8B-B14F-4D97-AF65-F5344CB8AC3E}">
        <p14:creationId xmlns:p14="http://schemas.microsoft.com/office/powerpoint/2010/main" val="187053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animBg="1"/>
      <p:bldP spid="16" grpId="0" animBg="1"/>
      <p:bldP spid="29" grpId="0"/>
      <p:bldP spid="18"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t>22</a:t>
            </a:fld>
            <a:endParaRPr lang="de-DE" dirty="0"/>
          </a:p>
        </p:txBody>
      </p:sp>
      <p:sp>
        <p:nvSpPr>
          <p:cNvPr id="18" name="Rechteck: abgerundete Ecken 17">
            <a:extLst>
              <a:ext uri="{FF2B5EF4-FFF2-40B4-BE49-F238E27FC236}">
                <a16:creationId xmlns:a16="http://schemas.microsoft.com/office/drawing/2014/main" id="{540FD4E3-C61D-4168-BC8B-355831E25798}"/>
              </a:ext>
            </a:extLst>
          </p:cNvPr>
          <p:cNvSpPr/>
          <p:nvPr/>
        </p:nvSpPr>
        <p:spPr>
          <a:xfrm>
            <a:off x="398984" y="1328400"/>
            <a:ext cx="5473407" cy="665616"/>
          </a:xfrm>
          <a:prstGeom prst="roundRect">
            <a:avLst/>
          </a:prstGeom>
          <a:noFill/>
        </p:spPr>
        <p:style>
          <a:lnRef idx="3">
            <a:schemeClr val="lt1"/>
          </a:lnRef>
          <a:fillRef idx="1">
            <a:schemeClr val="accent1"/>
          </a:fillRef>
          <a:effectRef idx="1">
            <a:schemeClr val="accent1"/>
          </a:effectRef>
          <a:fontRef idx="minor">
            <a:schemeClr val="lt1"/>
          </a:fontRef>
        </p:style>
        <p:txBody>
          <a:bodyPr rtlCol="0" anchor="t"/>
          <a:lstStyle/>
          <a:p>
            <a:r>
              <a:rPr lang="de-DE" sz="2000" dirty="0">
                <a:solidFill>
                  <a:schemeClr val="accent1"/>
                </a:solidFill>
                <a:latin typeface="Roboto" panose="02000000000000000000" pitchFamily="2" charset="0"/>
                <a:ea typeface="Roboto" panose="02000000000000000000" pitchFamily="2" charset="0"/>
                <a:cs typeface="Roboto" panose="02000000000000000000" pitchFamily="2" charset="0"/>
              </a:rPr>
              <a:t>Funktionierende Zusammenarbeit benötigt</a:t>
            </a:r>
          </a:p>
        </p:txBody>
      </p:sp>
      <p:sp>
        <p:nvSpPr>
          <p:cNvPr id="19" name="Textfeld 7">
            <a:extLst>
              <a:ext uri="{FF2B5EF4-FFF2-40B4-BE49-F238E27FC236}">
                <a16:creationId xmlns:a16="http://schemas.microsoft.com/office/drawing/2014/main" id="{0BA25FE3-A165-4F98-A751-C28BE0514DEC}"/>
              </a:ext>
            </a:extLst>
          </p:cNvPr>
          <p:cNvSpPr txBox="1"/>
          <p:nvPr/>
        </p:nvSpPr>
        <p:spPr>
          <a:xfrm>
            <a:off x="452437" y="6270760"/>
            <a:ext cx="5255586" cy="215444"/>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de-DE" sz="800" dirty="0">
                <a:latin typeface="Roboto" panose="02000000000000000000" pitchFamily="2" charset="0"/>
                <a:ea typeface="Roboto" panose="02000000000000000000" pitchFamily="2" charset="0"/>
              </a:rPr>
              <a:t>(vgl. Sacher 2005; Sliwka et al. 2016; Schröder 2013; Brockmann et al. 2020; </a:t>
            </a:r>
            <a:r>
              <a:rPr lang="nb-NO" sz="800" dirty="0">
                <a:latin typeface="Roboto" panose="02000000000000000000" pitchFamily="2" charset="0"/>
                <a:ea typeface="Roboto" panose="02000000000000000000" pitchFamily="2" charset="0"/>
              </a:rPr>
              <a:t>Brauser-Jung 2013; Thimm 2014</a:t>
            </a:r>
            <a:r>
              <a:rPr lang="de-DE" sz="800" dirty="0">
                <a:latin typeface="Roboto" panose="02000000000000000000" pitchFamily="2" charset="0"/>
                <a:ea typeface="Roboto" panose="02000000000000000000" pitchFamily="2" charset="0"/>
              </a:rPr>
              <a:t>)</a:t>
            </a:r>
            <a:endParaRPr lang="de-DE" sz="800" dirty="0">
              <a:latin typeface="Roboto" panose="02000000000000000000" pitchFamily="2" charset="0"/>
              <a:ea typeface="Roboto" panose="02000000000000000000" pitchFamily="2" charset="0"/>
              <a:cs typeface="Calibri"/>
            </a:endParaRPr>
          </a:p>
        </p:txBody>
      </p:sp>
      <p:sp>
        <p:nvSpPr>
          <p:cNvPr id="21" name="Rechteck: abgerundete Ecken 20">
            <a:extLst>
              <a:ext uri="{FF2B5EF4-FFF2-40B4-BE49-F238E27FC236}">
                <a16:creationId xmlns:a16="http://schemas.microsoft.com/office/drawing/2014/main" id="{81633CE6-1B04-477E-8B55-C7788E2263E3}"/>
              </a:ext>
            </a:extLst>
          </p:cNvPr>
          <p:cNvSpPr/>
          <p:nvPr/>
        </p:nvSpPr>
        <p:spPr>
          <a:xfrm>
            <a:off x="8063462" y="4107400"/>
            <a:ext cx="3600000" cy="432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lIns="91440" tIns="45720" rIns="91440" bIns="45720" rtlCol="0" anchor="ctr"/>
          <a:lstStyle/>
          <a:p>
            <a:pPr algn="ctr"/>
            <a:r>
              <a:rPr lang="de-DE" sz="1400" dirty="0">
                <a:solidFill>
                  <a:schemeClr val="tx1"/>
                </a:solidFill>
                <a:latin typeface=""/>
              </a:rPr>
              <a:t>Regelmäßigkeit!</a:t>
            </a:r>
          </a:p>
        </p:txBody>
      </p:sp>
      <p:sp>
        <p:nvSpPr>
          <p:cNvPr id="27" name="Rechteck: abgerundete Ecken 26">
            <a:extLst>
              <a:ext uri="{FF2B5EF4-FFF2-40B4-BE49-F238E27FC236}">
                <a16:creationId xmlns:a16="http://schemas.microsoft.com/office/drawing/2014/main" id="{0DC48083-FDFF-4670-BFC5-2C06009A3681}"/>
              </a:ext>
            </a:extLst>
          </p:cNvPr>
          <p:cNvSpPr/>
          <p:nvPr/>
        </p:nvSpPr>
        <p:spPr>
          <a:xfrm>
            <a:off x="8063462" y="2357460"/>
            <a:ext cx="3585600" cy="432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Schulkultur, die Partizipation wünscht</a:t>
            </a:r>
          </a:p>
        </p:txBody>
      </p:sp>
      <p:sp>
        <p:nvSpPr>
          <p:cNvPr id="30" name="Rechteck: abgerundete Ecken 29">
            <a:extLst>
              <a:ext uri="{FF2B5EF4-FFF2-40B4-BE49-F238E27FC236}">
                <a16:creationId xmlns:a16="http://schemas.microsoft.com/office/drawing/2014/main" id="{E9FD4975-9AC7-46AF-8BCB-CB7F4B5EB3C1}"/>
              </a:ext>
            </a:extLst>
          </p:cNvPr>
          <p:cNvSpPr/>
          <p:nvPr/>
        </p:nvSpPr>
        <p:spPr>
          <a:xfrm>
            <a:off x="8063462" y="1806892"/>
            <a:ext cx="3600000" cy="540000"/>
          </a:xfrm>
          <a:prstGeom prst="roundRect">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de-DE" dirty="0"/>
              <a:t>3. Rahmenbedingungen</a:t>
            </a:r>
          </a:p>
        </p:txBody>
      </p:sp>
      <p:sp>
        <p:nvSpPr>
          <p:cNvPr id="31" name="Rechteck: abgerundete Ecken 30">
            <a:extLst>
              <a:ext uri="{FF2B5EF4-FFF2-40B4-BE49-F238E27FC236}">
                <a16:creationId xmlns:a16="http://schemas.microsoft.com/office/drawing/2014/main" id="{70686EB2-8A56-40A6-8CDC-C17360AB192E}"/>
              </a:ext>
            </a:extLst>
          </p:cNvPr>
          <p:cNvSpPr/>
          <p:nvPr/>
        </p:nvSpPr>
        <p:spPr>
          <a:xfrm>
            <a:off x="8063462" y="3232430"/>
            <a:ext cx="3600000" cy="432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Konzepte &amp; Ressourcen zur Umsetzung</a:t>
            </a:r>
          </a:p>
        </p:txBody>
      </p:sp>
      <p:sp>
        <p:nvSpPr>
          <p:cNvPr id="23" name="Rechteck: abgerundete Ecken 22">
            <a:extLst>
              <a:ext uri="{FF2B5EF4-FFF2-40B4-BE49-F238E27FC236}">
                <a16:creationId xmlns:a16="http://schemas.microsoft.com/office/drawing/2014/main" id="{F5CBB6A9-1A23-4E67-AFBF-30CD3C7E5290}"/>
              </a:ext>
            </a:extLst>
          </p:cNvPr>
          <p:cNvSpPr/>
          <p:nvPr/>
        </p:nvSpPr>
        <p:spPr>
          <a:xfrm>
            <a:off x="515938" y="2357460"/>
            <a:ext cx="3600000" cy="432000"/>
          </a:xfrm>
          <a:prstGeom prst="roundRect">
            <a:avLst/>
          </a:prstGeom>
          <a:solidFill>
            <a:srgbClr val="DAE7EC"/>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Begegnung auf Augenhöhe</a:t>
            </a:r>
          </a:p>
        </p:txBody>
      </p:sp>
      <p:sp>
        <p:nvSpPr>
          <p:cNvPr id="25" name="Rechteck: abgerundete Ecken 24">
            <a:extLst>
              <a:ext uri="{FF2B5EF4-FFF2-40B4-BE49-F238E27FC236}">
                <a16:creationId xmlns:a16="http://schemas.microsoft.com/office/drawing/2014/main" id="{0D695E27-B874-4DF8-8A3B-3C015E13407C}"/>
              </a:ext>
            </a:extLst>
          </p:cNvPr>
          <p:cNvSpPr/>
          <p:nvPr/>
        </p:nvSpPr>
        <p:spPr>
          <a:xfrm>
            <a:off x="515938" y="3548032"/>
            <a:ext cx="3600000" cy="432000"/>
          </a:xfrm>
          <a:prstGeom prst="roundRect">
            <a:avLst/>
          </a:prstGeom>
          <a:solidFill>
            <a:srgbClr val="DAE7EC"/>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Verzicht auf Beschwerden</a:t>
            </a:r>
          </a:p>
        </p:txBody>
      </p:sp>
      <p:sp>
        <p:nvSpPr>
          <p:cNvPr id="16" name="Rechteck: abgerundete Ecken 15">
            <a:extLst>
              <a:ext uri="{FF2B5EF4-FFF2-40B4-BE49-F238E27FC236}">
                <a16:creationId xmlns:a16="http://schemas.microsoft.com/office/drawing/2014/main" id="{173279BE-BEA4-4674-8C9B-8D51BE86AA94}"/>
              </a:ext>
            </a:extLst>
          </p:cNvPr>
          <p:cNvSpPr/>
          <p:nvPr/>
        </p:nvSpPr>
        <p:spPr>
          <a:xfrm>
            <a:off x="515938" y="2790746"/>
            <a:ext cx="3600000" cy="756000"/>
          </a:xfrm>
          <a:prstGeom prst="roundRect">
            <a:avLst/>
          </a:prstGeom>
          <a:solidFill>
            <a:srgbClr val="DAE7EC"/>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Eltern adressatengerecht ansprechen </a:t>
            </a:r>
            <a:br>
              <a:rPr lang="de-DE" sz="1400" dirty="0">
                <a:solidFill>
                  <a:schemeClr val="tx1"/>
                </a:solidFill>
                <a:latin typeface=""/>
              </a:rPr>
            </a:br>
            <a:r>
              <a:rPr lang="de-DE" sz="1400" dirty="0">
                <a:solidFill>
                  <a:schemeClr val="tx1"/>
                </a:solidFill>
                <a:latin typeface=""/>
              </a:rPr>
              <a:t>&amp; aktiv einladen</a:t>
            </a:r>
          </a:p>
        </p:txBody>
      </p:sp>
      <p:sp>
        <p:nvSpPr>
          <p:cNvPr id="22" name="Rechteck: abgerundete Ecken 21">
            <a:extLst>
              <a:ext uri="{FF2B5EF4-FFF2-40B4-BE49-F238E27FC236}">
                <a16:creationId xmlns:a16="http://schemas.microsoft.com/office/drawing/2014/main" id="{8D799B5E-2F70-4D02-BACC-87EB92699D90}"/>
              </a:ext>
            </a:extLst>
          </p:cNvPr>
          <p:cNvSpPr/>
          <p:nvPr/>
        </p:nvSpPr>
        <p:spPr>
          <a:xfrm>
            <a:off x="515938" y="3981318"/>
            <a:ext cx="3600000" cy="540000"/>
          </a:xfrm>
          <a:prstGeom prst="roundRect">
            <a:avLst/>
          </a:prstGeom>
          <a:solidFill>
            <a:srgbClr val="DAE7EC"/>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Kommunikationswille </a:t>
            </a:r>
            <a:br>
              <a:rPr lang="de-DE" sz="1400" dirty="0">
                <a:solidFill>
                  <a:schemeClr val="tx1"/>
                </a:solidFill>
                <a:latin typeface=""/>
              </a:rPr>
            </a:br>
            <a:r>
              <a:rPr lang="de-DE" sz="1400" dirty="0">
                <a:solidFill>
                  <a:schemeClr val="tx1"/>
                </a:solidFill>
                <a:latin typeface=""/>
              </a:rPr>
              <a:t>muss vorhanden sein</a:t>
            </a:r>
          </a:p>
        </p:txBody>
      </p:sp>
      <p:sp>
        <p:nvSpPr>
          <p:cNvPr id="28" name="Rechteck: abgerundete Ecken 27">
            <a:extLst>
              <a:ext uri="{FF2B5EF4-FFF2-40B4-BE49-F238E27FC236}">
                <a16:creationId xmlns:a16="http://schemas.microsoft.com/office/drawing/2014/main" id="{7A7E88EF-8A78-457A-B2DA-921A1A36BDBC}"/>
              </a:ext>
            </a:extLst>
          </p:cNvPr>
          <p:cNvSpPr/>
          <p:nvPr/>
        </p:nvSpPr>
        <p:spPr>
          <a:xfrm>
            <a:off x="515938" y="1806892"/>
            <a:ext cx="3600000" cy="540000"/>
          </a:xfrm>
          <a:prstGeom prst="roundRect">
            <a:avLst/>
          </a:prstGeom>
          <a:solidFill>
            <a:schemeClr val="tx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de-DE" dirty="0"/>
              <a:t>1. Kommunikation &amp; Haltung</a:t>
            </a:r>
          </a:p>
        </p:txBody>
      </p:sp>
      <p:sp>
        <p:nvSpPr>
          <p:cNvPr id="33" name="Rechteck: abgerundete Ecken 32">
            <a:extLst>
              <a:ext uri="{FF2B5EF4-FFF2-40B4-BE49-F238E27FC236}">
                <a16:creationId xmlns:a16="http://schemas.microsoft.com/office/drawing/2014/main" id="{8B4239AE-5995-4932-88F7-D33BAE343A34}"/>
              </a:ext>
            </a:extLst>
          </p:cNvPr>
          <p:cNvSpPr/>
          <p:nvPr/>
        </p:nvSpPr>
        <p:spPr>
          <a:xfrm>
            <a:off x="528539" y="5315890"/>
            <a:ext cx="3600000" cy="432000"/>
          </a:xfrm>
          <a:prstGeom prst="roundRect">
            <a:avLst/>
          </a:prstGeom>
          <a:solidFill>
            <a:srgbClr val="DAE7EC"/>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Achtung &amp; Vertrauen</a:t>
            </a:r>
          </a:p>
        </p:txBody>
      </p:sp>
      <p:sp>
        <p:nvSpPr>
          <p:cNvPr id="35" name="Rechteck: abgerundete Ecken 34">
            <a:extLst>
              <a:ext uri="{FF2B5EF4-FFF2-40B4-BE49-F238E27FC236}">
                <a16:creationId xmlns:a16="http://schemas.microsoft.com/office/drawing/2014/main" id="{CEF8E7EF-8515-45D2-A90D-702D932F2033}"/>
              </a:ext>
            </a:extLst>
          </p:cNvPr>
          <p:cNvSpPr/>
          <p:nvPr/>
        </p:nvSpPr>
        <p:spPr>
          <a:xfrm>
            <a:off x="528539" y="4522604"/>
            <a:ext cx="3600000" cy="792000"/>
          </a:xfrm>
          <a:prstGeom prst="roundRect">
            <a:avLst/>
          </a:prstGeom>
          <a:solidFill>
            <a:srgbClr val="DAE7EC"/>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Unterschiedliche Kommunikationskanäle nutzen: z.B. für Bekanntmachungen von Veranstaltungen</a:t>
            </a:r>
          </a:p>
        </p:txBody>
      </p:sp>
      <p:sp>
        <p:nvSpPr>
          <p:cNvPr id="37" name="Rechteck: abgerundete Ecken 36">
            <a:extLst>
              <a:ext uri="{FF2B5EF4-FFF2-40B4-BE49-F238E27FC236}">
                <a16:creationId xmlns:a16="http://schemas.microsoft.com/office/drawing/2014/main" id="{4F5B7E5D-FBB7-409E-B46B-7EA09B9143C1}"/>
              </a:ext>
            </a:extLst>
          </p:cNvPr>
          <p:cNvSpPr/>
          <p:nvPr/>
        </p:nvSpPr>
        <p:spPr>
          <a:xfrm>
            <a:off x="8063462" y="3669915"/>
            <a:ext cx="3600000" cy="432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Frühzeitige Einbindung</a:t>
            </a:r>
          </a:p>
        </p:txBody>
      </p:sp>
      <p:sp>
        <p:nvSpPr>
          <p:cNvPr id="38" name="Rechteck: abgerundete Ecken 37">
            <a:extLst>
              <a:ext uri="{FF2B5EF4-FFF2-40B4-BE49-F238E27FC236}">
                <a16:creationId xmlns:a16="http://schemas.microsoft.com/office/drawing/2014/main" id="{276CF07B-3012-4751-8644-7FDAFF6E34BA}"/>
              </a:ext>
            </a:extLst>
          </p:cNvPr>
          <p:cNvSpPr/>
          <p:nvPr/>
        </p:nvSpPr>
        <p:spPr>
          <a:xfrm>
            <a:off x="8063462" y="4544885"/>
            <a:ext cx="3600000" cy="792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Nicht nur informieren -&gt; interaktive Formate erzeugen mehr Motivation + (Lern)Effekte</a:t>
            </a:r>
          </a:p>
        </p:txBody>
      </p:sp>
      <p:sp>
        <p:nvSpPr>
          <p:cNvPr id="24" name="Rechteck: abgerundete Ecken 23">
            <a:extLst>
              <a:ext uri="{FF2B5EF4-FFF2-40B4-BE49-F238E27FC236}">
                <a16:creationId xmlns:a16="http://schemas.microsoft.com/office/drawing/2014/main" id="{8B7D45B9-DC94-487C-B475-C8885BB44BDA}"/>
              </a:ext>
            </a:extLst>
          </p:cNvPr>
          <p:cNvSpPr/>
          <p:nvPr/>
        </p:nvSpPr>
        <p:spPr>
          <a:xfrm>
            <a:off x="4295133" y="3258058"/>
            <a:ext cx="3600000" cy="720000"/>
          </a:xfrm>
          <a:prstGeom prst="roundRect">
            <a:avLst/>
          </a:prstGeom>
          <a:solidFill>
            <a:srgbClr val="DBEDF0"/>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lIns="91440" tIns="45720" rIns="91440" bIns="45720" rtlCol="0" anchor="ctr"/>
          <a:lstStyle/>
          <a:p>
            <a:pPr algn="ctr"/>
            <a:r>
              <a:rPr lang="de-DE" sz="1400" dirty="0">
                <a:solidFill>
                  <a:schemeClr val="tx1"/>
                </a:solidFill>
                <a:latin typeface=""/>
              </a:rPr>
              <a:t>Kontakt bewusst gestalten &amp; vorbereiten (Thema, Zielgruppe, mögliche Barrieren, Methode, Ort, Feedback)</a:t>
            </a:r>
          </a:p>
        </p:txBody>
      </p:sp>
      <p:sp>
        <p:nvSpPr>
          <p:cNvPr id="26" name="Rechteck: abgerundete Ecken 25">
            <a:extLst>
              <a:ext uri="{FF2B5EF4-FFF2-40B4-BE49-F238E27FC236}">
                <a16:creationId xmlns:a16="http://schemas.microsoft.com/office/drawing/2014/main" id="{4D85891B-5F6A-446D-824C-69692B99E78B}"/>
              </a:ext>
            </a:extLst>
          </p:cNvPr>
          <p:cNvSpPr/>
          <p:nvPr/>
        </p:nvSpPr>
        <p:spPr>
          <a:xfrm>
            <a:off x="4296866" y="2357460"/>
            <a:ext cx="3600000" cy="900000"/>
          </a:xfrm>
          <a:prstGeom prst="roundRect">
            <a:avLst/>
          </a:prstGeom>
          <a:solidFill>
            <a:srgbClr val="DBEDF0"/>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Angebote der BO auf (Informations-) Bedürfnisse der Eltern anpassen  </a:t>
            </a:r>
          </a:p>
          <a:p>
            <a:pPr marL="285750" indent="-285750" algn="ctr">
              <a:buClr>
                <a:schemeClr val="accent2"/>
              </a:buClr>
              <a:buFont typeface="Systemschrift Normal"/>
              <a:buChar char="→"/>
            </a:pPr>
            <a:r>
              <a:rPr lang="de-DE" sz="1400" dirty="0">
                <a:solidFill>
                  <a:schemeClr val="tx1"/>
                </a:solidFill>
                <a:latin typeface=""/>
              </a:rPr>
              <a:t>Bedarfe klären &amp; bisherige Angebote reflektieren</a:t>
            </a:r>
          </a:p>
        </p:txBody>
      </p:sp>
      <p:sp>
        <p:nvSpPr>
          <p:cNvPr id="29" name="Rechteck: abgerundete Ecken 28">
            <a:extLst>
              <a:ext uri="{FF2B5EF4-FFF2-40B4-BE49-F238E27FC236}">
                <a16:creationId xmlns:a16="http://schemas.microsoft.com/office/drawing/2014/main" id="{724B872D-CFD6-4621-9D5B-F432B51C73BC}"/>
              </a:ext>
            </a:extLst>
          </p:cNvPr>
          <p:cNvSpPr/>
          <p:nvPr/>
        </p:nvSpPr>
        <p:spPr>
          <a:xfrm>
            <a:off x="4296866" y="1806892"/>
            <a:ext cx="3600000" cy="540000"/>
          </a:xfrm>
          <a:prstGeom prst="roundRect">
            <a:avLst/>
          </a:prstGeom>
          <a:solidFill>
            <a:schemeClr val="accent2"/>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de-DE" dirty="0"/>
              <a:t>2. Vorbereitung</a:t>
            </a:r>
          </a:p>
        </p:txBody>
      </p:sp>
      <p:sp>
        <p:nvSpPr>
          <p:cNvPr id="32" name="Rechteck: abgerundete Ecken 31">
            <a:extLst>
              <a:ext uri="{FF2B5EF4-FFF2-40B4-BE49-F238E27FC236}">
                <a16:creationId xmlns:a16="http://schemas.microsoft.com/office/drawing/2014/main" id="{DDD3F198-679C-4A50-8558-5AA755A6709D}"/>
              </a:ext>
            </a:extLst>
          </p:cNvPr>
          <p:cNvSpPr/>
          <p:nvPr/>
        </p:nvSpPr>
        <p:spPr>
          <a:xfrm>
            <a:off x="4296866" y="4699254"/>
            <a:ext cx="3600000" cy="720000"/>
          </a:xfrm>
          <a:prstGeom prst="roundRect">
            <a:avLst/>
          </a:prstGeom>
          <a:solidFill>
            <a:srgbClr val="DBEDF0"/>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buClr>
                <a:schemeClr val="accent2"/>
              </a:buClr>
            </a:pPr>
            <a:r>
              <a:rPr lang="de-DE" sz="1400" dirty="0">
                <a:solidFill>
                  <a:schemeClr val="tx1"/>
                </a:solidFill>
                <a:latin typeface=""/>
              </a:rPr>
              <a:t>Netzwerk der Schule miteinbeziehen</a:t>
            </a:r>
          </a:p>
          <a:p>
            <a:pPr marL="285750" indent="-285750" algn="ctr">
              <a:buClr>
                <a:schemeClr val="accent2"/>
              </a:buClr>
              <a:buFont typeface="Systemschrift Normal"/>
              <a:buChar char="→"/>
            </a:pPr>
            <a:r>
              <a:rPr lang="de-DE" sz="1400" dirty="0">
                <a:solidFill>
                  <a:schemeClr val="tx1"/>
                </a:solidFill>
                <a:latin typeface=""/>
              </a:rPr>
              <a:t>im (multipro.)Team planen &amp; reflektieren und Angebote anpassen </a:t>
            </a:r>
          </a:p>
        </p:txBody>
      </p:sp>
      <p:sp>
        <p:nvSpPr>
          <p:cNvPr id="34" name="Rechteck: abgerundete Ecken 33">
            <a:extLst>
              <a:ext uri="{FF2B5EF4-FFF2-40B4-BE49-F238E27FC236}">
                <a16:creationId xmlns:a16="http://schemas.microsoft.com/office/drawing/2014/main" id="{C48B7FF8-EF20-4EC3-AD87-F25D2CA8FEE5}"/>
              </a:ext>
            </a:extLst>
          </p:cNvPr>
          <p:cNvSpPr/>
          <p:nvPr/>
        </p:nvSpPr>
        <p:spPr>
          <a:xfrm>
            <a:off x="4296866" y="5419852"/>
            <a:ext cx="3600000" cy="720000"/>
          </a:xfrm>
          <a:prstGeom prst="roundRect">
            <a:avLst/>
          </a:prstGeom>
          <a:solidFill>
            <a:srgbClr val="DBEDF0"/>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Einbeziehung reflektieren: Risiken, Eigeninteressen der Eltern, Reproduktion von Klischees, fehlendes/ falsches Wissen</a:t>
            </a:r>
          </a:p>
        </p:txBody>
      </p:sp>
      <p:sp>
        <p:nvSpPr>
          <p:cNvPr id="41" name="Rechteck: abgerundete Ecken 40">
            <a:extLst>
              <a:ext uri="{FF2B5EF4-FFF2-40B4-BE49-F238E27FC236}">
                <a16:creationId xmlns:a16="http://schemas.microsoft.com/office/drawing/2014/main" id="{D8A46ECF-007E-449C-A18A-75EF94747660}"/>
              </a:ext>
            </a:extLst>
          </p:cNvPr>
          <p:cNvSpPr/>
          <p:nvPr/>
        </p:nvSpPr>
        <p:spPr>
          <a:xfrm>
            <a:off x="4296866" y="3978656"/>
            <a:ext cx="3600000" cy="720000"/>
          </a:xfrm>
          <a:prstGeom prst="roundRect">
            <a:avLst/>
          </a:prstGeom>
          <a:solidFill>
            <a:srgbClr val="DBEDF0"/>
          </a:solidFill>
          <a:ln w="12700"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Ziele festlegen: Kennenlernen, </a:t>
            </a:r>
            <a:br>
              <a:rPr lang="de-DE" sz="1400" dirty="0">
                <a:solidFill>
                  <a:schemeClr val="tx1"/>
                </a:solidFill>
                <a:latin typeface=""/>
              </a:rPr>
            </a:br>
            <a:r>
              <a:rPr lang="de-DE" sz="1400" dirty="0">
                <a:solidFill>
                  <a:schemeClr val="tx1"/>
                </a:solidFill>
                <a:latin typeface=""/>
              </a:rPr>
              <a:t>Austausch, Information, thematische Arbeit, Selbststärkung etc.)</a:t>
            </a:r>
          </a:p>
        </p:txBody>
      </p:sp>
      <p:sp>
        <p:nvSpPr>
          <p:cNvPr id="43" name="Rechteck: abgerundete Ecken 42">
            <a:extLst>
              <a:ext uri="{FF2B5EF4-FFF2-40B4-BE49-F238E27FC236}">
                <a16:creationId xmlns:a16="http://schemas.microsoft.com/office/drawing/2014/main" id="{F848A6B4-E6A1-4773-AFA3-0C3D150B3EAA}"/>
              </a:ext>
            </a:extLst>
          </p:cNvPr>
          <p:cNvSpPr/>
          <p:nvPr/>
        </p:nvSpPr>
        <p:spPr>
          <a:xfrm>
            <a:off x="8063462" y="2794945"/>
            <a:ext cx="3600000" cy="432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de-DE" sz="1400" dirty="0">
                <a:solidFill>
                  <a:schemeClr val="tx1"/>
                </a:solidFill>
                <a:latin typeface=""/>
              </a:rPr>
              <a:t>Verankerung im Schulprogramm</a:t>
            </a:r>
          </a:p>
        </p:txBody>
      </p:sp>
      <p:sp>
        <p:nvSpPr>
          <p:cNvPr id="36" name="Titel 5">
            <a:extLst>
              <a:ext uri="{FF2B5EF4-FFF2-40B4-BE49-F238E27FC236}">
                <a16:creationId xmlns:a16="http://schemas.microsoft.com/office/drawing/2014/main" id="{0A357C83-39E3-4EF3-A795-0A4219CC5B52}"/>
              </a:ext>
            </a:extLst>
          </p:cNvPr>
          <p:cNvSpPr>
            <a:spLocks noGrp="1"/>
          </p:cNvSpPr>
          <p:nvPr>
            <p:ph type="title"/>
          </p:nvPr>
        </p:nvSpPr>
        <p:spPr>
          <a:xfrm>
            <a:off x="515938" y="740320"/>
            <a:ext cx="11160125" cy="540000"/>
          </a:xfrm>
        </p:spPr>
        <p:txBody>
          <a:bodyPr/>
          <a:lstStyle/>
          <a:p>
            <a:r>
              <a:rPr lang="de-DE" dirty="0"/>
              <a:t>Zusammenfassung der wichtigsten Aspekte</a:t>
            </a:r>
          </a:p>
        </p:txBody>
      </p:sp>
      <p:sp>
        <p:nvSpPr>
          <p:cNvPr id="5" name="Rechteck: abgerundete Ecken 4">
            <a:extLst>
              <a:ext uri="{FF2B5EF4-FFF2-40B4-BE49-F238E27FC236}">
                <a16:creationId xmlns:a16="http://schemas.microsoft.com/office/drawing/2014/main" id="{10FDC169-B1DC-E15C-4FEE-FF78171E45DF}"/>
              </a:ext>
            </a:extLst>
          </p:cNvPr>
          <p:cNvSpPr/>
          <p:nvPr/>
        </p:nvSpPr>
        <p:spPr>
          <a:xfrm>
            <a:off x="8063462" y="5342370"/>
            <a:ext cx="3600000" cy="396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lIns="91440" tIns="45720" rIns="91440" bIns="45720" rtlCol="0" anchor="ctr"/>
          <a:lstStyle/>
          <a:p>
            <a:pPr algn="ctr"/>
            <a:r>
              <a:rPr lang="de-DE" sz="1400" dirty="0" err="1">
                <a:solidFill>
                  <a:schemeClr val="tx1"/>
                </a:solidFill>
                <a:latin typeface=""/>
              </a:rPr>
              <a:t>Schüler:innen</a:t>
            </a:r>
            <a:r>
              <a:rPr lang="de-DE" sz="1400" dirty="0">
                <a:solidFill>
                  <a:schemeClr val="tx1"/>
                </a:solidFill>
                <a:latin typeface=""/>
              </a:rPr>
              <a:t> miteinbeziehen</a:t>
            </a:r>
            <a:endParaRPr lang="de-DE" sz="1400" dirty="0">
              <a:solidFill>
                <a:schemeClr val="tx1"/>
              </a:solidFill>
              <a:latin typeface=""/>
              <a:ea typeface="Calibri"/>
              <a:cs typeface="Calibri"/>
            </a:endParaRPr>
          </a:p>
        </p:txBody>
      </p:sp>
      <p:sp>
        <p:nvSpPr>
          <p:cNvPr id="3" name="Rechteck: abgerundete Ecken 2">
            <a:extLst>
              <a:ext uri="{FF2B5EF4-FFF2-40B4-BE49-F238E27FC236}">
                <a16:creationId xmlns:a16="http://schemas.microsoft.com/office/drawing/2014/main" id="{FCCC198C-EA8F-1BA7-2826-D86E8CEBA78A}"/>
              </a:ext>
            </a:extLst>
          </p:cNvPr>
          <p:cNvSpPr/>
          <p:nvPr/>
        </p:nvSpPr>
        <p:spPr>
          <a:xfrm>
            <a:off x="8076063" y="5743852"/>
            <a:ext cx="3600000" cy="396000"/>
          </a:xfrm>
          <a:prstGeom prst="roundRect">
            <a:avLst/>
          </a:prstGeom>
          <a:solidFill>
            <a:srgbClr val="F0D8EA"/>
          </a:solid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lIns="91440" tIns="45720" rIns="91440" bIns="45720" rtlCol="0" anchor="ctr"/>
          <a:lstStyle/>
          <a:p>
            <a:pPr algn="ctr"/>
            <a:r>
              <a:rPr lang="de-DE" sz="1400">
                <a:solidFill>
                  <a:schemeClr val="tx1"/>
                </a:solidFill>
                <a:latin typeface="Roboto"/>
                <a:ea typeface="Roboto"/>
                <a:cs typeface="Roboto"/>
              </a:rPr>
              <a:t>Elternzufriedenheit erfragen</a:t>
            </a:r>
          </a:p>
        </p:txBody>
      </p:sp>
    </p:spTree>
    <p:extLst>
      <p:ext uri="{BB962C8B-B14F-4D97-AF65-F5344CB8AC3E}">
        <p14:creationId xmlns:p14="http://schemas.microsoft.com/office/powerpoint/2010/main" val="3405045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31" grpId="0" animBg="1"/>
      <p:bldP spid="23" grpId="0" animBg="1"/>
      <p:bldP spid="25" grpId="0" animBg="1"/>
      <p:bldP spid="16" grpId="0" animBg="1"/>
      <p:bldP spid="22" grpId="0" animBg="1"/>
      <p:bldP spid="33" grpId="0" animBg="1"/>
      <p:bldP spid="35" grpId="0" animBg="1"/>
      <p:bldP spid="37" grpId="0" animBg="1"/>
      <p:bldP spid="38" grpId="0" animBg="1"/>
      <p:bldP spid="24" grpId="0" animBg="1"/>
      <p:bldP spid="26" grpId="0" animBg="1"/>
      <p:bldP spid="32" grpId="0" animBg="1"/>
      <p:bldP spid="34" grpId="0" animBg="1"/>
      <p:bldP spid="41" grpId="0" animBg="1"/>
      <p:bldP spid="43" grpId="0" animBg="1"/>
      <p:bldP spid="5"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4C3B-B6EC-684A-F2B2-F48A1817C234}"/>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7042941-7AA4-3201-F9E9-45B75D1C84CB}"/>
              </a:ext>
            </a:extLst>
          </p:cNvPr>
          <p:cNvSpPr>
            <a:spLocks noGrp="1"/>
          </p:cNvSpPr>
          <p:nvPr>
            <p:ph type="sldNum" sz="quarter" idx="12"/>
          </p:nvPr>
        </p:nvSpPr>
        <p:spPr/>
        <p:txBody>
          <a:bodyPr/>
          <a:lstStyle/>
          <a:p>
            <a:fld id="{A5BCC98E-DAB4-264B-9802-D1899FCD3063}" type="slidenum">
              <a:rPr lang="de-DE" smtClean="0"/>
              <a:t>23</a:t>
            </a:fld>
            <a:endParaRPr lang="de-DE" dirty="0"/>
          </a:p>
        </p:txBody>
      </p:sp>
      <p:sp>
        <p:nvSpPr>
          <p:cNvPr id="15" name="Textfeld 14">
            <a:extLst>
              <a:ext uri="{FF2B5EF4-FFF2-40B4-BE49-F238E27FC236}">
                <a16:creationId xmlns:a16="http://schemas.microsoft.com/office/drawing/2014/main" id="{9983EC77-34AB-6C2C-565A-825696A718AA}"/>
              </a:ext>
            </a:extLst>
          </p:cNvPr>
          <p:cNvSpPr txBox="1"/>
          <p:nvPr/>
        </p:nvSpPr>
        <p:spPr>
          <a:xfrm>
            <a:off x="833398" y="3009214"/>
            <a:ext cx="6096000" cy="369332"/>
          </a:xfrm>
          <a:prstGeom prst="rect">
            <a:avLst/>
          </a:prstGeom>
          <a:noFill/>
        </p:spPr>
        <p:txBody>
          <a:bodyPr wrap="square">
            <a:spAutoFit/>
          </a:bodyPr>
          <a:lstStyle/>
          <a:p>
            <a:r>
              <a:rPr lang="de-DE" dirty="0"/>
              <a:t> </a:t>
            </a:r>
          </a:p>
        </p:txBody>
      </p:sp>
      <p:sp>
        <p:nvSpPr>
          <p:cNvPr id="4" name="Titel 4">
            <a:extLst>
              <a:ext uri="{FF2B5EF4-FFF2-40B4-BE49-F238E27FC236}">
                <a16:creationId xmlns:a16="http://schemas.microsoft.com/office/drawing/2014/main" id="{8593C599-5ABE-D6F1-0B8B-D0BD000F837E}"/>
              </a:ext>
            </a:extLst>
          </p:cNvPr>
          <p:cNvSpPr txBox="1">
            <a:spLocks/>
          </p:cNvSpPr>
          <p:nvPr/>
        </p:nvSpPr>
        <p:spPr>
          <a:xfrm>
            <a:off x="515938" y="2689781"/>
            <a:ext cx="8820150" cy="1310719"/>
          </a:xfrm>
          <a:prstGeom prst="rect">
            <a:avLst/>
          </a:prstGeom>
        </p:spPr>
        <p:txBody>
          <a:bodyPr vert="horz" lIns="0" tIns="45720" rIns="91440" bIns="4572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Quicksand" pitchFamily="2" charset="77"/>
                <a:ea typeface="+mj-ea"/>
                <a:cs typeface="+mj-cs"/>
              </a:defRPr>
            </a:lvl1pPr>
          </a:lstStyle>
          <a:p>
            <a:r>
              <a:rPr lang="de-DE" sz="4800" dirty="0">
                <a:latin typeface="Quicksand"/>
              </a:rPr>
              <a:t>06 Beispiele aus der Praxis</a:t>
            </a:r>
            <a:br>
              <a:rPr lang="de-DE" dirty="0"/>
            </a:br>
            <a:endParaRPr lang="de-DE" dirty="0"/>
          </a:p>
        </p:txBody>
      </p:sp>
      <p:sp>
        <p:nvSpPr>
          <p:cNvPr id="11" name="Freihandform 10">
            <a:extLst>
              <a:ext uri="{FF2B5EF4-FFF2-40B4-BE49-F238E27FC236}">
                <a16:creationId xmlns:a16="http://schemas.microsoft.com/office/drawing/2014/main" id="{D2C81D2C-9091-F18F-64E6-9716C0BC3655}"/>
              </a:ext>
            </a:extLst>
          </p:cNvPr>
          <p:cNvSpPr/>
          <p:nvPr/>
        </p:nvSpPr>
        <p:spPr>
          <a:xfrm>
            <a:off x="7937500" y="2583562"/>
            <a:ext cx="4089405" cy="4089405"/>
          </a:xfrm>
          <a:custGeom>
            <a:avLst/>
            <a:gdLst>
              <a:gd name="connsiteX0" fmla="*/ 0 w 1794249"/>
              <a:gd name="connsiteY0" fmla="*/ 897125 h 1794249"/>
              <a:gd name="connsiteX1" fmla="*/ 897125 w 1794249"/>
              <a:gd name="connsiteY1" fmla="*/ 0 h 1794249"/>
              <a:gd name="connsiteX2" fmla="*/ 1794250 w 1794249"/>
              <a:gd name="connsiteY2" fmla="*/ 897125 h 1794249"/>
              <a:gd name="connsiteX3" fmla="*/ 897125 w 1794249"/>
              <a:gd name="connsiteY3" fmla="*/ 1794250 h 1794249"/>
              <a:gd name="connsiteX4" fmla="*/ 0 w 1794249"/>
              <a:gd name="connsiteY4" fmla="*/ 897125 h 1794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249" h="1794249">
                <a:moveTo>
                  <a:pt x="0" y="897125"/>
                </a:moveTo>
                <a:cubicBezTo>
                  <a:pt x="0" y="401657"/>
                  <a:pt x="401657" y="0"/>
                  <a:pt x="897125" y="0"/>
                </a:cubicBezTo>
                <a:cubicBezTo>
                  <a:pt x="1392593" y="0"/>
                  <a:pt x="1794250" y="401657"/>
                  <a:pt x="1794250" y="897125"/>
                </a:cubicBezTo>
                <a:cubicBezTo>
                  <a:pt x="1794250" y="1392593"/>
                  <a:pt x="1392593" y="1794250"/>
                  <a:pt x="897125" y="1794250"/>
                </a:cubicBezTo>
                <a:cubicBezTo>
                  <a:pt x="401657" y="1794250"/>
                  <a:pt x="0" y="1392593"/>
                  <a:pt x="0" y="897125"/>
                </a:cubicBezTo>
                <a:close/>
              </a:path>
            </a:pathLst>
          </a:custGeom>
          <a:blipFill dpi="0" rotWithShape="0">
            <a:blip>
              <a:extLst>
                <a:ext uri="{96DAC541-7B7A-43D3-8B79-37D633B846F1}">
                  <asvg:svgBlip xmlns:asvg="http://schemas.microsoft.com/office/drawing/2016/SVG/main" r:embed="rId2"/>
                </a:ext>
              </a:extLst>
            </a:blip>
            <a:srcRect/>
            <a:stretch>
              <a:fillRect l="10000" t="10000" r="10000" b="10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78002" tIns="0" rIns="278002" bIns="0" numCol="1" spcCol="1270" anchor="b" anchorCtr="0">
            <a:noAutofit/>
          </a:bodyPr>
          <a:lstStyle/>
          <a:p>
            <a:pPr marL="0" lvl="0" indent="0" algn="ctr" defTabSz="1066800">
              <a:lnSpc>
                <a:spcPct val="90000"/>
              </a:lnSpc>
              <a:spcBef>
                <a:spcPct val="0"/>
              </a:spcBef>
              <a:spcAft>
                <a:spcPct val="35000"/>
              </a:spcAft>
              <a:buNone/>
            </a:pPr>
            <a:endParaRPr lang="de-DE" sz="1900" kern="12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0" lvl="0" indent="0" algn="ctr" defTabSz="1066800">
              <a:lnSpc>
                <a:spcPct val="90000"/>
              </a:lnSpc>
              <a:spcBef>
                <a:spcPct val="0"/>
              </a:spcBef>
              <a:spcAft>
                <a:spcPct val="35000"/>
              </a:spcAft>
              <a:buNone/>
            </a:pPr>
            <a:endParaRPr lang="de-DE" sz="1900"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marL="0" lvl="0" indent="0" algn="ctr" defTabSz="1066800">
              <a:lnSpc>
                <a:spcPct val="90000"/>
              </a:lnSpc>
              <a:spcBef>
                <a:spcPct val="0"/>
              </a:spcBef>
              <a:spcAft>
                <a:spcPct val="35000"/>
              </a:spcAft>
              <a:buNone/>
            </a:pPr>
            <a:endParaRPr lang="de-DE" sz="1900" kern="1200" dirty="0">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706649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2BA23-2319-F6B4-414C-BC031C485D80}"/>
              </a:ext>
            </a:extLst>
          </p:cNvPr>
          <p:cNvSpPr>
            <a:spLocks noGrp="1"/>
          </p:cNvSpPr>
          <p:nvPr>
            <p:ph type="title"/>
          </p:nvPr>
        </p:nvSpPr>
        <p:spPr>
          <a:xfrm>
            <a:off x="515938" y="722180"/>
            <a:ext cx="11160125" cy="521322"/>
          </a:xfrm>
        </p:spPr>
        <p:txBody>
          <a:bodyPr>
            <a:noAutofit/>
          </a:bodyPr>
          <a:lstStyle/>
          <a:p>
            <a:r>
              <a:rPr lang="de-DE" dirty="0"/>
              <a:t>Beispiele aus der Praxis</a:t>
            </a:r>
          </a:p>
        </p:txBody>
      </p:sp>
      <p:sp>
        <p:nvSpPr>
          <p:cNvPr id="3" name="Inhaltsplatzhalter 2">
            <a:extLst>
              <a:ext uri="{FF2B5EF4-FFF2-40B4-BE49-F238E27FC236}">
                <a16:creationId xmlns:a16="http://schemas.microsoft.com/office/drawing/2014/main" id="{D5876E52-BEAD-3332-04F9-A3F87AC1FA9E}"/>
              </a:ext>
            </a:extLst>
          </p:cNvPr>
          <p:cNvSpPr>
            <a:spLocks noGrp="1"/>
          </p:cNvSpPr>
          <p:nvPr>
            <p:ph idx="1"/>
          </p:nvPr>
        </p:nvSpPr>
        <p:spPr>
          <a:xfrm>
            <a:off x="515938" y="1978056"/>
            <a:ext cx="5603986" cy="4296792"/>
          </a:xfrm>
        </p:spPr>
        <p:txBody>
          <a:bodyPr>
            <a:noAutofit/>
          </a:bodyPr>
          <a:lstStyle/>
          <a:p>
            <a:pPr algn="just"/>
            <a:r>
              <a:rPr lang="de-DE" sz="1400" dirty="0"/>
              <a:t>Innerhalb der folgenden Veröffentlichung „Eltern ins Boot holen“, der Bundesagentur für Arbeit, SCHULEWIRTSCHAFT Deutschland, Bundesvereinigung der Deutschen Arbeitgeberverbände (Hrsg.) finden sich </a:t>
            </a:r>
            <a:r>
              <a:rPr lang="de-DE" sz="1400" b="1" dirty="0"/>
              <a:t>ab Seite 26 Praxisbeispiele: </a:t>
            </a:r>
            <a:endParaRPr lang="de-DE" sz="1400" dirty="0"/>
          </a:p>
          <a:p>
            <a:pPr marL="285750" indent="-285750" algn="just">
              <a:buClr>
                <a:schemeClr val="accent1"/>
              </a:buClr>
              <a:buSzPct val="100000"/>
              <a:buFont typeface="Roboto" panose="02000000000000000000" pitchFamily="2" charset="0"/>
              <a:buChar char="ↆ"/>
            </a:pPr>
            <a:r>
              <a:rPr lang="de-DE" sz="1400" dirty="0">
                <a:solidFill>
                  <a:schemeClr val="accent1"/>
                </a:solidFill>
              </a:rPr>
              <a:t>https://</a:t>
            </a:r>
            <a:r>
              <a:rPr lang="de-DE" sz="1400" dirty="0" err="1">
                <a:solidFill>
                  <a:schemeClr val="accent1"/>
                </a:solidFill>
              </a:rPr>
              <a:t>www.schulewirtschaft.de</a:t>
            </a:r>
            <a:r>
              <a:rPr lang="de-DE" sz="1400" dirty="0">
                <a:solidFill>
                  <a:schemeClr val="accent1"/>
                </a:solidFill>
              </a:rPr>
              <a:t>/</a:t>
            </a:r>
            <a:r>
              <a:rPr lang="de-DE" sz="1400" dirty="0" err="1">
                <a:solidFill>
                  <a:schemeClr val="accent1"/>
                </a:solidFill>
              </a:rPr>
              <a:t>wp</a:t>
            </a:r>
            <a:r>
              <a:rPr lang="de-DE" sz="1400" dirty="0">
                <a:solidFill>
                  <a:schemeClr val="accent1"/>
                </a:solidFill>
              </a:rPr>
              <a:t>-content/</a:t>
            </a:r>
            <a:r>
              <a:rPr lang="de-DE" sz="1400" dirty="0" err="1">
                <a:solidFill>
                  <a:schemeClr val="accent1"/>
                </a:solidFill>
              </a:rPr>
              <a:t>uploads</a:t>
            </a:r>
            <a:r>
              <a:rPr lang="de-DE" sz="1400" dirty="0">
                <a:solidFill>
                  <a:schemeClr val="accent1"/>
                </a:solidFill>
              </a:rPr>
              <a:t>/2020/11/</a:t>
            </a:r>
            <a:br>
              <a:rPr lang="de-DE" sz="1400" dirty="0">
                <a:solidFill>
                  <a:schemeClr val="accent1"/>
                </a:solidFill>
              </a:rPr>
            </a:br>
            <a:r>
              <a:rPr lang="de-DE" sz="1400" dirty="0" err="1">
                <a:solidFill>
                  <a:schemeClr val="accent1"/>
                </a:solidFill>
              </a:rPr>
              <a:t>schulewirtschaft</a:t>
            </a:r>
            <a:r>
              <a:rPr lang="de-DE" sz="1400" dirty="0">
                <a:solidFill>
                  <a:schemeClr val="accent1"/>
                </a:solidFill>
              </a:rPr>
              <a:t>-eltern-ins-boot-</a:t>
            </a:r>
            <a:r>
              <a:rPr lang="de-DE" sz="1400" dirty="0" err="1">
                <a:solidFill>
                  <a:schemeClr val="accent1"/>
                </a:solidFill>
              </a:rPr>
              <a:t>holen.pdf</a:t>
            </a:r>
            <a:endParaRPr lang="de-DE" sz="1400" dirty="0">
              <a:solidFill>
                <a:schemeClr val="accent1"/>
              </a:solidFill>
            </a:endParaRPr>
          </a:p>
          <a:p>
            <a:pPr marL="199800" lvl="2" indent="0" algn="just">
              <a:buNone/>
            </a:pPr>
            <a:r>
              <a:rPr lang="de-DE" sz="1400" dirty="0"/>
              <a:t>„Die nachfolgenden Praxisbeispiele sind regional erfolgreich erprobte Modelle. Sie finden Konzepte, die sich in der beschriebenen Form relativ einfach umsetzen lassen. Darüber hinaus möchten wir Ihnen weitere Beispiele nicht vorenthalten, die mitunter zusätzlicher Ressourcen bedürfen. Vielleicht bieten sich Ihnen Möglichkeiten, weitere Unterstützungen Ihres Netzwerks zu nutzen oder Sie greifen ggf. einige für Sie umsetzbare Elemente aus den Beispielen heraus. Die zeitlichen Vorgaben stellen lediglich Empfehlungen dar. Alle Beispiele oder Elemente daraus können entsprechend der spezifischen Anforderungen in eine kürzere oder längere Fassung umgearbeitet werden“ (S. 26).</a:t>
            </a:r>
          </a:p>
        </p:txBody>
      </p:sp>
      <p:sp>
        <p:nvSpPr>
          <p:cNvPr id="4" name="Foliennummernplatzhalter 3">
            <a:extLst>
              <a:ext uri="{FF2B5EF4-FFF2-40B4-BE49-F238E27FC236}">
                <a16:creationId xmlns:a16="http://schemas.microsoft.com/office/drawing/2014/main" id="{D63969E1-E5D4-26A7-82F1-4879B72EC535}"/>
              </a:ext>
            </a:extLst>
          </p:cNvPr>
          <p:cNvSpPr>
            <a:spLocks noGrp="1"/>
          </p:cNvSpPr>
          <p:nvPr>
            <p:ph type="sldNum" sz="quarter" idx="12"/>
          </p:nvPr>
        </p:nvSpPr>
        <p:spPr/>
        <p:txBody>
          <a:bodyPr/>
          <a:lstStyle/>
          <a:p>
            <a:fld id="{A5BCC98E-DAB4-264B-9802-D1899FCD3063}" type="slidenum">
              <a:rPr lang="de-DE" smtClean="0"/>
              <a:pPr/>
              <a:t>24</a:t>
            </a:fld>
            <a:endParaRPr lang="de-DE" dirty="0"/>
          </a:p>
        </p:txBody>
      </p:sp>
      <p:sp>
        <p:nvSpPr>
          <p:cNvPr id="5" name="Untertitel 5">
            <a:extLst>
              <a:ext uri="{FF2B5EF4-FFF2-40B4-BE49-F238E27FC236}">
                <a16:creationId xmlns:a16="http://schemas.microsoft.com/office/drawing/2014/main" id="{F33AC990-F92D-426A-A3D3-CFE57D1296CB}"/>
              </a:ext>
            </a:extLst>
          </p:cNvPr>
          <p:cNvSpPr txBox="1">
            <a:spLocks/>
          </p:cNvSpPr>
          <p:nvPr/>
        </p:nvSpPr>
        <p:spPr>
          <a:xfrm>
            <a:off x="412425" y="1328400"/>
            <a:ext cx="10786428" cy="388952"/>
          </a:xfrm>
          <a:prstGeom prst="rect">
            <a:avLst/>
          </a:prstGeom>
        </p:spPr>
        <p:txBody>
          <a:bodyPr>
            <a:normAutofit fontScale="92500" lnSpcReduction="10000"/>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accent1"/>
                </a:solidFill>
              </a:rPr>
              <a:t>Erprobte Beispiele</a:t>
            </a:r>
          </a:p>
        </p:txBody>
      </p:sp>
      <p:pic>
        <p:nvPicPr>
          <p:cNvPr id="6" name="Grafik 5">
            <a:extLst>
              <a:ext uri="{FF2B5EF4-FFF2-40B4-BE49-F238E27FC236}">
                <a16:creationId xmlns:a16="http://schemas.microsoft.com/office/drawing/2014/main" id="{FCF820D4-93A3-B87C-90BF-6B230609CFE8}"/>
              </a:ext>
            </a:extLst>
          </p:cNvPr>
          <p:cNvPicPr>
            <a:picLocks noChangeAspect="1"/>
          </p:cNvPicPr>
          <p:nvPr/>
        </p:nvPicPr>
        <p:blipFill>
          <a:blip r:embed="rId2"/>
          <a:srcRect/>
          <a:stretch/>
        </p:blipFill>
        <p:spPr>
          <a:xfrm>
            <a:off x="6758944" y="2848203"/>
            <a:ext cx="1872631" cy="2650008"/>
          </a:xfrm>
          <a:prstGeom prst="rect">
            <a:avLst/>
          </a:prstGeom>
          <a:ln>
            <a:solidFill>
              <a:schemeClr val="tx1"/>
            </a:solidFill>
          </a:ln>
        </p:spPr>
      </p:pic>
      <p:pic>
        <p:nvPicPr>
          <p:cNvPr id="8" name="Grafik 7">
            <a:extLst>
              <a:ext uri="{FF2B5EF4-FFF2-40B4-BE49-F238E27FC236}">
                <a16:creationId xmlns:a16="http://schemas.microsoft.com/office/drawing/2014/main" id="{E7704A83-49CB-485F-1E79-76530950E12E}"/>
              </a:ext>
            </a:extLst>
          </p:cNvPr>
          <p:cNvPicPr>
            <a:picLocks noChangeAspect="1"/>
          </p:cNvPicPr>
          <p:nvPr/>
        </p:nvPicPr>
        <p:blipFill>
          <a:blip r:embed="rId3"/>
          <a:srcRect/>
          <a:stretch/>
        </p:blipFill>
        <p:spPr>
          <a:xfrm>
            <a:off x="9112301" y="3117196"/>
            <a:ext cx="2650227" cy="2650227"/>
          </a:xfrm>
          <a:prstGeom prst="rect">
            <a:avLst/>
          </a:prstGeom>
        </p:spPr>
      </p:pic>
      <p:pic>
        <p:nvPicPr>
          <p:cNvPr id="9" name="Grafik 8" descr="Pfeil mit einer Linie: Kurve gegen den Uhrzeigersinn mit einfarbiger Füllung">
            <a:extLst>
              <a:ext uri="{FF2B5EF4-FFF2-40B4-BE49-F238E27FC236}">
                <a16:creationId xmlns:a16="http://schemas.microsoft.com/office/drawing/2014/main" id="{90462BA3-D98E-18A1-57FD-AB6D35FACD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7898508" flipH="1" flipV="1">
            <a:off x="8447815" y="4651619"/>
            <a:ext cx="826368" cy="826368"/>
          </a:xfrm>
          <a:prstGeom prst="rect">
            <a:avLst/>
          </a:prstGeom>
        </p:spPr>
      </p:pic>
    </p:spTree>
    <p:extLst>
      <p:ext uri="{BB962C8B-B14F-4D97-AF65-F5344CB8AC3E}">
        <p14:creationId xmlns:p14="http://schemas.microsoft.com/office/powerpoint/2010/main" val="3251544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4C3B-B6EC-684A-F2B2-F48A1817C23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506E213E-57B8-3027-1246-FA4A020B4AAB}"/>
              </a:ext>
            </a:extLst>
          </p:cNvPr>
          <p:cNvSpPr/>
          <p:nvPr/>
        </p:nvSpPr>
        <p:spPr>
          <a:xfrm>
            <a:off x="-62418" y="0"/>
            <a:ext cx="6175736" cy="6858000"/>
          </a:xfrm>
          <a:prstGeom prst="rect">
            <a:avLst/>
          </a:prstGeom>
          <a:solidFill>
            <a:srgbClr val="F6EB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extLst>
              <a:ext uri="{FF2B5EF4-FFF2-40B4-BE49-F238E27FC236}">
                <a16:creationId xmlns:a16="http://schemas.microsoft.com/office/drawing/2014/main" id="{0218A7B8-5C0D-20D6-9023-65DA7711FC2C}"/>
              </a:ext>
            </a:extLst>
          </p:cNvPr>
          <p:cNvSpPr/>
          <p:nvPr/>
        </p:nvSpPr>
        <p:spPr>
          <a:xfrm>
            <a:off x="6496581" y="1488142"/>
            <a:ext cx="4993664" cy="3675529"/>
          </a:xfrm>
          <a:prstGeom prst="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Foliennummernplatzhalter 1">
            <a:extLst>
              <a:ext uri="{FF2B5EF4-FFF2-40B4-BE49-F238E27FC236}">
                <a16:creationId xmlns:a16="http://schemas.microsoft.com/office/drawing/2014/main" id="{A7042941-7AA4-3201-F9E9-45B75D1C84CB}"/>
              </a:ext>
            </a:extLst>
          </p:cNvPr>
          <p:cNvSpPr>
            <a:spLocks noGrp="1"/>
          </p:cNvSpPr>
          <p:nvPr>
            <p:ph type="sldNum" sz="quarter" idx="12"/>
          </p:nvPr>
        </p:nvSpPr>
        <p:spPr/>
        <p:txBody>
          <a:bodyPr/>
          <a:lstStyle/>
          <a:p>
            <a:fld id="{A5BCC98E-DAB4-264B-9802-D1899FCD3063}" type="slidenum">
              <a:rPr lang="de-DE" smtClean="0"/>
              <a:t>25</a:t>
            </a:fld>
            <a:endParaRPr lang="de-DE" dirty="0"/>
          </a:p>
        </p:txBody>
      </p:sp>
      <p:sp>
        <p:nvSpPr>
          <p:cNvPr id="15" name="Textfeld 14">
            <a:extLst>
              <a:ext uri="{FF2B5EF4-FFF2-40B4-BE49-F238E27FC236}">
                <a16:creationId xmlns:a16="http://schemas.microsoft.com/office/drawing/2014/main" id="{9983EC77-34AB-6C2C-565A-825696A718AA}"/>
              </a:ext>
            </a:extLst>
          </p:cNvPr>
          <p:cNvSpPr txBox="1"/>
          <p:nvPr/>
        </p:nvSpPr>
        <p:spPr>
          <a:xfrm>
            <a:off x="833398" y="3009214"/>
            <a:ext cx="6096000" cy="369332"/>
          </a:xfrm>
          <a:prstGeom prst="rect">
            <a:avLst/>
          </a:prstGeom>
          <a:noFill/>
        </p:spPr>
        <p:txBody>
          <a:bodyPr wrap="square">
            <a:spAutoFit/>
          </a:bodyPr>
          <a:lstStyle/>
          <a:p>
            <a:r>
              <a:rPr lang="de-DE" dirty="0"/>
              <a:t> </a:t>
            </a:r>
          </a:p>
        </p:txBody>
      </p:sp>
      <p:pic>
        <p:nvPicPr>
          <p:cNvPr id="11" name="Grafik 10" descr="Ein Bild, das Text, Screenshot, Schrift, Brief enthält.&#10;&#10;KI-generierte Inhalte können fehlerhaft sein.">
            <a:extLst>
              <a:ext uri="{FF2B5EF4-FFF2-40B4-BE49-F238E27FC236}">
                <a16:creationId xmlns:a16="http://schemas.microsoft.com/office/drawing/2014/main" id="{E0846465-08D9-DE4B-7BF0-6C6342938A53}"/>
              </a:ext>
            </a:extLst>
          </p:cNvPr>
          <p:cNvPicPr>
            <a:picLocks noChangeAspect="1"/>
          </p:cNvPicPr>
          <p:nvPr/>
        </p:nvPicPr>
        <p:blipFill>
          <a:blip r:embed="rId2"/>
          <a:srcRect t="16176" r="6388" b="16522"/>
          <a:stretch>
            <a:fillRect/>
          </a:stretch>
        </p:blipFill>
        <p:spPr>
          <a:xfrm>
            <a:off x="-89008" y="551838"/>
            <a:ext cx="6175736" cy="6279267"/>
          </a:xfrm>
          <a:prstGeom prst="rect">
            <a:avLst/>
          </a:prstGeom>
        </p:spPr>
      </p:pic>
      <p:sp>
        <p:nvSpPr>
          <p:cNvPr id="4" name="Textfeld 3">
            <a:extLst>
              <a:ext uri="{FF2B5EF4-FFF2-40B4-BE49-F238E27FC236}">
                <a16:creationId xmlns:a16="http://schemas.microsoft.com/office/drawing/2014/main" id="{BB632410-03C7-50D5-FAA2-C698FD42C6F5}"/>
              </a:ext>
            </a:extLst>
          </p:cNvPr>
          <p:cNvSpPr txBox="1"/>
          <p:nvPr/>
        </p:nvSpPr>
        <p:spPr>
          <a:xfrm>
            <a:off x="6496581" y="1156920"/>
            <a:ext cx="4993664" cy="4154984"/>
          </a:xfrm>
          <a:prstGeom prst="rect">
            <a:avLst/>
          </a:prstGeom>
          <a:noFill/>
        </p:spPr>
        <p:txBody>
          <a:bodyPr wrap="square" rtlCol="0">
            <a:spAutoFit/>
          </a:bodyPr>
          <a:lstStyle/>
          <a:p>
            <a:r>
              <a:rPr lang="de-DE" sz="1200" b="1" dirty="0">
                <a:latin typeface=""/>
              </a:rPr>
              <a:t>Beispiel 14: Elternabend zur Berufsorientierung </a:t>
            </a:r>
            <a:r>
              <a:rPr lang="de-DE" sz="1200" dirty="0">
                <a:latin typeface=""/>
              </a:rPr>
              <a:t>(Sabine Fritz*)</a:t>
            </a:r>
            <a:br>
              <a:rPr lang="de-DE" sz="1200" dirty="0">
                <a:latin typeface=""/>
              </a:rPr>
            </a:br>
            <a:endParaRPr lang="de-DE" sz="1200" dirty="0">
              <a:latin typeface=""/>
            </a:endParaRPr>
          </a:p>
          <a:p>
            <a:pPr marL="285750" indent="-285750">
              <a:lnSpc>
                <a:spcPct val="150000"/>
              </a:lnSpc>
              <a:buClr>
                <a:schemeClr val="accent2"/>
              </a:buClr>
              <a:buFont typeface="Wingdings" pitchFamily="2" charset="2"/>
              <a:buChar char="ü"/>
            </a:pPr>
            <a:r>
              <a:rPr lang="de-DE" sz="1200" dirty="0">
                <a:latin typeface=""/>
              </a:rPr>
              <a:t>﻿﻿Begrüßung</a:t>
            </a:r>
          </a:p>
          <a:p>
            <a:pPr marL="285750" indent="-285750">
              <a:lnSpc>
                <a:spcPct val="150000"/>
              </a:lnSpc>
              <a:buClr>
                <a:schemeClr val="accent2"/>
              </a:buClr>
              <a:buFont typeface="Wingdings" pitchFamily="2" charset="2"/>
              <a:buChar char="ü"/>
            </a:pPr>
            <a:r>
              <a:rPr lang="de-DE" sz="1200" dirty="0">
                <a:latin typeface=""/>
              </a:rPr>
              <a:t>﻿﻿Vorstellung der Berufsorientierungsinhalte durch zwei Schüler/innen</a:t>
            </a:r>
          </a:p>
          <a:p>
            <a:pPr marL="285750" indent="-285750">
              <a:buClr>
                <a:schemeClr val="accent2"/>
              </a:buClr>
              <a:buFont typeface="Wingdings" pitchFamily="2" charset="2"/>
              <a:buChar char="ü"/>
            </a:pPr>
            <a:r>
              <a:rPr lang="de-DE" sz="1200" b="1" dirty="0">
                <a:latin typeface=""/>
              </a:rPr>
              <a:t>﻿﻿Spiel „Rate wer ich bin": </a:t>
            </a:r>
            <a:r>
              <a:rPr lang="de-DE" sz="1200" dirty="0">
                <a:latin typeface=""/>
              </a:rPr>
              <a:t>Eltern müssen aus anonymisierten Plakaten zum Thema „Meine Stärken und Schwächen* </a:t>
            </a:r>
            <a:br>
              <a:rPr lang="de-DE" sz="1200" dirty="0">
                <a:latin typeface=""/>
              </a:rPr>
            </a:br>
            <a:r>
              <a:rPr lang="de-DE" sz="1200" dirty="0">
                <a:latin typeface=""/>
              </a:rPr>
              <a:t>dasjenige herausfinden, welches ihr Kind gestaltet hat. Es folgen Gespräche der Kinder mit ihren Eltern, woran diese das Plakat erkannt oder warum sie es nicht erkannt haben.</a:t>
            </a:r>
          </a:p>
          <a:p>
            <a:pPr marL="285750" indent="-285750">
              <a:lnSpc>
                <a:spcPct val="150000"/>
              </a:lnSpc>
              <a:buClr>
                <a:schemeClr val="accent2"/>
              </a:buClr>
              <a:buFont typeface="Wingdings" pitchFamily="2" charset="2"/>
              <a:buChar char="ü"/>
            </a:pPr>
            <a:r>
              <a:rPr lang="de-DE" sz="1200" dirty="0">
                <a:latin typeface=""/>
              </a:rPr>
              <a:t>﻿﻿</a:t>
            </a:r>
            <a:r>
              <a:rPr lang="de-DE" sz="1200" b="1" dirty="0">
                <a:latin typeface=""/>
              </a:rPr>
              <a:t>Schülerpräsentationen: </a:t>
            </a:r>
            <a:r>
              <a:rPr lang="de-DE" sz="1200" dirty="0">
                <a:latin typeface=""/>
              </a:rPr>
              <a:t>„Mein Steckbrief"</a:t>
            </a:r>
          </a:p>
          <a:p>
            <a:pPr marL="285750" indent="-285750">
              <a:buClr>
                <a:schemeClr val="accent2"/>
              </a:buClr>
              <a:buFont typeface="Wingdings" pitchFamily="2" charset="2"/>
              <a:buChar char="ü"/>
            </a:pPr>
            <a:r>
              <a:rPr lang="de-DE" sz="1200" b="1" dirty="0">
                <a:latin typeface=""/>
              </a:rPr>
              <a:t>﻿﻿Fragebogen „Meine charakterlichen, geistigen und körperlichen Fähigkeiten": </a:t>
            </a:r>
            <a:r>
              <a:rPr lang="de-DE" sz="1200" dirty="0">
                <a:latin typeface=""/>
              </a:rPr>
              <a:t>Eltern und ihre Töchter und </a:t>
            </a:r>
            <a:br>
              <a:rPr lang="de-DE" sz="1200" dirty="0">
                <a:latin typeface=""/>
              </a:rPr>
            </a:br>
            <a:r>
              <a:rPr lang="de-DE" sz="1200" dirty="0">
                <a:latin typeface=""/>
              </a:rPr>
              <a:t>Söhne füllen getrennt voneinander Fragebögen zu körperlichen, geistigen und charakterlichen Fähigkeiten des Kindes aus und vergleichen dann ihre Einschätzungen.</a:t>
            </a:r>
          </a:p>
          <a:p>
            <a:pPr marL="285750" indent="-285750">
              <a:lnSpc>
                <a:spcPct val="150000"/>
              </a:lnSpc>
              <a:buClr>
                <a:schemeClr val="accent2"/>
              </a:buClr>
              <a:buFont typeface="Wingdings" pitchFamily="2" charset="2"/>
              <a:buChar char="ü"/>
            </a:pPr>
            <a:r>
              <a:rPr lang="de-DE" sz="1200" dirty="0">
                <a:latin typeface=""/>
              </a:rPr>
              <a:t>﻿﻿Präsentation der Berufswünsche einiger Schülerinnen und Schüler</a:t>
            </a:r>
          </a:p>
          <a:p>
            <a:pPr marL="285750" indent="-285750">
              <a:lnSpc>
                <a:spcPct val="150000"/>
              </a:lnSpc>
              <a:buClr>
                <a:schemeClr val="accent2"/>
              </a:buClr>
              <a:buFont typeface="Wingdings" pitchFamily="2" charset="2"/>
              <a:buChar char="ü"/>
            </a:pPr>
            <a:r>
              <a:rPr lang="de-DE" sz="1200" dirty="0">
                <a:latin typeface=""/>
              </a:rPr>
              <a:t>﻿﻿Rückmeldungen mit dem „Befindlichkeitsbarometer"</a:t>
            </a:r>
          </a:p>
          <a:p>
            <a:endParaRPr lang="de-DE" sz="1200" dirty="0">
              <a:latin typeface=""/>
            </a:endParaRPr>
          </a:p>
        </p:txBody>
      </p:sp>
    </p:spTree>
    <p:extLst>
      <p:ext uri="{BB962C8B-B14F-4D97-AF65-F5344CB8AC3E}">
        <p14:creationId xmlns:p14="http://schemas.microsoft.com/office/powerpoint/2010/main" val="1180280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3439E60D-DE9E-8471-BA62-35DACBA5E1CA}"/>
              </a:ext>
            </a:extLst>
          </p:cNvPr>
          <p:cNvSpPr/>
          <p:nvPr/>
        </p:nvSpPr>
        <p:spPr>
          <a:xfrm>
            <a:off x="5703158" y="0"/>
            <a:ext cx="6641242" cy="7003650"/>
          </a:xfrm>
          <a:prstGeom prst="rect">
            <a:avLst/>
          </a:prstGeom>
          <a:gradFill flip="none" rotWithShape="1">
            <a:gsLst>
              <a:gs pos="46000">
                <a:srgbClr val="F9F0D9"/>
              </a:gs>
              <a:gs pos="100000">
                <a:srgbClr val="F7EDD4"/>
              </a:gs>
              <a:gs pos="11000">
                <a:srgbClr val="F7EBCD"/>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AE4DE514-7873-B9E2-B756-880B68DDE9AC}"/>
              </a:ext>
            </a:extLst>
          </p:cNvPr>
          <p:cNvSpPr/>
          <p:nvPr/>
        </p:nvSpPr>
        <p:spPr>
          <a:xfrm>
            <a:off x="-48131" y="-1"/>
            <a:ext cx="5873434" cy="7003649"/>
          </a:xfrm>
          <a:prstGeom prst="rect">
            <a:avLst/>
          </a:prstGeom>
          <a:gradFill flip="none" rotWithShape="1">
            <a:gsLst>
              <a:gs pos="46000">
                <a:srgbClr val="F9F0D9"/>
              </a:gs>
              <a:gs pos="100000">
                <a:srgbClr val="FCF6E9"/>
              </a:gs>
              <a:gs pos="11000">
                <a:srgbClr val="F7EBCD"/>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 name="Gruppieren 4">
            <a:extLst>
              <a:ext uri="{FF2B5EF4-FFF2-40B4-BE49-F238E27FC236}">
                <a16:creationId xmlns:a16="http://schemas.microsoft.com/office/drawing/2014/main" id="{EB060065-4140-D6CE-3B0D-B0D8E7F752E7}"/>
              </a:ext>
            </a:extLst>
          </p:cNvPr>
          <p:cNvGrpSpPr/>
          <p:nvPr/>
        </p:nvGrpSpPr>
        <p:grpSpPr>
          <a:xfrm>
            <a:off x="-6148" y="526287"/>
            <a:ext cx="11447188" cy="6111433"/>
            <a:chOff x="-34724" y="497711"/>
            <a:chExt cx="11447188" cy="6111433"/>
          </a:xfrm>
        </p:grpSpPr>
        <p:pic>
          <p:nvPicPr>
            <p:cNvPr id="10" name="Grafik 9" descr="Ein Bild, das Text, Screenshot, Schrift, Design enthält.&#10;&#10;KI-generierte Inhalte können fehlerhaft sein.">
              <a:extLst>
                <a:ext uri="{FF2B5EF4-FFF2-40B4-BE49-F238E27FC236}">
                  <a16:creationId xmlns:a16="http://schemas.microsoft.com/office/drawing/2014/main" id="{6F1D25ED-7A7A-D237-4A31-0DA4ECD281F4}"/>
                </a:ext>
              </a:extLst>
            </p:cNvPr>
            <p:cNvPicPr>
              <a:picLocks noChangeAspect="1"/>
            </p:cNvPicPr>
            <p:nvPr/>
          </p:nvPicPr>
          <p:blipFill>
            <a:blip r:embed="rId2"/>
            <a:srcRect t="16520" b="8979"/>
            <a:stretch>
              <a:fillRect/>
            </a:stretch>
          </p:blipFill>
          <p:spPr>
            <a:xfrm>
              <a:off x="-34724" y="578734"/>
              <a:ext cx="5723594" cy="6030410"/>
            </a:xfrm>
            <a:prstGeom prst="rect">
              <a:avLst/>
            </a:prstGeom>
          </p:spPr>
        </p:pic>
        <p:pic>
          <p:nvPicPr>
            <p:cNvPr id="13" name="Grafik 12" descr="Ein Bild, das Text, Screenshot, Schrift, Zahl enthält.&#10;&#10;KI-generierte Inhalte können fehlerhaft sein.">
              <a:extLst>
                <a:ext uri="{FF2B5EF4-FFF2-40B4-BE49-F238E27FC236}">
                  <a16:creationId xmlns:a16="http://schemas.microsoft.com/office/drawing/2014/main" id="{7F9C9D2C-8DB6-CB4E-DCCA-C4E33C910A81}"/>
                </a:ext>
              </a:extLst>
            </p:cNvPr>
            <p:cNvPicPr>
              <a:picLocks noChangeAspect="1"/>
            </p:cNvPicPr>
            <p:nvPr/>
          </p:nvPicPr>
          <p:blipFill>
            <a:blip r:embed="rId3"/>
            <a:srcRect t="15653" r="337" b="9058"/>
            <a:stretch>
              <a:fillRect/>
            </a:stretch>
          </p:blipFill>
          <p:spPr>
            <a:xfrm>
              <a:off x="5688870" y="497711"/>
              <a:ext cx="5723594" cy="6111433"/>
            </a:xfrm>
            <a:prstGeom prst="rect">
              <a:avLst/>
            </a:prstGeom>
          </p:spPr>
        </p:pic>
      </p:grpSp>
      <p:sp>
        <p:nvSpPr>
          <p:cNvPr id="7" name="Rechteck 6">
            <a:extLst>
              <a:ext uri="{FF2B5EF4-FFF2-40B4-BE49-F238E27FC236}">
                <a16:creationId xmlns:a16="http://schemas.microsoft.com/office/drawing/2014/main" id="{82A3E3DF-A11D-4335-217E-0504DFCB2197}"/>
              </a:ext>
            </a:extLst>
          </p:cNvPr>
          <p:cNvSpPr/>
          <p:nvPr/>
        </p:nvSpPr>
        <p:spPr>
          <a:xfrm>
            <a:off x="5703158" y="6380704"/>
            <a:ext cx="5855393" cy="505871"/>
          </a:xfrm>
          <a:prstGeom prst="rect">
            <a:avLst/>
          </a:prstGeom>
          <a:gradFill flip="none" rotWithShape="1">
            <a:gsLst>
              <a:gs pos="46000">
                <a:srgbClr val="F9F0D9"/>
              </a:gs>
              <a:gs pos="100000">
                <a:srgbClr val="F7EBCD"/>
              </a:gs>
              <a:gs pos="11000">
                <a:srgbClr val="F9F0DA"/>
              </a:gs>
            </a:gsLst>
            <a:lin ang="4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a:extLst>
              <a:ext uri="{FF2B5EF4-FFF2-40B4-BE49-F238E27FC236}">
                <a16:creationId xmlns:a16="http://schemas.microsoft.com/office/drawing/2014/main" id="{3135C1C1-7B55-47A5-A075-13AA2C4AEF56}"/>
              </a:ext>
            </a:extLst>
          </p:cNvPr>
          <p:cNvSpPr>
            <a:spLocks noGrp="1"/>
          </p:cNvSpPr>
          <p:nvPr>
            <p:ph type="sldNum" sz="quarter" idx="12"/>
          </p:nvPr>
        </p:nvSpPr>
        <p:spPr/>
        <p:txBody>
          <a:bodyPr/>
          <a:lstStyle/>
          <a:p>
            <a:fld id="{A5BCC98E-DAB4-264B-9802-D1899FCD3063}" type="slidenum">
              <a:rPr lang="de-DE" smtClean="0"/>
              <a:t>26</a:t>
            </a:fld>
            <a:endParaRPr lang="de-DE" dirty="0"/>
          </a:p>
        </p:txBody>
      </p:sp>
    </p:spTree>
    <p:extLst>
      <p:ext uri="{BB962C8B-B14F-4D97-AF65-F5344CB8AC3E}">
        <p14:creationId xmlns:p14="http://schemas.microsoft.com/office/powerpoint/2010/main" val="1423973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4C3B-B6EC-684A-F2B2-F48A1817C234}"/>
            </a:ext>
          </a:extLst>
        </p:cNvPr>
        <p:cNvGrpSpPr/>
        <p:nvPr/>
      </p:nvGrpSpPr>
      <p:grpSpPr>
        <a:xfrm>
          <a:off x="0" y="0"/>
          <a:ext cx="0" cy="0"/>
          <a:chOff x="0" y="0"/>
          <a:chExt cx="0" cy="0"/>
        </a:xfrm>
      </p:grpSpPr>
      <p:sp>
        <p:nvSpPr>
          <p:cNvPr id="3" name="Rechteck 2">
            <a:extLst>
              <a:ext uri="{FF2B5EF4-FFF2-40B4-BE49-F238E27FC236}">
                <a16:creationId xmlns:a16="http://schemas.microsoft.com/office/drawing/2014/main" id="{A2FE5FC1-DC2D-26BA-1BF0-51A60226B05A}"/>
              </a:ext>
            </a:extLst>
          </p:cNvPr>
          <p:cNvSpPr/>
          <p:nvPr/>
        </p:nvSpPr>
        <p:spPr>
          <a:xfrm>
            <a:off x="-62419" y="0"/>
            <a:ext cx="12281829" cy="6858000"/>
          </a:xfrm>
          <a:prstGeom prst="rect">
            <a:avLst/>
          </a:prstGeom>
          <a:solidFill>
            <a:srgbClr val="F6EB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a:extLst>
              <a:ext uri="{FF2B5EF4-FFF2-40B4-BE49-F238E27FC236}">
                <a16:creationId xmlns:a16="http://schemas.microsoft.com/office/drawing/2014/main" id="{A7042941-7AA4-3201-F9E9-45B75D1C84CB}"/>
              </a:ext>
            </a:extLst>
          </p:cNvPr>
          <p:cNvSpPr>
            <a:spLocks noGrp="1"/>
          </p:cNvSpPr>
          <p:nvPr>
            <p:ph type="sldNum" sz="quarter" idx="12"/>
          </p:nvPr>
        </p:nvSpPr>
        <p:spPr/>
        <p:txBody>
          <a:bodyPr/>
          <a:lstStyle/>
          <a:p>
            <a:fld id="{A5BCC98E-DAB4-264B-9802-D1899FCD3063}" type="slidenum">
              <a:rPr lang="de-DE" smtClean="0"/>
              <a:t>27</a:t>
            </a:fld>
            <a:endParaRPr lang="de-DE" dirty="0"/>
          </a:p>
        </p:txBody>
      </p:sp>
      <p:sp>
        <p:nvSpPr>
          <p:cNvPr id="15" name="Textfeld 14">
            <a:extLst>
              <a:ext uri="{FF2B5EF4-FFF2-40B4-BE49-F238E27FC236}">
                <a16:creationId xmlns:a16="http://schemas.microsoft.com/office/drawing/2014/main" id="{9983EC77-34AB-6C2C-565A-825696A718AA}"/>
              </a:ext>
            </a:extLst>
          </p:cNvPr>
          <p:cNvSpPr txBox="1"/>
          <p:nvPr/>
        </p:nvSpPr>
        <p:spPr>
          <a:xfrm>
            <a:off x="833398" y="3009214"/>
            <a:ext cx="6096000" cy="369332"/>
          </a:xfrm>
          <a:prstGeom prst="rect">
            <a:avLst/>
          </a:prstGeom>
          <a:noFill/>
        </p:spPr>
        <p:txBody>
          <a:bodyPr wrap="square">
            <a:spAutoFit/>
          </a:bodyPr>
          <a:lstStyle/>
          <a:p>
            <a:r>
              <a:rPr lang="de-DE" dirty="0"/>
              <a:t> </a:t>
            </a:r>
          </a:p>
        </p:txBody>
      </p:sp>
      <p:pic>
        <p:nvPicPr>
          <p:cNvPr id="4" name="Grafik 3" descr="Ein Bild, das Text, Screenshot, Brief, Schrift enthält.&#10;&#10;KI-generierte Inhalte können fehlerhaft sein.">
            <a:extLst>
              <a:ext uri="{FF2B5EF4-FFF2-40B4-BE49-F238E27FC236}">
                <a16:creationId xmlns:a16="http://schemas.microsoft.com/office/drawing/2014/main" id="{76D85A83-0F29-5234-68D4-E03358FBE895}"/>
              </a:ext>
            </a:extLst>
          </p:cNvPr>
          <p:cNvPicPr>
            <a:picLocks noChangeAspect="1"/>
          </p:cNvPicPr>
          <p:nvPr/>
        </p:nvPicPr>
        <p:blipFill>
          <a:blip r:embed="rId2"/>
          <a:srcRect t="18168" b="17593"/>
          <a:stretch>
            <a:fillRect/>
          </a:stretch>
        </p:blipFill>
        <p:spPr>
          <a:xfrm>
            <a:off x="-93736" y="728662"/>
            <a:ext cx="6746790" cy="6129338"/>
          </a:xfrm>
          <a:prstGeom prst="rect">
            <a:avLst/>
          </a:prstGeom>
        </p:spPr>
      </p:pic>
      <p:pic>
        <p:nvPicPr>
          <p:cNvPr id="8" name="Grafik 7" descr="Ein Bild, das Text, Screenshot, Schrift, Aufdruck enthält.&#10;&#10;KI-generierte Inhalte können fehlerhaft sein.">
            <a:extLst>
              <a:ext uri="{FF2B5EF4-FFF2-40B4-BE49-F238E27FC236}">
                <a16:creationId xmlns:a16="http://schemas.microsoft.com/office/drawing/2014/main" id="{4FB87229-B5E4-C6F7-A8F5-C8D5F0B810F7}"/>
              </a:ext>
            </a:extLst>
          </p:cNvPr>
          <p:cNvPicPr>
            <a:picLocks noChangeAspect="1"/>
          </p:cNvPicPr>
          <p:nvPr/>
        </p:nvPicPr>
        <p:blipFill>
          <a:blip r:embed="rId3"/>
          <a:srcRect l="4351" t="18543" r="315" b="14572"/>
          <a:stretch>
            <a:fillRect/>
          </a:stretch>
        </p:blipFill>
        <p:spPr>
          <a:xfrm>
            <a:off x="6144264" y="728663"/>
            <a:ext cx="6075147" cy="6129338"/>
          </a:xfrm>
          <a:prstGeom prst="rect">
            <a:avLst/>
          </a:prstGeom>
        </p:spPr>
      </p:pic>
    </p:spTree>
    <p:extLst>
      <p:ext uri="{BB962C8B-B14F-4D97-AF65-F5344CB8AC3E}">
        <p14:creationId xmlns:p14="http://schemas.microsoft.com/office/powerpoint/2010/main" val="27337275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2E9F9F36-A286-7B03-11AF-7E2EA3EBAF06}"/>
              </a:ext>
            </a:extLst>
          </p:cNvPr>
          <p:cNvSpPr>
            <a:spLocks noGrp="1"/>
          </p:cNvSpPr>
          <p:nvPr>
            <p:ph type="sldNum" sz="quarter" idx="12"/>
          </p:nvPr>
        </p:nvSpPr>
        <p:spPr/>
        <p:txBody>
          <a:bodyPr/>
          <a:lstStyle/>
          <a:p>
            <a:fld id="{A5BCC98E-DAB4-264B-9802-D1899FCD3063}" type="slidenum">
              <a:rPr lang="de-DE" smtClean="0"/>
              <a:t>28</a:t>
            </a:fld>
            <a:endParaRPr lang="de-DE"/>
          </a:p>
        </p:txBody>
      </p:sp>
      <p:grpSp>
        <p:nvGrpSpPr>
          <p:cNvPr id="6" name="Gruppieren 5">
            <a:extLst>
              <a:ext uri="{FF2B5EF4-FFF2-40B4-BE49-F238E27FC236}">
                <a16:creationId xmlns:a16="http://schemas.microsoft.com/office/drawing/2014/main" id="{13468DE8-0637-8834-844D-4B4947B4FCAB}"/>
              </a:ext>
            </a:extLst>
          </p:cNvPr>
          <p:cNvGrpSpPr/>
          <p:nvPr/>
        </p:nvGrpSpPr>
        <p:grpSpPr>
          <a:xfrm>
            <a:off x="-90995" y="-14288"/>
            <a:ext cx="12281829" cy="6858000"/>
            <a:chOff x="-62419" y="0"/>
            <a:chExt cx="12281829" cy="6858000"/>
          </a:xfrm>
        </p:grpSpPr>
        <p:sp>
          <p:nvSpPr>
            <p:cNvPr id="4" name="Rechteck 3">
              <a:extLst>
                <a:ext uri="{FF2B5EF4-FFF2-40B4-BE49-F238E27FC236}">
                  <a16:creationId xmlns:a16="http://schemas.microsoft.com/office/drawing/2014/main" id="{0E85C851-C3B5-6170-30C9-D38BBEB42F5B}"/>
                </a:ext>
              </a:extLst>
            </p:cNvPr>
            <p:cNvSpPr/>
            <p:nvPr/>
          </p:nvSpPr>
          <p:spPr>
            <a:xfrm>
              <a:off x="-62419" y="0"/>
              <a:ext cx="12281829" cy="6858000"/>
            </a:xfrm>
            <a:prstGeom prst="rect">
              <a:avLst/>
            </a:prstGeom>
            <a:gradFill>
              <a:gsLst>
                <a:gs pos="46000">
                  <a:srgbClr val="F9F0D9"/>
                </a:gs>
                <a:gs pos="100000">
                  <a:srgbClr val="FCF6E6"/>
                </a:gs>
                <a:gs pos="11000">
                  <a:srgbClr val="F7EBCD"/>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 name="Gruppieren 4">
              <a:extLst>
                <a:ext uri="{FF2B5EF4-FFF2-40B4-BE49-F238E27FC236}">
                  <a16:creationId xmlns:a16="http://schemas.microsoft.com/office/drawing/2014/main" id="{686D66DA-016F-B065-E851-3EA6E043B054}"/>
                </a:ext>
              </a:extLst>
            </p:cNvPr>
            <p:cNvGrpSpPr/>
            <p:nvPr/>
          </p:nvGrpSpPr>
          <p:grpSpPr>
            <a:xfrm>
              <a:off x="351977" y="693938"/>
              <a:ext cx="11151248" cy="5613669"/>
              <a:chOff x="351977" y="693938"/>
              <a:chExt cx="11151248" cy="5613669"/>
            </a:xfrm>
          </p:grpSpPr>
          <p:pic>
            <p:nvPicPr>
              <p:cNvPr id="9" name="Grafik 8">
                <a:extLst>
                  <a:ext uri="{FF2B5EF4-FFF2-40B4-BE49-F238E27FC236}">
                    <a16:creationId xmlns:a16="http://schemas.microsoft.com/office/drawing/2014/main" id="{DF466166-E0FF-4A03-6762-5706E5A66BA3}"/>
                  </a:ext>
                </a:extLst>
              </p:cNvPr>
              <p:cNvPicPr>
                <a:picLocks noChangeAspect="1"/>
              </p:cNvPicPr>
              <p:nvPr/>
            </p:nvPicPr>
            <p:blipFill>
              <a:blip r:embed="rId2"/>
              <a:srcRect t="7080"/>
              <a:stretch>
                <a:fillRect/>
              </a:stretch>
            </p:blipFill>
            <p:spPr>
              <a:xfrm>
                <a:off x="351977" y="693938"/>
                <a:ext cx="5671706" cy="5613669"/>
              </a:xfrm>
              <a:prstGeom prst="rect">
                <a:avLst/>
              </a:prstGeom>
            </p:spPr>
          </p:pic>
          <p:pic>
            <p:nvPicPr>
              <p:cNvPr id="11" name="Grafik 10">
                <a:extLst>
                  <a:ext uri="{FF2B5EF4-FFF2-40B4-BE49-F238E27FC236}">
                    <a16:creationId xmlns:a16="http://schemas.microsoft.com/office/drawing/2014/main" id="{0EA51906-7404-BCB4-E1CB-327326B8456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
                        </a14:imgEffect>
                      </a14:imgLayer>
                    </a14:imgProps>
                  </a:ext>
                </a:extLst>
              </a:blip>
              <a:srcRect b="1270"/>
              <a:stretch>
                <a:fillRect/>
              </a:stretch>
            </p:blipFill>
            <p:spPr>
              <a:xfrm>
                <a:off x="6023683" y="897632"/>
                <a:ext cx="5479542" cy="5409975"/>
              </a:xfrm>
              <a:prstGeom prst="rect">
                <a:avLst/>
              </a:prstGeom>
            </p:spPr>
          </p:pic>
        </p:grpSp>
      </p:grpSp>
    </p:spTree>
    <p:extLst>
      <p:ext uri="{BB962C8B-B14F-4D97-AF65-F5344CB8AC3E}">
        <p14:creationId xmlns:p14="http://schemas.microsoft.com/office/powerpoint/2010/main" val="240724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61E695D-E407-E8D1-2762-CC23677FAB80}"/>
              </a:ext>
            </a:extLst>
          </p:cNvPr>
          <p:cNvSpPr/>
          <p:nvPr/>
        </p:nvSpPr>
        <p:spPr>
          <a:xfrm>
            <a:off x="-62419" y="0"/>
            <a:ext cx="12281829" cy="6858000"/>
          </a:xfrm>
          <a:prstGeom prst="rect">
            <a:avLst/>
          </a:prstGeom>
          <a:gradFill>
            <a:gsLst>
              <a:gs pos="46000">
                <a:srgbClr val="F9F0D9"/>
              </a:gs>
              <a:gs pos="100000">
                <a:srgbClr val="FCF6E6"/>
              </a:gs>
              <a:gs pos="11000">
                <a:srgbClr val="F7EBCD"/>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a:extLst>
              <a:ext uri="{FF2B5EF4-FFF2-40B4-BE49-F238E27FC236}">
                <a16:creationId xmlns:a16="http://schemas.microsoft.com/office/drawing/2014/main" id="{51FA5C43-9AF0-F7AC-253A-1DB9DA75EAE3}"/>
              </a:ext>
            </a:extLst>
          </p:cNvPr>
          <p:cNvSpPr>
            <a:spLocks noGrp="1"/>
          </p:cNvSpPr>
          <p:nvPr>
            <p:ph type="sldNum" sz="quarter" idx="12"/>
          </p:nvPr>
        </p:nvSpPr>
        <p:spPr/>
        <p:txBody>
          <a:bodyPr/>
          <a:lstStyle/>
          <a:p>
            <a:fld id="{A5BCC98E-DAB4-264B-9802-D1899FCD3063}" type="slidenum">
              <a:rPr lang="de-DE" smtClean="0"/>
              <a:t>29</a:t>
            </a:fld>
            <a:endParaRPr lang="de-DE"/>
          </a:p>
        </p:txBody>
      </p:sp>
      <p:pic>
        <p:nvPicPr>
          <p:cNvPr id="9" name="Grafik 8">
            <a:extLst>
              <a:ext uri="{FF2B5EF4-FFF2-40B4-BE49-F238E27FC236}">
                <a16:creationId xmlns:a16="http://schemas.microsoft.com/office/drawing/2014/main" id="{94F01530-DFC3-1E66-1DEE-5FB4963534A1}"/>
              </a:ext>
            </a:extLst>
          </p:cNvPr>
          <p:cNvPicPr>
            <a:picLocks noChangeAspect="1"/>
          </p:cNvPicPr>
          <p:nvPr/>
        </p:nvPicPr>
        <p:blipFill>
          <a:blip r:embed="rId3"/>
          <a:srcRect l="-1" t="5086" r="50426"/>
          <a:stretch>
            <a:fillRect/>
          </a:stretch>
        </p:blipFill>
        <p:spPr>
          <a:xfrm>
            <a:off x="474674" y="746593"/>
            <a:ext cx="5553053" cy="5152182"/>
          </a:xfrm>
          <a:prstGeom prst="rect">
            <a:avLst/>
          </a:prstGeom>
        </p:spPr>
      </p:pic>
      <p:pic>
        <p:nvPicPr>
          <p:cNvPr id="4" name="Grafik 3">
            <a:extLst>
              <a:ext uri="{FF2B5EF4-FFF2-40B4-BE49-F238E27FC236}">
                <a16:creationId xmlns:a16="http://schemas.microsoft.com/office/drawing/2014/main" id="{744077BE-5C61-31E7-377E-FE2913EA3B50}"/>
              </a:ext>
            </a:extLst>
          </p:cNvPr>
          <p:cNvPicPr>
            <a:picLocks noChangeAspect="1"/>
          </p:cNvPicPr>
          <p:nvPr/>
        </p:nvPicPr>
        <p:blipFill>
          <a:blip r:embed="rId3"/>
          <a:srcRect l="50425" t="5086" r="369"/>
          <a:stretch>
            <a:fillRect/>
          </a:stretch>
        </p:blipFill>
        <p:spPr>
          <a:xfrm>
            <a:off x="6164274" y="746593"/>
            <a:ext cx="5511789" cy="5152182"/>
          </a:xfrm>
          <a:prstGeom prst="rect">
            <a:avLst/>
          </a:prstGeom>
        </p:spPr>
      </p:pic>
    </p:spTree>
    <p:extLst>
      <p:ext uri="{BB962C8B-B14F-4D97-AF65-F5344CB8AC3E}">
        <p14:creationId xmlns:p14="http://schemas.microsoft.com/office/powerpoint/2010/main" val="2775285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839E99C9-BF97-363A-4AFD-3DEB0CCA8619}"/>
              </a:ext>
            </a:extLst>
          </p:cNvPr>
          <p:cNvSpPr>
            <a:spLocks noGrp="1"/>
          </p:cNvSpPr>
          <p:nvPr>
            <p:ph type="sldNum" sz="quarter" idx="12"/>
          </p:nvPr>
        </p:nvSpPr>
        <p:spPr/>
        <p:txBody>
          <a:bodyPr/>
          <a:lstStyle/>
          <a:p>
            <a:fld id="{A5BCC98E-DAB4-264B-9802-D1899FCD3063}" type="slidenum">
              <a:rPr lang="de-DE" smtClean="0"/>
              <a:t>30</a:t>
            </a:fld>
            <a:endParaRPr lang="de-DE"/>
          </a:p>
        </p:txBody>
      </p:sp>
      <p:pic>
        <p:nvPicPr>
          <p:cNvPr id="8" name="Grafik 7" descr="Ein Bild, das Text, Screenshot, Schrift, Zahl enthält.&#10;&#10;KI-generierte Inhalte können fehlerhaft sein.">
            <a:extLst>
              <a:ext uri="{FF2B5EF4-FFF2-40B4-BE49-F238E27FC236}">
                <a16:creationId xmlns:a16="http://schemas.microsoft.com/office/drawing/2014/main" id="{B7606A13-CDE0-00C9-47CC-4C7DFE8F8DED}"/>
              </a:ext>
            </a:extLst>
          </p:cNvPr>
          <p:cNvPicPr>
            <a:picLocks noChangeAspect="1"/>
          </p:cNvPicPr>
          <p:nvPr/>
        </p:nvPicPr>
        <p:blipFill>
          <a:blip r:embed="rId2"/>
          <a:stretch>
            <a:fillRect/>
          </a:stretch>
        </p:blipFill>
        <p:spPr>
          <a:xfrm>
            <a:off x="438437" y="594137"/>
            <a:ext cx="5914302" cy="5562145"/>
          </a:xfrm>
          <a:prstGeom prst="rect">
            <a:avLst/>
          </a:prstGeom>
        </p:spPr>
      </p:pic>
      <p:pic>
        <p:nvPicPr>
          <p:cNvPr id="5" name="Grafik 4">
            <a:extLst>
              <a:ext uri="{FF2B5EF4-FFF2-40B4-BE49-F238E27FC236}">
                <a16:creationId xmlns:a16="http://schemas.microsoft.com/office/drawing/2014/main" id="{ED8DD5B7-E921-30BC-8E85-D279086A70BD}"/>
              </a:ext>
            </a:extLst>
          </p:cNvPr>
          <p:cNvPicPr>
            <a:picLocks noChangeAspect="1"/>
          </p:cNvPicPr>
          <p:nvPr/>
        </p:nvPicPr>
        <p:blipFill>
          <a:blip r:embed="rId3"/>
          <a:stretch>
            <a:fillRect/>
          </a:stretch>
        </p:blipFill>
        <p:spPr>
          <a:xfrm>
            <a:off x="6758944" y="2848202"/>
            <a:ext cx="1872631" cy="2650010"/>
          </a:xfrm>
          <a:prstGeom prst="rect">
            <a:avLst/>
          </a:prstGeom>
          <a:ln>
            <a:solidFill>
              <a:schemeClr val="tx1"/>
            </a:solidFill>
          </a:ln>
        </p:spPr>
      </p:pic>
      <p:pic>
        <p:nvPicPr>
          <p:cNvPr id="7" name="Grafik 6">
            <a:extLst>
              <a:ext uri="{FF2B5EF4-FFF2-40B4-BE49-F238E27FC236}">
                <a16:creationId xmlns:a16="http://schemas.microsoft.com/office/drawing/2014/main" id="{2F071291-317A-084F-24D2-EE59DFD53F58}"/>
              </a:ext>
            </a:extLst>
          </p:cNvPr>
          <p:cNvPicPr>
            <a:picLocks noChangeAspect="1"/>
          </p:cNvPicPr>
          <p:nvPr/>
        </p:nvPicPr>
        <p:blipFill>
          <a:blip r:embed="rId4"/>
          <a:stretch>
            <a:fillRect/>
          </a:stretch>
        </p:blipFill>
        <p:spPr>
          <a:xfrm>
            <a:off x="9112301" y="3117196"/>
            <a:ext cx="2650227" cy="2650227"/>
          </a:xfrm>
          <a:prstGeom prst="rect">
            <a:avLst/>
          </a:prstGeom>
        </p:spPr>
      </p:pic>
      <p:pic>
        <p:nvPicPr>
          <p:cNvPr id="9" name="Grafik 8" descr="Pfeil mit einer Linie: Kurve gegen den Uhrzeigersinn mit einfarbiger Füllung">
            <a:extLst>
              <a:ext uri="{FF2B5EF4-FFF2-40B4-BE49-F238E27FC236}">
                <a16:creationId xmlns:a16="http://schemas.microsoft.com/office/drawing/2014/main" id="{9D19E706-1B53-CB93-EBFD-57A06939F2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898508" flipH="1" flipV="1">
            <a:off x="8447815" y="4651619"/>
            <a:ext cx="826368" cy="826368"/>
          </a:xfrm>
          <a:prstGeom prst="rect">
            <a:avLst/>
          </a:prstGeom>
        </p:spPr>
      </p:pic>
    </p:spTree>
    <p:extLst>
      <p:ext uri="{BB962C8B-B14F-4D97-AF65-F5344CB8AC3E}">
        <p14:creationId xmlns:p14="http://schemas.microsoft.com/office/powerpoint/2010/main" val="701358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839E99C9-BF97-363A-4AFD-3DEB0CCA8619}"/>
              </a:ext>
            </a:extLst>
          </p:cNvPr>
          <p:cNvSpPr>
            <a:spLocks noGrp="1"/>
          </p:cNvSpPr>
          <p:nvPr>
            <p:ph type="sldNum" sz="quarter" idx="12"/>
          </p:nvPr>
        </p:nvSpPr>
        <p:spPr/>
        <p:txBody>
          <a:bodyPr/>
          <a:lstStyle/>
          <a:p>
            <a:fld id="{A5BCC98E-DAB4-264B-9802-D1899FCD3063}" type="slidenum">
              <a:rPr lang="de-DE" smtClean="0"/>
              <a:t>31</a:t>
            </a:fld>
            <a:endParaRPr lang="de-DE"/>
          </a:p>
        </p:txBody>
      </p:sp>
      <p:pic>
        <p:nvPicPr>
          <p:cNvPr id="3" name="Grafik 2" descr="Ein Bild, das Text, Screenshot, Schrift, Zahl enthält.&#10;&#10;KI-generierte Inhalte können fehlerhaft sein.">
            <a:extLst>
              <a:ext uri="{FF2B5EF4-FFF2-40B4-BE49-F238E27FC236}">
                <a16:creationId xmlns:a16="http://schemas.microsoft.com/office/drawing/2014/main" id="{04E2A9A0-0F77-489B-57C7-F63133A96FD8}"/>
              </a:ext>
            </a:extLst>
          </p:cNvPr>
          <p:cNvPicPr>
            <a:picLocks noChangeAspect="1"/>
          </p:cNvPicPr>
          <p:nvPr/>
        </p:nvPicPr>
        <p:blipFill>
          <a:blip r:embed="rId2"/>
          <a:stretch>
            <a:fillRect/>
          </a:stretch>
        </p:blipFill>
        <p:spPr>
          <a:xfrm>
            <a:off x="274309" y="661168"/>
            <a:ext cx="5915609" cy="5571600"/>
          </a:xfrm>
          <a:prstGeom prst="rect">
            <a:avLst/>
          </a:prstGeom>
        </p:spPr>
      </p:pic>
      <p:pic>
        <p:nvPicPr>
          <p:cNvPr id="13" name="Grafik 12">
            <a:extLst>
              <a:ext uri="{FF2B5EF4-FFF2-40B4-BE49-F238E27FC236}">
                <a16:creationId xmlns:a16="http://schemas.microsoft.com/office/drawing/2014/main" id="{D1FB201B-D3D3-033B-11FA-AE27D1BDFD21}"/>
              </a:ext>
            </a:extLst>
          </p:cNvPr>
          <p:cNvPicPr>
            <a:picLocks noChangeAspect="1"/>
          </p:cNvPicPr>
          <p:nvPr/>
        </p:nvPicPr>
        <p:blipFill>
          <a:blip r:embed="rId3"/>
          <a:stretch>
            <a:fillRect/>
          </a:stretch>
        </p:blipFill>
        <p:spPr>
          <a:xfrm>
            <a:off x="6773232" y="2848202"/>
            <a:ext cx="1872631" cy="2650010"/>
          </a:xfrm>
          <a:prstGeom prst="rect">
            <a:avLst/>
          </a:prstGeom>
          <a:ln>
            <a:solidFill>
              <a:schemeClr val="tx1"/>
            </a:solidFill>
          </a:ln>
        </p:spPr>
      </p:pic>
      <p:pic>
        <p:nvPicPr>
          <p:cNvPr id="14" name="Grafik 13">
            <a:extLst>
              <a:ext uri="{FF2B5EF4-FFF2-40B4-BE49-F238E27FC236}">
                <a16:creationId xmlns:a16="http://schemas.microsoft.com/office/drawing/2014/main" id="{1B52B2A4-BDC4-85DD-1A46-9CF621EB91DC}"/>
              </a:ext>
            </a:extLst>
          </p:cNvPr>
          <p:cNvPicPr>
            <a:picLocks noChangeAspect="1"/>
          </p:cNvPicPr>
          <p:nvPr/>
        </p:nvPicPr>
        <p:blipFill>
          <a:blip r:embed="rId4"/>
          <a:stretch>
            <a:fillRect/>
          </a:stretch>
        </p:blipFill>
        <p:spPr>
          <a:xfrm>
            <a:off x="9112301" y="3117196"/>
            <a:ext cx="2650227" cy="2650227"/>
          </a:xfrm>
          <a:prstGeom prst="rect">
            <a:avLst/>
          </a:prstGeom>
        </p:spPr>
      </p:pic>
      <p:pic>
        <p:nvPicPr>
          <p:cNvPr id="15" name="Grafik 14" descr="Pfeil mit einer Linie: Kurve gegen den Uhrzeigersinn mit einfarbiger Füllung">
            <a:extLst>
              <a:ext uri="{FF2B5EF4-FFF2-40B4-BE49-F238E27FC236}">
                <a16:creationId xmlns:a16="http://schemas.microsoft.com/office/drawing/2014/main" id="{4A573DA0-E978-9402-AC27-2CAB6332B23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898508" flipH="1" flipV="1">
            <a:off x="8462103" y="4651619"/>
            <a:ext cx="826368" cy="826368"/>
          </a:xfrm>
          <a:prstGeom prst="rect">
            <a:avLst/>
          </a:prstGeom>
        </p:spPr>
      </p:pic>
    </p:spTree>
    <p:extLst>
      <p:ext uri="{BB962C8B-B14F-4D97-AF65-F5344CB8AC3E}">
        <p14:creationId xmlns:p14="http://schemas.microsoft.com/office/powerpoint/2010/main" val="34812072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a:extLst>
              <a:ext uri="{FF2B5EF4-FFF2-40B4-BE49-F238E27FC236}">
                <a16:creationId xmlns:a16="http://schemas.microsoft.com/office/drawing/2014/main" id="{EB971239-F7A2-56C6-CEDF-E8346377FA6F}"/>
              </a:ext>
            </a:extLst>
          </p:cNvPr>
          <p:cNvSpPr/>
          <p:nvPr/>
        </p:nvSpPr>
        <p:spPr>
          <a:xfrm>
            <a:off x="0" y="0"/>
            <a:ext cx="9511553" cy="6858000"/>
          </a:xfrm>
          <a:prstGeom prst="rect">
            <a:avLst/>
          </a:prstGeom>
          <a:gradFill flip="none" rotWithShape="1">
            <a:gsLst>
              <a:gs pos="37000">
                <a:srgbClr val="E9E9E6"/>
              </a:gs>
              <a:gs pos="100000">
                <a:srgbClr val="E9E9E6"/>
              </a:gs>
              <a:gs pos="0">
                <a:srgbClr val="FDFEFA"/>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a:extLst>
              <a:ext uri="{FF2B5EF4-FFF2-40B4-BE49-F238E27FC236}">
                <a16:creationId xmlns:a16="http://schemas.microsoft.com/office/drawing/2014/main" id="{56142653-6FB3-6A3A-E496-C6D7006F1B9F}"/>
              </a:ext>
            </a:extLst>
          </p:cNvPr>
          <p:cNvSpPr>
            <a:spLocks noGrp="1"/>
          </p:cNvSpPr>
          <p:nvPr>
            <p:ph type="sldNum" sz="quarter" idx="12"/>
          </p:nvPr>
        </p:nvSpPr>
        <p:spPr/>
        <p:txBody>
          <a:bodyPr/>
          <a:lstStyle/>
          <a:p>
            <a:fld id="{A5BCC98E-DAB4-264B-9802-D1899FCD3063}" type="slidenum">
              <a:rPr lang="de-DE" smtClean="0"/>
              <a:t>32</a:t>
            </a:fld>
            <a:endParaRPr lang="de-DE"/>
          </a:p>
        </p:txBody>
      </p:sp>
      <p:pic>
        <p:nvPicPr>
          <p:cNvPr id="5" name="Grafik 4">
            <a:extLst>
              <a:ext uri="{FF2B5EF4-FFF2-40B4-BE49-F238E27FC236}">
                <a16:creationId xmlns:a16="http://schemas.microsoft.com/office/drawing/2014/main" id="{D525A5DA-9D7B-BF9D-049E-130E7878BF19}"/>
              </a:ext>
            </a:extLst>
          </p:cNvPr>
          <p:cNvPicPr>
            <a:picLocks noChangeAspect="1"/>
          </p:cNvPicPr>
          <p:nvPr/>
        </p:nvPicPr>
        <p:blipFill>
          <a:blip r:embed="rId2"/>
          <a:srcRect/>
          <a:stretch/>
        </p:blipFill>
        <p:spPr>
          <a:xfrm>
            <a:off x="9879531" y="1917337"/>
            <a:ext cx="1523575" cy="2156052"/>
          </a:xfrm>
          <a:prstGeom prst="rect">
            <a:avLst/>
          </a:prstGeom>
          <a:ln>
            <a:solidFill>
              <a:schemeClr val="tx1"/>
            </a:solidFill>
          </a:ln>
        </p:spPr>
      </p:pic>
      <p:pic>
        <p:nvPicPr>
          <p:cNvPr id="9" name="Grafik 8">
            <a:extLst>
              <a:ext uri="{FF2B5EF4-FFF2-40B4-BE49-F238E27FC236}">
                <a16:creationId xmlns:a16="http://schemas.microsoft.com/office/drawing/2014/main" id="{8FD726CC-0ACF-F931-7516-7FEDBCF17977}"/>
              </a:ext>
            </a:extLst>
          </p:cNvPr>
          <p:cNvPicPr>
            <a:picLocks noChangeAspect="1"/>
          </p:cNvPicPr>
          <p:nvPr/>
        </p:nvPicPr>
        <p:blipFill>
          <a:blip r:embed="rId3"/>
          <a:srcRect/>
          <a:stretch/>
        </p:blipFill>
        <p:spPr>
          <a:xfrm>
            <a:off x="9879530" y="4512098"/>
            <a:ext cx="1617240" cy="1617240"/>
          </a:xfrm>
          <a:prstGeom prst="rect">
            <a:avLst/>
          </a:prstGeom>
        </p:spPr>
      </p:pic>
      <p:pic>
        <p:nvPicPr>
          <p:cNvPr id="10" name="Grafik 9" descr="Pfeil mit einer Linie: Kurve gegen den Uhrzeigersinn mit einfarbiger Füllung">
            <a:extLst>
              <a:ext uri="{FF2B5EF4-FFF2-40B4-BE49-F238E27FC236}">
                <a16:creationId xmlns:a16="http://schemas.microsoft.com/office/drawing/2014/main" id="{0C87E5BE-86A8-1BDD-5D55-33C13CAA595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307970" flipH="1" flipV="1">
            <a:off x="9997978" y="3983165"/>
            <a:ext cx="604868" cy="604868"/>
          </a:xfrm>
          <a:prstGeom prst="rect">
            <a:avLst/>
          </a:prstGeom>
        </p:spPr>
      </p:pic>
      <p:pic>
        <p:nvPicPr>
          <p:cNvPr id="12" name="Grafik 11">
            <a:extLst>
              <a:ext uri="{FF2B5EF4-FFF2-40B4-BE49-F238E27FC236}">
                <a16:creationId xmlns:a16="http://schemas.microsoft.com/office/drawing/2014/main" id="{13A947B6-A465-95D9-5152-38BEC21680C5}"/>
              </a:ext>
            </a:extLst>
          </p:cNvPr>
          <p:cNvPicPr>
            <a:picLocks noChangeAspect="1"/>
          </p:cNvPicPr>
          <p:nvPr/>
        </p:nvPicPr>
        <p:blipFill>
          <a:blip r:embed="rId5"/>
          <a:srcRect l="25101" t="10625" b="16707"/>
          <a:stretch>
            <a:fillRect/>
          </a:stretch>
        </p:blipFill>
        <p:spPr>
          <a:xfrm>
            <a:off x="106699" y="523286"/>
            <a:ext cx="4655195" cy="6334714"/>
          </a:xfrm>
          <a:prstGeom prst="rect">
            <a:avLst/>
          </a:prstGeom>
        </p:spPr>
      </p:pic>
      <p:pic>
        <p:nvPicPr>
          <p:cNvPr id="14" name="Grafik 13">
            <a:extLst>
              <a:ext uri="{FF2B5EF4-FFF2-40B4-BE49-F238E27FC236}">
                <a16:creationId xmlns:a16="http://schemas.microsoft.com/office/drawing/2014/main" id="{EFA83C28-EC2E-832A-D503-F39068678A97}"/>
              </a:ext>
            </a:extLst>
          </p:cNvPr>
          <p:cNvPicPr>
            <a:picLocks noChangeAspect="1"/>
          </p:cNvPicPr>
          <p:nvPr/>
        </p:nvPicPr>
        <p:blipFill>
          <a:blip r:embed="rId6"/>
          <a:srcRect t="11085" r="26516" b="16247"/>
          <a:stretch>
            <a:fillRect/>
          </a:stretch>
        </p:blipFill>
        <p:spPr>
          <a:xfrm>
            <a:off x="4716819" y="523285"/>
            <a:ext cx="4517475" cy="6334716"/>
          </a:xfrm>
          <a:prstGeom prst="rect">
            <a:avLst/>
          </a:prstGeom>
        </p:spPr>
      </p:pic>
    </p:spTree>
    <p:extLst>
      <p:ext uri="{BB962C8B-B14F-4D97-AF65-F5344CB8AC3E}">
        <p14:creationId xmlns:p14="http://schemas.microsoft.com/office/powerpoint/2010/main" val="1186469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6142653-6FB3-6A3A-E496-C6D7006F1B9F}"/>
              </a:ext>
            </a:extLst>
          </p:cNvPr>
          <p:cNvSpPr>
            <a:spLocks noGrp="1"/>
          </p:cNvSpPr>
          <p:nvPr>
            <p:ph type="sldNum" sz="quarter" idx="12"/>
          </p:nvPr>
        </p:nvSpPr>
        <p:spPr/>
        <p:txBody>
          <a:bodyPr/>
          <a:lstStyle/>
          <a:p>
            <a:fld id="{A5BCC98E-DAB4-264B-9802-D1899FCD3063}" type="slidenum">
              <a:rPr lang="de-DE" smtClean="0"/>
              <a:t>33</a:t>
            </a:fld>
            <a:endParaRPr lang="de-DE"/>
          </a:p>
        </p:txBody>
      </p:sp>
      <p:grpSp>
        <p:nvGrpSpPr>
          <p:cNvPr id="15" name="Gruppieren 14">
            <a:extLst>
              <a:ext uri="{FF2B5EF4-FFF2-40B4-BE49-F238E27FC236}">
                <a16:creationId xmlns:a16="http://schemas.microsoft.com/office/drawing/2014/main" id="{4BEE5739-14D8-CB4D-D415-DA45BF9FC384}"/>
              </a:ext>
            </a:extLst>
          </p:cNvPr>
          <p:cNvGrpSpPr/>
          <p:nvPr/>
        </p:nvGrpSpPr>
        <p:grpSpPr>
          <a:xfrm>
            <a:off x="-125506" y="0"/>
            <a:ext cx="9654989" cy="6858000"/>
            <a:chOff x="-125506" y="0"/>
            <a:chExt cx="9654989" cy="6858000"/>
          </a:xfrm>
        </p:grpSpPr>
        <p:sp>
          <p:nvSpPr>
            <p:cNvPr id="8" name="Rechteck 7">
              <a:extLst>
                <a:ext uri="{FF2B5EF4-FFF2-40B4-BE49-F238E27FC236}">
                  <a16:creationId xmlns:a16="http://schemas.microsoft.com/office/drawing/2014/main" id="{2D90AB6A-8386-3158-C6C0-FA73F27C3715}"/>
                </a:ext>
              </a:extLst>
            </p:cNvPr>
            <p:cNvSpPr/>
            <p:nvPr/>
          </p:nvSpPr>
          <p:spPr>
            <a:xfrm>
              <a:off x="0" y="0"/>
              <a:ext cx="9529483" cy="6858000"/>
            </a:xfrm>
            <a:prstGeom prst="rect">
              <a:avLst/>
            </a:prstGeom>
            <a:gradFill flip="none" rotWithShape="1">
              <a:gsLst>
                <a:gs pos="100000">
                  <a:srgbClr val="FDFEFA"/>
                </a:gs>
                <a:gs pos="0">
                  <a:srgbClr val="E9E9E6"/>
                </a:gs>
              </a:gsLst>
              <a:lin ang="54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4" name="Gruppieren 13">
              <a:extLst>
                <a:ext uri="{FF2B5EF4-FFF2-40B4-BE49-F238E27FC236}">
                  <a16:creationId xmlns:a16="http://schemas.microsoft.com/office/drawing/2014/main" id="{0B396840-7C42-C693-6D69-2854596067A9}"/>
                </a:ext>
              </a:extLst>
            </p:cNvPr>
            <p:cNvGrpSpPr/>
            <p:nvPr/>
          </p:nvGrpSpPr>
          <p:grpSpPr>
            <a:xfrm>
              <a:off x="-125506" y="285544"/>
              <a:ext cx="9637061" cy="6366269"/>
              <a:chOff x="-121204" y="296522"/>
              <a:chExt cx="9059161" cy="5984506"/>
            </a:xfrm>
          </p:grpSpPr>
          <p:pic>
            <p:nvPicPr>
              <p:cNvPr id="9" name="Grafik 8">
                <a:extLst>
                  <a:ext uri="{FF2B5EF4-FFF2-40B4-BE49-F238E27FC236}">
                    <a16:creationId xmlns:a16="http://schemas.microsoft.com/office/drawing/2014/main" id="{324243C1-F802-B8A0-F969-452F053CDB93}"/>
                  </a:ext>
                </a:extLst>
              </p:cNvPr>
              <p:cNvPicPr>
                <a:picLocks noChangeAspect="1"/>
              </p:cNvPicPr>
              <p:nvPr/>
            </p:nvPicPr>
            <p:blipFill>
              <a:blip r:embed="rId2"/>
              <a:srcRect l="-651" t="10702" r="24606" b="25680"/>
              <a:stretch>
                <a:fillRect/>
              </a:stretch>
            </p:blipFill>
            <p:spPr>
              <a:xfrm>
                <a:off x="-121204" y="488151"/>
                <a:ext cx="4904588" cy="5792877"/>
              </a:xfrm>
              <a:prstGeom prst="rect">
                <a:avLst/>
              </a:prstGeom>
              <a:effectLst>
                <a:softEdge rad="105192"/>
              </a:effectLst>
            </p:spPr>
          </p:pic>
          <p:pic>
            <p:nvPicPr>
              <p:cNvPr id="10" name="Grafik 9">
                <a:extLst>
                  <a:ext uri="{FF2B5EF4-FFF2-40B4-BE49-F238E27FC236}">
                    <a16:creationId xmlns:a16="http://schemas.microsoft.com/office/drawing/2014/main" id="{16CEA95E-3CA5-5117-4EE6-A58592FDE050}"/>
                  </a:ext>
                </a:extLst>
              </p:cNvPr>
              <p:cNvPicPr>
                <a:picLocks noChangeAspect="1"/>
              </p:cNvPicPr>
              <p:nvPr/>
            </p:nvPicPr>
            <p:blipFill>
              <a:blip r:embed="rId3"/>
              <a:srcRect l="26077" t="8878" r="2388" b="30960"/>
              <a:stretch>
                <a:fillRect/>
              </a:stretch>
            </p:blipFill>
            <p:spPr>
              <a:xfrm>
                <a:off x="4319891" y="296522"/>
                <a:ext cx="4618066" cy="5493363"/>
              </a:xfrm>
              <a:prstGeom prst="rect">
                <a:avLst/>
              </a:prstGeom>
              <a:effectLst>
                <a:softEdge rad="241300"/>
              </a:effectLst>
            </p:spPr>
          </p:pic>
        </p:grpSp>
      </p:grpSp>
      <p:pic>
        <p:nvPicPr>
          <p:cNvPr id="11" name="Grafik 10">
            <a:extLst>
              <a:ext uri="{FF2B5EF4-FFF2-40B4-BE49-F238E27FC236}">
                <a16:creationId xmlns:a16="http://schemas.microsoft.com/office/drawing/2014/main" id="{2F35EFC4-E182-C926-C999-C412021B5128}"/>
              </a:ext>
            </a:extLst>
          </p:cNvPr>
          <p:cNvPicPr>
            <a:picLocks noChangeAspect="1"/>
          </p:cNvPicPr>
          <p:nvPr/>
        </p:nvPicPr>
        <p:blipFill>
          <a:blip r:embed="rId4"/>
          <a:srcRect/>
          <a:stretch/>
        </p:blipFill>
        <p:spPr>
          <a:xfrm>
            <a:off x="9879531" y="1917337"/>
            <a:ext cx="1523575" cy="2156052"/>
          </a:xfrm>
          <a:prstGeom prst="rect">
            <a:avLst/>
          </a:prstGeom>
          <a:ln>
            <a:solidFill>
              <a:schemeClr val="tx1"/>
            </a:solidFill>
          </a:ln>
        </p:spPr>
      </p:pic>
      <p:pic>
        <p:nvPicPr>
          <p:cNvPr id="12" name="Grafik 11">
            <a:extLst>
              <a:ext uri="{FF2B5EF4-FFF2-40B4-BE49-F238E27FC236}">
                <a16:creationId xmlns:a16="http://schemas.microsoft.com/office/drawing/2014/main" id="{F46FB8B8-79CB-C139-2BB2-C191A347BBF6}"/>
              </a:ext>
            </a:extLst>
          </p:cNvPr>
          <p:cNvPicPr>
            <a:picLocks noChangeAspect="1"/>
          </p:cNvPicPr>
          <p:nvPr/>
        </p:nvPicPr>
        <p:blipFill>
          <a:blip r:embed="rId5"/>
          <a:srcRect/>
          <a:stretch/>
        </p:blipFill>
        <p:spPr>
          <a:xfrm>
            <a:off x="9879530" y="4512098"/>
            <a:ext cx="1617240" cy="1617240"/>
          </a:xfrm>
          <a:prstGeom prst="rect">
            <a:avLst/>
          </a:prstGeom>
        </p:spPr>
      </p:pic>
      <p:pic>
        <p:nvPicPr>
          <p:cNvPr id="13" name="Grafik 12" descr="Pfeil mit einer Linie: Kurve gegen den Uhrzeigersinn mit einfarbiger Füllung">
            <a:extLst>
              <a:ext uri="{FF2B5EF4-FFF2-40B4-BE49-F238E27FC236}">
                <a16:creationId xmlns:a16="http://schemas.microsoft.com/office/drawing/2014/main" id="{5F7F2C27-0E61-C844-8E8A-86DA7419AA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1307970" flipH="1" flipV="1">
            <a:off x="9997978" y="3983165"/>
            <a:ext cx="604868" cy="604868"/>
          </a:xfrm>
          <a:prstGeom prst="rect">
            <a:avLst/>
          </a:prstGeom>
        </p:spPr>
      </p:pic>
    </p:spTree>
    <p:extLst>
      <p:ext uri="{BB962C8B-B14F-4D97-AF65-F5344CB8AC3E}">
        <p14:creationId xmlns:p14="http://schemas.microsoft.com/office/powerpoint/2010/main" val="1907971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tertitel 5">
            <a:extLst>
              <a:ext uri="{FF2B5EF4-FFF2-40B4-BE49-F238E27FC236}">
                <a16:creationId xmlns:a16="http://schemas.microsoft.com/office/drawing/2014/main" id="{D4BF702E-BDC9-2D9A-C077-4ACC3F030FBC}"/>
              </a:ext>
            </a:extLst>
          </p:cNvPr>
          <p:cNvSpPr>
            <a:spLocks noGrp="1"/>
          </p:cNvSpPr>
          <p:nvPr>
            <p:ph sz="half" idx="1"/>
          </p:nvPr>
        </p:nvSpPr>
        <p:spPr>
          <a:xfrm>
            <a:off x="515938" y="2359151"/>
            <a:ext cx="5580062" cy="3817811"/>
          </a:xfrm>
        </p:spPr>
        <p:txBody>
          <a:bodyPr>
            <a:normAutofit/>
          </a:bodyPr>
          <a:lstStyle/>
          <a:p>
            <a:r>
              <a:rPr lang="de-DE" sz="2400" i="1"/>
              <a:t>Was nehme ich aus dem theoretischen Input mit…</a:t>
            </a:r>
          </a:p>
          <a:p>
            <a:pPr marL="342900" indent="-342900">
              <a:buClr>
                <a:schemeClr val="accent1"/>
              </a:buClr>
              <a:buFont typeface="Wingdings" panose="05000000000000000000" pitchFamily="2" charset="2"/>
              <a:buChar char="ü"/>
            </a:pPr>
            <a:r>
              <a:rPr lang="de-DE" sz="2400" i="1"/>
              <a:t>Als interessante Info: „Good to know“</a:t>
            </a:r>
          </a:p>
          <a:p>
            <a:pPr marL="342900" indent="-342900">
              <a:buClr>
                <a:schemeClr val="accent1"/>
              </a:buClr>
              <a:buFont typeface="Wingdings" panose="05000000000000000000" pitchFamily="2" charset="2"/>
              <a:buChar char="ü"/>
            </a:pPr>
            <a:r>
              <a:rPr lang="de-DE" sz="2400" i="1"/>
              <a:t>Wichtig für die Planung &amp; Umsetzung von Zusammenarbeit</a:t>
            </a:r>
          </a:p>
          <a:p>
            <a:pPr marL="342900" indent="-342900">
              <a:buClr>
                <a:schemeClr val="bg1"/>
              </a:buClr>
              <a:buFont typeface="Arial" panose="020B0604020202020204" pitchFamily="34" charset="0"/>
              <a:buChar char="•"/>
            </a:pPr>
            <a:endParaRPr lang="de-DE" i="1"/>
          </a:p>
          <a:p>
            <a:endParaRPr lang="de-DE" i="1" dirty="0"/>
          </a:p>
        </p:txBody>
      </p:sp>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a:xfrm>
            <a:off x="11143628" y="6352129"/>
            <a:ext cx="532435" cy="384338"/>
          </a:xfrm>
        </p:spPr>
        <p:txBody>
          <a:bodyPr wrap="none" anchor="ctr">
            <a:normAutofit/>
          </a:bodyPr>
          <a:lstStyle/>
          <a:p>
            <a:pPr>
              <a:spcAft>
                <a:spcPts val="600"/>
              </a:spcAft>
            </a:pPr>
            <a:fld id="{A5BCC98E-DAB4-264B-9802-D1899FCD3063}" type="slidenum">
              <a:rPr lang="de-DE" smtClean="0"/>
              <a:pPr>
                <a:spcAft>
                  <a:spcPts val="600"/>
                </a:spcAft>
              </a:pPr>
              <a:t>34</a:t>
            </a:fld>
            <a:endParaRPr lang="de-DE"/>
          </a:p>
        </p:txBody>
      </p:sp>
      <p:sp>
        <p:nvSpPr>
          <p:cNvPr id="11" name="Footer Placeholder 4">
            <a:extLst>
              <a:ext uri="{FF2B5EF4-FFF2-40B4-BE49-F238E27FC236}">
                <a16:creationId xmlns:a16="http://schemas.microsoft.com/office/drawing/2014/main" id="{2C53988F-C225-3335-1AE0-047F76DC5990}"/>
              </a:ext>
            </a:extLst>
          </p:cNvPr>
          <p:cNvSpPr>
            <a:spLocks noGrp="1"/>
          </p:cNvSpPr>
          <p:nvPr>
            <p:ph type="ftr" sz="quarter" idx="3"/>
          </p:nvPr>
        </p:nvSpPr>
        <p:spPr>
          <a:xfrm>
            <a:off x="515938" y="6356350"/>
            <a:ext cx="9178568" cy="365125"/>
          </a:xfrm>
        </p:spPr>
        <p:txBody>
          <a:bodyPr anchor="ctr">
            <a:normAutofit/>
          </a:bodyPr>
          <a:lstStyle/>
          <a:p>
            <a:pPr>
              <a:spcAft>
                <a:spcPts val="600"/>
              </a:spcAft>
            </a:pPr>
            <a:r>
              <a:rPr lang="de-DE"/>
              <a:t>Projekttreffen 03.10.2024</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8" y="740319"/>
            <a:ext cx="11160125" cy="857769"/>
          </a:xfrm>
        </p:spPr>
        <p:txBody>
          <a:bodyPr anchor="t">
            <a:normAutofit/>
          </a:bodyPr>
          <a:lstStyle/>
          <a:p>
            <a:r>
              <a:rPr lang="de-DE" sz="2700"/>
              <a:t>Erkenntnisse?</a:t>
            </a:r>
            <a:br>
              <a:rPr lang="de-DE" sz="2700"/>
            </a:br>
            <a:endParaRPr lang="de-DE" sz="2700"/>
          </a:p>
        </p:txBody>
      </p:sp>
      <p:pic>
        <p:nvPicPr>
          <p:cNvPr id="9" name="Grafik 8">
            <a:extLst>
              <a:ext uri="{FF2B5EF4-FFF2-40B4-BE49-F238E27FC236}">
                <a16:creationId xmlns:a16="http://schemas.microsoft.com/office/drawing/2014/main" id="{F1EF34B3-EC4F-69F5-6637-3BC79EB74140}"/>
              </a:ext>
            </a:extLst>
          </p:cNvPr>
          <p:cNvPicPr>
            <a:picLocks noChangeAspect="1"/>
          </p:cNvPicPr>
          <p:nvPr/>
        </p:nvPicPr>
        <p:blipFill>
          <a:blip r:embed="rId2"/>
          <a:stretch>
            <a:fillRect/>
          </a:stretch>
        </p:blipFill>
        <p:spPr>
          <a:xfrm rot="318639">
            <a:off x="7234352" y="1169203"/>
            <a:ext cx="4683493" cy="4683493"/>
          </a:xfrm>
          <a:prstGeom prst="rect">
            <a:avLst/>
          </a:prstGeom>
        </p:spPr>
      </p:pic>
    </p:spTree>
    <p:extLst>
      <p:ext uri="{BB962C8B-B14F-4D97-AF65-F5344CB8AC3E}">
        <p14:creationId xmlns:p14="http://schemas.microsoft.com/office/powerpoint/2010/main" val="2809205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6913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D3850AEC-C733-4183-A288-B4134DA2FDA5}"/>
              </a:ext>
            </a:extLst>
          </p:cNvPr>
          <p:cNvSpPr>
            <a:spLocks noGrp="1"/>
          </p:cNvSpPr>
          <p:nvPr>
            <p:ph type="sldNum" sz="quarter" idx="12"/>
          </p:nvPr>
        </p:nvSpPr>
        <p:spPr/>
        <p:txBody>
          <a:bodyPr/>
          <a:lstStyle/>
          <a:p>
            <a:fld id="{A5BCC98E-DAB4-264B-9802-D1899FCD3063}" type="slidenum">
              <a:rPr lang="de-DE" smtClean="0"/>
              <a:t>36</a:t>
            </a:fld>
            <a:endParaRPr lang="de-DE" dirty="0"/>
          </a:p>
        </p:txBody>
      </p:sp>
      <p:sp>
        <p:nvSpPr>
          <p:cNvPr id="5" name="Titel 4">
            <a:extLst>
              <a:ext uri="{FF2B5EF4-FFF2-40B4-BE49-F238E27FC236}">
                <a16:creationId xmlns:a16="http://schemas.microsoft.com/office/drawing/2014/main" id="{E592A50E-2170-4399-B126-52AB573224F4}"/>
              </a:ext>
            </a:extLst>
          </p:cNvPr>
          <p:cNvSpPr>
            <a:spLocks noGrp="1"/>
          </p:cNvSpPr>
          <p:nvPr>
            <p:ph type="title"/>
          </p:nvPr>
        </p:nvSpPr>
        <p:spPr/>
        <p:txBody>
          <a:bodyPr/>
          <a:lstStyle/>
          <a:p>
            <a:r>
              <a:rPr lang="de-DE" dirty="0"/>
              <a:t>Literatur</a:t>
            </a:r>
          </a:p>
        </p:txBody>
      </p:sp>
      <p:sp>
        <p:nvSpPr>
          <p:cNvPr id="8" name="Vertikaler Textplatzhalter 3">
            <a:extLst>
              <a:ext uri="{FF2B5EF4-FFF2-40B4-BE49-F238E27FC236}">
                <a16:creationId xmlns:a16="http://schemas.microsoft.com/office/drawing/2014/main" id="{99A14B2D-AEB6-433A-869F-0D30CB76C605}"/>
              </a:ext>
            </a:extLst>
          </p:cNvPr>
          <p:cNvSpPr txBox="1">
            <a:spLocks/>
          </p:cNvSpPr>
          <p:nvPr/>
        </p:nvSpPr>
        <p:spPr>
          <a:xfrm>
            <a:off x="428082" y="1340926"/>
            <a:ext cx="11089324" cy="4900749"/>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100" dirty="0"/>
              <a:t>Barlovic, I., Ulrich, D. &amp; Wieland, C. (2024). </a:t>
            </a:r>
            <a:r>
              <a:rPr lang="de-DE" sz="1100" i="1" dirty="0"/>
              <a:t>Ausbildungsperspektiven 2024. Eine repräsentative Befragung von jungen Menschen</a:t>
            </a:r>
            <a:r>
              <a:rPr lang="de-DE" sz="1100" dirty="0"/>
              <a:t>. Bertelsmann Stiftung (Hrsg.). </a:t>
            </a:r>
            <a:br>
              <a:rPr lang="de-DE" sz="1100" dirty="0"/>
            </a:br>
            <a:r>
              <a:rPr lang="de-DE" sz="1100" dirty="0"/>
              <a:t>Online verfügbar unter: </a:t>
            </a:r>
            <a:r>
              <a:rPr lang="de-DE" sz="1100" dirty="0">
                <a:hlinkClick r:id="rId2"/>
              </a:rPr>
              <a:t>http://dx.doi.org/10.11586/2024055</a:t>
            </a:r>
            <a:r>
              <a:rPr lang="de-DE" sz="1100" dirty="0"/>
              <a:t> </a:t>
            </a:r>
          </a:p>
          <a:p>
            <a:r>
              <a:rPr lang="de-DE" sz="1100" dirty="0"/>
              <a:t>Boockmann, B., Brändle, T., Klee, G. &amp; Scheu, T. (2020). Die Rolle der Eltern in der Berufsorientierung</a:t>
            </a:r>
            <a:r>
              <a:rPr lang="de-DE" sz="1100" i="1" dirty="0"/>
              <a:t>. Pädagogik</a:t>
            </a:r>
            <a:r>
              <a:rPr lang="de-DE" sz="1100" dirty="0"/>
              <a:t>. 1/2020, S. 34-37.</a:t>
            </a:r>
          </a:p>
          <a:p>
            <a:r>
              <a:rPr lang="de-DE" sz="1100" dirty="0"/>
              <a:t>Brauser-Jung, S. (2013). Elternarbeit beim Übergang Schule – Beruf. Konzepte, Beispiele, Erfahrungen. </a:t>
            </a:r>
            <a:r>
              <a:rPr lang="de-DE" sz="1100" i="1" dirty="0"/>
              <a:t>Pädagogik</a:t>
            </a:r>
            <a:r>
              <a:rPr lang="de-DE" sz="1100" dirty="0"/>
              <a:t>. 5/2013, S. 24-27.</a:t>
            </a:r>
          </a:p>
          <a:p>
            <a:r>
              <a:rPr lang="de-DE" sz="1100" dirty="0"/>
              <a:t>Brüggemann, T. &amp; Sauer-Schiffer, U. (2016). Beratung am Übergang Schule–Beruf. In W. Gieseke &amp; D. Nittel, D. (Hrsg.), </a:t>
            </a:r>
            <a:br>
              <a:rPr lang="de-DE" sz="1100" dirty="0"/>
            </a:br>
            <a:r>
              <a:rPr lang="de-DE" sz="1100" i="1" dirty="0"/>
              <a:t>Handbuch Pädagogische Beratung über die Lebensspanne </a:t>
            </a:r>
            <a:r>
              <a:rPr lang="de-DE" sz="1100" dirty="0"/>
              <a:t>(S. 203-211). Beltz Juventa. </a:t>
            </a:r>
          </a:p>
          <a:p>
            <a:r>
              <a:rPr lang="de-DE" sz="1100" dirty="0"/>
              <a:t>Bundesagentur für Arbeit, SCHULEWIRTSCHAFT Deutschland, Bundesvereinigung der Deutschen Arbeitgeberverbände (Hrsg.) (2020</a:t>
            </a:r>
            <a:r>
              <a:rPr lang="de-DE" sz="1100" i="1" dirty="0"/>
              <a:t>). </a:t>
            </a:r>
            <a:br>
              <a:rPr lang="de-DE" sz="1100" i="1" dirty="0"/>
            </a:br>
            <a:r>
              <a:rPr lang="de-DE" sz="1100" i="1" dirty="0"/>
              <a:t>ELTERN INS BOOT </a:t>
            </a:r>
            <a:r>
              <a:rPr lang="de-DE" sz="1100" i="1" dirty="0" err="1"/>
              <a:t>HOLEN.Checklisten</a:t>
            </a:r>
            <a:r>
              <a:rPr lang="de-DE" sz="1100" i="1" dirty="0"/>
              <a:t> &amp; Praxisbeispiele für eine gelungene Elternarbeit in der Beruflichen Orientierung</a:t>
            </a:r>
            <a:r>
              <a:rPr lang="de-DE" sz="1100" dirty="0"/>
              <a:t>. Online verfügbar unter: </a:t>
            </a:r>
            <a:r>
              <a:rPr lang="de-DE" sz="1100" dirty="0">
                <a:hlinkClick r:id="rId3"/>
              </a:rPr>
              <a:t>https://www.arbeitsagentur.de/datei/eltern-ins-boot-holen_ba031005.pdf</a:t>
            </a:r>
            <a:r>
              <a:rPr lang="de-DE" sz="1100" dirty="0"/>
              <a:t> </a:t>
            </a:r>
          </a:p>
          <a:p>
            <a:r>
              <a:rPr lang="de-DE" sz="1100" dirty="0"/>
              <a:t>Calmbach, M. &amp; Schleer, C. (2020). </a:t>
            </a:r>
            <a:r>
              <a:rPr lang="de-DE" sz="1100" i="1" dirty="0"/>
              <a:t>Berufsorientierung und "Future Readiness" Jugendlicher. Eine repräsentative SINUS-Studie zur Sicht der der Eltern</a:t>
            </a:r>
            <a:r>
              <a:rPr lang="de-DE" sz="1100" dirty="0"/>
              <a:t>. Springer VS.</a:t>
            </a:r>
            <a:br>
              <a:rPr lang="de-DE" sz="1100" dirty="0"/>
            </a:br>
            <a:br>
              <a:rPr lang="de-DE" sz="1100" dirty="0"/>
            </a:br>
            <a:r>
              <a:rPr lang="de-DE" sz="1100" dirty="0"/>
              <a:t>Demoskopie Allensbach im Auftrag der Vodafone Stiftung Deutschland (2014). </a:t>
            </a:r>
            <a:r>
              <a:rPr lang="de-DE" sz="1100" i="1" dirty="0"/>
              <a:t>Schule, und dann? Herausforderungen bei der Berufsorientierung von Schülern in Deutschland</a:t>
            </a:r>
            <a:r>
              <a:rPr lang="de-DE" sz="1100" dirty="0"/>
              <a:t>. Vodafone Stiftung Deutschland.</a:t>
            </a:r>
            <a:br>
              <a:rPr lang="de-DE" sz="1100" dirty="0"/>
            </a:br>
            <a:br>
              <a:rPr lang="de-DE" sz="1100" dirty="0"/>
            </a:br>
            <a:r>
              <a:rPr lang="de-DE" sz="1100" dirty="0"/>
              <a:t>Erbeldinger, P., Wetzstein, T &amp; Hilgers, J. (2008). Eltern und Schule als Partner in der  Berufsorientierung - Sichtweisen  und Praxismodelle. Ein Projekt zur Entwicklung, Umsetzung, Verstetigung und zum Transfer von Modellen im Bereich der Eltern-Schule-Kooperation an Hauptschulen. In G.-E. Famulla, V. Möhle, B. Butz, S. </a:t>
            </a:r>
            <a:r>
              <a:rPr lang="de-DE" sz="1100" dirty="0" err="1"/>
              <a:t>Deeken</a:t>
            </a:r>
            <a:r>
              <a:rPr lang="de-DE" sz="1100" dirty="0"/>
              <a:t>, M. Horst, U. Michaelis &amp; B. Schäfer (Hrsg.), </a:t>
            </a:r>
            <a:r>
              <a:rPr lang="de-DE" sz="1100" i="1" dirty="0"/>
              <a:t>Partner der Schule Berufs- und  Lebensweltvorbereitung. Beiträge von Berufsorientierungsprojekten (S.51-75). </a:t>
            </a:r>
            <a:r>
              <a:rPr lang="de-DE" sz="1100" dirty="0"/>
              <a:t>Schneider Verlag Hohengehren.</a:t>
            </a:r>
          </a:p>
          <a:p>
            <a:r>
              <a:rPr lang="de-DE" sz="1100" dirty="0"/>
              <a:t>Freiling, T., Gagern, S. &amp; Mischler, T. (2017). Kompetente Begleitung auf dem Weg in den Beruf Berufsorientierung auch für Eltern? </a:t>
            </a:r>
            <a:r>
              <a:rPr lang="de-DE" sz="1100" i="1" dirty="0"/>
              <a:t>BWP</a:t>
            </a:r>
            <a:r>
              <a:rPr lang="de-DE" sz="1100" dirty="0"/>
              <a:t>. 5/2017, S. 46-49.</a:t>
            </a:r>
          </a:p>
          <a:p>
            <a:r>
              <a:rPr lang="de-DE" sz="1100" dirty="0"/>
              <a:t>Gartmeier, M. (2018). </a:t>
            </a:r>
            <a:r>
              <a:rPr lang="de-DE" sz="1100" i="1" dirty="0"/>
              <a:t>Gespräche zwischen Lehrpersonen und Eltern. Herausforderungen und Strategien der Förderung kommunikativer Kompetenz. </a:t>
            </a:r>
            <a:r>
              <a:rPr lang="de-DE" sz="1100" dirty="0"/>
              <a:t>Springer Fachmedien.</a:t>
            </a:r>
          </a:p>
          <a:p>
            <a:r>
              <a:rPr lang="de-DE" sz="1100" dirty="0"/>
              <a:t>Gomolla, M. (2009). Elternbeteiligung in der Schule. In M. Gomolla &amp; S. Fürstenau (Hrsg.), </a:t>
            </a:r>
            <a:r>
              <a:rPr lang="de-DE" sz="1100" i="1" dirty="0"/>
              <a:t>Migration und schulischer Wandel: Elternbeteiligung (S. 20-50). </a:t>
            </a:r>
            <a:br>
              <a:rPr lang="de-DE" sz="1100" i="1" dirty="0"/>
            </a:br>
            <a:r>
              <a:rPr lang="de-DE" sz="1100" dirty="0"/>
              <a:t>VS Verlag für Sozialwissenschaften.</a:t>
            </a:r>
          </a:p>
        </p:txBody>
      </p:sp>
    </p:spTree>
    <p:extLst>
      <p:ext uri="{BB962C8B-B14F-4D97-AF65-F5344CB8AC3E}">
        <p14:creationId xmlns:p14="http://schemas.microsoft.com/office/powerpoint/2010/main" val="2932589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D3850AEC-C733-4183-A288-B4134DA2FDA5}"/>
              </a:ext>
            </a:extLst>
          </p:cNvPr>
          <p:cNvSpPr>
            <a:spLocks noGrp="1"/>
          </p:cNvSpPr>
          <p:nvPr>
            <p:ph type="sldNum" sz="quarter" idx="12"/>
          </p:nvPr>
        </p:nvSpPr>
        <p:spPr/>
        <p:txBody>
          <a:bodyPr/>
          <a:lstStyle/>
          <a:p>
            <a:fld id="{A5BCC98E-DAB4-264B-9802-D1899FCD3063}" type="slidenum">
              <a:rPr lang="de-DE" smtClean="0"/>
              <a:t>37</a:t>
            </a:fld>
            <a:endParaRPr lang="de-DE" dirty="0"/>
          </a:p>
        </p:txBody>
      </p:sp>
      <p:sp>
        <p:nvSpPr>
          <p:cNvPr id="5" name="Titel 4">
            <a:extLst>
              <a:ext uri="{FF2B5EF4-FFF2-40B4-BE49-F238E27FC236}">
                <a16:creationId xmlns:a16="http://schemas.microsoft.com/office/drawing/2014/main" id="{E592A50E-2170-4399-B126-52AB573224F4}"/>
              </a:ext>
            </a:extLst>
          </p:cNvPr>
          <p:cNvSpPr>
            <a:spLocks noGrp="1"/>
          </p:cNvSpPr>
          <p:nvPr>
            <p:ph type="title"/>
          </p:nvPr>
        </p:nvSpPr>
        <p:spPr/>
        <p:txBody>
          <a:bodyPr/>
          <a:lstStyle/>
          <a:p>
            <a:r>
              <a:rPr lang="de-DE" dirty="0"/>
              <a:t>Literatur</a:t>
            </a:r>
          </a:p>
        </p:txBody>
      </p:sp>
      <p:sp>
        <p:nvSpPr>
          <p:cNvPr id="8" name="Vertikaler Textplatzhalter 3">
            <a:extLst>
              <a:ext uri="{FF2B5EF4-FFF2-40B4-BE49-F238E27FC236}">
                <a16:creationId xmlns:a16="http://schemas.microsoft.com/office/drawing/2014/main" id="{99A14B2D-AEB6-433A-869F-0D30CB76C605}"/>
              </a:ext>
            </a:extLst>
          </p:cNvPr>
          <p:cNvSpPr txBox="1">
            <a:spLocks/>
          </p:cNvSpPr>
          <p:nvPr/>
        </p:nvSpPr>
        <p:spPr>
          <a:xfrm>
            <a:off x="424498" y="1333362"/>
            <a:ext cx="10360523" cy="4900749"/>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100" dirty="0"/>
              <a:t>Hertel, S. (2016). Elternberatung im schulischen Kontext. In S. Frank &amp; A. Sliwka (Hrsg.), </a:t>
            </a:r>
            <a:r>
              <a:rPr lang="de-DE" sz="1100" i="1" dirty="0"/>
              <a:t>Eltern und Schule. </a:t>
            </a:r>
            <a:br>
              <a:rPr lang="de-DE" sz="1100" i="1" dirty="0"/>
            </a:br>
            <a:r>
              <a:rPr lang="de-DE" sz="1100" i="1" dirty="0"/>
              <a:t>Aspekte von Chancengerechtigkeit und Teilhabe an Bildung (S. 116-126)</a:t>
            </a:r>
            <a:r>
              <a:rPr lang="de-DE" sz="1100" dirty="0"/>
              <a:t>. Beltz Juventa.</a:t>
            </a:r>
          </a:p>
          <a:p>
            <a:r>
              <a:rPr lang="de-DE" sz="1100" dirty="0"/>
              <a:t>Hertel, S., Bruder, S. &amp; Gerich, M. (2016). Elternberatung im Kontext der Schule. In W. Gieseke &amp; D. Nittel (Hrsg.), </a:t>
            </a:r>
            <a:br>
              <a:rPr lang="de-DE" sz="1100" dirty="0"/>
            </a:br>
            <a:r>
              <a:rPr lang="de-DE" sz="1100" i="1" dirty="0"/>
              <a:t>Handbuch Pädagogische Beratung über die Lebensspanne (S. 195-202). </a:t>
            </a:r>
            <a:r>
              <a:rPr lang="de-DE" sz="1100" dirty="0"/>
              <a:t>Beltz Juventa.</a:t>
            </a:r>
          </a:p>
          <a:p>
            <a:r>
              <a:rPr lang="de-DE" sz="1100" dirty="0"/>
              <a:t>Klein, J., Driesel-Lange, K. &amp; Ohlemann, S. (2022). </a:t>
            </a:r>
            <a:r>
              <a:rPr lang="en-US" sz="1100" dirty="0"/>
              <a:t>Are Adolescents in One‐Parent Families a Previously Unnoticed Group in Inclusive Career Guidance? </a:t>
            </a:r>
            <a:br>
              <a:rPr lang="en-US" sz="1100" dirty="0"/>
            </a:br>
            <a:r>
              <a:rPr lang="en-US" sz="1100" i="1" dirty="0"/>
              <a:t>Social Inclusion</a:t>
            </a:r>
            <a:r>
              <a:rPr lang="en-US" sz="1100" dirty="0"/>
              <a:t>, Volume 10, p. 278-289.</a:t>
            </a:r>
            <a:endParaRPr lang="de-DE" sz="1100" dirty="0"/>
          </a:p>
          <a:p>
            <a:r>
              <a:rPr lang="de-DE" sz="1100" dirty="0">
                <a:ea typeface="Calibri"/>
              </a:rPr>
              <a:t>Kurbjuhn, S. (2014). Der Stellenwert sowie die Beratung von Eltern jugendlicher Schülerinnen und Schüler in der Berufsorientierungsphase. </a:t>
            </a:r>
            <a:br>
              <a:rPr lang="de-DE" sz="1100" dirty="0">
                <a:ea typeface="Calibri"/>
              </a:rPr>
            </a:br>
            <a:r>
              <a:rPr lang="de-DE" sz="1100" dirty="0">
                <a:ea typeface="Calibri"/>
              </a:rPr>
              <a:t>Ein aktuelles Handlungsfeld für die Erwachsenenbildung. </a:t>
            </a:r>
            <a:r>
              <a:rPr lang="de-DE" sz="1100" i="1" dirty="0">
                <a:ea typeface="Calibri"/>
              </a:rPr>
              <a:t>Der pädagogische Blick</a:t>
            </a:r>
            <a:r>
              <a:rPr lang="de-DE" sz="1100" dirty="0">
                <a:ea typeface="Calibri"/>
              </a:rPr>
              <a:t>. 02/2014, S. 101-113.</a:t>
            </a:r>
          </a:p>
          <a:p>
            <a:r>
              <a:rPr lang="de-DE" sz="1100" dirty="0">
                <a:ea typeface="Calibri"/>
              </a:rPr>
              <a:t>Neuenschwander, M. P. (2013). Elternarbeit in der Berufsorientierungsphase. In T. Brüggemann &amp; S. Rahn (Hrsg.), </a:t>
            </a:r>
            <a:r>
              <a:rPr lang="de-DE" sz="1100" i="1" dirty="0">
                <a:ea typeface="Calibri"/>
              </a:rPr>
              <a:t>Berufsorientierung. </a:t>
            </a:r>
            <a:br>
              <a:rPr lang="de-DE" sz="1100" i="1" dirty="0">
                <a:ea typeface="Calibri"/>
              </a:rPr>
            </a:br>
            <a:r>
              <a:rPr lang="de-DE" sz="1100" i="1" dirty="0">
                <a:ea typeface="Calibri"/>
              </a:rPr>
              <a:t>Ein Lehr- und Arbeitsbuch (S.198-210)</a:t>
            </a:r>
            <a:r>
              <a:rPr lang="de-DE" sz="1100" dirty="0">
                <a:ea typeface="Calibri"/>
              </a:rPr>
              <a:t>. Waxmann Verlag GmbH.</a:t>
            </a:r>
          </a:p>
          <a:p>
            <a:r>
              <a:rPr lang="de-DE" sz="1100" dirty="0">
                <a:ea typeface="Calibri"/>
              </a:rPr>
              <a:t>Sacher, W. (2011). Eltern im Berufsorientierungsprozess ihrer Kinder und ihre Einbindung durch Elternarbeit. In Projektträger </a:t>
            </a:r>
            <a:br>
              <a:rPr lang="de-DE" sz="1100" dirty="0">
                <a:ea typeface="Calibri"/>
              </a:rPr>
            </a:br>
            <a:r>
              <a:rPr lang="de-DE" sz="1100" dirty="0">
                <a:ea typeface="Calibri"/>
              </a:rPr>
              <a:t>im Deutschen Zentrum für Luft- und Raumfahrt (Hrsg.), </a:t>
            </a:r>
            <a:r>
              <a:rPr lang="de-DE" sz="1100" i="1" dirty="0">
                <a:ea typeface="Calibri"/>
              </a:rPr>
              <a:t>Eltern, Schule und Berufsorientierung. Berufsbezogene Elternarbeit </a:t>
            </a:r>
            <a:r>
              <a:rPr lang="de-DE" sz="1100" dirty="0">
                <a:ea typeface="Calibri"/>
              </a:rPr>
              <a:t>(S.9-22). Bertelsmann Stiftung.</a:t>
            </a:r>
          </a:p>
          <a:p>
            <a:r>
              <a:rPr lang="de-DE" sz="1100" dirty="0">
                <a:ea typeface="Calibri"/>
              </a:rPr>
              <a:t>Sliwka, A., Klopsch, B. &amp; Yee, B. (2016). Partnerschaft für Schulerfolg und Potenzialentwicklung. Systematische Kooperation zwischen Schulen und Eltern im kanadischen Schulsystem. In S. Frank &amp; A. Sliwka (Hrsg.), </a:t>
            </a:r>
            <a:r>
              <a:rPr lang="de-DE" sz="1100" i="1" dirty="0">
                <a:ea typeface="Calibri"/>
              </a:rPr>
              <a:t>Eltern und Schule. Aspekte von Chancengerechtigkeit und Teilhabe an Bildung (S.127-138). </a:t>
            </a:r>
            <a:r>
              <a:rPr lang="de-DE" sz="1100" dirty="0">
                <a:ea typeface="Calibri"/>
              </a:rPr>
              <a:t>Beltz Juventa</a:t>
            </a:r>
            <a:br>
              <a:rPr lang="de-DE" sz="1100" dirty="0">
                <a:ea typeface="Calibri"/>
              </a:rPr>
            </a:br>
            <a:br>
              <a:rPr lang="de-DE" sz="1100" dirty="0">
                <a:ea typeface="Calibri"/>
              </a:rPr>
            </a:br>
            <a:r>
              <a:rPr lang="de-DE" sz="1100" dirty="0">
                <a:ea typeface="Calibri"/>
              </a:rPr>
              <a:t>Schröder, H. (2013)´. Elternarbeit und Erziehungs- und Bildungspartnerschaften in der Schule. In W. Stange, R. Krüger, A. Henschel &amp; C. Schmitt (Hrsg.),</a:t>
            </a:r>
            <a:r>
              <a:rPr lang="de-DE" sz="1100" i="1" dirty="0">
                <a:ea typeface="Calibri"/>
              </a:rPr>
              <a:t> </a:t>
            </a:r>
            <a:br>
              <a:rPr lang="de-DE" sz="1100" i="1" dirty="0">
                <a:ea typeface="Calibri"/>
              </a:rPr>
            </a:br>
            <a:r>
              <a:rPr lang="de-DE" sz="1100" i="1" dirty="0">
                <a:ea typeface="Calibri"/>
              </a:rPr>
              <a:t>Erziehungs- und Bildungspartnerschaften. Praxisbuch zur Elternarbeit. </a:t>
            </a:r>
            <a:r>
              <a:rPr lang="de-DE" sz="1100" dirty="0">
                <a:ea typeface="Calibri"/>
              </a:rPr>
              <a:t>Springer Fachmedien.</a:t>
            </a:r>
          </a:p>
          <a:p>
            <a:r>
              <a:rPr lang="de-DE" sz="1100" dirty="0">
                <a:ea typeface="Calibri"/>
              </a:rPr>
              <a:t>Thimm, K. (2014). Eltern als PartnerInnen und AdressatInnen schulischer  Berufsorientierung. </a:t>
            </a:r>
            <a:r>
              <a:rPr lang="de-DE" sz="1100" i="1" dirty="0">
                <a:ea typeface="Calibri"/>
              </a:rPr>
              <a:t>Unsere Jugend</a:t>
            </a:r>
            <a:r>
              <a:rPr lang="de-DE" sz="1100" dirty="0">
                <a:ea typeface="Calibri"/>
              </a:rPr>
              <a:t>. Ausgabe 66, S. 367-375.</a:t>
            </a:r>
          </a:p>
          <a:p>
            <a:r>
              <a:rPr lang="de-DE" sz="1100" dirty="0">
                <a:ea typeface="Calibri"/>
              </a:rPr>
              <a:t>Tietjen, J., </a:t>
            </a:r>
            <a:r>
              <a:rPr lang="de-DE" sz="1100" dirty="0" err="1">
                <a:ea typeface="Calibri"/>
              </a:rPr>
              <a:t>Cubalevska</a:t>
            </a:r>
            <a:r>
              <a:rPr lang="de-DE" sz="1100" dirty="0">
                <a:ea typeface="Calibri"/>
              </a:rPr>
              <a:t>, M., Heinemann, A. (2024). Berufsorientierung DIY. Perspektiven sozioökonomisch benachteiligter Eltern auf die Zusammenarbeit mit Schulen. In K. Siegert &amp; A. </a:t>
            </a:r>
            <a:r>
              <a:rPr lang="de-DE" sz="1100" dirty="0" err="1">
                <a:ea typeface="Calibri"/>
              </a:rPr>
              <a:t>Handelmann</a:t>
            </a:r>
            <a:r>
              <a:rPr lang="de-DE" sz="1100" dirty="0">
                <a:ea typeface="Calibri"/>
              </a:rPr>
              <a:t> (Hrsg.): </a:t>
            </a:r>
            <a:r>
              <a:rPr lang="de-DE" sz="1100" i="1" dirty="0">
                <a:ea typeface="Calibri"/>
              </a:rPr>
              <a:t>Übergänge mit Klasse. Klassismus im Kontext von Übergangsgestaltung (S. 89-97). </a:t>
            </a:r>
            <a:r>
              <a:rPr lang="de-DE" sz="1100" dirty="0">
                <a:ea typeface="Calibri"/>
              </a:rPr>
              <a:t>Verlag Julius Klinkhardt.</a:t>
            </a:r>
          </a:p>
          <a:p>
            <a:endParaRPr lang="de-DE" sz="1100" dirty="0">
              <a:ea typeface="Calibri"/>
            </a:endParaRPr>
          </a:p>
        </p:txBody>
      </p:sp>
    </p:spTree>
    <p:extLst>
      <p:ext uri="{BB962C8B-B14F-4D97-AF65-F5344CB8AC3E}">
        <p14:creationId xmlns:p14="http://schemas.microsoft.com/office/powerpoint/2010/main" val="1711165000"/>
      </p:ext>
    </p:extLst>
  </p:cSld>
  <p:clrMapOvr>
    <a:masterClrMapping/>
  </p:clrMapOvr>
</p:sld>
</file>

<file path=ppt/theme/theme1.xml><?xml version="1.0" encoding="utf-8"?>
<a:theme xmlns:a="http://schemas.openxmlformats.org/drawingml/2006/main" name="Office">
  <a:themeElements>
    <a:clrScheme name="DIGIBO Best!">
      <a:dk1>
        <a:srgbClr val="333E48"/>
      </a:dk1>
      <a:lt1>
        <a:srgbClr val="FFFFFF"/>
      </a:lt1>
      <a:dk2>
        <a:srgbClr val="006E89"/>
      </a:dk2>
      <a:lt2>
        <a:srgbClr val="E7E6E6"/>
      </a:lt2>
      <a:accent1>
        <a:srgbClr val="AF0078"/>
      </a:accent1>
      <a:accent2>
        <a:srgbClr val="008E95"/>
      </a:accent2>
      <a:accent3>
        <a:srgbClr val="009CD0"/>
      </a:accent3>
      <a:accent4>
        <a:srgbClr val="00578A"/>
      </a:accent4>
      <a:accent5>
        <a:srgbClr val="B1C800"/>
      </a:accent5>
      <a:accent6>
        <a:srgbClr val="79B51D"/>
      </a:accent6>
      <a:hlink>
        <a:srgbClr val="AE0078"/>
      </a:hlink>
      <a:folHlink>
        <a:srgbClr val="00578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DIGIBO Best!">
      <a:dk1>
        <a:srgbClr val="333E48"/>
      </a:dk1>
      <a:lt1>
        <a:srgbClr val="FFFFFF"/>
      </a:lt1>
      <a:dk2>
        <a:srgbClr val="006E89"/>
      </a:dk2>
      <a:lt2>
        <a:srgbClr val="E7E6E6"/>
      </a:lt2>
      <a:accent1>
        <a:srgbClr val="AF0078"/>
      </a:accent1>
      <a:accent2>
        <a:srgbClr val="008E95"/>
      </a:accent2>
      <a:accent3>
        <a:srgbClr val="009CD0"/>
      </a:accent3>
      <a:accent4>
        <a:srgbClr val="00578A"/>
      </a:accent4>
      <a:accent5>
        <a:srgbClr val="B1C800"/>
      </a:accent5>
      <a:accent6>
        <a:srgbClr val="79B51D"/>
      </a:accent6>
      <a:hlink>
        <a:srgbClr val="AE0078"/>
      </a:hlink>
      <a:folHlink>
        <a:srgbClr val="00578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20f4841-7d47-4738-bb39-d617a48ac7c1">
      <Terms xmlns="http://schemas.microsoft.com/office/infopath/2007/PartnerControls"/>
    </lcf76f155ced4ddcb4097134ff3c332f>
    <TaxCatchAll xmlns="9b69e852-0534-4649-9857-ef2ac204dfa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5D829CAAB3958244A2CC9A2C2049FCD3" ma:contentTypeVersion="15" ma:contentTypeDescription="Ein neues Dokument erstellen." ma:contentTypeScope="" ma:versionID="5baad275be39d8b51d627314b069baae">
  <xsd:schema xmlns:xsd="http://www.w3.org/2001/XMLSchema" xmlns:xs="http://www.w3.org/2001/XMLSchema" xmlns:p="http://schemas.microsoft.com/office/2006/metadata/properties" xmlns:ns2="620f4841-7d47-4738-bb39-d617a48ac7c1" xmlns:ns3="9b69e852-0534-4649-9857-ef2ac204dfa4" targetNamespace="http://schemas.microsoft.com/office/2006/metadata/properties" ma:root="true" ma:fieldsID="13e9d59517be5e663c579285e4f0bcfc" ns2:_="" ns3:_="">
    <xsd:import namespace="620f4841-7d47-4738-bb39-d617a48ac7c1"/>
    <xsd:import namespace="9b69e852-0534-4649-9857-ef2ac204dfa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SearchProperties"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0f4841-7d47-4738-bb39-d617a48ac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8588a322-a884-4ade-8e2e-2d221488be5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69e852-0534-4649-9857-ef2ac204dfa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cc8353b-934e-4046-b2dd-dc4298eb5b89}" ma:internalName="TaxCatchAll" ma:showField="CatchAllData" ma:web="9b69e852-0534-4649-9857-ef2ac204dfa4">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D84C55-E77A-418F-B8AE-30B50BB8DB0A}">
  <ds:schemaRefs>
    <ds:schemaRef ds:uri="http://purl.org/dc/elements/1.1/"/>
    <ds:schemaRef ds:uri="http://www.w3.org/XML/1998/namespace"/>
    <ds:schemaRef ds:uri="http://purl.org/dc/dcmitype/"/>
    <ds:schemaRef ds:uri="620f4841-7d47-4738-bb39-d617a48ac7c1"/>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9b69e852-0534-4649-9857-ef2ac204dfa4"/>
  </ds:schemaRefs>
</ds:datastoreItem>
</file>

<file path=customXml/itemProps2.xml><?xml version="1.0" encoding="utf-8"?>
<ds:datastoreItem xmlns:ds="http://schemas.openxmlformats.org/officeDocument/2006/customXml" ds:itemID="{D0FA9900-9674-4BB4-BF7C-7256FCE580D4}">
  <ds:schemaRefs>
    <ds:schemaRef ds:uri="620f4841-7d47-4738-bb39-d617a48ac7c1"/>
    <ds:schemaRef ds:uri="9b69e852-0534-4649-9857-ef2ac204df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BD3CC95-E3F3-42BF-9366-28CF6C99C0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3843</Words>
  <Application>Microsoft Macintosh PowerPoint</Application>
  <PresentationFormat>Breitbild</PresentationFormat>
  <Paragraphs>472</Paragraphs>
  <Slides>37</Slides>
  <Notes>13</Notes>
  <HiddenSlides>0</HiddenSlides>
  <MMClips>0</MMClips>
  <ScaleCrop>false</ScaleCrop>
  <HeadingPairs>
    <vt:vector size="6" baseType="variant">
      <vt:variant>
        <vt:lpstr>Verwendete Schriftarten</vt:lpstr>
      </vt:variant>
      <vt:variant>
        <vt:i4>10</vt:i4>
      </vt:variant>
      <vt:variant>
        <vt:lpstr>Design</vt:lpstr>
      </vt:variant>
      <vt:variant>
        <vt:i4>2</vt:i4>
      </vt:variant>
      <vt:variant>
        <vt:lpstr>Folientitel</vt:lpstr>
      </vt:variant>
      <vt:variant>
        <vt:i4>37</vt:i4>
      </vt:variant>
    </vt:vector>
  </HeadingPairs>
  <TitlesOfParts>
    <vt:vector size="49" baseType="lpstr">
      <vt:lpstr>Quicksand</vt:lpstr>
      <vt:lpstr>Quicksand SemiBold</vt:lpstr>
      <vt:lpstr>Symbol</vt:lpstr>
      <vt:lpstr>Arial</vt:lpstr>
      <vt:lpstr>Roboto SemiBold</vt:lpstr>
      <vt:lpstr>Aptos</vt:lpstr>
      <vt:lpstr>Calibri</vt:lpstr>
      <vt:lpstr>Roboto</vt:lpstr>
      <vt:lpstr>Wingdings</vt:lpstr>
      <vt:lpstr>Systemschrift Normal</vt:lpstr>
      <vt:lpstr>Office</vt:lpstr>
      <vt:lpstr>1_Office</vt:lpstr>
      <vt:lpstr>Zusammenarbeit Elternhaus und Schule</vt:lpstr>
      <vt:lpstr>Agenda</vt:lpstr>
      <vt:lpstr>01 Formale Vorgaben KAoA </vt:lpstr>
      <vt:lpstr>Formale Vorgaben </vt:lpstr>
      <vt:lpstr>PowerPoint-Präsentation</vt:lpstr>
      <vt:lpstr>Relevanz für  die Schüler:innen </vt:lpstr>
      <vt:lpstr>Relevanz für die Schüler:innen </vt:lpstr>
      <vt:lpstr>Relevanz für die Schüler:innen </vt:lpstr>
      <vt:lpstr>Vier-Felder-Modell der  elterlichen Unterstützung</vt:lpstr>
      <vt:lpstr>PowerPoint-Präsentation</vt:lpstr>
      <vt:lpstr>Sichtweise der Eltern</vt:lpstr>
      <vt:lpstr>Sichtweise der Eltern</vt:lpstr>
      <vt:lpstr>Sichtweise der Eltern</vt:lpstr>
      <vt:lpstr>Sichtweise der Eltern</vt:lpstr>
      <vt:lpstr>Sichtweise der Eltern</vt:lpstr>
      <vt:lpstr>PowerPoint-Präsentation</vt:lpstr>
      <vt:lpstr>Gestaltung von Elternzusammenarbeit  </vt:lpstr>
      <vt:lpstr>Gestaltung von Elternzusammenarbeit  </vt:lpstr>
      <vt:lpstr>PowerPoint-Präsentation</vt:lpstr>
      <vt:lpstr>Einflüsse auf die Zusammenarbeit </vt:lpstr>
      <vt:lpstr>Einflüsse auf die Zusammenarbeit aufdecken</vt:lpstr>
      <vt:lpstr>Zusammenfassung der wichtigsten Aspekte</vt:lpstr>
      <vt:lpstr>PowerPoint-Präsentation</vt:lpstr>
      <vt:lpstr>Beispiele aus der Praxis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Erkenntnisse? </vt:lpstr>
      <vt:lpstr>PowerPoint-Präsentation</vt:lpstr>
      <vt:lpstr>Literatur</vt:lpstr>
      <vt:lpstr>Literatur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meyer@ifbk-online.de</dc:creator>
  <cp:lastModifiedBy>Ivonne Schnurre</cp:lastModifiedBy>
  <cp:revision>198</cp:revision>
  <dcterms:created xsi:type="dcterms:W3CDTF">2024-10-15T09:38:05Z</dcterms:created>
  <dcterms:modified xsi:type="dcterms:W3CDTF">2026-03-16T09:57:17Z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0x0101005D829CAAB3958244A2CC9A2C2049FCD3</vt:lpwstr>
  </property>
  <property fmtid="{D5CDD505-2E9C-101B-9397-08002B2CF9AE}" pid="3" name="MediaServiceImageTags">
    <vt:lpwstr/>
  </property>
</Properties>
</file>