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9" r:id="rId5"/>
    <p:sldId id="1920" r:id="rId6"/>
    <p:sldId id="1940" r:id="rId7"/>
    <p:sldId id="1939" r:id="rId8"/>
    <p:sldId id="1929" r:id="rId9"/>
    <p:sldId id="1928" r:id="rId10"/>
    <p:sldId id="1937" r:id="rId11"/>
    <p:sldId id="1921" r:id="rId12"/>
    <p:sldId id="1931" r:id="rId13"/>
    <p:sldId id="1926" r:id="rId14"/>
    <p:sldId id="1934" r:id="rId15"/>
    <p:sldId id="1935" r:id="rId16"/>
    <p:sldId id="1938" r:id="rId17"/>
    <p:sldId id="1941" r:id="rId18"/>
    <p:sldId id="1925" r:id="rId19"/>
    <p:sldId id="271" r:id="rId20"/>
    <p:sldId id="1933" r:id="rId21"/>
  </p:sldIdLst>
  <p:sldSz cx="12192000" cy="6858000"/>
  <p:notesSz cx="6858000" cy="9144000"/>
  <p:embeddedFontLst>
    <p:embeddedFont>
      <p:font typeface="Quicksand" pitchFamily="2" charset="77"/>
      <p:regular r:id="rId24"/>
      <p:bold r:id="rId25"/>
    </p:embeddedFont>
    <p:embeddedFont>
      <p:font typeface="Quicksand SemiBold" pitchFamily="2" charset="77"/>
      <p:regular r:id="rId26"/>
      <p:bold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Roboto SemiBold" panose="02000000000000000000" pitchFamily="2" charset="0"/>
      <p:regular r:id="rId32"/>
      <p:bold r:id="rId33"/>
      <p:italic r:id="rId34"/>
      <p:boldItalic r:id="rId35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756" userDrawn="1">
          <p15:clr>
            <a:srgbClr val="A4A3A4"/>
          </p15:clr>
        </p15:guide>
        <p15:guide id="3" orient="horz" pos="29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a Richter" initials="IR" lastIdx="1" clrIdx="0">
    <p:extLst>
      <p:ext uri="{19B8F6BF-5375-455C-9EA6-DF929625EA0E}">
        <p15:presenceInfo xmlns:p15="http://schemas.microsoft.com/office/powerpoint/2012/main" userId="S::irichte3@on.wwu.de::58661275-cff8-45da-9655-299cbc907e6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8EA"/>
    <a:srgbClr val="D9EEEF"/>
    <a:srgbClr val="008E95"/>
    <a:srgbClr val="D9EDF0"/>
    <a:srgbClr val="2BB7C4"/>
    <a:srgbClr val="63CBD4"/>
    <a:srgbClr val="D9E7EC"/>
    <a:srgbClr val="E6F7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9"/>
    <p:restoredTop sz="94558"/>
  </p:normalViewPr>
  <p:slideViewPr>
    <p:cSldViewPr snapToGrid="0">
      <p:cViewPr varScale="1">
        <p:scale>
          <a:sx n="106" d="100"/>
          <a:sy n="106" d="100"/>
        </p:scale>
        <p:origin x="208" y="400"/>
      </p:cViewPr>
      <p:guideLst>
        <p:guide orient="horz" pos="1162"/>
        <p:guide pos="756"/>
        <p:guide orient="horz" pos="29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D0A8A-7A33-D948-BDA0-B54C175B3252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14E985B-2155-6E46-8A09-012977E491D8}">
      <dgm:prSet custT="1"/>
      <dgm:spPr>
        <a:solidFill>
          <a:schemeClr val="tx2"/>
        </a:solidFill>
      </dgm:spPr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de-DE" sz="2400" b="1" i="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01</a:t>
          </a:r>
          <a:endParaRPr lang="de-DE" sz="1100" b="1" i="0" dirty="0">
            <a:solidFill>
              <a:schemeClr val="bg1"/>
            </a:solidFill>
            <a:latin typeface="Roboto SemiBold" panose="02000000000000000000" pitchFamily="2" charset="0"/>
            <a:ea typeface="Roboto SemiBold" panose="02000000000000000000" pitchFamily="2" charset="0"/>
          </a:endParaRPr>
        </a:p>
        <a:p>
          <a:pPr>
            <a:lnSpc>
              <a:spcPts val="1320"/>
            </a:lnSpc>
            <a:spcAft>
              <a:spcPts val="0"/>
            </a:spcAft>
          </a:pPr>
          <a:r>
            <a:rPr lang="de-DE" sz="1100" b="1" i="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Feststellung </a:t>
          </a:r>
          <a:br>
            <a:rPr lang="de-DE" sz="1100" b="1" i="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</a:br>
          <a:r>
            <a:rPr lang="de-DE" sz="1100" b="1" i="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des Problems bzw. einer Fragestellung</a:t>
          </a:r>
        </a:p>
        <a:p>
          <a:pPr>
            <a:lnSpc>
              <a:spcPts val="1320"/>
            </a:lnSpc>
            <a:spcAft>
              <a:spcPts val="0"/>
            </a:spcAft>
          </a:pPr>
          <a:endParaRPr lang="de-DE" sz="1100" b="1" dirty="0">
            <a:solidFill>
              <a:schemeClr val="bg1"/>
            </a:solidFill>
            <a:latin typeface=""/>
          </a:endParaRPr>
        </a:p>
      </dgm:t>
    </dgm:pt>
    <dgm:pt modelId="{DA94F40A-6DCC-614D-9BE9-13455844CAAE}" type="parTrans" cxnId="{96190B34-56E1-A84F-92A6-629AB46881D6}">
      <dgm:prSet/>
      <dgm:spPr/>
      <dgm:t>
        <a:bodyPr/>
        <a:lstStyle/>
        <a:p>
          <a:endParaRPr lang="de-DE"/>
        </a:p>
      </dgm:t>
    </dgm:pt>
    <dgm:pt modelId="{F45D5E5B-98BA-2F4B-A47C-1C799F585FD0}" type="sibTrans" cxnId="{96190B34-56E1-A84F-92A6-629AB46881D6}">
      <dgm:prSet/>
      <dgm:spPr>
        <a:solidFill>
          <a:schemeClr val="accent1"/>
        </a:solidFill>
      </dgm:spPr>
      <dgm:t>
        <a:bodyPr/>
        <a:lstStyle/>
        <a:p>
          <a:endParaRPr lang="de-DE"/>
        </a:p>
      </dgm:t>
    </dgm:pt>
    <dgm:pt modelId="{27E610B5-DE24-8949-942E-7D79DDBB1B6A}">
      <dgm:prSet custT="1"/>
      <dgm:spPr>
        <a:solidFill>
          <a:srgbClr val="D9EDF0"/>
        </a:solidFill>
      </dgm:spPr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de-DE" sz="2400" b="1" i="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02</a:t>
          </a:r>
        </a:p>
        <a:p>
          <a:pPr>
            <a:lnSpc>
              <a:spcPts val="1320"/>
            </a:lnSpc>
            <a:spcAft>
              <a:spcPts val="0"/>
            </a:spcAft>
          </a:pPr>
          <a:r>
            <a:rPr lang="de-DE" sz="1100" b="1" i="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Klärung diagnostischer Ziele</a:t>
          </a:r>
        </a:p>
        <a:p>
          <a:pPr>
            <a:lnSpc>
              <a:spcPts val="1320"/>
            </a:lnSpc>
            <a:spcAft>
              <a:spcPts val="0"/>
            </a:spcAft>
          </a:pPr>
          <a:endParaRPr lang="de-DE" sz="1100" b="1" dirty="0">
            <a:solidFill>
              <a:schemeClr val="tx2"/>
            </a:solidFill>
            <a:latin typeface=""/>
          </a:endParaRPr>
        </a:p>
      </dgm:t>
    </dgm:pt>
    <dgm:pt modelId="{4FC70D77-D477-D243-BD09-1C0051B3D0C7}" type="parTrans" cxnId="{49DCAC6E-63CC-1047-8CF0-B5ECB4B4B51C}">
      <dgm:prSet/>
      <dgm:spPr/>
      <dgm:t>
        <a:bodyPr/>
        <a:lstStyle/>
        <a:p>
          <a:endParaRPr lang="de-DE"/>
        </a:p>
      </dgm:t>
    </dgm:pt>
    <dgm:pt modelId="{8F532C0D-1A4C-E34A-9786-5AF0128C80E5}" type="sibTrans" cxnId="{49DCAC6E-63CC-1047-8CF0-B5ECB4B4B51C}">
      <dgm:prSet/>
      <dgm:spPr>
        <a:solidFill>
          <a:schemeClr val="accent1"/>
        </a:solidFill>
      </dgm:spPr>
      <dgm:t>
        <a:bodyPr/>
        <a:lstStyle/>
        <a:p>
          <a:endParaRPr lang="de-DE"/>
        </a:p>
      </dgm:t>
    </dgm:pt>
    <dgm:pt modelId="{EA78F2C2-357C-8E40-BF0E-B042E74EE50C}">
      <dgm:prSet custT="1"/>
      <dgm:spPr>
        <a:solidFill>
          <a:srgbClr val="D9EEEF"/>
        </a:solidFill>
      </dgm:spPr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de-DE" sz="2400" b="1" i="0" dirty="0">
              <a:solidFill>
                <a:schemeClr val="accent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03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e-DE" sz="1100" b="1" i="0" dirty="0">
              <a:solidFill>
                <a:schemeClr val="accent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Anwendung geeigneter Verfahren bzw. Methoden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de-DE" sz="1100" b="1" dirty="0">
            <a:solidFill>
              <a:schemeClr val="accent2"/>
            </a:solidFill>
            <a:latin typeface=""/>
          </a:endParaRPr>
        </a:p>
      </dgm:t>
    </dgm:pt>
    <dgm:pt modelId="{9CF9061F-46CF-9246-BE0C-4D647416F1D1}" type="parTrans" cxnId="{CC93761F-2923-454F-A6E0-B340C9F1147F}">
      <dgm:prSet/>
      <dgm:spPr/>
      <dgm:t>
        <a:bodyPr/>
        <a:lstStyle/>
        <a:p>
          <a:endParaRPr lang="de-DE"/>
        </a:p>
      </dgm:t>
    </dgm:pt>
    <dgm:pt modelId="{50C9A0C7-FF2B-DE4B-84E9-A8A257F2EC69}" type="sibTrans" cxnId="{CC93761F-2923-454F-A6E0-B340C9F1147F}">
      <dgm:prSet/>
      <dgm:spPr>
        <a:solidFill>
          <a:schemeClr val="accent1"/>
        </a:solidFill>
      </dgm:spPr>
      <dgm:t>
        <a:bodyPr/>
        <a:lstStyle/>
        <a:p>
          <a:endParaRPr lang="de-DE"/>
        </a:p>
      </dgm:t>
    </dgm:pt>
    <dgm:pt modelId="{4EDBAF7B-1177-A044-B608-D0450DFC8DE3}">
      <dgm:prSet custT="1"/>
      <dgm:spPr>
        <a:solidFill>
          <a:schemeClr val="accent2"/>
        </a:solidFill>
      </dgm:spPr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de-DE" sz="2400" b="1" i="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04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de-DE" sz="1100" b="1" i="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Diagnostisches Urteil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de-DE" sz="1100" b="1" dirty="0">
            <a:solidFill>
              <a:schemeClr val="bg1"/>
            </a:solidFill>
            <a:latin typeface=""/>
          </a:endParaRPr>
        </a:p>
      </dgm:t>
    </dgm:pt>
    <dgm:pt modelId="{D4E2D485-2688-164F-B0E4-602712C5A1B4}" type="parTrans" cxnId="{E69A07BC-4C49-A34B-A9EB-26DED49600BA}">
      <dgm:prSet/>
      <dgm:spPr/>
      <dgm:t>
        <a:bodyPr/>
        <a:lstStyle/>
        <a:p>
          <a:endParaRPr lang="de-DE"/>
        </a:p>
      </dgm:t>
    </dgm:pt>
    <dgm:pt modelId="{AA1C170E-4A69-4D42-BC85-CDA6D12CB737}" type="sibTrans" cxnId="{E69A07BC-4C49-A34B-A9EB-26DED49600BA}">
      <dgm:prSet/>
      <dgm:spPr>
        <a:solidFill>
          <a:schemeClr val="accent1"/>
        </a:solidFill>
      </dgm:spPr>
      <dgm:t>
        <a:bodyPr/>
        <a:lstStyle/>
        <a:p>
          <a:endParaRPr lang="de-DE"/>
        </a:p>
      </dgm:t>
    </dgm:pt>
    <dgm:pt modelId="{BE576F0E-893A-1D43-A4B6-2D1B53F8B96C}">
      <dgm:prSet custT="1"/>
      <dgm:spPr>
        <a:solidFill>
          <a:srgbClr val="D9EDF0"/>
        </a:solidFill>
      </dgm:spPr>
      <dgm:t>
        <a:bodyPr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de-DE" sz="2400" b="1" i="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05</a:t>
          </a:r>
        </a:p>
        <a:p>
          <a:pPr>
            <a:lnSpc>
              <a:spcPts val="1320"/>
            </a:lnSpc>
            <a:spcAft>
              <a:spcPts val="0"/>
            </a:spcAft>
          </a:pPr>
          <a:r>
            <a:rPr lang="de-DE" sz="1100" b="1" i="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Intervention </a:t>
          </a:r>
          <a:r>
            <a:rPr lang="de-DE" sz="900" b="0" i="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  <a:t>(Anpassung, Verbesserung, etc.) </a:t>
          </a:r>
          <a:br>
            <a:rPr lang="de-DE" sz="900" b="0" i="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900" b="0" i="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  <a:t>- ggfs. Rückkopp-</a:t>
          </a:r>
          <a:r>
            <a:rPr lang="de-DE" sz="900" b="0" i="0" dirty="0" err="1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  <a:t>lungsschleife</a:t>
          </a:r>
          <a:endParaRPr lang="de-DE" sz="900" b="0" i="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>
            <a:lnSpc>
              <a:spcPts val="1320"/>
            </a:lnSpc>
            <a:spcAft>
              <a:spcPts val="0"/>
            </a:spcAft>
          </a:pPr>
          <a:endParaRPr lang="de-DE" sz="900" dirty="0">
            <a:solidFill>
              <a:schemeClr val="tx2"/>
            </a:solidFill>
            <a:latin typeface=""/>
          </a:endParaRPr>
        </a:p>
      </dgm:t>
    </dgm:pt>
    <dgm:pt modelId="{0837AFF9-6453-2646-B115-190343CE25B7}" type="parTrans" cxnId="{67620153-5EFE-F64A-B239-38D68207A260}">
      <dgm:prSet/>
      <dgm:spPr/>
      <dgm:t>
        <a:bodyPr/>
        <a:lstStyle/>
        <a:p>
          <a:endParaRPr lang="de-DE"/>
        </a:p>
      </dgm:t>
    </dgm:pt>
    <dgm:pt modelId="{5E6B030E-8F13-CB48-9A9F-2B836561D680}" type="sibTrans" cxnId="{67620153-5EFE-F64A-B239-38D68207A260}">
      <dgm:prSet/>
      <dgm:spPr>
        <a:solidFill>
          <a:srgbClr val="F0D8EA"/>
        </a:solidFill>
        <a:ln>
          <a:solidFill>
            <a:srgbClr val="F0D8EA"/>
          </a:solidFill>
        </a:ln>
      </dgm:spPr>
      <dgm:t>
        <a:bodyPr/>
        <a:lstStyle/>
        <a:p>
          <a:endParaRPr lang="de-DE"/>
        </a:p>
      </dgm:t>
    </dgm:pt>
    <dgm:pt modelId="{0AA9BDE1-5D2D-8748-88CD-2A0FE38AF419}" type="pres">
      <dgm:prSet presAssocID="{D94D0A8A-7A33-D948-BDA0-B54C175B3252}" presName="cycle" presStyleCnt="0">
        <dgm:presLayoutVars>
          <dgm:dir/>
          <dgm:resizeHandles val="exact"/>
        </dgm:presLayoutVars>
      </dgm:prSet>
      <dgm:spPr/>
    </dgm:pt>
    <dgm:pt modelId="{1DFC8E15-FF94-F84D-9CFD-670A55387E38}" type="pres">
      <dgm:prSet presAssocID="{014E985B-2155-6E46-8A09-012977E491D8}" presName="node" presStyleLbl="node1" presStyleIdx="0" presStyleCnt="5">
        <dgm:presLayoutVars>
          <dgm:bulletEnabled val="1"/>
        </dgm:presLayoutVars>
      </dgm:prSet>
      <dgm:spPr/>
    </dgm:pt>
    <dgm:pt modelId="{8A7A637A-7625-0245-8D34-D9B9C79805E3}" type="pres">
      <dgm:prSet presAssocID="{F45D5E5B-98BA-2F4B-A47C-1C799F585FD0}" presName="sibTrans" presStyleLbl="sibTrans2D1" presStyleIdx="0" presStyleCnt="5"/>
      <dgm:spPr/>
    </dgm:pt>
    <dgm:pt modelId="{2B9406F0-79BD-D847-AD59-852AEF11810D}" type="pres">
      <dgm:prSet presAssocID="{F45D5E5B-98BA-2F4B-A47C-1C799F585FD0}" presName="connectorText" presStyleLbl="sibTrans2D1" presStyleIdx="0" presStyleCnt="5"/>
      <dgm:spPr/>
    </dgm:pt>
    <dgm:pt modelId="{4974297D-3284-A447-985A-654809037183}" type="pres">
      <dgm:prSet presAssocID="{27E610B5-DE24-8949-942E-7D79DDBB1B6A}" presName="node" presStyleLbl="node1" presStyleIdx="1" presStyleCnt="5">
        <dgm:presLayoutVars>
          <dgm:bulletEnabled val="1"/>
        </dgm:presLayoutVars>
      </dgm:prSet>
      <dgm:spPr/>
    </dgm:pt>
    <dgm:pt modelId="{380E34BA-F28C-DC4E-8238-A0026144BAA6}" type="pres">
      <dgm:prSet presAssocID="{8F532C0D-1A4C-E34A-9786-5AF0128C80E5}" presName="sibTrans" presStyleLbl="sibTrans2D1" presStyleIdx="1" presStyleCnt="5"/>
      <dgm:spPr/>
    </dgm:pt>
    <dgm:pt modelId="{BA140D5F-CCF0-8C4C-99E9-201B4B9205A3}" type="pres">
      <dgm:prSet presAssocID="{8F532C0D-1A4C-E34A-9786-5AF0128C80E5}" presName="connectorText" presStyleLbl="sibTrans2D1" presStyleIdx="1" presStyleCnt="5"/>
      <dgm:spPr/>
    </dgm:pt>
    <dgm:pt modelId="{04BCB1FA-16B4-C344-82E8-831B4EE9DE96}" type="pres">
      <dgm:prSet presAssocID="{EA78F2C2-357C-8E40-BF0E-B042E74EE50C}" presName="node" presStyleLbl="node1" presStyleIdx="2" presStyleCnt="5">
        <dgm:presLayoutVars>
          <dgm:bulletEnabled val="1"/>
        </dgm:presLayoutVars>
      </dgm:prSet>
      <dgm:spPr/>
    </dgm:pt>
    <dgm:pt modelId="{11865EBC-0895-8B43-AFA8-330BD2519683}" type="pres">
      <dgm:prSet presAssocID="{50C9A0C7-FF2B-DE4B-84E9-A8A257F2EC69}" presName="sibTrans" presStyleLbl="sibTrans2D1" presStyleIdx="2" presStyleCnt="5"/>
      <dgm:spPr/>
    </dgm:pt>
    <dgm:pt modelId="{F5ED86B7-B7CE-2F4B-AEB8-D206C8A74414}" type="pres">
      <dgm:prSet presAssocID="{50C9A0C7-FF2B-DE4B-84E9-A8A257F2EC69}" presName="connectorText" presStyleLbl="sibTrans2D1" presStyleIdx="2" presStyleCnt="5"/>
      <dgm:spPr/>
    </dgm:pt>
    <dgm:pt modelId="{FE50552D-0A66-A84B-A4AF-31A4D2381DA9}" type="pres">
      <dgm:prSet presAssocID="{4EDBAF7B-1177-A044-B608-D0450DFC8DE3}" presName="node" presStyleLbl="node1" presStyleIdx="3" presStyleCnt="5">
        <dgm:presLayoutVars>
          <dgm:bulletEnabled val="1"/>
        </dgm:presLayoutVars>
      </dgm:prSet>
      <dgm:spPr/>
    </dgm:pt>
    <dgm:pt modelId="{C8E4D500-27B9-6D48-BE0B-50E0994FBB28}" type="pres">
      <dgm:prSet presAssocID="{AA1C170E-4A69-4D42-BC85-CDA6D12CB737}" presName="sibTrans" presStyleLbl="sibTrans2D1" presStyleIdx="3" presStyleCnt="5"/>
      <dgm:spPr/>
    </dgm:pt>
    <dgm:pt modelId="{095DF11F-FA00-2145-820E-EF5F4178B34B}" type="pres">
      <dgm:prSet presAssocID="{AA1C170E-4A69-4D42-BC85-CDA6D12CB737}" presName="connectorText" presStyleLbl="sibTrans2D1" presStyleIdx="3" presStyleCnt="5"/>
      <dgm:spPr/>
    </dgm:pt>
    <dgm:pt modelId="{5D0658A1-2E0A-494F-BA7C-BD99FF81097E}" type="pres">
      <dgm:prSet presAssocID="{BE576F0E-893A-1D43-A4B6-2D1B53F8B96C}" presName="node" presStyleLbl="node1" presStyleIdx="4" presStyleCnt="5">
        <dgm:presLayoutVars>
          <dgm:bulletEnabled val="1"/>
        </dgm:presLayoutVars>
      </dgm:prSet>
      <dgm:spPr/>
    </dgm:pt>
    <dgm:pt modelId="{2954DD78-A0AB-D44C-8305-C27FEFF9F501}" type="pres">
      <dgm:prSet presAssocID="{5E6B030E-8F13-CB48-9A9F-2B836561D680}" presName="sibTrans" presStyleLbl="sibTrans2D1" presStyleIdx="4" presStyleCnt="5"/>
      <dgm:spPr/>
    </dgm:pt>
    <dgm:pt modelId="{0E9361BB-6883-0846-ADDC-574D24B83730}" type="pres">
      <dgm:prSet presAssocID="{5E6B030E-8F13-CB48-9A9F-2B836561D680}" presName="connectorText" presStyleLbl="sibTrans2D1" presStyleIdx="4" presStyleCnt="5"/>
      <dgm:spPr/>
    </dgm:pt>
  </dgm:ptLst>
  <dgm:cxnLst>
    <dgm:cxn modelId="{EA3D5206-56D6-E34B-AD55-B46AE41EED9B}" type="presOf" srcId="{EA78F2C2-357C-8E40-BF0E-B042E74EE50C}" destId="{04BCB1FA-16B4-C344-82E8-831B4EE9DE96}" srcOrd="0" destOrd="0" presId="urn:microsoft.com/office/officeart/2005/8/layout/cycle2"/>
    <dgm:cxn modelId="{EB67BF1A-4D99-4D4D-8EC0-BFDDC218EA69}" type="presOf" srcId="{F45D5E5B-98BA-2F4B-A47C-1C799F585FD0}" destId="{8A7A637A-7625-0245-8D34-D9B9C79805E3}" srcOrd="0" destOrd="0" presId="urn:microsoft.com/office/officeart/2005/8/layout/cycle2"/>
    <dgm:cxn modelId="{CC93761F-2923-454F-A6E0-B340C9F1147F}" srcId="{D94D0A8A-7A33-D948-BDA0-B54C175B3252}" destId="{EA78F2C2-357C-8E40-BF0E-B042E74EE50C}" srcOrd="2" destOrd="0" parTransId="{9CF9061F-46CF-9246-BE0C-4D647416F1D1}" sibTransId="{50C9A0C7-FF2B-DE4B-84E9-A8A257F2EC69}"/>
    <dgm:cxn modelId="{96190B34-56E1-A84F-92A6-629AB46881D6}" srcId="{D94D0A8A-7A33-D948-BDA0-B54C175B3252}" destId="{014E985B-2155-6E46-8A09-012977E491D8}" srcOrd="0" destOrd="0" parTransId="{DA94F40A-6DCC-614D-9BE9-13455844CAAE}" sibTransId="{F45D5E5B-98BA-2F4B-A47C-1C799F585FD0}"/>
    <dgm:cxn modelId="{C2F83334-887D-FD4D-BD26-F635E100E13A}" type="presOf" srcId="{8F532C0D-1A4C-E34A-9786-5AF0128C80E5}" destId="{380E34BA-F28C-DC4E-8238-A0026144BAA6}" srcOrd="0" destOrd="0" presId="urn:microsoft.com/office/officeart/2005/8/layout/cycle2"/>
    <dgm:cxn modelId="{29FDDB36-4799-E343-AC36-6B9F3C33DF39}" type="presOf" srcId="{5E6B030E-8F13-CB48-9A9F-2B836561D680}" destId="{2954DD78-A0AB-D44C-8305-C27FEFF9F501}" srcOrd="0" destOrd="0" presId="urn:microsoft.com/office/officeart/2005/8/layout/cycle2"/>
    <dgm:cxn modelId="{57E6954F-C776-7C41-8FD1-4EB99B504C28}" type="presOf" srcId="{F45D5E5B-98BA-2F4B-A47C-1C799F585FD0}" destId="{2B9406F0-79BD-D847-AD59-852AEF11810D}" srcOrd="1" destOrd="0" presId="urn:microsoft.com/office/officeart/2005/8/layout/cycle2"/>
    <dgm:cxn modelId="{67620153-5EFE-F64A-B239-38D68207A260}" srcId="{D94D0A8A-7A33-D948-BDA0-B54C175B3252}" destId="{BE576F0E-893A-1D43-A4B6-2D1B53F8B96C}" srcOrd="4" destOrd="0" parTransId="{0837AFF9-6453-2646-B115-190343CE25B7}" sibTransId="{5E6B030E-8F13-CB48-9A9F-2B836561D680}"/>
    <dgm:cxn modelId="{A10D8554-10BB-1D46-A1A1-4557466BCB2C}" type="presOf" srcId="{AA1C170E-4A69-4D42-BC85-CDA6D12CB737}" destId="{C8E4D500-27B9-6D48-BE0B-50E0994FBB28}" srcOrd="0" destOrd="0" presId="urn:microsoft.com/office/officeart/2005/8/layout/cycle2"/>
    <dgm:cxn modelId="{0A481162-40CB-FD43-AB96-0B2AB4681F5C}" type="presOf" srcId="{27E610B5-DE24-8949-942E-7D79DDBB1B6A}" destId="{4974297D-3284-A447-985A-654809037183}" srcOrd="0" destOrd="0" presId="urn:microsoft.com/office/officeart/2005/8/layout/cycle2"/>
    <dgm:cxn modelId="{49DCAC6E-63CC-1047-8CF0-B5ECB4B4B51C}" srcId="{D94D0A8A-7A33-D948-BDA0-B54C175B3252}" destId="{27E610B5-DE24-8949-942E-7D79DDBB1B6A}" srcOrd="1" destOrd="0" parTransId="{4FC70D77-D477-D243-BD09-1C0051B3D0C7}" sibTransId="{8F532C0D-1A4C-E34A-9786-5AF0128C80E5}"/>
    <dgm:cxn modelId="{34854574-4EDD-5E4A-84D4-5C012D285207}" type="presOf" srcId="{014E985B-2155-6E46-8A09-012977E491D8}" destId="{1DFC8E15-FF94-F84D-9CFD-670A55387E38}" srcOrd="0" destOrd="0" presId="urn:microsoft.com/office/officeart/2005/8/layout/cycle2"/>
    <dgm:cxn modelId="{6F9BEB80-07D6-204E-8651-5BFAAC0B7004}" type="presOf" srcId="{D94D0A8A-7A33-D948-BDA0-B54C175B3252}" destId="{0AA9BDE1-5D2D-8748-88CD-2A0FE38AF419}" srcOrd="0" destOrd="0" presId="urn:microsoft.com/office/officeart/2005/8/layout/cycle2"/>
    <dgm:cxn modelId="{643B7E90-FEF7-F143-AE41-8E6D0275F9C4}" type="presOf" srcId="{BE576F0E-893A-1D43-A4B6-2D1B53F8B96C}" destId="{5D0658A1-2E0A-494F-BA7C-BD99FF81097E}" srcOrd="0" destOrd="0" presId="urn:microsoft.com/office/officeart/2005/8/layout/cycle2"/>
    <dgm:cxn modelId="{7E94E19E-8F4F-F84A-970F-24D9ADAECCE9}" type="presOf" srcId="{50C9A0C7-FF2B-DE4B-84E9-A8A257F2EC69}" destId="{F5ED86B7-B7CE-2F4B-AEB8-D206C8A74414}" srcOrd="1" destOrd="0" presId="urn:microsoft.com/office/officeart/2005/8/layout/cycle2"/>
    <dgm:cxn modelId="{E69A07BC-4C49-A34B-A9EB-26DED49600BA}" srcId="{D94D0A8A-7A33-D948-BDA0-B54C175B3252}" destId="{4EDBAF7B-1177-A044-B608-D0450DFC8DE3}" srcOrd="3" destOrd="0" parTransId="{D4E2D485-2688-164F-B0E4-602712C5A1B4}" sibTransId="{AA1C170E-4A69-4D42-BC85-CDA6D12CB737}"/>
    <dgm:cxn modelId="{E1C8B6BE-B103-B349-A56C-767A3CDCA663}" type="presOf" srcId="{AA1C170E-4A69-4D42-BC85-CDA6D12CB737}" destId="{095DF11F-FA00-2145-820E-EF5F4178B34B}" srcOrd="1" destOrd="0" presId="urn:microsoft.com/office/officeart/2005/8/layout/cycle2"/>
    <dgm:cxn modelId="{A69487CB-E025-4140-B5D7-E202FC500510}" type="presOf" srcId="{5E6B030E-8F13-CB48-9A9F-2B836561D680}" destId="{0E9361BB-6883-0846-ADDC-574D24B83730}" srcOrd="1" destOrd="0" presId="urn:microsoft.com/office/officeart/2005/8/layout/cycle2"/>
    <dgm:cxn modelId="{07A5E2D2-4DAD-DF4A-B670-6458367BA10C}" type="presOf" srcId="{4EDBAF7B-1177-A044-B608-D0450DFC8DE3}" destId="{FE50552D-0A66-A84B-A4AF-31A4D2381DA9}" srcOrd="0" destOrd="0" presId="urn:microsoft.com/office/officeart/2005/8/layout/cycle2"/>
    <dgm:cxn modelId="{018195FC-A4BA-8843-89A0-FE11A2273690}" type="presOf" srcId="{50C9A0C7-FF2B-DE4B-84E9-A8A257F2EC69}" destId="{11865EBC-0895-8B43-AFA8-330BD2519683}" srcOrd="0" destOrd="0" presId="urn:microsoft.com/office/officeart/2005/8/layout/cycle2"/>
    <dgm:cxn modelId="{2BB294FE-AD19-8F48-9B2B-56FBC3A78DD1}" type="presOf" srcId="{8F532C0D-1A4C-E34A-9786-5AF0128C80E5}" destId="{BA140D5F-CCF0-8C4C-99E9-201B4B9205A3}" srcOrd="1" destOrd="0" presId="urn:microsoft.com/office/officeart/2005/8/layout/cycle2"/>
    <dgm:cxn modelId="{A28FCAE8-5217-1D40-A751-FEA886E9FCD8}" type="presParOf" srcId="{0AA9BDE1-5D2D-8748-88CD-2A0FE38AF419}" destId="{1DFC8E15-FF94-F84D-9CFD-670A55387E38}" srcOrd="0" destOrd="0" presId="urn:microsoft.com/office/officeart/2005/8/layout/cycle2"/>
    <dgm:cxn modelId="{E7A19954-9228-5744-811D-D083843FC2FA}" type="presParOf" srcId="{0AA9BDE1-5D2D-8748-88CD-2A0FE38AF419}" destId="{8A7A637A-7625-0245-8D34-D9B9C79805E3}" srcOrd="1" destOrd="0" presId="urn:microsoft.com/office/officeart/2005/8/layout/cycle2"/>
    <dgm:cxn modelId="{96851C5A-9E15-CC4A-9C07-70D48E2542BE}" type="presParOf" srcId="{8A7A637A-7625-0245-8D34-D9B9C79805E3}" destId="{2B9406F0-79BD-D847-AD59-852AEF11810D}" srcOrd="0" destOrd="0" presId="urn:microsoft.com/office/officeart/2005/8/layout/cycle2"/>
    <dgm:cxn modelId="{83D7FED4-2EC1-2243-BB64-B252C0625FFF}" type="presParOf" srcId="{0AA9BDE1-5D2D-8748-88CD-2A0FE38AF419}" destId="{4974297D-3284-A447-985A-654809037183}" srcOrd="2" destOrd="0" presId="urn:microsoft.com/office/officeart/2005/8/layout/cycle2"/>
    <dgm:cxn modelId="{A80CA160-0151-734D-9585-AA708128E481}" type="presParOf" srcId="{0AA9BDE1-5D2D-8748-88CD-2A0FE38AF419}" destId="{380E34BA-F28C-DC4E-8238-A0026144BAA6}" srcOrd="3" destOrd="0" presId="urn:microsoft.com/office/officeart/2005/8/layout/cycle2"/>
    <dgm:cxn modelId="{A5A0CB49-E95B-E746-BBB3-D35DBF660A2A}" type="presParOf" srcId="{380E34BA-F28C-DC4E-8238-A0026144BAA6}" destId="{BA140D5F-CCF0-8C4C-99E9-201B4B9205A3}" srcOrd="0" destOrd="0" presId="urn:microsoft.com/office/officeart/2005/8/layout/cycle2"/>
    <dgm:cxn modelId="{1624F0D4-EB97-5348-9EB7-56F0CC03098C}" type="presParOf" srcId="{0AA9BDE1-5D2D-8748-88CD-2A0FE38AF419}" destId="{04BCB1FA-16B4-C344-82E8-831B4EE9DE96}" srcOrd="4" destOrd="0" presId="urn:microsoft.com/office/officeart/2005/8/layout/cycle2"/>
    <dgm:cxn modelId="{56AC38E5-54F1-8548-AC53-3D2F4BF47C32}" type="presParOf" srcId="{0AA9BDE1-5D2D-8748-88CD-2A0FE38AF419}" destId="{11865EBC-0895-8B43-AFA8-330BD2519683}" srcOrd="5" destOrd="0" presId="urn:microsoft.com/office/officeart/2005/8/layout/cycle2"/>
    <dgm:cxn modelId="{BE640212-71C0-404E-B265-586F7915D3F7}" type="presParOf" srcId="{11865EBC-0895-8B43-AFA8-330BD2519683}" destId="{F5ED86B7-B7CE-2F4B-AEB8-D206C8A74414}" srcOrd="0" destOrd="0" presId="urn:microsoft.com/office/officeart/2005/8/layout/cycle2"/>
    <dgm:cxn modelId="{12E79D38-1C9F-C04F-925A-6AD29A41978D}" type="presParOf" srcId="{0AA9BDE1-5D2D-8748-88CD-2A0FE38AF419}" destId="{FE50552D-0A66-A84B-A4AF-31A4D2381DA9}" srcOrd="6" destOrd="0" presId="urn:microsoft.com/office/officeart/2005/8/layout/cycle2"/>
    <dgm:cxn modelId="{409007A5-2326-004E-9345-CE15FC5D8494}" type="presParOf" srcId="{0AA9BDE1-5D2D-8748-88CD-2A0FE38AF419}" destId="{C8E4D500-27B9-6D48-BE0B-50E0994FBB28}" srcOrd="7" destOrd="0" presId="urn:microsoft.com/office/officeart/2005/8/layout/cycle2"/>
    <dgm:cxn modelId="{7086C610-3E1C-224F-A7DC-CE48F7C79873}" type="presParOf" srcId="{C8E4D500-27B9-6D48-BE0B-50E0994FBB28}" destId="{095DF11F-FA00-2145-820E-EF5F4178B34B}" srcOrd="0" destOrd="0" presId="urn:microsoft.com/office/officeart/2005/8/layout/cycle2"/>
    <dgm:cxn modelId="{9AA5025C-5F90-F147-ABD1-4B8EC844EEC1}" type="presParOf" srcId="{0AA9BDE1-5D2D-8748-88CD-2A0FE38AF419}" destId="{5D0658A1-2E0A-494F-BA7C-BD99FF81097E}" srcOrd="8" destOrd="0" presId="urn:microsoft.com/office/officeart/2005/8/layout/cycle2"/>
    <dgm:cxn modelId="{E575043D-180C-2E44-94E6-49CB4EEB3346}" type="presParOf" srcId="{0AA9BDE1-5D2D-8748-88CD-2A0FE38AF419}" destId="{2954DD78-A0AB-D44C-8305-C27FEFF9F501}" srcOrd="9" destOrd="0" presId="urn:microsoft.com/office/officeart/2005/8/layout/cycle2"/>
    <dgm:cxn modelId="{6A0F879D-6F66-1444-8791-49F3F2C82335}" type="presParOf" srcId="{2954DD78-A0AB-D44C-8305-C27FEFF9F501}" destId="{0E9361BB-6883-0846-ADDC-574D24B8373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FC8E15-FF94-F84D-9CFD-670A55387E38}">
      <dsp:nvSpPr>
        <dsp:cNvPr id="0" name=""/>
        <dsp:cNvSpPr/>
      </dsp:nvSpPr>
      <dsp:spPr>
        <a:xfrm>
          <a:off x="3142648" y="1021"/>
          <a:ext cx="1640988" cy="1640988"/>
        </a:xfrm>
        <a:prstGeom prst="ellips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2400" b="1" i="0" kern="120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01</a:t>
          </a:r>
          <a:endParaRPr lang="de-DE" sz="1100" b="1" i="0" kern="1200" dirty="0">
            <a:solidFill>
              <a:schemeClr val="bg1"/>
            </a:solidFill>
            <a:latin typeface="Roboto SemiBold" panose="02000000000000000000" pitchFamily="2" charset="0"/>
            <a:ea typeface="Roboto SemiBold" panose="02000000000000000000" pitchFamily="2" charset="0"/>
          </a:endParaRPr>
        </a:p>
        <a:p>
          <a:pPr marL="0" lvl="0" indent="0" algn="ctr" defTabSz="1066800">
            <a:lnSpc>
              <a:spcPts val="132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100" b="1" i="0" kern="120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Feststellung </a:t>
          </a:r>
          <a:br>
            <a:rPr lang="de-DE" sz="1100" b="1" i="0" kern="120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</a:br>
          <a:r>
            <a:rPr lang="de-DE" sz="1100" b="1" i="0" kern="120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des Problems bzw. einer Fragestellung</a:t>
          </a:r>
        </a:p>
        <a:p>
          <a:pPr marL="0" lvl="0" indent="0" algn="ctr" defTabSz="1066800">
            <a:lnSpc>
              <a:spcPts val="1320"/>
            </a:lnSpc>
            <a:spcBef>
              <a:spcPct val="0"/>
            </a:spcBef>
            <a:spcAft>
              <a:spcPts val="0"/>
            </a:spcAft>
            <a:buNone/>
          </a:pPr>
          <a:endParaRPr lang="de-DE" sz="1100" b="1" kern="1200" dirty="0">
            <a:solidFill>
              <a:schemeClr val="bg1"/>
            </a:solidFill>
            <a:latin typeface=""/>
          </a:endParaRPr>
        </a:p>
      </dsp:txBody>
      <dsp:txXfrm>
        <a:off x="3382965" y="241338"/>
        <a:ext cx="1160354" cy="1160354"/>
      </dsp:txXfrm>
    </dsp:sp>
    <dsp:sp modelId="{8A7A637A-7625-0245-8D34-D9B9C79805E3}">
      <dsp:nvSpPr>
        <dsp:cNvPr id="0" name=""/>
        <dsp:cNvSpPr/>
      </dsp:nvSpPr>
      <dsp:spPr>
        <a:xfrm rot="2160000">
          <a:off x="4732113" y="1262271"/>
          <a:ext cx="437641" cy="553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300" kern="1200"/>
        </a:p>
      </dsp:txBody>
      <dsp:txXfrm>
        <a:off x="4744650" y="1334452"/>
        <a:ext cx="306349" cy="332299"/>
      </dsp:txXfrm>
    </dsp:sp>
    <dsp:sp modelId="{4974297D-3284-A447-985A-654809037183}">
      <dsp:nvSpPr>
        <dsp:cNvPr id="0" name=""/>
        <dsp:cNvSpPr/>
      </dsp:nvSpPr>
      <dsp:spPr>
        <a:xfrm>
          <a:off x="5138273" y="1450927"/>
          <a:ext cx="1640988" cy="1640988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2400" b="1" i="0" kern="120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02</a:t>
          </a:r>
        </a:p>
        <a:p>
          <a:pPr marL="0" lvl="0" indent="0" algn="ctr" defTabSz="1066800">
            <a:lnSpc>
              <a:spcPts val="132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100" b="1" i="0" kern="120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Klärung diagnostischer Ziele</a:t>
          </a:r>
        </a:p>
        <a:p>
          <a:pPr marL="0" lvl="0" indent="0" algn="ctr" defTabSz="1066800">
            <a:lnSpc>
              <a:spcPts val="1320"/>
            </a:lnSpc>
            <a:spcBef>
              <a:spcPct val="0"/>
            </a:spcBef>
            <a:spcAft>
              <a:spcPts val="0"/>
            </a:spcAft>
            <a:buNone/>
          </a:pPr>
          <a:endParaRPr lang="de-DE" sz="1100" b="1" kern="1200" dirty="0">
            <a:solidFill>
              <a:schemeClr val="tx2"/>
            </a:solidFill>
            <a:latin typeface=""/>
          </a:endParaRPr>
        </a:p>
      </dsp:txBody>
      <dsp:txXfrm>
        <a:off x="5378590" y="1691244"/>
        <a:ext cx="1160354" cy="1160354"/>
      </dsp:txXfrm>
    </dsp:sp>
    <dsp:sp modelId="{380E34BA-F28C-DC4E-8238-A0026144BAA6}">
      <dsp:nvSpPr>
        <dsp:cNvPr id="0" name=""/>
        <dsp:cNvSpPr/>
      </dsp:nvSpPr>
      <dsp:spPr>
        <a:xfrm rot="6480000">
          <a:off x="5362644" y="3155723"/>
          <a:ext cx="437641" cy="553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300" kern="1200"/>
        </a:p>
      </dsp:txBody>
      <dsp:txXfrm rot="10800000">
        <a:off x="5448576" y="3204057"/>
        <a:ext cx="306349" cy="332299"/>
      </dsp:txXfrm>
    </dsp:sp>
    <dsp:sp modelId="{04BCB1FA-16B4-C344-82E8-831B4EE9DE96}">
      <dsp:nvSpPr>
        <dsp:cNvPr id="0" name=""/>
        <dsp:cNvSpPr/>
      </dsp:nvSpPr>
      <dsp:spPr>
        <a:xfrm>
          <a:off x="4376012" y="3796924"/>
          <a:ext cx="1640988" cy="1640988"/>
        </a:xfrm>
        <a:prstGeom prst="ellipse">
          <a:avLst/>
        </a:prstGeom>
        <a:solidFill>
          <a:srgbClr val="D9EE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2400" b="1" i="0" kern="1200" dirty="0">
              <a:solidFill>
                <a:schemeClr val="accent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03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100" b="1" i="0" kern="1200" dirty="0">
              <a:solidFill>
                <a:schemeClr val="accent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Anwendung geeigneter Verfahren bzw. Methoden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de-DE" sz="1100" b="1" kern="1200" dirty="0">
            <a:solidFill>
              <a:schemeClr val="accent2"/>
            </a:solidFill>
            <a:latin typeface=""/>
          </a:endParaRPr>
        </a:p>
      </dsp:txBody>
      <dsp:txXfrm>
        <a:off x="4616329" y="4037241"/>
        <a:ext cx="1160354" cy="1160354"/>
      </dsp:txXfrm>
    </dsp:sp>
    <dsp:sp modelId="{11865EBC-0895-8B43-AFA8-330BD2519683}">
      <dsp:nvSpPr>
        <dsp:cNvPr id="0" name=""/>
        <dsp:cNvSpPr/>
      </dsp:nvSpPr>
      <dsp:spPr>
        <a:xfrm rot="10800000">
          <a:off x="3756708" y="4340502"/>
          <a:ext cx="437641" cy="553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300" kern="1200"/>
        </a:p>
      </dsp:txBody>
      <dsp:txXfrm rot="10800000">
        <a:off x="3888000" y="4451269"/>
        <a:ext cx="306349" cy="332299"/>
      </dsp:txXfrm>
    </dsp:sp>
    <dsp:sp modelId="{FE50552D-0A66-A84B-A4AF-31A4D2381DA9}">
      <dsp:nvSpPr>
        <dsp:cNvPr id="0" name=""/>
        <dsp:cNvSpPr/>
      </dsp:nvSpPr>
      <dsp:spPr>
        <a:xfrm>
          <a:off x="1909284" y="3796924"/>
          <a:ext cx="1640988" cy="1640988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2400" b="1" i="0" kern="120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04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100" b="1" i="0" kern="1200" dirty="0">
              <a:solidFill>
                <a:schemeClr val="bg1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Diagnostisches Urteil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de-DE" sz="1100" b="1" kern="1200" dirty="0">
            <a:solidFill>
              <a:schemeClr val="bg1"/>
            </a:solidFill>
            <a:latin typeface=""/>
          </a:endParaRPr>
        </a:p>
      </dsp:txBody>
      <dsp:txXfrm>
        <a:off x="2149601" y="4037241"/>
        <a:ext cx="1160354" cy="1160354"/>
      </dsp:txXfrm>
    </dsp:sp>
    <dsp:sp modelId="{C8E4D500-27B9-6D48-BE0B-50E0994FBB28}">
      <dsp:nvSpPr>
        <dsp:cNvPr id="0" name=""/>
        <dsp:cNvSpPr/>
      </dsp:nvSpPr>
      <dsp:spPr>
        <a:xfrm rot="15120000">
          <a:off x="2133655" y="3179283"/>
          <a:ext cx="437641" cy="5538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300" kern="1200"/>
        </a:p>
      </dsp:txBody>
      <dsp:txXfrm rot="10800000">
        <a:off x="2219587" y="3352483"/>
        <a:ext cx="306349" cy="332299"/>
      </dsp:txXfrm>
    </dsp:sp>
    <dsp:sp modelId="{5D0658A1-2E0A-494F-BA7C-BD99FF81097E}">
      <dsp:nvSpPr>
        <dsp:cNvPr id="0" name=""/>
        <dsp:cNvSpPr/>
      </dsp:nvSpPr>
      <dsp:spPr>
        <a:xfrm>
          <a:off x="1147023" y="1450927"/>
          <a:ext cx="1640988" cy="1640988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2400" b="1" i="0" kern="120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05</a:t>
          </a:r>
        </a:p>
        <a:p>
          <a:pPr marL="0" lvl="0" indent="0" algn="ctr" defTabSz="1066800">
            <a:lnSpc>
              <a:spcPts val="1320"/>
            </a:lnSpc>
            <a:spcBef>
              <a:spcPct val="0"/>
            </a:spcBef>
            <a:spcAft>
              <a:spcPts val="0"/>
            </a:spcAft>
            <a:buNone/>
          </a:pPr>
          <a:r>
            <a:rPr lang="de-DE" sz="1100" b="1" i="0" kern="1200" dirty="0">
              <a:solidFill>
                <a:schemeClr val="tx2"/>
              </a:solidFill>
              <a:latin typeface="Roboto SemiBold" panose="02000000000000000000" pitchFamily="2" charset="0"/>
              <a:ea typeface="Roboto SemiBold" panose="02000000000000000000" pitchFamily="2" charset="0"/>
            </a:rPr>
            <a:t>Intervention </a:t>
          </a:r>
          <a:r>
            <a:rPr lang="de-DE" sz="900" b="0" i="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  <a:t>(Anpassung, Verbesserung, etc.) </a:t>
          </a:r>
          <a:br>
            <a:rPr lang="de-DE" sz="900" b="0" i="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900" b="0" i="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  <a:t>- ggfs. Rückkopp-</a:t>
          </a:r>
          <a:r>
            <a:rPr lang="de-DE" sz="900" b="0" i="0" kern="1200" dirty="0" err="1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rPr>
            <a:t>lungsschleife</a:t>
          </a:r>
          <a:endParaRPr lang="de-DE" sz="900" b="0" i="0" kern="120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</a:endParaRPr>
        </a:p>
        <a:p>
          <a:pPr marL="0" lvl="0" indent="0" algn="ctr" defTabSz="1066800">
            <a:lnSpc>
              <a:spcPts val="1320"/>
            </a:lnSpc>
            <a:spcBef>
              <a:spcPct val="0"/>
            </a:spcBef>
            <a:spcAft>
              <a:spcPts val="0"/>
            </a:spcAft>
            <a:buNone/>
          </a:pPr>
          <a:endParaRPr lang="de-DE" sz="900" kern="1200" dirty="0">
            <a:solidFill>
              <a:schemeClr val="tx2"/>
            </a:solidFill>
            <a:latin typeface=""/>
          </a:endParaRPr>
        </a:p>
      </dsp:txBody>
      <dsp:txXfrm>
        <a:off x="1387340" y="1691244"/>
        <a:ext cx="1160354" cy="1160354"/>
      </dsp:txXfrm>
    </dsp:sp>
    <dsp:sp modelId="{2954DD78-A0AB-D44C-8305-C27FEFF9F501}">
      <dsp:nvSpPr>
        <dsp:cNvPr id="0" name=""/>
        <dsp:cNvSpPr/>
      </dsp:nvSpPr>
      <dsp:spPr>
        <a:xfrm rot="19440000">
          <a:off x="2736489" y="1276832"/>
          <a:ext cx="437641" cy="553833"/>
        </a:xfrm>
        <a:prstGeom prst="rightArrow">
          <a:avLst>
            <a:gd name="adj1" fmla="val 60000"/>
            <a:gd name="adj2" fmla="val 50000"/>
          </a:avLst>
        </a:prstGeom>
        <a:solidFill>
          <a:srgbClr val="F0D8EA"/>
        </a:solidFill>
        <a:ln>
          <a:solidFill>
            <a:srgbClr val="F0D8EA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300" kern="1200"/>
        </a:p>
      </dsp:txBody>
      <dsp:txXfrm>
        <a:off x="2749026" y="1426185"/>
        <a:ext cx="306349" cy="332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16.03.26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16.03.26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/>
              <a:t>Pygmalioneffekt: sich selbst erfüllende Prophezeiung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/>
              <a:t>Halo-Effekt: herausragende Eigenschaften bestimmen die Beurteilung anderer nicht sehr gut beobachtbarer Eigenschaften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/>
              <a:t>Logischer Fehler: implizite Annahme über logische Zusammengehörigkeit bestimmter Merkmale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357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91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Tipp für die </a:t>
            </a:r>
            <a:r>
              <a:rPr lang="de-DE" dirty="0" err="1"/>
              <a:t>Multiplikator:innen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Gerne können auf dieser Folie Vorschläge zu Portfolio-Instrumenten eingefügt werden, wie z. B.: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Google Classroom (</a:t>
            </a:r>
            <a:r>
              <a:rPr lang="de-DE" sz="12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https://classroom.google.com</a:t>
            </a:r>
            <a:r>
              <a:rPr lang="de-DE" dirty="0"/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 err="1"/>
              <a:t>FutureBox</a:t>
            </a:r>
            <a:r>
              <a:rPr lang="de-DE" dirty="0"/>
              <a:t> (</a:t>
            </a:r>
            <a:r>
              <a:rPr lang="de-DE" sz="12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https://www.futurebox-portfolio.de</a:t>
            </a:r>
            <a:r>
              <a:rPr lang="de-DE" dirty="0"/>
              <a:t>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Berufswahlapp (</a:t>
            </a:r>
            <a:r>
              <a:rPr lang="de-DE" sz="12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www.berufswahlapp.de)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Berufswahlpass analog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usw.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sz="12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2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Wir haben an dieser Stelle aufgrund sich ändernder Vorgaben in NRW bewusst auf eine Auswahl verzichtet.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1727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hyperlink" Target="http://www.berufswahlkompetenz.de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C741EB3D-7824-62ED-8B39-CDCF27531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7371616" y="2720934"/>
            <a:ext cx="7043102" cy="827413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578B5C9-891A-CD5D-AF9E-507E3094F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-2827218"/>
            <a:ext cx="7043102" cy="82741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042159"/>
            <a:ext cx="10563543" cy="178784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520" y="3922078"/>
            <a:ext cx="10563543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5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Sekundärlogo-Fläch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18AEBE-BA24-1258-9B3A-7AAF3DB471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94360" y="472440"/>
            <a:ext cx="5931444" cy="69681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268" y="1813559"/>
            <a:ext cx="9580795" cy="177260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268" y="3678238"/>
            <a:ext cx="9580795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835F6A3-0BA4-9371-0507-832279AE7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420" t="-353" b="-369"/>
          <a:stretch/>
        </p:blipFill>
        <p:spPr>
          <a:xfrm rot="5400000">
            <a:off x="6481904" y="4458868"/>
            <a:ext cx="4834194" cy="569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8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60125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149720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zeil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338087"/>
            <a:ext cx="11160125" cy="38388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48353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6F9C61-5DFF-5001-DF4E-6EFE5F9C0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636042-18D5-27A0-360F-D9D2B5E80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03863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7C9C93C-8977-E06C-297E-DB4DFF78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597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B4061E7-6C29-1961-A3E9-1905A9406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2338086"/>
            <a:ext cx="5503862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9ED85B53-835C-9CB5-EE67-BF989CE48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338086"/>
            <a:ext cx="5503863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0914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B873DA-8922-5D18-87FA-EF55CE6F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5481637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7282EC0-9F18-C6B3-C099-7FE026B2E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4816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503DBD-C0A3-D26F-45C4-A216E320B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08163"/>
            <a:ext cx="5503863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32A673-CD3F-2C56-117E-A8D6B8743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03863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32E16B-3F52-85F2-35D9-4730FA02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70409A23-DCAB-1ACF-8263-C9AE3BACC25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B7504C-682B-929F-E475-161B26DA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8325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C85FD7BA-A9B8-0156-00E9-3D2E0086FAD5}"/>
              </a:ext>
            </a:extLst>
          </p:cNvPr>
          <p:cNvSpPr/>
          <p:nvPr userDrawn="1"/>
        </p:nvSpPr>
        <p:spPr>
          <a:xfrm>
            <a:off x="515937" y="1620458"/>
            <a:ext cx="3600000" cy="4595150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970805B0-1110-BA6F-6DAB-BA069F7DECD4}"/>
              </a:ext>
            </a:extLst>
          </p:cNvPr>
          <p:cNvSpPr/>
          <p:nvPr userDrawn="1"/>
        </p:nvSpPr>
        <p:spPr>
          <a:xfrm>
            <a:off x="4296000" y="1620458"/>
            <a:ext cx="3600000" cy="4595150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075CFA51-C844-879E-FDFD-247AFAA5AD6D}"/>
              </a:ext>
            </a:extLst>
          </p:cNvPr>
          <p:cNvSpPr/>
          <p:nvPr userDrawn="1"/>
        </p:nvSpPr>
        <p:spPr>
          <a:xfrm>
            <a:off x="8076063" y="1620458"/>
            <a:ext cx="3600000" cy="4595150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CBE0308-1AF2-3AD2-BE73-3B2C328FDA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8300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A15C39D0-25D9-DDB4-D713-B4E38DB8A1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8363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E57FCD8B-D089-6C3F-6E12-8CAE44C68B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58426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E3D2331E-7E6A-47C6-7F6E-99C7F4F9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771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5EA8DAF-7885-0FB8-24B1-85DF3A93C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9" y="1844040"/>
            <a:ext cx="6678946" cy="43434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03B0DC5-A06F-5775-36E5-AD7D5849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Bildplatzhalter 7">
            <a:extLst>
              <a:ext uri="{FF2B5EF4-FFF2-40B4-BE49-F238E27FC236}">
                <a16:creationId xmlns:a16="http://schemas.microsoft.com/office/drawing/2014/main" id="{B18C8EC7-E188-862A-A060-A52161767E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46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1328E083-751E-7C64-32B6-6A8AB7967E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305734-4F63-9AC5-D4D9-F1DF4876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CE3FD7-E3DC-9447-CE53-BD0ADE252183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6723611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F4CF7BA2-585A-32F5-5420-2C6AD2717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326511"/>
            <a:ext cx="6719051" cy="3860930"/>
          </a:xfrm>
        </p:spPr>
        <p:txBody>
          <a:bodyPr/>
          <a:lstStyle>
            <a:lvl2pPr marL="230400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2636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C3505-27E0-AFDE-B079-7DB2CF237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2D62A03D-2C1E-2455-6B00-3273D6FCE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E476B2F-5E03-6F42-6FCE-6DD71A42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3006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417696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Le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09AAC19-3A37-CBA5-ABC2-A82202526F4F}"/>
              </a:ext>
            </a:extLst>
          </p:cNvPr>
          <p:cNvSpPr txBox="1"/>
          <p:nvPr userDrawn="1"/>
        </p:nvSpPr>
        <p:spPr>
          <a:xfrm>
            <a:off x="6282785" y="2675815"/>
            <a:ext cx="4899566" cy="3457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Mit digitalen Tools Berufliche Orientierung an Schule entwickeln und steuern.</a:t>
            </a: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Georgskommende</a:t>
            </a: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33</a:t>
            </a:r>
          </a:p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48143 Münster</a:t>
            </a: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Tel +49 (0) 251 83-29476</a:t>
            </a:r>
          </a:p>
          <a:p>
            <a:pPr>
              <a:lnSpc>
                <a:spcPct val="110000"/>
              </a:lnSpc>
            </a:pPr>
            <a:r>
              <a:rPr lang="de-DE" sz="200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berufswahlkompetenz@uni-muenster.de</a:t>
            </a: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www.berufswahlkompetenz.de</a:t>
            </a:r>
            <a:endParaRPr lang="de-DE" sz="20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8FC720-A13E-4BEF-7A63-AEC2064E0C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1274" y="594851"/>
            <a:ext cx="3251355" cy="138734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F9D4912-D41A-8A98-FF92-1ED90227F9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32266" y="400051"/>
            <a:ext cx="5756585" cy="676275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56FF9E3-E6D5-D8FA-72F3-9D391CACFD94}"/>
              </a:ext>
            </a:extLst>
          </p:cNvPr>
          <p:cNvSpPr txBox="1"/>
          <p:nvPr userDrawn="1"/>
        </p:nvSpPr>
        <p:spPr>
          <a:xfrm>
            <a:off x="12553950" y="728663"/>
            <a:ext cx="283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Diese Folie kann inhaltlich im Folienmaster bearbeitet werden.</a:t>
            </a:r>
          </a:p>
        </p:txBody>
      </p:sp>
    </p:spTree>
    <p:extLst>
      <p:ext uri="{BB962C8B-B14F-4D97-AF65-F5344CB8AC3E}">
        <p14:creationId xmlns:p14="http://schemas.microsoft.com/office/powerpoint/2010/main" val="130529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1160125" cy="43037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3628" y="6352129"/>
            <a:ext cx="532435" cy="384338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20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b="38109"/>
          <a:stretch/>
        </p:blipFill>
        <p:spPr>
          <a:xfrm>
            <a:off x="10472054" y="313532"/>
            <a:ext cx="1220007" cy="322186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2128"/>
            <a:ext cx="917856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305638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63" r:id="rId4"/>
    <p:sldLayoutId id="2147483652" r:id="rId5"/>
    <p:sldLayoutId id="2147483664" r:id="rId6"/>
    <p:sldLayoutId id="2147483653" r:id="rId7"/>
    <p:sldLayoutId id="2147483662" r:id="rId8"/>
    <p:sldLayoutId id="2147483661" r:id="rId9"/>
    <p:sldLayoutId id="2147483665" r:id="rId10"/>
    <p:sldLayoutId id="2147483654" r:id="rId11"/>
    <p:sldLayoutId id="2147483655" r:id="rId12"/>
    <p:sldLayoutId id="214748366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230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428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666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954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12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11" Type="http://schemas.openxmlformats.org/officeDocument/2006/relationships/image" Target="../media/image18.sv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sv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svg"/><Relationship Id="rId11" Type="http://schemas.openxmlformats.org/officeDocument/2006/relationships/image" Target="../media/image25.svg"/><Relationship Id="rId5" Type="http://schemas.openxmlformats.org/officeDocument/2006/relationships/image" Target="../media/image22.svg"/><Relationship Id="rId10" Type="http://schemas.openxmlformats.org/officeDocument/2006/relationships/image" Target="../media/image14.png"/><Relationship Id="rId4" Type="http://schemas.openxmlformats.org/officeDocument/2006/relationships/image" Target="../media/image21.sv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sv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16.png"/><Relationship Id="rId4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svg"/><Relationship Id="rId4" Type="http://schemas.openxmlformats.org/officeDocument/2006/relationships/image" Target="../media/image35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8B621-270F-78EA-CEE9-84E29B9DA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268" y="1524000"/>
            <a:ext cx="9580795" cy="2743200"/>
          </a:xfrm>
        </p:spPr>
        <p:txBody>
          <a:bodyPr>
            <a:normAutofit/>
          </a:bodyPr>
          <a:lstStyle/>
          <a:p>
            <a:r>
              <a:rPr lang="de-DE" dirty="0"/>
              <a:t>Diagnostik und Portfolioarbeit in der Beruflichen Orientierung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6B94310-2AFC-6069-90A8-F60B5C0DF9A9}"/>
              </a:ext>
            </a:extLst>
          </p:cNvPr>
          <p:cNvGrpSpPr/>
          <p:nvPr/>
        </p:nvGrpSpPr>
        <p:grpSpPr>
          <a:xfrm>
            <a:off x="6604788" y="5270465"/>
            <a:ext cx="4760538" cy="1241775"/>
            <a:chOff x="6604788" y="5270465"/>
            <a:chExt cx="4760538" cy="1241775"/>
          </a:xfrm>
        </p:grpSpPr>
        <p:pic>
          <p:nvPicPr>
            <p:cNvPr id="4" name="Picture 4" descr="Absenderkennung mit dem Schriftzug &quot;Ministerium für Schule und Bildung des Landes Nordrhein-Westfalen&quot; sowie dem Landeswappen. ">
              <a:extLst>
                <a:ext uri="{FF2B5EF4-FFF2-40B4-BE49-F238E27FC236}">
                  <a16:creationId xmlns:a16="http://schemas.microsoft.com/office/drawing/2014/main" id="{FDA11367-F5F3-BAAF-23CD-77649EDA2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4788" y="6106582"/>
              <a:ext cx="1976659" cy="405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E18EFA5C-CC93-4DFB-35F9-D2BF318DD9D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31238" b="31328"/>
            <a:stretch/>
          </p:blipFill>
          <p:spPr bwMode="auto">
            <a:xfrm>
              <a:off x="9282563" y="5993663"/>
              <a:ext cx="1706421" cy="420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Grafik 7" descr="Ein Bild, das Screenshot, Schrift, Schwarz enthält.&#10;&#10;Automatisch generierte Beschreibung">
              <a:extLst>
                <a:ext uri="{FF2B5EF4-FFF2-40B4-BE49-F238E27FC236}">
                  <a16:creationId xmlns:a16="http://schemas.microsoft.com/office/drawing/2014/main" id="{DDDEF47B-71DD-2E10-97F8-9C6138280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4789" y="5281072"/>
              <a:ext cx="1205796" cy="333698"/>
            </a:xfrm>
            <a:prstGeom prst="rect">
              <a:avLst/>
            </a:prstGeom>
          </p:spPr>
        </p:pic>
        <p:pic>
          <p:nvPicPr>
            <p:cNvPr id="3" name="Grafik 2" descr="Ein Bild, das Text, Screenshot, Schrift, Reihe enthält.&#10;&#10;Automatisch generierte Beschreibung">
              <a:extLst>
                <a:ext uri="{FF2B5EF4-FFF2-40B4-BE49-F238E27FC236}">
                  <a16:creationId xmlns:a16="http://schemas.microsoft.com/office/drawing/2014/main" id="{72374730-55BA-9AE8-C990-165873E56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238"/>
            <a:stretch>
              <a:fillRect/>
            </a:stretch>
          </p:blipFill>
          <p:spPr>
            <a:xfrm>
              <a:off x="9193355" y="5270465"/>
              <a:ext cx="2171971" cy="723198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81D4F136-9817-769B-FE73-6EA0A5208F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57872" y="5362196"/>
              <a:ext cx="1088195" cy="405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03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2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2D57CF-1352-1A8E-7AE5-98457CF67C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40" y="1844040"/>
            <a:ext cx="6520128" cy="3928271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de-DE" dirty="0"/>
              <a:t>Lehrkräfte beobachten, interpretieren und </a:t>
            </a:r>
            <a:br>
              <a:rPr lang="de-DE" dirty="0"/>
            </a:br>
            <a:r>
              <a:rPr lang="de-DE" dirty="0"/>
              <a:t>beurteilen ständig ihre </a:t>
            </a:r>
            <a:r>
              <a:rPr lang="de-DE" dirty="0" err="1"/>
              <a:t>Schüler:innen</a:t>
            </a:r>
            <a:r>
              <a:rPr lang="de-DE" dirty="0"/>
              <a:t> und leiten </a:t>
            </a:r>
            <a:br>
              <a:rPr lang="de-DE" dirty="0"/>
            </a:br>
            <a:r>
              <a:rPr lang="de-DE" dirty="0"/>
              <a:t>daraus Konsequenzen ab </a:t>
            </a:r>
          </a:p>
          <a:p>
            <a:pPr>
              <a:buClr>
                <a:schemeClr val="accent1"/>
              </a:buClr>
            </a:pPr>
            <a:r>
              <a:rPr lang="de-DE" dirty="0">
                <a:solidFill>
                  <a:schemeClr val="accent1"/>
                </a:solidFill>
                <a:cs typeface="Calibri" panose="020F0502020204030204" pitchFamily="34" charset="0"/>
              </a:rPr>
              <a:t>→</a:t>
            </a:r>
            <a:r>
              <a:rPr lang="de-DE" dirty="0">
                <a:cs typeface="Calibri" panose="020F0502020204030204" pitchFamily="34" charset="0"/>
              </a:rPr>
              <a:t> </a:t>
            </a:r>
            <a:r>
              <a:rPr lang="de-DE" dirty="0">
                <a:solidFill>
                  <a:schemeClr val="accent1"/>
                </a:solidFill>
                <a:cs typeface="Roboto" panose="02000000000000000000" pitchFamily="2" charset="0"/>
              </a:rPr>
              <a:t>Diese Form der Diagnose ist oft wenig bewusst </a:t>
            </a:r>
            <a:br>
              <a:rPr lang="de-DE" dirty="0">
                <a:solidFill>
                  <a:schemeClr val="accent1"/>
                </a:solidFill>
                <a:cs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cs typeface="Roboto" panose="02000000000000000000" pitchFamily="2" charset="0"/>
              </a:rPr>
              <a:t>und unsystematisch!</a:t>
            </a:r>
          </a:p>
          <a:p>
            <a:pPr>
              <a:buClr>
                <a:schemeClr val="accent1"/>
              </a:buClr>
            </a:pPr>
            <a:r>
              <a:rPr lang="de-DE" dirty="0">
                <a:cs typeface="Roboto" panose="02000000000000000000" pitchFamily="2" charset="0"/>
              </a:rPr>
              <a:t>Studien zeigen: Lehrkräfte verfügen nur bedingt </a:t>
            </a:r>
            <a:br>
              <a:rPr lang="de-DE" dirty="0">
                <a:cs typeface="Roboto" panose="02000000000000000000" pitchFamily="2" charset="0"/>
              </a:rPr>
            </a:br>
            <a:r>
              <a:rPr lang="de-DE" dirty="0">
                <a:cs typeface="Roboto" panose="02000000000000000000" pitchFamily="2" charset="0"/>
              </a:rPr>
              <a:t>über diagnostische Kompetenzen (Lehrkräfte können fachliche Lernleistungen besser einschätzen als Merkmale wie Selbstkonzept, Motivation, etc.)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Diagnostik?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9055EB8-41AC-A485-4720-6E3908E2AB69}"/>
              </a:ext>
            </a:extLst>
          </p:cNvPr>
          <p:cNvSpPr txBox="1"/>
          <p:nvPr/>
        </p:nvSpPr>
        <p:spPr>
          <a:xfrm>
            <a:off x="6236931" y="5941220"/>
            <a:ext cx="1208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(Schnebel, 2017)</a:t>
            </a:r>
          </a:p>
        </p:txBody>
      </p:sp>
      <p:pic>
        <p:nvPicPr>
          <p:cNvPr id="6" name="Bildplatzhalter 9">
            <a:extLst>
              <a:ext uri="{FF2B5EF4-FFF2-40B4-BE49-F238E27FC236}">
                <a16:creationId xmlns:a16="http://schemas.microsoft.com/office/drawing/2014/main" id="{D71A180B-C081-03A3-8DE5-99808044EC6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4611" r="4611"/>
          <a:stretch/>
        </p:blipFill>
        <p:spPr>
          <a:xfrm>
            <a:off x="7456003" y="1449388"/>
            <a:ext cx="4347893" cy="4679950"/>
          </a:xfrm>
        </p:spPr>
      </p:pic>
    </p:spTree>
    <p:extLst>
      <p:ext uri="{BB962C8B-B14F-4D97-AF65-F5344CB8AC3E}">
        <p14:creationId xmlns:p14="http://schemas.microsoft.com/office/powerpoint/2010/main" val="139285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3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2D57CF-1352-1A8E-7AE5-98457CF67C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9" y="1844040"/>
            <a:ext cx="11160124" cy="2400701"/>
          </a:xfrm>
        </p:spPr>
        <p:txBody>
          <a:bodyPr numCol="2" spcCol="720000">
            <a:normAutofit fontScale="85000" lnSpcReduction="10000"/>
          </a:bodyPr>
          <a:lstStyle/>
          <a:p>
            <a:r>
              <a:rPr lang="de-DE" sz="2200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Professionelle Diagnostik:</a:t>
            </a:r>
          </a:p>
          <a:p>
            <a:pPr marL="342900" indent="-342900">
              <a:buClr>
                <a:schemeClr val="accent1"/>
              </a:buClr>
              <a:buFont typeface="Calibri" panose="020F0502020204030204" pitchFamily="34" charset="0"/>
              <a:buChar char="→"/>
            </a:pPr>
            <a:r>
              <a:rPr lang="de-DE" sz="2200" dirty="0"/>
              <a:t>explizite Aussagen über Zustände, </a:t>
            </a:r>
            <a:br>
              <a:rPr lang="de-DE" sz="2200" dirty="0"/>
            </a:br>
            <a:r>
              <a:rPr lang="de-DE" sz="2200" dirty="0"/>
              <a:t>Prozesse und Merkmale von Personen, </a:t>
            </a:r>
            <a:br>
              <a:rPr lang="de-DE" sz="2200" dirty="0"/>
            </a:br>
            <a:r>
              <a:rPr lang="de-DE" sz="2200" dirty="0"/>
              <a:t>die zielgerichtet, theoriegeleitet und systematisch in einem reflektierten und methodisch kontrollierten diagnostischen Prozess gewonnen werden</a:t>
            </a:r>
          </a:p>
          <a:p>
            <a:r>
              <a:rPr lang="de-DE" sz="2200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Alltagsdiagnostik:</a:t>
            </a:r>
          </a:p>
          <a:p>
            <a:pPr marL="342900" indent="-342900">
              <a:buClr>
                <a:schemeClr val="accent1"/>
              </a:buClr>
              <a:buFont typeface="Calibri" panose="020F0502020204030204" pitchFamily="34" charset="0"/>
              <a:buChar char="→"/>
            </a:pPr>
            <a:r>
              <a:rPr lang="de-DE" sz="2200" dirty="0"/>
              <a:t>implizite subjektive Urteile, Einschätzungen </a:t>
            </a:r>
            <a:br>
              <a:rPr lang="de-DE" sz="2200" dirty="0"/>
            </a:br>
            <a:r>
              <a:rPr lang="de-DE" sz="2200" dirty="0"/>
              <a:t>und Erwartungen, die eher beiläufig und unsystematisch im Rahmen des alltäglichen erzieherischen Handelns gewonnen werden</a:t>
            </a:r>
          </a:p>
          <a:p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Diagnostik?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id="{59C3FE4B-AD50-903C-68BE-CA5E19B0F86A}"/>
              </a:ext>
            </a:extLst>
          </p:cNvPr>
          <p:cNvSpPr/>
          <p:nvPr/>
        </p:nvSpPr>
        <p:spPr>
          <a:xfrm>
            <a:off x="5602938" y="4760913"/>
            <a:ext cx="6073125" cy="756735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72000" rtlCol="0" anchor="b"/>
          <a:lstStyle/>
          <a:p>
            <a:r>
              <a:rPr lang="de-DE" b="1" dirty="0">
                <a:solidFill>
                  <a:schemeClr val="accent1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Kein Zusammenhang zwischen Berufserfahrung </a:t>
            </a:r>
            <a:br>
              <a:rPr lang="de-DE" b="1" dirty="0">
                <a:solidFill>
                  <a:schemeClr val="accent1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</a:br>
            <a:r>
              <a:rPr lang="de-DE" b="1" dirty="0">
                <a:solidFill>
                  <a:schemeClr val="accent1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und der Diagnosekompetenz von Lehrkräften</a:t>
            </a:r>
            <a:endParaRPr lang="de-DE" b="1" dirty="0">
              <a:solidFill>
                <a:schemeClr val="accent2"/>
              </a:solidFill>
              <a:latin typeface="Roboto SemiBold" panose="02000000000000000000" pitchFamily="2" charset="0"/>
              <a:ea typeface="Roboto SemiBold" panose="02000000000000000000" pitchFamily="2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CAF26EDB-6B20-6229-236A-EDD30928A183}"/>
              </a:ext>
            </a:extLst>
          </p:cNvPr>
          <p:cNvGrpSpPr/>
          <p:nvPr/>
        </p:nvGrpSpPr>
        <p:grpSpPr>
          <a:xfrm>
            <a:off x="10835200" y="4485771"/>
            <a:ext cx="653509" cy="653509"/>
            <a:chOff x="8555039" y="4808400"/>
            <a:chExt cx="781049" cy="78104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4E94E12-6D72-5CDE-3146-2C01CBEDAB42}"/>
                </a:ext>
              </a:extLst>
            </p:cNvPr>
            <p:cNvSpPr/>
            <p:nvPr/>
          </p:nvSpPr>
          <p:spPr>
            <a:xfrm>
              <a:off x="8555039" y="4808400"/>
              <a:ext cx="781049" cy="78104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2"/>
                </a:solidFill>
              </a:endParaRPr>
            </a:p>
          </p:txBody>
        </p:sp>
        <p:pic>
          <p:nvPicPr>
            <p:cNvPr id="6" name="Grafik 5" descr="Blitz mit einfarbiger Füllung">
              <a:extLst>
                <a:ext uri="{FF2B5EF4-FFF2-40B4-BE49-F238E27FC236}">
                  <a16:creationId xmlns:a16="http://schemas.microsoft.com/office/drawing/2014/main" id="{5ABC0E42-E172-9796-816B-37D6283FB4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662737" y="4935348"/>
              <a:ext cx="606905" cy="606905"/>
            </a:xfrm>
            <a:prstGeom prst="rect">
              <a:avLst/>
            </a:prstGeom>
          </p:spPr>
        </p:pic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8DE34B8F-8952-5288-5B3C-C1E32D8C47D2}"/>
              </a:ext>
            </a:extLst>
          </p:cNvPr>
          <p:cNvSpPr txBox="1"/>
          <p:nvPr/>
        </p:nvSpPr>
        <p:spPr>
          <a:xfrm>
            <a:off x="9819635" y="5959692"/>
            <a:ext cx="1971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(Hesse, I. &amp; </a:t>
            </a:r>
            <a:r>
              <a:rPr lang="de-DE" sz="1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Latzko</a:t>
            </a:r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B., 2017)</a:t>
            </a:r>
          </a:p>
        </p:txBody>
      </p:sp>
    </p:spTree>
    <p:extLst>
      <p:ext uri="{BB962C8B-B14F-4D97-AF65-F5344CB8AC3E}">
        <p14:creationId xmlns:p14="http://schemas.microsoft.com/office/powerpoint/2010/main" val="22843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4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2D57CF-1352-1A8E-7AE5-98457CF67C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9" y="1844040"/>
            <a:ext cx="9667589" cy="523775"/>
          </a:xfrm>
        </p:spPr>
        <p:txBody>
          <a:bodyPr>
            <a:normAutofit/>
          </a:bodyPr>
          <a:lstStyle/>
          <a:p>
            <a:r>
              <a:rPr lang="de-DE" b="1" dirty="0"/>
              <a:t>Diagnostik als unverzichtbarer Bestandteil in Tätigkeit von Lehrkräften, um u.a.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Wofür diagnostizieren wir?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9055EB8-41AC-A485-4720-6E3908E2AB69}"/>
              </a:ext>
            </a:extLst>
          </p:cNvPr>
          <p:cNvSpPr txBox="1"/>
          <p:nvPr/>
        </p:nvSpPr>
        <p:spPr>
          <a:xfrm>
            <a:off x="9819635" y="5959692"/>
            <a:ext cx="1971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(Hesse, I. &amp; </a:t>
            </a:r>
            <a:r>
              <a:rPr lang="de-DE" sz="1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Latzko</a:t>
            </a:r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B., 2017)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21DF1EB-A168-F5D1-79C8-482FCFB1AE22}"/>
              </a:ext>
            </a:extLst>
          </p:cNvPr>
          <p:cNvSpPr txBox="1"/>
          <p:nvPr/>
        </p:nvSpPr>
        <p:spPr>
          <a:xfrm>
            <a:off x="421772" y="2512194"/>
            <a:ext cx="11261855" cy="2585323"/>
          </a:xfrm>
          <a:prstGeom prst="rect">
            <a:avLst/>
          </a:prstGeom>
          <a:noFill/>
        </p:spPr>
        <p:txBody>
          <a:bodyPr wrap="square" numCol="3" spcCol="720000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Times Roman"/>
              <a:buChar char="…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Individuelle Lernvoraussetzungen von </a:t>
            </a:r>
            <a:r>
              <a:rPr lang="de-DE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Schüler:innen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beurteilen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zu können, mit dem Ziel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sie angemessen zu fördern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 zu fordern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(→ individuelle Ebene)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42900" indent="-342900">
              <a:buClr>
                <a:schemeClr val="accent1"/>
              </a:buClr>
              <a:buFont typeface="Times Roman"/>
              <a:buChar char="…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Clr>
                <a:schemeClr val="accent1"/>
              </a:buClr>
              <a:buFont typeface="Times Roman"/>
              <a:buChar char="…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Clr>
                <a:schemeClr val="accent1"/>
              </a:buClr>
              <a:buFont typeface="Times Roman"/>
              <a:buChar char="…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der Klasse individuelle Unterschiede zwischen den </a:t>
            </a:r>
            <a:r>
              <a:rPr lang="de-DE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Schüler:innen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erkennen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zu können, um z. B. Lehrmethoden dem Niveau der Klasse anzupassen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(→ Klassenebene)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42900" indent="-342900">
              <a:buClr>
                <a:schemeClr val="accent1"/>
              </a:buClr>
              <a:buFont typeface="Times Roman"/>
              <a:buChar char="…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Clr>
                <a:schemeClr val="accent1"/>
              </a:buClr>
              <a:buFont typeface="Times Roman"/>
              <a:buChar char="…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Clr>
                <a:schemeClr val="accent1"/>
              </a:buClr>
              <a:buFont typeface="Times Roman"/>
              <a:buChar char="…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faire und objektive Zeugnisse, Leistungsberichte und Bildungsempfehlungen erstellen zu können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(→ institutionelle Ebene)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20D7BD2-9737-37D3-B1A2-0A1DF6CF9D8B}"/>
              </a:ext>
            </a:extLst>
          </p:cNvPr>
          <p:cNvSpPr txBox="1"/>
          <p:nvPr/>
        </p:nvSpPr>
        <p:spPr>
          <a:xfrm>
            <a:off x="515938" y="5088293"/>
            <a:ext cx="8406681" cy="98488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→"/>
            </a:pPr>
            <a:r>
              <a:rPr lang="de-DE" sz="2000" dirty="0">
                <a:solidFill>
                  <a:schemeClr val="accent1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Diagnosekompetenz als zentrale Kompetenz für erfolgreiches Unterrichten und pädagogisches Handeln!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586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5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2D57CF-1352-1A8E-7AE5-98457CF67C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850391"/>
            <a:ext cx="10971211" cy="857770"/>
          </a:xfrm>
        </p:spPr>
        <p:txBody>
          <a:bodyPr/>
          <a:lstStyle/>
          <a:p>
            <a:r>
              <a:rPr lang="de-DE" b="1" dirty="0"/>
              <a:t>Diagnostische Kompetenz bzw. Expertise von Lehrkräften muss erlernt werden!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Diagnostische Kompetenz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3584114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CECB40E-DF31-892C-B0DB-1702A867307B}"/>
              </a:ext>
            </a:extLst>
          </p:cNvPr>
          <p:cNvSpPr txBox="1"/>
          <p:nvPr/>
        </p:nvSpPr>
        <p:spPr>
          <a:xfrm>
            <a:off x="515938" y="3377743"/>
            <a:ext cx="314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Kenntnisse von Methoden und deren Anwendung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FBCF929-8DF9-8831-E9E1-1BFD7F754493}"/>
              </a:ext>
            </a:extLst>
          </p:cNvPr>
          <p:cNvSpPr txBox="1"/>
          <p:nvPr/>
        </p:nvSpPr>
        <p:spPr>
          <a:xfrm>
            <a:off x="4403467" y="3377743"/>
            <a:ext cx="3621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Kenntnisse über Urteils-tendenzen und -fehler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EB6B2C74-8C52-3AE5-A932-15793EFA02F1}"/>
              </a:ext>
            </a:extLst>
          </p:cNvPr>
          <p:cNvSpPr txBox="1"/>
          <p:nvPr/>
        </p:nvSpPr>
        <p:spPr>
          <a:xfrm>
            <a:off x="8213634" y="3377743"/>
            <a:ext cx="314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/>
              </a:buClr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Wissen über das Lehren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und Lernen</a:t>
            </a:r>
          </a:p>
          <a:p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Abgerundetes Rechteck 27">
            <a:extLst>
              <a:ext uri="{FF2B5EF4-FFF2-40B4-BE49-F238E27FC236}">
                <a16:creationId xmlns:a16="http://schemas.microsoft.com/office/drawing/2014/main" id="{ADB57E7E-7F0D-FC80-CE80-7DA5B30A781B}"/>
              </a:ext>
            </a:extLst>
          </p:cNvPr>
          <p:cNvSpPr/>
          <p:nvPr/>
        </p:nvSpPr>
        <p:spPr>
          <a:xfrm>
            <a:off x="515937" y="4065281"/>
            <a:ext cx="2949933" cy="339134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Testverfahren</a:t>
            </a:r>
            <a:endParaRPr lang="de-DE" sz="1400" dirty="0">
              <a:solidFill>
                <a:schemeClr val="accent1"/>
              </a:solidFill>
            </a:endParaRPr>
          </a:p>
        </p:txBody>
      </p:sp>
      <p:sp>
        <p:nvSpPr>
          <p:cNvPr id="29" name="Abgerundetes Rechteck 28">
            <a:extLst>
              <a:ext uri="{FF2B5EF4-FFF2-40B4-BE49-F238E27FC236}">
                <a16:creationId xmlns:a16="http://schemas.microsoft.com/office/drawing/2014/main" id="{B91AB677-BC38-1373-57AB-4AA28B160A2E}"/>
              </a:ext>
            </a:extLst>
          </p:cNvPr>
          <p:cNvSpPr/>
          <p:nvPr/>
        </p:nvSpPr>
        <p:spPr>
          <a:xfrm>
            <a:off x="515937" y="4468820"/>
            <a:ext cx="2949933" cy="339134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Beobachtungen</a:t>
            </a:r>
          </a:p>
        </p:txBody>
      </p:sp>
      <p:sp>
        <p:nvSpPr>
          <p:cNvPr id="30" name="Abgerundetes Rechteck 29">
            <a:extLst>
              <a:ext uri="{FF2B5EF4-FFF2-40B4-BE49-F238E27FC236}">
                <a16:creationId xmlns:a16="http://schemas.microsoft.com/office/drawing/2014/main" id="{AC7E3260-9D20-2C8C-2459-EDF16355950F}"/>
              </a:ext>
            </a:extLst>
          </p:cNvPr>
          <p:cNvSpPr/>
          <p:nvPr/>
        </p:nvSpPr>
        <p:spPr>
          <a:xfrm>
            <a:off x="515937" y="4871788"/>
            <a:ext cx="2949933" cy="339134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Gespräche</a:t>
            </a:r>
          </a:p>
        </p:txBody>
      </p:sp>
      <p:sp>
        <p:nvSpPr>
          <p:cNvPr id="31" name="Abgerundetes Rechteck 30">
            <a:extLst>
              <a:ext uri="{FF2B5EF4-FFF2-40B4-BE49-F238E27FC236}">
                <a16:creationId xmlns:a16="http://schemas.microsoft.com/office/drawing/2014/main" id="{4F1E51C1-D2BD-6CF9-4EF2-47E2D2C03D7C}"/>
              </a:ext>
            </a:extLst>
          </p:cNvPr>
          <p:cNvSpPr/>
          <p:nvPr/>
        </p:nvSpPr>
        <p:spPr>
          <a:xfrm>
            <a:off x="4409555" y="4065281"/>
            <a:ext cx="2949933" cy="339134"/>
          </a:xfrm>
          <a:prstGeom prst="roundRect">
            <a:avLst/>
          </a:prstGeom>
          <a:solidFill>
            <a:srgbClr val="D9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Milde- oder Strenge- Effekt</a:t>
            </a:r>
          </a:p>
        </p:txBody>
      </p:sp>
      <p:sp>
        <p:nvSpPr>
          <p:cNvPr id="32" name="Abgerundetes Rechteck 31">
            <a:extLst>
              <a:ext uri="{FF2B5EF4-FFF2-40B4-BE49-F238E27FC236}">
                <a16:creationId xmlns:a16="http://schemas.microsoft.com/office/drawing/2014/main" id="{63FFC150-48A9-815F-866D-9E70ECD924FB}"/>
              </a:ext>
            </a:extLst>
          </p:cNvPr>
          <p:cNvSpPr/>
          <p:nvPr/>
        </p:nvSpPr>
        <p:spPr>
          <a:xfrm>
            <a:off x="4409555" y="4468820"/>
            <a:ext cx="2949933" cy="339134"/>
          </a:xfrm>
          <a:prstGeom prst="roundRect">
            <a:avLst/>
          </a:prstGeom>
          <a:solidFill>
            <a:srgbClr val="D9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Pygmalioneffekt</a:t>
            </a:r>
          </a:p>
        </p:txBody>
      </p:sp>
      <p:sp>
        <p:nvSpPr>
          <p:cNvPr id="33" name="Abgerundetes Rechteck 32">
            <a:extLst>
              <a:ext uri="{FF2B5EF4-FFF2-40B4-BE49-F238E27FC236}">
                <a16:creationId xmlns:a16="http://schemas.microsoft.com/office/drawing/2014/main" id="{94DD95DD-AACC-8A6B-6010-BCEB6FA04E3A}"/>
              </a:ext>
            </a:extLst>
          </p:cNvPr>
          <p:cNvSpPr/>
          <p:nvPr/>
        </p:nvSpPr>
        <p:spPr>
          <a:xfrm>
            <a:off x="4409555" y="4871788"/>
            <a:ext cx="2949933" cy="339134"/>
          </a:xfrm>
          <a:prstGeom prst="roundRect">
            <a:avLst/>
          </a:prstGeom>
          <a:solidFill>
            <a:srgbClr val="D9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Halo-Effekt</a:t>
            </a:r>
          </a:p>
        </p:txBody>
      </p:sp>
      <p:sp>
        <p:nvSpPr>
          <p:cNvPr id="34" name="Abgerundetes Rechteck 33">
            <a:extLst>
              <a:ext uri="{FF2B5EF4-FFF2-40B4-BE49-F238E27FC236}">
                <a16:creationId xmlns:a16="http://schemas.microsoft.com/office/drawing/2014/main" id="{A48C5757-F7A9-5B52-7DA6-BE06339BA829}"/>
              </a:ext>
            </a:extLst>
          </p:cNvPr>
          <p:cNvSpPr/>
          <p:nvPr/>
        </p:nvSpPr>
        <p:spPr>
          <a:xfrm>
            <a:off x="4409555" y="5274756"/>
            <a:ext cx="2949933" cy="339134"/>
          </a:xfrm>
          <a:prstGeom prst="roundRect">
            <a:avLst/>
          </a:prstGeom>
          <a:solidFill>
            <a:srgbClr val="D9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Sympathiefehler</a:t>
            </a:r>
          </a:p>
        </p:txBody>
      </p:sp>
      <p:sp>
        <p:nvSpPr>
          <p:cNvPr id="35" name="Abgerundetes Rechteck 34">
            <a:extLst>
              <a:ext uri="{FF2B5EF4-FFF2-40B4-BE49-F238E27FC236}">
                <a16:creationId xmlns:a16="http://schemas.microsoft.com/office/drawing/2014/main" id="{3A632DD3-AEDB-3515-22C0-D1669E7F9526}"/>
              </a:ext>
            </a:extLst>
          </p:cNvPr>
          <p:cNvSpPr/>
          <p:nvPr/>
        </p:nvSpPr>
        <p:spPr>
          <a:xfrm>
            <a:off x="4409555" y="5678295"/>
            <a:ext cx="2949933" cy="339134"/>
          </a:xfrm>
          <a:prstGeom prst="roundRect">
            <a:avLst/>
          </a:prstGeom>
          <a:solidFill>
            <a:srgbClr val="D9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Logischer Fehler</a:t>
            </a:r>
          </a:p>
        </p:txBody>
      </p:sp>
      <p:sp>
        <p:nvSpPr>
          <p:cNvPr id="36" name="Abgerundetes Rechteck 35">
            <a:extLst>
              <a:ext uri="{FF2B5EF4-FFF2-40B4-BE49-F238E27FC236}">
                <a16:creationId xmlns:a16="http://schemas.microsoft.com/office/drawing/2014/main" id="{940D5F2A-20EA-9DE0-574A-180BC8380D70}"/>
              </a:ext>
            </a:extLst>
          </p:cNvPr>
          <p:cNvSpPr/>
          <p:nvPr/>
        </p:nvSpPr>
        <p:spPr>
          <a:xfrm>
            <a:off x="4409555" y="6081263"/>
            <a:ext cx="2949933" cy="339134"/>
          </a:xfrm>
          <a:prstGeom prst="roundRect">
            <a:avLst/>
          </a:prstGeom>
          <a:solidFill>
            <a:srgbClr val="D9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 err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Primacy</a:t>
            </a:r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oder </a:t>
            </a:r>
            <a:r>
              <a:rPr lang="de-DE" sz="1400" dirty="0" err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Recency</a:t>
            </a:r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Effekt</a:t>
            </a:r>
          </a:p>
        </p:txBody>
      </p:sp>
      <p:sp>
        <p:nvSpPr>
          <p:cNvPr id="37" name="Abgerundetes Rechteck 36">
            <a:extLst>
              <a:ext uri="{FF2B5EF4-FFF2-40B4-BE49-F238E27FC236}">
                <a16:creationId xmlns:a16="http://schemas.microsoft.com/office/drawing/2014/main" id="{47F707C5-0F2A-02B7-C0E5-AF0484F3C656}"/>
              </a:ext>
            </a:extLst>
          </p:cNvPr>
          <p:cNvSpPr/>
          <p:nvPr/>
        </p:nvSpPr>
        <p:spPr>
          <a:xfrm>
            <a:off x="4403467" y="6378922"/>
            <a:ext cx="2949933" cy="33913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  <p:sp>
        <p:nvSpPr>
          <p:cNvPr id="38" name="Abgerundetes Rechteck 37">
            <a:extLst>
              <a:ext uri="{FF2B5EF4-FFF2-40B4-BE49-F238E27FC236}">
                <a16:creationId xmlns:a16="http://schemas.microsoft.com/office/drawing/2014/main" id="{D7162C57-6EAE-16D1-AA32-E6C3B220D0CB}"/>
              </a:ext>
            </a:extLst>
          </p:cNvPr>
          <p:cNvSpPr/>
          <p:nvPr/>
        </p:nvSpPr>
        <p:spPr>
          <a:xfrm>
            <a:off x="8209471" y="4024417"/>
            <a:ext cx="2949933" cy="339134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Implizite Persönlichkeitstheorien</a:t>
            </a:r>
          </a:p>
        </p:txBody>
      </p:sp>
      <p:sp>
        <p:nvSpPr>
          <p:cNvPr id="39" name="Abgerundetes Rechteck 38">
            <a:extLst>
              <a:ext uri="{FF2B5EF4-FFF2-40B4-BE49-F238E27FC236}">
                <a16:creationId xmlns:a16="http://schemas.microsoft.com/office/drawing/2014/main" id="{57EC7081-F94C-931B-99B1-B93C1F64DDC8}"/>
              </a:ext>
            </a:extLst>
          </p:cNvPr>
          <p:cNvSpPr/>
          <p:nvPr/>
        </p:nvSpPr>
        <p:spPr>
          <a:xfrm>
            <a:off x="8209471" y="4427956"/>
            <a:ext cx="2949933" cy="339134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Bewusste Reflexion</a:t>
            </a:r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A3F22F26-55C0-A68A-F415-C902DE8E7CC1}"/>
              </a:ext>
            </a:extLst>
          </p:cNvPr>
          <p:cNvSpPr/>
          <p:nvPr/>
        </p:nvSpPr>
        <p:spPr>
          <a:xfrm>
            <a:off x="8209471" y="4830924"/>
            <a:ext cx="2949933" cy="339134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Intuitive Urteile</a:t>
            </a:r>
          </a:p>
        </p:txBody>
      </p:sp>
      <p:sp>
        <p:nvSpPr>
          <p:cNvPr id="41" name="Abgerundetes Rechteck 40">
            <a:extLst>
              <a:ext uri="{FF2B5EF4-FFF2-40B4-BE49-F238E27FC236}">
                <a16:creationId xmlns:a16="http://schemas.microsoft.com/office/drawing/2014/main" id="{98C8DE84-71E0-7661-F71C-F74C97116AB7}"/>
              </a:ext>
            </a:extLst>
          </p:cNvPr>
          <p:cNvSpPr/>
          <p:nvPr/>
        </p:nvSpPr>
        <p:spPr>
          <a:xfrm>
            <a:off x="8209471" y="5220192"/>
            <a:ext cx="2949933" cy="339134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Theoriebezug</a:t>
            </a:r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F80C2878-95DD-C981-1766-EA00E10B4E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7066" y="2174674"/>
            <a:ext cx="1495353" cy="1495353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E666DE45-9031-BB7F-F516-DC63053F9F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17011" y="2255657"/>
            <a:ext cx="1358088" cy="135808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C25CD1F-4CCD-295D-2AFF-2E9DBC9E76DD}"/>
              </a:ext>
            </a:extLst>
          </p:cNvPr>
          <p:cNvSpPr txBox="1"/>
          <p:nvPr/>
        </p:nvSpPr>
        <p:spPr>
          <a:xfrm>
            <a:off x="9819635" y="5959692"/>
            <a:ext cx="1971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(Hesse, I. &amp; </a:t>
            </a:r>
            <a:r>
              <a:rPr lang="de-DE" sz="1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Latzko</a:t>
            </a:r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B., 2017)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C3F2351-D39A-985F-518B-2E6DDEA1D4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61339" y="2276461"/>
            <a:ext cx="1170887" cy="1170887"/>
          </a:xfrm>
          <a:prstGeom prst="rect">
            <a:avLst/>
          </a:prstGeom>
        </p:spPr>
      </p:pic>
      <p:pic>
        <p:nvPicPr>
          <p:cNvPr id="10" name="Grafik 9" descr="Ein Bild, das Kreis, Symbol, Grafiken, Logo enthält.&#10;&#10;KI-generierte Inhalte können fehlerhaft sein.">
            <a:extLst>
              <a:ext uri="{FF2B5EF4-FFF2-40B4-BE49-F238E27FC236}">
                <a16:creationId xmlns:a16="http://schemas.microsoft.com/office/drawing/2014/main" id="{69C25BA1-C8E3-343C-FA13-77435FE06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02112">
            <a:off x="1528956" y="2186177"/>
            <a:ext cx="1311212" cy="131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8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23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 animBg="1"/>
      <p:bldP spid="39" grpId="0" animBg="1"/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6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Diagnostik als Prozess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25976C76-BF13-5599-CA06-13B8B522EE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2631359"/>
              </p:ext>
            </p:extLst>
          </p:nvPr>
        </p:nvGraphicFramePr>
        <p:xfrm>
          <a:off x="3395600" y="678746"/>
          <a:ext cx="7926286" cy="5438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Grafik 11">
            <a:extLst>
              <a:ext uri="{FF2B5EF4-FFF2-40B4-BE49-F238E27FC236}">
                <a16:creationId xmlns:a16="http://schemas.microsoft.com/office/drawing/2014/main" id="{87D548D1-0BF0-BA0F-9A1D-8FBB37CAE0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3677" y="2488321"/>
            <a:ext cx="1990132" cy="199013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B3643C3-7788-65FA-E1DA-EDF497FB4E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20366" y="3724750"/>
            <a:ext cx="1221211" cy="1221211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38504E3B-78C4-7D83-0B5E-185B2283638E}"/>
              </a:ext>
            </a:extLst>
          </p:cNvPr>
          <p:cNvSpPr txBox="1"/>
          <p:nvPr/>
        </p:nvSpPr>
        <p:spPr>
          <a:xfrm>
            <a:off x="9819635" y="5959692"/>
            <a:ext cx="1971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(Hesse, I. &amp; </a:t>
            </a:r>
            <a:r>
              <a:rPr lang="de-DE" sz="1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Latzko</a:t>
            </a:r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B., 2017)</a:t>
            </a:r>
          </a:p>
        </p:txBody>
      </p:sp>
      <p:pic>
        <p:nvPicPr>
          <p:cNvPr id="10" name="Grafik 9" descr="Ein Bild, das Kreis, Symbol, Grafiken, Logo enthält.&#10;&#10;KI-generierte Inhalte können fehlerhaft sein.">
            <a:extLst>
              <a:ext uri="{FF2B5EF4-FFF2-40B4-BE49-F238E27FC236}">
                <a16:creationId xmlns:a16="http://schemas.microsoft.com/office/drawing/2014/main" id="{0A1A9696-25A0-9B5A-322C-5522D5620F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7895" y="5521314"/>
            <a:ext cx="976138" cy="976138"/>
          </a:xfrm>
          <a:prstGeom prst="rect">
            <a:avLst/>
          </a:prstGeom>
        </p:spPr>
      </p:pic>
      <p:pic>
        <p:nvPicPr>
          <p:cNvPr id="11" name="Grafik 10" descr="Ein Bild, das Grafiken, Schrift, Design, Typografie enthält.&#10;&#10;KI-generierte Inhalte können fehlerhaft sein.">
            <a:extLst>
              <a:ext uri="{FF2B5EF4-FFF2-40B4-BE49-F238E27FC236}">
                <a16:creationId xmlns:a16="http://schemas.microsoft.com/office/drawing/2014/main" id="{CEEE75F9-47E4-EF3F-397E-5820CAAD22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5479" y="1036492"/>
            <a:ext cx="1052291" cy="105229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1E539DF-A41A-94B1-CBFF-D2D332CADE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13616" y="3724749"/>
            <a:ext cx="1220400" cy="12204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20129D9-FE66-BB62-F72F-93D559F1212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8434873" y="1079000"/>
            <a:ext cx="967274" cy="96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2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FC8E15-FF94-F84D-9CFD-670A55387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A7A637A-7625-0245-8D34-D9B9C7980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74297D-3284-A447-985A-6548090371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0E34BA-F28C-DC4E-8238-A0026144B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BCB1FA-16B4-C344-82E8-831B4EE9DE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1865EBC-0895-8B43-AFA8-330BD2519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E50552D-0A66-A84B-A4AF-31A4D2381D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8E4D500-27B9-6D48-BE0B-50E0994FB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D0658A1-2E0A-494F-BA7C-BD99FF8109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54DD78-A0AB-D44C-8305-C27FEFF9F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7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Diagnostik in der Beruflichen Orientierung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4BE3097-CDC0-CC5E-A268-76A500FAE4E8}"/>
              </a:ext>
            </a:extLst>
          </p:cNvPr>
          <p:cNvSpPr txBox="1"/>
          <p:nvPr/>
        </p:nvSpPr>
        <p:spPr>
          <a:xfrm>
            <a:off x="2460242" y="1859881"/>
            <a:ext cx="674151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Die Diagnostik von beruflicher Entwicklung stellt im schulischen Kontext einen wesentlichen Aspekt zur </a:t>
            </a:r>
            <a:r>
              <a:rPr lang="de-DE" sz="18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Unterstützung einer differenzierten Beruflichen Orientierung </a:t>
            </a: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dar. </a:t>
            </a:r>
            <a:b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de-DE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0069AC9-4C45-8E3D-8259-E37D59EC7672}"/>
              </a:ext>
            </a:extLst>
          </p:cNvPr>
          <p:cNvSpPr txBox="1"/>
          <p:nvPr/>
        </p:nvSpPr>
        <p:spPr>
          <a:xfrm>
            <a:off x="10888858" y="5970085"/>
            <a:ext cx="10997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(Kaak, 2020)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3F9B257-9D16-F939-870E-C01D82713E49}"/>
              </a:ext>
            </a:extLst>
          </p:cNvPr>
          <p:cNvSpPr txBox="1"/>
          <p:nvPr/>
        </p:nvSpPr>
        <p:spPr>
          <a:xfrm>
            <a:off x="2460241" y="3463995"/>
            <a:ext cx="6875847" cy="1295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Sie zeichnet sich insbesondere durch die Möglichkeit </a:t>
            </a:r>
            <a:b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der effizienten </a:t>
            </a:r>
            <a:r>
              <a:rPr lang="de-DE" sz="1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Ermittlung der notwendigen Maßnahmen</a:t>
            </a: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 Berufswahlprozess aus.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09A2341-209E-D115-2DCF-9D78A19335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37" y="1598088"/>
            <a:ext cx="1926754" cy="1926754"/>
          </a:xfrm>
          <a:prstGeom prst="rect">
            <a:avLst/>
          </a:prstGeom>
        </p:spPr>
      </p:pic>
      <p:pic>
        <p:nvPicPr>
          <p:cNvPr id="16" name="Grafik 15" descr="Pfeil: Leichte Kurve mit einfarbiger Füllung">
            <a:extLst>
              <a:ext uri="{FF2B5EF4-FFF2-40B4-BE49-F238E27FC236}">
                <a16:creationId xmlns:a16="http://schemas.microsoft.com/office/drawing/2014/main" id="{B13DE13C-9B6F-58A8-98AE-07654B94AB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47081">
            <a:off x="7538835" y="4281347"/>
            <a:ext cx="1099724" cy="109972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B5B3CD62-20AF-7C8C-561F-546254E3EF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79805" y="4448675"/>
            <a:ext cx="1744294" cy="1744294"/>
          </a:xfrm>
          <a:prstGeom prst="rect">
            <a:avLst/>
          </a:prstGeom>
        </p:spPr>
      </p:pic>
      <p:pic>
        <p:nvPicPr>
          <p:cNvPr id="18" name="Grafik 17" descr="Ein Bild, das Kreis, Symbol, Grafiken, Logo enthält.&#10;&#10;KI-generierte Inhalte können fehlerhaft sein.">
            <a:extLst>
              <a:ext uri="{FF2B5EF4-FFF2-40B4-BE49-F238E27FC236}">
                <a16:creationId xmlns:a16="http://schemas.microsoft.com/office/drawing/2014/main" id="{F508EC24-CD4D-7E6A-37E2-892C95A4D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84360">
            <a:off x="8744015" y="4448675"/>
            <a:ext cx="1744295" cy="174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1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4A30C-2D54-0024-A4A9-05B1DD866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2A723E0-AAD9-BD28-2CC7-781224A8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C6CA3D-1AC5-C496-C222-001A4F9FD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E67A3B-D9DB-8522-00D3-5E831A8C495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34168" y="1851206"/>
            <a:ext cx="5377282" cy="392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ü"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effectLst/>
                <a:cs typeface="Roboto" panose="02000000000000000000" pitchFamily="2" charset="0"/>
              </a:rPr>
              <a:t>Ergebnis der Diagnostik bietet punktuelle, kriteriengeleitete Standortbestimmung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ü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effectLst/>
              <a:cs typeface="Roboto" panose="02000000000000000000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ü"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effectLst/>
                <a:cs typeface="Roboto" panose="02000000000000000000" pitchFamily="2" charset="0"/>
              </a:rPr>
              <a:t>bezogen auf den </a:t>
            </a:r>
            <a:r>
              <a:rPr kumimoji="0" lang="de-DE" altLang="de-DE" sz="18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cs typeface="Roboto" panose="02000000000000000000" pitchFamily="2" charset="0"/>
              </a:rPr>
              <a:t>BO-Prozess</a:t>
            </a:r>
            <a:r>
              <a:rPr kumimoji="0" lang="de-DE" altLang="de-DE" sz="1800" b="0" i="0" u="none" strike="noStrike" cap="none" normalizeH="0" baseline="0" dirty="0">
                <a:ln>
                  <a:noFill/>
                </a:ln>
                <a:effectLst/>
                <a:cs typeface="Roboto" panose="02000000000000000000" pitchFamily="2" charset="0"/>
              </a:rPr>
              <a:t>, nicht auf Persönlichkeitsmerkmale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ü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effectLst/>
              <a:cs typeface="Roboto" panose="02000000000000000000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ü"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effectLst/>
                <a:cs typeface="Roboto" panose="02000000000000000000" pitchFamily="2" charset="0"/>
              </a:rPr>
              <a:t>Grundlage für </a:t>
            </a:r>
            <a:r>
              <a:rPr kumimoji="0" lang="de-DE" altLang="de-DE" sz="18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cs typeface="Roboto" panose="02000000000000000000" pitchFamily="2" charset="0"/>
              </a:rPr>
              <a:t>Reflexion und Weiterarbeit</a:t>
            </a:r>
            <a:r>
              <a:rPr kumimoji="0" lang="de-DE" altLang="de-DE" sz="1800" b="0" i="0" u="none" strike="noStrike" cap="none" normalizeH="0" baseline="0" dirty="0">
                <a:ln>
                  <a:noFill/>
                </a:ln>
                <a:effectLst/>
                <a:cs typeface="Roboto" panose="02000000000000000000" pitchFamily="2" charset="0"/>
              </a:rPr>
              <a:t>, </a:t>
            </a:r>
            <a:br>
              <a:rPr kumimoji="0" lang="de-DE" altLang="de-DE" sz="1800" b="0" i="0" u="none" strike="noStrike" cap="none" normalizeH="0" baseline="0" dirty="0">
                <a:ln>
                  <a:noFill/>
                </a:ln>
                <a:effectLst/>
                <a:cs typeface="Roboto" panose="02000000000000000000" pitchFamily="2" charset="0"/>
              </a:rPr>
            </a:br>
            <a:r>
              <a:rPr kumimoji="0" lang="de-DE" altLang="de-DE" sz="1800" b="0" i="0" u="none" strike="noStrike" cap="none" normalizeH="0" baseline="0" dirty="0">
                <a:ln>
                  <a:noFill/>
                </a:ln>
                <a:effectLst/>
                <a:cs typeface="Roboto" panose="02000000000000000000" pitchFamily="2" charset="0"/>
              </a:rPr>
              <a:t>nicht für Bewertung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de-DE" altLang="de-DE" sz="1800" dirty="0">
              <a:cs typeface="Roboto" panose="02000000000000000000" pitchFamily="2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1800" dirty="0">
                <a:solidFill>
                  <a:schemeClr val="tx2"/>
                </a:solidFill>
                <a:cs typeface="Roboto" panose="02000000000000000000" pitchFamily="2" charset="0"/>
              </a:rPr>
              <a:t>Selbsterkundung: „Wie sehe ich mich?“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cs typeface="Roboto" panose="02000000000000000000" pitchFamily="2" charset="0"/>
              </a:rPr>
              <a:t>D</a:t>
            </a:r>
            <a:r>
              <a:rPr lang="de-DE" altLang="de-DE" sz="1800" dirty="0">
                <a:solidFill>
                  <a:schemeClr val="accent2"/>
                </a:solidFill>
                <a:cs typeface="Roboto" panose="02000000000000000000" pitchFamily="2" charset="0"/>
              </a:rPr>
              <a:t>iagnostik: 	„Wo stehe ich im BO-Prozess?“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cs typeface="Roboto" panose="02000000000000000000" pitchFamily="2" charset="0"/>
              </a:rPr>
              <a:t>Evaluation: 	„</a:t>
            </a:r>
            <a:r>
              <a:rPr lang="de-DE" altLang="de-DE" sz="1800" dirty="0">
                <a:solidFill>
                  <a:schemeClr val="accent1"/>
                </a:solidFill>
                <a:cs typeface="Roboto" panose="02000000000000000000" pitchFamily="2" charset="0"/>
              </a:rPr>
              <a:t>Wirkt unser Angebot?“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1EB5AE2-A165-89F1-FEC8-FF6C1B46D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Diagnostik in der </a:t>
            </a:r>
            <a:br>
              <a:rPr lang="de-DE" dirty="0"/>
            </a:br>
            <a:r>
              <a:rPr lang="de-DE" dirty="0"/>
              <a:t>Beruflichen Orientierung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208C68C-F663-28D9-FB4B-B1A32D6A391C}"/>
              </a:ext>
            </a:extLst>
          </p:cNvPr>
          <p:cNvGrpSpPr/>
          <p:nvPr/>
        </p:nvGrpSpPr>
        <p:grpSpPr>
          <a:xfrm>
            <a:off x="6471139" y="856150"/>
            <a:ext cx="5201890" cy="5271861"/>
            <a:chOff x="6697805" y="1092929"/>
            <a:chExt cx="4977781" cy="5044738"/>
          </a:xfrm>
        </p:grpSpPr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4D4C08B1-304B-0D20-1D0A-E44FCA1E7320}"/>
                </a:ext>
              </a:extLst>
            </p:cNvPr>
            <p:cNvGrpSpPr/>
            <p:nvPr/>
          </p:nvGrpSpPr>
          <p:grpSpPr>
            <a:xfrm>
              <a:off x="6697805" y="1092929"/>
              <a:ext cx="4977781" cy="5044738"/>
              <a:chOff x="6495583" y="1423659"/>
              <a:chExt cx="4977781" cy="5044738"/>
            </a:xfrm>
          </p:grpSpPr>
          <p:sp>
            <p:nvSpPr>
              <p:cNvPr id="12" name="Abgerundetes Rechteck 11">
                <a:extLst>
                  <a:ext uri="{FF2B5EF4-FFF2-40B4-BE49-F238E27FC236}">
                    <a16:creationId xmlns:a16="http://schemas.microsoft.com/office/drawing/2014/main" id="{C2AB620F-9695-0855-E092-93F3348829C6}"/>
                  </a:ext>
                </a:extLst>
              </p:cNvPr>
              <p:cNvSpPr/>
              <p:nvPr/>
            </p:nvSpPr>
            <p:spPr>
              <a:xfrm>
                <a:off x="6536420" y="1423659"/>
                <a:ext cx="2383692" cy="1805355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" name="Abgerundetes Rechteck 12">
                <a:extLst>
                  <a:ext uri="{FF2B5EF4-FFF2-40B4-BE49-F238E27FC236}">
                    <a16:creationId xmlns:a16="http://schemas.microsoft.com/office/drawing/2014/main" id="{5FF8ED88-3163-015E-239B-21ACB005D847}"/>
                  </a:ext>
                </a:extLst>
              </p:cNvPr>
              <p:cNvSpPr/>
              <p:nvPr/>
            </p:nvSpPr>
            <p:spPr>
              <a:xfrm>
                <a:off x="9089634" y="1423659"/>
                <a:ext cx="2383692" cy="180535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" name="Abgerundetes Rechteck 13">
                <a:extLst>
                  <a:ext uri="{FF2B5EF4-FFF2-40B4-BE49-F238E27FC236}">
                    <a16:creationId xmlns:a16="http://schemas.microsoft.com/office/drawing/2014/main" id="{E16DB6B9-18B9-97EE-FDE9-086D87446FF4}"/>
                  </a:ext>
                </a:extLst>
              </p:cNvPr>
              <p:cNvSpPr/>
              <p:nvPr/>
            </p:nvSpPr>
            <p:spPr>
              <a:xfrm rot="5400000">
                <a:off x="9555857" y="3882809"/>
                <a:ext cx="2258646" cy="1576291"/>
              </a:xfrm>
              <a:prstGeom prst="roundRect">
                <a:avLst/>
              </a:prstGeom>
              <a:solidFill>
                <a:srgbClr val="F0D8E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" name="Abgerundetes Rechteck 14">
                <a:extLst>
                  <a:ext uri="{FF2B5EF4-FFF2-40B4-BE49-F238E27FC236}">
                    <a16:creationId xmlns:a16="http://schemas.microsoft.com/office/drawing/2014/main" id="{B7AA5434-38F0-218C-B046-26D1FF955948}"/>
                  </a:ext>
                </a:extLst>
              </p:cNvPr>
              <p:cNvSpPr/>
              <p:nvPr/>
            </p:nvSpPr>
            <p:spPr>
              <a:xfrm rot="5400000">
                <a:off x="7874745" y="3882809"/>
                <a:ext cx="2258646" cy="1576291"/>
              </a:xfrm>
              <a:prstGeom prst="roundRect">
                <a:avLst/>
              </a:prstGeom>
              <a:solidFill>
                <a:srgbClr val="D9ED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Abgerundetes Rechteck 15">
                <a:extLst>
                  <a:ext uri="{FF2B5EF4-FFF2-40B4-BE49-F238E27FC236}">
                    <a16:creationId xmlns:a16="http://schemas.microsoft.com/office/drawing/2014/main" id="{F885F767-30CA-B782-EAAB-4E911CF3417A}"/>
                  </a:ext>
                </a:extLst>
              </p:cNvPr>
              <p:cNvSpPr/>
              <p:nvPr/>
            </p:nvSpPr>
            <p:spPr>
              <a:xfrm rot="5400000">
                <a:off x="6193633" y="3882809"/>
                <a:ext cx="2258646" cy="1576291"/>
              </a:xfrm>
              <a:prstGeom prst="roundRect">
                <a:avLst/>
              </a:prstGeom>
              <a:solidFill>
                <a:srgbClr val="D9E7E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" name="Abgerundetes Rechteck 16">
                <a:extLst>
                  <a:ext uri="{FF2B5EF4-FFF2-40B4-BE49-F238E27FC236}">
                    <a16:creationId xmlns:a16="http://schemas.microsoft.com/office/drawing/2014/main" id="{CA31BF04-9CDC-34D1-9E85-CB6EB0F61793}"/>
                  </a:ext>
                </a:extLst>
              </p:cNvPr>
              <p:cNvSpPr/>
              <p:nvPr/>
            </p:nvSpPr>
            <p:spPr>
              <a:xfrm rot="5400000">
                <a:off x="8748159" y="3743232"/>
                <a:ext cx="511813" cy="4938518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11FBBD08-BE2B-BF29-9033-890FA4889857}"/>
                  </a:ext>
                </a:extLst>
              </p:cNvPr>
              <p:cNvSpPr txBox="1"/>
              <p:nvPr/>
            </p:nvSpPr>
            <p:spPr>
              <a:xfrm>
                <a:off x="6640999" y="6036528"/>
                <a:ext cx="4726134" cy="323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dirty="0">
                    <a:solidFill>
                      <a:srgbClr val="D9EDF0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  <a:t>„Nicht alles, was Daten liefert, ist Diagnostik."</a:t>
                </a:r>
                <a:endParaRPr lang="de-DE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1ACF00AA-40A2-548B-F280-ED21A0068BD8}"/>
                  </a:ext>
                </a:extLst>
              </p:cNvPr>
              <p:cNvSpPr txBox="1"/>
              <p:nvPr/>
            </p:nvSpPr>
            <p:spPr>
              <a:xfrm>
                <a:off x="6534772" y="1482117"/>
                <a:ext cx="2383692" cy="441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  <a:t>Prozessbezogen, nicht persönlichkeitsbezogen</a:t>
                </a:r>
              </a:p>
            </p:txBody>
          </p:sp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025F36AE-8E23-F041-ABEC-4D58C6CF5065}"/>
                  </a:ext>
                </a:extLst>
              </p:cNvPr>
              <p:cNvSpPr txBox="1"/>
              <p:nvPr/>
            </p:nvSpPr>
            <p:spPr>
              <a:xfrm>
                <a:off x="6534806" y="2655444"/>
                <a:ext cx="2383692" cy="530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solidFill>
                      <a:srgbClr val="D9E7EC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Die Analyse konzentriert sich auf den Stand im Orientierungsprozess, nicht </a:t>
                </a:r>
                <a:br>
                  <a:rPr lang="de-DE" sz="1000" dirty="0">
                    <a:solidFill>
                      <a:srgbClr val="D9E7EC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de-DE" sz="1000" dirty="0">
                    <a:solidFill>
                      <a:srgbClr val="D9E7EC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auf Charaktereigenschaften.</a:t>
                </a:r>
                <a:endParaRPr lang="de-DE" sz="1400" dirty="0">
                  <a:solidFill>
                    <a:srgbClr val="D9E7EC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AD442291-5D00-C880-3255-7D32B4AC8043}"/>
                  </a:ext>
                </a:extLst>
              </p:cNvPr>
              <p:cNvSpPr txBox="1"/>
              <p:nvPr/>
            </p:nvSpPr>
            <p:spPr>
              <a:xfrm>
                <a:off x="9089634" y="1482117"/>
                <a:ext cx="2383692" cy="441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bg1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  <a:t>Grundlage für Reflexion, </a:t>
                </a:r>
                <a:br>
                  <a:rPr lang="de-DE" sz="1200" dirty="0">
                    <a:solidFill>
                      <a:schemeClr val="bg1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</a:br>
                <a:r>
                  <a:rPr lang="de-DE" sz="1200" dirty="0">
                    <a:solidFill>
                      <a:schemeClr val="bg1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  <a:t>nicht für Bewertung</a:t>
                </a:r>
              </a:p>
            </p:txBody>
          </p: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C760ADB0-D379-B466-4A7E-739E01568DA1}"/>
                  </a:ext>
                </a:extLst>
              </p:cNvPr>
              <p:cNvSpPr txBox="1"/>
              <p:nvPr/>
            </p:nvSpPr>
            <p:spPr>
              <a:xfrm>
                <a:off x="9089668" y="2655444"/>
                <a:ext cx="2383692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>
                    <a:solidFill>
                      <a:srgbClr val="F0D8E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Das Ziel ist die Anregung zur Weiterarbeit und persönlichen</a:t>
                </a:r>
              </a:p>
              <a:p>
                <a:pPr algn="ctr"/>
                <a:r>
                  <a:rPr lang="de-DE" sz="1000" dirty="0">
                    <a:solidFill>
                      <a:srgbClr val="F0D8EA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Entwicklung.</a:t>
                </a:r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C81F999E-58B3-58CC-54D6-004F469BA4F6}"/>
                  </a:ext>
                </a:extLst>
              </p:cNvPr>
              <p:cNvSpPr txBox="1"/>
              <p:nvPr/>
            </p:nvSpPr>
            <p:spPr>
              <a:xfrm>
                <a:off x="6495583" y="3870846"/>
                <a:ext cx="1650978" cy="265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tx2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  <a:t>1. Selbsterkundung</a:t>
                </a: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02BB5C31-55B2-6ED1-620D-E672E17FEC0D}"/>
                  </a:ext>
                </a:extLst>
              </p:cNvPr>
              <p:cNvSpPr txBox="1"/>
              <p:nvPr/>
            </p:nvSpPr>
            <p:spPr>
              <a:xfrm>
                <a:off x="6534806" y="5242851"/>
                <a:ext cx="1576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Fragestellung:</a:t>
                </a:r>
              </a:p>
              <a:p>
                <a:pPr algn="ctr"/>
                <a:r>
                  <a:rPr lang="de-DE" sz="1000" dirty="0">
                    <a:latin typeface="Roboto" panose="02000000000000000000" pitchFamily="2" charset="0"/>
                    <a:ea typeface="Roboto" panose="02000000000000000000" pitchFamily="2" charset="0"/>
                  </a:rPr>
                  <a:t>„Wie sehe ich mich?"</a:t>
                </a:r>
              </a:p>
            </p:txBody>
          </p:sp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F8C9CD99-84BA-1D1B-F4AD-324D3F449D2A}"/>
                  </a:ext>
                </a:extLst>
              </p:cNvPr>
              <p:cNvSpPr txBox="1"/>
              <p:nvPr/>
            </p:nvSpPr>
            <p:spPr>
              <a:xfrm>
                <a:off x="8215922" y="3870846"/>
                <a:ext cx="1576330" cy="265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accent2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  <a:t>2. Diagnostik</a:t>
                </a:r>
              </a:p>
            </p:txBody>
          </p:sp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E681DB0F-C030-806D-9007-2ACBA63BE08D}"/>
                  </a:ext>
                </a:extLst>
              </p:cNvPr>
              <p:cNvSpPr txBox="1"/>
              <p:nvPr/>
            </p:nvSpPr>
            <p:spPr>
              <a:xfrm>
                <a:off x="8215956" y="5242851"/>
                <a:ext cx="157633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Fragestellung:</a:t>
                </a:r>
              </a:p>
              <a:p>
                <a:pPr algn="ctr"/>
                <a:r>
                  <a:rPr lang="de-DE" sz="1000" dirty="0">
                    <a:latin typeface="Roboto" panose="02000000000000000000" pitchFamily="2" charset="0"/>
                    <a:ea typeface="Roboto" panose="02000000000000000000" pitchFamily="2" charset="0"/>
                  </a:rPr>
                  <a:t>„Wo stehe ich im </a:t>
                </a:r>
                <a:br>
                  <a:rPr lang="de-DE" sz="1000" dirty="0">
                    <a:latin typeface="Roboto" panose="02000000000000000000" pitchFamily="2" charset="0"/>
                    <a:ea typeface="Roboto" panose="02000000000000000000" pitchFamily="2" charset="0"/>
                  </a:rPr>
                </a:br>
                <a:r>
                  <a:rPr lang="de-DE" sz="1000" dirty="0">
                    <a:latin typeface="Roboto" panose="02000000000000000000" pitchFamily="2" charset="0"/>
                    <a:ea typeface="Roboto" panose="02000000000000000000" pitchFamily="2" charset="0"/>
                  </a:rPr>
                  <a:t>BO-Prozess?"</a:t>
                </a:r>
              </a:p>
            </p:txBody>
          </p: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31604C60-6438-5D27-3316-26DA3EC39CB3}"/>
                  </a:ext>
                </a:extLst>
              </p:cNvPr>
              <p:cNvSpPr txBox="1"/>
              <p:nvPr/>
            </p:nvSpPr>
            <p:spPr>
              <a:xfrm>
                <a:off x="9897000" y="3853695"/>
                <a:ext cx="1576330" cy="265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dirty="0">
                    <a:solidFill>
                      <a:schemeClr val="accent1"/>
                    </a:solidFill>
                    <a:latin typeface="Roboto SemiBold" panose="02000000000000000000" pitchFamily="2" charset="0"/>
                    <a:ea typeface="Roboto SemiBold" panose="02000000000000000000" pitchFamily="2" charset="0"/>
                  </a:rPr>
                  <a:t>3. Evaluation</a:t>
                </a: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17D8E959-AE89-A4D4-860D-E6B123611E14}"/>
                  </a:ext>
                </a:extLst>
              </p:cNvPr>
              <p:cNvSpPr txBox="1"/>
              <p:nvPr/>
            </p:nvSpPr>
            <p:spPr>
              <a:xfrm>
                <a:off x="9897034" y="5242851"/>
                <a:ext cx="1576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>
                    <a:latin typeface="Roboto" panose="02000000000000000000" pitchFamily="2" charset="0"/>
                    <a:ea typeface="Roboto" panose="02000000000000000000" pitchFamily="2" charset="0"/>
                  </a:rPr>
                  <a:t>Fragestellung:</a:t>
                </a:r>
              </a:p>
              <a:p>
                <a:pPr algn="ctr"/>
                <a:r>
                  <a:rPr lang="de-DE" sz="1000" dirty="0">
                    <a:latin typeface="Roboto" panose="02000000000000000000" pitchFamily="2" charset="0"/>
                    <a:ea typeface="Roboto" panose="02000000000000000000" pitchFamily="2" charset="0"/>
                  </a:rPr>
                  <a:t>„Wirkt unser Angebot?"</a:t>
                </a: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C0DFADF-AAFE-B6DA-710C-9421F3824839}"/>
                  </a:ext>
                </a:extLst>
              </p:cNvPr>
              <p:cNvSpPr/>
              <p:nvPr/>
            </p:nvSpPr>
            <p:spPr>
              <a:xfrm>
                <a:off x="7100218" y="3305216"/>
                <a:ext cx="445477" cy="445477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2"/>
                  </a:solidFill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79B0D77-B323-E9F7-7BE9-A0E6A1E35B31}"/>
                  </a:ext>
                </a:extLst>
              </p:cNvPr>
              <p:cNvSpPr/>
              <p:nvPr/>
            </p:nvSpPr>
            <p:spPr>
              <a:xfrm>
                <a:off x="8781330" y="3305216"/>
                <a:ext cx="445477" cy="445477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tx2"/>
                  </a:solidFill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8406290-777E-8EDE-29BD-8042F8E48706}"/>
                  </a:ext>
                </a:extLst>
              </p:cNvPr>
              <p:cNvSpPr/>
              <p:nvPr/>
            </p:nvSpPr>
            <p:spPr>
              <a:xfrm>
                <a:off x="10462442" y="3305216"/>
                <a:ext cx="445477" cy="445477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40" name="Grafik 39" descr="Fragezeichen mit einfarbiger Füllung">
                <a:extLst>
                  <a:ext uri="{FF2B5EF4-FFF2-40B4-BE49-F238E27FC236}">
                    <a16:creationId xmlns:a16="http://schemas.microsoft.com/office/drawing/2014/main" id="{B29FB134-3974-D450-DE9C-5CA85C49F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137256" y="3348521"/>
                <a:ext cx="371362" cy="371362"/>
              </a:xfrm>
              <a:prstGeom prst="rect">
                <a:avLst/>
              </a:prstGeom>
            </p:spPr>
          </p:pic>
          <p:pic>
            <p:nvPicPr>
              <p:cNvPr id="42" name="Grafik 41" descr="Markierung mit einfarbiger Füllung">
                <a:extLst>
                  <a:ext uri="{FF2B5EF4-FFF2-40B4-BE49-F238E27FC236}">
                    <a16:creationId xmlns:a16="http://schemas.microsoft.com/office/drawing/2014/main" id="{9B6055F3-4305-F4FF-5A32-E8289B2DAE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13299" y="3335570"/>
                <a:ext cx="394714" cy="394714"/>
              </a:xfrm>
              <a:prstGeom prst="rect">
                <a:avLst/>
              </a:prstGeom>
            </p:spPr>
          </p:pic>
          <p:pic>
            <p:nvPicPr>
              <p:cNvPr id="44" name="Grafik 43" descr="Daumen hoch-Zeichen mit einfarbiger Füllung">
                <a:extLst>
                  <a:ext uri="{FF2B5EF4-FFF2-40B4-BE49-F238E27FC236}">
                    <a16:creationId xmlns:a16="http://schemas.microsoft.com/office/drawing/2014/main" id="{F68AB6F9-0234-DF23-1271-75A2ACBC52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0506559" y="3332891"/>
                <a:ext cx="354470" cy="354470"/>
              </a:xfrm>
              <a:prstGeom prst="rect">
                <a:avLst/>
              </a:prstGeom>
            </p:spPr>
          </p:pic>
        </p:grp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37245BA4-9915-BAB3-1B45-8EE90ADF6C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904181" y="1392851"/>
              <a:ext cx="1175650" cy="1175650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F1F36694-0994-F0F1-EEA9-B8E76548B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2964" y="1522130"/>
              <a:ext cx="905008" cy="905008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61C1229-DE36-6316-BBB9-7FBC54526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64000" contrast="-31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6882941" y="3727182"/>
              <a:ext cx="1306057" cy="1306057"/>
            </a:xfrm>
            <a:prstGeom prst="rect">
              <a:avLst/>
            </a:prstGeom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F604AA4A-7894-2C59-BE6E-3095A98DA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8653668" y="3839269"/>
              <a:ext cx="1081883" cy="1081883"/>
            </a:xfrm>
            <a:prstGeom prst="rect">
              <a:avLst/>
            </a:prstGeom>
          </p:spPr>
        </p:pic>
        <p:pic>
          <p:nvPicPr>
            <p:cNvPr id="33" name="Grafik 32">
              <a:extLst>
                <a:ext uri="{FF2B5EF4-FFF2-40B4-BE49-F238E27FC236}">
                  <a16:creationId xmlns:a16="http://schemas.microsoft.com/office/drawing/2014/main" id="{D3DBFACE-D9DF-F90C-3283-82AE4C851A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10312194" y="3812683"/>
              <a:ext cx="1135055" cy="1135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1280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C0517-B77A-9B09-F326-FDC56DD6E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01A3F3E-F36B-7593-708D-BFC0313EC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228624-B028-9F0D-AD9D-1CC13A151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4F5B04-F95E-FAD3-3F1B-127A28FC9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740319"/>
            <a:ext cx="11160124" cy="857769"/>
          </a:xfrm>
        </p:spPr>
        <p:txBody>
          <a:bodyPr>
            <a:normAutofit fontScale="90000"/>
          </a:bodyPr>
          <a:lstStyle/>
          <a:p>
            <a:r>
              <a:rPr lang="de-DE" dirty="0"/>
              <a:t>Diagnostische Instrumente in der Beruflichen Orientierung</a:t>
            </a:r>
          </a:p>
        </p:txBody>
      </p:sp>
      <p:sp>
        <p:nvSpPr>
          <p:cNvPr id="9" name="Untertitel 4">
            <a:extLst>
              <a:ext uri="{FF2B5EF4-FFF2-40B4-BE49-F238E27FC236}">
                <a16:creationId xmlns:a16="http://schemas.microsoft.com/office/drawing/2014/main" id="{2CE93FDA-C26E-397D-2826-757B21CF492E}"/>
              </a:ext>
            </a:extLst>
          </p:cNvPr>
          <p:cNvSpPr txBox="1">
            <a:spLocks/>
          </p:cNvSpPr>
          <p:nvPr/>
        </p:nvSpPr>
        <p:spPr>
          <a:xfrm>
            <a:off x="515938" y="1327849"/>
            <a:ext cx="9464403" cy="52033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accent1"/>
                </a:solidFill>
              </a:rPr>
              <a:t>Was ist was – Diagnostik, Selbsterkundung oder Evaluation?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85C9325-3A33-C550-A714-851950F69F1A}"/>
              </a:ext>
            </a:extLst>
          </p:cNvPr>
          <p:cNvGrpSpPr/>
          <p:nvPr/>
        </p:nvGrpSpPr>
        <p:grpSpPr>
          <a:xfrm>
            <a:off x="515937" y="2460969"/>
            <a:ext cx="3465045" cy="3465045"/>
            <a:chOff x="515938" y="2443386"/>
            <a:chExt cx="3240000" cy="3240000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503A76F2-10C3-B83F-ADF0-AF8C3BD4D8AF}"/>
                </a:ext>
              </a:extLst>
            </p:cNvPr>
            <p:cNvSpPr/>
            <p:nvPr/>
          </p:nvSpPr>
          <p:spPr>
            <a:xfrm>
              <a:off x="515938" y="2443386"/>
              <a:ext cx="3240000" cy="3240000"/>
            </a:xfrm>
            <a:prstGeom prst="roundRect">
              <a:avLst/>
            </a:prstGeom>
            <a:solidFill>
              <a:srgbClr val="D9ED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60000"/>
              <a:endPara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/>
              <a:r>
                <a:rPr lang="de-DE" b="1" dirty="0">
                  <a:solidFill>
                    <a:schemeClr val="tx2"/>
                  </a:solidFill>
                  <a:latin typeface="Roboto SemiBold" panose="02000000000000000000" pitchFamily="2" charset="0"/>
                  <a:ea typeface="Roboto SemiBold" panose="02000000000000000000" pitchFamily="2" charset="0"/>
                  <a:cs typeface="Roboto" panose="02000000000000000000" pitchFamily="2" charset="0"/>
                </a:rPr>
                <a:t>Check-U</a:t>
              </a:r>
            </a:p>
          </p:txBody>
        </p:sp>
        <p:pic>
          <p:nvPicPr>
            <p:cNvPr id="11" name="Grafik 10" descr="Ein Bild, das Schwarz, Dunkelheit enthält.&#10;&#10;KI-generierte Inhalte können fehlerhaft sein.">
              <a:extLst>
                <a:ext uri="{FF2B5EF4-FFF2-40B4-BE49-F238E27FC236}">
                  <a16:creationId xmlns:a16="http://schemas.microsoft.com/office/drawing/2014/main" id="{E4788865-103D-BB25-9FA2-2CEED2EEE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0588" y="3327990"/>
              <a:ext cx="1790700" cy="1790700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CA22EB5B-FF38-3E77-A7C7-E210D6B01BB0}"/>
              </a:ext>
            </a:extLst>
          </p:cNvPr>
          <p:cNvGrpSpPr/>
          <p:nvPr/>
        </p:nvGrpSpPr>
        <p:grpSpPr>
          <a:xfrm>
            <a:off x="4363478" y="2460969"/>
            <a:ext cx="3465045" cy="3465045"/>
            <a:chOff x="4197158" y="2431729"/>
            <a:chExt cx="3240000" cy="3240000"/>
          </a:xfrm>
        </p:grpSpPr>
        <p:sp>
          <p:nvSpPr>
            <p:cNvPr id="3" name="Rechteck: abgerundete Ecken 2">
              <a:extLst>
                <a:ext uri="{FF2B5EF4-FFF2-40B4-BE49-F238E27FC236}">
                  <a16:creationId xmlns:a16="http://schemas.microsoft.com/office/drawing/2014/main" id="{0916F497-9BE0-4630-CF85-DCF55F730042}"/>
                </a:ext>
              </a:extLst>
            </p:cNvPr>
            <p:cNvSpPr/>
            <p:nvPr/>
          </p:nvSpPr>
          <p:spPr>
            <a:xfrm>
              <a:off x="4197158" y="2431729"/>
              <a:ext cx="3240000" cy="3240000"/>
            </a:xfrm>
            <a:prstGeom prst="roundRect">
              <a:avLst/>
            </a:prstGeom>
            <a:solidFill>
              <a:srgbClr val="F0D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60000" algn="ctr"/>
              <a:endParaRPr lang="de-DE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/>
              <a:r>
                <a:rPr lang="de-DE" b="1" dirty="0">
                  <a:solidFill>
                    <a:schemeClr val="accent1"/>
                  </a:solidFill>
                  <a:latin typeface="Roboto SemiBold" panose="02000000000000000000" pitchFamily="2" charset="0"/>
                  <a:ea typeface="Roboto SemiBold" panose="02000000000000000000" pitchFamily="2" charset="0"/>
                  <a:cs typeface="Roboto" panose="02000000000000000000" pitchFamily="2" charset="0"/>
                </a:rPr>
                <a:t>Berufsfeldfinder</a:t>
              </a:r>
            </a:p>
          </p:txBody>
        </p:sp>
        <p:pic>
          <p:nvPicPr>
            <p:cNvPr id="15" name="Grafik 14" descr="Ein Bild, das Schwarz, Dunkelheit enthält.&#10;&#10;KI-generierte Inhalte können fehlerhaft sein.">
              <a:extLst>
                <a:ext uri="{FF2B5EF4-FFF2-40B4-BE49-F238E27FC236}">
                  <a16:creationId xmlns:a16="http://schemas.microsoft.com/office/drawing/2014/main" id="{BC6D1E78-6FE5-F65D-8CF3-D844683A5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1808" y="3327990"/>
              <a:ext cx="1790700" cy="1790700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49429C17-77D2-413C-089D-80994F86035D}"/>
              </a:ext>
            </a:extLst>
          </p:cNvPr>
          <p:cNvGrpSpPr/>
          <p:nvPr/>
        </p:nvGrpSpPr>
        <p:grpSpPr>
          <a:xfrm>
            <a:off x="8211018" y="2457450"/>
            <a:ext cx="3465045" cy="3465045"/>
            <a:chOff x="7866103" y="2362522"/>
            <a:chExt cx="3240000" cy="3240000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24004DC3-D1DB-39A4-4F56-FA3CD2A6BA47}"/>
                </a:ext>
              </a:extLst>
            </p:cNvPr>
            <p:cNvSpPr/>
            <p:nvPr/>
          </p:nvSpPr>
          <p:spPr>
            <a:xfrm>
              <a:off x="7866103" y="2362522"/>
              <a:ext cx="3240000" cy="3240000"/>
            </a:xfrm>
            <a:prstGeom prst="roundRect">
              <a:avLst/>
            </a:prstGeom>
            <a:solidFill>
              <a:srgbClr val="D9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de-DE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/>
              <a:r>
                <a:rPr lang="de-DE" b="1" dirty="0">
                  <a:solidFill>
                    <a:schemeClr val="accent2"/>
                  </a:solidFill>
                  <a:latin typeface="Roboto SemiBold" panose="02000000000000000000" pitchFamily="2" charset="0"/>
                  <a:ea typeface="Roboto SemiBold" panose="02000000000000000000" pitchFamily="2" charset="0"/>
                  <a:cs typeface="Roboto" panose="02000000000000000000" pitchFamily="2" charset="0"/>
                </a:rPr>
                <a:t>Berufsorientierungsindex</a:t>
              </a:r>
            </a:p>
          </p:txBody>
        </p:sp>
        <p:pic>
          <p:nvPicPr>
            <p:cNvPr id="18" name="Grafik 17" descr="Ein Bild, das Schwarz, Dunkelheit enthält.&#10;&#10;KI-generierte Inhalte können fehlerhaft sein.">
              <a:extLst>
                <a:ext uri="{FF2B5EF4-FFF2-40B4-BE49-F238E27FC236}">
                  <a16:creationId xmlns:a16="http://schemas.microsoft.com/office/drawing/2014/main" id="{A3DC6C90-6323-6804-0108-8B00FC94A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90753" y="3260615"/>
              <a:ext cx="1790700" cy="1790700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746590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10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2D57CF-1352-1A8E-7AE5-98457CF67C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4418189"/>
            <a:ext cx="5122862" cy="1548772"/>
          </a:xfrm>
        </p:spPr>
        <p:txBody>
          <a:bodyPr>
            <a:normAutofit/>
          </a:bodyPr>
          <a:lstStyle/>
          <a:p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Diagnostik ohne Portfolio verpufft – </a:t>
            </a:r>
            <a:b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</a:b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Portfolio ohne Diagnostik bleibt beliebig.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630757"/>
          </a:xfrm>
        </p:spPr>
        <p:txBody>
          <a:bodyPr/>
          <a:lstStyle/>
          <a:p>
            <a:r>
              <a:rPr lang="de-DE" dirty="0"/>
              <a:t>Diagnostik in der Beruflichen Orientierung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6" name="Untertitel 4">
            <a:extLst>
              <a:ext uri="{FF2B5EF4-FFF2-40B4-BE49-F238E27FC236}">
                <a16:creationId xmlns:a16="http://schemas.microsoft.com/office/drawing/2014/main" id="{A237BFB9-2619-682E-42CF-13E12C9D5CD0}"/>
              </a:ext>
            </a:extLst>
          </p:cNvPr>
          <p:cNvSpPr txBox="1">
            <a:spLocks/>
          </p:cNvSpPr>
          <p:nvPr/>
        </p:nvSpPr>
        <p:spPr>
          <a:xfrm>
            <a:off x="515937" y="1331612"/>
            <a:ext cx="7208837" cy="52033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accent1"/>
                </a:solidFill>
              </a:rPr>
              <a:t>Leitidee des Portfolios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D0DED84-C250-D426-687D-DE1F3274AAC7}"/>
              </a:ext>
            </a:extLst>
          </p:cNvPr>
          <p:cNvSpPr txBox="1"/>
          <p:nvPr/>
        </p:nvSpPr>
        <p:spPr>
          <a:xfrm>
            <a:off x="7724774" y="4418189"/>
            <a:ext cx="3976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</a:rPr>
              <a:t>„Diagnostik liefert </a:t>
            </a:r>
          </a:p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</a:rPr>
              <a:t>punktuelle </a:t>
            </a:r>
            <a:r>
              <a:rPr lang="de-DE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Standortbestimmung</a:t>
            </a:r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</a:p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</a:rPr>
              <a:t>Portfolioarbeit sorgt </a:t>
            </a:r>
            <a:br>
              <a:rPr lang="de-DE" sz="2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</a:rPr>
              <a:t>für </a:t>
            </a:r>
            <a:r>
              <a:rPr lang="de-DE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Prozesskontinuität</a:t>
            </a:r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</a:rPr>
              <a:t> und Sichtbarkeit“.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07DF000-0655-F721-A53B-C5E8633DA4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84704" y="1906761"/>
            <a:ext cx="2699447" cy="269944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5AE7F97-2BDE-799C-7AEE-E7E41583E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234" y="2223366"/>
            <a:ext cx="2130705" cy="2130705"/>
          </a:xfrm>
          <a:prstGeom prst="rect">
            <a:avLst/>
          </a:prstGeom>
        </p:spPr>
      </p:pic>
      <p:pic>
        <p:nvPicPr>
          <p:cNvPr id="4" name="Grafik 3" descr="Pfeil: Leichte Kurve mit einfarbiger Füllung">
            <a:extLst>
              <a:ext uri="{FF2B5EF4-FFF2-40B4-BE49-F238E27FC236}">
                <a16:creationId xmlns:a16="http://schemas.microsoft.com/office/drawing/2014/main" id="{1C586800-8C7C-F821-887C-0C582C2026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6343" y="2729927"/>
            <a:ext cx="1497052" cy="149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4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 descr="Ein Bild, das Symbol, Schrift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B68CC890-695C-19F8-8601-1F9DE6CF7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169" y="4871805"/>
            <a:ext cx="1336156" cy="133615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239CE97-54AC-3A34-1460-6A46F4B3F959}"/>
              </a:ext>
            </a:extLst>
          </p:cNvPr>
          <p:cNvSpPr txBox="1"/>
          <p:nvPr/>
        </p:nvSpPr>
        <p:spPr>
          <a:xfrm>
            <a:off x="459712" y="3035124"/>
            <a:ext cx="11617059" cy="2308324"/>
          </a:xfrm>
          <a:prstGeom prst="rect">
            <a:avLst/>
          </a:prstGeom>
          <a:noFill/>
        </p:spPr>
        <p:txBody>
          <a:bodyPr wrap="square" numCol="3" spcCol="360000" anchor="b">
            <a:spAutoFit/>
          </a:bodyPr>
          <a:lstStyle/>
          <a:p>
            <a:pPr>
              <a:buClr>
                <a:schemeClr val="accent1"/>
              </a:buClr>
            </a:pP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Aufbau von </a:t>
            </a:r>
            <a:r>
              <a:rPr lang="de-DE" b="1" dirty="0" err="1">
                <a:latin typeface="Roboto SemiBold" panose="02000000000000000000" pitchFamily="2" charset="0"/>
                <a:ea typeface="Roboto SemiBold" panose="02000000000000000000" pitchFamily="2" charset="0"/>
              </a:rPr>
              <a:t>Handlungskompe-tenzen</a:t>
            </a: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 im Berufswahlprozess</a:t>
            </a:r>
            <a:br>
              <a:rPr lang="de-DE" dirty="0">
                <a:solidFill>
                  <a:srgbClr val="008E95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→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systematische Verknüpfung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von Fach-, Selbst-, Sozial- und Methodenkompetenz</a:t>
            </a:r>
          </a:p>
          <a:p>
            <a:pPr marL="342000"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buClr>
                <a:schemeClr val="accent1"/>
              </a:buClr>
            </a:pPr>
            <a:endParaRPr lang="de-DE" dirty="0">
              <a:solidFill>
                <a:srgbClr val="008E9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buClr>
                <a:schemeClr val="accent1"/>
              </a:buClr>
            </a:pP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Unterstützung des </a:t>
            </a:r>
            <a:r>
              <a:rPr lang="de-DE" b="1" dirty="0" err="1">
                <a:latin typeface="Roboto SemiBold" panose="02000000000000000000" pitchFamily="2" charset="0"/>
                <a:ea typeface="Roboto SemiBold" panose="02000000000000000000" pitchFamily="2" charset="0"/>
              </a:rPr>
              <a:t>selbstverant-wortlichen</a:t>
            </a: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 Lernens, Förderung </a:t>
            </a:r>
            <a:b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</a:b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der Selbststeuerung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→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Eigene Ziele setzen, Leistungsmotivation aufrecht erhalten</a:t>
            </a:r>
          </a:p>
          <a:p>
            <a:pPr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buClr>
                <a:schemeClr val="accent1"/>
              </a:buClr>
            </a:pP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Reflexion des Lernprozesses</a:t>
            </a:r>
            <a:br>
              <a:rPr lang="de-DE" dirty="0">
                <a:solidFill>
                  <a:srgbClr val="008E95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→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Fähigkeit zur Selbst-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und Fremdeinschätzung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muss entwickelt werden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11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544353"/>
          </a:xfrm>
        </p:spPr>
        <p:txBody>
          <a:bodyPr/>
          <a:lstStyle/>
          <a:p>
            <a:r>
              <a:rPr lang="de-DE" dirty="0"/>
              <a:t>Portfolios in der Beruflichen Orientierung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4" name="Untertitel 4">
            <a:extLst>
              <a:ext uri="{FF2B5EF4-FFF2-40B4-BE49-F238E27FC236}">
                <a16:creationId xmlns:a16="http://schemas.microsoft.com/office/drawing/2014/main" id="{3F537789-296A-9D7B-B6DC-58B8C0E7F0CD}"/>
              </a:ext>
            </a:extLst>
          </p:cNvPr>
          <p:cNvSpPr txBox="1">
            <a:spLocks/>
          </p:cNvSpPr>
          <p:nvPr/>
        </p:nvSpPr>
        <p:spPr>
          <a:xfrm>
            <a:off x="540000" y="1296000"/>
            <a:ext cx="6561137" cy="52033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accent1"/>
                </a:solidFill>
              </a:rPr>
              <a:t>Ziele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11F65E2-5761-BEE0-4997-7905016B0543}"/>
              </a:ext>
            </a:extLst>
          </p:cNvPr>
          <p:cNvSpPr txBox="1"/>
          <p:nvPr/>
        </p:nvSpPr>
        <p:spPr>
          <a:xfrm>
            <a:off x="10906486" y="5963323"/>
            <a:ext cx="971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(Ryter, 2020)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CF72D665-3B69-47BA-006C-C01E170479E7}"/>
              </a:ext>
            </a:extLst>
          </p:cNvPr>
          <p:cNvSpPr/>
          <p:nvPr/>
        </p:nvSpPr>
        <p:spPr>
          <a:xfrm>
            <a:off x="515938" y="5228498"/>
            <a:ext cx="9675812" cy="900000"/>
          </a:xfrm>
          <a:prstGeom prst="roundRect">
            <a:avLst/>
          </a:prstGeom>
          <a:solidFill>
            <a:srgbClr val="D9E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bIns="72000" rtlCol="0" anchor="ctr"/>
          <a:lstStyle/>
          <a:p>
            <a:pPr>
              <a:buClr>
                <a:schemeClr val="accent1"/>
              </a:buClr>
            </a:pPr>
            <a:r>
              <a:rPr lang="de-DE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Kernziel Ressourcenorientierung: Fokussierung auf individuelle Stärken und Kompetenzen </a:t>
            </a:r>
            <a:br>
              <a:rPr lang="de-DE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(zur Erfassung von wichtigen, im Schulsystem oft nicht berücksichtigten Potentialen)</a:t>
            </a:r>
          </a:p>
        </p:txBody>
      </p:sp>
      <p:sp>
        <p:nvSpPr>
          <p:cNvPr id="16" name="Untertitel 4">
            <a:extLst>
              <a:ext uri="{FF2B5EF4-FFF2-40B4-BE49-F238E27FC236}">
                <a16:creationId xmlns:a16="http://schemas.microsoft.com/office/drawing/2014/main" id="{A3EB4C98-6A84-6A8D-BC4F-71A9C9436B9D}"/>
              </a:ext>
            </a:extLst>
          </p:cNvPr>
          <p:cNvSpPr txBox="1">
            <a:spLocks/>
          </p:cNvSpPr>
          <p:nvPr/>
        </p:nvSpPr>
        <p:spPr>
          <a:xfrm>
            <a:off x="515938" y="2263560"/>
            <a:ext cx="3160913" cy="71418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5400" b="1" dirty="0">
                <a:solidFill>
                  <a:srgbClr val="008E95"/>
                </a:solidFill>
                <a:latin typeface="Quicksand SemiBold" pitchFamily="2" charset="77"/>
              </a:rPr>
              <a:t>01</a:t>
            </a:r>
          </a:p>
        </p:txBody>
      </p:sp>
      <p:sp>
        <p:nvSpPr>
          <p:cNvPr id="17" name="Untertitel 4">
            <a:extLst>
              <a:ext uri="{FF2B5EF4-FFF2-40B4-BE49-F238E27FC236}">
                <a16:creationId xmlns:a16="http://schemas.microsoft.com/office/drawing/2014/main" id="{593721FF-CE50-78D8-55EF-EFFB8D5B80B6}"/>
              </a:ext>
            </a:extLst>
          </p:cNvPr>
          <p:cNvSpPr txBox="1">
            <a:spLocks/>
          </p:cNvSpPr>
          <p:nvPr/>
        </p:nvSpPr>
        <p:spPr>
          <a:xfrm>
            <a:off x="4436900" y="2231618"/>
            <a:ext cx="3160913" cy="74613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5400" b="1" dirty="0">
                <a:solidFill>
                  <a:schemeClr val="accent2"/>
                </a:solidFill>
                <a:latin typeface="Quicksand SemiBold" pitchFamily="2" charset="77"/>
              </a:rPr>
              <a:t>02</a:t>
            </a:r>
          </a:p>
        </p:txBody>
      </p:sp>
      <p:sp>
        <p:nvSpPr>
          <p:cNvPr id="18" name="Untertitel 4">
            <a:extLst>
              <a:ext uri="{FF2B5EF4-FFF2-40B4-BE49-F238E27FC236}">
                <a16:creationId xmlns:a16="http://schemas.microsoft.com/office/drawing/2014/main" id="{57589C02-2523-7785-DFCE-9EED877C6536}"/>
              </a:ext>
            </a:extLst>
          </p:cNvPr>
          <p:cNvSpPr txBox="1">
            <a:spLocks/>
          </p:cNvSpPr>
          <p:nvPr/>
        </p:nvSpPr>
        <p:spPr>
          <a:xfrm>
            <a:off x="8350630" y="2231618"/>
            <a:ext cx="3160913" cy="74613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5400" b="1" dirty="0">
                <a:solidFill>
                  <a:schemeClr val="accent2"/>
                </a:solidFill>
                <a:latin typeface="Quicksand SemiBold" pitchFamily="2" charset="77"/>
              </a:rPr>
              <a:t>03</a:t>
            </a:r>
          </a:p>
        </p:txBody>
      </p:sp>
      <p:pic>
        <p:nvPicPr>
          <p:cNvPr id="21" name="Grafik 20" descr="Ein Bild, das Grafiken, Schrift, Design, Typografie enthält.&#10;&#10;KI-generierte Inhalte können fehlerhaft sein.">
            <a:extLst>
              <a:ext uri="{FF2B5EF4-FFF2-40B4-BE49-F238E27FC236}">
                <a16:creationId xmlns:a16="http://schemas.microsoft.com/office/drawing/2014/main" id="{DCB55342-C2D9-796C-F8A1-1A8BFDC94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438" y="1927861"/>
            <a:ext cx="1327292" cy="1327292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C536D0AD-023D-7D74-8408-F1A7E2EF07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53910" y="1778898"/>
            <a:ext cx="1475202" cy="1475202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6B1451D4-8499-1D85-CAB1-D89E61625E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36088" y="1806128"/>
            <a:ext cx="1475202" cy="147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9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animBg="1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feld 12">
            <a:extLst>
              <a:ext uri="{FF2B5EF4-FFF2-40B4-BE49-F238E27FC236}">
                <a16:creationId xmlns:a16="http://schemas.microsoft.com/office/drawing/2014/main" id="{0DD446F5-F800-0D67-75EA-35E0C4289C0E}"/>
              </a:ext>
            </a:extLst>
          </p:cNvPr>
          <p:cNvSpPr txBox="1"/>
          <p:nvPr/>
        </p:nvSpPr>
        <p:spPr>
          <a:xfrm>
            <a:off x="5015380" y="3999611"/>
            <a:ext cx="1465119" cy="408623"/>
          </a:xfrm>
          <a:prstGeom prst="roundRect">
            <a:avLst/>
          </a:prstGeom>
          <a:solidFill>
            <a:srgbClr val="D9EEEF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Zeugnisse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CE77EC0-E55D-1FB1-23BD-0CC13AC94439}"/>
              </a:ext>
            </a:extLst>
          </p:cNvPr>
          <p:cNvSpPr txBox="1"/>
          <p:nvPr/>
        </p:nvSpPr>
        <p:spPr>
          <a:xfrm>
            <a:off x="6563905" y="3999611"/>
            <a:ext cx="2772190" cy="408623"/>
          </a:xfrm>
          <a:prstGeom prst="roundRect">
            <a:avLst/>
          </a:prstGeom>
          <a:solidFill>
            <a:srgbClr val="D9EEEF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Testergebnisse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176FEC0-CCAE-A527-00A5-B86998A8F626}"/>
              </a:ext>
            </a:extLst>
          </p:cNvPr>
          <p:cNvSpPr txBox="1"/>
          <p:nvPr/>
        </p:nvSpPr>
        <p:spPr>
          <a:xfrm>
            <a:off x="5015380" y="4481828"/>
            <a:ext cx="2923357" cy="408623"/>
          </a:xfrm>
          <a:prstGeom prst="roundRect">
            <a:avLst/>
          </a:prstGeom>
          <a:solidFill>
            <a:srgbClr val="D9EEEF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Praktikumsbestätigungen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4FB06ACD-14CF-E076-42D4-0D50E916C101}"/>
              </a:ext>
            </a:extLst>
          </p:cNvPr>
          <p:cNvSpPr txBox="1"/>
          <p:nvPr/>
        </p:nvSpPr>
        <p:spPr>
          <a:xfrm>
            <a:off x="8047794" y="4481828"/>
            <a:ext cx="1288301" cy="408623"/>
          </a:xfrm>
          <a:prstGeom prst="roundRect">
            <a:avLst/>
          </a:prstGeom>
          <a:solidFill>
            <a:srgbClr val="D9EEEF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usw</a:t>
            </a:r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12</a:t>
            </a:fld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2D57CF-1352-1A8E-7AE5-98457CF67C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567" y="1855459"/>
            <a:ext cx="11160126" cy="520334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Portfolios enthalten meistens </a:t>
            </a:r>
            <a:r>
              <a:rPr lang="de-DE" b="1" dirty="0">
                <a:solidFill>
                  <a:schemeClr val="tx2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prozess</a:t>
            </a: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- und </a:t>
            </a:r>
            <a:r>
              <a:rPr lang="de-DE" b="1" dirty="0">
                <a:solidFill>
                  <a:schemeClr val="accent2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produktorientierte</a:t>
            </a:r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 Teile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651826"/>
          </a:xfrm>
        </p:spPr>
        <p:txBody>
          <a:bodyPr/>
          <a:lstStyle/>
          <a:p>
            <a:r>
              <a:rPr lang="de-DE" dirty="0"/>
              <a:t>Portfolios in der Beruflichen Orientierung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pic>
        <p:nvPicPr>
          <p:cNvPr id="16" name="Grafik 15" descr="Pfeil mit einer Linie: Kurve gegen den Uhrzeigersinn mit einfarbiger Füllung">
            <a:extLst>
              <a:ext uri="{FF2B5EF4-FFF2-40B4-BE49-F238E27FC236}">
                <a16:creationId xmlns:a16="http://schemas.microsoft.com/office/drawing/2014/main" id="{69A4A2B8-0C6C-2051-8AF7-7E957D5496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8100000" flipH="1">
            <a:off x="6328633" y="2350903"/>
            <a:ext cx="731520" cy="73152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20263F0-B6B4-D98B-6B3A-8FFB23FA0698}"/>
              </a:ext>
            </a:extLst>
          </p:cNvPr>
          <p:cNvSpPr txBox="1"/>
          <p:nvPr/>
        </p:nvSpPr>
        <p:spPr>
          <a:xfrm>
            <a:off x="5015380" y="3186802"/>
            <a:ext cx="4320715" cy="720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Dokumentation/ Sammlung von Qualifikationen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4D10C7E-2C2D-EAA0-9441-72C5B8EFFE70}"/>
              </a:ext>
            </a:extLst>
          </p:cNvPr>
          <p:cNvSpPr txBox="1"/>
          <p:nvPr/>
        </p:nvSpPr>
        <p:spPr>
          <a:xfrm>
            <a:off x="515938" y="3192803"/>
            <a:ext cx="3914393" cy="720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Darstellung (ausgewählter) Schritte im BO-Prozess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735DBA8-63D1-37BB-1448-32D75EF4F2CC}"/>
              </a:ext>
            </a:extLst>
          </p:cNvPr>
          <p:cNvSpPr txBox="1"/>
          <p:nvPr/>
        </p:nvSpPr>
        <p:spPr>
          <a:xfrm>
            <a:off x="9734030" y="5969402"/>
            <a:ext cx="2152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(Ryter, 2020; Staden &amp; Howe, 2020)</a:t>
            </a:r>
          </a:p>
        </p:txBody>
      </p:sp>
      <p:sp>
        <p:nvSpPr>
          <p:cNvPr id="6" name="Untertitel 4">
            <a:extLst>
              <a:ext uri="{FF2B5EF4-FFF2-40B4-BE49-F238E27FC236}">
                <a16:creationId xmlns:a16="http://schemas.microsoft.com/office/drawing/2014/main" id="{303B987E-D082-5C9C-44A1-D2E55BA986AC}"/>
              </a:ext>
            </a:extLst>
          </p:cNvPr>
          <p:cNvSpPr txBox="1">
            <a:spLocks/>
          </p:cNvSpPr>
          <p:nvPr/>
        </p:nvSpPr>
        <p:spPr>
          <a:xfrm>
            <a:off x="515938" y="1327558"/>
            <a:ext cx="6561137" cy="52033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accent1"/>
                </a:solidFill>
              </a:rPr>
              <a:t>Inhalte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9D1A0A2-2846-2166-571A-14B59ADC9FF6}"/>
              </a:ext>
            </a:extLst>
          </p:cNvPr>
          <p:cNvSpPr txBox="1"/>
          <p:nvPr/>
        </p:nvSpPr>
        <p:spPr>
          <a:xfrm>
            <a:off x="515938" y="5158679"/>
            <a:ext cx="3914394" cy="715089"/>
          </a:xfrm>
          <a:prstGeom prst="roundRect">
            <a:avLst/>
          </a:prstGeom>
          <a:solidFill>
            <a:srgbClr val="F0D8EA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Entwicklung: </a:t>
            </a: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prospektive Gestaltung weiterer BO-Prozesse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FB1C78F-0A14-BCB1-9C74-A411BF791024}"/>
              </a:ext>
            </a:extLst>
          </p:cNvPr>
          <p:cNvSpPr txBox="1"/>
          <p:nvPr/>
        </p:nvSpPr>
        <p:spPr>
          <a:xfrm>
            <a:off x="515938" y="4175362"/>
            <a:ext cx="3914394" cy="715089"/>
          </a:xfrm>
          <a:prstGeom prst="roundRect">
            <a:avLst/>
          </a:prstGeom>
          <a:solidFill>
            <a:srgbClr val="D9EDF0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Reflexion: </a:t>
            </a:r>
            <a:r>
              <a:rPr lang="de-DE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retrospektiv individuelle BO-Prozesse reflektieren 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9DE3597-E8C2-6DE2-6F41-F01492657A7E}"/>
              </a:ext>
            </a:extLst>
          </p:cNvPr>
          <p:cNvSpPr txBox="1"/>
          <p:nvPr/>
        </p:nvSpPr>
        <p:spPr>
          <a:xfrm>
            <a:off x="5015379" y="4983087"/>
            <a:ext cx="4320709" cy="1021556"/>
          </a:xfrm>
          <a:prstGeom prst="roundRect">
            <a:avLst/>
          </a:prstGeom>
          <a:solidFill>
            <a:srgbClr val="F0D8EA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Dokumentation &amp; Präsentation: </a:t>
            </a:r>
            <a:b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Inhalte für Bewerbungs- und Anschauungszwecke aufbereiten</a:t>
            </a:r>
          </a:p>
        </p:txBody>
      </p:sp>
      <p:pic>
        <p:nvPicPr>
          <p:cNvPr id="20" name="Grafik 19" descr="Pfeil mit einer Linie: Kurve im Uhrzeigersinn mit einfarbiger Füllung">
            <a:extLst>
              <a:ext uri="{FF2B5EF4-FFF2-40B4-BE49-F238E27FC236}">
                <a16:creationId xmlns:a16="http://schemas.microsoft.com/office/drawing/2014/main" id="{29FA47ED-DE18-5EFE-C6A8-DB47C6A4F7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8362611" y="4767230"/>
            <a:ext cx="658666" cy="658666"/>
          </a:xfrm>
          <a:prstGeom prst="rect">
            <a:avLst/>
          </a:prstGeom>
        </p:spPr>
      </p:pic>
      <p:pic>
        <p:nvPicPr>
          <p:cNvPr id="21" name="Grafik 20" descr="Pfeil mit einer Linie: Kurve gegen den Uhrzeigersinn mit einfarbiger Füllung">
            <a:extLst>
              <a:ext uri="{FF2B5EF4-FFF2-40B4-BE49-F238E27FC236}">
                <a16:creationId xmlns:a16="http://schemas.microsoft.com/office/drawing/2014/main" id="{740B9741-2D89-6F17-2F46-1E7F167431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500000">
            <a:off x="3686930" y="2363583"/>
            <a:ext cx="731520" cy="731520"/>
          </a:xfrm>
          <a:prstGeom prst="rect">
            <a:avLst/>
          </a:prstGeom>
        </p:spPr>
      </p:pic>
      <p:pic>
        <p:nvPicPr>
          <p:cNvPr id="33" name="Grafik 32" descr="Pfeil mit einer Linie: Kurve gegen den Uhrzeigersinn mit einfarbiger Füllung">
            <a:extLst>
              <a:ext uri="{FF2B5EF4-FFF2-40B4-BE49-F238E27FC236}">
                <a16:creationId xmlns:a16="http://schemas.microsoft.com/office/drawing/2014/main" id="{6A0EB055-D86F-FC56-F6BA-DF75A8C9FA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500000">
            <a:off x="811086" y="3707069"/>
            <a:ext cx="559325" cy="559325"/>
          </a:xfrm>
          <a:prstGeom prst="rect">
            <a:avLst/>
          </a:prstGeom>
        </p:spPr>
      </p:pic>
      <p:pic>
        <p:nvPicPr>
          <p:cNvPr id="34" name="Grafik 33" descr="Pfeil mit einer Linie: Kurve im Uhrzeigersinn mit einfarbiger Füllung">
            <a:extLst>
              <a:ext uri="{FF2B5EF4-FFF2-40B4-BE49-F238E27FC236}">
                <a16:creationId xmlns:a16="http://schemas.microsoft.com/office/drawing/2014/main" id="{69697718-C8D5-EBB0-FE05-56DA88609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3599739" y="4767230"/>
            <a:ext cx="658666" cy="658666"/>
          </a:xfrm>
          <a:prstGeom prst="rect">
            <a:avLst/>
          </a:prstGeom>
        </p:spPr>
      </p:pic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3BF4CDD5-7203-8234-7B09-1C10B178CE61}"/>
              </a:ext>
            </a:extLst>
          </p:cNvPr>
          <p:cNvGrpSpPr/>
          <p:nvPr/>
        </p:nvGrpSpPr>
        <p:grpSpPr>
          <a:xfrm rot="762935">
            <a:off x="3760075" y="3447709"/>
            <a:ext cx="1009845" cy="1009845"/>
            <a:chOff x="10259868" y="1291557"/>
            <a:chExt cx="1173985" cy="1173985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E2097EF-93D0-FCD0-8B2B-B5B0877A99C5}"/>
                </a:ext>
              </a:extLst>
            </p:cNvPr>
            <p:cNvSpPr/>
            <p:nvPr/>
          </p:nvSpPr>
          <p:spPr>
            <a:xfrm>
              <a:off x="10395491" y="1427121"/>
              <a:ext cx="886691" cy="8866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4F849C5C-A50C-C052-6D0B-4A397CC25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9868" y="1291557"/>
              <a:ext cx="1173985" cy="1173985"/>
            </a:xfrm>
            <a:prstGeom prst="rect">
              <a:avLst/>
            </a:prstGeom>
          </p:spPr>
        </p:pic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9CA6DACA-7238-E147-7D98-FE11949D8E89}"/>
              </a:ext>
            </a:extLst>
          </p:cNvPr>
          <p:cNvGrpSpPr/>
          <p:nvPr/>
        </p:nvGrpSpPr>
        <p:grpSpPr>
          <a:xfrm>
            <a:off x="8489257" y="3188666"/>
            <a:ext cx="1637572" cy="1637572"/>
            <a:chOff x="9493104" y="3301572"/>
            <a:chExt cx="1835090" cy="1835090"/>
          </a:xfrm>
        </p:grpSpPr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EB0B4723-AD25-6D21-E699-9900AB308E88}"/>
                </a:ext>
              </a:extLst>
            </p:cNvPr>
            <p:cNvGrpSpPr/>
            <p:nvPr/>
          </p:nvGrpSpPr>
          <p:grpSpPr>
            <a:xfrm>
              <a:off x="9670125" y="3723395"/>
              <a:ext cx="992958" cy="1043835"/>
              <a:chOff x="8593494" y="3723395"/>
              <a:chExt cx="992958" cy="1043835"/>
            </a:xfrm>
          </p:grpSpPr>
          <p:sp>
            <p:nvSpPr>
              <p:cNvPr id="9" name="Rechteck 8">
                <a:extLst>
                  <a:ext uri="{FF2B5EF4-FFF2-40B4-BE49-F238E27FC236}">
                    <a16:creationId xmlns:a16="http://schemas.microsoft.com/office/drawing/2014/main" id="{24841E19-FBD7-C6B3-0B15-18FB8A419F00}"/>
                  </a:ext>
                </a:extLst>
              </p:cNvPr>
              <p:cNvSpPr/>
              <p:nvPr/>
            </p:nvSpPr>
            <p:spPr>
              <a:xfrm>
                <a:off x="8593494" y="4175362"/>
                <a:ext cx="503853" cy="3064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42669699-D229-F056-8962-2037B7CFE3DB}"/>
                  </a:ext>
                </a:extLst>
              </p:cNvPr>
              <p:cNvSpPr/>
              <p:nvPr/>
            </p:nvSpPr>
            <p:spPr>
              <a:xfrm>
                <a:off x="8907520" y="3723395"/>
                <a:ext cx="503853" cy="3064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F8F64C5-1C37-D26E-669A-5D1DC88406B2}"/>
                  </a:ext>
                </a:extLst>
              </p:cNvPr>
              <p:cNvSpPr/>
              <p:nvPr/>
            </p:nvSpPr>
            <p:spPr>
              <a:xfrm>
                <a:off x="9252952" y="4270632"/>
                <a:ext cx="237120" cy="2371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Abschlusszeichen 22">
                <a:extLst>
                  <a:ext uri="{FF2B5EF4-FFF2-40B4-BE49-F238E27FC236}">
                    <a16:creationId xmlns:a16="http://schemas.microsoft.com/office/drawing/2014/main" id="{23032DC8-EE77-41B0-8463-6DD8701AA1EF}"/>
                  </a:ext>
                </a:extLst>
              </p:cNvPr>
              <p:cNvSpPr/>
              <p:nvPr/>
            </p:nvSpPr>
            <p:spPr>
              <a:xfrm>
                <a:off x="9137324" y="4600388"/>
                <a:ext cx="449128" cy="166842"/>
              </a:xfrm>
              <a:prstGeom prst="flowChartTermina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D3095F6-1FF9-8D13-4EAA-C6B923F89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9493104" y="3301572"/>
              <a:ext cx="1835090" cy="18350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131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2" grpId="0" animBg="1"/>
      <p:bldP spid="24" grpId="0" animBg="1"/>
      <p:bldP spid="17" grpId="0" animBg="1"/>
      <p:bldP spid="18" grpId="0" animBg="1"/>
      <p:bldP spid="10" grpId="0" animBg="1"/>
      <p:bldP spid="11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Kleidung, Menschliches Gesicht, Entwurf, Zeichnung enthält.&#10;&#10;KI-generierte Inhalte können fehlerhaft sein.">
            <a:extLst>
              <a:ext uri="{FF2B5EF4-FFF2-40B4-BE49-F238E27FC236}">
                <a16:creationId xmlns:a16="http://schemas.microsoft.com/office/drawing/2014/main" id="{AABFDAC3-EEE3-DF97-B787-A92135332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015" y="767852"/>
            <a:ext cx="5896068" cy="5896068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F67AEB3F-EF8F-A1A8-CF50-E0B48E0CB669}"/>
              </a:ext>
            </a:extLst>
          </p:cNvPr>
          <p:cNvSpPr txBox="1"/>
          <p:nvPr/>
        </p:nvSpPr>
        <p:spPr>
          <a:xfrm>
            <a:off x="4582373" y="1484483"/>
            <a:ext cx="30271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…was sie ins Portfolio aufnehmen wollen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0C4303-B4A0-3CFE-C372-691C4267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13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9B9A015-334C-A4C1-E898-3F5F2271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651826"/>
          </a:xfrm>
        </p:spPr>
        <p:txBody>
          <a:bodyPr/>
          <a:lstStyle/>
          <a:p>
            <a:r>
              <a:rPr lang="de-DE" dirty="0"/>
              <a:t>Portfolios in der Beruflichen Orientierung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88A5054-7D11-3A53-5A6A-8D9C00095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735DBA8-63D1-37BB-1448-32D75EF4F2CC}"/>
              </a:ext>
            </a:extLst>
          </p:cNvPr>
          <p:cNvSpPr txBox="1"/>
          <p:nvPr/>
        </p:nvSpPr>
        <p:spPr>
          <a:xfrm>
            <a:off x="10398911" y="5961774"/>
            <a:ext cx="1514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(Staden &amp; Howe, 2020)</a:t>
            </a:r>
          </a:p>
        </p:txBody>
      </p:sp>
      <p:sp>
        <p:nvSpPr>
          <p:cNvPr id="6" name="Untertitel 4">
            <a:extLst>
              <a:ext uri="{FF2B5EF4-FFF2-40B4-BE49-F238E27FC236}">
                <a16:creationId xmlns:a16="http://schemas.microsoft.com/office/drawing/2014/main" id="{303B987E-D082-5C9C-44A1-D2E55BA986AC}"/>
              </a:ext>
            </a:extLst>
          </p:cNvPr>
          <p:cNvSpPr txBox="1">
            <a:spLocks/>
          </p:cNvSpPr>
          <p:nvPr/>
        </p:nvSpPr>
        <p:spPr>
          <a:xfrm>
            <a:off x="515938" y="1327558"/>
            <a:ext cx="6561137" cy="52033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accent1"/>
                </a:solidFill>
              </a:rPr>
              <a:t>Inhalte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7D6B45E-A523-F170-C2EE-90C04E359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221" y="2890730"/>
            <a:ext cx="2655234" cy="1974571"/>
          </a:xfrm>
        </p:spPr>
        <p:txBody>
          <a:bodyPr anchor="b"/>
          <a:lstStyle/>
          <a:p>
            <a:pPr>
              <a:buClr>
                <a:schemeClr val="accent1"/>
              </a:buClr>
            </a:pPr>
            <a:r>
              <a:rPr lang="de-DE" sz="1800" b="1" dirty="0">
                <a:latin typeface="Roboto SemiBold" panose="02000000000000000000" pitchFamily="2" charset="0"/>
                <a:ea typeface="Roboto SemiBold" panose="02000000000000000000" pitchFamily="2" charset="0"/>
                <a:cs typeface="Roboto" panose="02000000000000000000" pitchFamily="2" charset="0"/>
              </a:rPr>
              <a:t>Jugendliche </a:t>
            </a:r>
            <a:br>
              <a:rPr lang="de-DE" sz="1800" b="1" dirty="0">
                <a:latin typeface="Roboto SemiBold" panose="02000000000000000000" pitchFamily="2" charset="0"/>
                <a:ea typeface="Roboto SemiBold" panose="02000000000000000000" pitchFamily="2" charset="0"/>
                <a:cs typeface="Roboto" panose="02000000000000000000" pitchFamily="2" charset="0"/>
              </a:rPr>
            </a:br>
            <a:r>
              <a:rPr lang="de-DE" sz="1800" b="1" dirty="0">
                <a:latin typeface="Roboto SemiBold" panose="02000000000000000000" pitchFamily="2" charset="0"/>
                <a:ea typeface="Roboto SemiBold" panose="02000000000000000000" pitchFamily="2" charset="0"/>
                <a:cs typeface="Roboto" panose="02000000000000000000" pitchFamily="2" charset="0"/>
              </a:rPr>
              <a:t>übernehmen für ihr Portfolio eigenständig Verantwortung, </a:t>
            </a:r>
            <a:br>
              <a:rPr lang="de-DE" sz="1800" b="1" dirty="0">
                <a:latin typeface="Roboto SemiBold" panose="02000000000000000000" pitchFamily="2" charset="0"/>
                <a:ea typeface="Roboto SemiBold" panose="02000000000000000000" pitchFamily="2" charset="0"/>
                <a:cs typeface="Roboto" panose="02000000000000000000" pitchFamily="2" charset="0"/>
              </a:rPr>
            </a:br>
            <a:r>
              <a:rPr lang="de-DE" sz="1800" b="1" dirty="0">
                <a:latin typeface="Roboto SemiBold" panose="02000000000000000000" pitchFamily="2" charset="0"/>
                <a:ea typeface="Roboto SemiBold" panose="02000000000000000000" pitchFamily="2" charset="0"/>
                <a:cs typeface="Roboto" panose="02000000000000000000" pitchFamily="2" charset="0"/>
              </a:rPr>
              <a:t>denn sie entscheiden selbst…</a:t>
            </a:r>
            <a:endParaRPr lang="de-DE" sz="1800" b="1" dirty="0">
              <a:latin typeface="Roboto SemiBold" panose="02000000000000000000" pitchFamily="2" charset="0"/>
              <a:ea typeface="Roboto SemiBold" panose="02000000000000000000" pitchFamily="2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D582E60-390D-96DB-03C7-4A99C0D570FE}"/>
              </a:ext>
            </a:extLst>
          </p:cNvPr>
          <p:cNvGrpSpPr/>
          <p:nvPr/>
        </p:nvGrpSpPr>
        <p:grpSpPr>
          <a:xfrm>
            <a:off x="2272145" y="5235856"/>
            <a:ext cx="7063943" cy="1041189"/>
            <a:chOff x="488264" y="5597063"/>
            <a:chExt cx="7063943" cy="1041189"/>
          </a:xfrm>
        </p:grpSpPr>
        <p:sp>
          <p:nvSpPr>
            <p:cNvPr id="8" name="Untertitel 4">
              <a:extLst>
                <a:ext uri="{FF2B5EF4-FFF2-40B4-BE49-F238E27FC236}">
                  <a16:creationId xmlns:a16="http://schemas.microsoft.com/office/drawing/2014/main" id="{3EF12C4F-BA0F-E650-F6A7-5D191DEC964E}"/>
                </a:ext>
              </a:extLst>
            </p:cNvPr>
            <p:cNvSpPr txBox="1">
              <a:spLocks/>
            </p:cNvSpPr>
            <p:nvPr/>
          </p:nvSpPr>
          <p:spPr>
            <a:xfrm>
              <a:off x="488264" y="5857491"/>
              <a:ext cx="7063943" cy="520334"/>
            </a:xfrm>
            <a:prstGeom prst="rect">
              <a:avLst/>
            </a:prstGeom>
          </p:spPr>
          <p:txBody>
            <a:bodyPr vert="horz" lIns="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230400" indent="-228600" algn="l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2pPr>
              <a:lvl3pPr marL="428400" indent="-228600" algn="l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b="0" i="1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3pPr>
              <a:lvl4pPr marL="666000" indent="-228600" algn="l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Symbol" pitchFamily="2" charset="2"/>
                <a:buChar char="-"/>
                <a:defRPr sz="20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4pPr>
              <a:lvl5pPr marL="954000" indent="-228600" algn="l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Symbol" pitchFamily="2" charset="2"/>
                <a:buChar char="-"/>
                <a:defRPr sz="20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b="1" dirty="0">
                  <a:solidFill>
                    <a:schemeClr val="accent1"/>
                  </a:solidFill>
                </a:rPr>
                <a:t>Ein Portfolio zeigt nicht, was gemacht wurde – sondern was daraus gelernt wurde.</a:t>
              </a:r>
            </a:p>
          </p:txBody>
        </p:sp>
        <p:sp>
          <p:nvSpPr>
            <p:cNvPr id="11" name="Titel 4">
              <a:extLst>
                <a:ext uri="{FF2B5EF4-FFF2-40B4-BE49-F238E27FC236}">
                  <a16:creationId xmlns:a16="http://schemas.microsoft.com/office/drawing/2014/main" id="{B557355D-C7C8-0437-850E-459B8C0516FE}"/>
                </a:ext>
              </a:extLst>
            </p:cNvPr>
            <p:cNvSpPr txBox="1">
              <a:spLocks/>
            </p:cNvSpPr>
            <p:nvPr/>
          </p:nvSpPr>
          <p:spPr>
            <a:xfrm rot="10800000">
              <a:off x="3357736" y="5597063"/>
              <a:ext cx="1215244" cy="1041189"/>
            </a:xfrm>
            <a:prstGeom prst="rect">
              <a:avLst/>
            </a:prstGeom>
          </p:spPr>
          <p:txBody>
            <a:bodyPr vert="horz" lIns="0" tIns="45720" rIns="91440" bIns="4572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chemeClr val="accent1"/>
                  </a:solidFill>
                  <a:latin typeface="Quicksand" pitchFamily="2" charset="77"/>
                  <a:ea typeface="+mj-ea"/>
                  <a:cs typeface="+mj-cs"/>
                </a:defRPr>
              </a:lvl1pPr>
            </a:lstStyle>
            <a:p>
              <a:pPr algn="ctr"/>
              <a:r>
                <a:rPr lang="de-DE" sz="8800" dirty="0"/>
                <a:t>„</a:t>
              </a:r>
            </a:p>
          </p:txBody>
        </p:sp>
      </p:grpSp>
      <p:sp>
        <p:nvSpPr>
          <p:cNvPr id="23" name="Textfeld 22">
            <a:extLst>
              <a:ext uri="{FF2B5EF4-FFF2-40B4-BE49-F238E27FC236}">
                <a16:creationId xmlns:a16="http://schemas.microsoft.com/office/drawing/2014/main" id="{939A10B0-8865-0373-8193-BF8E8B92F731}"/>
              </a:ext>
            </a:extLst>
          </p:cNvPr>
          <p:cNvSpPr txBox="1"/>
          <p:nvPr/>
        </p:nvSpPr>
        <p:spPr>
          <a:xfrm>
            <a:off x="8966069" y="1753167"/>
            <a:ext cx="39494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…in welcher Form sie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das dokumentieren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2DEFA5D-1D46-2F54-80AB-6D041B6C8EBB}"/>
              </a:ext>
            </a:extLst>
          </p:cNvPr>
          <p:cNvSpPr txBox="1"/>
          <p:nvPr/>
        </p:nvSpPr>
        <p:spPr>
          <a:xfrm>
            <a:off x="9388602" y="3595891"/>
            <a:ext cx="23488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…wer zu welchem Zeitpunkt Einblick nehmen darf.</a:t>
            </a:r>
          </a:p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2EF87F6-6E83-B198-774C-9A8E243528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80455" y="1294322"/>
            <a:ext cx="1386117" cy="138611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989E0AB-CE8D-6DBA-BF02-C63EB574EF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918403" y="1699921"/>
            <a:ext cx="1135055" cy="113505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E9E8803-67FD-AFA2-5671-7A44FF5DFD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244158" y="3350239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2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D6FE8-77F2-1B8F-9A8E-25048F427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75012E2-DD2E-0D39-75D2-59A738E0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069C54-4C70-0DC9-0A12-9F8088CCA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2BD8445-9FA3-43EC-C36F-B5B8CA0C3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Portfolioarbeit in der Beruflichen Orientierung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FD68343-57B8-0EB4-5A90-882B1412E98C}"/>
              </a:ext>
            </a:extLst>
          </p:cNvPr>
          <p:cNvGrpSpPr/>
          <p:nvPr/>
        </p:nvGrpSpPr>
        <p:grpSpPr>
          <a:xfrm>
            <a:off x="531722" y="2647822"/>
            <a:ext cx="9223200" cy="720000"/>
            <a:chOff x="922128" y="2142812"/>
            <a:chExt cx="9223200" cy="720000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3384801E-A910-2480-6BE8-73DAE6248591}"/>
                </a:ext>
              </a:extLst>
            </p:cNvPr>
            <p:cNvSpPr/>
            <p:nvPr/>
          </p:nvSpPr>
          <p:spPr>
            <a:xfrm>
              <a:off x="1145328" y="2142812"/>
              <a:ext cx="9000000" cy="720000"/>
            </a:xfrm>
            <a:prstGeom prst="roundRect">
              <a:avLst/>
            </a:prstGeom>
            <a:solidFill>
              <a:srgbClr val="D9ED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marL="360000">
                <a:buClr>
                  <a:schemeClr val="accent1"/>
                </a:buClr>
              </a:pPr>
              <a:r>
                <a:rPr lang="de-DE" sz="18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Welche Portfolioinstrumente gibt es, die die zuvor erläuterten Kriterien erfüllen?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97B7F9D-C9E7-9502-3176-E362D486267E}"/>
                </a:ext>
              </a:extLst>
            </p:cNvPr>
            <p:cNvSpPr/>
            <p:nvPr/>
          </p:nvSpPr>
          <p:spPr>
            <a:xfrm>
              <a:off x="922128" y="2279612"/>
              <a:ext cx="446400" cy="4464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tlCol="0" anchor="ctr"/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FF87467A-A4AB-6102-6A01-F491B89F7432}"/>
              </a:ext>
            </a:extLst>
          </p:cNvPr>
          <p:cNvGrpSpPr/>
          <p:nvPr/>
        </p:nvGrpSpPr>
        <p:grpSpPr>
          <a:xfrm>
            <a:off x="531722" y="3706747"/>
            <a:ext cx="9223200" cy="720000"/>
            <a:chOff x="922128" y="3556048"/>
            <a:chExt cx="9223200" cy="720000"/>
          </a:xfrm>
        </p:grpSpPr>
        <p:sp>
          <p:nvSpPr>
            <p:cNvPr id="10" name="Rechteck: abgerundete Ecken 9">
              <a:extLst>
                <a:ext uri="{FF2B5EF4-FFF2-40B4-BE49-F238E27FC236}">
                  <a16:creationId xmlns:a16="http://schemas.microsoft.com/office/drawing/2014/main" id="{D985283D-A0CC-F882-5FA5-3EE7A3D3B54C}"/>
                </a:ext>
              </a:extLst>
            </p:cNvPr>
            <p:cNvSpPr/>
            <p:nvPr/>
          </p:nvSpPr>
          <p:spPr>
            <a:xfrm>
              <a:off x="1145328" y="3556048"/>
              <a:ext cx="9000000" cy="720000"/>
            </a:xfrm>
            <a:prstGeom prst="roundRect">
              <a:avLst/>
            </a:prstGeom>
            <a:solidFill>
              <a:srgbClr val="D9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marL="360000">
                <a:buClr>
                  <a:schemeClr val="accent1"/>
                </a:buClr>
              </a:pPr>
              <a:r>
                <a:rPr lang="de-DE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Was sind mögliche Vor- und Nachteile jedes Portfolioinstruments?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DD98C04-3F1E-1C25-783F-234EB57A1EF1}"/>
                </a:ext>
              </a:extLst>
            </p:cNvPr>
            <p:cNvSpPr/>
            <p:nvPr/>
          </p:nvSpPr>
          <p:spPr>
            <a:xfrm>
              <a:off x="922128" y="3692848"/>
              <a:ext cx="446400" cy="446400"/>
            </a:xfrm>
            <a:prstGeom prst="ellipse">
              <a:avLst/>
            </a:prstGeom>
            <a:solidFill>
              <a:srgbClr val="008E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tlCol="0" anchor="ctr"/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1E6B42F-68A5-DF5E-97AD-E5AEA6F7C67F}"/>
              </a:ext>
            </a:extLst>
          </p:cNvPr>
          <p:cNvGrpSpPr/>
          <p:nvPr/>
        </p:nvGrpSpPr>
        <p:grpSpPr>
          <a:xfrm>
            <a:off x="531722" y="4765672"/>
            <a:ext cx="9223200" cy="720000"/>
            <a:chOff x="922128" y="4603562"/>
            <a:chExt cx="9223200" cy="720000"/>
          </a:xfrm>
        </p:grpSpPr>
        <p:sp>
          <p:nvSpPr>
            <p:cNvPr id="11" name="Rechteck: abgerundete Ecken 10">
              <a:extLst>
                <a:ext uri="{FF2B5EF4-FFF2-40B4-BE49-F238E27FC236}">
                  <a16:creationId xmlns:a16="http://schemas.microsoft.com/office/drawing/2014/main" id="{41BF5123-A7C3-464D-43CA-2A8835303163}"/>
                </a:ext>
              </a:extLst>
            </p:cNvPr>
            <p:cNvSpPr/>
            <p:nvPr/>
          </p:nvSpPr>
          <p:spPr>
            <a:xfrm>
              <a:off x="1145328" y="4603562"/>
              <a:ext cx="9000000" cy="720000"/>
            </a:xfrm>
            <a:prstGeom prst="roundRect">
              <a:avLst/>
            </a:prstGeom>
            <a:solidFill>
              <a:srgbClr val="F0D8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lvl="1">
                <a:buClr>
                  <a:schemeClr val="accent1"/>
                </a:buClr>
              </a:pPr>
              <a:r>
                <a:rPr lang="de-DE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Welches Portfolioinstrument kommt für eure Schule und </a:t>
              </a:r>
              <a:r>
                <a:rPr lang="de-DE" dirty="0" err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Schüler:innen</a:t>
              </a:r>
              <a:r>
                <a:rPr lang="de-DE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in Frage?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3797345-C1B5-7DCB-9570-22FECE7174F3}"/>
                </a:ext>
              </a:extLst>
            </p:cNvPr>
            <p:cNvSpPr/>
            <p:nvPr/>
          </p:nvSpPr>
          <p:spPr>
            <a:xfrm>
              <a:off x="922128" y="4740362"/>
              <a:ext cx="446400" cy="44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tlCol="0" anchor="ctr"/>
            <a:lstStyle/>
            <a:p>
              <a:pPr algn="ctr"/>
              <a:r>
                <a:rPr lang="de-DE" sz="2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</a:t>
              </a:r>
            </a:p>
          </p:txBody>
        </p:sp>
      </p:grpSp>
      <p:sp>
        <p:nvSpPr>
          <p:cNvPr id="9" name="Untertitel 4">
            <a:extLst>
              <a:ext uri="{FF2B5EF4-FFF2-40B4-BE49-F238E27FC236}">
                <a16:creationId xmlns:a16="http://schemas.microsoft.com/office/drawing/2014/main" id="{77AFCCA3-49BB-C652-F7B4-8FB4997B1D72}"/>
              </a:ext>
            </a:extLst>
          </p:cNvPr>
          <p:cNvSpPr txBox="1">
            <a:spLocks/>
          </p:cNvSpPr>
          <p:nvPr/>
        </p:nvSpPr>
        <p:spPr>
          <a:xfrm>
            <a:off x="515938" y="1842353"/>
            <a:ext cx="6561137" cy="52033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>
                <a:latin typeface="Roboto SemiBold" panose="02000000000000000000" pitchFamily="2" charset="0"/>
                <a:ea typeface="Roboto SemiBold" panose="02000000000000000000" pitchFamily="2" charset="0"/>
              </a:rPr>
              <a:t>Bitte sammeln:</a:t>
            </a:r>
          </a:p>
        </p:txBody>
      </p:sp>
      <p:sp>
        <p:nvSpPr>
          <p:cNvPr id="12" name="Untertitel 4">
            <a:extLst>
              <a:ext uri="{FF2B5EF4-FFF2-40B4-BE49-F238E27FC236}">
                <a16:creationId xmlns:a16="http://schemas.microsoft.com/office/drawing/2014/main" id="{E95638BE-6BC3-9C44-8271-F15366E7C6C6}"/>
              </a:ext>
            </a:extLst>
          </p:cNvPr>
          <p:cNvSpPr txBox="1">
            <a:spLocks/>
          </p:cNvSpPr>
          <p:nvPr/>
        </p:nvSpPr>
        <p:spPr>
          <a:xfrm>
            <a:off x="515938" y="1327558"/>
            <a:ext cx="6561137" cy="52033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accent1"/>
                </a:solidFill>
              </a:rPr>
              <a:t>Wie?</a:t>
            </a:r>
          </a:p>
        </p:txBody>
      </p:sp>
    </p:spTree>
    <p:extLst>
      <p:ext uri="{BB962C8B-B14F-4D97-AF65-F5344CB8AC3E}">
        <p14:creationId xmlns:p14="http://schemas.microsoft.com/office/powerpoint/2010/main" val="191716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46C56-17AB-E374-F2B9-460275CDA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3F5CD5E-3DBE-23D3-A962-8F813BB2B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59B2E9-32A8-357E-BA05-0010567A89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AC640A1-EE26-A29A-DF3E-EB24CB4A6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482056"/>
          </a:xfrm>
        </p:spPr>
        <p:txBody>
          <a:bodyPr>
            <a:normAutofit fontScale="90000"/>
          </a:bodyPr>
          <a:lstStyle/>
          <a:p>
            <a:r>
              <a:rPr lang="de-DE" dirty="0"/>
              <a:t>Arbeitsphase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B1C39552-0B91-BDD9-C306-48519EAC864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9032" r="19032"/>
          <a:stretch/>
        </p:blipFill>
        <p:spPr/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A6795CB6-627D-9B63-4424-53296DA8C77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36810" y="1848329"/>
            <a:ext cx="6940065" cy="373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Tx/>
              <a:buAutoNum type="arabicPeriod"/>
              <a:tabLst/>
            </a:pPr>
            <a:r>
              <a:rPr lang="de-DE" altLang="de-DE" dirty="0">
                <a:solidFill>
                  <a:srgbClr val="000000"/>
                </a:solidFill>
                <a:cs typeface="Roboto" panose="02000000000000000000" pitchFamily="2" charset="0"/>
              </a:rPr>
              <a:t>Wo möchten wir Diagnostik in der BO einsetzen?</a:t>
            </a:r>
          </a:p>
          <a:p>
            <a:pPr marL="771300" lvl="2" indent="-342900" eaLnBrk="0" fontAlgn="base" hangingPunct="0">
              <a:lnSpc>
                <a:spcPct val="150000"/>
              </a:lnSpc>
              <a:spcBef>
                <a:spcPts val="0"/>
              </a:spcBef>
              <a:buFont typeface="Calibri" panose="020F0502020204030204" pitchFamily="34" charset="0"/>
              <a:buChar char="→"/>
            </a:pPr>
            <a:r>
              <a:rPr lang="de-DE" altLang="de-DE" i="0" dirty="0">
                <a:solidFill>
                  <a:srgbClr val="000000"/>
                </a:solidFill>
                <a:cs typeface="Roboto" panose="02000000000000000000" pitchFamily="2" charset="0"/>
              </a:rPr>
              <a:t>Auf </a:t>
            </a:r>
            <a:r>
              <a:rPr lang="de-DE" altLang="de-DE" i="0" dirty="0" err="1">
                <a:solidFill>
                  <a:srgbClr val="000000"/>
                </a:solidFill>
                <a:cs typeface="Roboto" panose="02000000000000000000" pitchFamily="2" charset="0"/>
              </a:rPr>
              <a:t>Schüler:innen-Ebene</a:t>
            </a:r>
            <a:r>
              <a:rPr lang="de-DE" altLang="de-DE" i="0" dirty="0">
                <a:solidFill>
                  <a:srgbClr val="000000"/>
                </a:solidFill>
                <a:cs typeface="Roboto" panose="02000000000000000000" pitchFamily="2" charset="0"/>
              </a:rPr>
              <a:t>, Klassenebene, etc.?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de-DE" altLang="de-DE" dirty="0">
                <a:solidFill>
                  <a:srgbClr val="000000"/>
                </a:solidFill>
                <a:cs typeface="Roboto" panose="02000000000000000000" pitchFamily="2" charset="0"/>
              </a:rPr>
              <a:t>An welcher Stelle bzw. wofür möchten wir Diagnostik einsetzen? </a:t>
            </a:r>
            <a:r>
              <a:rPr lang="de-DE" dirty="0">
                <a:solidFill>
                  <a:schemeClr val="accent1"/>
                </a:solidFill>
                <a:cs typeface="Calibri" panose="020F0502020204030204" pitchFamily="34" charset="0"/>
              </a:rPr>
              <a:t>→</a:t>
            </a:r>
            <a:r>
              <a:rPr lang="de-DE" dirty="0">
                <a:cs typeface="Calibri" panose="020F0502020204030204" pitchFamily="34" charset="0"/>
              </a:rPr>
              <a:t> </a:t>
            </a:r>
            <a:r>
              <a:rPr lang="de-DE" altLang="de-DE" dirty="0">
                <a:solidFill>
                  <a:srgbClr val="000000"/>
                </a:solidFill>
                <a:cs typeface="Roboto" panose="02000000000000000000" pitchFamily="2" charset="0"/>
              </a:rPr>
              <a:t>Setzt 1 bis 2 diagnostische Marker </a:t>
            </a:r>
            <a:br>
              <a:rPr lang="de-DE" altLang="de-DE" dirty="0">
                <a:solidFill>
                  <a:srgbClr val="000000"/>
                </a:solidFill>
                <a:cs typeface="Roboto" panose="02000000000000000000" pitchFamily="2" charset="0"/>
              </a:rPr>
            </a:br>
            <a:r>
              <a:rPr lang="de-DE" altLang="de-DE" dirty="0">
                <a:solidFill>
                  <a:srgbClr val="000000"/>
                </a:solidFill>
                <a:cs typeface="Roboto" panose="02000000000000000000" pitchFamily="2" charset="0"/>
              </a:rPr>
              <a:t>im BO-Prozess!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de-DE" altLang="de-DE" dirty="0">
                <a:solidFill>
                  <a:srgbClr val="000000"/>
                </a:solidFill>
                <a:cs typeface="Roboto" panose="02000000000000000000" pitchFamily="2" charset="0"/>
              </a:rPr>
              <a:t>Wie (mit welchem Tool) möchten wir diagnostizieren?</a:t>
            </a:r>
          </a:p>
          <a:p>
            <a:pPr marL="342900" indent="-342900" eaLnBrk="0" fontAlgn="base" hangingPunct="0">
              <a:lnSpc>
                <a:spcPct val="150000"/>
              </a:lnSpc>
              <a:spcBef>
                <a:spcPts val="12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de-DE" altLang="de-DE" dirty="0">
                <a:solidFill>
                  <a:srgbClr val="000000"/>
                </a:solidFill>
                <a:cs typeface="Roboto" panose="02000000000000000000" pitchFamily="2" charset="0"/>
              </a:rPr>
              <a:t>Welches Portfolioinstrument möchten wir einsetzen?</a:t>
            </a:r>
          </a:p>
        </p:txBody>
      </p:sp>
    </p:spTree>
    <p:extLst>
      <p:ext uri="{BB962C8B-B14F-4D97-AF65-F5344CB8AC3E}">
        <p14:creationId xmlns:p14="http://schemas.microsoft.com/office/powerpoint/2010/main" val="1269247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913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8AFD0-39D2-C7B5-3518-DF9C69AFE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Literatur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382528-A8D3-BF5F-413D-B0F886C6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3D3A66F-21F4-4A95-9D10-F49EAA11BFD5}"/>
              </a:ext>
            </a:extLst>
          </p:cNvPr>
          <p:cNvSpPr txBox="1"/>
          <p:nvPr/>
        </p:nvSpPr>
        <p:spPr>
          <a:xfrm>
            <a:off x="10168890" y="5712570"/>
            <a:ext cx="1514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@Katja Driesel-Lange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A76D6B8A-9F6F-41D0-B01C-92060D2EB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Diagnostik &amp; Portfolio in der BO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A18D637-C407-06E3-DC9D-2B1804A1707D}"/>
              </a:ext>
            </a:extLst>
          </p:cNvPr>
          <p:cNvSpPr txBox="1"/>
          <p:nvPr/>
        </p:nvSpPr>
        <p:spPr>
          <a:xfrm>
            <a:off x="428015" y="1844675"/>
            <a:ext cx="108188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Hesse, I. &amp; </a:t>
            </a:r>
            <a:r>
              <a:rPr lang="de-DE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Latzko</a:t>
            </a:r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B. (2017). Diagnostik für Lehrkräfte (3. Aufl.). Barbara Budrich.</a:t>
            </a:r>
          </a:p>
          <a:p>
            <a:endParaRPr lang="de-DE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Kaak, S. (2025). Diagnostik und Evaluation in der Beruflichen Orientierung (Dissertation). Jena. </a:t>
            </a:r>
            <a:endParaRPr lang="de-DE" sz="1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de-DE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Ryter, A. (2020). Portfoliokonzepte in der Berufsorientierung. Chancen und Herausforderungen. In T. Brüggemann &amp; S. Rahn (Hrsg.), Berufsorientierung. Ein Lehr- und Arbeitsbuch (2. Aufl., S. 398-404). Waxmann. </a:t>
            </a:r>
          </a:p>
          <a:p>
            <a:endParaRPr lang="de-DE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Schnebel, S. (2017). Professionell beraten. Beratungskompetenz in der Schule (3. Aufl.). Beltz.</a:t>
            </a:r>
          </a:p>
          <a:p>
            <a:endParaRPr lang="de-DE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Staden, C. &amp; Howe, F. (2020). E-Portfolio für die schulische Berufsorientierung. In T. Brüggemann &amp; S. Rahn (Hrsg.), Berufsorientierung. Ein Lehr- und Arbeitsbuch (2. Aufl., S. 405-414). Waxmann. </a:t>
            </a:r>
          </a:p>
        </p:txBody>
      </p:sp>
    </p:spTree>
    <p:extLst>
      <p:ext uri="{BB962C8B-B14F-4D97-AF65-F5344CB8AC3E}">
        <p14:creationId xmlns:p14="http://schemas.microsoft.com/office/powerpoint/2010/main" val="1304966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0f4841-7d47-4738-bb39-d617a48ac7c1">
      <Terms xmlns="http://schemas.microsoft.com/office/infopath/2007/PartnerControls"/>
    </lcf76f155ced4ddcb4097134ff3c332f>
    <TaxCatchAll xmlns="9b69e852-0534-4649-9857-ef2ac204dfa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9CAAB3958244A2CC9A2C2049FCD3" ma:contentTypeVersion="15" ma:contentTypeDescription="Ein neues Dokument erstellen." ma:contentTypeScope="" ma:versionID="4f3f97197f986be34516dbb9ab9652f4">
  <xsd:schema xmlns:xsd="http://www.w3.org/2001/XMLSchema" xmlns:xs="http://www.w3.org/2001/XMLSchema" xmlns:p="http://schemas.microsoft.com/office/2006/metadata/properties" xmlns:ns2="620f4841-7d47-4738-bb39-d617a48ac7c1" xmlns:ns3="9b69e852-0534-4649-9857-ef2ac204dfa4" targetNamespace="http://schemas.microsoft.com/office/2006/metadata/properties" ma:root="true" ma:fieldsID="44fad379d1f09059ef93a6f0ba4731a3" ns2:_="" ns3:_="">
    <xsd:import namespace="620f4841-7d47-4738-bb39-d617a48ac7c1"/>
    <xsd:import namespace="9b69e852-0534-4649-9857-ef2ac204df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f4841-7d47-4738-bb39-d617a48ac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8588a322-a884-4ade-8e2e-2d221488b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9e852-0534-4649-9857-ef2ac204dfa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cc8353b-934e-4046-b2dd-dc4298eb5b89}" ma:internalName="TaxCatchAll" ma:showField="CatchAllData" ma:web="9b69e852-0534-4649-9857-ef2ac204df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D3CC95-E3F3-42BF-9366-28CF6C99C0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D84C55-E77A-418F-B8AE-30B50BB8DB0A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9b69e852-0534-4649-9857-ef2ac204dfa4"/>
    <ds:schemaRef ds:uri="620f4841-7d47-4738-bb39-d617a48ac7c1"/>
  </ds:schemaRefs>
</ds:datastoreItem>
</file>

<file path=customXml/itemProps3.xml><?xml version="1.0" encoding="utf-8"?>
<ds:datastoreItem xmlns:ds="http://schemas.openxmlformats.org/officeDocument/2006/customXml" ds:itemID="{0B87519E-41C3-41C6-A3D1-4690835A6941}">
  <ds:schemaRefs>
    <ds:schemaRef ds:uri="620f4841-7d47-4738-bb39-d617a48ac7c1"/>
    <ds:schemaRef ds:uri="9b69e852-0534-4649-9857-ef2ac204df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1330</Words>
  <Application>Microsoft Macintosh PowerPoint</Application>
  <PresentationFormat>Breitbild</PresentationFormat>
  <Paragraphs>213</Paragraphs>
  <Slides>17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8" baseType="lpstr">
      <vt:lpstr>Times Roman</vt:lpstr>
      <vt:lpstr>Quicksand</vt:lpstr>
      <vt:lpstr>Arial</vt:lpstr>
      <vt:lpstr>Symbol</vt:lpstr>
      <vt:lpstr>Quicksand SemiBold</vt:lpstr>
      <vt:lpstr>Calibri</vt:lpstr>
      <vt:lpstr>Aptos</vt:lpstr>
      <vt:lpstr>Roboto SemiBold</vt:lpstr>
      <vt:lpstr>Roboto</vt:lpstr>
      <vt:lpstr>Wingdings</vt:lpstr>
      <vt:lpstr>Office</vt:lpstr>
      <vt:lpstr>Diagnostik und Portfolioarbeit in der Beruflichen Orientierung</vt:lpstr>
      <vt:lpstr>Was ist Diagnostik?</vt:lpstr>
      <vt:lpstr>Was ist Diagnostik?</vt:lpstr>
      <vt:lpstr>Wofür diagnostizieren wir?</vt:lpstr>
      <vt:lpstr>Diagnostische Kompetenz</vt:lpstr>
      <vt:lpstr>Diagnostik als Prozess</vt:lpstr>
      <vt:lpstr>Diagnostik in der Beruflichen Orientierung</vt:lpstr>
      <vt:lpstr>Diagnostik in der  Beruflichen Orientierung</vt:lpstr>
      <vt:lpstr>Diagnostische Instrumente in der Beruflichen Orientierung</vt:lpstr>
      <vt:lpstr>Diagnostik in der Beruflichen Orientierung</vt:lpstr>
      <vt:lpstr>Portfolios in der Beruflichen Orientierung</vt:lpstr>
      <vt:lpstr>Portfolios in der Beruflichen Orientierung</vt:lpstr>
      <vt:lpstr>Portfolios in der Beruflichen Orientierung</vt:lpstr>
      <vt:lpstr>Portfolioarbeit in der Beruflichen Orientierung</vt:lpstr>
      <vt:lpstr>Arbeitsphase</vt:lpstr>
      <vt:lpstr>PowerPoint-Präsentation</vt:lpstr>
      <vt:lpstr>Literatur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71</cp:revision>
  <dcterms:created xsi:type="dcterms:W3CDTF">2024-10-15T09:38:05Z</dcterms:created>
  <dcterms:modified xsi:type="dcterms:W3CDTF">2026-03-16T10:40:43Z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0x0101005D829CAAB3958244A2CC9A2C2049FCD3</vt:lpwstr>
  </property>
  <property fmtid="{D5CDD505-2E9C-101B-9397-08002B2CF9AE}" pid="3" name="MediaServiceImageTags">
    <vt:lpwstr/>
  </property>
</Properties>
</file>