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4091" r:id="rId4"/>
  </p:sldMasterIdLst>
  <p:notesMasterIdLst>
    <p:notesMasterId r:id="rId35"/>
  </p:notesMasterIdLst>
  <p:handoutMasterIdLst>
    <p:handoutMasterId r:id="rId36"/>
  </p:handoutMasterIdLst>
  <p:sldIdLst>
    <p:sldId id="327" r:id="rId5"/>
    <p:sldId id="2147472364" r:id="rId6"/>
    <p:sldId id="2147472360" r:id="rId7"/>
    <p:sldId id="2147472341" r:id="rId8"/>
    <p:sldId id="2147473209" r:id="rId9"/>
    <p:sldId id="2147473198" r:id="rId10"/>
    <p:sldId id="2147473199" r:id="rId11"/>
    <p:sldId id="2147472402" r:id="rId12"/>
    <p:sldId id="331" r:id="rId13"/>
    <p:sldId id="2147473378" r:id="rId14"/>
    <p:sldId id="2147473377" r:id="rId15"/>
    <p:sldId id="2147473373" r:id="rId16"/>
    <p:sldId id="2147473208" r:id="rId17"/>
    <p:sldId id="2147472336" r:id="rId18"/>
    <p:sldId id="2147473217" r:id="rId19"/>
    <p:sldId id="2147473216" r:id="rId20"/>
    <p:sldId id="2147473229" r:id="rId21"/>
    <p:sldId id="2147473371" r:id="rId22"/>
    <p:sldId id="2147473221" r:id="rId23"/>
    <p:sldId id="2147473238" r:id="rId24"/>
    <p:sldId id="2147473222" r:id="rId25"/>
    <p:sldId id="2147473237" r:id="rId26"/>
    <p:sldId id="2147473223" r:id="rId27"/>
    <p:sldId id="2147473240" r:id="rId28"/>
    <p:sldId id="2147473379" r:id="rId29"/>
    <p:sldId id="2147473372" r:id="rId30"/>
    <p:sldId id="2147473224" r:id="rId31"/>
    <p:sldId id="2147473210" r:id="rId32"/>
    <p:sldId id="2147473376" r:id="rId33"/>
    <p:sldId id="2147473375" r:id="rId34"/>
  </p:sldIdLst>
  <p:sldSz cx="12192000" cy="6858000"/>
  <p:notesSz cx="6800850" cy="9807575"/>
  <p:embeddedFontLst>
    <p:embeddedFont>
      <p:font typeface="Aptos Narrow" panose="020B0004020202020204" pitchFamily="34" charset="0"/>
      <p:regular r:id="rId37"/>
      <p:bold r:id="rId38"/>
      <p:italic r:id="rId39"/>
      <p:boldItalic r:id="rId40"/>
    </p:embeddedFont>
    <p:embeddedFont>
      <p:font typeface="Inter" panose="02000503000000020004" pitchFamily="2" charset="0"/>
      <p:regular r:id="rId41"/>
      <p:bold r:id="rId42"/>
    </p:embeddedFont>
    <p:embeddedFont>
      <p:font typeface="Inter SemiBold" panose="02000503000000020004" pitchFamily="2" charset="0"/>
      <p:bold r:id="rId43"/>
    </p:embeddedFont>
    <p:embeddedFont>
      <p:font typeface="Lato" panose="020F0502020204030203" pitchFamily="34" charset="0"/>
      <p:regular r:id="rId44"/>
      <p:bold r:id="rId45"/>
      <p:italic r:id="rId46"/>
      <p:boldItalic r:id="rId47"/>
    </p:embeddedFont>
    <p:embeddedFont>
      <p:font typeface="Lora SemiBold" pitchFamily="2" charset="0"/>
      <p:regular r:id="rId48"/>
      <p:bold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DEF"/>
    <a:srgbClr val="E5EAEC"/>
    <a:srgbClr val="C8E0E6"/>
    <a:srgbClr val="004751"/>
    <a:srgbClr val="228096"/>
    <a:srgbClr val="F7F4F1"/>
    <a:srgbClr val="00436C"/>
    <a:srgbClr val="FBF4EE"/>
    <a:srgbClr val="EFEECB"/>
    <a:srgbClr val="1864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90A151-E706-4175-B903-9D17EE0C3A55}" v="5" dt="2025-05-14T06:23:00.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12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47035" cy="492082"/>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52241" y="0"/>
            <a:ext cx="2947035" cy="492082"/>
          </a:xfrm>
          <a:prstGeom prst="rect">
            <a:avLst/>
          </a:prstGeom>
        </p:spPr>
        <p:txBody>
          <a:bodyPr vert="horz" lIns="91440" tIns="45720" rIns="91440" bIns="45720" rtlCol="0"/>
          <a:lstStyle>
            <a:lvl1pPr algn="r">
              <a:defRPr sz="1200"/>
            </a:lvl1pPr>
          </a:lstStyle>
          <a:p>
            <a:fld id="{CB99B0F1-6494-479E-9AB9-629C0F1571D6}" type="datetimeFigureOut">
              <a:rPr lang="en-GB" smtClean="0"/>
              <a:t>14/05/2025</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9315495"/>
            <a:ext cx="2947035" cy="49208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52241" y="9315495"/>
            <a:ext cx="2947035" cy="492081"/>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035" cy="4920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2241" y="0"/>
            <a:ext cx="2947035" cy="492082"/>
          </a:xfrm>
          <a:prstGeom prst="rect">
            <a:avLst/>
          </a:prstGeom>
        </p:spPr>
        <p:txBody>
          <a:bodyPr vert="horz" lIns="91440" tIns="45720" rIns="91440" bIns="45720" rtlCol="0"/>
          <a:lstStyle>
            <a:lvl1pPr algn="r">
              <a:defRPr sz="1200"/>
            </a:lvl1pPr>
          </a:lstStyle>
          <a:p>
            <a:fld id="{1E0D7A42-0977-2147-8194-01C3DBCDFF3E}" type="datetimeFigureOut">
              <a:rPr lang="en-US" smtClean="0"/>
              <a:t>5/14/2025</a:t>
            </a:fld>
            <a:endParaRPr lang="en-US"/>
          </a:p>
        </p:txBody>
      </p:sp>
      <p:sp>
        <p:nvSpPr>
          <p:cNvPr id="4" name="Slide Image Placeholder 3"/>
          <p:cNvSpPr>
            <a:spLocks noGrp="1" noRot="1" noChangeAspect="1"/>
          </p:cNvSpPr>
          <p:nvPr>
            <p:ph type="sldImg" idx="2"/>
          </p:nvPr>
        </p:nvSpPr>
        <p:spPr>
          <a:xfrm>
            <a:off x="458788" y="1225550"/>
            <a:ext cx="5883275" cy="33099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085" y="4719895"/>
            <a:ext cx="5440680" cy="3861733"/>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15495"/>
            <a:ext cx="2947035" cy="49208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2241" y="9315495"/>
            <a:ext cx="2947035" cy="492081"/>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25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How to use this slide:</a:t>
            </a:r>
          </a:p>
          <a:p>
            <a:endParaRPr lang="en-GB" b="1"/>
          </a:p>
          <a:p>
            <a:r>
              <a:rPr lang="en-GB" b="0"/>
              <a:t>1. At the start of a meeting:</a:t>
            </a:r>
          </a:p>
          <a:p>
            <a:r>
              <a:rPr lang="en-GB"/>
              <a:t>Discuss and agree which values are most relevant to a) what is being discussed b) how the meeting is conducted.</a:t>
            </a:r>
          </a:p>
          <a:p>
            <a:endParaRPr lang="en-GB"/>
          </a:p>
          <a:p>
            <a:r>
              <a:rPr lang="en-GB" b="0"/>
              <a:t>2. At the end of a meeting:</a:t>
            </a:r>
          </a:p>
          <a:p>
            <a:r>
              <a:rPr lang="en-GB" b="0"/>
              <a:t>Chair to ask if the values identified as relevant to the meeting at the start, were demonstrated throughout the meeting. </a:t>
            </a:r>
          </a:p>
          <a:p>
            <a:r>
              <a:rPr lang="en-GB"/>
              <a:t>Consider the conduct of each person in attendance and meeting content.</a:t>
            </a:r>
          </a:p>
          <a:p>
            <a:r>
              <a:rPr lang="en-GB">
                <a:cs typeface="Calibri" panose="020F0502020204030204"/>
              </a:rPr>
              <a:t>Celebrate good practice in line with our values. Identify changes you'll implement at the next meeting. </a:t>
            </a:r>
          </a:p>
          <a:p>
            <a:endParaRPr lang="en-GB">
              <a:cs typeface="Calibri" panose="020F0502020204030204"/>
            </a:endParaRPr>
          </a:p>
          <a:p>
            <a:r>
              <a:rPr lang="en-GB">
                <a:cs typeface="Calibri" panose="020F0502020204030204"/>
              </a:rPr>
              <a:t>This slide is ideal for use at large directorate and team meetings.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49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pPr>
            <a:r>
              <a:rPr lang="en-GB" sz="1800">
                <a:effectLst/>
                <a:latin typeface="Arial"/>
                <a:cs typeface="Arial"/>
              </a:rPr>
              <a:t>NICE is embarking on 5-year transformation journey. Our core purpose is to help practitioners and commissioners get the best care to people fast, while delivering value for the taxpayer</a:t>
            </a:r>
            <a:r>
              <a:rPr lang="en-GB" sz="1800">
                <a:latin typeface="Arial"/>
                <a:cs typeface="Arial"/>
              </a:rPr>
              <a:t>.</a:t>
            </a:r>
            <a:r>
              <a:rPr lang="en-GB" sz="1800">
                <a:effectLst/>
                <a:latin typeface="Arial"/>
                <a:cs typeface="Arial"/>
              </a:rPr>
              <a:t> </a:t>
            </a:r>
            <a:r>
              <a:rPr lang="en-GB" sz="1800">
                <a:latin typeface="Arial"/>
                <a:cs typeface="Arial"/>
              </a:rPr>
              <a:t>As we transform, this</a:t>
            </a:r>
            <a:r>
              <a:rPr lang="en-GB" sz="1800">
                <a:effectLst/>
                <a:latin typeface="Arial"/>
                <a:cs typeface="Arial"/>
              </a:rPr>
              <a:t> </a:t>
            </a:r>
            <a:r>
              <a:rPr lang="en-GB" sz="1800">
                <a:latin typeface="Arial"/>
                <a:cs typeface="Arial"/>
              </a:rPr>
              <a:t>will</a:t>
            </a:r>
            <a:r>
              <a:rPr lang="en-GB" sz="1800">
                <a:effectLst/>
                <a:latin typeface="Arial"/>
                <a:cs typeface="Arial"/>
              </a:rPr>
              <a:t> not </a:t>
            </a:r>
            <a:r>
              <a:rPr lang="en-GB" sz="1800">
                <a:latin typeface="Arial"/>
                <a:cs typeface="Arial"/>
              </a:rPr>
              <a:t>change</a:t>
            </a:r>
            <a:r>
              <a:rPr lang="en-GB" sz="1800">
                <a:effectLst/>
                <a:latin typeface="Arial"/>
                <a:cs typeface="Arial"/>
              </a:rPr>
              <a:t>.</a:t>
            </a:r>
            <a:endParaRPr lang="en-US" sz="1800">
              <a:latin typeface="Arial"/>
              <a:cs typeface="Arial"/>
            </a:endParaRPr>
          </a:p>
          <a:p>
            <a:pPr>
              <a:lnSpc>
                <a:spcPct val="150000"/>
              </a:lnSpc>
              <a:spcAft>
                <a:spcPts val="1200"/>
              </a:spcAft>
            </a:pPr>
            <a:endParaRPr lang="en-GB" sz="1800">
              <a:latin typeface="Arial"/>
              <a:cs typeface="Arial"/>
            </a:endParaRPr>
          </a:p>
          <a:p>
            <a:pPr>
              <a:lnSpc>
                <a:spcPct val="150000"/>
              </a:lnSpc>
              <a:spcAft>
                <a:spcPts val="1200"/>
              </a:spcAft>
            </a:pPr>
            <a:r>
              <a:rPr lang="en-GB" sz="1800">
                <a:latin typeface="Arial"/>
                <a:cs typeface="Arial"/>
              </a:rPr>
              <a:t>Nor will our role as a world-leading health</a:t>
            </a:r>
            <a:r>
              <a:rPr lang="en-GB" sz="1800">
                <a:effectLst/>
                <a:latin typeface="Arial"/>
                <a:cs typeface="Arial"/>
              </a:rPr>
              <a:t> technology assessment </a:t>
            </a:r>
            <a:r>
              <a:rPr lang="en-GB" sz="1800">
                <a:latin typeface="Arial"/>
                <a:cs typeface="Arial"/>
              </a:rPr>
              <a:t>body</a:t>
            </a:r>
            <a:r>
              <a:rPr lang="en-GB" sz="1800">
                <a:effectLst/>
                <a:latin typeface="Arial"/>
                <a:cs typeface="Arial"/>
              </a:rPr>
              <a:t>, and the only national body to </a:t>
            </a:r>
            <a:r>
              <a:rPr lang="en-GB" sz="1800">
                <a:latin typeface="Arial"/>
                <a:cs typeface="Arial"/>
              </a:rPr>
              <a:t>undertake</a:t>
            </a:r>
            <a:r>
              <a:rPr lang="en-GB" sz="1800">
                <a:effectLst/>
                <a:latin typeface="Arial"/>
                <a:cs typeface="Arial"/>
              </a:rPr>
              <a:t> both technology appraisals (appraising individual medicines or devices) and clinical guidelines.</a:t>
            </a:r>
            <a:endParaRPr lang="en-GB" sz="1800">
              <a:latin typeface="Arial"/>
              <a:cs typeface="Arial"/>
            </a:endParaRPr>
          </a:p>
          <a:p>
            <a:pPr>
              <a:lnSpc>
                <a:spcPct val="150000"/>
              </a:lnSpc>
              <a:spcAft>
                <a:spcPts val="1200"/>
              </a:spcAft>
            </a:pPr>
            <a:endParaRPr lang="en-GB" sz="1800">
              <a:latin typeface="Arial"/>
              <a:cs typeface="Arial"/>
            </a:endParaRPr>
          </a:p>
          <a:p>
            <a:pPr>
              <a:lnSpc>
                <a:spcPct val="150000"/>
              </a:lnSpc>
              <a:spcAft>
                <a:spcPts val="1200"/>
              </a:spcAft>
            </a:pPr>
            <a:r>
              <a:rPr lang="en-GB" sz="1800">
                <a:latin typeface="Arial"/>
                <a:cs typeface="Arial"/>
              </a:rPr>
              <a:t>Yet</a:t>
            </a:r>
            <a:r>
              <a:rPr lang="en-GB" sz="1800">
                <a:effectLst/>
                <a:latin typeface="Arial"/>
                <a:cs typeface="Arial"/>
              </a:rPr>
              <a:t> the world is changing </a:t>
            </a:r>
            <a:r>
              <a:rPr lang="en-GB" sz="1800">
                <a:latin typeface="Arial"/>
                <a:cs typeface="Arial"/>
              </a:rPr>
              <a:t>- demands on the health service are greater than ever, we're seeing an expanding role of shared decision-making, an exponential growth in innovation, and vast amounts of data. As the NHS transforms to meet future challenges, we must too.</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869C8-2335-4DC8-880A-3959DE69B5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44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defRPr/>
            </a:pPr>
            <a:r>
              <a:rPr lang="en-GB" sz="1800">
                <a:solidFill>
                  <a:srgbClr val="000000"/>
                </a:solidFill>
                <a:highlight>
                  <a:srgbClr val="F5F5F5"/>
                </a:highlight>
                <a:latin typeface="Arial"/>
                <a:cs typeface="Arial"/>
              </a:rPr>
              <a:t>As we transform, we'll adhere to our core principles of independence, rigour and transparency to develop guidance that is:</a:t>
            </a:r>
          </a:p>
          <a:p>
            <a:pPr>
              <a:defRPr/>
            </a:pPr>
            <a:endParaRPr lang="en-GB" sz="1800">
              <a:solidFill>
                <a:srgbClr val="000000"/>
              </a:solidFill>
              <a:highlight>
                <a:srgbClr val="F5F5F5"/>
              </a:highlight>
              <a:latin typeface="Arial"/>
              <a:cs typeface="Arial"/>
            </a:endParaRPr>
          </a:p>
          <a:p>
            <a:pPr marL="285750" indent="-285750">
              <a:buFont typeface="Arial" panose="020B0604020202020204" pitchFamily="34" charset="0"/>
              <a:buChar char="•"/>
            </a:pPr>
            <a:r>
              <a:rPr lang="en-GB" sz="1800">
                <a:solidFill>
                  <a:srgbClr val="000000"/>
                </a:solidFill>
                <a:highlight>
                  <a:srgbClr val="F5F5F5"/>
                </a:highlight>
                <a:latin typeface="Arial"/>
                <a:cs typeface="Arial"/>
              </a:rPr>
              <a:t>more timely and easier for health and care practitioners and commissioners to use</a:t>
            </a:r>
          </a:p>
          <a:p>
            <a:pPr marL="285750" indent="-285750" algn="l">
              <a:buFont typeface="Arial" panose="020B0604020202020204" pitchFamily="34" charset="0"/>
              <a:buChar char="•"/>
            </a:pPr>
            <a:r>
              <a:rPr lang="en-GB" sz="1800" b="0" i="0" u="none" strike="noStrike">
                <a:solidFill>
                  <a:srgbClr val="000000"/>
                </a:solidFill>
                <a:effectLst/>
                <a:highlight>
                  <a:srgbClr val="F5F5F5"/>
                </a:highlight>
                <a:latin typeface="Arial"/>
                <a:cs typeface="Arial"/>
              </a:rPr>
              <a:t>more relevant to the challenges across the health and care system, by focussing on what matters most</a:t>
            </a:r>
            <a:r>
              <a:rPr lang="en-US" sz="1800" b="0" i="0">
                <a:solidFill>
                  <a:srgbClr val="444444"/>
                </a:solidFill>
                <a:effectLst/>
                <a:highlight>
                  <a:srgbClr val="F5F5F5"/>
                </a:highlight>
                <a:latin typeface="Arial"/>
                <a:cs typeface="Arial"/>
              </a:rPr>
              <a:t>​</a:t>
            </a:r>
            <a:endParaRPr lang="en-US">
              <a:latin typeface="Arial"/>
              <a:cs typeface="Arial"/>
            </a:endParaRPr>
          </a:p>
          <a:p>
            <a:pPr marL="285750" indent="-285750" fontAlgn="base">
              <a:buFont typeface="Arial" panose="020B0604020202020204" pitchFamily="34" charset="0"/>
              <a:buChar char="•"/>
            </a:pPr>
            <a:r>
              <a:rPr lang="en-GB" sz="1800">
                <a:solidFill>
                  <a:srgbClr val="000000"/>
                </a:solidFill>
                <a:highlight>
                  <a:srgbClr val="F5F5F5"/>
                </a:highlight>
                <a:latin typeface="Arial"/>
                <a:cs typeface="Arial"/>
              </a:rPr>
              <a:t>and we'll</a:t>
            </a:r>
            <a:r>
              <a:rPr lang="en-GB" sz="1800" b="0" i="0" u="none" strike="noStrike">
                <a:solidFill>
                  <a:srgbClr val="000000"/>
                </a:solidFill>
                <a:effectLst/>
                <a:highlight>
                  <a:srgbClr val="F5F5F5"/>
                </a:highlight>
                <a:latin typeface="Arial"/>
                <a:cs typeface="Arial"/>
              </a:rPr>
              <a:t> increase our </a:t>
            </a:r>
            <a:r>
              <a:rPr lang="en-GB" sz="1800">
                <a:solidFill>
                  <a:srgbClr val="000000"/>
                </a:solidFill>
                <a:highlight>
                  <a:srgbClr val="F5F5F5"/>
                </a:highlight>
                <a:latin typeface="Arial"/>
                <a:cs typeface="Arial"/>
              </a:rPr>
              <a:t>demonstrable impact</a:t>
            </a:r>
            <a:r>
              <a:rPr lang="en-GB" sz="1800" b="0" i="0" u="none" strike="noStrike">
                <a:solidFill>
                  <a:srgbClr val="000000"/>
                </a:solidFill>
                <a:effectLst/>
                <a:highlight>
                  <a:srgbClr val="F5F5F5"/>
                </a:highlight>
                <a:latin typeface="Arial"/>
                <a:cs typeface="Arial"/>
              </a:rPr>
              <a:t> by learning from data and implementation. </a:t>
            </a:r>
            <a:r>
              <a:rPr lang="en-US" sz="1800" b="0" i="0">
                <a:solidFill>
                  <a:srgbClr val="444444"/>
                </a:solidFill>
                <a:effectLst/>
                <a:highlight>
                  <a:srgbClr val="F5F5F5"/>
                </a:highlight>
                <a:latin typeface="Arial"/>
                <a:cs typeface="Arial"/>
              </a:rPr>
              <a:t>​</a:t>
            </a:r>
          </a:p>
          <a:p>
            <a:pPr algn="l" rtl="0" fontAlgn="base"/>
            <a:r>
              <a:rPr lang="en-GB" sz="2800" b="0" i="0">
                <a:solidFill>
                  <a:srgbClr val="444444"/>
                </a:solidFill>
                <a:effectLst/>
                <a:highlight>
                  <a:srgbClr val="F5F5F5"/>
                </a:highlight>
                <a:latin typeface="Arial"/>
                <a:cs typeface="Arial"/>
              </a:rPr>
              <a:t>​</a:t>
            </a:r>
          </a:p>
          <a:p>
            <a:pPr marL="0" lvl="0" indent="0">
              <a:lnSpc>
                <a:spcPct val="150000"/>
              </a:lnSpc>
              <a:spcAft>
                <a:spcPts val="1200"/>
              </a:spcAft>
              <a:buFont typeface="Arial" panose="020B0604020202020204" pitchFamily="34" charset="0"/>
              <a:buNone/>
            </a:pP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E9C9B67-A5DA-499D-AC8F-A8F98C894DA4}" type="slidenum">
              <a:rPr lang="en-GB" smtClean="0"/>
              <a:t>7</a:t>
            </a:fld>
            <a:endParaRPr lang="en-GB"/>
          </a:p>
        </p:txBody>
      </p:sp>
    </p:spTree>
    <p:extLst>
      <p:ext uri="{BB962C8B-B14F-4D97-AF65-F5344CB8AC3E}">
        <p14:creationId xmlns:p14="http://schemas.microsoft.com/office/powerpoint/2010/main" val="4068873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GB" b="0" i="0">
              <a:solidFill>
                <a:srgbClr val="0E0E0E"/>
              </a:solidFill>
              <a:effectLst/>
              <a:latin typeface="Inter" panose="020B0604020202020204" charset="0"/>
            </a:endParaRPr>
          </a:p>
        </p:txBody>
      </p:sp>
      <p:sp>
        <p:nvSpPr>
          <p:cNvPr id="4" name="Slide Number Placeholder 3"/>
          <p:cNvSpPr>
            <a:spLocks noGrp="1"/>
          </p:cNvSpPr>
          <p:nvPr>
            <p:ph type="sldNum" sz="quarter" idx="5"/>
          </p:nvPr>
        </p:nvSpPr>
        <p:spPr/>
        <p:txBody>
          <a:bodyPr/>
          <a:lstStyle/>
          <a:p>
            <a:fld id="{7E9C9B67-A5DA-499D-AC8F-A8F98C894DA4}" type="slidenum">
              <a:rPr lang="en-GB" smtClean="0"/>
              <a:t>10</a:t>
            </a:fld>
            <a:endParaRPr lang="en-GB"/>
          </a:p>
        </p:txBody>
      </p:sp>
    </p:spTree>
    <p:extLst>
      <p:ext uri="{BB962C8B-B14F-4D97-AF65-F5344CB8AC3E}">
        <p14:creationId xmlns:p14="http://schemas.microsoft.com/office/powerpoint/2010/main" val="226508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20</a:t>
            </a:fld>
            <a:endParaRPr lang="en-US"/>
          </a:p>
        </p:txBody>
      </p:sp>
    </p:spTree>
    <p:extLst>
      <p:ext uri="{BB962C8B-B14F-4D97-AF65-F5344CB8AC3E}">
        <p14:creationId xmlns:p14="http://schemas.microsoft.com/office/powerpoint/2010/main" val="284821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linktr.ee/nicecomms" TargetMode="External"/><Relationship Id="rId2" Type="http://schemas.openxmlformats.org/officeDocument/2006/relationships/hyperlink" Target="nice.org.uk/newsletters"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nice.org.uk/terms-and-conditions#notice-of-rights" TargetMode="Externa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hyperlink" Target="nice.org.uk/newsletters"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nice.org.uk/terms-and-conditions#notice-of-rights" TargetMode="External"/><Relationship Id="rId4" Type="http://schemas.openxmlformats.org/officeDocument/2006/relationships/hyperlink" Target="linktr.ee/nicecomms"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nice.org.uk/newsletters"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nice.org.uk/terms-and-conditions#notice-of-rights" TargetMode="External"/><Relationship Id="rId4" Type="http://schemas.openxmlformats.org/officeDocument/2006/relationships/hyperlink" Target="linktr.ee/nicecomms"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nice.org.uk/newsletters"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nice.org.uk/terms-and-conditions#notice-of-rights" TargetMode="External"/><Relationship Id="rId4" Type="http://schemas.openxmlformats.org/officeDocument/2006/relationships/hyperlink" Target="linktr.ee/nicecomms" TargetMode="Externa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4120710" cy="1356518"/>
          </a:xfrm>
          <a:prstGeom prst="rect">
            <a:avLst/>
          </a:prstGeom>
        </p:spPr>
        <p:txBody>
          <a:bodyPr>
            <a:no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6" name="Slide Number Placeholder 3">
            <a:extLst>
              <a:ext uri="{FF2B5EF4-FFF2-40B4-BE49-F238E27FC236}">
                <a16:creationId xmlns:a16="http://schemas.microsoft.com/office/drawing/2014/main" id="{20FFD34A-9C21-8BEA-028E-509C920DC0E3}"/>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Blue)">
    <p:bg>
      <p:bgPr>
        <a:solidFill>
          <a:schemeClr val="tx2"/>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076689" cy="3917316"/>
          </a:xfrm>
        </p:spPr>
        <p:txBody>
          <a:bodyPr>
            <a:noAutofit/>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11" name="Slide Number Placeholder 3">
            <a:extLst>
              <a:ext uri="{FF2B5EF4-FFF2-40B4-BE49-F238E27FC236}">
                <a16:creationId xmlns:a16="http://schemas.microsoft.com/office/drawing/2014/main" id="{7112B9A0-2D22-CC9C-2C74-9FAADD979AC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
        <p:nvSpPr>
          <p:cNvPr id="4" name="Title 1">
            <a:extLst>
              <a:ext uri="{FF2B5EF4-FFF2-40B4-BE49-F238E27FC236}">
                <a16:creationId xmlns:a16="http://schemas.microsoft.com/office/drawing/2014/main" id="{A255643D-7709-7FAC-801F-BBB2E85C767B}"/>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92502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86325"/>
            <a:ext cx="11076689" cy="3963969"/>
          </a:xfrm>
        </p:spPr>
        <p:txBody>
          <a:bodyPr>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C11D22C3-50AF-B20D-B8B3-769C6A972DEA}"/>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8" name="Slide Number Placeholder 3">
            <a:extLst>
              <a:ext uri="{FF2B5EF4-FFF2-40B4-BE49-F238E27FC236}">
                <a16:creationId xmlns:a16="http://schemas.microsoft.com/office/drawing/2014/main" id="{C24E063D-5B4E-9BA5-4B1C-9B2F037829D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Cream)">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16DA97C-8AD0-0F2B-94D8-EA26450EFD04}"/>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D3AB4C61-D4D1-F699-0D0F-05486A98DD98}"/>
              </a:ext>
            </a:extLst>
          </p:cNvPr>
          <p:cNvSpPr>
            <a:spLocks noGrp="1"/>
          </p:cNvSpPr>
          <p:nvPr>
            <p:ph type="body" sz="quarter" idx="12" hasCustomPrompt="1"/>
          </p:nvPr>
        </p:nvSpPr>
        <p:spPr>
          <a:xfrm>
            <a:off x="539923" y="1886325"/>
            <a:ext cx="11076689" cy="3973299"/>
          </a:xfrm>
        </p:spPr>
        <p:txBody>
          <a:bodyPr>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E878DB2B-2EF2-9098-0EEF-491AC4F569E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A4A63403-E6E7-6A7E-0116-031E9A02C5D0}"/>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4588F39A-E349-2859-37CF-EAD076BE2A17}"/>
              </a:ext>
            </a:extLst>
          </p:cNvPr>
          <p:cNvSpPr>
            <a:spLocks noGrp="1"/>
          </p:cNvSpPr>
          <p:nvPr>
            <p:ph type="body" sz="quarter" idx="12" hasCustomPrompt="1"/>
          </p:nvPr>
        </p:nvSpPr>
        <p:spPr>
          <a:xfrm>
            <a:off x="539923" y="1886325"/>
            <a:ext cx="11076689" cy="3954638"/>
          </a:xfrm>
        </p:spPr>
        <p:txBody>
          <a:bodyPr>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6F91CA1B-91D7-939C-BC12-CB179A9C14C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301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Blue)">
    <p:bg>
      <p:bgPr>
        <a:solidFill>
          <a:schemeClr val="accent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4C0C5722-7644-4FFB-B750-69ADE6871646}"/>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EBD61234-20D8-FF06-ECF9-E129BE6359A6}"/>
              </a:ext>
            </a:extLst>
          </p:cNvPr>
          <p:cNvSpPr>
            <a:spLocks noGrp="1"/>
          </p:cNvSpPr>
          <p:nvPr>
            <p:ph type="body" sz="quarter" idx="12" hasCustomPrompt="1"/>
          </p:nvPr>
        </p:nvSpPr>
        <p:spPr>
          <a:xfrm>
            <a:off x="539923" y="1886325"/>
            <a:ext cx="11076689" cy="3954638"/>
          </a:xfrm>
        </p:spPr>
        <p:txBody>
          <a:bodyPr>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FB9BF55F-8109-487A-52C2-71E58A34A02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3126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64BC445-0FC5-55B4-E99B-9CF1CA21FA2F}"/>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A6968D31-F2A6-F9B1-DB75-A1C428C81491}"/>
              </a:ext>
            </a:extLst>
          </p:cNvPr>
          <p:cNvSpPr>
            <a:spLocks noGrp="1"/>
          </p:cNvSpPr>
          <p:nvPr>
            <p:ph type="body" sz="quarter" idx="12" hasCustomPrompt="1"/>
          </p:nvPr>
        </p:nvSpPr>
        <p:spPr>
          <a:xfrm>
            <a:off x="539923" y="1886325"/>
            <a:ext cx="11076689" cy="3945308"/>
          </a:xfrm>
        </p:spPr>
        <p:txBody>
          <a:bodyPr numCol="2"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8D830DC0-053D-D9FB-4449-823A1836C13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61982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A6DE679C-224C-CFD6-224A-B8E47A78CA8F}"/>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5" name="Text Placeholder 3">
            <a:extLst>
              <a:ext uri="{FF2B5EF4-FFF2-40B4-BE49-F238E27FC236}">
                <a16:creationId xmlns:a16="http://schemas.microsoft.com/office/drawing/2014/main" id="{5258E5A4-AFAA-D4C2-05ED-EC9889355391}"/>
              </a:ext>
            </a:extLst>
          </p:cNvPr>
          <p:cNvSpPr>
            <a:spLocks noGrp="1"/>
          </p:cNvSpPr>
          <p:nvPr>
            <p:ph type="body" sz="quarter" idx="12" hasCustomPrompt="1"/>
          </p:nvPr>
        </p:nvSpPr>
        <p:spPr>
          <a:xfrm>
            <a:off x="539923" y="1886325"/>
            <a:ext cx="11076689" cy="3945308"/>
          </a:xfrm>
        </p:spPr>
        <p:txBody>
          <a:bodyPr numCol="2"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B3664AA3-2FFB-270B-71C7-C7A685F0154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1790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103C0E11-98BC-F085-F206-D614846AE8C7}"/>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95F2F691-5106-F44F-E3CE-B6001B6CE00D}"/>
              </a:ext>
            </a:extLst>
          </p:cNvPr>
          <p:cNvSpPr>
            <a:spLocks noGrp="1"/>
          </p:cNvSpPr>
          <p:nvPr>
            <p:ph type="body" sz="quarter" idx="12" hasCustomPrompt="1"/>
          </p:nvPr>
        </p:nvSpPr>
        <p:spPr>
          <a:xfrm>
            <a:off x="539923" y="1886325"/>
            <a:ext cx="11076689" cy="3954638"/>
          </a:xfrm>
        </p:spPr>
        <p:txBody>
          <a:bodyPr numCol="2"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4" name="Slide Number Placeholder 3">
            <a:extLst>
              <a:ext uri="{FF2B5EF4-FFF2-40B4-BE49-F238E27FC236}">
                <a16:creationId xmlns:a16="http://schemas.microsoft.com/office/drawing/2014/main" id="{DB0FD39E-1264-C253-D4BE-4ABF9EB2F44F}"/>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523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lue)">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09A43BA-5EF5-FC41-DC44-8FB9FBD46302}"/>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4" name="Text Placeholder 3">
            <a:extLst>
              <a:ext uri="{FF2B5EF4-FFF2-40B4-BE49-F238E27FC236}">
                <a16:creationId xmlns:a16="http://schemas.microsoft.com/office/drawing/2014/main" id="{61132A94-BB16-A22E-C45B-883E59ABFE6A}"/>
              </a:ext>
            </a:extLst>
          </p:cNvPr>
          <p:cNvSpPr>
            <a:spLocks noGrp="1"/>
          </p:cNvSpPr>
          <p:nvPr>
            <p:ph type="body" sz="quarter" idx="12" hasCustomPrompt="1"/>
          </p:nvPr>
        </p:nvSpPr>
        <p:spPr>
          <a:xfrm>
            <a:off x="539923" y="1886325"/>
            <a:ext cx="11076689" cy="3945308"/>
          </a:xfrm>
        </p:spPr>
        <p:txBody>
          <a:bodyPr numCol="2"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5" name="Slide Number Placeholder 3">
            <a:extLst>
              <a:ext uri="{FF2B5EF4-FFF2-40B4-BE49-F238E27FC236}">
                <a16:creationId xmlns:a16="http://schemas.microsoft.com/office/drawing/2014/main" id="{C8D99491-E2C3-80C2-ACFE-D01DC1DFD8A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312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EAB8CE9C-00C4-C49F-14E2-66F62CFF4F51}"/>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C1232F1A-BEAC-C648-3224-D1F2F2236F2C}"/>
              </a:ext>
            </a:extLst>
          </p:cNvPr>
          <p:cNvSpPr>
            <a:spLocks noGrp="1"/>
          </p:cNvSpPr>
          <p:nvPr>
            <p:ph type="body" sz="quarter" idx="12" hasCustomPrompt="1"/>
          </p:nvPr>
        </p:nvSpPr>
        <p:spPr>
          <a:xfrm>
            <a:off x="539923" y="1886325"/>
            <a:ext cx="11076689" cy="3954638"/>
          </a:xfrm>
        </p:spPr>
        <p:txBody>
          <a:bodyPr numCol="3"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FC8F0A31-FE34-5C66-09E9-F21C76FCDBA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93538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4120710" cy="1356518"/>
          </a:xfrm>
          <a:prstGeom prst="rect">
            <a:avLst/>
          </a:prstGeom>
        </p:spPr>
        <p:txBody>
          <a:bodyPr>
            <a:no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96190"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374F3933-4A03-BFBA-997D-22337C16BE8C}"/>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8013913-AFD9-24BA-34AA-E8AABDE20F19}"/>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3BAE6388-1E3E-7AD6-BD30-641C97E50407}"/>
              </a:ext>
            </a:extLst>
          </p:cNvPr>
          <p:cNvSpPr>
            <a:spLocks noGrp="1"/>
          </p:cNvSpPr>
          <p:nvPr>
            <p:ph type="body" sz="quarter" idx="12" hasCustomPrompt="1"/>
          </p:nvPr>
        </p:nvSpPr>
        <p:spPr>
          <a:xfrm>
            <a:off x="539923" y="1886325"/>
            <a:ext cx="11076689" cy="3954638"/>
          </a:xfrm>
        </p:spPr>
        <p:txBody>
          <a:bodyPr numCol="3"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FF36E949-7C22-D4F3-1279-518D6BC5F7E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2174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2" name="Text Placeholder 3">
            <a:extLst>
              <a:ext uri="{FF2B5EF4-FFF2-40B4-BE49-F238E27FC236}">
                <a16:creationId xmlns:a16="http://schemas.microsoft.com/office/drawing/2014/main" id="{4C572295-B26B-1152-F20E-C99128921248}"/>
              </a:ext>
            </a:extLst>
          </p:cNvPr>
          <p:cNvSpPr>
            <a:spLocks noGrp="1"/>
          </p:cNvSpPr>
          <p:nvPr>
            <p:ph type="body" sz="quarter" idx="12" hasCustomPrompt="1"/>
          </p:nvPr>
        </p:nvSpPr>
        <p:spPr>
          <a:xfrm>
            <a:off x="539923" y="1886325"/>
            <a:ext cx="11076689" cy="3954638"/>
          </a:xfrm>
        </p:spPr>
        <p:txBody>
          <a:bodyPr numCol="3"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3" name="Title 1">
            <a:extLst>
              <a:ext uri="{FF2B5EF4-FFF2-40B4-BE49-F238E27FC236}">
                <a16:creationId xmlns:a16="http://schemas.microsoft.com/office/drawing/2014/main" id="{A2E39B2C-0BF4-5EFB-0305-B5722D484288}"/>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4" name="Slide Number Placeholder 3">
            <a:extLst>
              <a:ext uri="{FF2B5EF4-FFF2-40B4-BE49-F238E27FC236}">
                <a16:creationId xmlns:a16="http://schemas.microsoft.com/office/drawing/2014/main" id="{403B6054-3A9A-0518-6F5B-24941D83C949}"/>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6166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Blue)">
    <p:bg>
      <p:bgPr>
        <a:solidFill>
          <a:schemeClr val="accent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97B2FC6-1364-119F-F871-11091A4E0567}"/>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DC11BE5C-28DF-9449-4DE3-8B661C143398}"/>
              </a:ext>
            </a:extLst>
          </p:cNvPr>
          <p:cNvSpPr>
            <a:spLocks noGrp="1"/>
          </p:cNvSpPr>
          <p:nvPr>
            <p:ph type="body" sz="quarter" idx="12" hasCustomPrompt="1"/>
          </p:nvPr>
        </p:nvSpPr>
        <p:spPr>
          <a:xfrm>
            <a:off x="539923" y="1886325"/>
            <a:ext cx="11076689" cy="3954638"/>
          </a:xfrm>
        </p:spPr>
        <p:txBody>
          <a:bodyPr numCol="3"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8B6840D3-2041-CEAB-C1BD-4971D54F7A23}"/>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05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Page Layout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1094BBC9-1DFF-DA5E-9260-794FD67CCFB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88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Page Layout Image (Cream)">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3" name="Text Placeholder 3">
            <a:extLst>
              <a:ext uri="{FF2B5EF4-FFF2-40B4-BE49-F238E27FC236}">
                <a16:creationId xmlns:a16="http://schemas.microsoft.com/office/drawing/2014/main" id="{8E8EF5E4-ED37-C644-91AC-BB34262FAAC6}"/>
              </a:ext>
            </a:extLst>
          </p:cNvPr>
          <p:cNvSpPr>
            <a:spLocks noGrp="1"/>
          </p:cNvSpPr>
          <p:nvPr>
            <p:ph type="body" sz="quarter" idx="12" hasCustomPrompt="1"/>
          </p:nvPr>
        </p:nvSpPr>
        <p:spPr>
          <a:xfrm>
            <a:off x="539923" y="1854247"/>
            <a:ext cx="8629143" cy="3641147"/>
          </a:xfrm>
        </p:spPr>
        <p:txBody>
          <a:bodyPr numCol="1">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Title 1">
            <a:extLst>
              <a:ext uri="{FF2B5EF4-FFF2-40B4-BE49-F238E27FC236}">
                <a16:creationId xmlns:a16="http://schemas.microsoft.com/office/drawing/2014/main" id="{AAFD347C-AC2F-599D-4E76-41D7B37E5FC6}"/>
              </a:ext>
            </a:extLst>
          </p:cNvPr>
          <p:cNvSpPr>
            <a:spLocks noGrp="1"/>
          </p:cNvSpPr>
          <p:nvPr>
            <p:ph type="ctrTitle" hasCustomPrompt="1"/>
          </p:nvPr>
        </p:nvSpPr>
        <p:spPr>
          <a:xfrm>
            <a:off x="539924" y="487510"/>
            <a:ext cx="8629143" cy="1201331"/>
          </a:xfrm>
          <a:prstGeom prst="rect">
            <a:avLst/>
          </a:prstGeom>
        </p:spPr>
        <p:txBody>
          <a:bodyPr anchor="t" anchorCtr="0">
            <a:noAutofit/>
          </a:bodyPr>
          <a:lstStyle>
            <a:lvl1pPr algn="l">
              <a:defRPr sz="4000" b="1" i="0">
                <a:latin typeface="+mj-lt"/>
              </a:defRPr>
            </a:lvl1pPr>
          </a:lstStyle>
          <a:p>
            <a:r>
              <a:rPr lang="en-US"/>
              <a:t>This is a sample page layout</a:t>
            </a:r>
            <a:br>
              <a:rPr lang="en-US"/>
            </a:br>
            <a:endParaRPr lang="en-US"/>
          </a:p>
        </p:txBody>
      </p:sp>
      <p:sp>
        <p:nvSpPr>
          <p:cNvPr id="8" name="Slide Number Placeholder 3">
            <a:extLst>
              <a:ext uri="{FF2B5EF4-FFF2-40B4-BE49-F238E27FC236}">
                <a16:creationId xmlns:a16="http://schemas.microsoft.com/office/drawing/2014/main" id="{4E008D62-2439-B42C-E1BC-40697655493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8393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Page Layout Image (Teal)">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3E743DBA-A44C-4CD5-8CFC-55269F9460ED}"/>
              </a:ext>
            </a:extLst>
          </p:cNvPr>
          <p:cNvSpPr>
            <a:spLocks noGrp="1"/>
          </p:cNvSpPr>
          <p:nvPr>
            <p:ph type="ctrTitle" hasCustomPrompt="1"/>
          </p:nvPr>
        </p:nvSpPr>
        <p:spPr>
          <a:xfrm>
            <a:off x="539924" y="487510"/>
            <a:ext cx="8629143" cy="1201331"/>
          </a:xfrm>
          <a:prstGeom prst="rect">
            <a:avLst/>
          </a:prstGeom>
        </p:spPr>
        <p:txBody>
          <a:bodyPr anchor="t" anchorCtr="0">
            <a:no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582DC434-54B2-D295-47D2-FE9F81C16C28}"/>
              </a:ext>
            </a:extLst>
          </p:cNvPr>
          <p:cNvSpPr>
            <a:spLocks noGrp="1"/>
          </p:cNvSpPr>
          <p:nvPr>
            <p:ph type="body" sz="quarter" idx="12" hasCustomPrompt="1"/>
          </p:nvPr>
        </p:nvSpPr>
        <p:spPr>
          <a:xfrm>
            <a:off x="539923" y="1854247"/>
            <a:ext cx="8629143" cy="3641147"/>
          </a:xfrm>
        </p:spPr>
        <p:txBody>
          <a:bodyPr numCol="1">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2AA73EEF-FB9D-BCDA-F573-6945DBB00E5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84552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Page Layout Image (Blue)">
    <p:bg>
      <p:bgPr>
        <a:solidFill>
          <a:schemeClr val="accent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AFE82A10-132E-6FDC-1697-C0EA7D08B898}"/>
              </a:ext>
            </a:extLst>
          </p:cNvPr>
          <p:cNvSpPr>
            <a:spLocks noGrp="1"/>
          </p:cNvSpPr>
          <p:nvPr>
            <p:ph type="ctrTitle" hasCustomPrompt="1"/>
          </p:nvPr>
        </p:nvSpPr>
        <p:spPr>
          <a:xfrm>
            <a:off x="539924" y="514426"/>
            <a:ext cx="8629143" cy="1201331"/>
          </a:xfrm>
          <a:prstGeom prst="rect">
            <a:avLst/>
          </a:prstGeom>
        </p:spPr>
        <p:txBody>
          <a:bodyPr anchor="t" anchorCtr="0">
            <a:no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AD899940-3D0D-DCE8-F96F-DC92A7A37B2B}"/>
              </a:ext>
            </a:extLst>
          </p:cNvPr>
          <p:cNvSpPr>
            <a:spLocks noGrp="1"/>
          </p:cNvSpPr>
          <p:nvPr>
            <p:ph type="body" sz="quarter" idx="12" hasCustomPrompt="1"/>
          </p:nvPr>
        </p:nvSpPr>
        <p:spPr>
          <a:xfrm>
            <a:off x="539923" y="1881163"/>
            <a:ext cx="8629143" cy="3641147"/>
          </a:xfrm>
        </p:spPr>
        <p:txBody>
          <a:bodyPr numCol="1">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01464920-F1B7-CF66-4E1F-4A15D9B07515}"/>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3536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7496175" cy="679450"/>
          </a:xfrm>
        </p:spPr>
        <p:txBody>
          <a:bodyPr>
            <a:noAutofit/>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Autofit/>
          </a:bodyPr>
          <a:lstStyle>
            <a:lvl1pPr marL="0" indent="0">
              <a:buFont typeface="Arial" panose="020B0604020202020204" pitchFamily="34" charset="0"/>
              <a:buNone/>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7496175" cy="679450"/>
          </a:xfrm>
        </p:spPr>
        <p:txBody>
          <a:bodyPr>
            <a:noAutofit/>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vert="horz" lIns="91440" tIns="45720" rIns="91440" bIns="45720" rtlCol="0">
            <a:no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7496175" cy="679450"/>
          </a:xfrm>
        </p:spPr>
        <p:txBody>
          <a:bodyPr>
            <a:noAutofit/>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D6E832F3-DE44-117C-596E-0C622612C317}"/>
              </a:ext>
            </a:extLst>
          </p:cNvPr>
          <p:cNvSpPr txBox="1">
            <a:spLocks/>
          </p:cNvSpPr>
          <p:nvPr userDrawn="1"/>
        </p:nvSpPr>
        <p:spPr>
          <a:xfrm>
            <a:off x="4706667" y="6161011"/>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8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 Layout Page (Blue)">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7496175" cy="679450"/>
          </a:xfrm>
        </p:spPr>
        <p:txBody>
          <a:bodyPr>
            <a:noAutofit/>
          </a:bodyPr>
          <a:lstStyle>
            <a:lvl1pPr>
              <a:defRPr sz="2800" b="1" i="0">
                <a:latin typeface="+mj-lt"/>
                <a:ea typeface="Lora" charset="0"/>
                <a:cs typeface="Lora" charset="0"/>
              </a:defRPr>
            </a:lvl1pPr>
          </a:lstStyle>
          <a:p>
            <a:pPr lvl="0"/>
            <a:r>
              <a:rPr lang="en-GB"/>
              <a:t>Example 1</a:t>
            </a:r>
            <a:endParaRPr lang="en-US"/>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7496175" cy="679450"/>
          </a:xfrm>
        </p:spPr>
        <p:txBody>
          <a:bodyPr>
            <a:noAutofit/>
          </a:bodyPr>
          <a:lstStyle>
            <a:lvl1pPr>
              <a:defRPr sz="2800" b="1" i="0">
                <a:latin typeface="+mj-lt"/>
                <a:ea typeface="Lora" charset="0"/>
                <a:cs typeface="Lora" charset="0"/>
              </a:defRPr>
            </a:lvl1pPr>
          </a:lstStyle>
          <a:p>
            <a:pPr lvl="0"/>
            <a:r>
              <a:rPr lang="en-GB"/>
              <a:t>Example 2</a:t>
            </a:r>
            <a:endParaRPr lang="en-US"/>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7496175" cy="679450"/>
          </a:xfrm>
        </p:spPr>
        <p:txBody>
          <a:bodyPr>
            <a:noAutofit/>
          </a:bodyPr>
          <a:lstStyle>
            <a:lvl1pPr>
              <a:defRPr sz="2800" b="1" i="0">
                <a:latin typeface="+mj-lt"/>
                <a:ea typeface="Lora" charset="0"/>
                <a:cs typeface="Lora" charset="0"/>
              </a:defRPr>
            </a:lvl1pPr>
          </a:lstStyle>
          <a:p>
            <a:pPr lvl="0"/>
            <a:r>
              <a:rPr lang="en-GB"/>
              <a:t>Example 3</a:t>
            </a:r>
            <a:endParaRPr lang="en-US"/>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28" name="Text Placeholder 4">
            <a:extLst>
              <a:ext uri="{FF2B5EF4-FFF2-40B4-BE49-F238E27FC236}">
                <a16:creationId xmlns:a16="http://schemas.microsoft.com/office/drawing/2014/main" id="{A2A0BDD5-27D4-3128-5193-80C4DFF73FFF}"/>
              </a:ext>
            </a:extLst>
          </p:cNvPr>
          <p:cNvSpPr>
            <a:spLocks noGrp="1"/>
          </p:cNvSpPr>
          <p:nvPr>
            <p:ph type="body" sz="quarter" idx="10" hasCustomPrompt="1"/>
          </p:nvPr>
        </p:nvSpPr>
        <p:spPr>
          <a:xfrm>
            <a:off x="4018518" y="1226521"/>
            <a:ext cx="7496175" cy="1117600"/>
          </a:xfrm>
        </p:spPr>
        <p:txBody>
          <a:bodyPr>
            <a:noAutofit/>
          </a:bodyPr>
          <a:lstStyle>
            <a:lvl1pPr>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0" name="Text Placeholder 4">
            <a:extLst>
              <a:ext uri="{FF2B5EF4-FFF2-40B4-BE49-F238E27FC236}">
                <a16:creationId xmlns:a16="http://schemas.microsoft.com/office/drawing/2014/main" id="{C943901F-1B66-43BA-F592-D233A8B6F7AE}"/>
              </a:ext>
            </a:extLst>
          </p:cNvPr>
          <p:cNvSpPr>
            <a:spLocks noGrp="1"/>
          </p:cNvSpPr>
          <p:nvPr>
            <p:ph type="body" sz="quarter" idx="12" hasCustomPrompt="1"/>
          </p:nvPr>
        </p:nvSpPr>
        <p:spPr>
          <a:xfrm>
            <a:off x="4018518" y="3155384"/>
            <a:ext cx="7496175" cy="1117600"/>
          </a:xfrm>
        </p:spPr>
        <p:txBody>
          <a:bodyPr vert="horz" lIns="91440" tIns="45720" rIns="91440" bIns="45720" rtlCol="0">
            <a:no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2" name="Text Placeholder 4">
            <a:extLst>
              <a:ext uri="{FF2B5EF4-FFF2-40B4-BE49-F238E27FC236}">
                <a16:creationId xmlns:a16="http://schemas.microsoft.com/office/drawing/2014/main" id="{DF95E135-FDFD-BA6C-B4FA-547D55835895}"/>
              </a:ext>
            </a:extLst>
          </p:cNvPr>
          <p:cNvSpPr>
            <a:spLocks noGrp="1"/>
          </p:cNvSpPr>
          <p:nvPr>
            <p:ph type="body" sz="quarter" idx="14" hasCustomPrompt="1"/>
          </p:nvPr>
        </p:nvSpPr>
        <p:spPr>
          <a:xfrm>
            <a:off x="4017963" y="5072350"/>
            <a:ext cx="7496175" cy="989085"/>
          </a:xfrm>
        </p:spPr>
        <p:txBody>
          <a:bodyPr>
            <a:no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4" name="Slide Number Placeholder 3">
            <a:extLst>
              <a:ext uri="{FF2B5EF4-FFF2-40B4-BE49-F238E27FC236}">
                <a16:creationId xmlns:a16="http://schemas.microsoft.com/office/drawing/2014/main" id="{CA0CE1FB-B1AB-6227-CED7-2069727E96D5}"/>
              </a:ext>
            </a:extLst>
          </p:cNvPr>
          <p:cNvSpPr txBox="1">
            <a:spLocks/>
          </p:cNvSpPr>
          <p:nvPr userDrawn="1"/>
        </p:nvSpPr>
        <p:spPr>
          <a:xfrm>
            <a:off x="4706667" y="6161011"/>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930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noAutofit/>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5" name="Slide Number Placeholder 3">
            <a:extLst>
              <a:ext uri="{FF2B5EF4-FFF2-40B4-BE49-F238E27FC236}">
                <a16:creationId xmlns:a16="http://schemas.microsoft.com/office/drawing/2014/main" id="{E091A5FD-DE51-7D8F-4AC8-62B9DB8577D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1141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4120710" cy="1356518"/>
          </a:xfrm>
          <a:prstGeom prst="rect">
            <a:avLst/>
          </a:prstGeom>
        </p:spPr>
        <p:txBody>
          <a:bodyPr>
            <a:no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3" name="Slide Number Placeholder 3">
            <a:extLst>
              <a:ext uri="{FF2B5EF4-FFF2-40B4-BE49-F238E27FC236}">
                <a16:creationId xmlns:a16="http://schemas.microsoft.com/office/drawing/2014/main" id="{AE4980C0-B033-D1D7-EF1F-4CE017DB1B4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noAutofit/>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13" name="Text Placeholder 4">
            <a:extLst>
              <a:ext uri="{FF2B5EF4-FFF2-40B4-BE49-F238E27FC236}">
                <a16:creationId xmlns:a16="http://schemas.microsoft.com/office/drawing/2014/main" id="{76407579-E86A-AE02-6226-DB1307313EAE}"/>
              </a:ext>
            </a:extLst>
          </p:cNvPr>
          <p:cNvSpPr>
            <a:spLocks noGrp="1"/>
          </p:cNvSpPr>
          <p:nvPr>
            <p:ph type="body" sz="quarter" idx="10" hasCustomPrompt="1"/>
          </p:nvPr>
        </p:nvSpPr>
        <p:spPr>
          <a:xfrm>
            <a:off x="8248228" y="2448783"/>
            <a:ext cx="3305339" cy="110920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18" name="Text Placeholder 4">
            <a:extLst>
              <a:ext uri="{FF2B5EF4-FFF2-40B4-BE49-F238E27FC236}">
                <a16:creationId xmlns:a16="http://schemas.microsoft.com/office/drawing/2014/main" id="{72692D05-3C72-A127-0E6A-B193CDCC6008}"/>
              </a:ext>
            </a:extLst>
          </p:cNvPr>
          <p:cNvSpPr>
            <a:spLocks noGrp="1"/>
          </p:cNvSpPr>
          <p:nvPr>
            <p:ph type="body" sz="quarter" idx="17" hasCustomPrompt="1"/>
          </p:nvPr>
        </p:nvSpPr>
        <p:spPr>
          <a:xfrm>
            <a:off x="8248228" y="3926072"/>
            <a:ext cx="3305339"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sp>
        <p:nvSpPr>
          <p:cNvPr id="5" name="Slide Number Placeholder 3">
            <a:extLst>
              <a:ext uri="{FF2B5EF4-FFF2-40B4-BE49-F238E27FC236}">
                <a16:creationId xmlns:a16="http://schemas.microsoft.com/office/drawing/2014/main" id="{934B09F7-FA91-2376-5164-457A8BF62DF6}"/>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59280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8"/>
            <a:ext cx="3447387" cy="741776"/>
          </a:xfrm>
        </p:spPr>
        <p:txBody>
          <a:bodyPr>
            <a:noAutofit/>
          </a:bodyPr>
          <a:lstStyle>
            <a:lvl1pPr>
              <a:defRPr sz="2800" b="1" i="0">
                <a:latin typeface="+mj-lt"/>
                <a:ea typeface="Inter SemiBold" panose="02000503000000020004" pitchFamily="2" charset="0"/>
              </a:defRPr>
            </a:lvl1pPr>
          </a:lstStyle>
          <a:p>
            <a:pPr lvl="0"/>
            <a:r>
              <a:rPr lang="en-GB"/>
              <a:t>Example 1</a:t>
            </a:r>
            <a:endParaRPr lang="en-US"/>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3447386" cy="741776"/>
          </a:xfrm>
        </p:spPr>
        <p:txBody>
          <a:bodyPr>
            <a:noAutofit/>
          </a:bodyPr>
          <a:lstStyle>
            <a:lvl1pPr>
              <a:defRPr sz="2800" b="1" i="0">
                <a:latin typeface="+mj-lt"/>
                <a:ea typeface="Inter SemiBold" panose="02000503000000020004" pitchFamily="2" charset="0"/>
              </a:defRPr>
            </a:lvl1pPr>
          </a:lstStyle>
          <a:p>
            <a:pPr lvl="0"/>
            <a:r>
              <a:rPr lang="en-GB"/>
              <a:t>Example 2</a:t>
            </a:r>
            <a:endParaRPr lang="en-US"/>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11" name="Text Placeholder 4">
            <a:extLst>
              <a:ext uri="{FF2B5EF4-FFF2-40B4-BE49-F238E27FC236}">
                <a16:creationId xmlns:a16="http://schemas.microsoft.com/office/drawing/2014/main" id="{5E236098-C915-0533-0191-5EBDF88E0BB6}"/>
              </a:ext>
            </a:extLst>
          </p:cNvPr>
          <p:cNvSpPr>
            <a:spLocks noGrp="1"/>
          </p:cNvSpPr>
          <p:nvPr>
            <p:ph type="body" sz="quarter" idx="10" hasCustomPrompt="1"/>
          </p:nvPr>
        </p:nvSpPr>
        <p:spPr>
          <a:xfrm>
            <a:off x="8248228" y="1452117"/>
            <a:ext cx="3447388"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12" name="Text Placeholder 4">
            <a:extLst>
              <a:ext uri="{FF2B5EF4-FFF2-40B4-BE49-F238E27FC236}">
                <a16:creationId xmlns:a16="http://schemas.microsoft.com/office/drawing/2014/main" id="{FFB2A313-9F49-955D-B3D2-D53804BF653D}"/>
              </a:ext>
            </a:extLst>
          </p:cNvPr>
          <p:cNvSpPr>
            <a:spLocks noGrp="1"/>
          </p:cNvSpPr>
          <p:nvPr>
            <p:ph type="body" sz="quarter" idx="17" hasCustomPrompt="1"/>
          </p:nvPr>
        </p:nvSpPr>
        <p:spPr>
          <a:xfrm>
            <a:off x="8248228" y="3986454"/>
            <a:ext cx="3447388"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5" name="Slide Number Placeholder 3">
            <a:extLst>
              <a:ext uri="{FF2B5EF4-FFF2-40B4-BE49-F238E27FC236}">
                <a16:creationId xmlns:a16="http://schemas.microsoft.com/office/drawing/2014/main" id="{0A0E0E6C-B125-4C35-766B-79A925BCF132}"/>
              </a:ext>
            </a:extLst>
          </p:cNvPr>
          <p:cNvSpPr txBox="1">
            <a:spLocks/>
          </p:cNvSpPr>
          <p:nvPr userDrawn="1"/>
        </p:nvSpPr>
        <p:spPr>
          <a:xfrm>
            <a:off x="4706667" y="6161011"/>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27472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3447388" cy="741776"/>
          </a:xfrm>
        </p:spPr>
        <p:txBody>
          <a:bodyPr>
            <a:noAutofit/>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2" y="3231365"/>
            <a:ext cx="3447387" cy="741776"/>
          </a:xfrm>
        </p:spPr>
        <p:txBody>
          <a:bodyPr>
            <a:noAutofit/>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96E6A66E-23EC-6913-E442-88B6B8737129}"/>
              </a:ext>
            </a:extLst>
          </p:cNvPr>
          <p:cNvSpPr txBox="1">
            <a:spLocks/>
          </p:cNvSpPr>
          <p:nvPr userDrawn="1"/>
        </p:nvSpPr>
        <p:spPr>
          <a:xfrm>
            <a:off x="2683762"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1389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noAutofit/>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445652" y="3609277"/>
            <a:ext cx="2900861" cy="609878"/>
          </a:xfrm>
        </p:spPr>
        <p:txBody>
          <a:bodyPr>
            <a:noAutofit/>
          </a:bodyPr>
          <a:lstStyle>
            <a:lvl1pPr>
              <a:lnSpc>
                <a:spcPct val="100000"/>
              </a:lnSpc>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445652" y="4369234"/>
            <a:ext cx="2900861" cy="766578"/>
          </a:xfrm>
        </p:spPr>
        <p:txBody>
          <a:bodyPr>
            <a:noAutofit/>
          </a:bodyPr>
          <a:lstStyle>
            <a:lvl1pPr>
              <a:lnSpc>
                <a:spcPct val="100000"/>
              </a:lnSpc>
              <a:spcBef>
                <a:spcPts val="0"/>
              </a:spcBef>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517490"/>
            <a:ext cx="3272085" cy="766578"/>
          </a:xfrm>
        </p:spPr>
        <p:txBody>
          <a:bodyPr>
            <a:noAutofit/>
          </a:bodyPr>
          <a:lstStyle>
            <a:lvl1pPr>
              <a:defRPr sz="1600" b="0" i="0">
                <a:latin typeface="Inter" panose="02000503000000020004" pitchFamily="2" charset="0"/>
                <a:ea typeface="Inter" panose="02000503000000020004" pitchFamily="2" charset="0"/>
              </a:defRPr>
            </a:lvl1pPr>
          </a:lstStyle>
          <a:p>
            <a:pPr lvl="0"/>
            <a:r>
              <a:rPr lang="en-GB"/>
              <a:t>Use this space for more info</a:t>
            </a:r>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139826" y="3609277"/>
            <a:ext cx="3431567" cy="609878"/>
          </a:xfrm>
        </p:spPr>
        <p:txBody>
          <a:bodyPr>
            <a:noAutofit/>
          </a:bodyPr>
          <a:lstStyle>
            <a:lvl1pPr>
              <a:lnSpc>
                <a:spcPct val="100000"/>
              </a:lnSpc>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139827" y="4393966"/>
            <a:ext cx="3431567" cy="766578"/>
          </a:xfrm>
        </p:spPr>
        <p:txBody>
          <a:bodyPr>
            <a:noAutofit/>
          </a:bodyPr>
          <a:lstStyle>
            <a:lvl1pPr>
              <a:lnSpc>
                <a:spcPct val="100000"/>
              </a:lnSpc>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B93F16DA-2054-CFC3-D292-F3E1B2D143BD}"/>
              </a:ext>
            </a:extLst>
          </p:cNvPr>
          <p:cNvSpPr txBox="1">
            <a:spLocks/>
          </p:cNvSpPr>
          <p:nvPr userDrawn="1"/>
        </p:nvSpPr>
        <p:spPr>
          <a:xfrm>
            <a:off x="4706667" y="6161011"/>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5802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noAutofit/>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20742"/>
            <a:ext cx="1063517" cy="669260"/>
          </a:xfrm>
        </p:spPr>
        <p:txBody>
          <a:bodyPr>
            <a:no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21633" y="2172427"/>
            <a:ext cx="1076325" cy="669260"/>
          </a:xfrm>
        </p:spPr>
        <p:txBody>
          <a:bodyPr>
            <a:no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7A206468-C1ED-D637-A766-E39A719614B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6697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noAutofit/>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A716D985-654E-51D4-B249-1AF283413AC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341409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392465"/>
            <a:ext cx="7531197" cy="443337"/>
          </a:xfrm>
        </p:spPr>
        <p:txBody>
          <a:bodyPr>
            <a:noAutofit/>
          </a:bodyPr>
          <a:lstStyle>
            <a:lvl1pPr>
              <a:defRPr sz="1800" b="0" i="0">
                <a:latin typeface="Inter" panose="02000503000000020004" pitchFamily="2" charset="0"/>
                <a:ea typeface="Inter" panose="02000503000000020004" pitchFamily="2" charset="0"/>
              </a:defRPr>
            </a:lvl1pPr>
          </a:lstStyle>
          <a:p>
            <a:pPr lvl="0"/>
            <a:r>
              <a:rPr lang="en-GB"/>
              <a:t>Please insert tables according to the style below</a:t>
            </a:r>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24A3F8F4-AD5B-3ED8-59A2-7C8C507E6F7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36091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220686"/>
            <a:ext cx="4964520" cy="3463234"/>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096001" y="2220685"/>
            <a:ext cx="4964520" cy="3463234"/>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400660"/>
            <a:ext cx="7540433" cy="411422"/>
          </a:xfrm>
        </p:spPr>
        <p:txBody>
          <a:bodyPr>
            <a:noAutofit/>
          </a:bodyPr>
          <a:lstStyle>
            <a:lvl1pPr>
              <a:defRPr sz="1800" b="0" i="0">
                <a:latin typeface="+mn-lt"/>
                <a:ea typeface="Inter" panose="02000503000000020004" pitchFamily="2" charset="0"/>
              </a:defRPr>
            </a:lvl1pPr>
          </a:lstStyle>
          <a:p>
            <a:pPr lvl="0"/>
            <a:r>
              <a:rPr lang="en-GB"/>
              <a:t>Please insert charts according to the style below</a:t>
            </a:r>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43BB00F2-6803-0776-7894-9BECFF18A7B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94925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gn Off (White)">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7C138486-AF4D-EEAA-7CE3-26659558285C}"/>
              </a:ext>
              <a:ext uri="{C183D7F6-B498-43B3-948B-1728B52AA6E4}">
                <adec:decorative xmlns:adec="http://schemas.microsoft.com/office/drawing/2017/decorative" val="1"/>
              </a:ext>
            </a:extLst>
          </p:cNvPr>
          <p:cNvSpPr/>
          <p:nvPr userDrawn="1"/>
        </p:nvSpPr>
        <p:spPr>
          <a:xfrm rot="10800000">
            <a:off x="5514111" y="-1"/>
            <a:ext cx="6677889"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extBox 7">
            <a:extLst>
              <a:ext uri="{FF2B5EF4-FFF2-40B4-BE49-F238E27FC236}">
                <a16:creationId xmlns:a16="http://schemas.microsoft.com/office/drawing/2014/main" id="{E500D0D7-1982-275B-F013-BD2B5D34EA39}"/>
              </a:ext>
            </a:extLst>
          </p:cNvPr>
          <p:cNvSpPr txBox="1"/>
          <p:nvPr userDrawn="1"/>
        </p:nvSpPr>
        <p:spPr>
          <a:xfrm>
            <a:off x="6649316" y="653899"/>
            <a:ext cx="5190260" cy="4788875"/>
          </a:xfrm>
          <a:prstGeom prst="rect">
            <a:avLst/>
          </a:prstGeom>
          <a:noFill/>
        </p:spPr>
        <p:txBody>
          <a:bodyPr wrap="square">
            <a:spAutoFit/>
          </a:bodyPr>
          <a:lstStyle/>
          <a:p>
            <a:pPr marL="268288" indent="-268288">
              <a:spcBef>
                <a:spcPts val="600"/>
              </a:spcBef>
              <a:tabLst>
                <a:tab pos="268288" algn="l"/>
              </a:tabLst>
            </a:pPr>
            <a:r>
              <a:rPr lang="en-GB" sz="2000" b="0">
                <a:solidFill>
                  <a:schemeClr val="bg1"/>
                </a:solidFill>
                <a:latin typeface="Inter SemiBold" panose="02000503000000020004" pitchFamily="2" charset="0"/>
                <a:ea typeface="Inter SemiBold" panose="02000503000000020004" pitchFamily="2" charset="0"/>
              </a:rPr>
              <a:t>	Stay up to date</a:t>
            </a: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85750" indent="-285750">
              <a:lnSpc>
                <a:spcPct val="120000"/>
              </a:lnSpc>
              <a:spcBef>
                <a:spcPts val="600"/>
              </a:spcBef>
              <a:buFont typeface="Arial" panose="020B0604020202020204" pitchFamily="34" charset="0"/>
              <a:buChar char="•"/>
              <a:tabLst>
                <a:tab pos="266700" algn="l"/>
              </a:tabLst>
            </a:pPr>
            <a:r>
              <a:rPr lang="en-GB" sz="1600">
                <a:solidFill>
                  <a:schemeClr val="bg1"/>
                </a:solidFill>
              </a:rPr>
              <a:t>Sign up to our </a:t>
            </a:r>
            <a:r>
              <a:rPr lang="en-GB" sz="1600" u="none">
                <a:solidFill>
                  <a:schemeClr val="bg1"/>
                </a:solidFill>
              </a:rPr>
              <a:t>newsletters - scan the QR code or visit </a:t>
            </a:r>
            <a:r>
              <a:rPr lang="en-GB" sz="1600" u="none">
                <a:solidFill>
                  <a:schemeClr val="bg1"/>
                </a:solidFill>
                <a:hlinkClick r:id="rId2">
                  <a:extLst>
                    <a:ext uri="{A12FA001-AC4F-418D-AE19-62706E023703}">
                      <ahyp:hlinkClr xmlns:ahyp="http://schemas.microsoft.com/office/drawing/2018/hyperlinkcolor" val="tx"/>
                    </a:ext>
                  </a:extLst>
                </a:hlinkClick>
              </a:rPr>
              <a:t>nice.org.uk/newsletters</a:t>
            </a:r>
            <a:endParaRPr lang="en-GB" sz="1600" u="sng">
              <a:solidFill>
                <a:schemeClr val="bg1"/>
              </a:solidFill>
            </a:endParaRPr>
          </a:p>
          <a:p>
            <a:pPr marL="285750" indent="-285750">
              <a:lnSpc>
                <a:spcPct val="120000"/>
              </a:lnSpc>
              <a:spcBef>
                <a:spcPts val="600"/>
              </a:spcBef>
              <a:buFont typeface="Arial" panose="020B0604020202020204" pitchFamily="34" charset="0"/>
              <a:buChar char="•"/>
              <a:tabLst>
                <a:tab pos="268288" algn="l"/>
              </a:tabLst>
            </a:pPr>
            <a:r>
              <a:rPr lang="en-GB" sz="1600" kern="1200">
                <a:solidFill>
                  <a:schemeClr val="bg1"/>
                </a:solidFill>
                <a:latin typeface="+mn-lt"/>
                <a:ea typeface="+mn-ea"/>
                <a:cs typeface="+mn-cs"/>
              </a:rPr>
              <a:t>Follow us on social media - visit </a:t>
            </a:r>
            <a:r>
              <a:rPr lang="en-GB" sz="1600" b="0" u="sng" kern="1200">
                <a:solidFill>
                  <a:schemeClr val="bg1"/>
                </a:solidFill>
                <a:latin typeface="+mn-lt"/>
                <a:ea typeface="+mn-ea"/>
                <a:cs typeface="+mn-cs"/>
                <a:hlinkClick r:id="rId3">
                  <a:extLst>
                    <a:ext uri="{A12FA001-AC4F-418D-AE19-62706E023703}">
                      <ahyp:hlinkClr xmlns:ahyp="http://schemas.microsoft.com/office/drawing/2018/hyperlinkcolor" val="tx"/>
                    </a:ext>
                  </a:extLst>
                </a:hlinkClick>
              </a:rPr>
              <a:t>link.tr.ee/</a:t>
            </a:r>
            <a:r>
              <a:rPr lang="en-GB" sz="1600" b="0" u="sng" kern="1200" err="1">
                <a:solidFill>
                  <a:schemeClr val="bg1"/>
                </a:solidFill>
                <a:latin typeface="+mn-lt"/>
                <a:ea typeface="+mn-ea"/>
                <a:cs typeface="+mn-cs"/>
                <a:hlinkClick r:id="rId3">
                  <a:extLst>
                    <a:ext uri="{A12FA001-AC4F-418D-AE19-62706E023703}">
                      <ahyp:hlinkClr xmlns:ahyp="http://schemas.microsoft.com/office/drawing/2018/hyperlinkcolor" val="tx"/>
                    </a:ext>
                  </a:extLst>
                </a:hlinkClick>
              </a:rPr>
              <a:t>nicecomms</a:t>
            </a:r>
            <a:endParaRPr lang="en-GB" sz="1800" b="0" u="sng" kern="1200">
              <a:solidFill>
                <a:schemeClr val="bg1"/>
              </a:solidFill>
              <a:latin typeface="+mn-lt"/>
              <a:ea typeface="+mn-ea"/>
              <a:cs typeface="+mn-cs"/>
            </a:endParaRPr>
          </a:p>
        </p:txBody>
      </p:sp>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6" name="Slide Number Placeholder 3">
            <a:extLst>
              <a:ext uri="{FF2B5EF4-FFF2-40B4-BE49-F238E27FC236}">
                <a16:creationId xmlns:a16="http://schemas.microsoft.com/office/drawing/2014/main" id="{0888BA42-A0B3-361B-EC55-F98F07EC829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
        <p:nvSpPr>
          <p:cNvPr id="2" name="Text Placeholder 3">
            <a:extLst>
              <a:ext uri="{FF2B5EF4-FFF2-40B4-BE49-F238E27FC236}">
                <a16:creationId xmlns:a16="http://schemas.microsoft.com/office/drawing/2014/main" id="{3183E514-7685-A110-9808-FD2661167A58}"/>
              </a:ext>
            </a:extLst>
          </p:cNvPr>
          <p:cNvSpPr txBox="1">
            <a:spLocks/>
          </p:cNvSpPr>
          <p:nvPr userDrawn="1"/>
        </p:nvSpPr>
        <p:spPr>
          <a:xfrm>
            <a:off x="6677890" y="6389755"/>
            <a:ext cx="5292437" cy="365125"/>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a:solidFill>
                  <a:schemeClr val="bg1"/>
                </a:solidFill>
                <a:latin typeface="+mn-lt"/>
                <a:ea typeface="Times New Roman" panose="02020603050405020304" pitchFamily="18" charset="0"/>
              </a:rPr>
              <a:t>© NICE 2024. All rights reserved. Subject to </a:t>
            </a:r>
            <a:r>
              <a:rPr lang="en-GB" sz="1400">
                <a:solidFill>
                  <a:schemeClr val="bg1"/>
                </a:solidFill>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notice of rights</a:t>
            </a:r>
            <a:r>
              <a:rPr lang="en-GB" sz="1400">
                <a:solidFill>
                  <a:schemeClr val="bg1"/>
                </a:solidFill>
                <a:latin typeface="+mn-lt"/>
                <a:ea typeface="Times New Roman" panose="02020603050405020304" pitchFamily="18" charset="0"/>
              </a:rPr>
              <a:t>.</a:t>
            </a:r>
            <a:r>
              <a:rPr lang="en-GB" sz="1400">
                <a:solidFill>
                  <a:schemeClr val="bg1"/>
                </a:solidFill>
                <a:latin typeface="+mn-lt"/>
                <a:ea typeface="Inter" panose="02000503000000020004" pitchFamily="2" charset="0"/>
              </a:rPr>
              <a:t> </a:t>
            </a:r>
            <a:endParaRPr lang="en-US" sz="1400">
              <a:solidFill>
                <a:schemeClr val="bg1"/>
              </a:solidFill>
              <a:latin typeface="+mn-lt"/>
              <a:ea typeface="Inter" panose="02000503000000020004" pitchFamily="2" charset="0"/>
            </a:endParaRPr>
          </a:p>
        </p:txBody>
      </p:sp>
      <p:pic>
        <p:nvPicPr>
          <p:cNvPr id="3" name="Picture 2">
            <a:extLst>
              <a:ext uri="{FF2B5EF4-FFF2-40B4-BE49-F238E27FC236}">
                <a16:creationId xmlns:a16="http://schemas.microsoft.com/office/drawing/2014/main" id="{C638F3BE-8FBF-9434-5E58-4303C600A836}"/>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001000" y="1342532"/>
            <a:ext cx="2385391" cy="2385391"/>
          </a:xfrm>
          <a:prstGeom prst="rect">
            <a:avLst/>
          </a:prstGeom>
          <a:ln w="12700">
            <a:solidFill>
              <a:schemeClr val="bg1">
                <a:lumMod val="75000"/>
              </a:schemeClr>
            </a:solidFill>
          </a:ln>
          <a:effectLst/>
        </p:spPr>
      </p:pic>
      <p:sp>
        <p:nvSpPr>
          <p:cNvPr id="14" name="Title 1">
            <a:extLst>
              <a:ext uri="{FF2B5EF4-FFF2-40B4-BE49-F238E27FC236}">
                <a16:creationId xmlns:a16="http://schemas.microsoft.com/office/drawing/2014/main" id="{F0ABE407-6FCA-6890-0892-2CD90A5FFA5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4" name="Slide Number Placeholder 3">
            <a:extLst>
              <a:ext uri="{FF2B5EF4-FFF2-40B4-BE49-F238E27FC236}">
                <a16:creationId xmlns:a16="http://schemas.microsoft.com/office/drawing/2014/main" id="{B30C914A-8112-641E-33AA-39566D63FFD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
        <p:nvSpPr>
          <p:cNvPr id="5" name="Rectangle 7">
            <a:extLst>
              <a:ext uri="{FF2B5EF4-FFF2-40B4-BE49-F238E27FC236}">
                <a16:creationId xmlns:a16="http://schemas.microsoft.com/office/drawing/2014/main" id="{2F4265D4-C365-9AAE-EF9B-1ED8851C74E1}"/>
              </a:ext>
              <a:ext uri="{C183D7F6-B498-43B3-948B-1728B52AA6E4}">
                <adec:decorative xmlns:adec="http://schemas.microsoft.com/office/drawing/2017/decorative" val="1"/>
              </a:ext>
            </a:extLst>
          </p:cNvPr>
          <p:cNvSpPr/>
          <p:nvPr userDrawn="1"/>
        </p:nvSpPr>
        <p:spPr>
          <a:xfrm rot="10800000">
            <a:off x="5514111" y="-1"/>
            <a:ext cx="6677889"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0163C65B-DFA6-FBB9-13C9-20B52B06685A}"/>
              </a:ext>
            </a:extLst>
          </p:cNvPr>
          <p:cNvSpPr txBox="1"/>
          <p:nvPr userDrawn="1"/>
        </p:nvSpPr>
        <p:spPr>
          <a:xfrm>
            <a:off x="6649316" y="653899"/>
            <a:ext cx="5190260" cy="4788875"/>
          </a:xfrm>
          <a:prstGeom prst="rect">
            <a:avLst/>
          </a:prstGeom>
          <a:noFill/>
        </p:spPr>
        <p:txBody>
          <a:bodyPr wrap="square">
            <a:spAutoFit/>
          </a:bodyPr>
          <a:lstStyle/>
          <a:p>
            <a:pPr marL="268288" indent="-268288">
              <a:spcBef>
                <a:spcPts val="600"/>
              </a:spcBef>
              <a:tabLst>
                <a:tab pos="268288" algn="l"/>
              </a:tabLst>
            </a:pPr>
            <a:r>
              <a:rPr lang="en-GB" sz="2000" b="0">
                <a:solidFill>
                  <a:schemeClr val="bg1"/>
                </a:solidFill>
                <a:latin typeface="Inter SemiBold" panose="02000503000000020004" pitchFamily="2" charset="0"/>
                <a:ea typeface="Inter SemiBold" panose="02000503000000020004" pitchFamily="2" charset="0"/>
              </a:rPr>
              <a:t>	Stay up to date</a:t>
            </a: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85750" indent="-285750">
              <a:lnSpc>
                <a:spcPct val="120000"/>
              </a:lnSpc>
              <a:spcBef>
                <a:spcPts val="600"/>
              </a:spcBef>
              <a:buFont typeface="Arial" panose="020B0604020202020204" pitchFamily="34" charset="0"/>
              <a:buChar char="•"/>
              <a:tabLst>
                <a:tab pos="266700" algn="l"/>
              </a:tabLst>
            </a:pPr>
            <a:r>
              <a:rPr lang="en-GB" sz="1600">
                <a:solidFill>
                  <a:schemeClr val="bg1"/>
                </a:solidFill>
              </a:rPr>
              <a:t>Sign up to our </a:t>
            </a:r>
            <a:r>
              <a:rPr lang="en-GB" sz="1600" u="none">
                <a:solidFill>
                  <a:schemeClr val="bg1"/>
                </a:solidFill>
              </a:rPr>
              <a:t>newsletters - scan the QR code or visit </a:t>
            </a:r>
            <a:r>
              <a:rPr lang="en-GB" sz="1600" u="none">
                <a:solidFill>
                  <a:schemeClr val="bg1"/>
                </a:solidFill>
                <a:hlinkClick r:id="rId3">
                  <a:extLst>
                    <a:ext uri="{A12FA001-AC4F-418D-AE19-62706E023703}">
                      <ahyp:hlinkClr xmlns:ahyp="http://schemas.microsoft.com/office/drawing/2018/hyperlinkcolor" val="tx"/>
                    </a:ext>
                  </a:extLst>
                </a:hlinkClick>
              </a:rPr>
              <a:t>nice.org.uk/newsletters</a:t>
            </a:r>
            <a:endParaRPr lang="en-GB" sz="1600" u="sng">
              <a:solidFill>
                <a:schemeClr val="bg1"/>
              </a:solidFill>
            </a:endParaRPr>
          </a:p>
          <a:p>
            <a:pPr marL="285750" indent="-285750">
              <a:lnSpc>
                <a:spcPct val="120000"/>
              </a:lnSpc>
              <a:spcBef>
                <a:spcPts val="600"/>
              </a:spcBef>
              <a:buFont typeface="Arial" panose="020B0604020202020204" pitchFamily="34" charset="0"/>
              <a:buChar char="•"/>
              <a:tabLst>
                <a:tab pos="268288" algn="l"/>
              </a:tabLst>
            </a:pPr>
            <a:r>
              <a:rPr lang="en-GB" sz="1600" kern="1200">
                <a:solidFill>
                  <a:schemeClr val="bg1"/>
                </a:solidFill>
                <a:latin typeface="+mn-lt"/>
                <a:ea typeface="+mn-ea"/>
                <a:cs typeface="+mn-cs"/>
              </a:rPr>
              <a:t>Follow us on social media - visit </a:t>
            </a:r>
            <a:r>
              <a:rPr lang="en-GB" sz="1600" b="0" u="sng" kern="1200">
                <a:solidFill>
                  <a:schemeClr val="bg1"/>
                </a:solidFill>
                <a:latin typeface="+mn-lt"/>
                <a:ea typeface="+mn-ea"/>
                <a:cs typeface="+mn-cs"/>
                <a:hlinkClick r:id="rId4">
                  <a:extLst>
                    <a:ext uri="{A12FA001-AC4F-418D-AE19-62706E023703}">
                      <ahyp:hlinkClr xmlns:ahyp="http://schemas.microsoft.com/office/drawing/2018/hyperlinkcolor" val="tx"/>
                    </a:ext>
                  </a:extLst>
                </a:hlinkClick>
              </a:rPr>
              <a:t>link.tr.ee/</a:t>
            </a:r>
            <a:r>
              <a:rPr lang="en-GB" sz="1600" b="0" u="sng" kern="1200" err="1">
                <a:solidFill>
                  <a:schemeClr val="bg1"/>
                </a:solidFill>
                <a:latin typeface="+mn-lt"/>
                <a:ea typeface="+mn-ea"/>
                <a:cs typeface="+mn-cs"/>
                <a:hlinkClick r:id="rId4">
                  <a:extLst>
                    <a:ext uri="{A12FA001-AC4F-418D-AE19-62706E023703}">
                      <ahyp:hlinkClr xmlns:ahyp="http://schemas.microsoft.com/office/drawing/2018/hyperlinkcolor" val="tx"/>
                    </a:ext>
                  </a:extLst>
                </a:hlinkClick>
              </a:rPr>
              <a:t>nicecomms</a:t>
            </a:r>
            <a:endParaRPr lang="en-GB" sz="1800" b="0" u="sng" kern="1200">
              <a:solidFill>
                <a:schemeClr val="bg1"/>
              </a:solidFill>
              <a:latin typeface="+mn-lt"/>
              <a:ea typeface="+mn-ea"/>
              <a:cs typeface="+mn-cs"/>
            </a:endParaRPr>
          </a:p>
        </p:txBody>
      </p:sp>
      <p:sp>
        <p:nvSpPr>
          <p:cNvPr id="8" name="Text Placeholder 3">
            <a:extLst>
              <a:ext uri="{FF2B5EF4-FFF2-40B4-BE49-F238E27FC236}">
                <a16:creationId xmlns:a16="http://schemas.microsoft.com/office/drawing/2014/main" id="{36835909-1B20-580E-D0EA-A863FD3BE523}"/>
              </a:ext>
            </a:extLst>
          </p:cNvPr>
          <p:cNvSpPr txBox="1">
            <a:spLocks/>
          </p:cNvSpPr>
          <p:nvPr userDrawn="1"/>
        </p:nvSpPr>
        <p:spPr>
          <a:xfrm>
            <a:off x="6677890" y="6389755"/>
            <a:ext cx="5292437" cy="365125"/>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a:solidFill>
                  <a:schemeClr val="bg1"/>
                </a:solidFill>
                <a:latin typeface="+mn-lt"/>
                <a:ea typeface="Times New Roman" panose="02020603050405020304" pitchFamily="18" charset="0"/>
              </a:rPr>
              <a:t>© NICE 2024. All rights reserved. Subject to </a:t>
            </a:r>
            <a:r>
              <a:rPr lang="en-GB" sz="1400">
                <a:solidFill>
                  <a:schemeClr val="bg1"/>
                </a:solidFill>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notice of rights</a:t>
            </a:r>
            <a:r>
              <a:rPr lang="en-GB" sz="1400">
                <a:solidFill>
                  <a:schemeClr val="bg1"/>
                </a:solidFill>
                <a:latin typeface="+mn-lt"/>
                <a:ea typeface="Times New Roman" panose="02020603050405020304" pitchFamily="18" charset="0"/>
              </a:rPr>
              <a:t>.</a:t>
            </a:r>
            <a:r>
              <a:rPr lang="en-GB" sz="1400">
                <a:solidFill>
                  <a:schemeClr val="bg1"/>
                </a:solidFill>
                <a:latin typeface="+mn-lt"/>
                <a:ea typeface="Inter" panose="02000503000000020004" pitchFamily="2" charset="0"/>
              </a:rPr>
              <a:t> </a:t>
            </a:r>
            <a:endParaRPr lang="en-US" sz="1400">
              <a:solidFill>
                <a:schemeClr val="bg1"/>
              </a:solidFill>
              <a:latin typeface="+mn-lt"/>
              <a:ea typeface="Inter" panose="02000503000000020004" pitchFamily="2" charset="0"/>
            </a:endParaRPr>
          </a:p>
        </p:txBody>
      </p:sp>
      <p:pic>
        <p:nvPicPr>
          <p:cNvPr id="9" name="Picture 8">
            <a:extLst>
              <a:ext uri="{FF2B5EF4-FFF2-40B4-BE49-F238E27FC236}">
                <a16:creationId xmlns:a16="http://schemas.microsoft.com/office/drawing/2014/main" id="{8B1505A6-A349-63AE-EB5A-A239C05B3591}"/>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001000" y="1342532"/>
            <a:ext cx="2385391" cy="2385391"/>
          </a:xfrm>
          <a:prstGeom prst="rect">
            <a:avLst/>
          </a:prstGeom>
          <a:ln w="12700">
            <a:solidFill>
              <a:schemeClr val="bg1">
                <a:lumMod val="75000"/>
              </a:schemeClr>
            </a:solidFill>
          </a:ln>
          <a:effectLst/>
        </p:spPr>
      </p:pic>
    </p:spTree>
    <p:extLst>
      <p:ext uri="{BB962C8B-B14F-4D97-AF65-F5344CB8AC3E}">
        <p14:creationId xmlns:p14="http://schemas.microsoft.com/office/powerpoint/2010/main" val="26449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4015"/>
            <a:ext cx="4120710" cy="1276350"/>
          </a:xfrm>
          <a:prstGeom prst="rect">
            <a:avLst/>
          </a:prstGeom>
        </p:spPr>
        <p:txBody>
          <a:bodyPr anchor="t" anchorCtr="0">
            <a:no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4120710" cy="1356518"/>
          </a:xfrm>
          <a:prstGeom prst="rect">
            <a:avLst/>
          </a:prstGeom>
        </p:spPr>
        <p:txBody>
          <a:bodyPr>
            <a:no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13" name="Slide Number Placeholder 3">
            <a:extLst>
              <a:ext uri="{FF2B5EF4-FFF2-40B4-BE49-F238E27FC236}">
                <a16:creationId xmlns:a16="http://schemas.microsoft.com/office/drawing/2014/main" id="{31C71BE3-635F-CC53-5CD7-9944AA353D9A}"/>
              </a:ext>
            </a:extLst>
          </p:cNvPr>
          <p:cNvSpPr txBox="1">
            <a:spLocks/>
          </p:cNvSpPr>
          <p:nvPr userDrawn="1"/>
        </p:nvSpPr>
        <p:spPr>
          <a:xfrm>
            <a:off x="4724400" y="634573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9D2861EA-1A3B-1914-50E5-9E4978600104}"/>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
        <p:nvSpPr>
          <p:cNvPr id="10" name="Rectangle 7">
            <a:extLst>
              <a:ext uri="{FF2B5EF4-FFF2-40B4-BE49-F238E27FC236}">
                <a16:creationId xmlns:a16="http://schemas.microsoft.com/office/drawing/2014/main" id="{07B09CFC-6BBC-F275-1AA0-3898F07AD8AD}"/>
              </a:ext>
              <a:ext uri="{C183D7F6-B498-43B3-948B-1728B52AA6E4}">
                <adec:decorative xmlns:adec="http://schemas.microsoft.com/office/drawing/2017/decorative" val="1"/>
              </a:ext>
            </a:extLst>
          </p:cNvPr>
          <p:cNvSpPr/>
          <p:nvPr userDrawn="1"/>
        </p:nvSpPr>
        <p:spPr>
          <a:xfrm rot="10800000">
            <a:off x="5514111" y="-1"/>
            <a:ext cx="6677889"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TextBox 11">
            <a:extLst>
              <a:ext uri="{FF2B5EF4-FFF2-40B4-BE49-F238E27FC236}">
                <a16:creationId xmlns:a16="http://schemas.microsoft.com/office/drawing/2014/main" id="{39AA6CD5-02A2-5462-0CCA-097E662393EE}"/>
              </a:ext>
            </a:extLst>
          </p:cNvPr>
          <p:cNvSpPr txBox="1"/>
          <p:nvPr userDrawn="1"/>
        </p:nvSpPr>
        <p:spPr>
          <a:xfrm>
            <a:off x="6649316" y="653899"/>
            <a:ext cx="5190260" cy="4788875"/>
          </a:xfrm>
          <a:prstGeom prst="rect">
            <a:avLst/>
          </a:prstGeom>
          <a:noFill/>
        </p:spPr>
        <p:txBody>
          <a:bodyPr wrap="square">
            <a:spAutoFit/>
          </a:bodyPr>
          <a:lstStyle/>
          <a:p>
            <a:pPr marL="268288" indent="-268288">
              <a:spcBef>
                <a:spcPts val="600"/>
              </a:spcBef>
              <a:tabLst>
                <a:tab pos="268288" algn="l"/>
              </a:tabLst>
            </a:pPr>
            <a:r>
              <a:rPr lang="en-GB" sz="2000" b="0">
                <a:solidFill>
                  <a:schemeClr val="tx1"/>
                </a:solidFill>
                <a:latin typeface="Inter SemiBold" panose="02000503000000020004" pitchFamily="2" charset="0"/>
                <a:ea typeface="Inter SemiBold" panose="02000503000000020004" pitchFamily="2" charset="0"/>
              </a:rPr>
              <a:t>	Stay up to date</a:t>
            </a: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85750" indent="-285750">
              <a:lnSpc>
                <a:spcPct val="120000"/>
              </a:lnSpc>
              <a:spcBef>
                <a:spcPts val="600"/>
              </a:spcBef>
              <a:buFont typeface="Arial" panose="020B0604020202020204" pitchFamily="34" charset="0"/>
              <a:buChar char="•"/>
              <a:tabLst>
                <a:tab pos="266700" algn="l"/>
              </a:tabLst>
            </a:pPr>
            <a:r>
              <a:rPr lang="en-GB" sz="1600">
                <a:solidFill>
                  <a:schemeClr val="tx1"/>
                </a:solidFill>
              </a:rPr>
              <a:t>Sign up to our </a:t>
            </a:r>
            <a:r>
              <a:rPr lang="en-GB" sz="1600" u="none">
                <a:solidFill>
                  <a:schemeClr val="tx1"/>
                </a:solidFill>
              </a:rPr>
              <a:t>newsletters - scan the QR code or visit </a:t>
            </a:r>
            <a:r>
              <a:rPr lang="en-GB" sz="1600" u="none">
                <a:solidFill>
                  <a:schemeClr val="accent1"/>
                </a:solidFill>
                <a:hlinkClick r:id="rId3">
                  <a:extLst>
                    <a:ext uri="{A12FA001-AC4F-418D-AE19-62706E023703}">
                      <ahyp:hlinkClr xmlns:ahyp="http://schemas.microsoft.com/office/drawing/2018/hyperlinkcolor" val="tx"/>
                    </a:ext>
                  </a:extLst>
                </a:hlinkClick>
              </a:rPr>
              <a:t>nice.org.uk/newsletters</a:t>
            </a:r>
            <a:endParaRPr lang="en-GB" sz="1600" u="sng">
              <a:solidFill>
                <a:schemeClr val="accent1"/>
              </a:solidFill>
            </a:endParaRPr>
          </a:p>
          <a:p>
            <a:pPr marL="285750" indent="-285750">
              <a:lnSpc>
                <a:spcPct val="120000"/>
              </a:lnSpc>
              <a:spcBef>
                <a:spcPts val="600"/>
              </a:spcBef>
              <a:buFont typeface="Arial" panose="020B0604020202020204" pitchFamily="34" charset="0"/>
              <a:buChar char="•"/>
              <a:tabLst>
                <a:tab pos="268288" algn="l"/>
              </a:tabLst>
            </a:pPr>
            <a:r>
              <a:rPr lang="en-GB" sz="1600" kern="1200">
                <a:solidFill>
                  <a:schemeClr val="tx1"/>
                </a:solidFill>
                <a:latin typeface="+mn-lt"/>
                <a:ea typeface="+mn-ea"/>
                <a:cs typeface="+mn-cs"/>
              </a:rPr>
              <a:t>Follow us on social media - visit </a:t>
            </a:r>
            <a:r>
              <a:rPr lang="en-GB" sz="1600" b="0" u="sng" kern="1200">
                <a:solidFill>
                  <a:schemeClr val="accent1"/>
                </a:solidFill>
                <a:latin typeface="+mn-lt"/>
                <a:ea typeface="+mn-ea"/>
                <a:cs typeface="+mn-cs"/>
                <a:hlinkClick r:id="rId4">
                  <a:extLst>
                    <a:ext uri="{A12FA001-AC4F-418D-AE19-62706E023703}">
                      <ahyp:hlinkClr xmlns:ahyp="http://schemas.microsoft.com/office/drawing/2018/hyperlinkcolor" val="tx"/>
                    </a:ext>
                  </a:extLst>
                </a:hlinkClick>
              </a:rPr>
              <a:t>link.tr.ee/</a:t>
            </a:r>
            <a:r>
              <a:rPr lang="en-GB" sz="1600" b="0" u="sng" kern="1200" err="1">
                <a:solidFill>
                  <a:schemeClr val="accent1"/>
                </a:solidFill>
                <a:latin typeface="+mn-lt"/>
                <a:ea typeface="+mn-ea"/>
                <a:cs typeface="+mn-cs"/>
                <a:hlinkClick r:id="rId4">
                  <a:extLst>
                    <a:ext uri="{A12FA001-AC4F-418D-AE19-62706E023703}">
                      <ahyp:hlinkClr xmlns:ahyp="http://schemas.microsoft.com/office/drawing/2018/hyperlinkcolor" val="tx"/>
                    </a:ext>
                  </a:extLst>
                </a:hlinkClick>
              </a:rPr>
              <a:t>nicecomms</a:t>
            </a:r>
            <a:endParaRPr lang="en-GB" sz="1800" b="0" u="sng" kern="1200">
              <a:solidFill>
                <a:schemeClr val="accent1"/>
              </a:solidFill>
              <a:latin typeface="+mn-lt"/>
              <a:ea typeface="+mn-ea"/>
              <a:cs typeface="+mn-cs"/>
            </a:endParaRPr>
          </a:p>
        </p:txBody>
      </p:sp>
      <p:sp>
        <p:nvSpPr>
          <p:cNvPr id="13" name="Text Placeholder 3">
            <a:extLst>
              <a:ext uri="{FF2B5EF4-FFF2-40B4-BE49-F238E27FC236}">
                <a16:creationId xmlns:a16="http://schemas.microsoft.com/office/drawing/2014/main" id="{B54778F4-0715-0457-BD75-75A348C68132}"/>
              </a:ext>
            </a:extLst>
          </p:cNvPr>
          <p:cNvSpPr txBox="1">
            <a:spLocks/>
          </p:cNvSpPr>
          <p:nvPr userDrawn="1"/>
        </p:nvSpPr>
        <p:spPr>
          <a:xfrm>
            <a:off x="6677890" y="6389755"/>
            <a:ext cx="5292437" cy="365125"/>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a:solidFill>
                  <a:schemeClr val="tx1"/>
                </a:solidFill>
                <a:latin typeface="+mn-lt"/>
                <a:ea typeface="Times New Roman" panose="02020603050405020304" pitchFamily="18" charset="0"/>
              </a:rPr>
              <a:t>© NICE 2024. All rights reserved. Subject to </a:t>
            </a:r>
            <a:r>
              <a:rPr lang="en-GB" sz="1400">
                <a:solidFill>
                  <a:schemeClr val="tx1"/>
                </a:solidFill>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notice of rights</a:t>
            </a:r>
            <a:r>
              <a:rPr lang="en-GB" sz="1400">
                <a:solidFill>
                  <a:schemeClr val="tx1"/>
                </a:solidFill>
                <a:latin typeface="+mn-lt"/>
                <a:ea typeface="Times New Roman" panose="02020603050405020304" pitchFamily="18" charset="0"/>
              </a:rPr>
              <a:t>.</a:t>
            </a:r>
            <a:r>
              <a:rPr lang="en-GB" sz="1400">
                <a:solidFill>
                  <a:schemeClr val="tx1"/>
                </a:solidFill>
                <a:latin typeface="+mn-lt"/>
                <a:ea typeface="Inter" panose="02000503000000020004" pitchFamily="2" charset="0"/>
              </a:rPr>
              <a:t> </a:t>
            </a:r>
            <a:endParaRPr lang="en-US" sz="1400">
              <a:solidFill>
                <a:schemeClr val="tx1"/>
              </a:solidFill>
              <a:latin typeface="+mn-lt"/>
              <a:ea typeface="Inter" panose="02000503000000020004" pitchFamily="2" charset="0"/>
            </a:endParaRPr>
          </a:p>
        </p:txBody>
      </p:sp>
      <p:pic>
        <p:nvPicPr>
          <p:cNvPr id="14" name="Picture 13">
            <a:extLst>
              <a:ext uri="{FF2B5EF4-FFF2-40B4-BE49-F238E27FC236}">
                <a16:creationId xmlns:a16="http://schemas.microsoft.com/office/drawing/2014/main" id="{C7205FC0-3444-CE78-E54E-3B639D7E9520}"/>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001000" y="1342532"/>
            <a:ext cx="2385391" cy="2385391"/>
          </a:xfrm>
          <a:prstGeom prst="rect">
            <a:avLst/>
          </a:prstGeom>
          <a:ln w="12700">
            <a:solidFill>
              <a:schemeClr val="bg1">
                <a:lumMod val="75000"/>
              </a:schemeClr>
            </a:solidFill>
          </a:ln>
          <a:effectLst/>
        </p:spPr>
      </p:pic>
    </p:spTree>
    <p:extLst>
      <p:ext uri="{BB962C8B-B14F-4D97-AF65-F5344CB8AC3E}">
        <p14:creationId xmlns:p14="http://schemas.microsoft.com/office/powerpoint/2010/main" val="527761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2" name="Slide Number Placeholder 3">
            <a:extLst>
              <a:ext uri="{FF2B5EF4-FFF2-40B4-BE49-F238E27FC236}">
                <a16:creationId xmlns:a16="http://schemas.microsoft.com/office/drawing/2014/main" id="{C9F38A4A-1916-2EC3-4331-ABE3DD5E2056}"/>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
        <p:nvSpPr>
          <p:cNvPr id="5" name="Rectangle 7">
            <a:extLst>
              <a:ext uri="{FF2B5EF4-FFF2-40B4-BE49-F238E27FC236}">
                <a16:creationId xmlns:a16="http://schemas.microsoft.com/office/drawing/2014/main" id="{B580EED3-945B-FF6C-97C4-81EA5871F8E0}"/>
              </a:ext>
              <a:ext uri="{C183D7F6-B498-43B3-948B-1728B52AA6E4}">
                <adec:decorative xmlns:adec="http://schemas.microsoft.com/office/drawing/2017/decorative" val="1"/>
              </a:ext>
            </a:extLst>
          </p:cNvPr>
          <p:cNvSpPr/>
          <p:nvPr userDrawn="1"/>
        </p:nvSpPr>
        <p:spPr>
          <a:xfrm rot="10800000">
            <a:off x="5514111" y="-1"/>
            <a:ext cx="6677889"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extBox 6">
            <a:extLst>
              <a:ext uri="{FF2B5EF4-FFF2-40B4-BE49-F238E27FC236}">
                <a16:creationId xmlns:a16="http://schemas.microsoft.com/office/drawing/2014/main" id="{4158DD0F-3BD5-77A7-E36C-98E854D87D28}"/>
              </a:ext>
            </a:extLst>
          </p:cNvPr>
          <p:cNvSpPr txBox="1"/>
          <p:nvPr userDrawn="1"/>
        </p:nvSpPr>
        <p:spPr>
          <a:xfrm>
            <a:off x="6649316" y="653899"/>
            <a:ext cx="5190260" cy="4788875"/>
          </a:xfrm>
          <a:prstGeom prst="rect">
            <a:avLst/>
          </a:prstGeom>
          <a:noFill/>
        </p:spPr>
        <p:txBody>
          <a:bodyPr wrap="square">
            <a:spAutoFit/>
          </a:bodyPr>
          <a:lstStyle/>
          <a:p>
            <a:pPr marL="268288" indent="-268288">
              <a:spcBef>
                <a:spcPts val="600"/>
              </a:spcBef>
              <a:tabLst>
                <a:tab pos="268288" algn="l"/>
              </a:tabLst>
            </a:pPr>
            <a:r>
              <a:rPr lang="en-GB" sz="2000" b="0">
                <a:solidFill>
                  <a:schemeClr val="tx1"/>
                </a:solidFill>
                <a:latin typeface="Inter SemiBold" panose="02000503000000020004" pitchFamily="2" charset="0"/>
                <a:ea typeface="Inter SemiBold" panose="02000503000000020004" pitchFamily="2" charset="0"/>
              </a:rPr>
              <a:t>	Stay up to date</a:t>
            </a: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85750" indent="-285750">
              <a:lnSpc>
                <a:spcPct val="120000"/>
              </a:lnSpc>
              <a:spcBef>
                <a:spcPts val="600"/>
              </a:spcBef>
              <a:buFont typeface="Arial" panose="020B0604020202020204" pitchFamily="34" charset="0"/>
              <a:buChar char="•"/>
              <a:tabLst>
                <a:tab pos="266700" algn="l"/>
              </a:tabLst>
            </a:pPr>
            <a:r>
              <a:rPr lang="en-GB" sz="1600">
                <a:solidFill>
                  <a:schemeClr val="tx1"/>
                </a:solidFill>
              </a:rPr>
              <a:t>Sign up to our </a:t>
            </a:r>
            <a:r>
              <a:rPr lang="en-GB" sz="1600" u="none">
                <a:solidFill>
                  <a:schemeClr val="tx1"/>
                </a:solidFill>
              </a:rPr>
              <a:t>newsletters - scan the QR code or visit </a:t>
            </a:r>
            <a:r>
              <a:rPr lang="en-GB" sz="1600" u="none">
                <a:solidFill>
                  <a:schemeClr val="accent1"/>
                </a:solidFill>
                <a:hlinkClick r:id="rId3">
                  <a:extLst>
                    <a:ext uri="{A12FA001-AC4F-418D-AE19-62706E023703}">
                      <ahyp:hlinkClr xmlns:ahyp="http://schemas.microsoft.com/office/drawing/2018/hyperlinkcolor" val="tx"/>
                    </a:ext>
                  </a:extLst>
                </a:hlinkClick>
              </a:rPr>
              <a:t>nice.org.uk/newsletters</a:t>
            </a:r>
            <a:endParaRPr lang="en-GB" sz="1600" u="sng">
              <a:solidFill>
                <a:schemeClr val="accent1"/>
              </a:solidFill>
            </a:endParaRPr>
          </a:p>
          <a:p>
            <a:pPr marL="285750" indent="-285750">
              <a:lnSpc>
                <a:spcPct val="120000"/>
              </a:lnSpc>
              <a:spcBef>
                <a:spcPts val="600"/>
              </a:spcBef>
              <a:buFont typeface="Arial" panose="020B0604020202020204" pitchFamily="34" charset="0"/>
              <a:buChar char="•"/>
              <a:tabLst>
                <a:tab pos="268288" algn="l"/>
              </a:tabLst>
            </a:pPr>
            <a:r>
              <a:rPr lang="en-GB" sz="1600" kern="1200">
                <a:solidFill>
                  <a:schemeClr val="tx1"/>
                </a:solidFill>
                <a:latin typeface="+mn-lt"/>
                <a:ea typeface="+mn-ea"/>
                <a:cs typeface="+mn-cs"/>
              </a:rPr>
              <a:t>Follow us on social media - visit </a:t>
            </a:r>
            <a:r>
              <a:rPr lang="en-GB" sz="1600" b="0" u="sng" kern="1200">
                <a:solidFill>
                  <a:schemeClr val="accent1"/>
                </a:solidFill>
                <a:latin typeface="+mn-lt"/>
                <a:ea typeface="+mn-ea"/>
                <a:cs typeface="+mn-cs"/>
                <a:hlinkClick r:id="rId4">
                  <a:extLst>
                    <a:ext uri="{A12FA001-AC4F-418D-AE19-62706E023703}">
                      <ahyp:hlinkClr xmlns:ahyp="http://schemas.microsoft.com/office/drawing/2018/hyperlinkcolor" val="tx"/>
                    </a:ext>
                  </a:extLst>
                </a:hlinkClick>
              </a:rPr>
              <a:t>link.tr.ee/</a:t>
            </a:r>
            <a:r>
              <a:rPr lang="en-GB" sz="1600" b="0" u="sng" kern="1200" err="1">
                <a:solidFill>
                  <a:schemeClr val="accent1"/>
                </a:solidFill>
                <a:latin typeface="+mn-lt"/>
                <a:ea typeface="+mn-ea"/>
                <a:cs typeface="+mn-cs"/>
                <a:hlinkClick r:id="rId4">
                  <a:extLst>
                    <a:ext uri="{A12FA001-AC4F-418D-AE19-62706E023703}">
                      <ahyp:hlinkClr xmlns:ahyp="http://schemas.microsoft.com/office/drawing/2018/hyperlinkcolor" val="tx"/>
                    </a:ext>
                  </a:extLst>
                </a:hlinkClick>
              </a:rPr>
              <a:t>nicecomms</a:t>
            </a:r>
            <a:endParaRPr lang="en-GB" sz="1800" b="0" u="sng" kern="1200">
              <a:solidFill>
                <a:schemeClr val="accent1"/>
              </a:solidFill>
              <a:latin typeface="+mn-lt"/>
              <a:ea typeface="+mn-ea"/>
              <a:cs typeface="+mn-cs"/>
            </a:endParaRPr>
          </a:p>
        </p:txBody>
      </p:sp>
      <p:sp>
        <p:nvSpPr>
          <p:cNvPr id="9" name="Text Placeholder 3">
            <a:extLst>
              <a:ext uri="{FF2B5EF4-FFF2-40B4-BE49-F238E27FC236}">
                <a16:creationId xmlns:a16="http://schemas.microsoft.com/office/drawing/2014/main" id="{5630F64F-466D-40E6-095D-C6A2E9ADB46C}"/>
              </a:ext>
            </a:extLst>
          </p:cNvPr>
          <p:cNvSpPr txBox="1">
            <a:spLocks/>
          </p:cNvSpPr>
          <p:nvPr userDrawn="1"/>
        </p:nvSpPr>
        <p:spPr>
          <a:xfrm>
            <a:off x="6677890" y="6389755"/>
            <a:ext cx="5292437" cy="365125"/>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a:solidFill>
                  <a:schemeClr val="tx1"/>
                </a:solidFill>
                <a:latin typeface="+mn-lt"/>
                <a:ea typeface="Times New Roman" panose="02020603050405020304" pitchFamily="18" charset="0"/>
              </a:rPr>
              <a:t>© NICE 2024. All rights reserved. Subject to </a:t>
            </a:r>
            <a:r>
              <a:rPr lang="en-GB" sz="1400">
                <a:solidFill>
                  <a:schemeClr val="tx1"/>
                </a:solidFill>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notice of rights</a:t>
            </a:r>
            <a:r>
              <a:rPr lang="en-GB" sz="1400">
                <a:solidFill>
                  <a:schemeClr val="tx1"/>
                </a:solidFill>
                <a:latin typeface="+mn-lt"/>
                <a:ea typeface="Times New Roman" panose="02020603050405020304" pitchFamily="18" charset="0"/>
              </a:rPr>
              <a:t>.</a:t>
            </a:r>
            <a:r>
              <a:rPr lang="en-GB" sz="1400">
                <a:solidFill>
                  <a:schemeClr val="tx1"/>
                </a:solidFill>
                <a:latin typeface="+mn-lt"/>
                <a:ea typeface="Inter" panose="02000503000000020004" pitchFamily="2" charset="0"/>
              </a:rPr>
              <a:t> </a:t>
            </a:r>
            <a:endParaRPr lang="en-US" sz="1400">
              <a:solidFill>
                <a:schemeClr val="tx1"/>
              </a:solidFill>
              <a:latin typeface="+mn-lt"/>
              <a:ea typeface="Inter" panose="02000503000000020004" pitchFamily="2" charset="0"/>
            </a:endParaRPr>
          </a:p>
        </p:txBody>
      </p:sp>
      <p:pic>
        <p:nvPicPr>
          <p:cNvPr id="10" name="Picture 9">
            <a:extLst>
              <a:ext uri="{FF2B5EF4-FFF2-40B4-BE49-F238E27FC236}">
                <a16:creationId xmlns:a16="http://schemas.microsoft.com/office/drawing/2014/main" id="{5A18613A-D69D-7D5B-0AA5-B461A2BC380A}"/>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001000" y="1342532"/>
            <a:ext cx="2385391" cy="2385391"/>
          </a:xfrm>
          <a:prstGeom prst="rect">
            <a:avLst/>
          </a:prstGeom>
          <a:ln w="12700">
            <a:solidFill>
              <a:schemeClr val="bg1">
                <a:lumMod val="75000"/>
              </a:schemeClr>
            </a:solidFill>
          </a:ln>
          <a:effectLst/>
        </p:spPr>
      </p:pic>
    </p:spTree>
    <p:extLst>
      <p:ext uri="{BB962C8B-B14F-4D97-AF65-F5344CB8AC3E}">
        <p14:creationId xmlns:p14="http://schemas.microsoft.com/office/powerpoint/2010/main" val="779864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498598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5153298" cy="1276350"/>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5153298" cy="1356518"/>
          </a:xfrm>
          <a:prstGeom prst="rect">
            <a:avLst/>
          </a:prstGeom>
        </p:spPr>
        <p:txBody>
          <a:bodyPr>
            <a:no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15" name="Slide Number Placeholder 3">
            <a:extLst>
              <a:ext uri="{FF2B5EF4-FFF2-40B4-BE49-F238E27FC236}">
                <a16:creationId xmlns:a16="http://schemas.microsoft.com/office/drawing/2014/main" id="{67A6C757-4606-EF50-6E63-BAA994D3300A}"/>
              </a:ext>
            </a:extLst>
          </p:cNvPr>
          <p:cNvSpPr txBox="1">
            <a:spLocks/>
          </p:cNvSpPr>
          <p:nvPr userDrawn="1"/>
        </p:nvSpPr>
        <p:spPr>
          <a:xfrm>
            <a:off x="4724400" y="63000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
        <p:nvSpPr>
          <p:cNvPr id="11" name="Slide Number Placeholder 3">
            <a:extLst>
              <a:ext uri="{FF2B5EF4-FFF2-40B4-BE49-F238E27FC236}">
                <a16:creationId xmlns:a16="http://schemas.microsoft.com/office/drawing/2014/main" id="{F1CCFDDA-763F-1BFD-9435-41DDEEB30AC5}"/>
              </a:ext>
            </a:extLst>
          </p:cNvPr>
          <p:cNvSpPr txBox="1">
            <a:spLocks/>
          </p:cNvSpPr>
          <p:nvPr userDrawn="1"/>
        </p:nvSpPr>
        <p:spPr>
          <a:xfrm>
            <a:off x="4724400" y="629067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65204AC1-C763-50A7-1CE0-11C663C67ADA}"/>
              </a:ext>
            </a:extLst>
          </p:cNvPr>
          <p:cNvSpPr>
            <a:spLocks noGrp="1"/>
          </p:cNvSpPr>
          <p:nvPr>
            <p:ph type="ctrTitle" hasCustomPrompt="1"/>
          </p:nvPr>
        </p:nvSpPr>
        <p:spPr>
          <a:xfrm>
            <a:off x="724988" y="722208"/>
            <a:ext cx="5153298" cy="1276350"/>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3" name="Subtitle 2">
            <a:extLst>
              <a:ext uri="{FF2B5EF4-FFF2-40B4-BE49-F238E27FC236}">
                <a16:creationId xmlns:a16="http://schemas.microsoft.com/office/drawing/2014/main" id="{1F0BAC17-BE77-E19E-1714-F6E413823A4D}"/>
              </a:ext>
            </a:extLst>
          </p:cNvPr>
          <p:cNvSpPr>
            <a:spLocks noGrp="1"/>
          </p:cNvSpPr>
          <p:nvPr>
            <p:ph type="subTitle" idx="1" hasCustomPrompt="1"/>
          </p:nvPr>
        </p:nvSpPr>
        <p:spPr>
          <a:xfrm>
            <a:off x="724988" y="2241489"/>
            <a:ext cx="5153298" cy="1356518"/>
          </a:xfrm>
          <a:prstGeom prst="rect">
            <a:avLst/>
          </a:prstGeom>
        </p:spPr>
        <p:txBody>
          <a:bodyPr>
            <a:no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076689" cy="3945308"/>
          </a:xfrm>
        </p:spPr>
        <p:txBody>
          <a:bodyPr>
            <a:noAutofit/>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007FBE87-93AD-A655-FBFA-C4D04D43620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Cream)">
    <p:bg>
      <p:bgPr>
        <a:solidFill>
          <a:schemeClr val="bg2"/>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076689" cy="3954638"/>
          </a:xfrm>
        </p:spPr>
        <p:txBody>
          <a:bodyPr>
            <a:noAutofit/>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D1F115A-42ED-BC53-4763-434037347E16}"/>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a sample page layout</a:t>
            </a:r>
            <a:br>
              <a:rPr lang="en-US"/>
            </a:br>
            <a:endParaRPr lang="en-US"/>
          </a:p>
        </p:txBody>
      </p:sp>
      <p:sp>
        <p:nvSpPr>
          <p:cNvPr id="4" name="Slide Number Placeholder 3">
            <a:extLst>
              <a:ext uri="{FF2B5EF4-FFF2-40B4-BE49-F238E27FC236}">
                <a16:creationId xmlns:a16="http://schemas.microsoft.com/office/drawing/2014/main" id="{363883FE-366A-A46C-FF0D-9CF02E17EBB0}"/>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bg>
      <p:bgPr>
        <a:solidFill>
          <a:schemeClr val="accent1"/>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076689" cy="3935977"/>
          </a:xfrm>
        </p:spPr>
        <p:txBody>
          <a:bodyPr>
            <a:noAutofit/>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
        <p:nvSpPr>
          <p:cNvPr id="10" name="Slide Number Placeholder 3">
            <a:extLst>
              <a:ext uri="{FF2B5EF4-FFF2-40B4-BE49-F238E27FC236}">
                <a16:creationId xmlns:a16="http://schemas.microsoft.com/office/drawing/2014/main" id="{EC556465-A7E6-47AC-E137-7531B42F553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A4FC3E31-B160-DF89-AFCA-94CC882CA716}"/>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13856079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Autofit/>
          </a:bodyPr>
          <a:lstStyle/>
          <a:p>
            <a:pPr lvl="0"/>
            <a:r>
              <a:rPr lang="en-US"/>
              <a:t>Please select from the available layout slides</a:t>
            </a:r>
            <a:endParaRPr lang="en-GB"/>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3" r:id="rId31"/>
    <p:sldLayoutId id="2147484122"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 id="2147484133" r:id="rId42"/>
  </p:sldLayoutIdLst>
  <p:hf hdr="0" dt="0"/>
  <p:txStyles>
    <p:titleStyle>
      <a:lvl1pPr algn="l" defTabSz="914400" rtl="0" eaLnBrk="1" latinLnBrk="0" hangingPunct="1">
        <a:lnSpc>
          <a:spcPct val="10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3840" userDrawn="1">
          <p15:clr>
            <a:srgbClr val="F26B43"/>
          </p15:clr>
        </p15:guide>
        <p15:guide id="3" orient="horz" pos="4088" userDrawn="1">
          <p15:clr>
            <a:srgbClr val="F26B43"/>
          </p15:clr>
        </p15:guide>
        <p15:guide id="4"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30.xml"/><Relationship Id="rId2" Type="http://schemas.openxmlformats.org/officeDocument/2006/relationships/slide" Target="slide3.xml"/><Relationship Id="rId1" Type="http://schemas.openxmlformats.org/officeDocument/2006/relationships/slideLayout" Target="../slideLayouts/slideLayout14.xml"/><Relationship Id="rId6" Type="http://schemas.openxmlformats.org/officeDocument/2006/relationships/slide" Target="slide28.xml"/><Relationship Id="rId5" Type="http://schemas.openxmlformats.org/officeDocument/2006/relationships/slide" Target="slide13.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FAF3-C5E1-D7A9-A206-FFE4C88587F9}"/>
              </a:ext>
            </a:extLst>
          </p:cNvPr>
          <p:cNvSpPr>
            <a:spLocks noGrp="1"/>
          </p:cNvSpPr>
          <p:nvPr>
            <p:ph type="ctrTitle"/>
          </p:nvPr>
        </p:nvSpPr>
        <p:spPr/>
        <p:txBody>
          <a:bodyPr/>
          <a:lstStyle/>
          <a:p>
            <a:r>
              <a:rPr lang="en-US"/>
              <a:t>NICE 2025/26 Corporate Business Plan</a:t>
            </a:r>
          </a:p>
        </p:txBody>
      </p:sp>
      <p:sp>
        <p:nvSpPr>
          <p:cNvPr id="3" name="Subtitle 2">
            <a:extLst>
              <a:ext uri="{FF2B5EF4-FFF2-40B4-BE49-F238E27FC236}">
                <a16:creationId xmlns:a16="http://schemas.microsoft.com/office/drawing/2014/main" id="{1A916DFC-18F5-AC7F-668A-9A1F42CBDBC2}"/>
              </a:ext>
            </a:extLst>
          </p:cNvPr>
          <p:cNvSpPr>
            <a:spLocks noGrp="1"/>
          </p:cNvSpPr>
          <p:nvPr>
            <p:ph type="subTitle" idx="1"/>
          </p:nvPr>
        </p:nvSpPr>
        <p:spPr>
          <a:xfrm>
            <a:off x="724988" y="2998871"/>
            <a:ext cx="4120710" cy="1356518"/>
          </a:xfrm>
        </p:spPr>
        <p:txBody>
          <a:bodyPr/>
          <a:lstStyle/>
          <a:p>
            <a:r>
              <a:rPr lang="en-US"/>
              <a:t>DRAFT for Board approval</a:t>
            </a:r>
          </a:p>
          <a:p>
            <a:endParaRPr lang="en-US"/>
          </a:p>
          <a:p>
            <a:r>
              <a:rPr lang="en-US"/>
              <a:t>May 2025</a:t>
            </a:r>
          </a:p>
        </p:txBody>
      </p:sp>
      <p:sp>
        <p:nvSpPr>
          <p:cNvPr id="8" name="Slide Number Placeholder 3">
            <a:extLst>
              <a:ext uri="{FF2B5EF4-FFF2-40B4-BE49-F238E27FC236}">
                <a16:creationId xmlns:a16="http://schemas.microsoft.com/office/drawing/2014/main" id="{BAE44574-DC1A-DC21-FE19-BC442E2D7E0F}"/>
              </a:ext>
              <a:ext uri="{C183D7F6-B498-43B3-948B-1728B52AA6E4}">
                <adec:decorative xmlns:adec="http://schemas.microsoft.com/office/drawing/2017/decorative" val="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1</a:t>
            </a:fld>
            <a:endParaRPr lang="en-US" sz="1200">
              <a:solidFill>
                <a:schemeClr val="bg1"/>
              </a:solidFill>
              <a:latin typeface="Inter" panose="02000503000000020004" pitchFamily="2" charset="0"/>
              <a:ea typeface="Inter" panose="02000503000000020004" pitchFamily="2" charset="0"/>
            </a:endParaRPr>
          </a:p>
        </p:txBody>
      </p:sp>
      <p:pic>
        <p:nvPicPr>
          <p:cNvPr id="29" name="Picture Placeholder 28">
            <a:extLst>
              <a:ext uri="{FF2B5EF4-FFF2-40B4-BE49-F238E27FC236}">
                <a16:creationId xmlns:a16="http://schemas.microsoft.com/office/drawing/2014/main" id="{6A974F35-196B-2091-83AF-E6FE3AA58102}"/>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64704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8B59AB-A3F6-28C3-8A98-FD66B889CDF4}"/>
              </a:ext>
              <a:ext uri="{C183D7F6-B498-43B3-948B-1728B52AA6E4}">
                <adec:decorative xmlns:adec="http://schemas.microsoft.com/office/drawing/2017/decorative" val="1"/>
              </a:ext>
            </a:extLst>
          </p:cNvPr>
          <p:cNvSpPr/>
          <p:nvPr/>
        </p:nvSpPr>
        <p:spPr>
          <a:xfrm>
            <a:off x="503461" y="2721103"/>
            <a:ext cx="3367893" cy="1374119"/>
          </a:xfrm>
          <a:prstGeom prst="rect">
            <a:avLst/>
          </a:prstGeom>
          <a:solidFill>
            <a:srgbClr val="F7F4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0A9F18D-8286-EAE2-52FE-FD78679080DC}"/>
              </a:ext>
              <a:ext uri="{C183D7F6-B498-43B3-948B-1728B52AA6E4}">
                <adec:decorative xmlns:adec="http://schemas.microsoft.com/office/drawing/2017/decorative" val="1"/>
              </a:ext>
            </a:extLst>
          </p:cNvPr>
          <p:cNvSpPr/>
          <p:nvPr/>
        </p:nvSpPr>
        <p:spPr>
          <a:xfrm>
            <a:off x="7179076" y="1412682"/>
            <a:ext cx="4574874" cy="106565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AA5840B0-2DCA-FD17-BB48-733D635698D0}"/>
              </a:ext>
              <a:ext uri="{C183D7F6-B498-43B3-948B-1728B52AA6E4}">
                <adec:decorative xmlns:adec="http://schemas.microsoft.com/office/drawing/2017/decorative" val="1"/>
              </a:ext>
            </a:extLst>
          </p:cNvPr>
          <p:cNvSpPr/>
          <p:nvPr/>
        </p:nvSpPr>
        <p:spPr>
          <a:xfrm>
            <a:off x="503462" y="1403428"/>
            <a:ext cx="3360380" cy="1252122"/>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9655259-C060-AE1E-2C4C-4396D6A8BC3C}"/>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2467" y="1601979"/>
            <a:ext cx="629548" cy="811755"/>
          </a:xfrm>
          <a:prstGeom prst="rect">
            <a:avLst/>
          </a:prstGeom>
        </p:spPr>
      </p:pic>
      <p:sp>
        <p:nvSpPr>
          <p:cNvPr id="14" name="Rectangle 13">
            <a:extLst>
              <a:ext uri="{FF2B5EF4-FFF2-40B4-BE49-F238E27FC236}">
                <a16:creationId xmlns:a16="http://schemas.microsoft.com/office/drawing/2014/main" id="{633D1FDE-535B-1272-DFEF-59F33CE6BBB9}"/>
              </a:ext>
              <a:ext uri="{C183D7F6-B498-43B3-948B-1728B52AA6E4}">
                <adec:decorative xmlns:adec="http://schemas.microsoft.com/office/drawing/2017/decorative" val="1"/>
              </a:ext>
            </a:extLst>
          </p:cNvPr>
          <p:cNvSpPr/>
          <p:nvPr/>
        </p:nvSpPr>
        <p:spPr>
          <a:xfrm>
            <a:off x="503461" y="4159807"/>
            <a:ext cx="3367893" cy="2302893"/>
          </a:xfrm>
          <a:prstGeom prst="rect">
            <a:avLst/>
          </a:prstGeom>
          <a:solidFill>
            <a:srgbClr val="F7F4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E05F8624-A0A0-B23B-9E50-37343BECB98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82259" y="4245732"/>
            <a:ext cx="727180" cy="550700"/>
          </a:xfrm>
          <a:prstGeom prst="rect">
            <a:avLst/>
          </a:prstGeom>
        </p:spPr>
      </p:pic>
      <p:sp>
        <p:nvSpPr>
          <p:cNvPr id="31" name="Rectangle 30">
            <a:extLst>
              <a:ext uri="{FF2B5EF4-FFF2-40B4-BE49-F238E27FC236}">
                <a16:creationId xmlns:a16="http://schemas.microsoft.com/office/drawing/2014/main" id="{22273F64-20C3-9E6D-6559-42D62846F099}"/>
              </a:ext>
              <a:ext uri="{C183D7F6-B498-43B3-948B-1728B52AA6E4}">
                <adec:decorative xmlns:adec="http://schemas.microsoft.com/office/drawing/2017/decorative" val="1"/>
              </a:ext>
            </a:extLst>
          </p:cNvPr>
          <p:cNvSpPr/>
          <p:nvPr/>
        </p:nvSpPr>
        <p:spPr>
          <a:xfrm>
            <a:off x="3941469" y="2628531"/>
            <a:ext cx="3152646" cy="1116592"/>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solidFill>
                <a:schemeClr val="accent1"/>
              </a:solidFill>
              <a:ea typeface="Inter SemiBold" panose="02000503000000020004" pitchFamily="2" charset="0"/>
            </a:endParaRPr>
          </a:p>
        </p:txBody>
      </p:sp>
      <p:sp>
        <p:nvSpPr>
          <p:cNvPr id="19" name="Rectangle 18">
            <a:extLst>
              <a:ext uri="{FF2B5EF4-FFF2-40B4-BE49-F238E27FC236}">
                <a16:creationId xmlns:a16="http://schemas.microsoft.com/office/drawing/2014/main" id="{38CDF878-6D0A-2839-6EC2-8ADDA7EC3D7B}"/>
              </a:ext>
              <a:ext uri="{C183D7F6-B498-43B3-948B-1728B52AA6E4}">
                <adec:decorative xmlns:adec="http://schemas.microsoft.com/office/drawing/2017/decorative" val="1"/>
              </a:ext>
            </a:extLst>
          </p:cNvPr>
          <p:cNvSpPr/>
          <p:nvPr/>
        </p:nvSpPr>
        <p:spPr>
          <a:xfrm>
            <a:off x="3941468" y="1407305"/>
            <a:ext cx="3152646" cy="1157727"/>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CB33B2C-2D42-B2F6-ED5C-B8C129AA254C}"/>
              </a:ext>
              <a:ext uri="{C183D7F6-B498-43B3-948B-1728B52AA6E4}">
                <adec:decorative xmlns:adec="http://schemas.microsoft.com/office/drawing/2017/decorative" val="1"/>
              </a:ext>
            </a:extLst>
          </p:cNvPr>
          <p:cNvSpPr/>
          <p:nvPr/>
        </p:nvSpPr>
        <p:spPr>
          <a:xfrm>
            <a:off x="3933955" y="3816338"/>
            <a:ext cx="3160160" cy="122348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solidFill>
                <a:schemeClr val="accent1"/>
              </a:solidFill>
              <a:ea typeface="Inter SemiBold" panose="02000503000000020004" pitchFamily="2" charset="0"/>
            </a:endParaRPr>
          </a:p>
        </p:txBody>
      </p:sp>
      <p:sp>
        <p:nvSpPr>
          <p:cNvPr id="62" name="Rectangle 61">
            <a:extLst>
              <a:ext uri="{FF2B5EF4-FFF2-40B4-BE49-F238E27FC236}">
                <a16:creationId xmlns:a16="http://schemas.microsoft.com/office/drawing/2014/main" id="{6D14884B-D2D0-AD54-D427-B8E0F1E4D0C7}"/>
              </a:ext>
              <a:ext uri="{C183D7F6-B498-43B3-948B-1728B52AA6E4}">
                <adec:decorative xmlns:adec="http://schemas.microsoft.com/office/drawing/2017/decorative" val="1"/>
              </a:ext>
            </a:extLst>
          </p:cNvPr>
          <p:cNvSpPr/>
          <p:nvPr/>
        </p:nvSpPr>
        <p:spPr>
          <a:xfrm>
            <a:off x="7171741" y="2538238"/>
            <a:ext cx="4582106" cy="1751185"/>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64B1CEE3-90F6-3017-EF43-C3BC372E86A5}"/>
              </a:ext>
              <a:ext uri="{C183D7F6-B498-43B3-948B-1728B52AA6E4}">
                <adec:decorative xmlns:adec="http://schemas.microsoft.com/office/drawing/2017/decorative" val="1"/>
              </a:ext>
            </a:extLst>
          </p:cNvPr>
          <p:cNvSpPr/>
          <p:nvPr/>
        </p:nvSpPr>
        <p:spPr>
          <a:xfrm>
            <a:off x="7170023" y="5460267"/>
            <a:ext cx="4582106" cy="1002433"/>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1FBE1016-8575-E758-36A4-6222BEF6A818}"/>
              </a:ext>
              <a:ext uri="{C183D7F6-B498-43B3-948B-1728B52AA6E4}">
                <adec:decorative xmlns:adec="http://schemas.microsoft.com/office/drawing/2017/decorative" val="1"/>
              </a:ext>
            </a:extLst>
          </p:cNvPr>
          <p:cNvSpPr/>
          <p:nvPr/>
        </p:nvSpPr>
        <p:spPr>
          <a:xfrm>
            <a:off x="3933955" y="5110869"/>
            <a:ext cx="3160159" cy="1351831"/>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solidFill>
                <a:schemeClr val="accent1"/>
              </a:solidFill>
              <a:ea typeface="Inter SemiBold" panose="02000503000000020004" pitchFamily="2" charset="0"/>
            </a:endParaRPr>
          </a:p>
        </p:txBody>
      </p:sp>
      <p:sp>
        <p:nvSpPr>
          <p:cNvPr id="28" name="Rectangle 27">
            <a:extLst>
              <a:ext uri="{FF2B5EF4-FFF2-40B4-BE49-F238E27FC236}">
                <a16:creationId xmlns:a16="http://schemas.microsoft.com/office/drawing/2014/main" id="{7CBE9E0A-8CCF-4995-E493-2D2E576CF697}"/>
              </a:ext>
              <a:ext uri="{C183D7F6-B498-43B3-948B-1728B52AA6E4}">
                <adec:decorative xmlns:adec="http://schemas.microsoft.com/office/drawing/2017/decorative" val="1"/>
              </a:ext>
            </a:extLst>
          </p:cNvPr>
          <p:cNvSpPr/>
          <p:nvPr/>
        </p:nvSpPr>
        <p:spPr>
          <a:xfrm>
            <a:off x="7171741" y="4339181"/>
            <a:ext cx="4582106" cy="103126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5DD4CF27-2E14-355A-48A3-06095F1B3EB0}"/>
              </a:ext>
            </a:extLst>
          </p:cNvPr>
          <p:cNvSpPr>
            <a:spLocks noGrp="1"/>
          </p:cNvSpPr>
          <p:nvPr>
            <p:ph type="ctrTitle"/>
          </p:nvPr>
        </p:nvSpPr>
        <p:spPr>
          <a:xfrm>
            <a:off x="443900" y="124212"/>
            <a:ext cx="11076689" cy="675439"/>
          </a:xfrm>
        </p:spPr>
        <p:txBody>
          <a:bodyPr>
            <a:normAutofit/>
          </a:bodyPr>
          <a:lstStyle/>
          <a:p>
            <a:r>
              <a:rPr lang="en-GB" sz="3600">
                <a:latin typeface="Lora SemiBold"/>
              </a:rPr>
              <a:t>The progress we’ve made</a:t>
            </a:r>
            <a:endParaRPr lang="en-GB" sz="3600"/>
          </a:p>
        </p:txBody>
      </p:sp>
      <p:sp>
        <p:nvSpPr>
          <p:cNvPr id="48" name="Rectangle 47">
            <a:extLst>
              <a:ext uri="{FF2B5EF4-FFF2-40B4-BE49-F238E27FC236}">
                <a16:creationId xmlns:a16="http://schemas.microsoft.com/office/drawing/2014/main" id="{F25ED100-2216-A1F9-2832-C80F3E9E6394}"/>
              </a:ext>
              <a:ext uri="{C183D7F6-B498-43B3-948B-1728B52AA6E4}">
                <adec:decorative xmlns:adec="http://schemas.microsoft.com/office/drawing/2017/decorative" val="0"/>
              </a:ext>
            </a:extLst>
          </p:cNvPr>
          <p:cNvSpPr/>
          <p:nvPr/>
        </p:nvSpPr>
        <p:spPr>
          <a:xfrm>
            <a:off x="495949" y="932649"/>
            <a:ext cx="3367893" cy="420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solidFill>
                <a:latin typeface="Inter SemiBold"/>
                <a:ea typeface="Inter SemiBold"/>
              </a:rPr>
              <a:t>More relevant</a:t>
            </a:r>
            <a:endParaRPr lang="en-GB" sz="1600">
              <a:solidFill>
                <a:schemeClr val="bg1"/>
              </a:solidFill>
              <a:latin typeface="Inter SemiBold" panose="02000503000000020004" pitchFamily="2" charset="0"/>
              <a:ea typeface="Inter SemiBold" panose="02000503000000020004" pitchFamily="2" charset="0"/>
            </a:endParaRPr>
          </a:p>
        </p:txBody>
      </p:sp>
      <p:sp>
        <p:nvSpPr>
          <p:cNvPr id="4" name="TextBox 3">
            <a:extLst>
              <a:ext uri="{FF2B5EF4-FFF2-40B4-BE49-F238E27FC236}">
                <a16:creationId xmlns:a16="http://schemas.microsoft.com/office/drawing/2014/main" id="{66F6FB4E-9C07-942C-06D3-924CF9AC795B}"/>
              </a:ext>
            </a:extLst>
          </p:cNvPr>
          <p:cNvSpPr txBox="1"/>
          <p:nvPr/>
        </p:nvSpPr>
        <p:spPr>
          <a:xfrm>
            <a:off x="527848" y="1461361"/>
            <a:ext cx="3074791" cy="1092607"/>
          </a:xfrm>
          <a:prstGeom prst="rect">
            <a:avLst/>
          </a:prstGeom>
          <a:noFill/>
        </p:spPr>
        <p:txBody>
          <a:bodyPr wrap="square" lIns="91440" tIns="45720" rIns="91440" bIns="45720" anchor="t">
            <a:spAutoFit/>
          </a:bodyPr>
          <a:lstStyle/>
          <a:p>
            <a:pPr>
              <a:spcAft>
                <a:spcPts val="600"/>
              </a:spcAft>
            </a:pPr>
            <a:r>
              <a:rPr lang="en-GB" sz="1200">
                <a:latin typeface="Inter SemiBold" panose="02000503000000020004" pitchFamily="2" charset="0"/>
                <a:ea typeface="Inter SemiBold" panose="02000503000000020004" pitchFamily="2" charset="0"/>
                <a:cs typeface="Aptos" panose="020B0004020202020204" pitchFamily="34" charset="0"/>
              </a:rPr>
              <a:t>Listening</a:t>
            </a:r>
            <a:r>
              <a:rPr lang="en-GB" sz="1200">
                <a:effectLst/>
                <a:latin typeface="Inter SemiBold" panose="02000503000000020004" pitchFamily="2" charset="0"/>
                <a:ea typeface="Inter SemiBold" panose="02000503000000020004" pitchFamily="2" charset="0"/>
                <a:cs typeface="Aptos" panose="020B0004020202020204" pitchFamily="34" charset="0"/>
              </a:rPr>
              <a:t> more to the people we serve</a:t>
            </a:r>
          </a:p>
          <a:p>
            <a:r>
              <a:rPr lang="en-GB" sz="1200">
                <a:solidFill>
                  <a:srgbClr val="333333"/>
                </a:solidFill>
                <a:ea typeface="Inter SemiBold"/>
                <a:cs typeface="Segoe UI"/>
              </a:rPr>
              <a:t>Our guidance continued to focus on what </a:t>
            </a:r>
            <a:r>
              <a:rPr lang="en-GB" sz="1200" b="1">
                <a:solidFill>
                  <a:schemeClr val="accent1"/>
                </a:solidFill>
                <a:ea typeface="Inter SemiBold"/>
                <a:cs typeface="Segoe UI"/>
              </a:rPr>
              <a:t>matters most </a:t>
            </a:r>
            <a:r>
              <a:rPr lang="en-GB" sz="1200">
                <a:solidFill>
                  <a:srgbClr val="333333"/>
                </a:solidFill>
                <a:ea typeface="Inter SemiBold"/>
                <a:cs typeface="Segoe UI"/>
              </a:rPr>
              <a:t>through a new integrated approach to topic selection and prioritisation.</a:t>
            </a:r>
            <a:endParaRPr lang="en-GB" sz="1200">
              <a:solidFill>
                <a:schemeClr val="accent1"/>
              </a:solidFill>
              <a:latin typeface="Inter SemiBold" panose="02000503000000020004" pitchFamily="2" charset="0"/>
              <a:ea typeface="Inter SemiBold" panose="02000503000000020004" pitchFamily="2" charset="0"/>
            </a:endParaRPr>
          </a:p>
        </p:txBody>
      </p:sp>
      <p:sp>
        <p:nvSpPr>
          <p:cNvPr id="9" name="TextBox 8">
            <a:extLst>
              <a:ext uri="{FF2B5EF4-FFF2-40B4-BE49-F238E27FC236}">
                <a16:creationId xmlns:a16="http://schemas.microsoft.com/office/drawing/2014/main" id="{6D37A7E2-8E5C-8D14-7101-F415C3AB6082}"/>
              </a:ext>
            </a:extLst>
          </p:cNvPr>
          <p:cNvSpPr txBox="1"/>
          <p:nvPr/>
        </p:nvSpPr>
        <p:spPr>
          <a:xfrm>
            <a:off x="574765" y="2861891"/>
            <a:ext cx="2857442" cy="1092607"/>
          </a:xfrm>
          <a:prstGeom prst="rect">
            <a:avLst/>
          </a:prstGeom>
          <a:noFill/>
        </p:spPr>
        <p:txBody>
          <a:bodyPr wrap="square" lIns="91440" tIns="45720" rIns="91440" bIns="45720" rtlCol="0" anchor="t">
            <a:spAutoFit/>
          </a:bodyPr>
          <a:lstStyle/>
          <a:p>
            <a:pPr>
              <a:spcAft>
                <a:spcPts val="600"/>
              </a:spcAft>
              <a:defRPr/>
            </a:pPr>
            <a:r>
              <a:rPr lang="en-GB" sz="1200">
                <a:latin typeface="Inter SemiBold" panose="02000503000000020004" pitchFamily="2" charset="0"/>
                <a:ea typeface="Inter SemiBold" panose="02000503000000020004" pitchFamily="2" charset="0"/>
                <a:cs typeface="Aptos" panose="020B0004020202020204" pitchFamily="34" charset="0"/>
              </a:rPr>
              <a:t>Looking</a:t>
            </a:r>
            <a:r>
              <a:rPr lang="en-GB" sz="1200">
                <a:effectLst/>
                <a:latin typeface="Inter SemiBold" panose="02000503000000020004" pitchFamily="2" charset="0"/>
                <a:ea typeface="Inter SemiBold" panose="02000503000000020004" pitchFamily="2" charset="0"/>
                <a:cs typeface="Aptos" panose="020B0004020202020204" pitchFamily="34" charset="0"/>
              </a:rPr>
              <a:t> at new types of innovation</a:t>
            </a:r>
          </a:p>
          <a:p>
            <a:pPr>
              <a:defRPr/>
            </a:pPr>
            <a:r>
              <a:rPr lang="en-GB" sz="1200"/>
              <a:t>We continued exploring new medicine classes, for example </a:t>
            </a:r>
            <a:r>
              <a:rPr kumimoji="0" lang="en-GB" sz="1200" b="1" i="0" u="none" strike="noStrike" kern="1200" cap="none" spc="0" normalizeH="0" baseline="0" noProof="0">
                <a:ln>
                  <a:noFill/>
                </a:ln>
                <a:solidFill>
                  <a:schemeClr val="accent1"/>
                </a:solidFill>
                <a:effectLst/>
                <a:uLnTx/>
                <a:uFillTx/>
                <a:ea typeface="+mn-ea"/>
                <a:cs typeface="+mn-cs"/>
              </a:rPr>
              <a:t>disease modifying drugs for dementia </a:t>
            </a:r>
            <a:r>
              <a:rPr kumimoji="0" lang="en-GB" sz="1200" u="none" strike="noStrike" kern="1200" cap="none" spc="0" normalizeH="0" baseline="0" noProof="0">
                <a:ln>
                  <a:noFill/>
                </a:ln>
                <a:effectLst/>
                <a:uLnTx/>
                <a:uFillTx/>
                <a:ea typeface="+mn-ea"/>
                <a:cs typeface="+mn-cs"/>
              </a:rPr>
              <a:t>and</a:t>
            </a:r>
            <a:r>
              <a:rPr kumimoji="0" lang="en-GB" sz="1200" i="1" u="none" strike="noStrike" kern="1200" cap="none" spc="0" normalizeH="0" baseline="0" noProof="0">
                <a:ln>
                  <a:noFill/>
                </a:ln>
                <a:solidFill>
                  <a:schemeClr val="accent1"/>
                </a:solidFill>
                <a:effectLst/>
                <a:uLnTx/>
                <a:uFillTx/>
                <a:ea typeface="+mn-ea"/>
                <a:cs typeface="+mn-cs"/>
              </a:rPr>
              <a:t> </a:t>
            </a:r>
            <a:r>
              <a:rPr lang="en-GB" sz="1200" b="1">
                <a:solidFill>
                  <a:schemeClr val="accent1"/>
                </a:solidFill>
              </a:rPr>
              <a:t>gene editing therapy</a:t>
            </a:r>
            <a:r>
              <a:rPr lang="en-GB" sz="1200"/>
              <a:t>.</a:t>
            </a:r>
            <a:endParaRPr lang="en-GB" sz="1200" i="0" u="none" strike="noStrike" kern="1200" cap="none" spc="0" normalizeH="0" baseline="0" noProof="0">
              <a:ln>
                <a:noFill/>
              </a:ln>
              <a:effectLst/>
              <a:uLnTx/>
              <a:uFillTx/>
              <a:ea typeface="Inter"/>
            </a:endParaRPr>
          </a:p>
        </p:txBody>
      </p:sp>
      <p:sp>
        <p:nvSpPr>
          <p:cNvPr id="22" name="TextBox 21">
            <a:extLst>
              <a:ext uri="{FF2B5EF4-FFF2-40B4-BE49-F238E27FC236}">
                <a16:creationId xmlns:a16="http://schemas.microsoft.com/office/drawing/2014/main" id="{48EC375F-98E8-E4C4-04C1-5ED73E2415BF}"/>
              </a:ext>
            </a:extLst>
          </p:cNvPr>
          <p:cNvSpPr txBox="1"/>
          <p:nvPr/>
        </p:nvSpPr>
        <p:spPr>
          <a:xfrm>
            <a:off x="619930" y="4276468"/>
            <a:ext cx="2873833" cy="1985159"/>
          </a:xfrm>
          <a:prstGeom prst="rect">
            <a:avLst/>
          </a:prstGeom>
          <a:noFill/>
        </p:spPr>
        <p:txBody>
          <a:bodyPr wrap="square" lIns="91440" tIns="45720" rIns="91440" bIns="45720" rtlCol="0" anchor="t">
            <a:spAutoFit/>
          </a:bodyPr>
          <a:lstStyle/>
          <a:p>
            <a:pPr>
              <a:spcAft>
                <a:spcPts val="600"/>
              </a:spcAft>
            </a:pPr>
            <a:r>
              <a:rPr lang="en-GB" sz="1200">
                <a:latin typeface="Inter SemiBold" panose="02000503000000020004" pitchFamily="2" charset="0"/>
                <a:ea typeface="Inter SemiBold" panose="02000503000000020004" pitchFamily="2" charset="0"/>
                <a:cs typeface="Aptos" panose="020B0004020202020204" pitchFamily="34" charset="0"/>
              </a:rPr>
              <a:t>Evolving our </a:t>
            </a:r>
            <a:r>
              <a:rPr lang="en-GB" sz="1200">
                <a:effectLst/>
                <a:latin typeface="Inter SemiBold" panose="02000503000000020004" pitchFamily="2" charset="0"/>
                <a:ea typeface="Inter SemiBold" panose="02000503000000020004" pitchFamily="2" charset="0"/>
                <a:cs typeface="Aptos" panose="020B0004020202020204" pitchFamily="34" charset="0"/>
              </a:rPr>
              <a:t>methods </a:t>
            </a:r>
            <a:r>
              <a:rPr lang="en-GB" sz="1200">
                <a:latin typeface="Inter SemiBold" panose="02000503000000020004" pitchFamily="2" charset="0"/>
                <a:ea typeface="Inter SemiBold" panose="02000503000000020004" pitchFamily="2" charset="0"/>
                <a:cs typeface="Aptos" panose="020B0004020202020204" pitchFamily="34" charset="0"/>
              </a:rPr>
              <a:t>for </a:t>
            </a:r>
            <a:br>
              <a:rPr lang="en-GB" sz="1200">
                <a:latin typeface="Inter SemiBold" panose="02000503000000020004" pitchFamily="2" charset="0"/>
                <a:ea typeface="Inter SemiBold" panose="02000503000000020004" pitchFamily="2" charset="0"/>
                <a:cs typeface="Aptos" panose="020B0004020202020204" pitchFamily="34" charset="0"/>
              </a:rPr>
            </a:br>
            <a:r>
              <a:rPr lang="en-GB" sz="1200">
                <a:effectLst/>
                <a:latin typeface="Inter SemiBold" panose="02000503000000020004" pitchFamily="2" charset="0"/>
                <a:ea typeface="Inter SemiBold" panose="02000503000000020004" pitchFamily="2" charset="0"/>
                <a:cs typeface="Aptos" panose="020B0004020202020204" pitchFamily="34" charset="0"/>
              </a:rPr>
              <a:t>calculating value</a:t>
            </a:r>
            <a:endParaRPr lang="en-GB" sz="1200">
              <a:effectLst/>
              <a:latin typeface="Inter SemiBold" panose="02000503000000020004" pitchFamily="2" charset="0"/>
              <a:ea typeface="Inter SemiBold" panose="02000503000000020004" pitchFamily="2" charset="0"/>
            </a:endParaRPr>
          </a:p>
          <a:p>
            <a:r>
              <a:rPr lang="en-GB" sz="1200">
                <a:latin typeface="Inter"/>
                <a:ea typeface="Inter"/>
                <a:cs typeface="Segoe UI"/>
              </a:rPr>
              <a:t>The</a:t>
            </a:r>
            <a:r>
              <a:rPr lang="en-GB" sz="1200" b="1">
                <a:solidFill>
                  <a:schemeClr val="accent1"/>
                </a:solidFill>
                <a:latin typeface="Inter"/>
                <a:ea typeface="Inter"/>
                <a:cs typeface="Segoe UI"/>
              </a:rPr>
              <a:t> severity modifier </a:t>
            </a:r>
            <a:r>
              <a:rPr lang="en-GB" sz="1200">
                <a:latin typeface="Inter"/>
                <a:ea typeface="Inter"/>
                <a:cs typeface="Segoe UI"/>
              </a:rPr>
              <a:t>is operating as intended. It</a:t>
            </a:r>
            <a:r>
              <a:rPr lang="en-GB" sz="1200">
                <a:solidFill>
                  <a:schemeClr val="accent1"/>
                </a:solidFill>
                <a:latin typeface="Inter"/>
                <a:ea typeface="Inter"/>
                <a:cs typeface="Segoe UI"/>
              </a:rPr>
              <a:t> </a:t>
            </a:r>
            <a:r>
              <a:rPr lang="en-GB" sz="1200">
                <a:latin typeface="Inter"/>
                <a:ea typeface="Inter"/>
                <a:cs typeface="Segoe UI"/>
              </a:rPr>
              <a:t>has been applied more widely than the end of life modifier and is resulting in a higher proportion of positive recommendations.</a:t>
            </a:r>
          </a:p>
          <a:p>
            <a:endParaRPr lang="en-GB" sz="1000">
              <a:latin typeface="Inter SemiBold" panose="02000503000000020004" pitchFamily="2" charset="0"/>
              <a:ea typeface="Inter SemiBold"/>
              <a:cs typeface="Segoe UI"/>
            </a:endParaRPr>
          </a:p>
          <a:p>
            <a:r>
              <a:rPr lang="en-GB" sz="1200">
                <a:ea typeface="Inter SemiBold"/>
                <a:cs typeface="Segoe UI"/>
              </a:rPr>
              <a:t>Methods for accounting for </a:t>
            </a:r>
            <a:r>
              <a:rPr lang="en-GB" sz="1200" b="1">
                <a:solidFill>
                  <a:schemeClr val="accent1"/>
                </a:solidFill>
                <a:ea typeface="Inter SemiBold"/>
                <a:cs typeface="Segoe UI"/>
              </a:rPr>
              <a:t>health inequalities </a:t>
            </a:r>
            <a:r>
              <a:rPr lang="en-GB" sz="1200">
                <a:latin typeface="Inter"/>
                <a:ea typeface="Inter SemiBold"/>
                <a:cs typeface="Segoe UI"/>
              </a:rPr>
              <a:t>are </a:t>
            </a:r>
            <a:r>
              <a:rPr lang="en-GB" sz="1200">
                <a:ea typeface="Inter SemiBold"/>
                <a:cs typeface="Segoe UI"/>
              </a:rPr>
              <a:t>being updated.</a:t>
            </a:r>
            <a:endParaRPr lang="en-GB" sz="1200">
              <a:latin typeface="Inter"/>
              <a:ea typeface="Inter SemiBold" panose="02000503000000020004" pitchFamily="2" charset="0"/>
              <a:cs typeface="Segoe UI"/>
            </a:endParaRPr>
          </a:p>
        </p:txBody>
      </p:sp>
      <p:sp>
        <p:nvSpPr>
          <p:cNvPr id="49" name="Rectangle 48">
            <a:extLst>
              <a:ext uri="{FF2B5EF4-FFF2-40B4-BE49-F238E27FC236}">
                <a16:creationId xmlns:a16="http://schemas.microsoft.com/office/drawing/2014/main" id="{25D9FE3A-7CAB-A66C-B1C3-224CE44E46BC}"/>
              </a:ext>
              <a:ext uri="{C183D7F6-B498-43B3-948B-1728B52AA6E4}">
                <adec:decorative xmlns:adec="http://schemas.microsoft.com/office/drawing/2017/decorative" val="0"/>
              </a:ext>
            </a:extLst>
          </p:cNvPr>
          <p:cNvSpPr/>
          <p:nvPr/>
        </p:nvSpPr>
        <p:spPr>
          <a:xfrm>
            <a:off x="3933955" y="932647"/>
            <a:ext cx="3152646" cy="420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latin typeface="Inter SemiBold"/>
                <a:ea typeface="Inter SemiBold"/>
              </a:rPr>
              <a:t>More timely and usable</a:t>
            </a:r>
            <a:endParaRPr lang="en-GB" sz="1600" b="1">
              <a:solidFill>
                <a:schemeClr val="bg1"/>
              </a:solidFill>
              <a:latin typeface="Inter SemiBold" panose="02000503000000020004" pitchFamily="2" charset="0"/>
              <a:ea typeface="Inter SemiBold" panose="02000503000000020004" pitchFamily="2" charset="0"/>
            </a:endParaRPr>
          </a:p>
        </p:txBody>
      </p:sp>
      <p:sp>
        <p:nvSpPr>
          <p:cNvPr id="32" name="TextBox 6">
            <a:extLst>
              <a:ext uri="{FF2B5EF4-FFF2-40B4-BE49-F238E27FC236}">
                <a16:creationId xmlns:a16="http://schemas.microsoft.com/office/drawing/2014/main" id="{B4911553-8844-8B55-8E8C-D090533E6FF8}"/>
              </a:ext>
            </a:extLst>
          </p:cNvPr>
          <p:cNvSpPr txBox="1"/>
          <p:nvPr/>
        </p:nvSpPr>
        <p:spPr>
          <a:xfrm>
            <a:off x="3986040" y="1459627"/>
            <a:ext cx="2742735" cy="98488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sz="1200">
                <a:latin typeface="Inter SemiBold" panose="02000503000000020004" pitchFamily="2" charset="0"/>
                <a:ea typeface="Inter SemiBold" panose="02000503000000020004" pitchFamily="2" charset="0"/>
              </a:rPr>
              <a:t>Improvements in appraisal timeliness</a:t>
            </a:r>
            <a:endParaRPr lang="en-GB" sz="1200">
              <a:solidFill>
                <a:schemeClr val="accent1"/>
              </a:solidFill>
              <a:latin typeface="Inter SemiBold" panose="02000503000000020004" pitchFamily="2" charset="0"/>
              <a:ea typeface="Inter SemiBold" panose="02000503000000020004" pitchFamily="2" charset="0"/>
            </a:endParaRPr>
          </a:p>
          <a:p>
            <a:pPr>
              <a:spcAft>
                <a:spcPts val="600"/>
              </a:spcAft>
            </a:pPr>
            <a:r>
              <a:rPr lang="en-GB" sz="1200" b="1">
                <a:solidFill>
                  <a:schemeClr val="accent1"/>
                </a:solidFill>
              </a:rPr>
              <a:t>26% improvement </a:t>
            </a:r>
            <a:r>
              <a:rPr lang="en-GB" sz="1200"/>
              <a:t>for</a:t>
            </a:r>
            <a:r>
              <a:rPr lang="en-GB" sz="1200" b="1">
                <a:solidFill>
                  <a:schemeClr val="accent1"/>
                </a:solidFill>
              </a:rPr>
              <a:t> </a:t>
            </a:r>
            <a:r>
              <a:rPr lang="en-GB" sz="1200"/>
              <a:t>medicines.</a:t>
            </a:r>
            <a:endParaRPr lang="en-GB" sz="1200" b="1">
              <a:solidFill>
                <a:schemeClr val="accent1"/>
              </a:solidFill>
              <a:ea typeface="Inter SemiBold" panose="02000503000000020004" pitchFamily="2" charset="0"/>
            </a:endParaRPr>
          </a:p>
          <a:p>
            <a:r>
              <a:rPr lang="en-GB" sz="1200" b="1">
                <a:solidFill>
                  <a:schemeClr val="accent1"/>
                </a:solidFill>
                <a:ea typeface="Inter SemiBold"/>
              </a:rPr>
              <a:t>11% improvement </a:t>
            </a:r>
            <a:r>
              <a:rPr lang="en-GB" sz="1200">
                <a:ea typeface="Inter SemiBold"/>
              </a:rPr>
              <a:t>for HealthTech.</a:t>
            </a:r>
          </a:p>
        </p:txBody>
      </p:sp>
      <p:sp>
        <p:nvSpPr>
          <p:cNvPr id="37" name="TextBox 6">
            <a:extLst>
              <a:ext uri="{FF2B5EF4-FFF2-40B4-BE49-F238E27FC236}">
                <a16:creationId xmlns:a16="http://schemas.microsoft.com/office/drawing/2014/main" id="{F4124CC5-7E0B-F628-324B-17D3FB78D58E}"/>
              </a:ext>
            </a:extLst>
          </p:cNvPr>
          <p:cNvSpPr txBox="1"/>
          <p:nvPr/>
        </p:nvSpPr>
        <p:spPr>
          <a:xfrm>
            <a:off x="3986041" y="2705364"/>
            <a:ext cx="2814810" cy="9079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sz="1200">
                <a:latin typeface="Inter SemiBold" panose="02000503000000020004" pitchFamily="2" charset="0"/>
                <a:ea typeface="Inter SemiBold" panose="02000503000000020004" pitchFamily="2" charset="0"/>
              </a:rPr>
              <a:t>Supporting industry</a:t>
            </a:r>
          </a:p>
          <a:p>
            <a:r>
              <a:rPr lang="en-GB" sz="1200">
                <a:ea typeface="Inter SemiBold"/>
              </a:rPr>
              <a:t>We are transforming our HealthTech programme to </a:t>
            </a:r>
            <a:r>
              <a:rPr lang="en-GB" sz="1200" b="1">
                <a:solidFill>
                  <a:schemeClr val="accent1"/>
                </a:solidFill>
                <a:ea typeface="Inter SemiBold"/>
              </a:rPr>
              <a:t>increase the amount of health tech the NHS adopts</a:t>
            </a:r>
            <a:r>
              <a:rPr lang="en-GB" sz="1200">
                <a:ea typeface="Inter SemiBold"/>
              </a:rPr>
              <a:t>.</a:t>
            </a:r>
            <a:endParaRPr lang="en-GB" sz="1200">
              <a:highlight>
                <a:srgbClr val="FFFF00"/>
              </a:highlight>
              <a:ea typeface="Inter SemiBold"/>
            </a:endParaRPr>
          </a:p>
        </p:txBody>
      </p:sp>
      <p:sp>
        <p:nvSpPr>
          <p:cNvPr id="40" name="TextBox 6">
            <a:extLst>
              <a:ext uri="{FF2B5EF4-FFF2-40B4-BE49-F238E27FC236}">
                <a16:creationId xmlns:a16="http://schemas.microsoft.com/office/drawing/2014/main" id="{6B3578FF-0693-5219-FBD7-7F1D9390157E}"/>
              </a:ext>
            </a:extLst>
          </p:cNvPr>
          <p:cNvSpPr txBox="1"/>
          <p:nvPr/>
        </p:nvSpPr>
        <p:spPr>
          <a:xfrm>
            <a:off x="3986040" y="3888491"/>
            <a:ext cx="2905298" cy="9079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sz="1200">
                <a:latin typeface="Inter SemiBold" panose="02000503000000020004" pitchFamily="2" charset="0"/>
                <a:ea typeface="Inter SemiBold" panose="02000503000000020004" pitchFamily="2" charset="0"/>
              </a:rPr>
              <a:t>Everything in one place</a:t>
            </a:r>
          </a:p>
          <a:p>
            <a:r>
              <a:rPr lang="en-GB" sz="1200">
                <a:solidFill>
                  <a:schemeClr val="tx1"/>
                </a:solidFill>
                <a:ea typeface="Inter SemiBold" panose="02000503000000020004" pitchFamily="2" charset="0"/>
              </a:rPr>
              <a:t>We have incorporated approximately</a:t>
            </a:r>
            <a:endParaRPr lang="en-GB" sz="1200" b="1">
              <a:solidFill>
                <a:schemeClr val="accent1"/>
              </a:solidFill>
              <a:ea typeface="Inter SemiBold" panose="02000503000000020004" pitchFamily="2" charset="0"/>
            </a:endParaRPr>
          </a:p>
          <a:p>
            <a:r>
              <a:rPr lang="en-GB" sz="1200" b="1">
                <a:solidFill>
                  <a:schemeClr val="accent1"/>
                </a:solidFill>
                <a:ea typeface="Inter SemiBold" panose="02000503000000020004" pitchFamily="2" charset="0"/>
              </a:rPr>
              <a:t>35% of our historic technology appraisals </a:t>
            </a:r>
            <a:r>
              <a:rPr lang="en-GB" sz="1200">
                <a:ea typeface="Inter SemiBold" panose="02000503000000020004" pitchFamily="2" charset="0"/>
              </a:rPr>
              <a:t>into current guidelines.</a:t>
            </a:r>
          </a:p>
        </p:txBody>
      </p:sp>
      <p:sp>
        <p:nvSpPr>
          <p:cNvPr id="12" name="TextBox 11">
            <a:extLst>
              <a:ext uri="{FF2B5EF4-FFF2-40B4-BE49-F238E27FC236}">
                <a16:creationId xmlns:a16="http://schemas.microsoft.com/office/drawing/2014/main" id="{C53244F9-8292-CD57-B1EB-0EC9EF7C578F}"/>
              </a:ext>
            </a:extLst>
          </p:cNvPr>
          <p:cNvSpPr txBox="1"/>
          <p:nvPr/>
        </p:nvSpPr>
        <p:spPr>
          <a:xfrm>
            <a:off x="3971170" y="5192371"/>
            <a:ext cx="2920168" cy="1231106"/>
          </a:xfrm>
          <a:prstGeom prst="rect">
            <a:avLst/>
          </a:prstGeom>
          <a:noFill/>
        </p:spPr>
        <p:txBody>
          <a:bodyPr wrap="square">
            <a:spAutoFit/>
          </a:bodyPr>
          <a:lstStyle/>
          <a:p>
            <a:pPr>
              <a:spcAft>
                <a:spcPts val="600"/>
              </a:spcAft>
            </a:pPr>
            <a:r>
              <a:rPr lang="en-GB" sz="1200">
                <a:latin typeface="Inter SemiBold" panose="02000503000000020004" pitchFamily="2" charset="0"/>
                <a:ea typeface="Inter SemiBold" panose="02000503000000020004" pitchFamily="2" charset="0"/>
              </a:rPr>
              <a:t>Simplifying our language</a:t>
            </a:r>
          </a:p>
          <a:p>
            <a:r>
              <a:rPr lang="en-GB" sz="1200"/>
              <a:t>We’ve simplified our recommendation types down from </a:t>
            </a:r>
            <a:r>
              <a:rPr lang="en-GB" sz="1200" b="1">
                <a:solidFill>
                  <a:schemeClr val="accent1"/>
                </a:solidFill>
              </a:rPr>
              <a:t>33 to 4</a:t>
            </a:r>
            <a:r>
              <a:rPr lang="en-GB" sz="1200" b="1" baseline="30000">
                <a:solidFill>
                  <a:schemeClr val="accent1"/>
                </a:solidFill>
              </a:rPr>
              <a:t>1</a:t>
            </a:r>
            <a:r>
              <a:rPr lang="en-GB" sz="1200" b="1">
                <a:solidFill>
                  <a:schemeClr val="accent1"/>
                </a:solidFill>
              </a:rPr>
              <a:t> </a:t>
            </a:r>
            <a:r>
              <a:rPr lang="en-GB" sz="1200"/>
              <a:t>to aid implementation and help our </a:t>
            </a:r>
            <a:br>
              <a:rPr lang="en-GB" sz="1200"/>
            </a:br>
            <a:r>
              <a:rPr lang="en-GB" sz="1200"/>
              <a:t>users understand them quickly.</a:t>
            </a:r>
          </a:p>
          <a:p>
            <a:r>
              <a:rPr lang="en-GB" sz="800"/>
              <a:t>1: Across HealthTech and Medicines guidance</a:t>
            </a:r>
          </a:p>
        </p:txBody>
      </p:sp>
      <p:sp>
        <p:nvSpPr>
          <p:cNvPr id="26" name="Rectangle 25">
            <a:extLst>
              <a:ext uri="{FF2B5EF4-FFF2-40B4-BE49-F238E27FC236}">
                <a16:creationId xmlns:a16="http://schemas.microsoft.com/office/drawing/2014/main" id="{7413B56B-F853-4EF5-869C-4ACEE70DAB5F}"/>
              </a:ext>
              <a:ext uri="{C183D7F6-B498-43B3-948B-1728B52AA6E4}">
                <adec:decorative xmlns:adec="http://schemas.microsoft.com/office/drawing/2017/decorative" val="0"/>
              </a:ext>
            </a:extLst>
          </p:cNvPr>
          <p:cNvSpPr/>
          <p:nvPr/>
        </p:nvSpPr>
        <p:spPr>
          <a:xfrm>
            <a:off x="7156714" y="932646"/>
            <a:ext cx="4595416" cy="420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solidFill>
                <a:latin typeface="Inter SemiBold" panose="02000503000000020004" pitchFamily="2" charset="0"/>
                <a:ea typeface="Inter SemiBold" panose="02000503000000020004" pitchFamily="2" charset="0"/>
              </a:rPr>
              <a:t>Greater demonstrable impact</a:t>
            </a:r>
          </a:p>
        </p:txBody>
      </p:sp>
      <p:sp>
        <p:nvSpPr>
          <p:cNvPr id="16" name="TextBox 15">
            <a:extLst>
              <a:ext uri="{FF2B5EF4-FFF2-40B4-BE49-F238E27FC236}">
                <a16:creationId xmlns:a16="http://schemas.microsoft.com/office/drawing/2014/main" id="{FFBF5DE0-6733-FA38-6397-93E6B77C3802}"/>
              </a:ext>
            </a:extLst>
          </p:cNvPr>
          <p:cNvSpPr txBox="1"/>
          <p:nvPr/>
        </p:nvSpPr>
        <p:spPr>
          <a:xfrm>
            <a:off x="7259307" y="1487550"/>
            <a:ext cx="4429232" cy="907941"/>
          </a:xfrm>
          <a:prstGeom prst="rect">
            <a:avLst/>
          </a:prstGeom>
          <a:noFill/>
        </p:spPr>
        <p:txBody>
          <a:bodyPr wrap="square">
            <a:spAutoFit/>
          </a:bodyPr>
          <a:lstStyle/>
          <a:p>
            <a:pPr>
              <a:spcAft>
                <a:spcPts val="600"/>
              </a:spcAft>
            </a:pPr>
            <a:r>
              <a:rPr lang="en-GB" sz="1200">
                <a:latin typeface="Inter SemiBold" panose="02000503000000020004" pitchFamily="2" charset="0"/>
                <a:ea typeface="Inter SemiBold" panose="02000503000000020004" pitchFamily="2" charset="0"/>
              </a:rPr>
              <a:t>Freeing up NHS therapist hours </a:t>
            </a:r>
          </a:p>
          <a:p>
            <a:r>
              <a:rPr lang="en-GB" sz="1200"/>
              <a:t>Evidence shows that NICE-recommended digital therapies for depression and anxiety could free up thousands of NHS therapist hours – 6,000 hours per 1,000 people.</a:t>
            </a:r>
          </a:p>
        </p:txBody>
      </p:sp>
      <p:sp>
        <p:nvSpPr>
          <p:cNvPr id="77" name="TextBox 76">
            <a:extLst>
              <a:ext uri="{FF2B5EF4-FFF2-40B4-BE49-F238E27FC236}">
                <a16:creationId xmlns:a16="http://schemas.microsoft.com/office/drawing/2014/main" id="{8272C657-EDB4-34EC-28F6-00CC449ACC1E}"/>
              </a:ext>
            </a:extLst>
          </p:cNvPr>
          <p:cNvSpPr txBox="1"/>
          <p:nvPr/>
        </p:nvSpPr>
        <p:spPr>
          <a:xfrm>
            <a:off x="7217338" y="2565032"/>
            <a:ext cx="4534790" cy="1723549"/>
          </a:xfrm>
          <a:prstGeom prst="rect">
            <a:avLst/>
          </a:prstGeom>
          <a:noFill/>
        </p:spPr>
        <p:txBody>
          <a:bodyPr wrap="square">
            <a:spAutoFit/>
          </a:bodyPr>
          <a:lstStyle/>
          <a:p>
            <a:pPr>
              <a:spcAft>
                <a:spcPts val="600"/>
              </a:spcAft>
            </a:pPr>
            <a:r>
              <a:rPr lang="en-GB" sz="1200" i="0">
                <a:solidFill>
                  <a:srgbClr val="242424"/>
                </a:solidFill>
                <a:effectLst/>
                <a:latin typeface="Inter SemiBold" panose="02000503000000020004" pitchFamily="2" charset="0"/>
                <a:ea typeface="Inter SemiBold" panose="02000503000000020004" pitchFamily="2" charset="0"/>
              </a:rPr>
              <a:t>Boosting</a:t>
            </a:r>
            <a:r>
              <a:rPr lang="en-GB" sz="1200" b="1" i="0">
                <a:solidFill>
                  <a:srgbClr val="242424"/>
                </a:solidFill>
                <a:effectLst/>
                <a:latin typeface="Inter SemiBold" panose="02000503000000020004" pitchFamily="2" charset="0"/>
                <a:ea typeface="Inter SemiBold" panose="02000503000000020004" pitchFamily="2" charset="0"/>
              </a:rPr>
              <a:t> Access to Cancer Treatment</a:t>
            </a:r>
            <a:endParaRPr lang="en-GB" sz="1200">
              <a:latin typeface="Inter SemiBold" panose="02000503000000020004" pitchFamily="2" charset="0"/>
              <a:ea typeface="Inter SemiBold" panose="02000503000000020004" pitchFamily="2" charset="0"/>
            </a:endParaRPr>
          </a:p>
          <a:p>
            <a:pPr>
              <a:spcAft>
                <a:spcPts val="600"/>
              </a:spcAft>
            </a:pPr>
            <a:r>
              <a:rPr lang="en-GB" sz="1200"/>
              <a:t>We have made </a:t>
            </a:r>
            <a:r>
              <a:rPr lang="en-GB" sz="1200" b="1">
                <a:solidFill>
                  <a:schemeClr val="accent1"/>
                </a:solidFill>
              </a:rPr>
              <a:t>six times more lung cancer treatment recommendations</a:t>
            </a:r>
            <a:r>
              <a:rPr lang="en-GB" sz="1200"/>
              <a:t> over the past 10 years than in the previous decade. </a:t>
            </a:r>
          </a:p>
          <a:p>
            <a:r>
              <a:rPr lang="en-GB" sz="1200"/>
              <a:t>Around 5,000 blood cancer patients could benefit from </a:t>
            </a:r>
            <a:r>
              <a:rPr lang="en-GB" sz="1200" b="1">
                <a:solidFill>
                  <a:schemeClr val="accent1"/>
                </a:solidFill>
              </a:rPr>
              <a:t>13 treatments recommended by NICE in 2024</a:t>
            </a:r>
            <a:r>
              <a:rPr lang="en-GB" sz="1200"/>
              <a:t>, the largest number of positive recommendations in this area in a single year. </a:t>
            </a:r>
          </a:p>
        </p:txBody>
      </p:sp>
      <p:sp>
        <p:nvSpPr>
          <p:cNvPr id="34" name="TextBox 33">
            <a:extLst>
              <a:ext uri="{FF2B5EF4-FFF2-40B4-BE49-F238E27FC236}">
                <a16:creationId xmlns:a16="http://schemas.microsoft.com/office/drawing/2014/main" id="{F4A03FC6-0B1E-0E49-11A0-25FA720F5A41}"/>
              </a:ext>
            </a:extLst>
          </p:cNvPr>
          <p:cNvSpPr txBox="1"/>
          <p:nvPr/>
        </p:nvSpPr>
        <p:spPr>
          <a:xfrm>
            <a:off x="7179075" y="4383677"/>
            <a:ext cx="4555389" cy="907941"/>
          </a:xfrm>
          <a:prstGeom prst="rect">
            <a:avLst/>
          </a:prstGeom>
          <a:noFill/>
        </p:spPr>
        <p:txBody>
          <a:bodyPr wrap="square">
            <a:spAutoFit/>
          </a:bodyPr>
          <a:lstStyle/>
          <a:p>
            <a:pPr>
              <a:spcAft>
                <a:spcPts val="600"/>
              </a:spcAft>
            </a:pPr>
            <a:r>
              <a:rPr lang="en-GB" sz="1200" b="1" i="0">
                <a:solidFill>
                  <a:srgbClr val="242424"/>
                </a:solidFill>
                <a:effectLst/>
                <a:latin typeface="Inter SemiBold" panose="02000503000000020004" pitchFamily="2" charset="0"/>
                <a:ea typeface="Inter SemiBold" panose="02000503000000020004" pitchFamily="2" charset="0"/>
              </a:rPr>
              <a:t>Uptake of medicines in the NHS</a:t>
            </a:r>
            <a:endParaRPr lang="en-GB" sz="1200">
              <a:latin typeface="Inter SemiBold" panose="02000503000000020004" pitchFamily="2" charset="0"/>
              <a:ea typeface="Inter SemiBold" panose="02000503000000020004" pitchFamily="2" charset="0"/>
            </a:endParaRPr>
          </a:p>
          <a:p>
            <a:r>
              <a:rPr lang="en-GB" sz="1200" b="1">
                <a:solidFill>
                  <a:schemeClr val="accent1"/>
                </a:solidFill>
              </a:rPr>
              <a:t>73% of the latest NICE recommended medicines had increased use in the NHS </a:t>
            </a:r>
            <a:r>
              <a:rPr lang="en-GB" sz="1200"/>
              <a:t>in</a:t>
            </a:r>
            <a:r>
              <a:rPr lang="en-GB" sz="1200" b="1"/>
              <a:t> </a:t>
            </a:r>
            <a:r>
              <a:rPr lang="en-GB" sz="1200"/>
              <a:t>2024 compared to 2023, including medicines for cancer, asthma and MS.</a:t>
            </a:r>
          </a:p>
        </p:txBody>
      </p:sp>
      <p:sp>
        <p:nvSpPr>
          <p:cNvPr id="82" name="TextBox 81">
            <a:extLst>
              <a:ext uri="{FF2B5EF4-FFF2-40B4-BE49-F238E27FC236}">
                <a16:creationId xmlns:a16="http://schemas.microsoft.com/office/drawing/2014/main" id="{CD61099E-E5E6-329F-D156-593E3CBEB865}"/>
              </a:ext>
            </a:extLst>
          </p:cNvPr>
          <p:cNvSpPr txBox="1"/>
          <p:nvPr/>
        </p:nvSpPr>
        <p:spPr>
          <a:xfrm>
            <a:off x="7179075" y="5508226"/>
            <a:ext cx="4571470" cy="907941"/>
          </a:xfrm>
          <a:prstGeom prst="rect">
            <a:avLst/>
          </a:prstGeom>
          <a:noFill/>
        </p:spPr>
        <p:txBody>
          <a:bodyPr wrap="square" lIns="91440" tIns="45720" rIns="91440" bIns="45720" anchor="t">
            <a:spAutoFit/>
          </a:bodyPr>
          <a:lstStyle/>
          <a:p>
            <a:pPr>
              <a:spcAft>
                <a:spcPts val="600"/>
              </a:spcAft>
            </a:pPr>
            <a:r>
              <a:rPr lang="en-GB" sz="1200">
                <a:latin typeface="Inter SemiBold" panose="02000503000000020004" pitchFamily="2" charset="0"/>
                <a:ea typeface="Inter SemiBold" panose="02000503000000020004" pitchFamily="2" charset="0"/>
              </a:rPr>
              <a:t>Clinicians’ guidance of choice</a:t>
            </a:r>
            <a:endParaRPr lang="en-GB" sz="1200">
              <a:solidFill>
                <a:schemeClr val="accent1"/>
              </a:solidFill>
              <a:latin typeface="Inter SemiBold" panose="02000503000000020004" pitchFamily="2" charset="0"/>
              <a:ea typeface="Inter SemiBold" panose="02000503000000020004" pitchFamily="2" charset="0"/>
            </a:endParaRPr>
          </a:p>
          <a:p>
            <a:r>
              <a:rPr lang="en-GB" sz="1200" b="1">
                <a:solidFill>
                  <a:schemeClr val="accent1"/>
                </a:solidFill>
              </a:rPr>
              <a:t>68% </a:t>
            </a:r>
            <a:r>
              <a:rPr lang="en-GB" sz="1200"/>
              <a:t>of UK healthcare practitioners said that </a:t>
            </a:r>
            <a:r>
              <a:rPr lang="en-GB" sz="1200" b="1">
                <a:solidFill>
                  <a:schemeClr val="accent1"/>
                </a:solidFill>
              </a:rPr>
              <a:t>NICE products are their guidance of choice </a:t>
            </a:r>
            <a:r>
              <a:rPr lang="en-GB" sz="1200"/>
              <a:t>when making decisions about care and </a:t>
            </a:r>
            <a:r>
              <a:rPr lang="en-GB" sz="1200" b="1">
                <a:solidFill>
                  <a:schemeClr val="accent1"/>
                </a:solidFill>
              </a:rPr>
              <a:t>82% </a:t>
            </a:r>
            <a:r>
              <a:rPr lang="en-GB" sz="1200"/>
              <a:t>use NICE guidance </a:t>
            </a:r>
            <a:r>
              <a:rPr lang="en-GB" sz="1200" b="1">
                <a:solidFill>
                  <a:schemeClr val="accent1"/>
                </a:solidFill>
              </a:rPr>
              <a:t>at least once a month.</a:t>
            </a:r>
          </a:p>
        </p:txBody>
      </p:sp>
      <p:sp>
        <p:nvSpPr>
          <p:cNvPr id="13" name="Rectangle 12">
            <a:extLst>
              <a:ext uri="{FF2B5EF4-FFF2-40B4-BE49-F238E27FC236}">
                <a16:creationId xmlns:a16="http://schemas.microsoft.com/office/drawing/2014/main" id="{71328C9D-9530-F5F5-F1A8-CF24FBDF8CA1}"/>
              </a:ext>
            </a:extLst>
          </p:cNvPr>
          <p:cNvSpPr/>
          <p:nvPr/>
        </p:nvSpPr>
        <p:spPr>
          <a:xfrm>
            <a:off x="11688539" y="6307265"/>
            <a:ext cx="503953" cy="515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rPr>
              <a:t>10</a:t>
            </a:r>
            <a:endParaRPr lang="en-GB" sz="1600" b="1">
              <a:solidFill>
                <a:schemeClr val="bg1"/>
              </a:solidFill>
            </a:endParaRPr>
          </a:p>
        </p:txBody>
      </p:sp>
      <p:pic>
        <p:nvPicPr>
          <p:cNvPr id="41" name="Picture 40">
            <a:extLst>
              <a:ext uri="{FF2B5EF4-FFF2-40B4-BE49-F238E27FC236}">
                <a16:creationId xmlns:a16="http://schemas.microsoft.com/office/drawing/2014/main" id="{AC29DEFC-1F6B-3AEC-39BB-1D41AE4E8AF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209995" y="4212639"/>
            <a:ext cx="578813" cy="438341"/>
          </a:xfrm>
          <a:prstGeom prst="rect">
            <a:avLst/>
          </a:prstGeom>
        </p:spPr>
      </p:pic>
      <p:pic>
        <p:nvPicPr>
          <p:cNvPr id="45" name="Picture 44">
            <a:extLst>
              <a:ext uri="{FF2B5EF4-FFF2-40B4-BE49-F238E27FC236}">
                <a16:creationId xmlns:a16="http://schemas.microsoft.com/office/drawing/2014/main" id="{2622376B-8A79-5A78-E322-533C15B8AE0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169359" y="2868425"/>
            <a:ext cx="619449" cy="469115"/>
          </a:xfrm>
          <a:prstGeom prst="rect">
            <a:avLst/>
          </a:prstGeom>
        </p:spPr>
      </p:pic>
      <p:pic>
        <p:nvPicPr>
          <p:cNvPr id="55" name="Picture 54">
            <a:extLst>
              <a:ext uri="{FF2B5EF4-FFF2-40B4-BE49-F238E27FC236}">
                <a16:creationId xmlns:a16="http://schemas.microsoft.com/office/drawing/2014/main" id="{C0FF5C11-F83C-6CC8-2C96-B9C3923B69F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1204605" y="1997468"/>
            <a:ext cx="605390" cy="458468"/>
          </a:xfrm>
          <a:prstGeom prst="rect">
            <a:avLst/>
          </a:prstGeom>
        </p:spPr>
      </p:pic>
      <p:pic>
        <p:nvPicPr>
          <p:cNvPr id="65" name="Picture 64">
            <a:extLst>
              <a:ext uri="{FF2B5EF4-FFF2-40B4-BE49-F238E27FC236}">
                <a16:creationId xmlns:a16="http://schemas.microsoft.com/office/drawing/2014/main" id="{A48F334F-3EAD-6967-673D-4E7C809A3CC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382898" y="5768813"/>
            <a:ext cx="678955" cy="516165"/>
          </a:xfrm>
          <a:prstGeom prst="rect">
            <a:avLst/>
          </a:prstGeom>
        </p:spPr>
      </p:pic>
      <p:pic>
        <p:nvPicPr>
          <p:cNvPr id="69" name="Picture 68">
            <a:extLst>
              <a:ext uri="{FF2B5EF4-FFF2-40B4-BE49-F238E27FC236}">
                <a16:creationId xmlns:a16="http://schemas.microsoft.com/office/drawing/2014/main" id="{DB766ABE-3C94-D789-F567-1D40D1B3603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587899" y="3171325"/>
            <a:ext cx="690594" cy="523482"/>
          </a:xfrm>
          <a:prstGeom prst="rect">
            <a:avLst/>
          </a:prstGeom>
        </p:spPr>
      </p:pic>
      <p:pic>
        <p:nvPicPr>
          <p:cNvPr id="73" name="Picture 72">
            <a:extLst>
              <a:ext uri="{FF2B5EF4-FFF2-40B4-BE49-F238E27FC236}">
                <a16:creationId xmlns:a16="http://schemas.microsoft.com/office/drawing/2014/main" id="{A4A5FD09-4700-74C9-5B47-14F52EA9BAC2}"/>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6550152" y="4488348"/>
            <a:ext cx="628923" cy="476290"/>
          </a:xfrm>
          <a:prstGeom prst="rect">
            <a:avLst/>
          </a:prstGeom>
        </p:spPr>
      </p:pic>
      <p:pic>
        <p:nvPicPr>
          <p:cNvPr id="78" name="Picture 77">
            <a:extLst>
              <a:ext uri="{FF2B5EF4-FFF2-40B4-BE49-F238E27FC236}">
                <a16:creationId xmlns:a16="http://schemas.microsoft.com/office/drawing/2014/main" id="{82359EB9-22A7-B6AD-F24F-3516705A308B}"/>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11368696" y="5493338"/>
            <a:ext cx="365768" cy="276999"/>
          </a:xfrm>
          <a:prstGeom prst="rect">
            <a:avLst/>
          </a:prstGeom>
        </p:spPr>
      </p:pic>
      <p:pic>
        <p:nvPicPr>
          <p:cNvPr id="84" name="Picture 83">
            <a:extLst>
              <a:ext uri="{FF2B5EF4-FFF2-40B4-BE49-F238E27FC236}">
                <a16:creationId xmlns:a16="http://schemas.microsoft.com/office/drawing/2014/main" id="{6035D267-6163-5CC6-A139-C5CDFFA8109E}"/>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rot="20680993">
            <a:off x="3067911" y="2970036"/>
            <a:ext cx="977302" cy="740120"/>
          </a:xfrm>
          <a:prstGeom prst="rect">
            <a:avLst/>
          </a:prstGeom>
        </p:spPr>
      </p:pic>
      <p:pic>
        <p:nvPicPr>
          <p:cNvPr id="87" name="Picture 86">
            <a:extLst>
              <a:ext uri="{FF2B5EF4-FFF2-40B4-BE49-F238E27FC236}">
                <a16:creationId xmlns:a16="http://schemas.microsoft.com/office/drawing/2014/main" id="{37696E1E-B125-E2FA-FD6A-A00BE0299BBB}"/>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6359083" y="1444315"/>
            <a:ext cx="819992" cy="620989"/>
          </a:xfrm>
          <a:prstGeom prst="rect">
            <a:avLst/>
          </a:prstGeom>
        </p:spPr>
      </p:pic>
    </p:spTree>
    <p:extLst>
      <p:ext uri="{BB962C8B-B14F-4D97-AF65-F5344CB8AC3E}">
        <p14:creationId xmlns:p14="http://schemas.microsoft.com/office/powerpoint/2010/main" val="4220317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35DF9-43C3-A0DE-DFD1-051D15CBFF5D}"/>
              </a:ext>
            </a:extLst>
          </p:cNvPr>
          <p:cNvSpPr>
            <a:spLocks noGrp="1"/>
          </p:cNvSpPr>
          <p:nvPr>
            <p:ph type="ctrTitle"/>
          </p:nvPr>
        </p:nvSpPr>
        <p:spPr>
          <a:xfrm>
            <a:off x="42212" y="0"/>
            <a:ext cx="11076689" cy="428263"/>
          </a:xfrm>
        </p:spPr>
        <p:txBody>
          <a:bodyPr/>
          <a:lstStyle/>
          <a:p>
            <a:r>
              <a:rPr lang="en-US" sz="2800"/>
              <a:t>Performance against KPIs</a:t>
            </a:r>
            <a:endParaRPr lang="en-GB" sz="2800">
              <a:solidFill>
                <a:srgbClr val="FF0000"/>
              </a:solidFill>
            </a:endParaRPr>
          </a:p>
        </p:txBody>
      </p:sp>
      <p:graphicFrame>
        <p:nvGraphicFramePr>
          <p:cNvPr id="4" name="Table 3">
            <a:extLst>
              <a:ext uri="{FF2B5EF4-FFF2-40B4-BE49-F238E27FC236}">
                <a16:creationId xmlns:a16="http://schemas.microsoft.com/office/drawing/2014/main" id="{33A2D41A-C36B-08BB-416F-3D6E07FBDC45}"/>
              </a:ext>
            </a:extLst>
          </p:cNvPr>
          <p:cNvGraphicFramePr>
            <a:graphicFrameLocks noGrp="1"/>
          </p:cNvGraphicFramePr>
          <p:nvPr>
            <p:extLst>
              <p:ext uri="{D42A27DB-BD31-4B8C-83A1-F6EECF244321}">
                <p14:modId xmlns:p14="http://schemas.microsoft.com/office/powerpoint/2010/main" val="1334732660"/>
              </p:ext>
            </p:extLst>
          </p:nvPr>
        </p:nvGraphicFramePr>
        <p:xfrm>
          <a:off x="71147" y="491107"/>
          <a:ext cx="12058315" cy="6297512"/>
        </p:xfrm>
        <a:graphic>
          <a:graphicData uri="http://schemas.openxmlformats.org/drawingml/2006/table">
            <a:tbl>
              <a:tblPr firstRow="1" bandRow="1">
                <a:tableStyleId>{5C22544A-7EE6-4342-B048-85BDC9FD1C3A}</a:tableStyleId>
              </a:tblPr>
              <a:tblGrid>
                <a:gridCol w="247580">
                  <a:extLst>
                    <a:ext uri="{9D8B030D-6E8A-4147-A177-3AD203B41FA5}">
                      <a16:colId xmlns:a16="http://schemas.microsoft.com/office/drawing/2014/main" val="3473301893"/>
                    </a:ext>
                  </a:extLst>
                </a:gridCol>
                <a:gridCol w="1634224">
                  <a:extLst>
                    <a:ext uri="{9D8B030D-6E8A-4147-A177-3AD203B41FA5}">
                      <a16:colId xmlns:a16="http://schemas.microsoft.com/office/drawing/2014/main" val="457044753"/>
                    </a:ext>
                  </a:extLst>
                </a:gridCol>
                <a:gridCol w="3827282">
                  <a:extLst>
                    <a:ext uri="{9D8B030D-6E8A-4147-A177-3AD203B41FA5}">
                      <a16:colId xmlns:a16="http://schemas.microsoft.com/office/drawing/2014/main" val="3787358640"/>
                    </a:ext>
                  </a:extLst>
                </a:gridCol>
                <a:gridCol w="1427606">
                  <a:extLst>
                    <a:ext uri="{9D8B030D-6E8A-4147-A177-3AD203B41FA5}">
                      <a16:colId xmlns:a16="http://schemas.microsoft.com/office/drawing/2014/main" val="3311987316"/>
                    </a:ext>
                  </a:extLst>
                </a:gridCol>
                <a:gridCol w="1949038">
                  <a:extLst>
                    <a:ext uri="{9D8B030D-6E8A-4147-A177-3AD203B41FA5}">
                      <a16:colId xmlns:a16="http://schemas.microsoft.com/office/drawing/2014/main" val="4141350187"/>
                    </a:ext>
                  </a:extLst>
                </a:gridCol>
                <a:gridCol w="1305150">
                  <a:extLst>
                    <a:ext uri="{9D8B030D-6E8A-4147-A177-3AD203B41FA5}">
                      <a16:colId xmlns:a16="http://schemas.microsoft.com/office/drawing/2014/main" val="1300322212"/>
                    </a:ext>
                  </a:extLst>
                </a:gridCol>
                <a:gridCol w="1667435">
                  <a:extLst>
                    <a:ext uri="{9D8B030D-6E8A-4147-A177-3AD203B41FA5}">
                      <a16:colId xmlns:a16="http://schemas.microsoft.com/office/drawing/2014/main" val="1874528346"/>
                    </a:ext>
                  </a:extLst>
                </a:gridCol>
              </a:tblGrid>
              <a:tr h="183015">
                <a:tc>
                  <a:txBody>
                    <a:bodyPr/>
                    <a:lstStyle/>
                    <a:p>
                      <a:endParaRPr lang="en-GB" sz="900"/>
                    </a:p>
                  </a:txBody>
                  <a:tcPr marT="18000" marB="18000"/>
                </a:tc>
                <a:tc gridSpan="2">
                  <a:txBody>
                    <a:bodyPr/>
                    <a:lstStyle/>
                    <a:p>
                      <a:r>
                        <a:rPr lang="en-US" sz="900"/>
                        <a:t>Key Performance Indicator (KPI)</a:t>
                      </a:r>
                      <a:endParaRPr lang="en-GB" sz="900"/>
                    </a:p>
                  </a:txBody>
                  <a:tcPr marT="18000" marB="18000"/>
                </a:tc>
                <a:tc hMerge="1">
                  <a:txBody>
                    <a:bodyPr/>
                    <a:lstStyle/>
                    <a:p>
                      <a:endParaRPr lang="en-GB"/>
                    </a:p>
                  </a:txBody>
                  <a:tcPr/>
                </a:tc>
                <a:tc>
                  <a:txBody>
                    <a:bodyPr/>
                    <a:lstStyle/>
                    <a:p>
                      <a:pPr algn="ctr"/>
                      <a:r>
                        <a:rPr lang="en-US" sz="900"/>
                        <a:t>2024/25 outturn</a:t>
                      </a:r>
                      <a:endParaRPr lang="en-GB" sz="900"/>
                    </a:p>
                  </a:txBody>
                  <a:tcPr marT="18000" marB="18000"/>
                </a:tc>
                <a:tc>
                  <a:txBody>
                    <a:bodyPr/>
                    <a:lstStyle/>
                    <a:p>
                      <a:pPr algn="ctr"/>
                      <a:r>
                        <a:rPr lang="en-US" sz="900"/>
                        <a:t>2024/25 target</a:t>
                      </a:r>
                      <a:endParaRPr lang="en-GB" sz="900"/>
                    </a:p>
                  </a:txBody>
                  <a:tcPr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t>2023/24 outturn</a:t>
                      </a:r>
                      <a:endParaRPr lang="en-GB" sz="900"/>
                    </a:p>
                  </a:txBody>
                  <a:tcPr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t>Change since 23-24</a:t>
                      </a:r>
                    </a:p>
                  </a:txBody>
                  <a:tcPr marT="18000" marB="18000"/>
                </a:tc>
                <a:extLst>
                  <a:ext uri="{0D108BD9-81ED-4DB2-BD59-A6C34878D82A}">
                    <a16:rowId xmlns:a16="http://schemas.microsoft.com/office/drawing/2014/main" val="176748400"/>
                  </a:ext>
                </a:extLst>
              </a:tr>
              <a:tr h="303961">
                <a:tc rowSpan="2">
                  <a:txBody>
                    <a:bodyPr/>
                    <a:lstStyle/>
                    <a:p>
                      <a:pPr algn="ctr"/>
                      <a:r>
                        <a:rPr lang="en-US" sz="900"/>
                        <a:t>Relevant</a:t>
                      </a:r>
                      <a:endParaRPr lang="en-GB" sz="900"/>
                    </a:p>
                  </a:txBody>
                  <a:tcPr marT="18000" marB="18000" vert="vert270" anchor="ctr">
                    <a:solidFill>
                      <a:srgbClr val="C8E0E6"/>
                    </a:solidFill>
                  </a:tcPr>
                </a:tc>
                <a:tc gridSpan="2">
                  <a:txBody>
                    <a:bodyPr/>
                    <a:lstStyle/>
                    <a:p>
                      <a:r>
                        <a:rPr lang="en-US" sz="900"/>
                        <a:t>% of </a:t>
                      </a:r>
                      <a:r>
                        <a:rPr lang="en-GB" sz="900"/>
                        <a:t>positive decisions made by the Prioritisation Board align to key NHS and social care priorities, including those described in our annual Forward View</a:t>
                      </a:r>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US" sz="900" b="1" i="0">
                          <a:solidFill>
                            <a:schemeClr val="tx1"/>
                          </a:solidFill>
                          <a:effectLst/>
                          <a:latin typeface="+mn-lt"/>
                        </a:rPr>
                        <a:t>74%</a:t>
                      </a:r>
                      <a:endParaRPr lang="en-GB" sz="900" b="1" i="0">
                        <a:solidFill>
                          <a:schemeClr val="tx1"/>
                        </a:solidFill>
                        <a:effectLst/>
                        <a:latin typeface="+mn-lt"/>
                      </a:endParaRPr>
                    </a:p>
                  </a:txBody>
                  <a:tcPr marT="18000" marB="18000" anchor="ctr">
                    <a:solidFill>
                      <a:srgbClr val="FFC000"/>
                    </a:solidFill>
                  </a:tcPr>
                </a:tc>
                <a:tc>
                  <a:txBody>
                    <a:bodyPr/>
                    <a:lstStyle/>
                    <a:p>
                      <a:pPr algn="ctr"/>
                      <a:r>
                        <a:rPr lang="en-US" sz="900">
                          <a:solidFill>
                            <a:schemeClr val="tx1"/>
                          </a:solidFill>
                          <a:latin typeface="+mn-lt"/>
                        </a:rPr>
                        <a:t>90%</a:t>
                      </a:r>
                      <a:endParaRPr lang="en-GB" sz="900">
                        <a:solidFill>
                          <a:schemeClr val="tx1"/>
                        </a:solidFill>
                        <a:latin typeface="+mn-lt"/>
                      </a:endParaRPr>
                    </a:p>
                  </a:txBody>
                  <a:tcPr marT="18000" marB="18000" anchor="ctr">
                    <a:solidFill>
                      <a:srgbClr val="F7F4F1"/>
                    </a:solidFill>
                  </a:tcPr>
                </a:tc>
                <a:tc gridSpan="2">
                  <a:txBody>
                    <a:bodyPr/>
                    <a:lstStyle/>
                    <a:p>
                      <a:pPr algn="ctr"/>
                      <a:r>
                        <a:rPr lang="en-GB" sz="900">
                          <a:solidFill>
                            <a:schemeClr val="tx1"/>
                          </a:solidFill>
                          <a:latin typeface="+mn-lt"/>
                        </a:rPr>
                        <a:t>N/A - new indicator</a:t>
                      </a:r>
                    </a:p>
                  </a:txBody>
                  <a:tcPr marT="18000" marB="18000" anchor="ctr">
                    <a:solidFill>
                      <a:srgbClr val="F7F4F1"/>
                    </a:solidFill>
                  </a:tcPr>
                </a:tc>
                <a:tc hMerge="1">
                  <a:txBody>
                    <a:bodyPr/>
                    <a:lstStyle/>
                    <a:p>
                      <a:pPr algn="ctr"/>
                      <a:endParaRPr lang="en-GB" sz="900">
                        <a:solidFill>
                          <a:schemeClr val="tx1"/>
                        </a:solidFill>
                        <a:latin typeface="+mn-lt"/>
                      </a:endParaRPr>
                    </a:p>
                  </a:txBody>
                  <a:tcPr marT="18000" marB="18000" anchor="ctr">
                    <a:solidFill>
                      <a:schemeClr val="bg1">
                        <a:lumMod val="85000"/>
                      </a:schemeClr>
                    </a:solidFill>
                  </a:tcPr>
                </a:tc>
                <a:extLst>
                  <a:ext uri="{0D108BD9-81ED-4DB2-BD59-A6C34878D82A}">
                    <a16:rowId xmlns:a16="http://schemas.microsoft.com/office/drawing/2014/main" val="52769963"/>
                  </a:ext>
                </a:extLst>
              </a:tr>
              <a:tr h="358606">
                <a:tc vMerge="1">
                  <a:txBody>
                    <a:bodyPr/>
                    <a:lstStyle/>
                    <a:p>
                      <a:endParaRPr lang="en-GB" sz="1000"/>
                    </a:p>
                  </a:txBody>
                  <a:tcPr/>
                </a:tc>
                <a:tc gridSpan="2">
                  <a:txBody>
                    <a:bodyPr/>
                    <a:lstStyle/>
                    <a:p>
                      <a:r>
                        <a:rPr lang="en-US" sz="900"/>
                        <a:t>95% of responses to Regulation 28 reports, Health Services Safety Investigation Body (HSSIB) safety recommendations and safety alerts within specified and/or statutory timeframes</a:t>
                      </a:r>
                      <a:endParaRPr lang="en-GB" sz="900"/>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US" sz="900" b="1" i="0">
                          <a:solidFill>
                            <a:schemeClr val="tx1"/>
                          </a:solidFill>
                          <a:effectLst/>
                          <a:latin typeface="+mn-lt"/>
                        </a:rPr>
                        <a:t>100%</a:t>
                      </a:r>
                      <a:endParaRPr lang="en-GB" sz="900" b="1" i="0">
                        <a:solidFill>
                          <a:schemeClr val="tx1"/>
                        </a:solidFill>
                        <a:effectLst/>
                        <a:latin typeface="+mn-lt"/>
                      </a:endParaRPr>
                    </a:p>
                  </a:txBody>
                  <a:tcPr marT="18000" marB="18000" anchor="ctr">
                    <a:solidFill>
                      <a:srgbClr val="00B050"/>
                    </a:solidFill>
                  </a:tcPr>
                </a:tc>
                <a:tc>
                  <a:txBody>
                    <a:bodyPr/>
                    <a:lstStyle/>
                    <a:p>
                      <a:pPr algn="ctr"/>
                      <a:r>
                        <a:rPr lang="en-US" sz="900">
                          <a:solidFill>
                            <a:schemeClr val="tx1"/>
                          </a:solidFill>
                          <a:latin typeface="+mn-lt"/>
                        </a:rPr>
                        <a:t>95%</a:t>
                      </a:r>
                      <a:endParaRPr lang="en-GB" sz="900">
                        <a:solidFill>
                          <a:schemeClr val="tx1"/>
                        </a:solidFill>
                        <a:latin typeface="+mn-lt"/>
                      </a:endParaRPr>
                    </a:p>
                  </a:txBody>
                  <a:tcPr marT="18000" marB="18000" anchor="ctr">
                    <a:solidFill>
                      <a:srgbClr val="F7F4F1"/>
                    </a:solidFill>
                  </a:tcPr>
                </a:tc>
                <a:tc>
                  <a:txBody>
                    <a:bodyPr/>
                    <a:lstStyle/>
                    <a:p>
                      <a:pPr algn="ctr"/>
                      <a:r>
                        <a:rPr lang="en-GB" sz="900">
                          <a:solidFill>
                            <a:schemeClr val="tx1"/>
                          </a:solidFill>
                          <a:latin typeface="+mn-lt"/>
                        </a:rPr>
                        <a:t>95%</a:t>
                      </a:r>
                    </a:p>
                  </a:txBody>
                  <a:tcPr marT="18000" marB="18000" anchor="ctr">
                    <a:solidFill>
                      <a:srgbClr val="F7F4F1"/>
                    </a:solidFill>
                  </a:tcPr>
                </a:tc>
                <a:tc>
                  <a:txBody>
                    <a:bodyPr/>
                    <a:lstStyle/>
                    <a:p>
                      <a:pPr algn="ctr"/>
                      <a:r>
                        <a:rPr lang="en-GB" sz="900">
                          <a:solidFill>
                            <a:schemeClr val="tx1"/>
                          </a:solidFill>
                          <a:latin typeface="+mn-lt"/>
                        </a:rPr>
                        <a:t>5 percentage point (pp) improvement</a:t>
                      </a:r>
                    </a:p>
                  </a:txBody>
                  <a:tcPr marT="18000" marB="18000" anchor="ctr">
                    <a:solidFill>
                      <a:srgbClr val="F7F4F1"/>
                    </a:solidFill>
                  </a:tcPr>
                </a:tc>
                <a:extLst>
                  <a:ext uri="{0D108BD9-81ED-4DB2-BD59-A6C34878D82A}">
                    <a16:rowId xmlns:a16="http://schemas.microsoft.com/office/drawing/2014/main" val="1017630040"/>
                  </a:ext>
                </a:extLst>
              </a:tr>
              <a:tr h="358606">
                <a:tc rowSpan="11">
                  <a:txBody>
                    <a:bodyPr/>
                    <a:lstStyle/>
                    <a:p>
                      <a:pPr algn="ctr"/>
                      <a:r>
                        <a:rPr lang="en-US" sz="900"/>
                        <a:t>Timely &amp; High Quality</a:t>
                      </a:r>
                      <a:endParaRPr lang="en-GB" sz="900"/>
                    </a:p>
                  </a:txBody>
                  <a:tcPr marT="18000" marB="18000" vert="vert270" anchor="ctr">
                    <a:solidFill>
                      <a:srgbClr val="C8E0E6"/>
                    </a:solidFill>
                  </a:tcPr>
                </a:tc>
                <a:tc gridSpan="2">
                  <a:txBody>
                    <a:bodyPr/>
                    <a:lstStyle/>
                    <a:p>
                      <a:r>
                        <a:rPr lang="en-US" sz="900"/>
                        <a:t>Medicines - Mean time between marketing authorisation and NICE recommendation to fall from 452 days (optimal and divergent)</a:t>
                      </a:r>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GB" sz="900" b="1" i="0">
                          <a:solidFill>
                            <a:schemeClr val="tx1"/>
                          </a:solidFill>
                          <a:effectLst/>
                          <a:latin typeface="+mn-lt"/>
                        </a:rPr>
                        <a:t>335 days ​</a:t>
                      </a:r>
                    </a:p>
                  </a:txBody>
                  <a:tcPr marT="18000" marB="18000" anchor="ctr">
                    <a:solidFill>
                      <a:srgbClr val="00B050"/>
                    </a:solidFill>
                  </a:tcPr>
                </a:tc>
                <a:tc>
                  <a:txBody>
                    <a:bodyPr/>
                    <a:lstStyle/>
                    <a:p>
                      <a:pPr algn="ctr" rtl="0" fontAlgn="base">
                        <a:lnSpc>
                          <a:spcPts val="1000"/>
                        </a:lnSpc>
                      </a:pPr>
                      <a:r>
                        <a:rPr lang="en-GB" sz="900" b="0" i="0">
                          <a:solidFill>
                            <a:srgbClr val="000000"/>
                          </a:solidFill>
                          <a:effectLst/>
                          <a:latin typeface="+mn-lt"/>
                        </a:rPr>
                        <a:t>Improvement on 23-24 baseline​</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452 days</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26% improvement</a:t>
                      </a:r>
                    </a:p>
                  </a:txBody>
                  <a:tcPr marT="18000" marB="18000" anchor="ctr">
                    <a:solidFill>
                      <a:srgbClr val="F7F4F1"/>
                    </a:solidFill>
                  </a:tcPr>
                </a:tc>
                <a:extLst>
                  <a:ext uri="{0D108BD9-81ED-4DB2-BD59-A6C34878D82A}">
                    <a16:rowId xmlns:a16="http://schemas.microsoft.com/office/drawing/2014/main" val="3111181355"/>
                  </a:ext>
                </a:extLst>
              </a:tr>
              <a:tr h="358606">
                <a:tc vMerge="1">
                  <a:txBody>
                    <a:bodyPr/>
                    <a:lstStyle/>
                    <a:p>
                      <a:endParaRPr lang="en-GB" sz="1000"/>
                    </a:p>
                  </a:txBody>
                  <a:tcPr/>
                </a:tc>
                <a:tc gridSpan="2">
                  <a:txBody>
                    <a:bodyPr/>
                    <a:lstStyle/>
                    <a:p>
                      <a:r>
                        <a:rPr lang="en-US" sz="900"/>
                        <a:t>Medicines - Median time between marketing </a:t>
                      </a:r>
                      <a:r>
                        <a:rPr lang="en-US" sz="900" err="1"/>
                        <a:t>authorisation</a:t>
                      </a:r>
                      <a:r>
                        <a:rPr lang="en-US" sz="900"/>
                        <a:t> and NICE recommendation to fall from 322 days (optimal and divergent)</a:t>
                      </a:r>
                      <a:endParaRPr lang="en-GB" sz="900"/>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GB" sz="900" b="1" i="0" u="none" strike="noStrike">
                          <a:solidFill>
                            <a:schemeClr val="tx1"/>
                          </a:solidFill>
                          <a:effectLst/>
                          <a:latin typeface="+mn-lt"/>
                        </a:rPr>
                        <a:t>328 days </a:t>
                      </a:r>
                      <a:r>
                        <a:rPr lang="en-GB" sz="900" b="1" i="0">
                          <a:solidFill>
                            <a:schemeClr val="tx1"/>
                          </a:solidFill>
                          <a:effectLst/>
                          <a:latin typeface="+mn-lt"/>
                        </a:rPr>
                        <a:t>​</a:t>
                      </a:r>
                    </a:p>
                  </a:txBody>
                  <a:tcPr marT="18000" marB="18000" anchor="ctr">
                    <a:solidFill>
                      <a:srgbClr val="FFC000"/>
                    </a:solidFill>
                  </a:tcPr>
                </a:tc>
                <a:tc>
                  <a:txBody>
                    <a:bodyPr/>
                    <a:lstStyle/>
                    <a:p>
                      <a:pPr algn="ctr" rtl="0" fontAlgn="base">
                        <a:lnSpc>
                          <a:spcPts val="1000"/>
                        </a:lnSpc>
                      </a:pPr>
                      <a:r>
                        <a:rPr lang="en-GB" sz="900" b="0" i="0" u="none" strike="noStrike">
                          <a:solidFill>
                            <a:srgbClr val="000000"/>
                          </a:solidFill>
                          <a:effectLst/>
                          <a:latin typeface="+mn-lt"/>
                        </a:rPr>
                        <a:t>Improvement on 23-24 baseline</a:t>
                      </a:r>
                      <a:r>
                        <a:rPr lang="en-GB" sz="900" b="0" i="0">
                          <a:solidFill>
                            <a:srgbClr val="000000"/>
                          </a:solidFill>
                          <a:effectLst/>
                          <a:latin typeface="+mn-lt"/>
                        </a:rPr>
                        <a:t>​</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322 days</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2% slower</a:t>
                      </a:r>
                    </a:p>
                  </a:txBody>
                  <a:tcPr marT="18000" marB="18000" anchor="ctr">
                    <a:solidFill>
                      <a:srgbClr val="F7F4F1"/>
                    </a:solidFill>
                  </a:tcPr>
                </a:tc>
                <a:extLst>
                  <a:ext uri="{0D108BD9-81ED-4DB2-BD59-A6C34878D82A}">
                    <a16:rowId xmlns:a16="http://schemas.microsoft.com/office/drawing/2014/main" val="1141583612"/>
                  </a:ext>
                </a:extLst>
              </a:tr>
              <a:tr h="212500">
                <a:tc vMerge="1">
                  <a:txBody>
                    <a:bodyPr/>
                    <a:lstStyle/>
                    <a:p>
                      <a:endParaRPr lang="en-GB" sz="100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Medicines - Mean time between marketing </a:t>
                      </a:r>
                      <a:r>
                        <a:rPr lang="en-US" sz="900" err="1"/>
                        <a:t>authorisation</a:t>
                      </a:r>
                      <a:r>
                        <a:rPr lang="en-US" sz="900"/>
                        <a:t> and NICE recommendation (optimal)</a:t>
                      </a:r>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GB" sz="900" b="1" i="0">
                          <a:solidFill>
                            <a:schemeClr val="tx1"/>
                          </a:solidFill>
                          <a:effectLst/>
                          <a:latin typeface="+mn-lt"/>
                        </a:rPr>
                        <a:t>48 days​</a:t>
                      </a:r>
                    </a:p>
                  </a:txBody>
                  <a:tcPr marT="18000" marB="18000" anchor="ctr">
                    <a:solidFill>
                      <a:srgbClr val="00B050"/>
                    </a:solidFill>
                  </a:tcPr>
                </a:tc>
                <a:tc>
                  <a:txBody>
                    <a:bodyPr/>
                    <a:lstStyle/>
                    <a:p>
                      <a:pPr algn="ctr" rtl="0" fontAlgn="base">
                        <a:lnSpc>
                          <a:spcPts val="1000"/>
                        </a:lnSpc>
                      </a:pPr>
                      <a:r>
                        <a:rPr lang="en-GB" sz="900" b="0" i="0" u="none" strike="noStrike">
                          <a:solidFill>
                            <a:srgbClr val="000000"/>
                          </a:solidFill>
                          <a:effectLst/>
                          <a:latin typeface="+mn-lt"/>
                        </a:rPr>
                        <a:t>90 days </a:t>
                      </a:r>
                      <a:r>
                        <a:rPr lang="en-GB" sz="900" b="0" i="0">
                          <a:solidFill>
                            <a:srgbClr val="000000"/>
                          </a:solidFill>
                          <a:effectLst/>
                          <a:latin typeface="+mn-lt"/>
                        </a:rPr>
                        <a:t>​</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36 days</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33% slower</a:t>
                      </a:r>
                    </a:p>
                  </a:txBody>
                  <a:tcPr marT="18000" marB="18000" anchor="ctr">
                    <a:solidFill>
                      <a:srgbClr val="F7F4F1"/>
                    </a:solidFill>
                  </a:tcPr>
                </a:tc>
                <a:extLst>
                  <a:ext uri="{0D108BD9-81ED-4DB2-BD59-A6C34878D82A}">
                    <a16:rowId xmlns:a16="http://schemas.microsoft.com/office/drawing/2014/main" val="44594071"/>
                  </a:ext>
                </a:extLst>
              </a:tr>
              <a:tr h="204869">
                <a:tc vMerge="1">
                  <a:txBody>
                    <a:bodyPr/>
                    <a:lstStyle/>
                    <a:p>
                      <a:endParaRPr lang="en-GB" sz="100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Medicines - Median time between marketing </a:t>
                      </a:r>
                      <a:r>
                        <a:rPr lang="en-US" sz="900" err="1"/>
                        <a:t>authorisation</a:t>
                      </a:r>
                      <a:r>
                        <a:rPr lang="en-US" sz="900"/>
                        <a:t> and NICE recommendation (optimal)​</a:t>
                      </a:r>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GB" sz="900" b="1" i="0" u="none" strike="noStrike">
                          <a:solidFill>
                            <a:schemeClr val="tx1"/>
                          </a:solidFill>
                          <a:effectLst/>
                          <a:latin typeface="+mn-lt"/>
                        </a:rPr>
                        <a:t>44 days</a:t>
                      </a:r>
                      <a:r>
                        <a:rPr lang="en-GB" sz="900" b="1" i="0">
                          <a:solidFill>
                            <a:schemeClr val="tx1"/>
                          </a:solidFill>
                          <a:effectLst/>
                          <a:latin typeface="+mn-lt"/>
                        </a:rPr>
                        <a:t>​</a:t>
                      </a:r>
                    </a:p>
                  </a:txBody>
                  <a:tcPr marT="18000" marB="18000" anchor="ctr">
                    <a:solidFill>
                      <a:srgbClr val="00B050"/>
                    </a:solidFill>
                  </a:tcPr>
                </a:tc>
                <a:tc>
                  <a:txBody>
                    <a:bodyPr/>
                    <a:lstStyle/>
                    <a:p>
                      <a:pPr algn="ctr" rtl="0" fontAlgn="base">
                        <a:lnSpc>
                          <a:spcPts val="1000"/>
                        </a:lnSpc>
                      </a:pPr>
                      <a:r>
                        <a:rPr lang="en-GB" sz="900" b="0" i="0" u="none" strike="noStrike">
                          <a:solidFill>
                            <a:srgbClr val="000000"/>
                          </a:solidFill>
                          <a:effectLst/>
                          <a:latin typeface="+mn-lt"/>
                        </a:rPr>
                        <a:t>90 days </a:t>
                      </a:r>
                      <a:r>
                        <a:rPr lang="en-GB" sz="900" b="0" i="0">
                          <a:solidFill>
                            <a:srgbClr val="000000"/>
                          </a:solidFill>
                          <a:effectLst/>
                          <a:latin typeface="+mn-lt"/>
                        </a:rPr>
                        <a:t>​</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43 days</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2% slower</a:t>
                      </a:r>
                    </a:p>
                  </a:txBody>
                  <a:tcPr marT="18000" marB="18000" anchor="ctr">
                    <a:solidFill>
                      <a:srgbClr val="F7F4F1"/>
                    </a:solidFill>
                  </a:tcPr>
                </a:tc>
                <a:extLst>
                  <a:ext uri="{0D108BD9-81ED-4DB2-BD59-A6C34878D82A}">
                    <a16:rowId xmlns:a16="http://schemas.microsoft.com/office/drawing/2014/main" val="842650256"/>
                  </a:ext>
                </a:extLst>
              </a:tr>
              <a:tr h="202785">
                <a:tc vMerge="1">
                  <a:txBody>
                    <a:bodyPr/>
                    <a:lstStyle/>
                    <a:p>
                      <a:endParaRPr lang="en-GB" sz="100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Medicines - Mean time between marketing </a:t>
                      </a:r>
                      <a:r>
                        <a:rPr lang="en-US" sz="900" err="1"/>
                        <a:t>authorisation</a:t>
                      </a:r>
                      <a:r>
                        <a:rPr lang="en-US" sz="900"/>
                        <a:t> and NICE recommendation (divergent)​</a:t>
                      </a:r>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GB" sz="900" b="1" i="0">
                          <a:solidFill>
                            <a:schemeClr val="tx1"/>
                          </a:solidFill>
                          <a:effectLst/>
                          <a:latin typeface="+mn-lt"/>
                        </a:rPr>
                        <a:t>410 days​</a:t>
                      </a:r>
                    </a:p>
                  </a:txBody>
                  <a:tcPr marT="18000" marB="18000" anchor="ctr">
                    <a:solidFill>
                      <a:srgbClr val="00B050"/>
                    </a:solidFill>
                  </a:tcPr>
                </a:tc>
                <a:tc>
                  <a:txBody>
                    <a:bodyPr/>
                    <a:lstStyle/>
                    <a:p>
                      <a:pPr algn="ctr" rtl="0" fontAlgn="base">
                        <a:lnSpc>
                          <a:spcPts val="1000"/>
                        </a:lnSpc>
                      </a:pPr>
                      <a:r>
                        <a:rPr lang="en-GB" sz="900" b="0" i="0">
                          <a:solidFill>
                            <a:srgbClr val="000000"/>
                          </a:solidFill>
                          <a:effectLst/>
                          <a:latin typeface="+mn-lt"/>
                        </a:rPr>
                        <a:t>Improvement on baseline 23-24​</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540 days</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24% improvement</a:t>
                      </a:r>
                    </a:p>
                  </a:txBody>
                  <a:tcPr marT="18000" marB="18000" anchor="ctr">
                    <a:solidFill>
                      <a:srgbClr val="F7F4F1"/>
                    </a:solidFill>
                  </a:tcPr>
                </a:tc>
                <a:extLst>
                  <a:ext uri="{0D108BD9-81ED-4DB2-BD59-A6C34878D82A}">
                    <a16:rowId xmlns:a16="http://schemas.microsoft.com/office/drawing/2014/main" val="1579180679"/>
                  </a:ext>
                </a:extLst>
              </a:tr>
              <a:tr h="261586">
                <a:tc vMerge="1">
                  <a:txBody>
                    <a:bodyPr/>
                    <a:lstStyle/>
                    <a:p>
                      <a:endParaRPr lang="en-GB" sz="1000"/>
                    </a:p>
                  </a:txBody>
                  <a:tcPr/>
                </a:tc>
                <a:tc gridSpan="2">
                  <a:txBody>
                    <a:bodyPr/>
                    <a:lstStyle/>
                    <a:p>
                      <a:r>
                        <a:rPr lang="en-US" sz="900"/>
                        <a:t>Medicines - Median time between marketing </a:t>
                      </a:r>
                      <a:r>
                        <a:rPr lang="en-US" sz="900" err="1"/>
                        <a:t>authorisation</a:t>
                      </a:r>
                      <a:r>
                        <a:rPr lang="en-US" sz="900"/>
                        <a:t> and NICE recommendation (divergent)​</a:t>
                      </a:r>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GB" sz="900" b="1" i="0" u="none" strike="noStrike">
                          <a:solidFill>
                            <a:schemeClr val="tx1"/>
                          </a:solidFill>
                          <a:effectLst/>
                          <a:latin typeface="+mn-lt"/>
                        </a:rPr>
                        <a:t>413 days</a:t>
                      </a:r>
                      <a:r>
                        <a:rPr lang="en-GB" sz="900" b="1" i="0">
                          <a:solidFill>
                            <a:schemeClr val="tx1"/>
                          </a:solidFill>
                          <a:effectLst/>
                          <a:latin typeface="+mn-lt"/>
                        </a:rPr>
                        <a:t>​</a:t>
                      </a:r>
                    </a:p>
                  </a:txBody>
                  <a:tcPr marT="18000" marB="18000" anchor="ctr">
                    <a:solidFill>
                      <a:srgbClr val="FFC000"/>
                    </a:solidFill>
                  </a:tcPr>
                </a:tc>
                <a:tc>
                  <a:txBody>
                    <a:bodyPr/>
                    <a:lstStyle/>
                    <a:p>
                      <a:pPr algn="ctr" rtl="0" fontAlgn="base">
                        <a:lnSpc>
                          <a:spcPts val="1000"/>
                        </a:lnSpc>
                      </a:pPr>
                      <a:r>
                        <a:rPr lang="en-GB" sz="900" b="0" i="0" u="none" strike="noStrike">
                          <a:solidFill>
                            <a:srgbClr val="000000"/>
                          </a:solidFill>
                          <a:effectLst/>
                          <a:latin typeface="+mn-lt"/>
                        </a:rPr>
                        <a:t>Improvement on baseline 23-24</a:t>
                      </a:r>
                      <a:r>
                        <a:rPr lang="en-GB" sz="900" b="0" i="0">
                          <a:solidFill>
                            <a:srgbClr val="000000"/>
                          </a:solidFill>
                          <a:effectLst/>
                          <a:latin typeface="+mn-lt"/>
                        </a:rPr>
                        <a:t>​</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365 days</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13% slower</a:t>
                      </a:r>
                    </a:p>
                  </a:txBody>
                  <a:tcPr marT="18000" marB="18000" anchor="ctr">
                    <a:solidFill>
                      <a:srgbClr val="F7F4F1"/>
                    </a:solidFill>
                  </a:tcPr>
                </a:tc>
                <a:extLst>
                  <a:ext uri="{0D108BD9-81ED-4DB2-BD59-A6C34878D82A}">
                    <a16:rowId xmlns:a16="http://schemas.microsoft.com/office/drawing/2014/main" val="2150067885"/>
                  </a:ext>
                </a:extLst>
              </a:tr>
              <a:tr h="197434">
                <a:tc vMerge="1">
                  <a:txBody>
                    <a:bodyPr/>
                    <a:lstStyle/>
                    <a:p>
                      <a:endParaRPr lang="en-GB" sz="100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Medicines - Percentage of optimal topics published in 2024/25</a:t>
                      </a:r>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GB" sz="900" b="1" i="0">
                          <a:solidFill>
                            <a:schemeClr val="tx1"/>
                          </a:solidFill>
                          <a:effectLst/>
                          <a:latin typeface="+mn-lt"/>
                        </a:rPr>
                        <a:t>21%​</a:t>
                      </a:r>
                    </a:p>
                  </a:txBody>
                  <a:tcPr marT="18000" marB="18000" anchor="ctr">
                    <a:solidFill>
                      <a:srgbClr val="00B050"/>
                    </a:solidFill>
                  </a:tcPr>
                </a:tc>
                <a:tc>
                  <a:txBody>
                    <a:bodyPr/>
                    <a:lstStyle/>
                    <a:p>
                      <a:pPr algn="ctr" rtl="0" fontAlgn="base">
                        <a:lnSpc>
                          <a:spcPts val="1000"/>
                        </a:lnSpc>
                      </a:pPr>
                      <a:r>
                        <a:rPr lang="en-GB" sz="900" b="0" i="0">
                          <a:solidFill>
                            <a:srgbClr val="000000"/>
                          </a:solidFill>
                          <a:effectLst/>
                          <a:latin typeface="+mn-lt"/>
                        </a:rPr>
                        <a:t>Improvement on 23-24 baseline​</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17.5%</a:t>
                      </a:r>
                    </a:p>
                  </a:txBody>
                  <a:tcPr marT="18000" marB="18000" anchor="ctr">
                    <a:solidFill>
                      <a:srgbClr val="F7F4F1"/>
                    </a:solidFill>
                  </a:tcPr>
                </a:tc>
                <a:tc>
                  <a:txBody>
                    <a:bodyPr/>
                    <a:lstStyle/>
                    <a:p>
                      <a:pPr marL="0" marR="0" lvl="0" indent="0" algn="ctr" defTabSz="914400" rtl="0" eaLnBrk="1" fontAlgn="base" latinLnBrk="0" hangingPunct="1">
                        <a:lnSpc>
                          <a:spcPts val="1000"/>
                        </a:lnSpc>
                        <a:spcBef>
                          <a:spcPts val="0"/>
                        </a:spcBef>
                        <a:spcAft>
                          <a:spcPts val="0"/>
                        </a:spcAft>
                        <a:buClrTx/>
                        <a:buSzTx/>
                        <a:buFontTx/>
                        <a:buNone/>
                        <a:tabLst/>
                        <a:defRPr/>
                      </a:pPr>
                      <a:r>
                        <a:rPr lang="en-GB" sz="900">
                          <a:solidFill>
                            <a:schemeClr val="tx1"/>
                          </a:solidFill>
                          <a:latin typeface="+mn-lt"/>
                        </a:rPr>
                        <a:t>3.5 pp improvement</a:t>
                      </a:r>
                    </a:p>
                  </a:txBody>
                  <a:tcPr marT="18000" marB="18000" anchor="ctr">
                    <a:solidFill>
                      <a:srgbClr val="F7F4F1"/>
                    </a:solidFill>
                  </a:tcPr>
                </a:tc>
                <a:extLst>
                  <a:ext uri="{0D108BD9-81ED-4DB2-BD59-A6C34878D82A}">
                    <a16:rowId xmlns:a16="http://schemas.microsoft.com/office/drawing/2014/main" val="2028588610"/>
                  </a:ext>
                </a:extLst>
              </a:tr>
              <a:tr h="197434">
                <a:tc vMerge="1">
                  <a:txBody>
                    <a:bodyPr/>
                    <a:lstStyle/>
                    <a:p>
                      <a:endParaRPr lang="en-GB" sz="100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HealthTech - Mean time to publish HealthTech guidance to fall from 490 days​</a:t>
                      </a:r>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GB" sz="900" b="1" i="0">
                          <a:solidFill>
                            <a:schemeClr val="tx1"/>
                          </a:solidFill>
                          <a:effectLst/>
                          <a:latin typeface="+mn-lt"/>
                        </a:rPr>
                        <a:t> 437 days​</a:t>
                      </a:r>
                    </a:p>
                  </a:txBody>
                  <a:tcPr marT="18000" marB="18000" anchor="ctr">
                    <a:solidFill>
                      <a:srgbClr val="00B050"/>
                    </a:solidFill>
                  </a:tcPr>
                </a:tc>
                <a:tc>
                  <a:txBody>
                    <a:bodyPr/>
                    <a:lstStyle/>
                    <a:p>
                      <a:pPr algn="ctr" rtl="0" fontAlgn="base">
                        <a:lnSpc>
                          <a:spcPts val="1000"/>
                        </a:lnSpc>
                      </a:pPr>
                      <a:r>
                        <a:rPr lang="en-GB" sz="900" b="0" i="0">
                          <a:solidFill>
                            <a:srgbClr val="000000"/>
                          </a:solidFill>
                          <a:effectLst/>
                          <a:latin typeface="+mn-lt"/>
                        </a:rPr>
                        <a:t>Improvement on 23-24 baseline​</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490 days</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11% improvement</a:t>
                      </a:r>
                    </a:p>
                  </a:txBody>
                  <a:tcPr marT="18000" marB="18000" anchor="ctr">
                    <a:solidFill>
                      <a:srgbClr val="F7F4F1"/>
                    </a:solidFill>
                  </a:tcPr>
                </a:tc>
                <a:extLst>
                  <a:ext uri="{0D108BD9-81ED-4DB2-BD59-A6C34878D82A}">
                    <a16:rowId xmlns:a16="http://schemas.microsoft.com/office/drawing/2014/main" val="4099864278"/>
                  </a:ext>
                </a:extLst>
              </a:tr>
              <a:tr h="197434">
                <a:tc vMerge="1">
                  <a:txBody>
                    <a:bodyPr/>
                    <a:lstStyle/>
                    <a:p>
                      <a:endParaRPr lang="en-GB" sz="100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HealthTech - Median time to publish HealthTech guidance to fall from 402 days</a:t>
                      </a:r>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GB" sz="900" b="1" i="0" u="none" strike="noStrike">
                          <a:solidFill>
                            <a:schemeClr val="tx1"/>
                          </a:solidFill>
                          <a:effectLst/>
                          <a:latin typeface="+mn-lt"/>
                        </a:rPr>
                        <a:t>400 days</a:t>
                      </a:r>
                      <a:r>
                        <a:rPr lang="en-GB" sz="900" b="1" i="0">
                          <a:solidFill>
                            <a:schemeClr val="tx1"/>
                          </a:solidFill>
                          <a:effectLst/>
                          <a:latin typeface="+mn-lt"/>
                        </a:rPr>
                        <a:t>​</a:t>
                      </a:r>
                    </a:p>
                  </a:txBody>
                  <a:tcPr marT="18000" marB="18000" anchor="ctr">
                    <a:solidFill>
                      <a:srgbClr val="00B050"/>
                    </a:solidFill>
                  </a:tcPr>
                </a:tc>
                <a:tc>
                  <a:txBody>
                    <a:bodyPr/>
                    <a:lstStyle/>
                    <a:p>
                      <a:pPr algn="ctr" rtl="0" fontAlgn="base">
                        <a:lnSpc>
                          <a:spcPts val="1000"/>
                        </a:lnSpc>
                      </a:pPr>
                      <a:r>
                        <a:rPr lang="en-GB" sz="900" b="0" i="0" u="none" strike="noStrike">
                          <a:solidFill>
                            <a:srgbClr val="000000"/>
                          </a:solidFill>
                          <a:effectLst/>
                          <a:latin typeface="+mn-lt"/>
                        </a:rPr>
                        <a:t>Improvement on 23-24 baseline</a:t>
                      </a:r>
                      <a:r>
                        <a:rPr lang="en-GB" sz="900" b="0" i="0">
                          <a:solidFill>
                            <a:srgbClr val="000000"/>
                          </a:solidFill>
                          <a:effectLst/>
                          <a:latin typeface="+mn-lt"/>
                        </a:rPr>
                        <a:t>​</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402 days</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0.5% improvement</a:t>
                      </a:r>
                    </a:p>
                  </a:txBody>
                  <a:tcPr marT="18000" marB="18000" anchor="ctr">
                    <a:solidFill>
                      <a:srgbClr val="F7F4F1"/>
                    </a:solidFill>
                  </a:tcPr>
                </a:tc>
                <a:extLst>
                  <a:ext uri="{0D108BD9-81ED-4DB2-BD59-A6C34878D82A}">
                    <a16:rowId xmlns:a16="http://schemas.microsoft.com/office/drawing/2014/main" val="1282604225"/>
                  </a:ext>
                </a:extLst>
              </a:tr>
              <a:tr h="303961">
                <a:tc vMerge="1">
                  <a:txBody>
                    <a:bodyPr/>
                    <a:lstStyle/>
                    <a:p>
                      <a:endParaRPr lang="en-GB" sz="100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Centre for Guidelines – percentage of quality standard updates published alongside guideline updates ​</a:t>
                      </a:r>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GB" sz="900" b="1" i="0" u="none" strike="noStrike">
                          <a:solidFill>
                            <a:schemeClr val="tx1"/>
                          </a:solidFill>
                          <a:effectLst/>
                          <a:latin typeface="+mn-lt"/>
                        </a:rPr>
                        <a:t>100%</a:t>
                      </a:r>
                      <a:r>
                        <a:rPr lang="en-GB" sz="900" b="1" i="0">
                          <a:solidFill>
                            <a:schemeClr val="tx1"/>
                          </a:solidFill>
                          <a:effectLst/>
                          <a:latin typeface="+mn-lt"/>
                        </a:rPr>
                        <a:t>​</a:t>
                      </a:r>
                    </a:p>
                  </a:txBody>
                  <a:tcPr marT="18000" marB="18000" anchor="ctr">
                    <a:solidFill>
                      <a:srgbClr val="00B050"/>
                    </a:solidFill>
                  </a:tcPr>
                </a:tc>
                <a:tc>
                  <a:txBody>
                    <a:bodyPr/>
                    <a:lstStyle/>
                    <a:p>
                      <a:pPr algn="ctr" rtl="0" fontAlgn="base">
                        <a:lnSpc>
                          <a:spcPts val="1000"/>
                        </a:lnSpc>
                      </a:pPr>
                      <a:r>
                        <a:rPr lang="en-GB" sz="900" b="0" i="0">
                          <a:solidFill>
                            <a:srgbClr val="000000"/>
                          </a:solidFill>
                          <a:effectLst/>
                          <a:latin typeface="+mn-lt"/>
                        </a:rPr>
                        <a:t>30%​</a:t>
                      </a:r>
                    </a:p>
                  </a:txBody>
                  <a:tcPr marT="18000" marB="18000" anchor="ctr">
                    <a:solidFill>
                      <a:srgbClr val="F7F4F1"/>
                    </a:solidFill>
                  </a:tcPr>
                </a:tc>
                <a:tc gridSpan="2">
                  <a:txBody>
                    <a:bodyPr/>
                    <a:lstStyle/>
                    <a:p>
                      <a:pPr algn="ctr"/>
                      <a:r>
                        <a:rPr lang="en-GB" sz="900">
                          <a:solidFill>
                            <a:schemeClr val="tx1"/>
                          </a:solidFill>
                          <a:latin typeface="+mn-lt"/>
                        </a:rPr>
                        <a:t>N/A - new indicator</a:t>
                      </a:r>
                    </a:p>
                  </a:txBody>
                  <a:tcPr marT="18000" marB="18000" anchor="ctr">
                    <a:solidFill>
                      <a:srgbClr val="F7F4F1"/>
                    </a:solidFill>
                  </a:tcPr>
                </a:tc>
                <a:tc hMerge="1">
                  <a:txBody>
                    <a:bodyPr/>
                    <a:lstStyle/>
                    <a:p>
                      <a:pPr algn="ctr"/>
                      <a:endParaRPr lang="en-GB" sz="900">
                        <a:solidFill>
                          <a:schemeClr val="tx1"/>
                        </a:solidFill>
                        <a:latin typeface="+mn-lt"/>
                      </a:endParaRPr>
                    </a:p>
                  </a:txBody>
                  <a:tcPr marT="18000" marB="18000" anchor="ctr">
                    <a:solidFill>
                      <a:schemeClr val="bg1">
                        <a:lumMod val="85000"/>
                      </a:schemeClr>
                    </a:solidFill>
                  </a:tcPr>
                </a:tc>
                <a:extLst>
                  <a:ext uri="{0D108BD9-81ED-4DB2-BD59-A6C34878D82A}">
                    <a16:rowId xmlns:a16="http://schemas.microsoft.com/office/drawing/2014/main" val="2206248542"/>
                  </a:ext>
                </a:extLst>
              </a:tr>
              <a:tr h="303961">
                <a:tc vMerge="1">
                  <a:txBody>
                    <a:bodyPr/>
                    <a:lstStyle/>
                    <a:p>
                      <a:endParaRPr lang="en-GB" sz="100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Percentage of Technology Appraisals (TAs) retrospectively incorporated into guidelines by end of 24/25​</a:t>
                      </a:r>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US" sz="900" b="1" i="0">
                          <a:solidFill>
                            <a:schemeClr val="tx1"/>
                          </a:solidFill>
                          <a:effectLst/>
                          <a:latin typeface="+mn-lt"/>
                        </a:rPr>
                        <a:t>35%</a:t>
                      </a:r>
                    </a:p>
                  </a:txBody>
                  <a:tcPr marT="18000" marB="18000" anchor="ctr">
                    <a:solidFill>
                      <a:srgbClr val="00B050"/>
                    </a:solidFill>
                  </a:tcPr>
                </a:tc>
                <a:tc>
                  <a:txBody>
                    <a:bodyPr/>
                    <a:lstStyle/>
                    <a:p>
                      <a:pPr algn="ctr" rtl="0" fontAlgn="base">
                        <a:lnSpc>
                          <a:spcPts val="1000"/>
                        </a:lnSpc>
                      </a:pPr>
                      <a:r>
                        <a:rPr lang="en-US" sz="900" b="0" i="0">
                          <a:solidFill>
                            <a:srgbClr val="000000"/>
                          </a:solidFill>
                          <a:effectLst/>
                          <a:latin typeface="+mn-lt"/>
                        </a:rPr>
                        <a:t>33%</a:t>
                      </a:r>
                    </a:p>
                  </a:txBody>
                  <a:tcPr marT="18000" marB="18000" anchor="ctr">
                    <a:solidFill>
                      <a:srgbClr val="F7F4F1"/>
                    </a:solidFill>
                  </a:tcPr>
                </a:tc>
                <a:tc gridSpan="2">
                  <a:txBody>
                    <a:bodyPr/>
                    <a:lstStyle/>
                    <a:p>
                      <a:pPr marL="0" marR="0" lvl="0" indent="0" algn="ctr" defTabSz="914400" rtl="0" eaLnBrk="1" fontAlgn="base" latinLnBrk="0" hangingPunct="1">
                        <a:lnSpc>
                          <a:spcPts val="1000"/>
                        </a:lnSpc>
                        <a:spcBef>
                          <a:spcPts val="0"/>
                        </a:spcBef>
                        <a:spcAft>
                          <a:spcPts val="0"/>
                        </a:spcAft>
                        <a:buClrTx/>
                        <a:buSzTx/>
                        <a:buFontTx/>
                        <a:buNone/>
                        <a:tabLst/>
                        <a:defRPr/>
                      </a:pPr>
                      <a:r>
                        <a:rPr lang="en-GB" sz="900">
                          <a:solidFill>
                            <a:schemeClr val="tx1"/>
                          </a:solidFill>
                          <a:latin typeface="+mn-lt"/>
                        </a:rPr>
                        <a:t>N/A - new indicator</a:t>
                      </a:r>
                    </a:p>
                  </a:txBody>
                  <a:tcPr marT="18000" marB="18000" anchor="ctr">
                    <a:solidFill>
                      <a:srgbClr val="F7F4F1"/>
                    </a:solidFill>
                  </a:tcPr>
                </a:tc>
                <a:tc hMerge="1">
                  <a:txBody>
                    <a:bodyPr/>
                    <a:lstStyle/>
                    <a:p>
                      <a:pPr marL="0" marR="0" lvl="0" indent="0" algn="ctr" defTabSz="914400" rtl="0" eaLnBrk="1" fontAlgn="base" latinLnBrk="0" hangingPunct="1">
                        <a:lnSpc>
                          <a:spcPts val="1000"/>
                        </a:lnSpc>
                        <a:spcBef>
                          <a:spcPts val="0"/>
                        </a:spcBef>
                        <a:spcAft>
                          <a:spcPts val="0"/>
                        </a:spcAft>
                        <a:buClrTx/>
                        <a:buSzTx/>
                        <a:buFontTx/>
                        <a:buNone/>
                        <a:tabLst/>
                        <a:defRPr/>
                      </a:pPr>
                      <a:endParaRPr lang="en-GB" sz="900">
                        <a:solidFill>
                          <a:schemeClr val="tx1"/>
                        </a:solidFill>
                        <a:latin typeface="+mn-lt"/>
                      </a:endParaRPr>
                    </a:p>
                  </a:txBody>
                  <a:tcPr marT="18000" marB="18000" anchor="ctr">
                    <a:solidFill>
                      <a:schemeClr val="bg1">
                        <a:lumMod val="85000"/>
                      </a:schemeClr>
                    </a:solidFill>
                  </a:tcPr>
                </a:tc>
                <a:extLst>
                  <a:ext uri="{0D108BD9-81ED-4DB2-BD59-A6C34878D82A}">
                    <a16:rowId xmlns:a16="http://schemas.microsoft.com/office/drawing/2014/main" val="2391530116"/>
                  </a:ext>
                </a:extLst>
              </a:tr>
              <a:tr h="197018">
                <a:tc rowSpan="2">
                  <a:txBody>
                    <a:bodyPr/>
                    <a:lstStyle/>
                    <a:p>
                      <a:pPr algn="ctr"/>
                      <a:r>
                        <a:rPr lang="en-US" sz="900"/>
                        <a:t>Usable</a:t>
                      </a:r>
                      <a:endParaRPr lang="en-GB" sz="900"/>
                    </a:p>
                  </a:txBody>
                  <a:tcPr marT="18000" marB="18000" vert="vert270" anchor="ctr">
                    <a:solidFill>
                      <a:srgbClr val="C8E0E6"/>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Number of users accessing NICE website for guidance and advice​</a:t>
                      </a:r>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US" sz="900" b="1" i="0">
                          <a:solidFill>
                            <a:schemeClr val="tx1"/>
                          </a:solidFill>
                          <a:effectLst/>
                          <a:latin typeface="+mn-lt"/>
                        </a:rPr>
                        <a:t>18.8m </a:t>
                      </a:r>
                    </a:p>
                  </a:txBody>
                  <a:tcPr marT="18000" marB="18000" anchor="ctr">
                    <a:solidFill>
                      <a:srgbClr val="00B050"/>
                    </a:solidFill>
                  </a:tcPr>
                </a:tc>
                <a:tc>
                  <a:txBody>
                    <a:bodyPr/>
                    <a:lstStyle/>
                    <a:p>
                      <a:pPr algn="ctr" rtl="0" fontAlgn="base">
                        <a:lnSpc>
                          <a:spcPts val="1000"/>
                        </a:lnSpc>
                      </a:pPr>
                      <a:r>
                        <a:rPr lang="en-US" sz="900" b="0" i="0" u="none" strike="noStrike">
                          <a:solidFill>
                            <a:srgbClr val="000000"/>
                          </a:solidFill>
                          <a:effectLst/>
                          <a:latin typeface="+mn-lt"/>
                        </a:rPr>
                        <a:t> Increase on 23-24</a:t>
                      </a:r>
                      <a:r>
                        <a:rPr lang="en-US" sz="900" b="0" i="0">
                          <a:solidFill>
                            <a:srgbClr val="000000"/>
                          </a:solidFill>
                          <a:effectLst/>
                          <a:latin typeface="+mn-lt"/>
                        </a:rPr>
                        <a:t>​</a:t>
                      </a:r>
                    </a:p>
                  </a:txBody>
                  <a:tcPr marT="18000" marB="18000" anchor="ctr">
                    <a:solidFill>
                      <a:srgbClr val="F7F4F1"/>
                    </a:solidFill>
                  </a:tcPr>
                </a:tc>
                <a:tc>
                  <a:txBody>
                    <a:bodyPr/>
                    <a:lstStyle/>
                    <a:p>
                      <a:pPr algn="ctr" rtl="0" fontAlgn="base">
                        <a:lnSpc>
                          <a:spcPts val="1000"/>
                        </a:lnSpc>
                      </a:pPr>
                      <a:r>
                        <a:rPr lang="en-US" sz="900" b="0" i="0">
                          <a:solidFill>
                            <a:srgbClr val="000000"/>
                          </a:solidFill>
                          <a:effectLst/>
                          <a:latin typeface="+mn-lt"/>
                        </a:rPr>
                        <a:t>18.3m</a:t>
                      </a:r>
                    </a:p>
                  </a:txBody>
                  <a:tcPr marT="18000" marB="18000" anchor="ctr">
                    <a:solidFill>
                      <a:srgbClr val="F7F4F1"/>
                    </a:solidFill>
                  </a:tcPr>
                </a:tc>
                <a:tc>
                  <a:txBody>
                    <a:bodyPr/>
                    <a:lstStyle/>
                    <a:p>
                      <a:pPr algn="ctr" rtl="0" fontAlgn="base">
                        <a:lnSpc>
                          <a:spcPts val="1000"/>
                        </a:lnSpc>
                      </a:pPr>
                      <a:r>
                        <a:rPr lang="en-US" sz="900" b="0" i="0">
                          <a:solidFill>
                            <a:srgbClr val="000000"/>
                          </a:solidFill>
                          <a:effectLst/>
                          <a:latin typeface="+mn-lt"/>
                        </a:rPr>
                        <a:t>3% improvement</a:t>
                      </a:r>
                    </a:p>
                  </a:txBody>
                  <a:tcPr marT="18000" marB="18000" anchor="ctr">
                    <a:solidFill>
                      <a:srgbClr val="F7F4F1"/>
                    </a:solidFill>
                  </a:tcPr>
                </a:tc>
                <a:extLst>
                  <a:ext uri="{0D108BD9-81ED-4DB2-BD59-A6C34878D82A}">
                    <a16:rowId xmlns:a16="http://schemas.microsoft.com/office/drawing/2014/main" val="3052376826"/>
                  </a:ext>
                </a:extLst>
              </a:tr>
              <a:tr h="215874">
                <a:tc vMerge="1">
                  <a:txBody>
                    <a:bodyPr/>
                    <a:lstStyle/>
                    <a:p>
                      <a:endParaRPr lang="en-GB" sz="100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Clicks on guidance products from the NICE corporate website</a:t>
                      </a:r>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GB" sz="900" b="1" i="0">
                          <a:solidFill>
                            <a:schemeClr val="tx1"/>
                          </a:solidFill>
                          <a:effectLst/>
                          <a:latin typeface="+mn-lt"/>
                        </a:rPr>
                        <a:t>78,700​</a:t>
                      </a:r>
                    </a:p>
                  </a:txBody>
                  <a:tcPr marT="18000" marB="18000" anchor="ctr">
                    <a:solidFill>
                      <a:srgbClr val="FFC000"/>
                    </a:solidFill>
                  </a:tcPr>
                </a:tc>
                <a:tc>
                  <a:txBody>
                    <a:bodyPr/>
                    <a:lstStyle/>
                    <a:p>
                      <a:pPr algn="ctr" rtl="0" fontAlgn="base">
                        <a:lnSpc>
                          <a:spcPts val="1000"/>
                        </a:lnSpc>
                      </a:pPr>
                      <a:r>
                        <a:rPr lang="en-US" sz="900" b="0" i="0">
                          <a:solidFill>
                            <a:srgbClr val="000000"/>
                          </a:solidFill>
                          <a:effectLst/>
                          <a:latin typeface="+mn-lt"/>
                        </a:rPr>
                        <a:t>95,700</a:t>
                      </a:r>
                    </a:p>
                  </a:txBody>
                  <a:tcPr marT="18000" marB="18000" anchor="ctr">
                    <a:solidFill>
                      <a:srgbClr val="F7F4F1"/>
                    </a:solidFill>
                  </a:tcPr>
                </a:tc>
                <a:tc>
                  <a:txBody>
                    <a:bodyPr/>
                    <a:lstStyle/>
                    <a:p>
                      <a:pPr algn="ctr" rtl="0" fontAlgn="base">
                        <a:lnSpc>
                          <a:spcPts val="1000"/>
                        </a:lnSpc>
                      </a:pPr>
                      <a:r>
                        <a:rPr lang="en-US" sz="900" b="0" i="0">
                          <a:solidFill>
                            <a:srgbClr val="000000"/>
                          </a:solidFill>
                          <a:effectLst/>
                          <a:latin typeface="+mn-lt"/>
                        </a:rPr>
                        <a:t>83,200</a:t>
                      </a:r>
                    </a:p>
                  </a:txBody>
                  <a:tcPr marT="18000" marB="18000" anchor="ctr">
                    <a:solidFill>
                      <a:srgbClr val="F7F4F1"/>
                    </a:solidFill>
                  </a:tcPr>
                </a:tc>
                <a:tc>
                  <a:txBody>
                    <a:bodyPr/>
                    <a:lstStyle/>
                    <a:p>
                      <a:pPr algn="ctr" rtl="0" fontAlgn="base">
                        <a:lnSpc>
                          <a:spcPts val="1000"/>
                        </a:lnSpc>
                      </a:pPr>
                      <a:r>
                        <a:rPr lang="en-US" sz="900" b="0" i="0">
                          <a:solidFill>
                            <a:srgbClr val="000000"/>
                          </a:solidFill>
                          <a:effectLst/>
                          <a:latin typeface="+mn-lt"/>
                        </a:rPr>
                        <a:t>5% reduction</a:t>
                      </a:r>
                    </a:p>
                  </a:txBody>
                  <a:tcPr marT="18000" marB="18000" anchor="ctr">
                    <a:solidFill>
                      <a:srgbClr val="F7F4F1"/>
                    </a:solidFill>
                  </a:tcPr>
                </a:tc>
                <a:extLst>
                  <a:ext uri="{0D108BD9-81ED-4DB2-BD59-A6C34878D82A}">
                    <a16:rowId xmlns:a16="http://schemas.microsoft.com/office/drawing/2014/main" val="496302499"/>
                  </a:ext>
                </a:extLst>
              </a:tr>
              <a:tr h="286441">
                <a:tc rowSpan="2">
                  <a:txBody>
                    <a:bodyPr/>
                    <a:lstStyle/>
                    <a:p>
                      <a:pPr algn="ctr"/>
                      <a:r>
                        <a:rPr lang="en-US" sz="900"/>
                        <a:t>Impactful</a:t>
                      </a:r>
                      <a:endParaRPr lang="en-GB" sz="900"/>
                    </a:p>
                  </a:txBody>
                  <a:tcPr marT="18000" marB="18000" vert="vert270" anchor="ctr">
                    <a:solidFill>
                      <a:srgbClr val="C8E0E6"/>
                    </a:solidFill>
                  </a:tcPr>
                </a:tc>
                <a:tc gridSpan="2">
                  <a:txBody>
                    <a:bodyPr/>
                    <a:lstStyle/>
                    <a:p>
                      <a:r>
                        <a:rPr lang="en-US" sz="900"/>
                        <a:t>All agreed priority areas have targeted implementation support package in place</a:t>
                      </a:r>
                      <a:endParaRPr lang="en-GB" sz="900"/>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GB" sz="900" b="1" i="0">
                          <a:solidFill>
                            <a:schemeClr val="tx1"/>
                          </a:solidFill>
                          <a:effectLst/>
                          <a:latin typeface="+mn-lt"/>
                        </a:rPr>
                        <a:t>3​</a:t>
                      </a:r>
                    </a:p>
                  </a:txBody>
                  <a:tcPr marT="18000" marB="18000" anchor="ctr">
                    <a:solidFill>
                      <a:srgbClr val="FFC000"/>
                    </a:solidFill>
                  </a:tcPr>
                </a:tc>
                <a:tc>
                  <a:txBody>
                    <a:bodyPr/>
                    <a:lstStyle/>
                    <a:p>
                      <a:pPr algn="ctr" rtl="0" fontAlgn="base">
                        <a:lnSpc>
                          <a:spcPts val="1000"/>
                        </a:lnSpc>
                      </a:pPr>
                      <a:r>
                        <a:rPr lang="en-GB" sz="900" b="0" i="0">
                          <a:solidFill>
                            <a:srgbClr val="000000"/>
                          </a:solidFill>
                          <a:effectLst/>
                          <a:latin typeface="+mn-lt"/>
                        </a:rPr>
                        <a:t>5​</a:t>
                      </a:r>
                    </a:p>
                  </a:txBody>
                  <a:tcPr marT="18000" marB="18000" anchor="ctr">
                    <a:solidFill>
                      <a:srgbClr val="F7F4F1"/>
                    </a:solidFill>
                  </a:tcPr>
                </a:tc>
                <a:tc rowSpan="2" gridSpan="2">
                  <a:txBody>
                    <a:bodyPr/>
                    <a:lstStyle/>
                    <a:p>
                      <a:pPr algn="ctr"/>
                      <a:r>
                        <a:rPr lang="en-GB" sz="900">
                          <a:solidFill>
                            <a:schemeClr val="tx1"/>
                          </a:solidFill>
                          <a:latin typeface="+mn-lt"/>
                        </a:rPr>
                        <a:t>N/A - new indicators</a:t>
                      </a:r>
                    </a:p>
                  </a:txBody>
                  <a:tcPr marT="18000" marB="18000" anchor="ctr">
                    <a:solidFill>
                      <a:srgbClr val="F7F4F1"/>
                    </a:solidFill>
                  </a:tcPr>
                </a:tc>
                <a:tc rowSpan="2" hMerge="1">
                  <a:txBody>
                    <a:bodyPr/>
                    <a:lstStyle/>
                    <a:p>
                      <a:pPr algn="ctr"/>
                      <a:endParaRPr lang="en-GB" sz="900">
                        <a:solidFill>
                          <a:schemeClr val="tx1"/>
                        </a:solidFill>
                        <a:latin typeface="+mn-lt"/>
                      </a:endParaRPr>
                    </a:p>
                  </a:txBody>
                  <a:tcPr marT="18000" marB="18000" anchor="ctr">
                    <a:solidFill>
                      <a:schemeClr val="bg1">
                        <a:lumMod val="85000"/>
                      </a:schemeClr>
                    </a:solidFill>
                  </a:tcPr>
                </a:tc>
                <a:extLst>
                  <a:ext uri="{0D108BD9-81ED-4DB2-BD59-A6C34878D82A}">
                    <a16:rowId xmlns:a16="http://schemas.microsoft.com/office/drawing/2014/main" val="958184095"/>
                  </a:ext>
                </a:extLst>
              </a:tr>
              <a:tr h="303961">
                <a:tc vMerge="1">
                  <a:txBody>
                    <a:bodyPr/>
                    <a:lstStyle/>
                    <a:p>
                      <a:endParaRPr lang="en-GB" sz="100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New partnerships (including Voluntary and Community Sector </a:t>
                      </a:r>
                      <a:r>
                        <a:rPr lang="en-US" sz="900" err="1"/>
                        <a:t>organisations</a:t>
                      </a:r>
                      <a:r>
                        <a:rPr lang="en-US" sz="900"/>
                        <a:t>) to amplify the impact of NICE guidance in agreed priority areas. ​</a:t>
                      </a:r>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GB" sz="900" b="1" i="0">
                          <a:solidFill>
                            <a:schemeClr val="tx1"/>
                          </a:solidFill>
                          <a:effectLst/>
                          <a:latin typeface="+mn-lt"/>
                        </a:rPr>
                        <a:t>5​</a:t>
                      </a:r>
                    </a:p>
                  </a:txBody>
                  <a:tcPr marT="18000" marB="18000" anchor="ctr">
                    <a:solidFill>
                      <a:srgbClr val="00B050"/>
                    </a:solidFill>
                  </a:tcPr>
                </a:tc>
                <a:tc>
                  <a:txBody>
                    <a:bodyPr/>
                    <a:lstStyle/>
                    <a:p>
                      <a:pPr algn="ctr" rtl="0" fontAlgn="base">
                        <a:lnSpc>
                          <a:spcPts val="1000"/>
                        </a:lnSpc>
                      </a:pPr>
                      <a:r>
                        <a:rPr lang="en-GB" sz="900" b="0" i="0">
                          <a:solidFill>
                            <a:srgbClr val="000000"/>
                          </a:solidFill>
                          <a:effectLst/>
                          <a:latin typeface="+mn-lt"/>
                        </a:rPr>
                        <a:t>5​</a:t>
                      </a:r>
                    </a:p>
                  </a:txBody>
                  <a:tcPr marT="18000" marB="18000" anchor="ctr">
                    <a:solidFill>
                      <a:srgbClr val="F7F4F1"/>
                    </a:solidFill>
                  </a:tcPr>
                </a:tc>
                <a:tc gridSpan="2" vMerge="1">
                  <a:txBody>
                    <a:bodyPr/>
                    <a:lstStyle/>
                    <a:p>
                      <a:pPr algn="ctr"/>
                      <a:endParaRPr lang="en-GB" sz="900">
                        <a:solidFill>
                          <a:schemeClr val="tx1"/>
                        </a:solidFill>
                        <a:latin typeface="+mn-lt"/>
                      </a:endParaRPr>
                    </a:p>
                  </a:txBody>
                  <a:tcPr marT="18000" marB="18000" anchor="ctr">
                    <a:solidFill>
                      <a:schemeClr val="bg1">
                        <a:lumMod val="85000"/>
                      </a:schemeClr>
                    </a:solidFill>
                  </a:tcPr>
                </a:tc>
                <a:tc hMerge="1" vMerge="1">
                  <a:txBody>
                    <a:bodyPr/>
                    <a:lstStyle/>
                    <a:p>
                      <a:endParaRPr lang="en-GB"/>
                    </a:p>
                  </a:txBody>
                  <a:tcPr/>
                </a:tc>
                <a:extLst>
                  <a:ext uri="{0D108BD9-81ED-4DB2-BD59-A6C34878D82A}">
                    <a16:rowId xmlns:a16="http://schemas.microsoft.com/office/drawing/2014/main" val="2638295177"/>
                  </a:ext>
                </a:extLst>
              </a:tr>
              <a:tr h="197434">
                <a:tc rowSpan="7">
                  <a:txBody>
                    <a:bodyPr/>
                    <a:lstStyle/>
                    <a:p>
                      <a:pPr algn="ctr"/>
                      <a:r>
                        <a:rPr lang="en-US" sz="900"/>
                        <a:t>Brilliant Org</a:t>
                      </a:r>
                      <a:endParaRPr lang="en-GB" sz="900"/>
                    </a:p>
                  </a:txBody>
                  <a:tcPr marT="18000" marB="18000" vert="vert270" anchor="ctr">
                    <a:solidFill>
                      <a:srgbClr val="C8E0E6"/>
                    </a:solidFill>
                  </a:tcPr>
                </a:tc>
                <a:tc gridSpan="2">
                  <a:txBody>
                    <a:bodyPr/>
                    <a:lstStyle/>
                    <a:p>
                      <a:r>
                        <a:rPr lang="en-US" sz="900"/>
                        <a:t>Media coverage of NICE that is positive in sentiment​</a:t>
                      </a:r>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GB" sz="900" b="1" i="0">
                          <a:solidFill>
                            <a:schemeClr val="tx1"/>
                          </a:solidFill>
                          <a:effectLst/>
                          <a:latin typeface="+mn-lt"/>
                        </a:rPr>
                        <a:t>81%​</a:t>
                      </a:r>
                    </a:p>
                  </a:txBody>
                  <a:tcPr marT="18000" marB="18000" anchor="ctr">
                    <a:solidFill>
                      <a:srgbClr val="00B050"/>
                    </a:solidFill>
                  </a:tcPr>
                </a:tc>
                <a:tc>
                  <a:txBody>
                    <a:bodyPr/>
                    <a:lstStyle/>
                    <a:p>
                      <a:pPr algn="ctr" rtl="0" fontAlgn="base">
                        <a:lnSpc>
                          <a:spcPts val="1000"/>
                        </a:lnSpc>
                      </a:pPr>
                      <a:r>
                        <a:rPr lang="en-GB" sz="900" b="0" i="0">
                          <a:solidFill>
                            <a:srgbClr val="000000"/>
                          </a:solidFill>
                          <a:effectLst/>
                          <a:latin typeface="+mn-lt"/>
                        </a:rPr>
                        <a:t>80%​</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80%</a:t>
                      </a:r>
                    </a:p>
                  </a:txBody>
                  <a:tcPr marT="18000" marB="18000" anchor="ctr">
                    <a:solidFill>
                      <a:srgbClr val="F7F4F1"/>
                    </a:solidFill>
                  </a:tcPr>
                </a:tc>
                <a:tc>
                  <a:txBody>
                    <a:bodyPr/>
                    <a:lstStyle/>
                    <a:p>
                      <a:pPr marL="0" marR="0" lvl="0" indent="0" algn="ctr" defTabSz="914400" rtl="0" eaLnBrk="1" fontAlgn="base" latinLnBrk="0" hangingPunct="1">
                        <a:lnSpc>
                          <a:spcPts val="1000"/>
                        </a:lnSpc>
                        <a:spcBef>
                          <a:spcPts val="0"/>
                        </a:spcBef>
                        <a:spcAft>
                          <a:spcPts val="0"/>
                        </a:spcAft>
                        <a:buClrTx/>
                        <a:buSzTx/>
                        <a:buFontTx/>
                        <a:buNone/>
                        <a:tabLst/>
                        <a:defRPr/>
                      </a:pPr>
                      <a:r>
                        <a:rPr lang="en-GB" sz="900">
                          <a:solidFill>
                            <a:schemeClr val="tx1"/>
                          </a:solidFill>
                          <a:latin typeface="+mn-lt"/>
                        </a:rPr>
                        <a:t>1 pp improvement</a:t>
                      </a:r>
                    </a:p>
                  </a:txBody>
                  <a:tcPr marT="18000" marB="18000" anchor="ctr">
                    <a:solidFill>
                      <a:srgbClr val="F7F4F1"/>
                    </a:solidFill>
                  </a:tcPr>
                </a:tc>
                <a:extLst>
                  <a:ext uri="{0D108BD9-81ED-4DB2-BD59-A6C34878D82A}">
                    <a16:rowId xmlns:a16="http://schemas.microsoft.com/office/drawing/2014/main" val="650964193"/>
                  </a:ext>
                </a:extLst>
              </a:tr>
              <a:tr h="197434">
                <a:tc vMerge="1">
                  <a:txBody>
                    <a:bodyPr/>
                    <a:lstStyle/>
                    <a:p>
                      <a:endParaRPr lang="en-GB" sz="100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Media coverage that is generated by NICE includes at least one NICE key message​</a:t>
                      </a:r>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GB" sz="900" b="1" i="0">
                          <a:solidFill>
                            <a:schemeClr val="tx1"/>
                          </a:solidFill>
                          <a:effectLst/>
                          <a:latin typeface="+mn-lt"/>
                        </a:rPr>
                        <a:t>52%​</a:t>
                      </a:r>
                    </a:p>
                  </a:txBody>
                  <a:tcPr marT="18000" marB="18000" anchor="ctr">
                    <a:solidFill>
                      <a:srgbClr val="FFC000"/>
                    </a:solidFill>
                  </a:tcPr>
                </a:tc>
                <a:tc>
                  <a:txBody>
                    <a:bodyPr/>
                    <a:lstStyle/>
                    <a:p>
                      <a:pPr algn="ctr" rtl="0" fontAlgn="base">
                        <a:lnSpc>
                          <a:spcPts val="1000"/>
                        </a:lnSpc>
                      </a:pPr>
                      <a:r>
                        <a:rPr lang="en-GB" sz="900" b="0" i="0">
                          <a:solidFill>
                            <a:srgbClr val="000000"/>
                          </a:solidFill>
                          <a:effectLst/>
                          <a:latin typeface="+mn-lt"/>
                        </a:rPr>
                        <a:t>60%​</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54%</a:t>
                      </a:r>
                    </a:p>
                  </a:txBody>
                  <a:tcPr marT="18000" marB="18000" anchor="ctr">
                    <a:solidFill>
                      <a:srgbClr val="F7F4F1"/>
                    </a:solidFill>
                  </a:tcPr>
                </a:tc>
                <a:tc>
                  <a:txBody>
                    <a:bodyPr/>
                    <a:lstStyle/>
                    <a:p>
                      <a:pPr marL="0" marR="0" lvl="0" indent="0" algn="ctr" defTabSz="914400" rtl="0" eaLnBrk="1" fontAlgn="base" latinLnBrk="0" hangingPunct="1">
                        <a:lnSpc>
                          <a:spcPts val="1000"/>
                        </a:lnSpc>
                        <a:spcBef>
                          <a:spcPts val="0"/>
                        </a:spcBef>
                        <a:spcAft>
                          <a:spcPts val="0"/>
                        </a:spcAft>
                        <a:buClrTx/>
                        <a:buSzTx/>
                        <a:buFontTx/>
                        <a:buNone/>
                        <a:tabLst/>
                        <a:defRPr/>
                      </a:pPr>
                      <a:r>
                        <a:rPr lang="en-GB" sz="900">
                          <a:solidFill>
                            <a:schemeClr val="tx1"/>
                          </a:solidFill>
                          <a:latin typeface="+mn-lt"/>
                        </a:rPr>
                        <a:t>2 pp reduction</a:t>
                      </a:r>
                    </a:p>
                  </a:txBody>
                  <a:tcPr marT="18000" marB="18000" anchor="ctr">
                    <a:solidFill>
                      <a:srgbClr val="F7F4F1"/>
                    </a:solidFill>
                  </a:tcPr>
                </a:tc>
                <a:extLst>
                  <a:ext uri="{0D108BD9-81ED-4DB2-BD59-A6C34878D82A}">
                    <a16:rowId xmlns:a16="http://schemas.microsoft.com/office/drawing/2014/main" val="2360194262"/>
                  </a:ext>
                </a:extLst>
              </a:tr>
              <a:tr h="238843">
                <a:tc vMerge="1">
                  <a:txBody>
                    <a:bodyPr/>
                    <a:lstStyle/>
                    <a:p>
                      <a:endParaRPr lang="en-GB" sz="1000"/>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Workforce representation</a:t>
                      </a:r>
                    </a:p>
                  </a:txBody>
                  <a:tcPr marT="18000" marB="18000" anchor="ctr">
                    <a:solidFill>
                      <a:srgbClr val="F7F4F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dk1"/>
                          </a:solidFill>
                          <a:latin typeface="+mn-lt"/>
                          <a:ea typeface="+mn-ea"/>
                          <a:cs typeface="+mn-cs"/>
                        </a:rPr>
                        <a:t>Ethnic minority staff</a:t>
                      </a:r>
                    </a:p>
                  </a:txBody>
                  <a:tcPr anchor="ctr">
                    <a:solidFill>
                      <a:srgbClr val="F7F4F1"/>
                    </a:solidFill>
                  </a:tcPr>
                </a:tc>
                <a:tc>
                  <a:txBody>
                    <a:bodyPr/>
                    <a:lstStyle/>
                    <a:p>
                      <a:pPr algn="ctr" rtl="0" fontAlgn="base"/>
                      <a:r>
                        <a:rPr lang="en-GB" sz="1000" b="1" i="0">
                          <a:solidFill>
                            <a:schemeClr val="tx1"/>
                          </a:solidFill>
                          <a:effectLst/>
                          <a:latin typeface="Arial"/>
                          <a:cs typeface="Arial"/>
                        </a:rPr>
                        <a:t>21%</a:t>
                      </a:r>
                    </a:p>
                  </a:txBody>
                  <a:tcPr anchor="ctr">
                    <a:solidFill>
                      <a:srgbClr val="00B050"/>
                    </a:solidFill>
                  </a:tcPr>
                </a:tc>
                <a:tc>
                  <a:txBody>
                    <a:bodyPr/>
                    <a:lstStyle/>
                    <a:p>
                      <a:pPr algn="ctr" rtl="0" fontAlgn="base"/>
                      <a:r>
                        <a:rPr lang="en-GB" sz="1000" b="0" i="0">
                          <a:solidFill>
                            <a:srgbClr val="000000"/>
                          </a:solidFill>
                          <a:effectLst/>
                          <a:latin typeface="Arial"/>
                          <a:cs typeface="Arial"/>
                        </a:rPr>
                        <a:t>20.3%</a:t>
                      </a:r>
                    </a:p>
                  </a:txBody>
                  <a:tcPr anchor="ctr">
                    <a:solidFill>
                      <a:srgbClr val="F7F4F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a:cs typeface="Arial"/>
                        </a:rPr>
                        <a:t>18.21</a:t>
                      </a:r>
                      <a:r>
                        <a:rPr lang="en-GB" sz="1000" b="0" i="0">
                          <a:solidFill>
                            <a:srgbClr val="000000"/>
                          </a:solidFill>
                          <a:effectLst/>
                          <a:latin typeface="Arial"/>
                          <a:cs typeface="Arial"/>
                        </a:rPr>
                        <a:t>​%</a:t>
                      </a:r>
                    </a:p>
                  </a:txBody>
                  <a:tcPr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noProof="0">
                          <a:solidFill>
                            <a:schemeClr val="tx1"/>
                          </a:solidFill>
                          <a:latin typeface="Arial"/>
                        </a:rPr>
                        <a:t>+2.79pp</a:t>
                      </a:r>
                      <a:endParaRPr lang="en-GB" sz="1000" b="0" i="0" u="none" strike="noStrike" noProof="0">
                        <a:solidFill>
                          <a:schemeClr val="tx1"/>
                        </a:solidFill>
                        <a:latin typeface="Arial"/>
                        <a:ea typeface="Inter"/>
                        <a:cs typeface="Arial" panose="020B0604020202020204" pitchFamily="34" charset="0"/>
                      </a:endParaRPr>
                    </a:p>
                  </a:txBody>
                  <a:tcPr anchor="ctr">
                    <a:solidFill>
                      <a:srgbClr val="F7F4F1"/>
                    </a:solidFill>
                  </a:tcPr>
                </a:tc>
                <a:extLst>
                  <a:ext uri="{0D108BD9-81ED-4DB2-BD59-A6C34878D82A}">
                    <a16:rowId xmlns:a16="http://schemas.microsoft.com/office/drawing/2014/main" val="2201082682"/>
                  </a:ext>
                </a:extLst>
              </a:tr>
              <a:tr h="238843">
                <a:tc vMerge="1">
                  <a:txBody>
                    <a:bodyPr/>
                    <a:lstStyle/>
                    <a:p>
                      <a:endParaRPr lang="en-GB"/>
                    </a:p>
                  </a:txBody>
                  <a:tcPr/>
                </a:tc>
                <a:tc vMerge="1">
                  <a:txBody>
                    <a:bodyPr/>
                    <a:lstStyle/>
                    <a:p>
                      <a:endParaRPr lang="en-GB"/>
                    </a:p>
                  </a:txBody>
                  <a:tcPr/>
                </a:tc>
                <a:tc>
                  <a:txBody>
                    <a:bodyPr/>
                    <a:lstStyle/>
                    <a:p>
                      <a:r>
                        <a:rPr lang="en-GB" sz="900" kern="1200">
                          <a:solidFill>
                            <a:schemeClr val="dk1"/>
                          </a:solidFill>
                          <a:latin typeface="+mn-lt"/>
                          <a:ea typeface="+mn-ea"/>
                          <a:cs typeface="+mn-cs"/>
                        </a:rPr>
                        <a:t>Staff with a disability</a:t>
                      </a:r>
                      <a:endParaRPr lang="en-GB"/>
                    </a:p>
                  </a:txBody>
                  <a:tcPr anchor="ctr">
                    <a:solidFill>
                      <a:srgbClr val="F7F4F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1" i="0">
                          <a:solidFill>
                            <a:schemeClr val="tx1"/>
                          </a:solidFill>
                          <a:effectLst/>
                          <a:latin typeface="Arial"/>
                          <a:cs typeface="Arial"/>
                        </a:rPr>
                        <a:t>11%</a:t>
                      </a:r>
                    </a:p>
                  </a:txBody>
                  <a:tcPr anchor="ctr">
                    <a:solidFill>
                      <a:srgbClr val="00B050"/>
                    </a:solidFill>
                  </a:tcPr>
                </a:tc>
                <a:tc>
                  <a:txBody>
                    <a:bodyPr/>
                    <a:lstStyle/>
                    <a:p>
                      <a:pPr algn="ctr" rtl="0" fontAlgn="base"/>
                      <a:r>
                        <a:rPr lang="en-GB" sz="1000" b="0" i="0">
                          <a:solidFill>
                            <a:srgbClr val="000000"/>
                          </a:solidFill>
                          <a:effectLst/>
                          <a:latin typeface="Arial"/>
                          <a:cs typeface="Arial"/>
                        </a:rPr>
                        <a:t>10.44%</a:t>
                      </a:r>
                    </a:p>
                  </a:txBody>
                  <a:tcPr anchor="ctr">
                    <a:solidFill>
                      <a:srgbClr val="F7F4F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i="0">
                          <a:solidFill>
                            <a:srgbClr val="000000"/>
                          </a:solidFill>
                          <a:effectLst/>
                          <a:latin typeface="Arial"/>
                          <a:cs typeface="Arial"/>
                        </a:rPr>
                        <a:t>9.49%</a:t>
                      </a:r>
                    </a:p>
                  </a:txBody>
                  <a:tcPr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noProof="0">
                          <a:solidFill>
                            <a:schemeClr val="tx1"/>
                          </a:solidFill>
                          <a:latin typeface="Arial"/>
                        </a:rPr>
                        <a:t>+1.51pp</a:t>
                      </a:r>
                      <a:endParaRPr lang="en-US" sz="1000" b="0" i="0" u="none" strike="noStrike" noProof="0">
                        <a:solidFill>
                          <a:schemeClr val="tx1"/>
                        </a:solidFill>
                        <a:latin typeface="Arial"/>
                      </a:endParaRPr>
                    </a:p>
                  </a:txBody>
                  <a:tcPr anchor="ctr">
                    <a:solidFill>
                      <a:srgbClr val="F7F4F1"/>
                    </a:solidFill>
                  </a:tcPr>
                </a:tc>
                <a:extLst>
                  <a:ext uri="{0D108BD9-81ED-4DB2-BD59-A6C34878D82A}">
                    <a16:rowId xmlns:a16="http://schemas.microsoft.com/office/drawing/2014/main" val="2179158703"/>
                  </a:ext>
                </a:extLst>
              </a:tr>
              <a:tr h="238843">
                <a:tc vMerge="1">
                  <a:txBody>
                    <a:bodyPr/>
                    <a:lstStyle/>
                    <a:p>
                      <a:endParaRPr lang="en-GB"/>
                    </a:p>
                  </a:txBody>
                  <a:tcPr/>
                </a:tc>
                <a:tc vMerge="1">
                  <a:txBody>
                    <a:bodyPr/>
                    <a:lstStyle/>
                    <a:p>
                      <a:endParaRPr lang="en-GB"/>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dk1"/>
                          </a:solidFill>
                          <a:latin typeface="+mn-lt"/>
                          <a:ea typeface="+mn-ea"/>
                          <a:cs typeface="+mn-cs"/>
                        </a:rPr>
                        <a:t>LGBTQ+ staff</a:t>
                      </a:r>
                    </a:p>
                  </a:txBody>
                  <a:tcPr anchor="ctr">
                    <a:solidFill>
                      <a:srgbClr val="F7F4F1"/>
                    </a:solidFill>
                  </a:tcPr>
                </a:tc>
                <a:tc>
                  <a:txBody>
                    <a:bodyPr/>
                    <a:lstStyle/>
                    <a:p>
                      <a:pPr algn="ctr" rtl="0" fontAlgn="base"/>
                      <a:r>
                        <a:rPr lang="en-GB" sz="1000" b="1" i="0">
                          <a:solidFill>
                            <a:schemeClr val="tx1"/>
                          </a:solidFill>
                          <a:effectLst/>
                          <a:latin typeface="Arial"/>
                          <a:cs typeface="Arial"/>
                        </a:rPr>
                        <a:t>9.1%</a:t>
                      </a:r>
                    </a:p>
                  </a:txBody>
                  <a:tcPr anchor="ctr">
                    <a:solidFill>
                      <a:srgbClr val="FFC00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i="0">
                          <a:solidFill>
                            <a:srgbClr val="000000"/>
                          </a:solidFill>
                          <a:effectLst/>
                          <a:latin typeface="Arial"/>
                          <a:cs typeface="Arial"/>
                        </a:rPr>
                        <a:t>9.17%</a:t>
                      </a:r>
                    </a:p>
                  </a:txBody>
                  <a:tcPr anchor="ctr">
                    <a:solidFill>
                      <a:srgbClr val="F7F4F1"/>
                    </a:solidFill>
                  </a:tcPr>
                </a:tc>
                <a:tc>
                  <a:txBody>
                    <a:bodyPr/>
                    <a:lstStyle/>
                    <a:p>
                      <a:pPr algn="ctr" rtl="0" fontAlgn="base"/>
                      <a:r>
                        <a:rPr lang="en-GB" sz="1000" b="0" i="0">
                          <a:solidFill>
                            <a:srgbClr val="000000"/>
                          </a:solidFill>
                          <a:effectLst/>
                          <a:latin typeface="Arial"/>
                          <a:cs typeface="Arial"/>
                        </a:rPr>
                        <a:t>8.34%</a:t>
                      </a:r>
                    </a:p>
                  </a:txBody>
                  <a:tcPr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noProof="0">
                          <a:solidFill>
                            <a:schemeClr val="tx1"/>
                          </a:solidFill>
                          <a:latin typeface="Arial"/>
                        </a:rPr>
                        <a:t>+0.76pp</a:t>
                      </a:r>
                      <a:endParaRPr lang="en-GB" sz="1000" b="0">
                        <a:solidFill>
                          <a:schemeClr val="tx1"/>
                        </a:solidFill>
                      </a:endParaRPr>
                    </a:p>
                  </a:txBody>
                  <a:tcPr anchor="ctr">
                    <a:solidFill>
                      <a:srgbClr val="F7F4F1"/>
                    </a:solidFill>
                  </a:tcPr>
                </a:tc>
                <a:extLst>
                  <a:ext uri="{0D108BD9-81ED-4DB2-BD59-A6C34878D82A}">
                    <a16:rowId xmlns:a16="http://schemas.microsoft.com/office/drawing/2014/main" val="2960782095"/>
                  </a:ext>
                </a:extLst>
              </a:tr>
              <a:tr h="197434">
                <a:tc vMerge="1">
                  <a:txBody>
                    <a:bodyPr/>
                    <a:lstStyle/>
                    <a:p>
                      <a:endParaRPr lang="en-GB" sz="100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Number of informal resolutions</a:t>
                      </a:r>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US" sz="900" b="1" i="0">
                          <a:solidFill>
                            <a:schemeClr val="tx1"/>
                          </a:solidFill>
                          <a:effectLst/>
                          <a:latin typeface="+mn-lt"/>
                        </a:rPr>
                        <a:t>56</a:t>
                      </a:r>
                    </a:p>
                  </a:txBody>
                  <a:tcPr marT="18000" marB="18000" anchor="ctr">
                    <a:solidFill>
                      <a:srgbClr val="00B050"/>
                    </a:solidFill>
                  </a:tcPr>
                </a:tc>
                <a:tc>
                  <a:txBody>
                    <a:bodyPr/>
                    <a:lstStyle/>
                    <a:p>
                      <a:pPr algn="ctr" rtl="0" fontAlgn="base">
                        <a:lnSpc>
                          <a:spcPts val="1000"/>
                        </a:lnSpc>
                      </a:pPr>
                      <a:r>
                        <a:rPr lang="en-GB" sz="900" b="0" i="0">
                          <a:solidFill>
                            <a:srgbClr val="000000"/>
                          </a:solidFill>
                          <a:effectLst/>
                          <a:latin typeface="+mn-lt"/>
                        </a:rPr>
                        <a:t>32 (50% increase)</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21</a:t>
                      </a:r>
                    </a:p>
                  </a:txBody>
                  <a:tcPr marT="18000" marB="18000" anchor="ctr">
                    <a:solidFill>
                      <a:srgbClr val="F7F4F1"/>
                    </a:solidFill>
                  </a:tcPr>
                </a:tc>
                <a:tc>
                  <a:txBody>
                    <a:bodyPr/>
                    <a:lstStyle/>
                    <a:p>
                      <a:pPr algn="ctr" rtl="0" fontAlgn="base">
                        <a:lnSpc>
                          <a:spcPts val="1000"/>
                        </a:lnSpc>
                      </a:pPr>
                      <a:r>
                        <a:rPr lang="en-GB" sz="900" b="0" i="0">
                          <a:solidFill>
                            <a:srgbClr val="000000"/>
                          </a:solidFill>
                          <a:effectLst/>
                          <a:latin typeface="+mn-lt"/>
                        </a:rPr>
                        <a:t>166% increase</a:t>
                      </a:r>
                    </a:p>
                  </a:txBody>
                  <a:tcPr marT="18000" marB="18000" anchor="ctr">
                    <a:solidFill>
                      <a:srgbClr val="F7F4F1"/>
                    </a:solidFill>
                  </a:tcPr>
                </a:tc>
                <a:extLst>
                  <a:ext uri="{0D108BD9-81ED-4DB2-BD59-A6C34878D82A}">
                    <a16:rowId xmlns:a16="http://schemas.microsoft.com/office/drawing/2014/main" val="453978041"/>
                  </a:ext>
                </a:extLst>
              </a:tr>
              <a:tr h="300202">
                <a:tc vMerge="1">
                  <a:txBody>
                    <a:bodyPr/>
                    <a:lstStyle/>
                    <a:p>
                      <a:endParaRPr lang="en-GB" sz="100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Financial position​</a:t>
                      </a:r>
                    </a:p>
                  </a:txBody>
                  <a:tcPr marT="18000" marB="18000" anchor="ctr">
                    <a:solidFill>
                      <a:srgbClr val="F7F4F1"/>
                    </a:solidFill>
                  </a:tcPr>
                </a:tc>
                <a:tc hMerge="1">
                  <a:txBody>
                    <a:bodyPr/>
                    <a:lstStyle/>
                    <a:p>
                      <a:endParaRPr lang="en-GB"/>
                    </a:p>
                  </a:txBody>
                  <a:tcPr/>
                </a:tc>
                <a:tc>
                  <a:txBody>
                    <a:bodyPr/>
                    <a:lstStyle/>
                    <a:p>
                      <a:pPr algn="ctr" rtl="0" fontAlgn="base">
                        <a:lnSpc>
                          <a:spcPts val="1000"/>
                        </a:lnSpc>
                      </a:pPr>
                      <a:r>
                        <a:rPr lang="en-US" sz="900" b="1" i="0">
                          <a:solidFill>
                            <a:schemeClr val="tx1"/>
                          </a:solidFill>
                          <a:effectLst/>
                          <a:latin typeface="+mn-lt"/>
                        </a:rPr>
                        <a:t>£2.35m underspend​</a:t>
                      </a:r>
                    </a:p>
                  </a:txBody>
                  <a:tcPr marT="18000" marB="18000" anchor="ctr">
                    <a:solidFill>
                      <a:srgbClr val="FFC000"/>
                    </a:solidFill>
                  </a:tcPr>
                </a:tc>
                <a:tc>
                  <a:txBody>
                    <a:bodyPr/>
                    <a:lstStyle/>
                    <a:p>
                      <a:pPr algn="ctr" rtl="0" fontAlgn="base">
                        <a:lnSpc>
                          <a:spcPts val="1000"/>
                        </a:lnSpc>
                      </a:pPr>
                      <a:r>
                        <a:rPr lang="en-GB" sz="900" b="0" i="0">
                          <a:solidFill>
                            <a:srgbClr val="000000"/>
                          </a:solidFill>
                          <a:effectLst/>
                          <a:latin typeface="+mn-lt"/>
                        </a:rPr>
                        <a:t>No deficit, Surplus &lt;£1m​</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i="0">
                          <a:solidFill>
                            <a:srgbClr val="000000"/>
                          </a:solidFill>
                          <a:effectLst/>
                          <a:latin typeface="+mn-lt"/>
                        </a:rPr>
                        <a:t>Surplus &lt;£1m</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i="0" dirty="0">
                          <a:solidFill>
                            <a:srgbClr val="000000"/>
                          </a:solidFill>
                          <a:effectLst/>
                          <a:latin typeface="+mn-lt"/>
                        </a:rPr>
                        <a:t>-</a:t>
                      </a:r>
                    </a:p>
                  </a:txBody>
                  <a:tcPr marT="18000" marB="18000" anchor="ctr">
                    <a:solidFill>
                      <a:srgbClr val="F7F4F1"/>
                    </a:solidFill>
                  </a:tcPr>
                </a:tc>
                <a:extLst>
                  <a:ext uri="{0D108BD9-81ED-4DB2-BD59-A6C34878D82A}">
                    <a16:rowId xmlns:a16="http://schemas.microsoft.com/office/drawing/2014/main" val="476966461"/>
                  </a:ext>
                </a:extLst>
              </a:tr>
            </a:tbl>
          </a:graphicData>
        </a:graphic>
      </p:graphicFrame>
    </p:spTree>
    <p:extLst>
      <p:ext uri="{BB962C8B-B14F-4D97-AF65-F5344CB8AC3E}">
        <p14:creationId xmlns:p14="http://schemas.microsoft.com/office/powerpoint/2010/main" val="709878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1E587B-214B-B9A9-EA86-3C380EFC8750}"/>
              </a:ext>
            </a:extLst>
          </p:cNvPr>
          <p:cNvSpPr>
            <a:spLocks noGrp="1"/>
          </p:cNvSpPr>
          <p:nvPr>
            <p:ph type="ctrTitle"/>
          </p:nvPr>
        </p:nvSpPr>
        <p:spPr>
          <a:xfrm>
            <a:off x="367907" y="793"/>
            <a:ext cx="11077575" cy="1160463"/>
          </a:xfrm>
        </p:spPr>
        <p:txBody>
          <a:bodyPr/>
          <a:lstStyle/>
          <a:p>
            <a:r>
              <a:rPr lang="en-GB" sz="3200"/>
              <a:t>Performance against milestones</a:t>
            </a:r>
          </a:p>
        </p:txBody>
      </p:sp>
      <p:graphicFrame>
        <p:nvGraphicFramePr>
          <p:cNvPr id="5" name="Table 4">
            <a:extLst>
              <a:ext uri="{FF2B5EF4-FFF2-40B4-BE49-F238E27FC236}">
                <a16:creationId xmlns:a16="http://schemas.microsoft.com/office/drawing/2014/main" id="{65ED50E1-9FD6-C468-66C9-38BCF8408F27}"/>
              </a:ext>
            </a:extLst>
          </p:cNvPr>
          <p:cNvGraphicFramePr>
            <a:graphicFrameLocks noGrp="1"/>
          </p:cNvGraphicFramePr>
          <p:nvPr>
            <p:extLst>
              <p:ext uri="{D42A27DB-BD31-4B8C-83A1-F6EECF244321}">
                <p14:modId xmlns:p14="http://schemas.microsoft.com/office/powerpoint/2010/main" val="1003777893"/>
              </p:ext>
            </p:extLst>
          </p:nvPr>
        </p:nvGraphicFramePr>
        <p:xfrm>
          <a:off x="438149" y="561975"/>
          <a:ext cx="11114028" cy="6151421"/>
        </p:xfrm>
        <a:graphic>
          <a:graphicData uri="http://schemas.openxmlformats.org/drawingml/2006/table">
            <a:tbl>
              <a:tblPr firstRow="1" bandRow="1">
                <a:tableStyleId>{5C22544A-7EE6-4342-B048-85BDC9FD1C3A}</a:tableStyleId>
              </a:tblPr>
              <a:tblGrid>
                <a:gridCol w="1095376">
                  <a:extLst>
                    <a:ext uri="{9D8B030D-6E8A-4147-A177-3AD203B41FA5}">
                      <a16:colId xmlns:a16="http://schemas.microsoft.com/office/drawing/2014/main" val="481456426"/>
                    </a:ext>
                  </a:extLst>
                </a:gridCol>
                <a:gridCol w="9096375">
                  <a:extLst>
                    <a:ext uri="{9D8B030D-6E8A-4147-A177-3AD203B41FA5}">
                      <a16:colId xmlns:a16="http://schemas.microsoft.com/office/drawing/2014/main" val="710353961"/>
                    </a:ext>
                  </a:extLst>
                </a:gridCol>
                <a:gridCol w="922277">
                  <a:extLst>
                    <a:ext uri="{9D8B030D-6E8A-4147-A177-3AD203B41FA5}">
                      <a16:colId xmlns:a16="http://schemas.microsoft.com/office/drawing/2014/main" val="2370196776"/>
                    </a:ext>
                  </a:extLst>
                </a:gridCol>
              </a:tblGrid>
              <a:tr h="234093">
                <a:tc>
                  <a:txBody>
                    <a:bodyPr/>
                    <a:lstStyle/>
                    <a:p>
                      <a:r>
                        <a:rPr lang="en-GB" sz="1050" noProof="0"/>
                        <a:t>Area</a:t>
                      </a:r>
                    </a:p>
                  </a:txBody>
                  <a:tcPr marT="18000" marB="18000"/>
                </a:tc>
                <a:tc>
                  <a:txBody>
                    <a:bodyPr/>
                    <a:lstStyle/>
                    <a:p>
                      <a:r>
                        <a:rPr lang="en-GB" sz="1050" noProof="0"/>
                        <a:t>Milestones</a:t>
                      </a:r>
                    </a:p>
                  </a:txBody>
                  <a:tcPr marT="18000" marB="18000"/>
                </a:tc>
                <a:tc>
                  <a:txBody>
                    <a:bodyPr/>
                    <a:lstStyle/>
                    <a:p>
                      <a:pPr algn="ctr"/>
                      <a:r>
                        <a:rPr lang="en-GB" sz="900" noProof="0"/>
                        <a:t>Status</a:t>
                      </a:r>
                    </a:p>
                  </a:txBody>
                  <a:tcPr marT="18000" marB="18000"/>
                </a:tc>
                <a:extLst>
                  <a:ext uri="{0D108BD9-81ED-4DB2-BD59-A6C34878D82A}">
                    <a16:rowId xmlns:a16="http://schemas.microsoft.com/office/drawing/2014/main" val="1328273867"/>
                  </a:ext>
                </a:extLst>
              </a:tr>
              <a:tr h="211798">
                <a:tc rowSpan="6">
                  <a:txBody>
                    <a:bodyPr/>
                    <a:lstStyle/>
                    <a:p>
                      <a:pPr algn="l" rtl="0" fontAlgn="base">
                        <a:lnSpc>
                          <a:spcPts val="600"/>
                        </a:lnSpc>
                      </a:pPr>
                      <a:r>
                        <a:rPr lang="en-GB" sz="1050" b="1" i="0" noProof="0">
                          <a:solidFill>
                            <a:srgbClr val="000000"/>
                          </a:solidFill>
                          <a:effectLst/>
                        </a:rPr>
                        <a:t>Relevant</a:t>
                      </a:r>
                    </a:p>
                  </a:txBody>
                  <a:tcPr marT="18000" marB="18000" anchor="ctr">
                    <a:solidFill>
                      <a:srgbClr val="C8E0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Common prioritisation framework published following public consultation and agreement with system partners​</a:t>
                      </a:r>
                    </a:p>
                  </a:txBody>
                  <a:tcPr marT="18000" marB="18000" anchor="ctr">
                    <a:solidFill>
                      <a:srgbClr val="F7F4F1"/>
                    </a:solidFill>
                  </a:tcPr>
                </a:tc>
                <a:tc>
                  <a:txBody>
                    <a:bodyPr/>
                    <a:lstStyle/>
                    <a:p>
                      <a:pPr algn="ctr"/>
                      <a:r>
                        <a:rPr lang="en-GB" sz="900" noProof="0"/>
                        <a:t>Delivered</a:t>
                      </a:r>
                    </a:p>
                  </a:txBody>
                  <a:tcPr marT="18000" marB="18000" anchor="ctr">
                    <a:solidFill>
                      <a:srgbClr val="00B050"/>
                    </a:solidFill>
                  </a:tcPr>
                </a:tc>
                <a:extLst>
                  <a:ext uri="{0D108BD9-81ED-4DB2-BD59-A6C34878D82A}">
                    <a16:rowId xmlns:a16="http://schemas.microsoft.com/office/drawing/2014/main" val="3543834996"/>
                  </a:ext>
                </a:extLst>
              </a:tr>
              <a:tr h="211798">
                <a:tc vMerge="1">
                  <a:txBody>
                    <a:bodyPr/>
                    <a:lstStyle/>
                    <a:p>
                      <a:pPr algn="l" rtl="0" fontAlgn="base">
                        <a:lnSpc>
                          <a:spcPts val="600"/>
                        </a:lnSpc>
                      </a:pPr>
                      <a:endParaRPr lang="en-GB"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NICE’s Prioritisation Board launched​</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671920108"/>
                  </a:ext>
                </a:extLst>
              </a:tr>
              <a:tr h="198782">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Prioritisation Board’s forward look published​</a:t>
                      </a:r>
                    </a:p>
                  </a:txBody>
                  <a:tcPr marT="18000" marB="18000" anchor="ctr">
                    <a:solidFill>
                      <a:srgbClr val="F7F4F1"/>
                    </a:solidFill>
                  </a:tcPr>
                </a:tc>
                <a:tc>
                  <a:txBody>
                    <a:bodyPr/>
                    <a:lstStyle/>
                    <a:p>
                      <a:pPr algn="ctr"/>
                      <a:r>
                        <a:rPr lang="en-GB" sz="900" noProof="0"/>
                        <a:t>Delivered</a:t>
                      </a:r>
                    </a:p>
                  </a:txBody>
                  <a:tcPr marT="18000" marB="18000" anchor="ctr">
                    <a:solidFill>
                      <a:srgbClr val="00B050"/>
                    </a:solidFill>
                  </a:tcPr>
                </a:tc>
                <a:extLst>
                  <a:ext uri="{0D108BD9-81ED-4DB2-BD59-A6C34878D82A}">
                    <a16:rowId xmlns:a16="http://schemas.microsoft.com/office/drawing/2014/main" val="1106652722"/>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Single horizon scanning function operational, linking with external providers​</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3110064989"/>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Agreed an approach for recognising guidance from other organisations in areas where NICE does not produce guidance ​</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649237353"/>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Consulted on any identified changes to routing criteria for Highly Specialised Technology Appraisals​</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1531263319"/>
                  </a:ext>
                </a:extLst>
              </a:tr>
              <a:tr h="211798">
                <a:tc rowSpan="9">
                  <a:txBody>
                    <a:bodyPr/>
                    <a:lstStyle/>
                    <a:p>
                      <a:pPr algn="l" rtl="0" fontAlgn="base">
                        <a:lnSpc>
                          <a:spcPct val="100000"/>
                        </a:lnSpc>
                      </a:pPr>
                      <a:r>
                        <a:rPr lang="en-GB" sz="1050" b="1" i="0" noProof="0">
                          <a:solidFill>
                            <a:srgbClr val="000000"/>
                          </a:solidFill>
                          <a:effectLst/>
                        </a:rPr>
                        <a:t>Timely and High Quality</a:t>
                      </a:r>
                    </a:p>
                  </a:txBody>
                  <a:tcPr marT="18000" marB="18000" anchor="ctr">
                    <a:solidFill>
                      <a:srgbClr val="C8E0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Start routinely incorporating relevant medicine technology appraisals in guidelines​</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3991411198"/>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Understood baseline and opportunities for improvement in guidance producing processes​</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3338987491"/>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Rolled out digital tools that support planning and identified future planning/scheduling needs​</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2934690831"/>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Aligned and digitised some key steps in guidance producing processes​</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47702330"/>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Reviewed the use of the severity modifier in medicines evaluation and identified remedial actions if needed​</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1417286557"/>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Updated methods for assessing health inequalities in guidance production​</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963789850"/>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Expanded HTA Lab capacity in line with new VPAG funding and delivered insightful outputs supporting high quality guidance​</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2271164057"/>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Launched 8 Late-Stage Assessment topics​</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3835640717"/>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Consulted (with NHSE) on a MedTech rules-based pathway​</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3694112155"/>
                  </a:ext>
                </a:extLst>
              </a:tr>
              <a:tr h="211798">
                <a:tc rowSpan="3">
                  <a:txBody>
                    <a:bodyPr/>
                    <a:lstStyle/>
                    <a:p>
                      <a:pPr algn="l" rtl="0" fontAlgn="base">
                        <a:lnSpc>
                          <a:spcPts val="600"/>
                        </a:lnSpc>
                      </a:pPr>
                      <a:r>
                        <a:rPr lang="en-GB" sz="1050" b="1" i="0" noProof="0">
                          <a:solidFill>
                            <a:srgbClr val="000000"/>
                          </a:solidFill>
                          <a:effectLst/>
                        </a:rPr>
                        <a:t>Usable</a:t>
                      </a:r>
                    </a:p>
                  </a:txBody>
                  <a:tcPr marT="18000" marB="18000" anchor="ctr">
                    <a:solidFill>
                      <a:srgbClr val="C8E0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Complete migration to new corporate website​</a:t>
                      </a:r>
                    </a:p>
                  </a:txBody>
                  <a:tcPr marT="18000" marB="18000" anchor="ctr">
                    <a:solidFill>
                      <a:srgbClr val="F7F4F1"/>
                    </a:solidFill>
                  </a:tcPr>
                </a:tc>
                <a:tc>
                  <a:txBody>
                    <a:bodyPr/>
                    <a:lstStyle/>
                    <a:p>
                      <a:pPr algn="ctr"/>
                      <a:r>
                        <a:rPr lang="en-GB" sz="900" noProof="0"/>
                        <a:t>Delayed</a:t>
                      </a:r>
                    </a:p>
                  </a:txBody>
                  <a:tcPr marT="18000" marB="18000" anchor="ctr">
                    <a:solidFill>
                      <a:srgbClr val="FFC000"/>
                    </a:solidFill>
                  </a:tcPr>
                </a:tc>
                <a:extLst>
                  <a:ext uri="{0D108BD9-81ED-4DB2-BD59-A6C34878D82A}">
                    <a16:rowId xmlns:a16="http://schemas.microsoft.com/office/drawing/2014/main" val="254834474"/>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Complete proof of concepts with semantic data model to inform next steps of knowledge platform​</a:t>
                      </a:r>
                    </a:p>
                  </a:txBody>
                  <a:tcPr marT="18000" marB="18000" anchor="ctr">
                    <a:solidFill>
                      <a:srgbClr val="F7F4F1"/>
                    </a:solidFill>
                  </a:tcPr>
                </a:tc>
                <a:tc>
                  <a:txBody>
                    <a:bodyPr/>
                    <a:lstStyle/>
                    <a:p>
                      <a:pPr algn="ctr"/>
                      <a:r>
                        <a:rPr lang="en-GB" sz="900" noProof="0"/>
                        <a:t>Delivered</a:t>
                      </a:r>
                    </a:p>
                  </a:txBody>
                  <a:tcPr marT="18000" marB="18000" anchor="ctr">
                    <a:solidFill>
                      <a:srgbClr val="00B050"/>
                    </a:solidFill>
                  </a:tcPr>
                </a:tc>
                <a:extLst>
                  <a:ext uri="{0D108BD9-81ED-4DB2-BD59-A6C34878D82A}">
                    <a16:rowId xmlns:a16="http://schemas.microsoft.com/office/drawing/2014/main" val="3812112994"/>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Agree standardised wording and structure for recommendations​</a:t>
                      </a:r>
                    </a:p>
                  </a:txBody>
                  <a:tcPr marT="18000" marB="18000" anchor="ctr">
                    <a:solidFill>
                      <a:srgbClr val="F7F4F1"/>
                    </a:solidFill>
                  </a:tcPr>
                </a:tc>
                <a:tc>
                  <a:txBody>
                    <a:bodyPr/>
                    <a:lstStyle/>
                    <a:p>
                      <a:pPr algn="ctr"/>
                      <a:r>
                        <a:rPr lang="en-GB" sz="900" noProof="0"/>
                        <a:t>Delivered</a:t>
                      </a:r>
                    </a:p>
                  </a:txBody>
                  <a:tcPr marT="18000" marB="18000" anchor="ctr">
                    <a:solidFill>
                      <a:srgbClr val="00B050"/>
                    </a:solidFill>
                  </a:tcPr>
                </a:tc>
                <a:extLst>
                  <a:ext uri="{0D108BD9-81ED-4DB2-BD59-A6C34878D82A}">
                    <a16:rowId xmlns:a16="http://schemas.microsoft.com/office/drawing/2014/main" val="3761723278"/>
                  </a:ext>
                </a:extLst>
              </a:tr>
              <a:tr h="211798">
                <a:tc rowSpan="6">
                  <a:txBody>
                    <a:bodyPr/>
                    <a:lstStyle/>
                    <a:p>
                      <a:pPr algn="l" rtl="0" fontAlgn="base">
                        <a:lnSpc>
                          <a:spcPts val="600"/>
                        </a:lnSpc>
                      </a:pPr>
                      <a:r>
                        <a:rPr lang="en-GB" sz="1050" b="1" i="0" noProof="0">
                          <a:solidFill>
                            <a:srgbClr val="000000"/>
                          </a:solidFill>
                          <a:effectLst/>
                        </a:rPr>
                        <a:t>Impactful</a:t>
                      </a:r>
                    </a:p>
                  </a:txBody>
                  <a:tcPr marT="18000" marB="18000" anchor="ctr">
                    <a:solidFill>
                      <a:srgbClr val="C8E0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Developed and implemented a fairer payment policy for involvement and engagement activity​</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328095647"/>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Routine reporting of prioritised uptake measures in plan​</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1167408454"/>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Joint plans in place to amplify the impact of NICE guidance through priority partnerships ​</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674598738"/>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5 implementation support packages initiated to address agreed priority areas ​</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3 Delivered</a:t>
                      </a:r>
                    </a:p>
                  </a:txBody>
                  <a:tcPr marT="18000" marB="18000" anchor="ctr">
                    <a:solidFill>
                      <a:srgbClr val="FFC000"/>
                    </a:solidFill>
                  </a:tcPr>
                </a:tc>
                <a:extLst>
                  <a:ext uri="{0D108BD9-81ED-4DB2-BD59-A6C34878D82A}">
                    <a16:rowId xmlns:a16="http://schemas.microsoft.com/office/drawing/2014/main" val="3797270459"/>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Programme of shared learning in place, connecting practitioners and commissioners to implementation best practice​</a:t>
                      </a:r>
                    </a:p>
                  </a:txBody>
                  <a:tcPr marT="18000" marB="18000" anchor="ctr">
                    <a:solidFill>
                      <a:srgbClr val="F7F4F1"/>
                    </a:solidFill>
                  </a:tcPr>
                </a:tc>
                <a:tc>
                  <a:txBody>
                    <a:bodyPr/>
                    <a:lstStyle/>
                    <a:p>
                      <a:pPr algn="ctr"/>
                      <a:r>
                        <a:rPr lang="en-GB" sz="900" noProof="0"/>
                        <a:t>Delivered</a:t>
                      </a:r>
                    </a:p>
                  </a:txBody>
                  <a:tcPr marT="18000" marB="18000" anchor="ctr">
                    <a:solidFill>
                      <a:srgbClr val="00B050"/>
                    </a:solidFill>
                  </a:tcPr>
                </a:tc>
                <a:extLst>
                  <a:ext uri="{0D108BD9-81ED-4DB2-BD59-A6C34878D82A}">
                    <a16:rowId xmlns:a16="http://schemas.microsoft.com/office/drawing/2014/main" val="1878048843"/>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Developed and tested impactful approaches for involving people and communities in developments in all new prioritised guidance​</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2388391452"/>
                  </a:ext>
                </a:extLst>
              </a:tr>
              <a:tr h="211798">
                <a:tc rowSpan="4">
                  <a:txBody>
                    <a:bodyPr/>
                    <a:lstStyle/>
                    <a:p>
                      <a:pPr algn="l" rtl="0" fontAlgn="base">
                        <a:lnSpc>
                          <a:spcPct val="100000"/>
                        </a:lnSpc>
                      </a:pPr>
                      <a:r>
                        <a:rPr lang="en-GB" sz="1050" b="1" i="0" kern="1200" noProof="0">
                          <a:solidFill>
                            <a:srgbClr val="000000"/>
                          </a:solidFill>
                          <a:effectLst/>
                          <a:latin typeface="+mn-lt"/>
                          <a:ea typeface="+mn-ea"/>
                          <a:cs typeface="+mn-cs"/>
                        </a:rPr>
                        <a:t>Brilliant Organisation</a:t>
                      </a:r>
                    </a:p>
                  </a:txBody>
                  <a:tcPr marT="18000" marB="18000" anchor="ctr">
                    <a:solidFill>
                      <a:srgbClr val="C8E0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Launched a new Equality, Diversity and Inclusion Roadmap including new objectives to improve staff experience and representation ​</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3582246736"/>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Rolled out Power-BI enabled detailed financial forecasting and scenario planning to increase accuracy of forecasts and engage operational teams  ​</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493425357"/>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Fully embedded finance business partnering to improve financial input into directorate decisions​</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a:t>Delivered</a:t>
                      </a:r>
                    </a:p>
                  </a:txBody>
                  <a:tcPr marT="18000" marB="18000" anchor="ctr">
                    <a:solidFill>
                      <a:srgbClr val="00B050"/>
                    </a:solidFill>
                  </a:tcPr>
                </a:tc>
                <a:extLst>
                  <a:ext uri="{0D108BD9-81ED-4DB2-BD59-A6C34878D82A}">
                    <a16:rowId xmlns:a16="http://schemas.microsoft.com/office/drawing/2014/main" val="3714752468"/>
                  </a:ext>
                </a:extLst>
              </a:tr>
              <a:tr h="211798">
                <a:tc vMerge="1">
                  <a:txBody>
                    <a:bodyPr/>
                    <a:lstStyle/>
                    <a:p>
                      <a:pPr algn="l" rtl="0" fontAlgn="base">
                        <a:lnSpc>
                          <a:spcPts val="600"/>
                        </a:lnSpc>
                      </a:pPr>
                      <a:endParaRPr lang="en-US" sz="800" b="0" i="0">
                        <a:solidFill>
                          <a:srgbClr val="000000"/>
                        </a:solidFill>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latin typeface="+mn-lt"/>
                          <a:ea typeface="+mn-ea"/>
                          <a:cs typeface="+mn-cs"/>
                        </a:rPr>
                        <a:t>Completed a successful office move to our new Manchester office​</a:t>
                      </a:r>
                    </a:p>
                  </a:txBody>
                  <a:tcPr marT="18000" marB="18000" anchor="ctr">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t>Delivered</a:t>
                      </a:r>
                    </a:p>
                  </a:txBody>
                  <a:tcPr marT="18000" marB="18000" anchor="ctr">
                    <a:solidFill>
                      <a:srgbClr val="00B050"/>
                    </a:solidFill>
                  </a:tcPr>
                </a:tc>
                <a:extLst>
                  <a:ext uri="{0D108BD9-81ED-4DB2-BD59-A6C34878D82A}">
                    <a16:rowId xmlns:a16="http://schemas.microsoft.com/office/drawing/2014/main" val="2634291614"/>
                  </a:ext>
                </a:extLst>
              </a:tr>
            </a:tbl>
          </a:graphicData>
        </a:graphic>
      </p:graphicFrame>
      <p:sp>
        <p:nvSpPr>
          <p:cNvPr id="2" name="Rectangle 1">
            <a:extLst>
              <a:ext uri="{FF2B5EF4-FFF2-40B4-BE49-F238E27FC236}">
                <a16:creationId xmlns:a16="http://schemas.microsoft.com/office/drawing/2014/main" id="{DB049AAD-4213-CB42-72BA-807B64740484}"/>
              </a:ext>
            </a:extLst>
          </p:cNvPr>
          <p:cNvSpPr/>
          <p:nvPr/>
        </p:nvSpPr>
        <p:spPr>
          <a:xfrm>
            <a:off x="11552177" y="6297105"/>
            <a:ext cx="503953" cy="515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12</a:t>
            </a:r>
            <a:endParaRPr lang="en-GB" sz="1600" b="1">
              <a:solidFill>
                <a:schemeClr val="tx1"/>
              </a:solidFill>
            </a:endParaRPr>
          </a:p>
        </p:txBody>
      </p:sp>
    </p:spTree>
    <p:extLst>
      <p:ext uri="{BB962C8B-B14F-4D97-AF65-F5344CB8AC3E}">
        <p14:creationId xmlns:p14="http://schemas.microsoft.com/office/powerpoint/2010/main" val="2287215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D2608-3165-B829-B7C6-6A05D31FFF76}"/>
            </a:ext>
          </a:extLst>
        </p:cNvPr>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204DE83E-4A03-7765-EC1B-43351DE835C8}"/>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4" name="Title 3">
            <a:extLst>
              <a:ext uri="{FF2B5EF4-FFF2-40B4-BE49-F238E27FC236}">
                <a16:creationId xmlns:a16="http://schemas.microsoft.com/office/drawing/2014/main" id="{EA5A9A5A-FEE6-D13B-D69F-4E36973F867C}"/>
              </a:ext>
            </a:extLst>
          </p:cNvPr>
          <p:cNvSpPr>
            <a:spLocks noGrp="1"/>
          </p:cNvSpPr>
          <p:nvPr>
            <p:ph type="ctrTitle"/>
          </p:nvPr>
        </p:nvSpPr>
        <p:spPr/>
        <p:txBody>
          <a:bodyPr/>
          <a:lstStyle/>
          <a:p>
            <a:r>
              <a:rPr lang="en-GB"/>
              <a:t>NICE’s Business Plan for 2025/26</a:t>
            </a:r>
          </a:p>
        </p:txBody>
      </p:sp>
    </p:spTree>
    <p:extLst>
      <p:ext uri="{BB962C8B-B14F-4D97-AF65-F5344CB8AC3E}">
        <p14:creationId xmlns:p14="http://schemas.microsoft.com/office/powerpoint/2010/main" val="503147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64BF-A0DC-25E0-A0B4-CBB5BC0C508F}"/>
              </a:ext>
            </a:extLst>
          </p:cNvPr>
          <p:cNvSpPr>
            <a:spLocks noGrp="1"/>
          </p:cNvSpPr>
          <p:nvPr>
            <p:ph type="ctrTitle"/>
          </p:nvPr>
        </p:nvSpPr>
        <p:spPr>
          <a:xfrm>
            <a:off x="334619" y="243416"/>
            <a:ext cx="11076689" cy="635064"/>
          </a:xfrm>
        </p:spPr>
        <p:txBody>
          <a:bodyPr>
            <a:normAutofit/>
          </a:bodyPr>
          <a:lstStyle/>
          <a:p>
            <a:r>
              <a:rPr lang="en-GB" sz="3200">
                <a:latin typeface="+mj-lt"/>
              </a:rPr>
              <a:t>How we currently deliver NICE’s Aims</a:t>
            </a:r>
          </a:p>
        </p:txBody>
      </p:sp>
      <p:graphicFrame>
        <p:nvGraphicFramePr>
          <p:cNvPr id="7" name="Table 6">
            <a:extLst>
              <a:ext uri="{FF2B5EF4-FFF2-40B4-BE49-F238E27FC236}">
                <a16:creationId xmlns:a16="http://schemas.microsoft.com/office/drawing/2014/main" id="{1E8886F8-0E75-8A0F-6068-279A837DF83B}"/>
              </a:ext>
            </a:extLst>
          </p:cNvPr>
          <p:cNvGraphicFramePr>
            <a:graphicFrameLocks noGrp="1"/>
          </p:cNvGraphicFramePr>
          <p:nvPr>
            <p:extLst>
              <p:ext uri="{D42A27DB-BD31-4B8C-83A1-F6EECF244321}">
                <p14:modId xmlns:p14="http://schemas.microsoft.com/office/powerpoint/2010/main" val="766567743"/>
              </p:ext>
            </p:extLst>
          </p:nvPr>
        </p:nvGraphicFramePr>
        <p:xfrm>
          <a:off x="361622" y="876366"/>
          <a:ext cx="11679062" cy="5871120"/>
        </p:xfrm>
        <a:graphic>
          <a:graphicData uri="http://schemas.openxmlformats.org/drawingml/2006/table">
            <a:tbl>
              <a:tblPr bandRow="1">
                <a:tableStyleId>{5C22544A-7EE6-4342-B048-85BDC9FD1C3A}</a:tableStyleId>
              </a:tblPr>
              <a:tblGrid>
                <a:gridCol w="2172257">
                  <a:extLst>
                    <a:ext uri="{9D8B030D-6E8A-4147-A177-3AD203B41FA5}">
                      <a16:colId xmlns:a16="http://schemas.microsoft.com/office/drawing/2014/main" val="4145244386"/>
                    </a:ext>
                  </a:extLst>
                </a:gridCol>
                <a:gridCol w="9506805">
                  <a:extLst>
                    <a:ext uri="{9D8B030D-6E8A-4147-A177-3AD203B41FA5}">
                      <a16:colId xmlns:a16="http://schemas.microsoft.com/office/drawing/2014/main" val="1567796644"/>
                    </a:ext>
                  </a:extLst>
                </a:gridCol>
              </a:tblGrid>
              <a:tr h="0">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600" b="1" noProof="0">
                          <a:solidFill>
                            <a:schemeClr val="bg1"/>
                          </a:solidFill>
                        </a:rPr>
                        <a:t>Timely and High Quality</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285750" indent="-285750">
                        <a:spcBef>
                          <a:spcPts val="600"/>
                        </a:spcBef>
                        <a:buFont typeface="Arial" panose="020B0604020202020204" pitchFamily="34" charset="0"/>
                        <a:buChar char="•"/>
                      </a:pPr>
                      <a:r>
                        <a:rPr lang="en-GB" sz="1200" kern="1200" noProof="0">
                          <a:solidFill>
                            <a:schemeClr val="dk1"/>
                          </a:solidFill>
                          <a:latin typeface="+mn-lt"/>
                          <a:ea typeface="+mn-ea"/>
                          <a:cs typeface="+mn-cs"/>
                        </a:rPr>
                        <a:t>NICE delivers high quality guidance to the system through Technology Appraisals, Highly Specialised Technology Appraisals, Health Technology Evaluations, Guidelines, and Quality Standards</a:t>
                      </a:r>
                    </a:p>
                    <a:p>
                      <a:pPr marL="285750" indent="-285750">
                        <a:spcBef>
                          <a:spcPts val="600"/>
                        </a:spcBef>
                        <a:buFont typeface="Arial" panose="020B0604020202020204" pitchFamily="34" charset="0"/>
                        <a:buChar char="•"/>
                      </a:pPr>
                      <a:r>
                        <a:rPr lang="en-GB" sz="1200" kern="1200" noProof="0">
                          <a:solidFill>
                            <a:schemeClr val="dk1"/>
                          </a:solidFill>
                          <a:latin typeface="+mn-lt"/>
                          <a:ea typeface="+mn-ea"/>
                          <a:cs typeface="+mn-cs"/>
                        </a:rPr>
                        <a:t>NICE is one of the fastest HTA agencies globally. According to analysis by EFPIA, England has the 5th quickest time from central approval to availability out of 36 European nations</a:t>
                      </a:r>
                    </a:p>
                    <a:p>
                      <a:pPr marL="285750" indent="-285750">
                        <a:spcBef>
                          <a:spcPts val="600"/>
                        </a:spcBef>
                        <a:buFont typeface="Arial" panose="020B0604020202020204" pitchFamily="34" charset="0"/>
                        <a:buChar char="•"/>
                      </a:pPr>
                      <a:r>
                        <a:rPr lang="en-GB" sz="1200" kern="1200" noProof="0">
                          <a:solidFill>
                            <a:schemeClr val="dk1"/>
                          </a:solidFill>
                          <a:latin typeface="+mn-lt"/>
                          <a:ea typeface="+mn-ea"/>
                          <a:cs typeface="+mn-cs"/>
                        </a:rPr>
                        <a:t>Successful challenges of NICE findings are rare, and 79% of practitioners agree that NICE is scientific, rigorous and evidence-based</a:t>
                      </a:r>
                    </a:p>
                    <a:p>
                      <a:pPr marL="285750" marR="0" lvl="0" indent="-285750" algn="l" rtl="0" eaLnBrk="1" fontAlgn="auto" latinLnBrk="0" hangingPunct="1">
                        <a:lnSpc>
                          <a:spcPct val="100000"/>
                        </a:lnSpc>
                        <a:spcBef>
                          <a:spcPts val="600"/>
                        </a:spcBef>
                        <a:spcAft>
                          <a:spcPts val="0"/>
                        </a:spcAft>
                        <a:buClrTx/>
                        <a:buSzTx/>
                        <a:buFont typeface="Arial" panose="020B0604020202020204" pitchFamily="34" charset="0"/>
                        <a:buChar char="•"/>
                      </a:pPr>
                      <a:r>
                        <a:rPr lang="en-GB" sz="1200" kern="1200" noProof="0">
                          <a:solidFill>
                            <a:schemeClr val="dk1"/>
                          </a:solidFill>
                          <a:latin typeface="+mn-lt"/>
                          <a:ea typeface="+mn-ea"/>
                          <a:cs typeface="+mn-cs"/>
                        </a:rPr>
                        <a:t>NICE’s Health Technology Assessment Innovation Laboratory (HTA Lab) ensures that our methods and processes are fit for purpose for evaluating future innovations</a:t>
                      </a:r>
                      <a:endParaRPr lang="en-US" sz="1200" b="0" i="0" u="none" strike="noStrike" kern="1200" noProof="0">
                        <a:solidFill>
                          <a:srgbClr val="000000"/>
                        </a:solidFill>
                        <a:latin typeface="Inter"/>
                      </a:endParaRPr>
                    </a:p>
                    <a:p>
                      <a:pPr marL="285750" marR="0" lvl="0" indent="-285750" algn="l">
                        <a:lnSpc>
                          <a:spcPct val="100000"/>
                        </a:lnSpc>
                        <a:spcBef>
                          <a:spcPts val="600"/>
                        </a:spcBef>
                        <a:spcAft>
                          <a:spcPts val="0"/>
                        </a:spcAft>
                        <a:buClrTx/>
                        <a:buSzTx/>
                        <a:buFont typeface="Arial" panose="020B0604020202020204" pitchFamily="34" charset="0"/>
                        <a:buChar char="•"/>
                      </a:pPr>
                      <a:r>
                        <a:rPr lang="en-GB" sz="1200" b="0" i="0" u="none" strike="noStrike" kern="1200" noProof="0">
                          <a:solidFill>
                            <a:schemeClr val="dk1"/>
                          </a:solidFill>
                          <a:latin typeface="Inter"/>
                        </a:rPr>
                        <a:t>NICE and the MHRA are working closely to decrease the time between marketing authorisation (MA) and medicines evaluation guidance, and are considering options for closer collaboration</a:t>
                      </a:r>
                      <a:endParaRPr lang="en-GB" sz="1200" b="0" i="0" u="none" strike="noStrike" kern="1200" noProof="0">
                        <a:solidFill>
                          <a:srgbClr val="000000"/>
                        </a:solidFill>
                        <a:latin typeface="Inter"/>
                      </a:endParaRP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extLst>
                  <a:ext uri="{0D108BD9-81ED-4DB2-BD59-A6C34878D82A}">
                    <a16:rowId xmlns:a16="http://schemas.microsoft.com/office/drawing/2014/main" val="291335419"/>
                  </a:ext>
                </a:extLst>
              </a:tr>
              <a:tr h="0">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600" b="1" noProof="0">
                          <a:solidFill>
                            <a:schemeClr val="bg1"/>
                          </a:solidFill>
                        </a:rPr>
                        <a:t>Relevant</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285750" indent="-285750">
                        <a:spcBef>
                          <a:spcPts val="600"/>
                        </a:spcBef>
                        <a:buFont typeface="Arial" panose="020B0604020202020204" pitchFamily="34" charset="0"/>
                        <a:buChar char="•"/>
                      </a:pPr>
                      <a:r>
                        <a:rPr lang="en-GB" sz="1200" kern="1200" noProof="0">
                          <a:solidFill>
                            <a:schemeClr val="dk1"/>
                          </a:solidFill>
                          <a:latin typeface="+mn-lt"/>
                          <a:ea typeface="+mn-ea"/>
                          <a:cs typeface="+mn-cs"/>
                        </a:rPr>
                        <a:t>Our Prioritisation Board ensures that we prioritise those areas of guidance development and delivery that will have the  greatest impact on the health and care system</a:t>
                      </a:r>
                    </a:p>
                    <a:p>
                      <a:pPr marL="285750" indent="-285750">
                        <a:spcBef>
                          <a:spcPts val="600"/>
                        </a:spcBef>
                        <a:buFont typeface="Arial" panose="020B0604020202020204" pitchFamily="34" charset="0"/>
                        <a:buChar char="•"/>
                      </a:pPr>
                      <a:r>
                        <a:rPr lang="en-GB" sz="1200" kern="1200" noProof="0">
                          <a:solidFill>
                            <a:schemeClr val="dk1"/>
                          </a:solidFill>
                          <a:latin typeface="+mn-lt"/>
                          <a:ea typeface="+mn-ea"/>
                          <a:cs typeface="+mn-cs"/>
                        </a:rPr>
                        <a:t>NICE’s Horizon Scanning and Topic Intelligence functions ensure that NICE’s Prioritisation Board is aware of the innovations that will have the greatest impact on the health and care system so they can be prioritised</a:t>
                      </a: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extLst>
                  <a:ext uri="{0D108BD9-81ED-4DB2-BD59-A6C34878D82A}">
                    <a16:rowId xmlns:a16="http://schemas.microsoft.com/office/drawing/2014/main" val="490320235"/>
                  </a:ext>
                </a:extLst>
              </a:tr>
              <a:tr h="0">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600" b="1" noProof="0">
                          <a:solidFill>
                            <a:schemeClr val="bg1"/>
                          </a:solidFill>
                        </a:rPr>
                        <a:t>Usable</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285750" indent="-285750">
                        <a:spcBef>
                          <a:spcPts val="600"/>
                        </a:spcBef>
                        <a:buFont typeface="Arial" panose="020B0604020202020204" pitchFamily="34" charset="0"/>
                        <a:buChar char="•"/>
                      </a:pPr>
                      <a:r>
                        <a:rPr lang="en-GB" sz="1200" noProof="0"/>
                        <a:t>We deliver content and guidance products that help our practitioners, providers and commissioners make decisions: at point of care, by staying up to date and complying with latest advice</a:t>
                      </a: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extLst>
                  <a:ext uri="{0D108BD9-81ED-4DB2-BD59-A6C34878D82A}">
                    <a16:rowId xmlns:a16="http://schemas.microsoft.com/office/drawing/2014/main" val="2139989870"/>
                  </a:ext>
                </a:extLst>
              </a:tr>
              <a:tr h="0">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600" b="1" noProof="0">
                          <a:solidFill>
                            <a:schemeClr val="bg1"/>
                          </a:solidFill>
                        </a:rPr>
                        <a:t>Impactful</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285750" indent="-285750">
                        <a:spcBef>
                          <a:spcPts val="600"/>
                        </a:spcBef>
                        <a:buFont typeface="Arial" panose="020B0604020202020204" pitchFamily="34" charset="0"/>
                        <a:buChar char="•"/>
                      </a:pPr>
                      <a:r>
                        <a:rPr lang="en-GB" sz="1200" noProof="0"/>
                        <a:t>We build and maintain partnerships with organisations and users of our guidance to ensure it is used by practitioners, providers and commissioners</a:t>
                      </a:r>
                    </a:p>
                    <a:p>
                      <a:pPr marL="285750" lvl="0" indent="-285750">
                        <a:spcBef>
                          <a:spcPts val="600"/>
                        </a:spcBef>
                        <a:buFont typeface="Arial" panose="020B0604020202020204" pitchFamily="34" charset="0"/>
                        <a:buChar char="•"/>
                      </a:pPr>
                      <a:r>
                        <a:rPr lang="en-GB" sz="1200" noProof="0"/>
                        <a:t>We engage with the health and care system to understand and address barriers to adoption and uptake</a:t>
                      </a:r>
                    </a:p>
                    <a:p>
                      <a:pPr marL="285750" indent="-285750">
                        <a:spcBef>
                          <a:spcPts val="600"/>
                        </a:spcBef>
                        <a:buFont typeface="Arial" panose="020B0604020202020204" pitchFamily="34" charset="0"/>
                        <a:buChar char="•"/>
                      </a:pPr>
                      <a:r>
                        <a:rPr lang="en-GB" sz="1200" noProof="0"/>
                        <a:t>We routinely collect guidance uptake data and system intelligence to inform areas for guidance update or improvement </a:t>
                      </a: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extLst>
                  <a:ext uri="{0D108BD9-81ED-4DB2-BD59-A6C34878D82A}">
                    <a16:rowId xmlns:a16="http://schemas.microsoft.com/office/drawing/2014/main" val="2912386444"/>
                  </a:ext>
                </a:extLst>
              </a:tr>
              <a:tr h="0">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600" b="1" noProof="0">
                          <a:solidFill>
                            <a:schemeClr val="bg1"/>
                          </a:solidFill>
                        </a:rPr>
                        <a:t>Brilliant organisation</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285750" indent="-285750">
                        <a:spcBef>
                          <a:spcPts val="600"/>
                        </a:spcBef>
                        <a:buFont typeface="Arial" panose="020B0604020202020204" pitchFamily="34" charset="0"/>
                        <a:buChar char="•"/>
                      </a:pPr>
                      <a:r>
                        <a:rPr lang="en-GB" sz="1200" noProof="0" dirty="0"/>
                        <a:t>We look after our people, including through wellbeing initiatives, training, recruitment, and resolution of issues</a:t>
                      </a:r>
                    </a:p>
                    <a:p>
                      <a:pPr marL="285750" indent="-285750">
                        <a:spcBef>
                          <a:spcPts val="600"/>
                        </a:spcBef>
                        <a:buFont typeface="Arial" panose="020B0604020202020204" pitchFamily="34" charset="0"/>
                        <a:buChar char="•"/>
                      </a:pPr>
                      <a:r>
                        <a:rPr lang="en-GB" sz="1200" noProof="0" dirty="0"/>
                        <a:t>We carefully manage our budget to ensure we deliver the best possible value to the taxpayer</a:t>
                      </a:r>
                    </a:p>
                    <a:p>
                      <a:pPr marL="285750" indent="-285750">
                        <a:spcBef>
                          <a:spcPts val="600"/>
                        </a:spcBef>
                        <a:buFont typeface="Arial" panose="020B0604020202020204" pitchFamily="34" charset="0"/>
                        <a:buChar char="•"/>
                      </a:pPr>
                      <a:r>
                        <a:rPr lang="en-GB" sz="1200" noProof="0" dirty="0"/>
                        <a:t>We support NICE’s communications to broaden NICE’s influence and drive staff engagement</a:t>
                      </a:r>
                    </a:p>
                    <a:p>
                      <a:pPr marL="285750" indent="-285750">
                        <a:spcBef>
                          <a:spcPts val="600"/>
                        </a:spcBef>
                        <a:buFont typeface="Arial" panose="020B0604020202020204" pitchFamily="34" charset="0"/>
                        <a:buChar char="•"/>
                      </a:pPr>
                      <a:r>
                        <a:rPr lang="en-GB" sz="1200" noProof="0" dirty="0"/>
                        <a:t>We ensure we have effective, resilient and secure underpinning infrastructure to complete day-to-day activity</a:t>
                      </a: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extLst>
                  <a:ext uri="{0D108BD9-81ED-4DB2-BD59-A6C34878D82A}">
                    <a16:rowId xmlns:a16="http://schemas.microsoft.com/office/drawing/2014/main" val="200281770"/>
                  </a:ext>
                </a:extLst>
              </a:tr>
            </a:tbl>
          </a:graphicData>
        </a:graphic>
      </p:graphicFrame>
      <p:sp>
        <p:nvSpPr>
          <p:cNvPr id="3" name="Rectangle 2">
            <a:extLst>
              <a:ext uri="{FF2B5EF4-FFF2-40B4-BE49-F238E27FC236}">
                <a16:creationId xmlns:a16="http://schemas.microsoft.com/office/drawing/2014/main" id="{EFC0027E-D002-F086-CD69-75FD7F1AD755}"/>
              </a:ext>
            </a:extLst>
          </p:cNvPr>
          <p:cNvSpPr/>
          <p:nvPr/>
        </p:nvSpPr>
        <p:spPr>
          <a:xfrm>
            <a:off x="11552177" y="6297105"/>
            <a:ext cx="503953" cy="515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14</a:t>
            </a:r>
            <a:endParaRPr lang="en-GB" sz="1600" b="1">
              <a:solidFill>
                <a:schemeClr val="tx1"/>
              </a:solidFill>
            </a:endParaRPr>
          </a:p>
        </p:txBody>
      </p:sp>
    </p:spTree>
    <p:extLst>
      <p:ext uri="{BB962C8B-B14F-4D97-AF65-F5344CB8AC3E}">
        <p14:creationId xmlns:p14="http://schemas.microsoft.com/office/powerpoint/2010/main" val="5452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9CB083-599D-69FF-EF47-9921445BB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0D4946-7EBA-FD06-D444-A08B0824F37A}"/>
              </a:ext>
            </a:extLst>
          </p:cNvPr>
          <p:cNvSpPr>
            <a:spLocks noGrp="1"/>
          </p:cNvSpPr>
          <p:nvPr>
            <p:ph type="ctrTitle"/>
          </p:nvPr>
        </p:nvSpPr>
        <p:spPr>
          <a:xfrm>
            <a:off x="334619" y="243415"/>
            <a:ext cx="7039259" cy="1424020"/>
          </a:xfrm>
        </p:spPr>
        <p:txBody>
          <a:bodyPr>
            <a:normAutofit/>
          </a:bodyPr>
          <a:lstStyle/>
          <a:p>
            <a:r>
              <a:rPr lang="en-GB" sz="3200">
                <a:latin typeface="+mj-lt"/>
              </a:rPr>
              <a:t>1. High quality, timely guidance: </a:t>
            </a:r>
            <a:r>
              <a:rPr lang="en-US" sz="3200">
                <a:latin typeface="+mj-lt"/>
              </a:rPr>
              <a:t>How we will go further in 2025/26</a:t>
            </a:r>
            <a:endParaRPr lang="en-GB" sz="3200">
              <a:latin typeface="+mj-lt"/>
            </a:endParaRPr>
          </a:p>
        </p:txBody>
      </p:sp>
      <p:graphicFrame>
        <p:nvGraphicFramePr>
          <p:cNvPr id="19" name="Table 18">
            <a:extLst>
              <a:ext uri="{FF2B5EF4-FFF2-40B4-BE49-F238E27FC236}">
                <a16:creationId xmlns:a16="http://schemas.microsoft.com/office/drawing/2014/main" id="{E2139981-C6E7-75F0-43F2-0184C00335AD}"/>
              </a:ext>
            </a:extLst>
          </p:cNvPr>
          <p:cNvGraphicFramePr>
            <a:graphicFrameLocks noGrp="1"/>
          </p:cNvGraphicFramePr>
          <p:nvPr>
            <p:extLst>
              <p:ext uri="{D42A27DB-BD31-4B8C-83A1-F6EECF244321}">
                <p14:modId xmlns:p14="http://schemas.microsoft.com/office/powerpoint/2010/main" val="3976213643"/>
              </p:ext>
            </p:extLst>
          </p:nvPr>
        </p:nvGraphicFramePr>
        <p:xfrm>
          <a:off x="356333" y="1667435"/>
          <a:ext cx="11479333" cy="3583811"/>
        </p:xfrm>
        <a:graphic>
          <a:graphicData uri="http://schemas.openxmlformats.org/drawingml/2006/table">
            <a:tbl>
              <a:tblPr firstRow="1" bandRow="1">
                <a:tableStyleId>{5C22544A-7EE6-4342-B048-85BDC9FD1C3A}</a:tableStyleId>
              </a:tblPr>
              <a:tblGrid>
                <a:gridCol w="2135109">
                  <a:extLst>
                    <a:ext uri="{9D8B030D-6E8A-4147-A177-3AD203B41FA5}">
                      <a16:colId xmlns:a16="http://schemas.microsoft.com/office/drawing/2014/main" val="3296943258"/>
                    </a:ext>
                  </a:extLst>
                </a:gridCol>
                <a:gridCol w="9344224">
                  <a:extLst>
                    <a:ext uri="{9D8B030D-6E8A-4147-A177-3AD203B41FA5}">
                      <a16:colId xmlns:a16="http://schemas.microsoft.com/office/drawing/2014/main" val="1821806582"/>
                    </a:ext>
                  </a:extLst>
                </a:gridCol>
              </a:tblGrid>
              <a:tr h="487479">
                <a:tc>
                  <a:txBody>
                    <a:bodyPr/>
                    <a:lstStyle/>
                    <a:p>
                      <a:pPr>
                        <a:spcBef>
                          <a:spcPts val="600"/>
                        </a:spcBef>
                      </a:pPr>
                      <a:r>
                        <a:rPr lang="en-GB" sz="1600">
                          <a:solidFill>
                            <a:schemeClr val="tx1"/>
                          </a:solidFill>
                        </a:rPr>
                        <a:t>Project</a:t>
                      </a:r>
                    </a:p>
                  </a:txBody>
                  <a:tcPr marT="72000" marB="72000">
                    <a:lnL w="12700" cmpd="sng">
                      <a:noFill/>
                    </a:lnL>
                    <a:lnR w="762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pPr>
                      <a:r>
                        <a:rPr lang="en-GB" sz="1600">
                          <a:solidFill>
                            <a:schemeClr val="tx1"/>
                          </a:solidFill>
                        </a:rPr>
                        <a:t>Scope</a:t>
                      </a:r>
                    </a:p>
                  </a:txBody>
                  <a:tcPr marT="72000" marB="72000">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5889121"/>
                  </a:ext>
                </a:extLst>
              </a:tr>
              <a:tr h="1766020">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600" b="1">
                          <a:solidFill>
                            <a:schemeClr val="bg1"/>
                          </a:solidFill>
                        </a:rPr>
                        <a:t>Improving Timeliness</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285750" indent="-285750">
                        <a:spcBef>
                          <a:spcPts val="600"/>
                        </a:spcBef>
                        <a:buFont typeface="Arial" panose="020B0604020202020204" pitchFamily="34" charset="0"/>
                        <a:buChar char="•"/>
                      </a:pPr>
                      <a:r>
                        <a:rPr lang="en-GB" sz="1200"/>
                        <a:t>This programme of work will improve the timeliness of guidance production across guidelines, health tech and medicines whilst maintaining the quality of our guidance. We also aim to improve staff engagement and increase throughput of guidance producing centres. </a:t>
                      </a:r>
                    </a:p>
                    <a:p>
                      <a:pPr marL="285750" indent="-285750">
                        <a:spcBef>
                          <a:spcPts val="600"/>
                        </a:spcBef>
                        <a:buFont typeface="Arial" panose="020B0604020202020204" pitchFamily="34" charset="0"/>
                        <a:buChar char="•"/>
                      </a:pPr>
                      <a:r>
                        <a:rPr lang="en-GB" sz="1200"/>
                        <a:t>Improved timeliness will be achieved through standardising and improving processes across the guidance producing centres including the guidance producing ‘services’: topic management, committee management, stakeholder management, guidance generation, content creation, generation and use of management of information</a:t>
                      </a: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extLst>
                  <a:ext uri="{0D108BD9-81ED-4DB2-BD59-A6C34878D82A}">
                    <a16:rowId xmlns:a16="http://schemas.microsoft.com/office/drawing/2014/main" val="264969824"/>
                  </a:ext>
                </a:extLst>
              </a:tr>
              <a:tr h="1330312">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600" b="1">
                          <a:solidFill>
                            <a:schemeClr val="bg1"/>
                          </a:solidFill>
                        </a:rPr>
                        <a:t>Friction free pathway</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171450" indent="-171450">
                        <a:buFont typeface="Arial" panose="020B0604020202020204" pitchFamily="34" charset="0"/>
                        <a:buChar char="•"/>
                      </a:pPr>
                      <a:r>
                        <a:rPr lang="en-GB" sz="1200" kern="1200" dirty="0">
                          <a:solidFill>
                            <a:schemeClr val="dk1"/>
                          </a:solidFill>
                          <a:latin typeface="+mn-lt"/>
                          <a:ea typeface="+mn-ea"/>
                          <a:cs typeface="+mn-cs"/>
                        </a:rPr>
                        <a:t>This programme of work will look to identify areas where NICE, the MHRA and NHSE can work more closely, including sharing technical and operational information between NICE and MHRA, to decrease the time between MHRA marketing authorisation and NICE medicines evaluation guidance.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Following identification of potential synergies, NICE, MHRA and NHSE will develop specific policy ideas to increase collaboration. We will launch pilot/s of initial areas of increased collaboration by the end of 2025/26.</a:t>
                      </a:r>
                      <a:endParaRPr lang="en-GB" sz="1200" kern="1200" dirty="0">
                        <a:solidFill>
                          <a:schemeClr val="dk1"/>
                        </a:solidFill>
                        <a:latin typeface="+mn-lt"/>
                        <a:ea typeface="+mn-ea"/>
                        <a:cs typeface="+mn-cs"/>
                      </a:endParaRP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extLst>
                  <a:ext uri="{0D108BD9-81ED-4DB2-BD59-A6C34878D82A}">
                    <a16:rowId xmlns:a16="http://schemas.microsoft.com/office/drawing/2014/main" val="3325305503"/>
                  </a:ext>
                </a:extLst>
              </a:tr>
            </a:tbl>
          </a:graphicData>
        </a:graphic>
      </p:graphicFrame>
    </p:spTree>
    <p:extLst>
      <p:ext uri="{BB962C8B-B14F-4D97-AF65-F5344CB8AC3E}">
        <p14:creationId xmlns:p14="http://schemas.microsoft.com/office/powerpoint/2010/main" val="2803204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69D73D-E089-8BDA-7A17-F086936950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99101A-0ADC-BFE8-4E67-4097AECDE4E5}"/>
              </a:ext>
            </a:extLst>
          </p:cNvPr>
          <p:cNvSpPr>
            <a:spLocks noGrp="1"/>
          </p:cNvSpPr>
          <p:nvPr>
            <p:ph type="ctrTitle"/>
          </p:nvPr>
        </p:nvSpPr>
        <p:spPr>
          <a:xfrm>
            <a:off x="311929" y="190508"/>
            <a:ext cx="11076689" cy="635064"/>
          </a:xfrm>
        </p:spPr>
        <p:txBody>
          <a:bodyPr>
            <a:normAutofit/>
          </a:bodyPr>
          <a:lstStyle/>
          <a:p>
            <a:r>
              <a:rPr lang="en-GB" sz="3200">
                <a:latin typeface="+mj-lt"/>
              </a:rPr>
              <a:t>1. Providing high quality, timely guidance: KPIs</a:t>
            </a:r>
          </a:p>
        </p:txBody>
      </p:sp>
      <p:sp>
        <p:nvSpPr>
          <p:cNvPr id="4" name="Rectangle 3">
            <a:extLst>
              <a:ext uri="{FF2B5EF4-FFF2-40B4-BE49-F238E27FC236}">
                <a16:creationId xmlns:a16="http://schemas.microsoft.com/office/drawing/2014/main" id="{420C8156-689A-1219-DE5F-F3F001663282}"/>
              </a:ext>
            </a:extLst>
          </p:cNvPr>
          <p:cNvSpPr/>
          <p:nvPr/>
        </p:nvSpPr>
        <p:spPr>
          <a:xfrm>
            <a:off x="7431740" y="6096000"/>
            <a:ext cx="4589929" cy="6045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b="0" i="0">
                <a:solidFill>
                  <a:srgbClr val="242424"/>
                </a:solidFill>
                <a:effectLst/>
                <a:latin typeface="Aptos Narrow" panose="020B0004020202020204" pitchFamily="34" charset="0"/>
              </a:rPr>
              <a:t>*An error is defined as an issue that significantly changes a recommendation substantially (e.g. from recommended to not recommended), could cause harm or other major issue that could damage NICE's recommendation. The measure is captured at final product level (guideline, quality standard or indicator new or update). This measure is not intended to capture rewording of recommendations to improve clarity or other minor changes or updates (e.g. updating links etc). </a:t>
            </a:r>
            <a:endParaRPr lang="en-GB" sz="800">
              <a:solidFill>
                <a:schemeClr val="tx1"/>
              </a:solidFill>
            </a:endParaRPr>
          </a:p>
        </p:txBody>
      </p:sp>
      <p:graphicFrame>
        <p:nvGraphicFramePr>
          <p:cNvPr id="6" name="Table 5">
            <a:extLst>
              <a:ext uri="{FF2B5EF4-FFF2-40B4-BE49-F238E27FC236}">
                <a16:creationId xmlns:a16="http://schemas.microsoft.com/office/drawing/2014/main" id="{3D97415E-183F-8E7F-7E18-4C6445DD938B}"/>
              </a:ext>
            </a:extLst>
          </p:cNvPr>
          <p:cNvGraphicFramePr>
            <a:graphicFrameLocks noGrp="1"/>
          </p:cNvGraphicFramePr>
          <p:nvPr>
            <p:extLst>
              <p:ext uri="{D42A27DB-BD31-4B8C-83A1-F6EECF244321}">
                <p14:modId xmlns:p14="http://schemas.microsoft.com/office/powerpoint/2010/main" val="1175027310"/>
              </p:ext>
            </p:extLst>
          </p:nvPr>
        </p:nvGraphicFramePr>
        <p:xfrm>
          <a:off x="311929" y="845132"/>
          <a:ext cx="11746416" cy="4908378"/>
        </p:xfrm>
        <a:graphic>
          <a:graphicData uri="http://schemas.openxmlformats.org/drawingml/2006/table">
            <a:tbl>
              <a:tblPr firstRow="1"/>
              <a:tblGrid>
                <a:gridCol w="1514153">
                  <a:extLst>
                    <a:ext uri="{9D8B030D-6E8A-4147-A177-3AD203B41FA5}">
                      <a16:colId xmlns:a16="http://schemas.microsoft.com/office/drawing/2014/main" val="1098567887"/>
                    </a:ext>
                  </a:extLst>
                </a:gridCol>
                <a:gridCol w="6247044">
                  <a:extLst>
                    <a:ext uri="{9D8B030D-6E8A-4147-A177-3AD203B41FA5}">
                      <a16:colId xmlns:a16="http://schemas.microsoft.com/office/drawing/2014/main" val="1059192225"/>
                    </a:ext>
                  </a:extLst>
                </a:gridCol>
                <a:gridCol w="1596739">
                  <a:extLst>
                    <a:ext uri="{9D8B030D-6E8A-4147-A177-3AD203B41FA5}">
                      <a16:colId xmlns:a16="http://schemas.microsoft.com/office/drawing/2014/main" val="746687611"/>
                    </a:ext>
                  </a:extLst>
                </a:gridCol>
                <a:gridCol w="1579418">
                  <a:extLst>
                    <a:ext uri="{9D8B030D-6E8A-4147-A177-3AD203B41FA5}">
                      <a16:colId xmlns:a16="http://schemas.microsoft.com/office/drawing/2014/main" val="3968775521"/>
                    </a:ext>
                  </a:extLst>
                </a:gridCol>
                <a:gridCol w="809062">
                  <a:extLst>
                    <a:ext uri="{9D8B030D-6E8A-4147-A177-3AD203B41FA5}">
                      <a16:colId xmlns:a16="http://schemas.microsoft.com/office/drawing/2014/main" val="1430015947"/>
                    </a:ext>
                  </a:extLst>
                </a:gridCol>
              </a:tblGrid>
              <a:tr h="358690">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KPI grouping</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Indicator</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Target (25/26)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Baseline</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Reporting frequency</a:t>
                      </a:r>
                    </a:p>
                  </a:txBody>
                  <a:tcPr marL="45720" marR="45720">
                    <a:lnL w="6350" cap="flat" cmpd="sng" algn="ctr">
                      <a:solidFill>
                        <a:srgbClr val="ABABAB"/>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extLst>
                  <a:ext uri="{0D108BD9-81ED-4DB2-BD59-A6C34878D82A}">
                    <a16:rowId xmlns:a16="http://schemas.microsoft.com/office/drawing/2014/main" val="3009070977"/>
                  </a:ext>
                </a:extLst>
              </a:tr>
              <a:tr h="345880">
                <a:tc rowSpan="2">
                  <a:txBody>
                    <a:bodyPr/>
                    <a:lstStyle/>
                    <a:p>
                      <a:pPr algn="l" fontAlgn="t"/>
                      <a:r>
                        <a:rPr lang="en-GB" sz="1100" b="1" i="0" u="none" strike="noStrike">
                          <a:solidFill>
                            <a:srgbClr val="000000"/>
                          </a:solidFill>
                          <a:effectLst/>
                          <a:latin typeface="Inter SemiBold" panose="02000503000000020004" pitchFamily="2" charset="0"/>
                          <a:ea typeface="Inter SemiBold" panose="02000503000000020004" pitchFamily="2" charset="0"/>
                        </a:rPr>
                        <a:t>Timeliness of medicines evaluation guidance </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C8E0E6"/>
                    </a:solidFill>
                  </a:tcPr>
                </a:tc>
                <a:tc>
                  <a:txBody>
                    <a:bodyPr/>
                    <a:lstStyle/>
                    <a:p>
                      <a:pPr algn="l" fontAlgn="t"/>
                      <a:r>
                        <a:rPr lang="en-GB" sz="1050" b="0" i="0" u="none" strike="noStrike">
                          <a:solidFill>
                            <a:srgbClr val="000000"/>
                          </a:solidFill>
                          <a:effectLst/>
                          <a:latin typeface="+mn-lt"/>
                        </a:rPr>
                        <a:t>Proportion of final guidance published within 240 working days of Invitation to Participate</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60% for new topics starting from April 2025</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44%</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1719003196"/>
                  </a:ext>
                </a:extLst>
              </a:tr>
              <a:tr h="294638">
                <a:tc vMerge="1">
                  <a:txBody>
                    <a:bodyPr/>
                    <a:lstStyle/>
                    <a:p>
                      <a:endParaRPr/>
                    </a:p>
                  </a:txBody>
                  <a:tcPr marL="1880" marR="1880" marT="1880" marB="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w="6350" cap="flat" cmpd="sng" algn="ctr">
                      <a:solidFill>
                        <a:srgbClr val="ABABAB"/>
                      </a:solidFill>
                      <a:prstDash val="solid"/>
                      <a:round/>
                      <a:headEnd type="none" w="med" len="med"/>
                      <a:tailEnd type="none" w="med" len="med"/>
                    </a:lnB>
                    <a:solidFill>
                      <a:srgbClr val="DAE9F8"/>
                    </a:solidFill>
                  </a:tcPr>
                </a:tc>
                <a:tc>
                  <a:txBody>
                    <a:bodyPr/>
                    <a:lstStyle/>
                    <a:p>
                      <a:pPr algn="l" fontAlgn="t"/>
                      <a:r>
                        <a:rPr lang="en-GB" sz="1050" b="0" i="0" u="none" strike="noStrike">
                          <a:solidFill>
                            <a:srgbClr val="000000"/>
                          </a:solidFill>
                          <a:effectLst/>
                          <a:latin typeface="+mn-lt"/>
                        </a:rPr>
                        <a:t>Proportion of final guidance published within 12 months of Marketing Authorisation</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50%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57%</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3651035258"/>
                  </a:ext>
                </a:extLst>
              </a:tr>
              <a:tr h="274980">
                <a:tc>
                  <a:txBody>
                    <a:bodyPr/>
                    <a:lstStyle/>
                    <a:p>
                      <a:pPr algn="l" fontAlgn="t"/>
                      <a:r>
                        <a:rPr lang="en-GB" sz="1100" b="1" i="0" u="none" strike="noStrike">
                          <a:solidFill>
                            <a:srgbClr val="000000"/>
                          </a:solidFill>
                          <a:effectLst/>
                          <a:latin typeface="Inter SemiBold" panose="02000503000000020004" pitchFamily="2" charset="0"/>
                          <a:ea typeface="Inter SemiBold" panose="02000503000000020004" pitchFamily="2" charset="0"/>
                        </a:rPr>
                        <a:t>Quality of TAs</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C8E0E6"/>
                    </a:solidFill>
                  </a:tcPr>
                </a:tc>
                <a:tc>
                  <a:txBody>
                    <a:bodyPr/>
                    <a:lstStyle/>
                    <a:p>
                      <a:pPr algn="l" fontAlgn="t"/>
                      <a:r>
                        <a:rPr lang="en-GB" sz="1050" b="0" i="0" u="none" strike="noStrike">
                          <a:solidFill>
                            <a:srgbClr val="000000"/>
                          </a:solidFill>
                          <a:effectLst/>
                          <a:latin typeface="+mn-lt"/>
                        </a:rPr>
                        <a:t>Confidentiality Breaches (Medicines)</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Tolerance of 12</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16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4171036223"/>
                  </a:ext>
                </a:extLst>
              </a:tr>
              <a:tr h="345880">
                <a:tc rowSpan="3">
                  <a:txBody>
                    <a:bodyPr/>
                    <a:lstStyle/>
                    <a:p>
                      <a:pPr algn="l" fontAlgn="t"/>
                      <a:r>
                        <a:rPr lang="en-GB" sz="1100" b="1" i="0" u="none" strike="noStrike">
                          <a:solidFill>
                            <a:srgbClr val="000000"/>
                          </a:solidFill>
                          <a:effectLst/>
                          <a:latin typeface="Inter SemiBold" panose="02000503000000020004" pitchFamily="2" charset="0"/>
                          <a:ea typeface="Inter SemiBold" panose="02000503000000020004" pitchFamily="2" charset="0"/>
                        </a:rPr>
                        <a:t>Timeliness of Health Technology Evaluations (HTEs)</a:t>
                      </a:r>
                    </a:p>
                    <a:p>
                      <a:pPr algn="l" fontAlgn="t"/>
                      <a:r>
                        <a:rPr lang="en-GB" sz="1100" b="1" i="0" u="none" strike="noStrike">
                          <a:solidFill>
                            <a:srgbClr val="000000"/>
                          </a:solidFill>
                          <a:effectLst/>
                          <a:latin typeface="Inter SemiBold" panose="02000503000000020004" pitchFamily="2" charset="0"/>
                          <a:ea typeface="Inter SemiBold" panose="02000503000000020004" pitchFamily="2" charset="0"/>
                        </a:rPr>
                        <a:t> </a:t>
                      </a:r>
                    </a:p>
                    <a:p>
                      <a:pPr algn="l" fontAlgn="t"/>
                      <a:r>
                        <a:rPr lang="en-GB" sz="1100" b="1" i="0" u="none" strike="noStrike">
                          <a:solidFill>
                            <a:srgbClr val="000000"/>
                          </a:solidFill>
                          <a:effectLst/>
                          <a:latin typeface="Inter SemiBold" panose="02000503000000020004" pitchFamily="2" charset="0"/>
                          <a:ea typeface="Inter SemiBold" panose="02000503000000020004" pitchFamily="2" charset="0"/>
                        </a:rPr>
                        <a:t> </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C8E0E6"/>
                    </a:solidFill>
                  </a:tcPr>
                </a:tc>
                <a:tc>
                  <a:txBody>
                    <a:bodyPr/>
                    <a:lstStyle/>
                    <a:p>
                      <a:pPr algn="l" fontAlgn="t"/>
                      <a:r>
                        <a:rPr lang="en-GB" sz="1050" b="0" i="0" u="none" strike="noStrike">
                          <a:solidFill>
                            <a:srgbClr val="000000"/>
                          </a:solidFill>
                          <a:effectLst/>
                          <a:latin typeface="+mn-lt"/>
                        </a:rPr>
                        <a:t>Proportion Health Tech moving from starting to finishing guidance within 9 months</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35%</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0% (10 months mean)</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1394389536"/>
                  </a:ext>
                </a:extLst>
              </a:tr>
              <a:tr h="345880">
                <a:tc vMerge="1">
                  <a:txBody>
                    <a:bodyPr/>
                    <a:lstStyle/>
                    <a:p>
                      <a:endParaRPr/>
                    </a:p>
                  </a:txBody>
                  <a:tcPr marL="1880" marR="1880" marT="1880" marB="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rgbClr val="DAE9F8"/>
                    </a:solidFill>
                  </a:tcPr>
                </a:tc>
                <a:tc>
                  <a:txBody>
                    <a:bodyPr/>
                    <a:lstStyle/>
                    <a:p>
                      <a:pPr algn="l" fontAlgn="t"/>
                      <a:r>
                        <a:rPr lang="en-GB" sz="1050" b="0" i="0" u="none" strike="noStrike">
                          <a:solidFill>
                            <a:srgbClr val="000000"/>
                          </a:solidFill>
                          <a:effectLst/>
                          <a:latin typeface="+mn-lt"/>
                        </a:rPr>
                        <a:t>Proportion of Health Tech topics moving from referral to Prioritisation Board (PB) decision within 66 working days</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50%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50%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1470762198"/>
                  </a:ext>
                </a:extLst>
              </a:tr>
              <a:tr h="345880">
                <a:tc vMerge="1">
                  <a:txBody>
                    <a:bodyPr/>
                    <a:lstStyle/>
                    <a:p>
                      <a:endParaRPr/>
                    </a:p>
                  </a:txBody>
                  <a:tcPr marL="1880" marR="1880" marT="1880" marB="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w="6350" cap="flat" cmpd="sng" algn="ctr">
                      <a:solidFill>
                        <a:srgbClr val="ABABAB"/>
                      </a:solidFill>
                      <a:prstDash val="solid"/>
                      <a:round/>
                      <a:headEnd type="none" w="med" len="med"/>
                      <a:tailEnd type="none" w="med" len="med"/>
                    </a:lnB>
                    <a:solidFill>
                      <a:srgbClr val="DAE9F8"/>
                    </a:solidFill>
                  </a:tcPr>
                </a:tc>
                <a:tc>
                  <a:txBody>
                    <a:bodyPr/>
                    <a:lstStyle/>
                    <a:p>
                      <a:pPr algn="l" fontAlgn="t"/>
                      <a:r>
                        <a:rPr lang="en-GB" sz="1050" b="0" i="0" u="none" strike="noStrike">
                          <a:solidFill>
                            <a:srgbClr val="000000"/>
                          </a:solidFill>
                          <a:effectLst/>
                          <a:latin typeface="+mn-lt"/>
                        </a:rPr>
                        <a:t>Proportion of Health Tech Evaluations moving from Prioritisation Board decision to start of guidance development within 66 working days</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40%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0% (5 months mean)</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280201679"/>
                  </a:ext>
                </a:extLst>
              </a:tr>
              <a:tr h="217776">
                <a:tc>
                  <a:txBody>
                    <a:bodyPr/>
                    <a:lstStyle/>
                    <a:p>
                      <a:pPr algn="l" fontAlgn="t"/>
                      <a:r>
                        <a:rPr lang="en-GB" sz="1100" b="1" i="0" u="none" strike="noStrike">
                          <a:solidFill>
                            <a:srgbClr val="000000"/>
                          </a:solidFill>
                          <a:effectLst/>
                          <a:latin typeface="Inter SemiBold" panose="02000503000000020004" pitchFamily="2" charset="0"/>
                          <a:ea typeface="Inter SemiBold" panose="02000503000000020004" pitchFamily="2" charset="0"/>
                        </a:rPr>
                        <a:t>Quality of HTEs</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C8E0E6"/>
                    </a:solidFill>
                  </a:tcPr>
                </a:tc>
                <a:tc>
                  <a:txBody>
                    <a:bodyPr/>
                    <a:lstStyle/>
                    <a:p>
                      <a:pPr algn="l" fontAlgn="t"/>
                      <a:r>
                        <a:rPr lang="en-GB" sz="1050" b="0" i="0" u="none" strike="noStrike">
                          <a:solidFill>
                            <a:srgbClr val="000000"/>
                          </a:solidFill>
                          <a:effectLst/>
                          <a:latin typeface="+mn-lt"/>
                        </a:rPr>
                        <a:t>Confidentiality Breaches (HealthTech)</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Tolerance of 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1779647059"/>
                  </a:ext>
                </a:extLst>
              </a:tr>
              <a:tr h="407275">
                <a:tc rowSpan="3">
                  <a:txBody>
                    <a:bodyPr/>
                    <a:lstStyle/>
                    <a:p>
                      <a:pPr algn="l" fontAlgn="t"/>
                      <a:r>
                        <a:rPr lang="en-GB" sz="1100" b="1" i="0" u="none" strike="noStrike">
                          <a:solidFill>
                            <a:srgbClr val="000000"/>
                          </a:solidFill>
                          <a:effectLst/>
                          <a:latin typeface="Inter SemiBold" panose="02000503000000020004" pitchFamily="2" charset="0"/>
                          <a:ea typeface="Inter SemiBold" panose="02000503000000020004" pitchFamily="2" charset="0"/>
                        </a:rPr>
                        <a:t>Timeliness of Guidelines</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C8E0E6"/>
                    </a:solidFill>
                  </a:tcPr>
                </a:tc>
                <a:tc>
                  <a:txBody>
                    <a:bodyPr/>
                    <a:lstStyle/>
                    <a:p>
                      <a:pPr algn="l" fontAlgn="t"/>
                      <a:r>
                        <a:rPr lang="en-GB" sz="1050" b="0" i="0" u="none" strike="noStrike">
                          <a:solidFill>
                            <a:srgbClr val="000000"/>
                          </a:solidFill>
                          <a:effectLst/>
                          <a:latin typeface="+mn-lt"/>
                        </a:rPr>
                        <a:t>Mean time for development of new guidelines or large guideline updates for topics starting 25/26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18 months</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0% (34 months average)</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1159904064"/>
                  </a:ext>
                </a:extLst>
              </a:tr>
              <a:tr h="345880">
                <a:tc vMerge="1">
                  <a:txBody>
                    <a:bodyPr/>
                    <a:lstStyle/>
                    <a:p>
                      <a:endParaRPr/>
                    </a:p>
                  </a:txBody>
                  <a:tcPr marL="1880" marR="1880" marT="1880" marB="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rgbClr val="DAE9F8"/>
                    </a:solidFill>
                  </a:tcPr>
                </a:tc>
                <a:tc>
                  <a:txBody>
                    <a:bodyPr/>
                    <a:lstStyle/>
                    <a:p>
                      <a:pPr algn="l" fontAlgn="t"/>
                      <a:r>
                        <a:rPr lang="en-GB" sz="1050" b="0" i="0" u="none" strike="noStrike">
                          <a:solidFill>
                            <a:srgbClr val="000000"/>
                          </a:solidFill>
                          <a:effectLst/>
                          <a:latin typeface="+mn-lt"/>
                        </a:rPr>
                        <a:t>Proportion of medium guideline topics published within 13 months of development starting from April 2025</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50%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0% (17.5 months mean)</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2393186308"/>
                  </a:ext>
                </a:extLst>
              </a:tr>
              <a:tr h="345880">
                <a:tc vMerge="1">
                  <a:txBody>
                    <a:bodyPr/>
                    <a:lstStyle/>
                    <a:p>
                      <a:endParaRPr/>
                    </a:p>
                  </a:txBody>
                  <a:tcPr marL="1880" marR="1880" marT="1880" marB="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w="6350" cap="flat" cmpd="sng" algn="ctr">
                      <a:solidFill>
                        <a:srgbClr val="ABABAB"/>
                      </a:solidFill>
                      <a:prstDash val="solid"/>
                      <a:round/>
                      <a:headEnd type="none" w="med" len="med"/>
                      <a:tailEnd type="none" w="med" len="med"/>
                    </a:lnB>
                    <a:solidFill>
                      <a:srgbClr val="DAE9F8"/>
                    </a:solidFill>
                  </a:tcPr>
                </a:tc>
                <a:tc>
                  <a:txBody>
                    <a:bodyPr/>
                    <a:lstStyle/>
                    <a:p>
                      <a:pPr algn="l" fontAlgn="t"/>
                      <a:r>
                        <a:rPr lang="en-GB" sz="1050" b="0" i="0" u="none" strike="noStrike">
                          <a:solidFill>
                            <a:srgbClr val="000000"/>
                          </a:solidFill>
                          <a:effectLst/>
                          <a:latin typeface="+mn-lt"/>
                        </a:rPr>
                        <a:t>Proportion of small guideline updates published within 7 months of development starting for new topics from April 2025</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50%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0% (10 months mean)</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3995641932"/>
                  </a:ext>
                </a:extLst>
              </a:tr>
              <a:tr h="345880">
                <a:tc>
                  <a:txBody>
                    <a:bodyPr/>
                    <a:lstStyle/>
                    <a:p>
                      <a:pPr algn="l" fontAlgn="t"/>
                      <a:r>
                        <a:rPr lang="en-GB" sz="1100" b="1" i="0" u="none" strike="noStrike">
                          <a:solidFill>
                            <a:srgbClr val="000000"/>
                          </a:solidFill>
                          <a:effectLst/>
                          <a:latin typeface="Inter SemiBold" panose="02000503000000020004" pitchFamily="2" charset="0"/>
                          <a:ea typeface="Inter SemiBold" panose="02000503000000020004" pitchFamily="2" charset="0"/>
                        </a:rPr>
                        <a:t>Quality of Guidelines</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C8E0E6"/>
                    </a:solidFill>
                  </a:tcPr>
                </a:tc>
                <a:tc>
                  <a:txBody>
                    <a:bodyPr/>
                    <a:lstStyle/>
                    <a:p>
                      <a:pPr algn="l" fontAlgn="t"/>
                      <a:r>
                        <a:rPr lang="en-GB" sz="1050" b="0" i="0" u="none" strike="noStrike">
                          <a:solidFill>
                            <a:srgbClr val="000000"/>
                          </a:solidFill>
                          <a:effectLst/>
                          <a:latin typeface="+mn-lt"/>
                        </a:rPr>
                        <a:t>Proportion of guidelines, quality standards or indicators with errors* (at product level) published in 2025-26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0 YTD</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05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2355228458"/>
                  </a:ext>
                </a:extLst>
              </a:tr>
              <a:tr h="358690">
                <a:tc>
                  <a:txBody>
                    <a:bodyPr/>
                    <a:lstStyle/>
                    <a:p>
                      <a:pPr algn="l" fontAlgn="t"/>
                      <a:r>
                        <a:rPr lang="en-GB" sz="1100" b="1" i="0" u="none" strike="noStrike">
                          <a:solidFill>
                            <a:srgbClr val="000000"/>
                          </a:solidFill>
                          <a:effectLst/>
                          <a:latin typeface="Inter SemiBold" panose="02000503000000020004" pitchFamily="2" charset="0"/>
                          <a:ea typeface="Inter SemiBold" panose="02000503000000020004" pitchFamily="2" charset="0"/>
                        </a:rPr>
                        <a:t>Timeliness of Quality Standards</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rgbClr val="C8E0E6"/>
                    </a:solidFill>
                  </a:tcPr>
                </a:tc>
                <a:tc>
                  <a:txBody>
                    <a:bodyPr/>
                    <a:lstStyle/>
                    <a:p>
                      <a:pPr algn="l" fontAlgn="t"/>
                      <a:r>
                        <a:rPr lang="en-GB" sz="1050" b="0" i="0" u="none" strike="noStrike">
                          <a:solidFill>
                            <a:srgbClr val="000000"/>
                          </a:solidFill>
                          <a:effectLst/>
                          <a:latin typeface="+mn-lt"/>
                        </a:rPr>
                        <a:t>Proportion of Quality Standards (new, updates and alignments) published at the same time as the associated guideline</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rgbClr val="F7F4F1"/>
                    </a:solidFill>
                  </a:tcPr>
                </a:tc>
                <a:tc>
                  <a:txBody>
                    <a:bodyPr/>
                    <a:lstStyle/>
                    <a:p>
                      <a:pPr algn="l" fontAlgn="t"/>
                      <a:r>
                        <a:rPr lang="en-GB" sz="1050" b="0" i="0" u="none" strike="noStrike">
                          <a:solidFill>
                            <a:srgbClr val="000000"/>
                          </a:solidFill>
                          <a:effectLst/>
                          <a:latin typeface="+mn-lt"/>
                        </a:rPr>
                        <a:t>80%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rgbClr val="F7F4F1"/>
                    </a:solidFill>
                  </a:tcPr>
                </a:tc>
                <a:tc>
                  <a:txBody>
                    <a:bodyPr/>
                    <a:lstStyle/>
                    <a:p>
                      <a:pPr algn="l" fontAlgn="t"/>
                      <a:r>
                        <a:rPr lang="en-GB" sz="1050" b="0" i="0" u="none" strike="noStrike">
                          <a:solidFill>
                            <a:srgbClr val="000000"/>
                          </a:solidFill>
                          <a:effectLst/>
                          <a:latin typeface="+mn-lt"/>
                        </a:rPr>
                        <a:t>60%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rgbClr val="F7F4F1"/>
                    </a:solidFill>
                  </a:tcPr>
                </a:tc>
                <a:tc>
                  <a:txBody>
                    <a:bodyPr/>
                    <a:lstStyle/>
                    <a:p>
                      <a:pPr algn="l" fontAlgn="t"/>
                      <a:r>
                        <a:rPr lang="en-GB" sz="1050" b="0" i="0" u="none" strike="noStrike" dirty="0">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a:noFill/>
                    </a:lnB>
                    <a:solidFill>
                      <a:srgbClr val="F7F4F1"/>
                    </a:solidFill>
                  </a:tcPr>
                </a:tc>
                <a:extLst>
                  <a:ext uri="{0D108BD9-81ED-4DB2-BD59-A6C34878D82A}">
                    <a16:rowId xmlns:a16="http://schemas.microsoft.com/office/drawing/2014/main" val="3550536837"/>
                  </a:ext>
                </a:extLst>
              </a:tr>
            </a:tbl>
          </a:graphicData>
        </a:graphic>
      </p:graphicFrame>
    </p:spTree>
    <p:extLst>
      <p:ext uri="{BB962C8B-B14F-4D97-AF65-F5344CB8AC3E}">
        <p14:creationId xmlns:p14="http://schemas.microsoft.com/office/powerpoint/2010/main" val="216043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9CB083-599D-69FF-EF47-9921445BB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0D4946-7EBA-FD06-D444-A08B0824F37A}"/>
              </a:ext>
            </a:extLst>
          </p:cNvPr>
          <p:cNvSpPr>
            <a:spLocks noGrp="1"/>
          </p:cNvSpPr>
          <p:nvPr>
            <p:ph type="ctrTitle"/>
          </p:nvPr>
        </p:nvSpPr>
        <p:spPr>
          <a:xfrm>
            <a:off x="334619" y="243416"/>
            <a:ext cx="11721511" cy="635064"/>
          </a:xfrm>
        </p:spPr>
        <p:txBody>
          <a:bodyPr>
            <a:normAutofit fontScale="90000"/>
          </a:bodyPr>
          <a:lstStyle/>
          <a:p>
            <a:r>
              <a:rPr lang="en-GB" sz="3200">
                <a:latin typeface="+mj-lt"/>
              </a:rPr>
              <a:t>2. Relevant guidance: </a:t>
            </a:r>
            <a:r>
              <a:rPr lang="en-US" sz="3200">
                <a:latin typeface="+mj-lt"/>
              </a:rPr>
              <a:t>How we will go further in 2025/26</a:t>
            </a:r>
            <a:r>
              <a:rPr lang="en-GB" sz="3200">
                <a:latin typeface="+mj-lt"/>
              </a:rPr>
              <a:t> (1 of 2)</a:t>
            </a:r>
          </a:p>
        </p:txBody>
      </p:sp>
      <p:graphicFrame>
        <p:nvGraphicFramePr>
          <p:cNvPr id="19" name="Table 18">
            <a:extLst>
              <a:ext uri="{FF2B5EF4-FFF2-40B4-BE49-F238E27FC236}">
                <a16:creationId xmlns:a16="http://schemas.microsoft.com/office/drawing/2014/main" id="{E2139981-C6E7-75F0-43F2-0184C00335AD}"/>
              </a:ext>
            </a:extLst>
          </p:cNvPr>
          <p:cNvGraphicFramePr>
            <a:graphicFrameLocks noGrp="1"/>
          </p:cNvGraphicFramePr>
          <p:nvPr>
            <p:extLst>
              <p:ext uri="{D42A27DB-BD31-4B8C-83A1-F6EECF244321}">
                <p14:modId xmlns:p14="http://schemas.microsoft.com/office/powerpoint/2010/main" val="3461625977"/>
              </p:ext>
            </p:extLst>
          </p:nvPr>
        </p:nvGraphicFramePr>
        <p:xfrm>
          <a:off x="334619" y="841320"/>
          <a:ext cx="11479333" cy="5667056"/>
        </p:xfrm>
        <a:graphic>
          <a:graphicData uri="http://schemas.openxmlformats.org/drawingml/2006/table">
            <a:tbl>
              <a:tblPr firstRow="1" bandRow="1">
                <a:tableStyleId>{5C22544A-7EE6-4342-B048-85BDC9FD1C3A}</a:tableStyleId>
              </a:tblPr>
              <a:tblGrid>
                <a:gridCol w="2135109">
                  <a:extLst>
                    <a:ext uri="{9D8B030D-6E8A-4147-A177-3AD203B41FA5}">
                      <a16:colId xmlns:a16="http://schemas.microsoft.com/office/drawing/2014/main" val="3296943258"/>
                    </a:ext>
                  </a:extLst>
                </a:gridCol>
                <a:gridCol w="9344224">
                  <a:extLst>
                    <a:ext uri="{9D8B030D-6E8A-4147-A177-3AD203B41FA5}">
                      <a16:colId xmlns:a16="http://schemas.microsoft.com/office/drawing/2014/main" val="1821806582"/>
                    </a:ext>
                  </a:extLst>
                </a:gridCol>
              </a:tblGrid>
              <a:tr h="379298">
                <a:tc>
                  <a:txBody>
                    <a:bodyPr/>
                    <a:lstStyle/>
                    <a:p>
                      <a:pPr>
                        <a:spcBef>
                          <a:spcPts val="600"/>
                        </a:spcBef>
                      </a:pPr>
                      <a:r>
                        <a:rPr lang="en-GB" sz="1400">
                          <a:solidFill>
                            <a:schemeClr val="tx1"/>
                          </a:solidFill>
                        </a:rPr>
                        <a:t>Project</a:t>
                      </a:r>
                    </a:p>
                  </a:txBody>
                  <a:tcPr marT="72000" marB="72000">
                    <a:lnL w="12700" cmpd="sng">
                      <a:noFill/>
                    </a:lnL>
                    <a:lnR w="762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pPr>
                      <a:r>
                        <a:rPr lang="en-GB" sz="1400">
                          <a:solidFill>
                            <a:schemeClr val="tx1"/>
                          </a:solidFill>
                        </a:rPr>
                        <a:t>Scope</a:t>
                      </a:r>
                    </a:p>
                  </a:txBody>
                  <a:tcPr marT="72000" marB="72000">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5889121"/>
                  </a:ext>
                </a:extLst>
              </a:tr>
              <a:tr h="3565887">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400" b="1">
                          <a:solidFill>
                            <a:schemeClr val="bg1"/>
                          </a:solidFill>
                        </a:rPr>
                        <a:t>Rules Based Pathway</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lvl="0" indent="0" algn="l">
                        <a:spcBef>
                          <a:spcPts val="600"/>
                        </a:spcBef>
                        <a:buNone/>
                      </a:pPr>
                      <a:r>
                        <a:rPr lang="en-GB" sz="1100" kern="1200">
                          <a:solidFill>
                            <a:schemeClr val="tx1"/>
                          </a:solidFill>
                          <a:latin typeface="+mn-lt"/>
                          <a:ea typeface="+mn-ea"/>
                          <a:cs typeface="+mn-cs"/>
                        </a:rPr>
                        <a:t>Work with DHSC and NHSE to develop a clear, consistent, standardised and streamlined rules-based approach to HealthTech evaluations and adoption, including:</a:t>
                      </a:r>
                      <a:endParaRPr lang="en-GB" sz="1100">
                        <a:solidFill>
                          <a:schemeClr val="tx1"/>
                        </a:solidFill>
                        <a:latin typeface="+mn-lt"/>
                      </a:endParaRPr>
                    </a:p>
                    <a:p>
                      <a:pPr marL="228600" lvl="0" indent="-228600" algn="l">
                        <a:spcBef>
                          <a:spcPts val="600"/>
                        </a:spcBef>
                        <a:buAutoNum type="arabicPeriod"/>
                      </a:pPr>
                      <a:r>
                        <a:rPr lang="en-GB" sz="1100" b="1">
                          <a:solidFill>
                            <a:schemeClr val="tx1"/>
                          </a:solidFill>
                          <a:latin typeface="+mn-lt"/>
                        </a:rPr>
                        <a:t>Horizon scanning and demand signalling: </a:t>
                      </a:r>
                      <a:r>
                        <a:rPr lang="en-GB" sz="1100">
                          <a:solidFill>
                            <a:schemeClr val="tx1"/>
                          </a:solidFill>
                          <a:latin typeface="+mn-lt"/>
                        </a:rPr>
                        <a:t>Ensure evolving horizon scanning functions and demand signalling identify relevant topics for NICE evaluation.</a:t>
                      </a:r>
                    </a:p>
                    <a:p>
                      <a:pPr marL="228600" lvl="0" indent="-228600" algn="l">
                        <a:spcBef>
                          <a:spcPts val="600"/>
                        </a:spcBef>
                        <a:buAutoNum type="arabicPeriod"/>
                      </a:pPr>
                      <a:r>
                        <a:rPr lang="en-GB" sz="1100" b="1">
                          <a:solidFill>
                            <a:schemeClr val="tx1"/>
                          </a:solidFill>
                          <a:latin typeface="+mn-lt"/>
                        </a:rPr>
                        <a:t>Topic intelligence and selection: </a:t>
                      </a:r>
                      <a:r>
                        <a:rPr lang="en-GB" sz="1100">
                          <a:solidFill>
                            <a:schemeClr val="tx1"/>
                          </a:solidFill>
                          <a:latin typeface="+mn-lt"/>
                        </a:rPr>
                        <a:t>Determine and establish strategic engagement for topic referrals, including across NHSE. Streamline and establish information and decision flows from topic referral to selection. </a:t>
                      </a:r>
                    </a:p>
                    <a:p>
                      <a:pPr marL="228600" lvl="0" indent="-228600" algn="l">
                        <a:spcBef>
                          <a:spcPts val="600"/>
                        </a:spcBef>
                        <a:buAutoNum type="arabicPeriod"/>
                      </a:pPr>
                      <a:r>
                        <a:rPr lang="en-GB" sz="1100" b="1">
                          <a:solidFill>
                            <a:schemeClr val="tx1"/>
                          </a:solidFill>
                          <a:latin typeface="+mn-lt"/>
                        </a:rPr>
                        <a:t>Regulation and standards: </a:t>
                      </a:r>
                      <a:r>
                        <a:rPr lang="en-GB" sz="1100" b="0">
                          <a:solidFill>
                            <a:schemeClr val="tx1"/>
                          </a:solidFill>
                          <a:latin typeface="+mn-lt"/>
                        </a:rPr>
                        <a:t>Determine approach and checkpoints for due diligence of regulatory requirements and standards across pathway. Identify opportunities to streamline, reduce duplication and provide clarity for stakeholders</a:t>
                      </a:r>
                    </a:p>
                    <a:p>
                      <a:pPr marL="228600" lvl="0" indent="-228600" algn="l">
                        <a:spcBef>
                          <a:spcPts val="600"/>
                        </a:spcBef>
                        <a:buAutoNum type="arabicPeriod"/>
                      </a:pPr>
                      <a:r>
                        <a:rPr lang="en-GB" sz="1100" b="1">
                          <a:solidFill>
                            <a:schemeClr val="tx1"/>
                          </a:solidFill>
                          <a:latin typeface="+mn-lt"/>
                        </a:rPr>
                        <a:t>Assessment and evidence generation: </a:t>
                      </a:r>
                      <a:r>
                        <a:rPr lang="en-GB" sz="1100" b="0">
                          <a:solidFill>
                            <a:schemeClr val="tx1"/>
                          </a:solidFill>
                          <a:latin typeface="+mn-lt"/>
                        </a:rPr>
                        <a:t>Determine any changes to assessment processes in light of commercial development and TA funding requirement. Provide clarity on definitions of value and approach to evidence generation. </a:t>
                      </a:r>
                    </a:p>
                    <a:p>
                      <a:pPr marL="228600" lvl="0" indent="-228600" algn="l">
                        <a:spcBef>
                          <a:spcPts val="600"/>
                        </a:spcBef>
                        <a:buAutoNum type="arabicPeriod"/>
                      </a:pPr>
                      <a:r>
                        <a:rPr lang="en-GB" sz="1100" b="1">
                          <a:solidFill>
                            <a:schemeClr val="tx1"/>
                          </a:solidFill>
                          <a:latin typeface="+mn-lt"/>
                        </a:rPr>
                        <a:t>Commercial and procurement: </a:t>
                      </a:r>
                      <a:r>
                        <a:rPr lang="en-GB" sz="1100" b="0">
                          <a:solidFill>
                            <a:schemeClr val="tx1"/>
                          </a:solidFill>
                          <a:latin typeface="+mn-lt"/>
                        </a:rPr>
                        <a:t>Develop approach and checkpoints for commercial gateways and feasibility assessments to help shape price and run procurement in parallel with guidance development. </a:t>
                      </a:r>
                    </a:p>
                    <a:p>
                      <a:pPr marL="228600" lvl="0" indent="-228600" algn="l">
                        <a:spcBef>
                          <a:spcPts val="600"/>
                        </a:spcBef>
                        <a:buAutoNum type="arabicPeriod"/>
                      </a:pPr>
                      <a:r>
                        <a:rPr lang="en-GB" sz="1100" b="1">
                          <a:solidFill>
                            <a:schemeClr val="tx1"/>
                          </a:solidFill>
                          <a:latin typeface="+mn-lt"/>
                        </a:rPr>
                        <a:t>Routes to reimbursement:</a:t>
                      </a:r>
                      <a:r>
                        <a:rPr lang="en-GB" sz="1100" b="0">
                          <a:solidFill>
                            <a:schemeClr val="tx1"/>
                          </a:solidFill>
                          <a:latin typeface="+mn-lt"/>
                        </a:rPr>
                        <a:t> Identify relevant routes to reimbursement and determine mechanisms to transact guidance linked with commercial mechanisms.</a:t>
                      </a:r>
                      <a:endParaRPr lang="en-GB" sz="1100" b="1">
                        <a:solidFill>
                          <a:schemeClr val="tx1"/>
                        </a:solidFill>
                        <a:latin typeface="+mn-lt"/>
                      </a:endParaRPr>
                    </a:p>
                    <a:p>
                      <a:pPr marL="228600" lvl="0" indent="-228600" algn="l">
                        <a:spcBef>
                          <a:spcPts val="600"/>
                        </a:spcBef>
                        <a:buAutoNum type="arabicPeriod"/>
                      </a:pPr>
                      <a:r>
                        <a:rPr lang="en-GB" sz="1100" b="1">
                          <a:solidFill>
                            <a:schemeClr val="tx1"/>
                          </a:solidFill>
                          <a:latin typeface="+mn-lt"/>
                        </a:rPr>
                        <a:t>Adoption and benefits realisation: </a:t>
                      </a:r>
                      <a:r>
                        <a:rPr lang="en-GB" sz="1100" b="0">
                          <a:solidFill>
                            <a:schemeClr val="tx1"/>
                          </a:solidFill>
                          <a:latin typeface="+mn-lt"/>
                        </a:rPr>
                        <a:t>Determine list of options and tools to support adoption and improve benefits realisation which need to be applied in different scenarios to enable effective scale and spread.</a:t>
                      </a:r>
                      <a:endParaRPr lang="en-GB" sz="1100" b="1">
                        <a:solidFill>
                          <a:schemeClr val="tx1"/>
                        </a:solidFill>
                        <a:latin typeface="+mn-lt"/>
                      </a:endParaRP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extLst>
                  <a:ext uri="{0D108BD9-81ED-4DB2-BD59-A6C34878D82A}">
                    <a16:rowId xmlns:a16="http://schemas.microsoft.com/office/drawing/2014/main" val="264969824"/>
                  </a:ext>
                </a:extLst>
              </a:tr>
              <a:tr h="1721871">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400" b="1">
                          <a:solidFill>
                            <a:schemeClr val="bg1"/>
                          </a:solidFill>
                        </a:rPr>
                        <a:t>Improve Approach to Funding Variations (FVRs)</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lvl="0" indent="0" algn="l" rtl="0" eaLnBrk="1" latinLnBrk="0" hangingPunct="1">
                        <a:lnSpc>
                          <a:spcPct val="100000"/>
                        </a:lnSpc>
                        <a:spcBef>
                          <a:spcPts val="600"/>
                        </a:spcBef>
                        <a:spcAft>
                          <a:spcPts val="0"/>
                        </a:spcAft>
                        <a:buFont typeface="Arial" panose="020B0604020202020204" pitchFamily="34" charset="0"/>
                        <a:buNone/>
                      </a:pPr>
                      <a:r>
                        <a:rPr lang="en-US" sz="1100" kern="1200" noProof="0" dirty="0">
                          <a:solidFill>
                            <a:schemeClr val="tx1"/>
                          </a:solidFill>
                          <a:latin typeface="+mn-lt"/>
                          <a:ea typeface="+mn-ea"/>
                          <a:cs typeface="+mn-cs"/>
                        </a:rPr>
                        <a:t>Review the current approach for dealing with funding variations (FVRs); and consider areas that need to be amended and strengthened:</a:t>
                      </a:r>
                      <a:endParaRPr lang="en-US" sz="1100" kern="1200" dirty="0">
                        <a:solidFill>
                          <a:schemeClr val="tx1"/>
                        </a:solidFill>
                        <a:latin typeface="+mn-lt"/>
                        <a:ea typeface="+mn-ea"/>
                        <a:cs typeface="+mn-cs"/>
                      </a:endParaRPr>
                    </a:p>
                    <a:p>
                      <a:pPr marL="171450" lvl="0" indent="-171450" algn="l" defTabSz="914400" rtl="0" eaLnBrk="1" latinLnBrk="0" hangingPunct="1">
                        <a:lnSpc>
                          <a:spcPct val="100000"/>
                        </a:lnSpc>
                        <a:spcBef>
                          <a:spcPts val="600"/>
                        </a:spcBef>
                        <a:spcAft>
                          <a:spcPts val="0"/>
                        </a:spcAft>
                        <a:buFont typeface="Arial" panose="020B0604020202020204" pitchFamily="34" charset="0"/>
                        <a:buChar char="•"/>
                      </a:pPr>
                      <a:r>
                        <a:rPr lang="en-US" sz="1100" kern="1200" noProof="0" dirty="0">
                          <a:solidFill>
                            <a:schemeClr val="tx1"/>
                          </a:solidFill>
                          <a:latin typeface="+mn-lt"/>
                          <a:ea typeface="+mn-ea"/>
                          <a:cs typeface="+mn-cs"/>
                        </a:rPr>
                        <a:t>Facilitate the consideration of specific areas that will support an effective process, for example NICE’s position on the eligible population, duration for implementation, clinical </a:t>
                      </a:r>
                      <a:r>
                        <a:rPr lang="en-GB" sz="1100" kern="1200" noProof="1">
                          <a:solidFill>
                            <a:schemeClr val="tx1"/>
                          </a:solidFill>
                          <a:latin typeface="+mn-lt"/>
                          <a:ea typeface="+mn-ea"/>
                          <a:cs typeface="+mn-cs"/>
                        </a:rPr>
                        <a:t>prioritisation</a:t>
                      </a:r>
                      <a:r>
                        <a:rPr lang="en-US" sz="1100" kern="1200" noProof="0" dirty="0">
                          <a:solidFill>
                            <a:schemeClr val="tx1"/>
                          </a:solidFill>
                          <a:latin typeface="+mn-lt"/>
                          <a:ea typeface="+mn-ea"/>
                          <a:cs typeface="+mn-cs"/>
                        </a:rPr>
                        <a:t> and further evidence generation if this is required.</a:t>
                      </a:r>
                      <a:endParaRPr lang="en-GB" sz="1100" kern="1200" dirty="0">
                        <a:solidFill>
                          <a:schemeClr val="tx1"/>
                        </a:solidFill>
                        <a:latin typeface="+mn-lt"/>
                        <a:ea typeface="+mn-ea"/>
                        <a:cs typeface="+mn-cs"/>
                      </a:endParaRPr>
                    </a:p>
                    <a:p>
                      <a:pPr marL="171450" lvl="0" indent="-171450" algn="l">
                        <a:lnSpc>
                          <a:spcPct val="100000"/>
                        </a:lnSpc>
                        <a:spcBef>
                          <a:spcPts val="600"/>
                        </a:spcBef>
                        <a:spcAft>
                          <a:spcPts val="0"/>
                        </a:spcAft>
                        <a:buFont typeface="Arial" panose="020B0604020202020204" pitchFamily="34" charset="0"/>
                        <a:buChar char="•"/>
                      </a:pPr>
                      <a:r>
                        <a:rPr lang="en-US" sz="1100" b="0" i="0" u="none" strike="noStrike" kern="1200" noProof="0" dirty="0">
                          <a:solidFill>
                            <a:schemeClr val="tx1"/>
                          </a:solidFill>
                          <a:latin typeface="+mn-lt"/>
                        </a:rPr>
                        <a:t>Develop a consistent, transparent and robust process for managing future funding variation requests.</a:t>
                      </a:r>
                      <a:r>
                        <a:rPr lang="en-GB" sz="1100" b="0" i="0" u="none" strike="noStrike" kern="1200" noProof="0" dirty="0">
                          <a:solidFill>
                            <a:schemeClr val="tx1"/>
                          </a:solidFill>
                          <a:latin typeface="+mn-lt"/>
                        </a:rPr>
                        <a:t> </a:t>
                      </a:r>
                      <a:endParaRPr lang="en-US" sz="1100" kern="1200" noProof="0" dirty="0">
                        <a:solidFill>
                          <a:schemeClr val="tx1"/>
                        </a:solidFill>
                        <a:latin typeface="+mn-lt"/>
                        <a:ea typeface="+mn-ea"/>
                        <a:cs typeface="+mn-cs"/>
                      </a:endParaRPr>
                    </a:p>
                    <a:p>
                      <a:pPr marL="171450" lvl="0" indent="-171450" algn="l">
                        <a:lnSpc>
                          <a:spcPct val="100000"/>
                        </a:lnSpc>
                        <a:spcBef>
                          <a:spcPts val="600"/>
                        </a:spcBef>
                        <a:spcAft>
                          <a:spcPts val="0"/>
                        </a:spcAft>
                        <a:buFont typeface="Arial" panose="020B0604020202020204" pitchFamily="34" charset="0"/>
                        <a:buChar char="•"/>
                      </a:pPr>
                      <a:r>
                        <a:rPr lang="en-GB" sz="1100" b="0" i="0" u="none" strike="noStrike" kern="1200" noProof="0" dirty="0">
                          <a:solidFill>
                            <a:schemeClr val="tx1"/>
                          </a:solidFill>
                          <a:latin typeface="+mn-lt"/>
                        </a:rPr>
                        <a:t>Confirm support from DHSC, and whether ministers wish to make any changes to current legislative arrangements relating to FVRs.</a:t>
                      </a:r>
                    </a:p>
                    <a:p>
                      <a:pPr marL="171450" lvl="0" indent="-171450" algn="l">
                        <a:lnSpc>
                          <a:spcPct val="100000"/>
                        </a:lnSpc>
                        <a:spcBef>
                          <a:spcPts val="600"/>
                        </a:spcBef>
                        <a:spcAft>
                          <a:spcPts val="0"/>
                        </a:spcAft>
                        <a:buFont typeface="Arial" panose="020B0604020202020204" pitchFamily="34" charset="0"/>
                        <a:buChar char="•"/>
                      </a:pPr>
                      <a:r>
                        <a:rPr lang="en-GB" sz="1100" b="0" i="0" u="none" strike="noStrike" kern="1200" noProof="0" dirty="0">
                          <a:solidFill>
                            <a:schemeClr val="tx1"/>
                          </a:solidFill>
                          <a:latin typeface="+mn-lt"/>
                        </a:rPr>
                        <a:t>Engage NHSE with a view to working collaboratively to identify relevant service and delivery models ahead of each potential FVR.</a:t>
                      </a: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extLst>
                  <a:ext uri="{0D108BD9-81ED-4DB2-BD59-A6C34878D82A}">
                    <a16:rowId xmlns:a16="http://schemas.microsoft.com/office/drawing/2014/main" val="3557117529"/>
                  </a:ext>
                </a:extLst>
              </a:tr>
            </a:tbl>
          </a:graphicData>
        </a:graphic>
      </p:graphicFrame>
      <p:sp>
        <p:nvSpPr>
          <p:cNvPr id="3" name="Rectangle 2">
            <a:extLst>
              <a:ext uri="{FF2B5EF4-FFF2-40B4-BE49-F238E27FC236}">
                <a16:creationId xmlns:a16="http://schemas.microsoft.com/office/drawing/2014/main" id="{61DA06CA-207D-6129-D5EC-22942F332737}"/>
              </a:ext>
            </a:extLst>
          </p:cNvPr>
          <p:cNvSpPr/>
          <p:nvPr/>
        </p:nvSpPr>
        <p:spPr>
          <a:xfrm>
            <a:off x="11552177" y="6297105"/>
            <a:ext cx="503953" cy="515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17</a:t>
            </a:r>
            <a:endParaRPr lang="en-GB" sz="1600" b="1">
              <a:solidFill>
                <a:schemeClr val="tx1"/>
              </a:solidFill>
            </a:endParaRPr>
          </a:p>
        </p:txBody>
      </p:sp>
    </p:spTree>
    <p:extLst>
      <p:ext uri="{BB962C8B-B14F-4D97-AF65-F5344CB8AC3E}">
        <p14:creationId xmlns:p14="http://schemas.microsoft.com/office/powerpoint/2010/main" val="309026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B639A9-D659-AD73-1A50-2EE328620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D7DDC-2BE7-7434-966C-EA9C5C0D4CF5}"/>
              </a:ext>
            </a:extLst>
          </p:cNvPr>
          <p:cNvSpPr>
            <a:spLocks noGrp="1"/>
          </p:cNvSpPr>
          <p:nvPr>
            <p:ph type="ctrTitle"/>
          </p:nvPr>
        </p:nvSpPr>
        <p:spPr>
          <a:xfrm>
            <a:off x="334619" y="243416"/>
            <a:ext cx="11695456" cy="635064"/>
          </a:xfrm>
        </p:spPr>
        <p:txBody>
          <a:bodyPr>
            <a:normAutofit fontScale="90000"/>
          </a:bodyPr>
          <a:lstStyle/>
          <a:p>
            <a:r>
              <a:rPr lang="en-GB" sz="3200">
                <a:latin typeface="+mj-lt"/>
              </a:rPr>
              <a:t>2. Relevant guidance: </a:t>
            </a:r>
            <a:r>
              <a:rPr lang="en-US" sz="3200">
                <a:latin typeface="+mj-lt"/>
              </a:rPr>
              <a:t>How we will go further in 2025/26</a:t>
            </a:r>
            <a:r>
              <a:rPr lang="en-GB" sz="3200">
                <a:latin typeface="+mj-lt"/>
              </a:rPr>
              <a:t> (2 of 2)</a:t>
            </a:r>
          </a:p>
        </p:txBody>
      </p:sp>
      <p:graphicFrame>
        <p:nvGraphicFramePr>
          <p:cNvPr id="19" name="Table 18">
            <a:extLst>
              <a:ext uri="{FF2B5EF4-FFF2-40B4-BE49-F238E27FC236}">
                <a16:creationId xmlns:a16="http://schemas.microsoft.com/office/drawing/2014/main" id="{556DE242-35D5-4048-F9CD-CC05563FD764}"/>
              </a:ext>
            </a:extLst>
          </p:cNvPr>
          <p:cNvGraphicFramePr>
            <a:graphicFrameLocks noGrp="1"/>
          </p:cNvGraphicFramePr>
          <p:nvPr>
            <p:extLst>
              <p:ext uri="{D42A27DB-BD31-4B8C-83A1-F6EECF244321}">
                <p14:modId xmlns:p14="http://schemas.microsoft.com/office/powerpoint/2010/main" val="2104840021"/>
              </p:ext>
            </p:extLst>
          </p:nvPr>
        </p:nvGraphicFramePr>
        <p:xfrm>
          <a:off x="334619" y="851617"/>
          <a:ext cx="11479333" cy="5611096"/>
        </p:xfrm>
        <a:graphic>
          <a:graphicData uri="http://schemas.openxmlformats.org/drawingml/2006/table">
            <a:tbl>
              <a:tblPr firstRow="1" bandRow="1">
                <a:tableStyleId>{5C22544A-7EE6-4342-B048-85BDC9FD1C3A}</a:tableStyleId>
              </a:tblPr>
              <a:tblGrid>
                <a:gridCol w="2135109">
                  <a:extLst>
                    <a:ext uri="{9D8B030D-6E8A-4147-A177-3AD203B41FA5}">
                      <a16:colId xmlns:a16="http://schemas.microsoft.com/office/drawing/2014/main" val="3296943258"/>
                    </a:ext>
                  </a:extLst>
                </a:gridCol>
                <a:gridCol w="9344224">
                  <a:extLst>
                    <a:ext uri="{9D8B030D-6E8A-4147-A177-3AD203B41FA5}">
                      <a16:colId xmlns:a16="http://schemas.microsoft.com/office/drawing/2014/main" val="1821806582"/>
                    </a:ext>
                  </a:extLst>
                </a:gridCol>
              </a:tblGrid>
              <a:tr h="374484">
                <a:tc>
                  <a:txBody>
                    <a:bodyPr/>
                    <a:lstStyle/>
                    <a:p>
                      <a:pPr>
                        <a:spcBef>
                          <a:spcPts val="600"/>
                        </a:spcBef>
                      </a:pPr>
                      <a:r>
                        <a:rPr lang="en-GB" sz="1400">
                          <a:solidFill>
                            <a:schemeClr val="tx1"/>
                          </a:solidFill>
                        </a:rPr>
                        <a:t>Project</a:t>
                      </a:r>
                    </a:p>
                  </a:txBody>
                  <a:tcPr marT="72000" marB="72000">
                    <a:lnL w="12700" cmpd="sng">
                      <a:noFill/>
                    </a:lnL>
                    <a:lnR w="762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pPr>
                      <a:r>
                        <a:rPr lang="en-GB" sz="1400">
                          <a:solidFill>
                            <a:schemeClr val="tx1"/>
                          </a:solidFill>
                        </a:rPr>
                        <a:t>Scope</a:t>
                      </a:r>
                    </a:p>
                  </a:txBody>
                  <a:tcPr marT="72000" marB="72000">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5889121"/>
                  </a:ext>
                </a:extLst>
              </a:tr>
              <a:tr h="3041518">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600" b="1">
                          <a:solidFill>
                            <a:schemeClr val="bg1"/>
                          </a:solidFill>
                        </a:rPr>
                        <a:t>Whole Lifecycle Approach</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228600" indent="-228600" algn="l">
                        <a:spcBef>
                          <a:spcPts val="600"/>
                        </a:spcBef>
                        <a:buFont typeface="+mj-lt"/>
                        <a:buAutoNum type="arabicPeriod"/>
                      </a:pPr>
                      <a:r>
                        <a:rPr lang="en-GB" sz="1200" b="1">
                          <a:solidFill>
                            <a:schemeClr val="tx1"/>
                          </a:solidFill>
                          <a:latin typeface="+mn-lt"/>
                        </a:rPr>
                        <a:t>Incorporation:</a:t>
                      </a:r>
                      <a:r>
                        <a:rPr lang="en-GB" sz="1200">
                          <a:solidFill>
                            <a:schemeClr val="tx1"/>
                          </a:solidFill>
                          <a:latin typeface="+mn-lt"/>
                        </a:rPr>
                        <a:t> Continue incorporation of TAs into guidelines, aiming for 200 TAs considered for incorporation in 25/26 </a:t>
                      </a:r>
                    </a:p>
                    <a:p>
                      <a:pPr marL="228600" marR="0" lvl="0" indent="-228600" algn="l" rtl="0" eaLnBrk="1" fontAlgn="auto" latinLnBrk="0" hangingPunct="1">
                        <a:lnSpc>
                          <a:spcPct val="100000"/>
                        </a:lnSpc>
                        <a:spcBef>
                          <a:spcPts val="600"/>
                        </a:spcBef>
                        <a:spcAft>
                          <a:spcPts val="0"/>
                        </a:spcAft>
                        <a:buClrTx/>
                        <a:buSzTx/>
                        <a:buAutoNum type="arabicPeriod"/>
                      </a:pPr>
                      <a:r>
                        <a:rPr lang="en-GB" sz="1200" b="1">
                          <a:solidFill>
                            <a:schemeClr val="tx1"/>
                          </a:solidFill>
                          <a:latin typeface="+mn-lt"/>
                        </a:rPr>
                        <a:t>Updating guidance:</a:t>
                      </a:r>
                      <a:r>
                        <a:rPr lang="en-GB" sz="1200">
                          <a:solidFill>
                            <a:schemeClr val="tx1"/>
                          </a:solidFill>
                          <a:latin typeface="+mn-lt"/>
                        </a:rPr>
                        <a:t> </a:t>
                      </a:r>
                      <a:r>
                        <a:rPr lang="en-GB" sz="1200" b="0" i="0" u="none" strike="noStrike" noProof="0">
                          <a:solidFill>
                            <a:srgbClr val="333333"/>
                          </a:solidFill>
                          <a:latin typeface="Inter"/>
                          <a:ea typeface="Inter"/>
                        </a:rPr>
                        <a:t>Engage with a stakeholder advisory group to understand methods and process updates required to be able to keep our guidance up-to-date across our portfolio of products</a:t>
                      </a:r>
                    </a:p>
                    <a:p>
                      <a:pPr marL="228600" marR="0" lvl="0" indent="-228600" algn="l" rtl="0" eaLnBrk="1" fontAlgn="auto" latinLnBrk="0" hangingPunct="1">
                        <a:lnSpc>
                          <a:spcPct val="100000"/>
                        </a:lnSpc>
                        <a:spcBef>
                          <a:spcPts val="600"/>
                        </a:spcBef>
                        <a:spcAft>
                          <a:spcPts val="0"/>
                        </a:spcAft>
                        <a:buClrTx/>
                        <a:buSzTx/>
                        <a:buAutoNum type="arabicPeriod"/>
                      </a:pPr>
                      <a:r>
                        <a:rPr lang="en-GB" sz="1200" b="1">
                          <a:solidFill>
                            <a:schemeClr val="tx1"/>
                          </a:solidFill>
                          <a:latin typeface="+mn-lt"/>
                        </a:rPr>
                        <a:t>Retiring guidance:</a:t>
                      </a:r>
                      <a:r>
                        <a:rPr lang="en-GB" sz="1200">
                          <a:solidFill>
                            <a:schemeClr val="tx1"/>
                          </a:solidFill>
                          <a:latin typeface="+mn-lt"/>
                        </a:rPr>
                        <a:t> Develop an aligned approach to retiring out-of-date guidance, starting by looking at options for retiring recommendations in our clinical guidelines</a:t>
                      </a:r>
                    </a:p>
                    <a:p>
                      <a:pPr marL="228600" indent="-228600" algn="l">
                        <a:spcBef>
                          <a:spcPts val="600"/>
                        </a:spcBef>
                        <a:buFont typeface="+mj-lt"/>
                        <a:buAutoNum type="arabicPeriod"/>
                      </a:pPr>
                      <a:r>
                        <a:rPr lang="en-GB" sz="1200" b="1" i="0" u="none" strike="noStrike" noProof="0">
                          <a:solidFill>
                            <a:schemeClr val="tx1"/>
                          </a:solidFill>
                          <a:latin typeface="+mn-lt"/>
                        </a:rPr>
                        <a:t>Biosimilar taskforce:</a:t>
                      </a:r>
                      <a:r>
                        <a:rPr lang="en-GB" sz="1200" b="0" i="0" u="none" strike="noStrike" noProof="0">
                          <a:solidFill>
                            <a:schemeClr val="tx1"/>
                          </a:solidFill>
                          <a:latin typeface="+mn-lt"/>
                        </a:rPr>
                        <a:t> Develop our strategy to address introduction of biosimilars/generic medicines and engage with the biosimilar taskforce</a:t>
                      </a:r>
                      <a:endParaRPr lang="en-GB" sz="1200" b="0" i="0" u="none" strike="noStrike" noProof="0">
                        <a:solidFill>
                          <a:srgbClr val="000000"/>
                        </a:solidFill>
                        <a:latin typeface="+mn-lt"/>
                      </a:endParaRPr>
                    </a:p>
                    <a:p>
                      <a:pPr marL="228600" lvl="0" indent="-228600" algn="l">
                        <a:spcBef>
                          <a:spcPts val="600"/>
                        </a:spcBef>
                        <a:buAutoNum type="arabicPeriod"/>
                      </a:pPr>
                      <a:r>
                        <a:rPr lang="en-GB" sz="1200" b="1">
                          <a:solidFill>
                            <a:schemeClr val="tx1"/>
                          </a:solidFill>
                          <a:latin typeface="+mn-lt"/>
                        </a:rPr>
                        <a:t>Prioritisation:</a:t>
                      </a:r>
                      <a:r>
                        <a:rPr lang="en-GB" sz="1200">
                          <a:solidFill>
                            <a:schemeClr val="tx1"/>
                          </a:solidFill>
                          <a:latin typeface="+mn-lt"/>
                        </a:rPr>
                        <a:t> Develop a process for surveillance and prioritisation that focuses on updating and retiring guidance in topic areas where there's most potential to maximise population health, including expanding access to treatments or releasing cost savings to reinvest elsewhere </a:t>
                      </a:r>
                    </a:p>
                    <a:p>
                      <a:pPr marL="228600" lvl="0" indent="-228600" algn="l">
                        <a:spcBef>
                          <a:spcPts val="600"/>
                        </a:spcBef>
                        <a:buAutoNum type="arabicPeriod"/>
                      </a:pPr>
                      <a:r>
                        <a:rPr lang="en-GB" sz="1200" b="1">
                          <a:solidFill>
                            <a:schemeClr val="tx1"/>
                          </a:solidFill>
                          <a:latin typeface="+mn-lt"/>
                        </a:rPr>
                        <a:t>Future model:</a:t>
                      </a:r>
                      <a:r>
                        <a:rPr lang="en-GB" sz="1200">
                          <a:solidFill>
                            <a:schemeClr val="tx1"/>
                          </a:solidFill>
                          <a:latin typeface="+mn-lt"/>
                        </a:rPr>
                        <a:t> Design and cost the future working model for a whole lifecycle approach to developing and maintaining up-to-date guidance that meets our users’ needs. </a:t>
                      </a:r>
                      <a:r>
                        <a:rPr lang="en-GB" sz="1200" b="0" i="0" u="none" strike="noStrike" noProof="0">
                          <a:solidFill>
                            <a:schemeClr val="tx1"/>
                          </a:solidFill>
                          <a:latin typeface="+mn-lt"/>
                        </a:rPr>
                        <a:t>Explore incorporation of HealthTech into guidelines, starting with mapping all HealthTech guidance to the relevant guidelines</a:t>
                      </a:r>
                      <a:r>
                        <a:rPr lang="en-GB" sz="1200">
                          <a:solidFill>
                            <a:schemeClr val="tx1"/>
                          </a:solidFill>
                          <a:latin typeface="+mn-lt"/>
                        </a:rPr>
                        <a:t> </a:t>
                      </a: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extLst>
                  <a:ext uri="{0D108BD9-81ED-4DB2-BD59-A6C34878D82A}">
                    <a16:rowId xmlns:a16="http://schemas.microsoft.com/office/drawing/2014/main" val="264969824"/>
                  </a:ext>
                </a:extLst>
              </a:tr>
              <a:tr h="2195094">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400" b="1">
                          <a:solidFill>
                            <a:schemeClr val="bg1"/>
                          </a:solidFill>
                        </a:rPr>
                        <a:t>Progress AI Statement of Intent</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lvl="0" indent="0" algn="l">
                        <a:spcBef>
                          <a:spcPts val="600"/>
                        </a:spcBef>
                        <a:buNone/>
                      </a:pPr>
                      <a:r>
                        <a:rPr lang="en-GB" sz="1200" b="0" i="0" u="none" strike="noStrike" noProof="0" dirty="0">
                          <a:solidFill>
                            <a:schemeClr val="tx1"/>
                          </a:solidFill>
                          <a:latin typeface="+mn-lt"/>
                        </a:rPr>
                        <a:t>The following workstreams are in scope for 2025/26, building on the Statement of Intent for Artificial Intelligence (AI) at NICE:</a:t>
                      </a:r>
                    </a:p>
                    <a:p>
                      <a:pPr marL="228600" lvl="0" indent="-228600" algn="l">
                        <a:lnSpc>
                          <a:spcPct val="100000"/>
                        </a:lnSpc>
                        <a:spcBef>
                          <a:spcPts val="600"/>
                        </a:spcBef>
                        <a:buFont typeface="+mj-lt"/>
                        <a:buAutoNum type="arabicPeriod"/>
                      </a:pPr>
                      <a:r>
                        <a:rPr lang="en-GB" sz="1200" b="1" i="0" u="none" strike="noStrike" baseline="0" noProof="0" dirty="0">
                          <a:solidFill>
                            <a:srgbClr val="000000"/>
                          </a:solidFill>
                          <a:latin typeface="+mn-lt"/>
                        </a:rPr>
                        <a:t>Policy &amp; Strategy</a:t>
                      </a:r>
                      <a:r>
                        <a:rPr lang="en-GB" sz="1200" b="0" i="0" u="none" strike="noStrike" baseline="0" noProof="0" dirty="0">
                          <a:solidFill>
                            <a:srgbClr val="000000"/>
                          </a:solidFill>
                          <a:latin typeface="+mn-lt"/>
                        </a:rPr>
                        <a:t>: Develop NICE's AI strategy to deliver on Statement of Intent, interfacing with the national policy landscape </a:t>
                      </a:r>
                      <a:endParaRPr lang="en-GB" sz="1200" dirty="0"/>
                    </a:p>
                    <a:p>
                      <a:pPr marL="228600" lvl="0" indent="-228600" algn="l">
                        <a:lnSpc>
                          <a:spcPct val="100000"/>
                        </a:lnSpc>
                        <a:spcBef>
                          <a:spcPts val="600"/>
                        </a:spcBef>
                        <a:buFont typeface="+mj-lt"/>
                        <a:buAutoNum type="arabicPeriod"/>
                      </a:pPr>
                      <a:r>
                        <a:rPr lang="en-GB" sz="1200" b="1" i="0" u="none" strike="noStrike" baseline="0" noProof="0" dirty="0">
                          <a:solidFill>
                            <a:srgbClr val="000000"/>
                          </a:solidFill>
                          <a:latin typeface="+mn-lt"/>
                        </a:rPr>
                        <a:t>Partnership</a:t>
                      </a:r>
                      <a:r>
                        <a:rPr lang="en-GB" sz="1200" b="0" i="0" u="none" strike="noStrike" baseline="0" noProof="0" dirty="0">
                          <a:solidFill>
                            <a:srgbClr val="000000"/>
                          </a:solidFill>
                          <a:latin typeface="+mn-lt"/>
                        </a:rPr>
                        <a:t>:  Establish external partnerships to enable knowledge exchange and upskilling</a:t>
                      </a:r>
                      <a:endParaRPr lang="en-GB" sz="1200" dirty="0"/>
                    </a:p>
                    <a:p>
                      <a:pPr marL="228600" lvl="0" indent="-228600" algn="l">
                        <a:lnSpc>
                          <a:spcPct val="100000"/>
                        </a:lnSpc>
                        <a:spcBef>
                          <a:spcPts val="600"/>
                        </a:spcBef>
                        <a:buFont typeface="+mj-lt"/>
                        <a:buAutoNum type="arabicPeriod"/>
                      </a:pPr>
                      <a:r>
                        <a:rPr lang="en-GB" sz="1200" b="1" i="0" u="none" strike="noStrike" baseline="0" noProof="0" dirty="0">
                          <a:solidFill>
                            <a:srgbClr val="000000"/>
                          </a:solidFill>
                          <a:latin typeface="+mn-lt"/>
                        </a:rPr>
                        <a:t>Science &amp; Methods</a:t>
                      </a:r>
                      <a:r>
                        <a:rPr lang="en-GB" sz="1200" b="0" i="0" u="none" strike="noStrike" baseline="0" noProof="0" dirty="0">
                          <a:solidFill>
                            <a:srgbClr val="000000"/>
                          </a:solidFill>
                          <a:latin typeface="+mn-lt"/>
                        </a:rPr>
                        <a:t>: Further build scientific collaborations  to understand the applications of AI approaches for NICE. Identify areas for potential methods update.</a:t>
                      </a:r>
                    </a:p>
                    <a:p>
                      <a:pPr marL="228600" lvl="0" indent="-228600" algn="l">
                        <a:lnSpc>
                          <a:spcPct val="100000"/>
                        </a:lnSpc>
                        <a:spcBef>
                          <a:spcPts val="600"/>
                        </a:spcBef>
                        <a:buFont typeface="+mj-lt"/>
                        <a:buAutoNum type="arabicPeriod"/>
                      </a:pPr>
                      <a:r>
                        <a:rPr lang="en-GB" sz="1200" b="1" i="0" u="none" strike="noStrike" baseline="0" noProof="0" dirty="0">
                          <a:solidFill>
                            <a:srgbClr val="000000"/>
                          </a:solidFill>
                          <a:latin typeface="+mn-lt"/>
                        </a:rPr>
                        <a:t>Implementation</a:t>
                      </a:r>
                      <a:r>
                        <a:rPr lang="en-GB" sz="1200" b="0" i="0" u="none" strike="noStrike" baseline="0" noProof="0" dirty="0">
                          <a:solidFill>
                            <a:srgbClr val="000000"/>
                          </a:solidFill>
                          <a:latin typeface="+mn-lt"/>
                        </a:rPr>
                        <a:t>: Test and pilot AI methods and systems that support information management, including the use of AI in systematic literature reviews. Assess cyber risk for AI as a tool.  DIT will provide supporting technology.</a:t>
                      </a:r>
                      <a:r>
                        <a:rPr lang="en-GB" sz="1100" b="0" i="0" u="none" strike="noStrike" baseline="0" noProof="0" dirty="0">
                          <a:solidFill>
                            <a:srgbClr val="000000"/>
                          </a:solidFill>
                          <a:latin typeface="+mn-lt"/>
                        </a:rPr>
                        <a:t> </a:t>
                      </a: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extLst>
                  <a:ext uri="{0D108BD9-81ED-4DB2-BD59-A6C34878D82A}">
                    <a16:rowId xmlns:a16="http://schemas.microsoft.com/office/drawing/2014/main" val="603029851"/>
                  </a:ext>
                </a:extLst>
              </a:tr>
            </a:tbl>
          </a:graphicData>
        </a:graphic>
      </p:graphicFrame>
    </p:spTree>
    <p:extLst>
      <p:ext uri="{BB962C8B-B14F-4D97-AF65-F5344CB8AC3E}">
        <p14:creationId xmlns:p14="http://schemas.microsoft.com/office/powerpoint/2010/main" val="3808666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BD9EBF-6EE6-7ACD-8937-24B7AAFCB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23591A-5289-5182-AE2A-B2DECAEE57FF}"/>
              </a:ext>
            </a:extLst>
          </p:cNvPr>
          <p:cNvSpPr>
            <a:spLocks noGrp="1"/>
          </p:cNvSpPr>
          <p:nvPr>
            <p:ph type="ctrTitle"/>
          </p:nvPr>
        </p:nvSpPr>
        <p:spPr>
          <a:xfrm>
            <a:off x="334619" y="243416"/>
            <a:ext cx="11076689" cy="635064"/>
          </a:xfrm>
        </p:spPr>
        <p:txBody>
          <a:bodyPr>
            <a:normAutofit/>
          </a:bodyPr>
          <a:lstStyle/>
          <a:p>
            <a:r>
              <a:rPr lang="en-GB" sz="3200">
                <a:latin typeface="+mj-lt"/>
              </a:rPr>
              <a:t>2. Relevant guidance: KPIs</a:t>
            </a:r>
          </a:p>
        </p:txBody>
      </p:sp>
      <p:graphicFrame>
        <p:nvGraphicFramePr>
          <p:cNvPr id="5" name="Table 4">
            <a:extLst>
              <a:ext uri="{FF2B5EF4-FFF2-40B4-BE49-F238E27FC236}">
                <a16:creationId xmlns:a16="http://schemas.microsoft.com/office/drawing/2014/main" id="{19E343FE-8E8F-929B-0814-FBCDBA233412}"/>
              </a:ext>
            </a:extLst>
          </p:cNvPr>
          <p:cNvGraphicFramePr>
            <a:graphicFrameLocks noGrp="1"/>
          </p:cNvGraphicFramePr>
          <p:nvPr>
            <p:extLst>
              <p:ext uri="{D42A27DB-BD31-4B8C-83A1-F6EECF244321}">
                <p14:modId xmlns:p14="http://schemas.microsoft.com/office/powerpoint/2010/main" val="3343427072"/>
              </p:ext>
            </p:extLst>
          </p:nvPr>
        </p:nvGraphicFramePr>
        <p:xfrm>
          <a:off x="458000" y="1186141"/>
          <a:ext cx="11262945" cy="4256249"/>
        </p:xfrm>
        <a:graphic>
          <a:graphicData uri="http://schemas.openxmlformats.org/drawingml/2006/table">
            <a:tbl>
              <a:tblPr firstRow="1"/>
              <a:tblGrid>
                <a:gridCol w="1598047">
                  <a:extLst>
                    <a:ext uri="{9D8B030D-6E8A-4147-A177-3AD203B41FA5}">
                      <a16:colId xmlns:a16="http://schemas.microsoft.com/office/drawing/2014/main" val="1191157102"/>
                    </a:ext>
                  </a:extLst>
                </a:gridCol>
                <a:gridCol w="5137927">
                  <a:extLst>
                    <a:ext uri="{9D8B030D-6E8A-4147-A177-3AD203B41FA5}">
                      <a16:colId xmlns:a16="http://schemas.microsoft.com/office/drawing/2014/main" val="2742247253"/>
                    </a:ext>
                  </a:extLst>
                </a:gridCol>
                <a:gridCol w="1386818">
                  <a:extLst>
                    <a:ext uri="{9D8B030D-6E8A-4147-A177-3AD203B41FA5}">
                      <a16:colId xmlns:a16="http://schemas.microsoft.com/office/drawing/2014/main" val="4265337457"/>
                    </a:ext>
                  </a:extLst>
                </a:gridCol>
                <a:gridCol w="1337289">
                  <a:extLst>
                    <a:ext uri="{9D8B030D-6E8A-4147-A177-3AD203B41FA5}">
                      <a16:colId xmlns:a16="http://schemas.microsoft.com/office/drawing/2014/main" val="871720231"/>
                    </a:ext>
                  </a:extLst>
                </a:gridCol>
                <a:gridCol w="1802864">
                  <a:extLst>
                    <a:ext uri="{9D8B030D-6E8A-4147-A177-3AD203B41FA5}">
                      <a16:colId xmlns:a16="http://schemas.microsoft.com/office/drawing/2014/main" val="1054369823"/>
                    </a:ext>
                  </a:extLst>
                </a:gridCol>
              </a:tblGrid>
              <a:tr h="277937">
                <a:tc>
                  <a:txBody>
                    <a:bodyPr/>
                    <a:lstStyle/>
                    <a:p>
                      <a:pPr algn="l" fontAlgn="t"/>
                      <a:r>
                        <a:rPr lang="en-GB" sz="1100" b="0" i="0" u="none" strike="noStrike">
                          <a:solidFill>
                            <a:srgbClr val="FFFFFF"/>
                          </a:solidFill>
                          <a:effectLst/>
                          <a:latin typeface="Inter SemiBold" panose="02000503000000020004" pitchFamily="2" charset="0"/>
                          <a:ea typeface="Inter SemiBold" panose="02000503000000020004" pitchFamily="2" charset="0"/>
                        </a:rPr>
                        <a:t>KPI grouping</a:t>
                      </a:r>
                    </a:p>
                  </a:txBody>
                  <a:tcPr marL="45720" marR="45720">
                    <a:lnL w="1270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0" i="0" u="none" strike="noStrike">
                          <a:solidFill>
                            <a:srgbClr val="FFFFFF"/>
                          </a:solidFill>
                          <a:effectLst/>
                          <a:latin typeface="Inter SemiBold" panose="02000503000000020004" pitchFamily="2" charset="0"/>
                          <a:ea typeface="Inter SemiBold" panose="02000503000000020004" pitchFamily="2" charset="0"/>
                        </a:rPr>
                        <a:t>Indicator</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0" i="0" u="none" strike="noStrike">
                          <a:solidFill>
                            <a:srgbClr val="FFFFFF"/>
                          </a:solidFill>
                          <a:effectLst/>
                          <a:latin typeface="Inter SemiBold" panose="02000503000000020004" pitchFamily="2" charset="0"/>
                          <a:ea typeface="Inter SemiBold" panose="02000503000000020004" pitchFamily="2" charset="0"/>
                        </a:rPr>
                        <a:t>Target (25/26)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0" i="0" u="none" strike="noStrike">
                          <a:solidFill>
                            <a:srgbClr val="FFFFFF"/>
                          </a:solidFill>
                          <a:effectLst/>
                          <a:latin typeface="Inter SemiBold" panose="02000503000000020004" pitchFamily="2" charset="0"/>
                          <a:ea typeface="Inter SemiBold" panose="02000503000000020004" pitchFamily="2" charset="0"/>
                        </a:rPr>
                        <a:t>Baseline</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0" i="0" u="none" strike="noStrike">
                          <a:solidFill>
                            <a:srgbClr val="FFFFFF"/>
                          </a:solidFill>
                          <a:effectLst/>
                          <a:latin typeface="Inter SemiBold" panose="02000503000000020004" pitchFamily="2" charset="0"/>
                          <a:ea typeface="Inter SemiBold" panose="02000503000000020004" pitchFamily="2" charset="0"/>
                        </a:rPr>
                        <a:t>Reporting frequency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extLst>
                  <a:ext uri="{0D108BD9-81ED-4DB2-BD59-A6C34878D82A}">
                    <a16:rowId xmlns:a16="http://schemas.microsoft.com/office/drawing/2014/main" val="3644192709"/>
                  </a:ext>
                </a:extLst>
              </a:tr>
              <a:tr h="494459">
                <a:tc rowSpan="5">
                  <a:txBody>
                    <a:bodyPr/>
                    <a:lstStyle/>
                    <a:p>
                      <a:pPr algn="l" fontAlgn="t"/>
                      <a:r>
                        <a:rPr lang="en-GB" sz="1100" b="0" i="0" u="none" strike="noStrike">
                          <a:solidFill>
                            <a:srgbClr val="000000"/>
                          </a:solidFill>
                          <a:effectLst/>
                          <a:latin typeface="Inter SemiBold" panose="02000503000000020004" pitchFamily="2" charset="0"/>
                          <a:ea typeface="Inter SemiBold" panose="02000503000000020004" pitchFamily="2" charset="0"/>
                        </a:rPr>
                        <a:t>Relevance of NICE guidance</a:t>
                      </a:r>
                    </a:p>
                    <a:p>
                      <a:pPr algn="l" fontAlgn="t"/>
                      <a:r>
                        <a:rPr lang="en-GB" sz="1100" b="0" i="0" u="none" strike="noStrike">
                          <a:solidFill>
                            <a:srgbClr val="000000"/>
                          </a:solidFill>
                          <a:effectLst/>
                          <a:latin typeface="Inter SemiBold" panose="02000503000000020004" pitchFamily="2" charset="0"/>
                          <a:ea typeface="Inter SemiBold" panose="02000503000000020004" pitchFamily="2" charset="0"/>
                        </a:rPr>
                        <a:t> </a:t>
                      </a:r>
                    </a:p>
                    <a:p>
                      <a:pPr algn="l" fontAlgn="t"/>
                      <a:r>
                        <a:rPr lang="en-GB" sz="1100" b="0" i="0" u="none" strike="noStrike">
                          <a:solidFill>
                            <a:srgbClr val="000000"/>
                          </a:solidFill>
                          <a:effectLst/>
                          <a:latin typeface="Inter SemiBold" panose="02000503000000020004" pitchFamily="2" charset="0"/>
                          <a:ea typeface="Inter SemiBold" panose="02000503000000020004" pitchFamily="2" charset="0"/>
                        </a:rPr>
                        <a:t> </a:t>
                      </a:r>
                    </a:p>
                    <a:p>
                      <a:pPr algn="l" fontAlgn="t"/>
                      <a:r>
                        <a:rPr lang="en-GB" sz="1100" b="0" i="0" u="none" strike="noStrike">
                          <a:solidFill>
                            <a:srgbClr val="000000"/>
                          </a:solidFill>
                          <a:effectLst/>
                          <a:latin typeface="Inter SemiBold" panose="02000503000000020004" pitchFamily="2" charset="0"/>
                          <a:ea typeface="Inter SemiBold" panose="02000503000000020004" pitchFamily="2" charset="0"/>
                        </a:rPr>
                        <a:t> </a:t>
                      </a:r>
                    </a:p>
                    <a:p>
                      <a:pPr algn="l" fontAlgn="t"/>
                      <a:r>
                        <a:rPr lang="en-GB" sz="1100" b="0" i="0" u="none" strike="noStrike">
                          <a:solidFill>
                            <a:srgbClr val="000000"/>
                          </a:solidFill>
                          <a:effectLst/>
                          <a:latin typeface="Inter SemiBold" panose="02000503000000020004" pitchFamily="2" charset="0"/>
                          <a:ea typeface="Inter SemiBold" panose="02000503000000020004" pitchFamily="2" charset="0"/>
                        </a:rPr>
                        <a:t> </a:t>
                      </a:r>
                    </a:p>
                  </a:txBody>
                  <a:tcPr marL="45720" marR="45720">
                    <a:lnL w="1270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C8E0E6"/>
                    </a:solidFill>
                  </a:tcPr>
                </a:tc>
                <a:tc>
                  <a:txBody>
                    <a:bodyPr/>
                    <a:lstStyle/>
                    <a:p>
                      <a:pPr algn="l" fontAlgn="t"/>
                      <a:r>
                        <a:rPr lang="en-GB" sz="1100" b="0" i="0" u="none" strike="noStrike">
                          <a:solidFill>
                            <a:srgbClr val="000000"/>
                          </a:solidFill>
                          <a:effectLst/>
                          <a:latin typeface="+mn-lt"/>
                        </a:rPr>
                        <a:t>Proportion of primary users who report that guidance is relevant</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80% by Dec 2025</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76%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Annually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1015478250"/>
                  </a:ext>
                </a:extLst>
              </a:tr>
              <a:tr h="483411">
                <a:tc vMerge="1">
                  <a:txBody>
                    <a:bodyPr/>
                    <a:lstStyle/>
                    <a:p>
                      <a:endParaRPr/>
                    </a:p>
                  </a:txBody>
                  <a:tcPr marL="3152" marR="3152" marT="3152"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rgbClr val="DAE9F8"/>
                    </a:solidFill>
                  </a:tcPr>
                </a:tc>
                <a:tc>
                  <a:txBody>
                    <a:bodyPr/>
                    <a:lstStyle/>
                    <a:p>
                      <a:pPr algn="l" fontAlgn="t"/>
                      <a:r>
                        <a:rPr lang="en-GB" sz="1100" b="0" i="0" u="none" strike="noStrike">
                          <a:solidFill>
                            <a:srgbClr val="000000"/>
                          </a:solidFill>
                          <a:effectLst/>
                          <a:latin typeface="+mn-lt"/>
                        </a:rPr>
                        <a:t>Number of TAs considered for incorporation into guidelines since start of 24/25</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383 (200 in 25/26)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183</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3378565788"/>
                  </a:ext>
                </a:extLst>
              </a:tr>
              <a:tr h="754486">
                <a:tc vMerge="1">
                  <a:txBody>
                    <a:bodyPr/>
                    <a:lstStyle/>
                    <a:p>
                      <a:endParaRPr/>
                    </a:p>
                  </a:txBody>
                  <a:tcPr marL="3152" marR="3152" marT="3152"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rgbClr val="DAE9F8"/>
                    </a:solidFill>
                  </a:tcPr>
                </a:tc>
                <a:tc>
                  <a:txBody>
                    <a:bodyPr/>
                    <a:lstStyle/>
                    <a:p>
                      <a:pPr algn="l" fontAlgn="t"/>
                      <a:r>
                        <a:rPr lang="en-GB" sz="1100" b="0" i="0" u="none" strike="noStrike">
                          <a:solidFill>
                            <a:srgbClr val="000000"/>
                          </a:solidFill>
                          <a:effectLst/>
                          <a:latin typeface="+mn-lt"/>
                        </a:rPr>
                        <a:t>Proportion of positive decisions made by the Prioritisation Board that align to key NHS and social care priorities, including those described in our annual Forward View</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90%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74%</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1871361121"/>
                  </a:ext>
                </a:extLst>
              </a:tr>
              <a:tr h="826196">
                <a:tc vMerge="1">
                  <a:txBody>
                    <a:bodyPr/>
                    <a:lstStyle/>
                    <a:p>
                      <a:endParaRPr/>
                    </a:p>
                  </a:txBody>
                  <a:tcPr marL="3152" marR="3152" marT="3152"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rgbClr val="DAE9F8"/>
                    </a:solidFill>
                  </a:tcPr>
                </a:tc>
                <a:tc>
                  <a:txBody>
                    <a:bodyPr/>
                    <a:lstStyle/>
                    <a:p>
                      <a:pPr algn="l" fontAlgn="t"/>
                      <a:r>
                        <a:rPr lang="en-GB" sz="1100" b="0" i="0" u="none" strike="noStrike">
                          <a:solidFill>
                            <a:srgbClr val="000000"/>
                          </a:solidFill>
                          <a:effectLst/>
                          <a:latin typeface="+mn-lt"/>
                        </a:rPr>
                        <a:t>Proportion of primary (NHS) users who report that they agree or strongly agree that NICE guidelines include the assessments of related medicines and HealthTech products</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Improvement on Q1 baseline</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Baseline to be established in Q1</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 Quarterly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1746696737"/>
                  </a:ext>
                </a:extLst>
              </a:tr>
              <a:tr h="709880">
                <a:tc vMerge="1">
                  <a:txBody>
                    <a:bodyPr/>
                    <a:lstStyle/>
                    <a:p>
                      <a:endParaRPr/>
                    </a:p>
                  </a:txBody>
                  <a:tcPr marL="3152" marR="3152" marT="3152"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w="6350" cap="flat" cmpd="sng" algn="ctr">
                      <a:solidFill>
                        <a:srgbClr val="ABABAB"/>
                      </a:solidFill>
                      <a:prstDash val="solid"/>
                      <a:round/>
                      <a:headEnd type="none" w="med" len="med"/>
                      <a:tailEnd type="none" w="med" len="med"/>
                    </a:lnB>
                    <a:solidFill>
                      <a:srgbClr val="DAE9F8"/>
                    </a:solidFill>
                  </a:tcPr>
                </a:tc>
                <a:tc>
                  <a:txBody>
                    <a:bodyPr/>
                    <a:lstStyle/>
                    <a:p>
                      <a:pPr algn="l" fontAlgn="t"/>
                      <a:r>
                        <a:rPr lang="en-GB" sz="1100" b="0" i="0" u="none" strike="noStrike">
                          <a:solidFill>
                            <a:srgbClr val="000000"/>
                          </a:solidFill>
                          <a:effectLst/>
                          <a:latin typeface="+mn-lt"/>
                        </a:rPr>
                        <a:t>Proportion of Prioritisation Board clarifications resolved at stage 1 (excluding HST)</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80%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50%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3038052197"/>
                  </a:ext>
                </a:extLst>
              </a:tr>
              <a:tr h="709880">
                <a:tc>
                  <a:txBody>
                    <a:bodyPr/>
                    <a:lstStyle/>
                    <a:p>
                      <a:pPr algn="l" fontAlgn="t"/>
                      <a:r>
                        <a:rPr lang="en-GB" sz="1100" b="0" i="0" u="none" strike="noStrike">
                          <a:solidFill>
                            <a:srgbClr val="000000"/>
                          </a:solidFill>
                          <a:effectLst/>
                          <a:latin typeface="Inter SemiBold" panose="02000503000000020004" pitchFamily="2" charset="0"/>
                          <a:ea typeface="Inter SemiBold" panose="02000503000000020004" pitchFamily="2" charset="0"/>
                        </a:rPr>
                        <a:t>Increased focus on HealthTech</a:t>
                      </a:r>
                    </a:p>
                  </a:txBody>
                  <a:tcPr marL="45720" marR="45720">
                    <a:lnL w="1270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C8E0E6"/>
                    </a:solidFill>
                  </a:tcPr>
                </a:tc>
                <a:tc>
                  <a:txBody>
                    <a:bodyPr/>
                    <a:lstStyle/>
                    <a:p>
                      <a:pPr algn="l" fontAlgn="t"/>
                      <a:r>
                        <a:rPr lang="en-GB" sz="1100" b="0" i="0" u="none" strike="noStrike">
                          <a:solidFill>
                            <a:srgbClr val="000000"/>
                          </a:solidFill>
                          <a:effectLst/>
                          <a:latin typeface="+mn-lt"/>
                        </a:rPr>
                        <a:t>Number of Technology Appraisals launched for HealthTech</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2 in 2025/26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N/A</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algn="l" fontAlgn="t"/>
                      <a:r>
                        <a:rPr lang="en-GB" sz="1100" b="0" i="0" u="none" strike="noStrike" dirty="0">
                          <a:solidFill>
                            <a:srgbClr val="000000"/>
                          </a:solidFill>
                          <a:effectLst/>
                          <a:latin typeface="+mn-lt"/>
                        </a:rPr>
                        <a:t>Quarterly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extLst>
                  <a:ext uri="{0D108BD9-81ED-4DB2-BD59-A6C34878D82A}">
                    <a16:rowId xmlns:a16="http://schemas.microsoft.com/office/drawing/2014/main" val="966451531"/>
                  </a:ext>
                </a:extLst>
              </a:tr>
            </a:tbl>
          </a:graphicData>
        </a:graphic>
      </p:graphicFrame>
    </p:spTree>
    <p:extLst>
      <p:ext uri="{BB962C8B-B14F-4D97-AF65-F5344CB8AC3E}">
        <p14:creationId xmlns:p14="http://schemas.microsoft.com/office/powerpoint/2010/main" val="1276518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FE0075-329B-4834-2565-29EDBDBCA839}"/>
              </a:ext>
            </a:extLst>
          </p:cNvPr>
          <p:cNvSpPr>
            <a:spLocks noGrp="1"/>
          </p:cNvSpPr>
          <p:nvPr>
            <p:ph type="ctrTitle"/>
          </p:nvPr>
        </p:nvSpPr>
        <p:spPr/>
        <p:txBody>
          <a:bodyPr/>
          <a:lstStyle/>
          <a:p>
            <a:r>
              <a:rPr lang="en-GB"/>
              <a:t>Contents</a:t>
            </a:r>
          </a:p>
        </p:txBody>
      </p:sp>
      <p:sp>
        <p:nvSpPr>
          <p:cNvPr id="2" name="Text Placeholder 1">
            <a:extLst>
              <a:ext uri="{FF2B5EF4-FFF2-40B4-BE49-F238E27FC236}">
                <a16:creationId xmlns:a16="http://schemas.microsoft.com/office/drawing/2014/main" id="{FD407A00-92AC-6F06-DBA1-E20364DCFAB7}"/>
              </a:ext>
            </a:extLst>
          </p:cNvPr>
          <p:cNvSpPr>
            <a:spLocks noGrp="1"/>
          </p:cNvSpPr>
          <p:nvPr>
            <p:ph type="body" sz="quarter" idx="12"/>
          </p:nvPr>
        </p:nvSpPr>
        <p:spPr>
          <a:xfrm>
            <a:off x="539923" y="1705845"/>
            <a:ext cx="11076689" cy="3147143"/>
          </a:xfrm>
        </p:spPr>
        <p:txBody>
          <a:bodyPr/>
          <a:lstStyle/>
          <a:p>
            <a:r>
              <a:rPr lang="en-GB">
                <a:hlinkClick r:id="rId2" action="ppaction://hlinksldjump">
                  <a:extLst>
                    <a:ext uri="{A12FA001-AC4F-418D-AE19-62706E023703}">
                      <ahyp:hlinkClr xmlns:ahyp="http://schemas.microsoft.com/office/drawing/2018/hyperlinkcolor" val="tx"/>
                    </a:ext>
                  </a:extLst>
                </a:hlinkClick>
              </a:rPr>
              <a:t>Executive summary</a:t>
            </a:r>
            <a:endParaRPr lang="en-GB"/>
          </a:p>
          <a:p>
            <a:r>
              <a:rPr lang="en-GB">
                <a:hlinkClick r:id="rId3" action="ppaction://hlinksldjump">
                  <a:extLst>
                    <a:ext uri="{A12FA001-AC4F-418D-AE19-62706E023703}">
                      <ahyp:hlinkClr xmlns:ahyp="http://schemas.microsoft.com/office/drawing/2018/hyperlinkcolor" val="tx"/>
                    </a:ext>
                  </a:extLst>
                </a:hlinkClick>
              </a:rPr>
              <a:t>NICE’s purpose</a:t>
            </a:r>
            <a:endParaRPr lang="en-GB"/>
          </a:p>
          <a:p>
            <a:r>
              <a:rPr lang="en-GB">
                <a:hlinkClick r:id="rId4" action="ppaction://hlinksldjump">
                  <a:extLst>
                    <a:ext uri="{A12FA001-AC4F-418D-AE19-62706E023703}">
                      <ahyp:hlinkClr xmlns:ahyp="http://schemas.microsoft.com/office/drawing/2018/hyperlinkcolor" val="tx"/>
                    </a:ext>
                  </a:extLst>
                </a:hlinkClick>
              </a:rPr>
              <a:t>NICE’s delivery in 2024/25</a:t>
            </a:r>
            <a:endParaRPr lang="en-GB"/>
          </a:p>
          <a:p>
            <a:r>
              <a:rPr lang="en-GB">
                <a:hlinkClick r:id="rId5" action="ppaction://hlinksldjump">
                  <a:extLst>
                    <a:ext uri="{A12FA001-AC4F-418D-AE19-62706E023703}">
                      <ahyp:hlinkClr xmlns:ahyp="http://schemas.microsoft.com/office/drawing/2018/hyperlinkcolor" val="tx"/>
                    </a:ext>
                  </a:extLst>
                </a:hlinkClick>
              </a:rPr>
              <a:t>NICE’s business plan for 2025/26</a:t>
            </a:r>
            <a:endParaRPr lang="en-GB"/>
          </a:p>
          <a:p>
            <a:r>
              <a:rPr lang="en-GB">
                <a:hlinkClick r:id="rId6" action="ppaction://hlinksldjump">
                  <a:extLst>
                    <a:ext uri="{A12FA001-AC4F-418D-AE19-62706E023703}">
                      <ahyp:hlinkClr xmlns:ahyp="http://schemas.microsoft.com/office/drawing/2018/hyperlinkcolor" val="tx"/>
                    </a:ext>
                  </a:extLst>
                </a:hlinkClick>
              </a:rPr>
              <a:t>NICE’s budget for 2025/26</a:t>
            </a:r>
            <a:endParaRPr lang="en-GB"/>
          </a:p>
          <a:p>
            <a:r>
              <a:rPr lang="en-GB">
                <a:hlinkClick r:id="rId7" action="ppaction://hlinksldjump">
                  <a:extLst>
                    <a:ext uri="{A12FA001-AC4F-418D-AE19-62706E023703}">
                      <ahyp:hlinkClr xmlns:ahyp="http://schemas.microsoft.com/office/drawing/2018/hyperlinkcolor" val="tx"/>
                    </a:ext>
                  </a:extLst>
                </a:hlinkClick>
              </a:rPr>
              <a:t>NICE strategic risk register</a:t>
            </a:r>
            <a:endParaRPr lang="en-GB"/>
          </a:p>
          <a:p>
            <a:endParaRPr lang="en-GB"/>
          </a:p>
        </p:txBody>
      </p:sp>
    </p:spTree>
    <p:extLst>
      <p:ext uri="{BB962C8B-B14F-4D97-AF65-F5344CB8AC3E}">
        <p14:creationId xmlns:p14="http://schemas.microsoft.com/office/powerpoint/2010/main" val="2975593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9CB083-599D-69FF-EF47-9921445BB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0D4946-7EBA-FD06-D444-A08B0824F37A}"/>
              </a:ext>
            </a:extLst>
          </p:cNvPr>
          <p:cNvSpPr>
            <a:spLocks noGrp="1"/>
          </p:cNvSpPr>
          <p:nvPr>
            <p:ph type="ctrTitle"/>
          </p:nvPr>
        </p:nvSpPr>
        <p:spPr>
          <a:xfrm>
            <a:off x="334619" y="243416"/>
            <a:ext cx="11076689" cy="635064"/>
          </a:xfrm>
        </p:spPr>
        <p:txBody>
          <a:bodyPr>
            <a:normAutofit/>
          </a:bodyPr>
          <a:lstStyle/>
          <a:p>
            <a:r>
              <a:rPr lang="en-GB" sz="3200">
                <a:latin typeface="+mj-lt"/>
              </a:rPr>
              <a:t>3. Usable guidance: How we will go further in 2025/26</a:t>
            </a:r>
          </a:p>
        </p:txBody>
      </p:sp>
      <p:graphicFrame>
        <p:nvGraphicFramePr>
          <p:cNvPr id="19" name="Table 18">
            <a:extLst>
              <a:ext uri="{FF2B5EF4-FFF2-40B4-BE49-F238E27FC236}">
                <a16:creationId xmlns:a16="http://schemas.microsoft.com/office/drawing/2014/main" id="{E2139981-C6E7-75F0-43F2-0184C00335AD}"/>
              </a:ext>
            </a:extLst>
          </p:cNvPr>
          <p:cNvGraphicFramePr>
            <a:graphicFrameLocks noGrp="1"/>
          </p:cNvGraphicFramePr>
          <p:nvPr>
            <p:extLst>
              <p:ext uri="{D42A27DB-BD31-4B8C-83A1-F6EECF244321}">
                <p14:modId xmlns:p14="http://schemas.microsoft.com/office/powerpoint/2010/main" val="2145893914"/>
              </p:ext>
            </p:extLst>
          </p:nvPr>
        </p:nvGraphicFramePr>
        <p:xfrm>
          <a:off x="334619" y="1213760"/>
          <a:ext cx="11479333" cy="4433280"/>
        </p:xfrm>
        <a:graphic>
          <a:graphicData uri="http://schemas.openxmlformats.org/drawingml/2006/table">
            <a:tbl>
              <a:tblPr firstRow="1" bandRow="1">
                <a:tableStyleId>{5C22544A-7EE6-4342-B048-85BDC9FD1C3A}</a:tableStyleId>
              </a:tblPr>
              <a:tblGrid>
                <a:gridCol w="2135109">
                  <a:extLst>
                    <a:ext uri="{9D8B030D-6E8A-4147-A177-3AD203B41FA5}">
                      <a16:colId xmlns:a16="http://schemas.microsoft.com/office/drawing/2014/main" val="3296943258"/>
                    </a:ext>
                  </a:extLst>
                </a:gridCol>
                <a:gridCol w="9344224">
                  <a:extLst>
                    <a:ext uri="{9D8B030D-6E8A-4147-A177-3AD203B41FA5}">
                      <a16:colId xmlns:a16="http://schemas.microsoft.com/office/drawing/2014/main" val="1821806582"/>
                    </a:ext>
                  </a:extLst>
                </a:gridCol>
              </a:tblGrid>
              <a:tr h="0">
                <a:tc>
                  <a:txBody>
                    <a:bodyPr/>
                    <a:lstStyle/>
                    <a:p>
                      <a:pPr>
                        <a:spcBef>
                          <a:spcPts val="600"/>
                        </a:spcBef>
                      </a:pPr>
                      <a:r>
                        <a:rPr lang="en-GB" sz="1400">
                          <a:solidFill>
                            <a:schemeClr val="tx1"/>
                          </a:solidFill>
                        </a:rPr>
                        <a:t>Project</a:t>
                      </a:r>
                    </a:p>
                  </a:txBody>
                  <a:tcPr marT="72000" marB="72000">
                    <a:lnL w="12700" cmpd="sng">
                      <a:noFill/>
                    </a:lnL>
                    <a:lnR w="762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pPr>
                      <a:r>
                        <a:rPr lang="en-GB" sz="1400">
                          <a:solidFill>
                            <a:schemeClr val="tx1"/>
                          </a:solidFill>
                        </a:rPr>
                        <a:t>Scope</a:t>
                      </a:r>
                    </a:p>
                  </a:txBody>
                  <a:tcPr marT="72000" marB="72000">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5889121"/>
                  </a:ext>
                </a:extLst>
              </a:tr>
              <a:tr h="916831">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400" b="1">
                          <a:solidFill>
                            <a:schemeClr val="bg1"/>
                          </a:solidFill>
                        </a:rPr>
                        <a:t>Implementation of a platform to enable guidance content management and publication </a:t>
                      </a:r>
                      <a:endParaRPr lang="en-GB" sz="1400" b="1">
                        <a:solidFill>
                          <a:schemeClr val="bg1"/>
                        </a:solidFill>
                      </a:endParaRP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100" b="1" i="0" u="none" strike="noStrike" noProof="0" dirty="0">
                          <a:solidFill>
                            <a:srgbClr val="333333"/>
                          </a:solidFill>
                          <a:latin typeface="+mn-lt"/>
                        </a:rPr>
                        <a:t>We will implement a new content creation, curation &amp; product publication and syndication service, underpinned by a knowledge platform by:</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AutoNum type="arabicPeriod"/>
                        <a:tabLst/>
                        <a:defRPr/>
                      </a:pPr>
                      <a:r>
                        <a:rPr lang="en-GB" sz="1100" b="1" i="0" u="none" strike="noStrike" noProof="0" dirty="0">
                          <a:solidFill>
                            <a:srgbClr val="333333"/>
                          </a:solidFill>
                          <a:latin typeface="+mn-lt"/>
                        </a:rPr>
                        <a:t>Specifying, delivering and implementing a knowledge platform technical solution </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AutoNum type="arabicPeriod"/>
                        <a:tabLst/>
                        <a:defRPr/>
                      </a:pPr>
                      <a:r>
                        <a:rPr lang="en-GB" sz="1100" b="1" i="0" u="none" strike="noStrike" noProof="0" dirty="0">
                          <a:solidFill>
                            <a:srgbClr val="333333"/>
                          </a:solidFill>
                          <a:latin typeface="+mn-lt"/>
                        </a:rPr>
                        <a:t>Reengineering structured guidance content / recommendations to enable content management in a new system</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100" b="0" i="0" u="none" strike="noStrike" noProof="0" dirty="0">
                        <a:solidFill>
                          <a:srgbClr val="333333"/>
                        </a:solidFill>
                        <a:latin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100" b="0" i="0" u="none" strike="noStrike" noProof="0" dirty="0">
                          <a:solidFill>
                            <a:schemeClr val="tx1"/>
                          </a:solidFill>
                          <a:latin typeface="+mn-lt"/>
                        </a:rPr>
                        <a:t>This includes:</a:t>
                      </a:r>
                    </a:p>
                    <a:p>
                      <a:pPr marL="171450" lvl="0" indent="-171450" algn="l" rtl="0" eaLnBrk="1" latinLnBrk="0" hangingPunct="1">
                        <a:lnSpc>
                          <a:spcPct val="100000"/>
                        </a:lnSpc>
                        <a:spcBef>
                          <a:spcPts val="600"/>
                        </a:spcBef>
                        <a:spcAft>
                          <a:spcPts val="0"/>
                        </a:spcAft>
                        <a:buFont typeface="Arial" panose="020B0604020202020204" pitchFamily="34" charset="0"/>
                        <a:buChar char="•"/>
                      </a:pPr>
                      <a:r>
                        <a:rPr lang="en-GB" sz="1100" kern="1200" noProof="0" dirty="0">
                          <a:solidFill>
                            <a:schemeClr val="tx1"/>
                          </a:solidFill>
                          <a:latin typeface="+mn-lt"/>
                          <a:ea typeface="+mn-ea"/>
                          <a:cs typeface="+mn-cs"/>
                        </a:rPr>
                        <a:t>Developing an approach to structured content creation and storage informed by the semantic data model proof of concept developed with Amazon Web Services (AWS) and delivering a data structure foundation and technology solution that we can build upon</a:t>
                      </a:r>
                    </a:p>
                    <a:p>
                      <a:pPr marL="171450" lvl="0" indent="-171450" algn="l" rtl="0" eaLnBrk="1" latinLnBrk="0" hangingPunct="1">
                        <a:lnSpc>
                          <a:spcPct val="100000"/>
                        </a:lnSpc>
                        <a:spcBef>
                          <a:spcPts val="600"/>
                        </a:spcBef>
                        <a:spcAft>
                          <a:spcPts val="0"/>
                        </a:spcAft>
                        <a:buFont typeface="Arial" panose="020B0604020202020204" pitchFamily="34" charset="0"/>
                        <a:buChar char="•"/>
                      </a:pPr>
                      <a:r>
                        <a:rPr lang="en-GB" sz="1100" b="0" i="0" u="none" strike="noStrike" noProof="0" dirty="0">
                          <a:solidFill>
                            <a:schemeClr val="tx1"/>
                          </a:solidFill>
                          <a:latin typeface="+mn-lt"/>
                        </a:rPr>
                        <a:t>Developing a business case and other governance materials (including GDS assessment / procurement) including </a:t>
                      </a:r>
                      <a:r>
                        <a:rPr lang="en-GB" sz="1100" kern="1200" noProof="0" dirty="0">
                          <a:solidFill>
                            <a:schemeClr val="tx1"/>
                          </a:solidFill>
                          <a:latin typeface="+mn-lt"/>
                          <a:ea typeface="+mn-ea"/>
                          <a:cs typeface="+mn-cs"/>
                        </a:rPr>
                        <a:t>evaluating the outcomes and benefits to determine the value and technology approach</a:t>
                      </a:r>
                    </a:p>
                    <a:p>
                      <a:pPr marL="171450" lvl="0" indent="-171450" algn="l" rtl="0" eaLnBrk="1" latinLnBrk="0" hangingPunct="1">
                        <a:lnSpc>
                          <a:spcPct val="100000"/>
                        </a:lnSpc>
                        <a:spcBef>
                          <a:spcPts val="600"/>
                        </a:spcBef>
                        <a:spcAft>
                          <a:spcPts val="0"/>
                        </a:spcAft>
                        <a:buFont typeface="Arial" panose="020B0604020202020204" pitchFamily="34" charset="0"/>
                        <a:buChar char="•"/>
                      </a:pPr>
                      <a:r>
                        <a:rPr lang="en-GB" sz="1100" b="0" i="0" u="none" strike="noStrike" noProof="0" dirty="0">
                          <a:solidFill>
                            <a:schemeClr val="tx1"/>
                          </a:solidFill>
                          <a:latin typeface="+mn-lt"/>
                        </a:rPr>
                        <a:t>Preparing a procurement strategy for digital solutions for content creation, curation and product publication</a:t>
                      </a:r>
                    </a:p>
                    <a:p>
                      <a:pPr marL="171450" lvl="0" indent="-171450" algn="l" rtl="0" eaLnBrk="1" latinLnBrk="0" hangingPunct="1">
                        <a:lnSpc>
                          <a:spcPct val="100000"/>
                        </a:lnSpc>
                        <a:spcBef>
                          <a:spcPts val="600"/>
                        </a:spcBef>
                        <a:spcAft>
                          <a:spcPts val="0"/>
                        </a:spcAft>
                        <a:buFont typeface="Arial" panose="020B0604020202020204" pitchFamily="34" charset="0"/>
                        <a:buChar char="•"/>
                      </a:pPr>
                      <a:r>
                        <a:rPr lang="en-GB" sz="1100" b="0" i="0" u="none" strike="noStrike" noProof="0" dirty="0">
                          <a:solidFill>
                            <a:schemeClr val="tx1"/>
                          </a:solidFill>
                          <a:latin typeface="+mn-lt"/>
                        </a:rPr>
                        <a:t>Developing an approach to Information Management (informed by the semantic data model) that can be applied to all guidance content (existing and new)</a:t>
                      </a:r>
                    </a:p>
                    <a:p>
                      <a:pPr marL="171450" lvl="0" indent="-171450" algn="l" defTabSz="914400" rtl="0" eaLnBrk="1" latinLnBrk="0" hangingPunct="1">
                        <a:lnSpc>
                          <a:spcPct val="100000"/>
                        </a:lnSpc>
                        <a:spcBef>
                          <a:spcPts val="600"/>
                        </a:spcBef>
                        <a:spcAft>
                          <a:spcPts val="0"/>
                        </a:spcAft>
                        <a:buFont typeface="Arial" panose="020B0604020202020204" pitchFamily="34" charset="0"/>
                        <a:buChar char="•"/>
                      </a:pPr>
                      <a:r>
                        <a:rPr lang="en-GB" sz="1100" b="0" i="0" u="none" strike="noStrike" noProof="0" dirty="0">
                          <a:solidFill>
                            <a:schemeClr val="tx1"/>
                          </a:solidFill>
                          <a:latin typeface="+mn-lt"/>
                        </a:rPr>
                        <a:t>Testing and trialling new technology and developing training and roll-out plans.</a:t>
                      </a:r>
                    </a:p>
                    <a:p>
                      <a:pPr marL="171450" lvl="0" indent="-171450" algn="l" defTabSz="914400" rtl="0" eaLnBrk="1" latinLnBrk="0" hangingPunct="1">
                        <a:lnSpc>
                          <a:spcPct val="100000"/>
                        </a:lnSpc>
                        <a:spcBef>
                          <a:spcPts val="600"/>
                        </a:spcBef>
                        <a:spcAft>
                          <a:spcPts val="0"/>
                        </a:spcAft>
                        <a:buFont typeface="Arial" panose="020B0604020202020204" pitchFamily="34" charset="0"/>
                        <a:buChar char="•"/>
                      </a:pPr>
                      <a:r>
                        <a:rPr lang="en-GB" sz="1100" b="0" i="0" u="none" strike="noStrike" noProof="0" dirty="0">
                          <a:solidFill>
                            <a:schemeClr val="tx1"/>
                          </a:solidFill>
                          <a:latin typeface="+mn-lt"/>
                        </a:rPr>
                        <a:t>Developing and implementing a migration plan to new technology for existing guidance content</a:t>
                      </a:r>
                    </a:p>
                    <a:p>
                      <a:pPr marL="171450" marR="0" lvl="0" indent="-171450" algn="l" rtl="0" eaLnBrk="1" fontAlgn="auto" latinLnBrk="0" hangingPunct="1">
                        <a:lnSpc>
                          <a:spcPct val="100000"/>
                        </a:lnSpc>
                        <a:spcBef>
                          <a:spcPts val="600"/>
                        </a:spcBef>
                        <a:spcAft>
                          <a:spcPts val="0"/>
                        </a:spcAft>
                        <a:buClrTx/>
                        <a:buSzTx/>
                        <a:buFont typeface="Arial" panose="020B0604020202020204" pitchFamily="34" charset="0"/>
                        <a:buChar char="•"/>
                      </a:pPr>
                      <a:r>
                        <a:rPr lang="en-GB" sz="1100" kern="1200" noProof="0" dirty="0">
                          <a:solidFill>
                            <a:schemeClr val="tx1"/>
                          </a:solidFill>
                          <a:latin typeface="+mn-lt"/>
                          <a:ea typeface="+mn-ea"/>
                          <a:cs typeface="+mn-cs"/>
                        </a:rPr>
                        <a:t>Implementing structured recommendations across all guidance in the existing publishing system and testing new product formats</a:t>
                      </a:r>
                    </a:p>
                    <a:p>
                      <a:pPr marL="171450" lvl="0" indent="-171450" algn="l" defTabSz="914400" rtl="0" eaLnBrk="1" latinLnBrk="0" hangingPunct="1">
                        <a:lnSpc>
                          <a:spcPct val="100000"/>
                        </a:lnSpc>
                        <a:spcBef>
                          <a:spcPts val="600"/>
                        </a:spcBef>
                        <a:spcAft>
                          <a:spcPts val="0"/>
                        </a:spcAft>
                        <a:buFont typeface="Arial" panose="020B0604020202020204" pitchFamily="34" charset="0"/>
                        <a:buChar char="•"/>
                      </a:pPr>
                      <a:endParaRPr lang="en-GB" sz="1100" b="1" dirty="0">
                        <a:solidFill>
                          <a:schemeClr val="tx1"/>
                        </a:solidFill>
                        <a:latin typeface="+mn-lt"/>
                      </a:endParaRP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extLst>
                  <a:ext uri="{0D108BD9-81ED-4DB2-BD59-A6C34878D82A}">
                    <a16:rowId xmlns:a16="http://schemas.microsoft.com/office/drawing/2014/main" val="264969824"/>
                  </a:ext>
                </a:extLst>
              </a:tr>
            </a:tbl>
          </a:graphicData>
        </a:graphic>
      </p:graphicFrame>
    </p:spTree>
    <p:extLst>
      <p:ext uri="{BB962C8B-B14F-4D97-AF65-F5344CB8AC3E}">
        <p14:creationId xmlns:p14="http://schemas.microsoft.com/office/powerpoint/2010/main" val="175740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8EBFF0-494C-409B-1BC1-D75D9145D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3B5714-2456-B32D-E2E7-CB79B848DF0C}"/>
              </a:ext>
            </a:extLst>
          </p:cNvPr>
          <p:cNvSpPr>
            <a:spLocks noGrp="1"/>
          </p:cNvSpPr>
          <p:nvPr>
            <p:ph type="ctrTitle"/>
          </p:nvPr>
        </p:nvSpPr>
        <p:spPr>
          <a:xfrm>
            <a:off x="334619" y="243416"/>
            <a:ext cx="11076689" cy="635064"/>
          </a:xfrm>
        </p:spPr>
        <p:txBody>
          <a:bodyPr>
            <a:noAutofit/>
          </a:bodyPr>
          <a:lstStyle/>
          <a:p>
            <a:r>
              <a:rPr lang="en-GB" sz="3200">
                <a:latin typeface="+mj-lt"/>
              </a:rPr>
              <a:t>3. Usable guidance: KPIs</a:t>
            </a:r>
          </a:p>
        </p:txBody>
      </p:sp>
      <p:graphicFrame>
        <p:nvGraphicFramePr>
          <p:cNvPr id="3" name="Table 2">
            <a:extLst>
              <a:ext uri="{FF2B5EF4-FFF2-40B4-BE49-F238E27FC236}">
                <a16:creationId xmlns:a16="http://schemas.microsoft.com/office/drawing/2014/main" id="{09309B3C-930C-75D3-740B-31ADAF95BA54}"/>
              </a:ext>
            </a:extLst>
          </p:cNvPr>
          <p:cNvGraphicFramePr>
            <a:graphicFrameLocks noGrp="1"/>
          </p:cNvGraphicFramePr>
          <p:nvPr>
            <p:extLst>
              <p:ext uri="{D42A27DB-BD31-4B8C-83A1-F6EECF244321}">
                <p14:modId xmlns:p14="http://schemas.microsoft.com/office/powerpoint/2010/main" val="178492984"/>
              </p:ext>
            </p:extLst>
          </p:nvPr>
        </p:nvGraphicFramePr>
        <p:xfrm>
          <a:off x="523875" y="1298752"/>
          <a:ext cx="11353800" cy="1174751"/>
        </p:xfrm>
        <a:graphic>
          <a:graphicData uri="http://schemas.openxmlformats.org/drawingml/2006/table">
            <a:tbl>
              <a:tblPr firstRow="1"/>
              <a:tblGrid>
                <a:gridCol w="1509713">
                  <a:extLst>
                    <a:ext uri="{9D8B030D-6E8A-4147-A177-3AD203B41FA5}">
                      <a16:colId xmlns:a16="http://schemas.microsoft.com/office/drawing/2014/main" val="3362656007"/>
                    </a:ext>
                  </a:extLst>
                </a:gridCol>
                <a:gridCol w="5000241">
                  <a:extLst>
                    <a:ext uri="{9D8B030D-6E8A-4147-A177-3AD203B41FA5}">
                      <a16:colId xmlns:a16="http://schemas.microsoft.com/office/drawing/2014/main" val="237257427"/>
                    </a:ext>
                  </a:extLst>
                </a:gridCol>
                <a:gridCol w="1390261">
                  <a:extLst>
                    <a:ext uri="{9D8B030D-6E8A-4147-A177-3AD203B41FA5}">
                      <a16:colId xmlns:a16="http://schemas.microsoft.com/office/drawing/2014/main" val="3481790651"/>
                    </a:ext>
                  </a:extLst>
                </a:gridCol>
                <a:gridCol w="1875749">
                  <a:extLst>
                    <a:ext uri="{9D8B030D-6E8A-4147-A177-3AD203B41FA5}">
                      <a16:colId xmlns:a16="http://schemas.microsoft.com/office/drawing/2014/main" val="3392084510"/>
                    </a:ext>
                  </a:extLst>
                </a:gridCol>
                <a:gridCol w="1577836">
                  <a:extLst>
                    <a:ext uri="{9D8B030D-6E8A-4147-A177-3AD203B41FA5}">
                      <a16:colId xmlns:a16="http://schemas.microsoft.com/office/drawing/2014/main" val="604663786"/>
                    </a:ext>
                  </a:extLst>
                </a:gridCol>
              </a:tblGrid>
              <a:tr h="320498">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KPI grouping</a:t>
                      </a:r>
                    </a:p>
                  </a:txBody>
                  <a:tcPr marL="45720" marR="45720">
                    <a:lnL w="1270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Indicator</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Target (25/26)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Baseline</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Reporting frequency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extLst>
                  <a:ext uri="{0D108BD9-81ED-4DB2-BD59-A6C34878D82A}">
                    <a16:rowId xmlns:a16="http://schemas.microsoft.com/office/drawing/2014/main" val="3778392601"/>
                  </a:ext>
                </a:extLst>
              </a:tr>
              <a:tr h="854253">
                <a:tc>
                  <a:txBody>
                    <a:bodyPr/>
                    <a:lstStyle/>
                    <a:p>
                      <a:pPr algn="l" fontAlgn="t"/>
                      <a:r>
                        <a:rPr lang="en-GB" sz="1100" b="1" i="0" u="none" strike="noStrike">
                          <a:solidFill>
                            <a:srgbClr val="000000"/>
                          </a:solidFill>
                          <a:effectLst/>
                          <a:latin typeface="Inter SemiBold" panose="02000503000000020004" pitchFamily="2" charset="0"/>
                          <a:ea typeface="Inter SemiBold" panose="02000503000000020004" pitchFamily="2" charset="0"/>
                        </a:rPr>
                        <a:t>Usability of published guidance</a:t>
                      </a:r>
                    </a:p>
                  </a:txBody>
                  <a:tcPr marL="45720" marR="45720">
                    <a:lnL w="1270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C8E0E6"/>
                    </a:solidFill>
                  </a:tcPr>
                </a:tc>
                <a:tc>
                  <a:txBody>
                    <a:bodyPr/>
                    <a:lstStyle/>
                    <a:p>
                      <a:pPr algn="l" fontAlgn="t"/>
                      <a:r>
                        <a:rPr lang="en-GB" sz="1100" b="0" i="0" u="none" strike="noStrike">
                          <a:solidFill>
                            <a:srgbClr val="000000"/>
                          </a:solidFill>
                          <a:effectLst/>
                          <a:latin typeface="+mn-lt"/>
                        </a:rPr>
                        <a:t>Proportion of our primary users who report that NICE guidance is usable</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80% by Dec 2025</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78%</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algn="l" fontAlgn="t"/>
                      <a:r>
                        <a:rPr lang="en-GB" sz="1100" b="0" i="0" u="none" strike="noStrike" dirty="0">
                          <a:solidFill>
                            <a:srgbClr val="000000"/>
                          </a:solidFill>
                          <a:effectLst/>
                          <a:latin typeface="+mn-lt"/>
                        </a:rPr>
                        <a:t>Annually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extLst>
                  <a:ext uri="{0D108BD9-81ED-4DB2-BD59-A6C34878D82A}">
                    <a16:rowId xmlns:a16="http://schemas.microsoft.com/office/drawing/2014/main" val="3338870032"/>
                  </a:ext>
                </a:extLst>
              </a:tr>
            </a:tbl>
          </a:graphicData>
        </a:graphic>
      </p:graphicFrame>
    </p:spTree>
    <p:extLst>
      <p:ext uri="{BB962C8B-B14F-4D97-AF65-F5344CB8AC3E}">
        <p14:creationId xmlns:p14="http://schemas.microsoft.com/office/powerpoint/2010/main" val="1254647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9CB083-599D-69FF-EF47-9921445BB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0D4946-7EBA-FD06-D444-A08B0824F37A}"/>
              </a:ext>
            </a:extLst>
          </p:cNvPr>
          <p:cNvSpPr>
            <a:spLocks noGrp="1"/>
          </p:cNvSpPr>
          <p:nvPr>
            <p:ph type="ctrTitle"/>
          </p:nvPr>
        </p:nvSpPr>
        <p:spPr>
          <a:xfrm>
            <a:off x="334619" y="243416"/>
            <a:ext cx="11076689" cy="635064"/>
          </a:xfrm>
        </p:spPr>
        <p:txBody>
          <a:bodyPr>
            <a:normAutofit fontScale="90000"/>
          </a:bodyPr>
          <a:lstStyle/>
          <a:p>
            <a:r>
              <a:rPr lang="en-GB" sz="3200">
                <a:latin typeface="+mj-lt"/>
              </a:rPr>
              <a:t>4. Impactful guidance: </a:t>
            </a:r>
            <a:r>
              <a:rPr lang="en-US" sz="3200">
                <a:latin typeface="+mj-lt"/>
              </a:rPr>
              <a:t>How we will go further in 2025/26</a:t>
            </a:r>
            <a:endParaRPr lang="en-GB" sz="3200">
              <a:latin typeface="+mj-lt"/>
            </a:endParaRPr>
          </a:p>
        </p:txBody>
      </p:sp>
      <p:graphicFrame>
        <p:nvGraphicFramePr>
          <p:cNvPr id="19" name="Table 18">
            <a:extLst>
              <a:ext uri="{FF2B5EF4-FFF2-40B4-BE49-F238E27FC236}">
                <a16:creationId xmlns:a16="http://schemas.microsoft.com/office/drawing/2014/main" id="{E2139981-C6E7-75F0-43F2-0184C00335AD}"/>
              </a:ext>
            </a:extLst>
          </p:cNvPr>
          <p:cNvGraphicFramePr>
            <a:graphicFrameLocks noGrp="1"/>
          </p:cNvGraphicFramePr>
          <p:nvPr>
            <p:extLst>
              <p:ext uri="{D42A27DB-BD31-4B8C-83A1-F6EECF244321}">
                <p14:modId xmlns:p14="http://schemas.microsoft.com/office/powerpoint/2010/main" val="334895053"/>
              </p:ext>
            </p:extLst>
          </p:nvPr>
        </p:nvGraphicFramePr>
        <p:xfrm>
          <a:off x="334619" y="1213760"/>
          <a:ext cx="11479333" cy="2610528"/>
        </p:xfrm>
        <a:graphic>
          <a:graphicData uri="http://schemas.openxmlformats.org/drawingml/2006/table">
            <a:tbl>
              <a:tblPr firstRow="1" bandRow="1">
                <a:tableStyleId>{5C22544A-7EE6-4342-B048-85BDC9FD1C3A}</a:tableStyleId>
              </a:tblPr>
              <a:tblGrid>
                <a:gridCol w="2135109">
                  <a:extLst>
                    <a:ext uri="{9D8B030D-6E8A-4147-A177-3AD203B41FA5}">
                      <a16:colId xmlns:a16="http://schemas.microsoft.com/office/drawing/2014/main" val="3296943258"/>
                    </a:ext>
                  </a:extLst>
                </a:gridCol>
                <a:gridCol w="9344224">
                  <a:extLst>
                    <a:ext uri="{9D8B030D-6E8A-4147-A177-3AD203B41FA5}">
                      <a16:colId xmlns:a16="http://schemas.microsoft.com/office/drawing/2014/main" val="1821806582"/>
                    </a:ext>
                  </a:extLst>
                </a:gridCol>
              </a:tblGrid>
              <a:tr h="434455">
                <a:tc>
                  <a:txBody>
                    <a:bodyPr/>
                    <a:lstStyle/>
                    <a:p>
                      <a:pPr>
                        <a:spcBef>
                          <a:spcPts val="600"/>
                        </a:spcBef>
                      </a:pPr>
                      <a:r>
                        <a:rPr lang="en-GB" sz="1400" noProof="0">
                          <a:solidFill>
                            <a:schemeClr val="tx1"/>
                          </a:solidFill>
                        </a:rPr>
                        <a:t>Project</a:t>
                      </a:r>
                    </a:p>
                  </a:txBody>
                  <a:tcPr marT="72000" marB="72000">
                    <a:lnL w="12700" cmpd="sng">
                      <a:noFill/>
                    </a:lnL>
                    <a:lnR w="762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pPr>
                      <a:r>
                        <a:rPr lang="en-GB" sz="1400" noProof="0">
                          <a:solidFill>
                            <a:schemeClr val="tx1"/>
                          </a:solidFill>
                        </a:rPr>
                        <a:t>Scope</a:t>
                      </a:r>
                    </a:p>
                  </a:txBody>
                  <a:tcPr marT="72000" marB="72000">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5889121"/>
                  </a:ext>
                </a:extLst>
              </a:tr>
              <a:tr h="2176073">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400" b="1" noProof="0">
                          <a:solidFill>
                            <a:schemeClr val="bg1"/>
                          </a:solidFill>
                        </a:rPr>
                        <a:t>Single programme of support for guidance uptake</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171450" lvl="0" indent="-171450" algn="l" rtl="0" eaLnBrk="1" latinLnBrk="0" hangingPunct="1">
                        <a:lnSpc>
                          <a:spcPct val="100000"/>
                        </a:lnSpc>
                        <a:spcBef>
                          <a:spcPts val="600"/>
                        </a:spcBef>
                        <a:spcAft>
                          <a:spcPts val="0"/>
                        </a:spcAft>
                        <a:buFont typeface="Arial" panose="020B0604020202020204" pitchFamily="34" charset="0"/>
                        <a:buChar char="•"/>
                      </a:pPr>
                      <a:r>
                        <a:rPr lang="en-GB" sz="1100" b="0" noProof="0" dirty="0">
                          <a:solidFill>
                            <a:schemeClr val="tx1"/>
                          </a:solidFill>
                          <a:latin typeface="+mn-lt"/>
                        </a:rPr>
                        <a:t>Develop a joint programme with aligned outputs (tools, resources, and interventions) across five teams across NICE (national implementation, system implementation, people and communities, medicines optimisation, and resource impact assessment) to improve the uptake of NICE guidance for commissioners, providers, and practitioners in priority areas.</a:t>
                      </a:r>
                    </a:p>
                    <a:p>
                      <a:pPr marL="171450" lvl="0" indent="-171450" algn="l" rtl="0" eaLnBrk="1" latinLnBrk="0" hangingPunct="1">
                        <a:lnSpc>
                          <a:spcPct val="100000"/>
                        </a:lnSpc>
                        <a:spcBef>
                          <a:spcPts val="600"/>
                        </a:spcBef>
                        <a:spcAft>
                          <a:spcPts val="0"/>
                        </a:spcAft>
                        <a:buFont typeface="Arial" panose="020B0604020202020204" pitchFamily="34" charset="0"/>
                        <a:buChar char="•"/>
                      </a:pPr>
                      <a:r>
                        <a:rPr lang="en-GB" sz="1100" b="0" noProof="0" dirty="0">
                          <a:solidFill>
                            <a:schemeClr val="tx1"/>
                          </a:solidFill>
                          <a:latin typeface="+mn-lt"/>
                        </a:rPr>
                        <a:t>Create support packages in priority areas to support the uptake and adoption of NICE guidance, including guidelines, medicines and HealthTech. </a:t>
                      </a:r>
                    </a:p>
                    <a:p>
                      <a:pPr marL="171450" lvl="0" indent="-171450" algn="l" rtl="0" eaLnBrk="1" latinLnBrk="0" hangingPunct="1">
                        <a:lnSpc>
                          <a:spcPct val="100000"/>
                        </a:lnSpc>
                        <a:spcBef>
                          <a:spcPts val="600"/>
                        </a:spcBef>
                        <a:spcAft>
                          <a:spcPts val="0"/>
                        </a:spcAft>
                        <a:buFont typeface="Arial" panose="020B0604020202020204" pitchFamily="34" charset="0"/>
                        <a:buChar char="•"/>
                      </a:pPr>
                      <a:r>
                        <a:rPr lang="en-GB" sz="1100" b="0" noProof="0" dirty="0">
                          <a:solidFill>
                            <a:schemeClr val="tx1"/>
                          </a:solidFill>
                          <a:latin typeface="+mn-lt"/>
                        </a:rPr>
                        <a:t>Refresh NICE’s engagement approach with the health and care system, including Integrated Care Boards and through new and existing networks.</a:t>
                      </a:r>
                    </a:p>
                    <a:p>
                      <a:pPr marL="171450" lvl="0" indent="-171450" algn="l" rtl="0" eaLnBrk="1" latinLnBrk="0" hangingPunct="1">
                        <a:lnSpc>
                          <a:spcPct val="100000"/>
                        </a:lnSpc>
                        <a:spcBef>
                          <a:spcPts val="600"/>
                        </a:spcBef>
                        <a:spcAft>
                          <a:spcPts val="0"/>
                        </a:spcAft>
                        <a:buFont typeface="Arial" panose="020B0604020202020204" pitchFamily="34" charset="0"/>
                        <a:buChar char="•"/>
                      </a:pPr>
                      <a:r>
                        <a:rPr lang="en-GB" sz="1100" b="0" noProof="0" dirty="0">
                          <a:solidFill>
                            <a:schemeClr val="tx1"/>
                          </a:solidFill>
                          <a:latin typeface="+mn-lt"/>
                        </a:rPr>
                        <a:t>Develop and deliver outcomes-based partnerships in the improvement system to align our efforts to improve  guidance uptake.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100" b="0" noProof="0" dirty="0">
                          <a:solidFill>
                            <a:schemeClr val="tx1"/>
                          </a:solidFill>
                          <a:latin typeface="+mn-lt"/>
                        </a:rPr>
                        <a:t>Agree the prioritised topics, informed by data and intelligence, that will deliver the improvement KPI and have greatest impact.</a:t>
                      </a: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extLst>
                  <a:ext uri="{0D108BD9-81ED-4DB2-BD59-A6C34878D82A}">
                    <a16:rowId xmlns:a16="http://schemas.microsoft.com/office/drawing/2014/main" val="264969824"/>
                  </a:ext>
                </a:extLst>
              </a:tr>
            </a:tbl>
          </a:graphicData>
        </a:graphic>
      </p:graphicFrame>
    </p:spTree>
    <p:extLst>
      <p:ext uri="{BB962C8B-B14F-4D97-AF65-F5344CB8AC3E}">
        <p14:creationId xmlns:p14="http://schemas.microsoft.com/office/powerpoint/2010/main" val="4211339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9A4BA0-807B-EE33-0E92-07AD3D9FE7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9780B-54B2-5024-30E0-D91762C82F5E}"/>
              </a:ext>
            </a:extLst>
          </p:cNvPr>
          <p:cNvSpPr>
            <a:spLocks noGrp="1"/>
          </p:cNvSpPr>
          <p:nvPr>
            <p:ph type="ctrTitle"/>
          </p:nvPr>
        </p:nvSpPr>
        <p:spPr>
          <a:xfrm>
            <a:off x="334619" y="243416"/>
            <a:ext cx="11076689" cy="635064"/>
          </a:xfrm>
        </p:spPr>
        <p:txBody>
          <a:bodyPr>
            <a:noAutofit/>
          </a:bodyPr>
          <a:lstStyle/>
          <a:p>
            <a:r>
              <a:rPr lang="en-GB" sz="3200">
                <a:latin typeface="+mj-lt"/>
              </a:rPr>
              <a:t>4. Impactful guidance: KPIs</a:t>
            </a:r>
          </a:p>
        </p:txBody>
      </p:sp>
      <p:graphicFrame>
        <p:nvGraphicFramePr>
          <p:cNvPr id="3" name="Table 2">
            <a:extLst>
              <a:ext uri="{FF2B5EF4-FFF2-40B4-BE49-F238E27FC236}">
                <a16:creationId xmlns:a16="http://schemas.microsoft.com/office/drawing/2014/main" id="{D9EED0DE-9616-3D83-F985-01026CF90B64}"/>
              </a:ext>
            </a:extLst>
          </p:cNvPr>
          <p:cNvGraphicFramePr>
            <a:graphicFrameLocks noGrp="1"/>
          </p:cNvGraphicFramePr>
          <p:nvPr>
            <p:extLst>
              <p:ext uri="{D42A27DB-BD31-4B8C-83A1-F6EECF244321}">
                <p14:modId xmlns:p14="http://schemas.microsoft.com/office/powerpoint/2010/main" val="1082952937"/>
              </p:ext>
            </p:extLst>
          </p:nvPr>
        </p:nvGraphicFramePr>
        <p:xfrm>
          <a:off x="457200" y="1300885"/>
          <a:ext cx="11229976" cy="1842851"/>
        </p:xfrm>
        <a:graphic>
          <a:graphicData uri="http://schemas.openxmlformats.org/drawingml/2006/table">
            <a:tbl>
              <a:tblPr firstRow="1"/>
              <a:tblGrid>
                <a:gridCol w="1593370">
                  <a:extLst>
                    <a:ext uri="{9D8B030D-6E8A-4147-A177-3AD203B41FA5}">
                      <a16:colId xmlns:a16="http://schemas.microsoft.com/office/drawing/2014/main" val="3710821394"/>
                    </a:ext>
                  </a:extLst>
                </a:gridCol>
                <a:gridCol w="4845587">
                  <a:extLst>
                    <a:ext uri="{9D8B030D-6E8A-4147-A177-3AD203B41FA5}">
                      <a16:colId xmlns:a16="http://schemas.microsoft.com/office/drawing/2014/main" val="1216498491"/>
                    </a:ext>
                  </a:extLst>
                </a:gridCol>
                <a:gridCol w="1375099">
                  <a:extLst>
                    <a:ext uri="{9D8B030D-6E8A-4147-A177-3AD203B41FA5}">
                      <a16:colId xmlns:a16="http://schemas.microsoft.com/office/drawing/2014/main" val="518936931"/>
                    </a:ext>
                  </a:extLst>
                </a:gridCol>
                <a:gridCol w="1855292">
                  <a:extLst>
                    <a:ext uri="{9D8B030D-6E8A-4147-A177-3AD203B41FA5}">
                      <a16:colId xmlns:a16="http://schemas.microsoft.com/office/drawing/2014/main" val="1336931358"/>
                    </a:ext>
                  </a:extLst>
                </a:gridCol>
                <a:gridCol w="1560628">
                  <a:extLst>
                    <a:ext uri="{9D8B030D-6E8A-4147-A177-3AD203B41FA5}">
                      <a16:colId xmlns:a16="http://schemas.microsoft.com/office/drawing/2014/main" val="284490433"/>
                    </a:ext>
                  </a:extLst>
                </a:gridCol>
              </a:tblGrid>
              <a:tr h="332321">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KPI grouping</a:t>
                      </a:r>
                    </a:p>
                  </a:txBody>
                  <a:tcPr marL="45720" marR="45720">
                    <a:lnL w="1270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Indicator</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Target (25/26)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Baseline</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Reporting frequency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extLst>
                  <a:ext uri="{0D108BD9-81ED-4DB2-BD59-A6C34878D82A}">
                    <a16:rowId xmlns:a16="http://schemas.microsoft.com/office/drawing/2014/main" val="1795078200"/>
                  </a:ext>
                </a:extLst>
              </a:tr>
              <a:tr h="712835">
                <a:tc rowSpan="2">
                  <a:txBody>
                    <a:bodyPr/>
                    <a:lstStyle/>
                    <a:p>
                      <a:pPr algn="l" fontAlgn="t"/>
                      <a:r>
                        <a:rPr lang="en-GB" sz="1100" b="1" i="0" u="none" strike="noStrike">
                          <a:solidFill>
                            <a:srgbClr val="000000"/>
                          </a:solidFill>
                          <a:effectLst/>
                          <a:latin typeface="Inter SemiBold" panose="02000503000000020004" pitchFamily="2" charset="0"/>
                          <a:ea typeface="Inter SemiBold" panose="02000503000000020004" pitchFamily="2" charset="0"/>
                        </a:rPr>
                        <a:t>Improved uptake of NICE guidance</a:t>
                      </a:r>
                    </a:p>
                  </a:txBody>
                  <a:tcPr marL="45720" marR="45720">
                    <a:lnL w="1270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C8E0E6"/>
                    </a:solidFill>
                  </a:tcPr>
                </a:tc>
                <a:tc>
                  <a:txBody>
                    <a:bodyPr/>
                    <a:lstStyle/>
                    <a:p>
                      <a:pPr algn="l" fontAlgn="t"/>
                      <a:r>
                        <a:rPr lang="en-GB" sz="1100" b="0" i="0" u="none" strike="noStrike">
                          <a:solidFill>
                            <a:srgbClr val="000000"/>
                          </a:solidFill>
                          <a:effectLst/>
                          <a:latin typeface="+mn-lt"/>
                        </a:rPr>
                        <a:t>Proportion of  all medicines included in the innovation scorecard showing annual increased use *</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70%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73%</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Bi-annually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4089598146"/>
                  </a:ext>
                </a:extLst>
              </a:tr>
              <a:tr h="797695">
                <a:tc vMerge="1">
                  <a:txBody>
                    <a:bodyPr/>
                    <a:lstStyle/>
                    <a:p>
                      <a:endParaRPr lang="en-GB"/>
                    </a:p>
                  </a:txBody>
                  <a:tcPr marL="3152" marR="3152" marT="3152"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AE9F8"/>
                    </a:solidFill>
                  </a:tcPr>
                </a:tc>
                <a:tc>
                  <a:txBody>
                    <a:bodyPr/>
                    <a:lstStyle/>
                    <a:p>
                      <a:pPr algn="l" fontAlgn="t"/>
                      <a:r>
                        <a:rPr lang="en-GB" sz="1100" b="0" i="0" u="none" strike="noStrike">
                          <a:solidFill>
                            <a:srgbClr val="000000"/>
                          </a:solidFill>
                          <a:effectLst/>
                          <a:latin typeface="+mn-lt"/>
                        </a:rPr>
                        <a:t>Proportion of agreed quality standard measures in priority areas showing improved uptake</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75%</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algn="l" fontAlgn="t"/>
                      <a:r>
                        <a:rPr lang="en-GB" sz="1100" b="0" i="0" u="none" strike="noStrike" dirty="0">
                          <a:solidFill>
                            <a:srgbClr val="000000"/>
                          </a:solidFill>
                          <a:effectLst/>
                          <a:latin typeface="+mn-lt"/>
                        </a:rPr>
                        <a:t>Bi-annually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extLst>
                  <a:ext uri="{0D108BD9-81ED-4DB2-BD59-A6C34878D82A}">
                    <a16:rowId xmlns:a16="http://schemas.microsoft.com/office/drawing/2014/main" val="1686542973"/>
                  </a:ext>
                </a:extLst>
              </a:tr>
            </a:tbl>
          </a:graphicData>
        </a:graphic>
      </p:graphicFrame>
      <p:sp>
        <p:nvSpPr>
          <p:cNvPr id="4" name="TextBox 3">
            <a:extLst>
              <a:ext uri="{FF2B5EF4-FFF2-40B4-BE49-F238E27FC236}">
                <a16:creationId xmlns:a16="http://schemas.microsoft.com/office/drawing/2014/main" id="{628C8A37-C173-1162-5E16-CAF01FA2872A}"/>
              </a:ext>
            </a:extLst>
          </p:cNvPr>
          <p:cNvSpPr txBox="1"/>
          <p:nvPr/>
        </p:nvSpPr>
        <p:spPr>
          <a:xfrm>
            <a:off x="334619" y="3242841"/>
            <a:ext cx="3536546" cy="215444"/>
          </a:xfrm>
          <a:prstGeom prst="rect">
            <a:avLst/>
          </a:prstGeom>
          <a:noFill/>
        </p:spPr>
        <p:txBody>
          <a:bodyPr wrap="none" rtlCol="0">
            <a:spAutoFit/>
          </a:bodyPr>
          <a:lstStyle/>
          <a:p>
            <a:r>
              <a:rPr lang="en-GB" sz="800"/>
              <a:t>* Medicines in the innovation scorecard portfolio changes bi-annually</a:t>
            </a:r>
          </a:p>
        </p:txBody>
      </p:sp>
    </p:spTree>
    <p:extLst>
      <p:ext uri="{BB962C8B-B14F-4D97-AF65-F5344CB8AC3E}">
        <p14:creationId xmlns:p14="http://schemas.microsoft.com/office/powerpoint/2010/main" val="3021785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9CB083-599D-69FF-EF47-9921445BB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0D4946-7EBA-FD06-D444-A08B0824F37A}"/>
              </a:ext>
            </a:extLst>
          </p:cNvPr>
          <p:cNvSpPr>
            <a:spLocks noGrp="1"/>
          </p:cNvSpPr>
          <p:nvPr>
            <p:ph type="ctrTitle"/>
          </p:nvPr>
        </p:nvSpPr>
        <p:spPr>
          <a:xfrm>
            <a:off x="334619" y="243415"/>
            <a:ext cx="10557219" cy="985309"/>
          </a:xfrm>
        </p:spPr>
        <p:txBody>
          <a:bodyPr>
            <a:normAutofit fontScale="90000"/>
          </a:bodyPr>
          <a:lstStyle/>
          <a:p>
            <a:r>
              <a:rPr lang="en-GB" sz="3200">
                <a:latin typeface="+mj-lt"/>
              </a:rPr>
              <a:t>5. Brilliant organisation: </a:t>
            </a:r>
            <a:r>
              <a:rPr lang="en-US" sz="3200">
                <a:latin typeface="+mj-lt"/>
              </a:rPr>
              <a:t>How we will go further in 2025/26 (1 of 2)</a:t>
            </a:r>
            <a:endParaRPr lang="en-GB" sz="3200">
              <a:latin typeface="+mj-lt"/>
            </a:endParaRPr>
          </a:p>
        </p:txBody>
      </p:sp>
      <p:graphicFrame>
        <p:nvGraphicFramePr>
          <p:cNvPr id="19" name="Table 18">
            <a:extLst>
              <a:ext uri="{FF2B5EF4-FFF2-40B4-BE49-F238E27FC236}">
                <a16:creationId xmlns:a16="http://schemas.microsoft.com/office/drawing/2014/main" id="{E2139981-C6E7-75F0-43F2-0184C00335AD}"/>
              </a:ext>
            </a:extLst>
          </p:cNvPr>
          <p:cNvGraphicFramePr>
            <a:graphicFrameLocks noGrp="1"/>
          </p:cNvGraphicFramePr>
          <p:nvPr>
            <p:extLst>
              <p:ext uri="{D42A27DB-BD31-4B8C-83A1-F6EECF244321}">
                <p14:modId xmlns:p14="http://schemas.microsoft.com/office/powerpoint/2010/main" val="1942449501"/>
              </p:ext>
            </p:extLst>
          </p:nvPr>
        </p:nvGraphicFramePr>
        <p:xfrm>
          <a:off x="334619" y="1435693"/>
          <a:ext cx="11479333" cy="4155482"/>
        </p:xfrm>
        <a:graphic>
          <a:graphicData uri="http://schemas.openxmlformats.org/drawingml/2006/table">
            <a:tbl>
              <a:tblPr firstRow="1" bandRow="1">
                <a:tableStyleId>{5C22544A-7EE6-4342-B048-85BDC9FD1C3A}</a:tableStyleId>
              </a:tblPr>
              <a:tblGrid>
                <a:gridCol w="1331621">
                  <a:extLst>
                    <a:ext uri="{9D8B030D-6E8A-4147-A177-3AD203B41FA5}">
                      <a16:colId xmlns:a16="http://schemas.microsoft.com/office/drawing/2014/main" val="3296943258"/>
                    </a:ext>
                  </a:extLst>
                </a:gridCol>
                <a:gridCol w="10147712">
                  <a:extLst>
                    <a:ext uri="{9D8B030D-6E8A-4147-A177-3AD203B41FA5}">
                      <a16:colId xmlns:a16="http://schemas.microsoft.com/office/drawing/2014/main" val="1821806582"/>
                    </a:ext>
                  </a:extLst>
                </a:gridCol>
              </a:tblGrid>
              <a:tr h="388627">
                <a:tc>
                  <a:txBody>
                    <a:bodyPr/>
                    <a:lstStyle/>
                    <a:p>
                      <a:pPr>
                        <a:spcBef>
                          <a:spcPts val="600"/>
                        </a:spcBef>
                      </a:pPr>
                      <a:r>
                        <a:rPr lang="en-GB" sz="1200" noProof="0">
                          <a:solidFill>
                            <a:schemeClr val="tx1"/>
                          </a:solidFill>
                        </a:rPr>
                        <a:t>Project</a:t>
                      </a:r>
                    </a:p>
                  </a:txBody>
                  <a:tcPr marT="72000" marB="72000">
                    <a:lnL w="12700" cmpd="sng">
                      <a:noFill/>
                    </a:lnL>
                    <a:lnR w="762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pPr>
                      <a:r>
                        <a:rPr lang="en-GB" sz="1200" noProof="0">
                          <a:solidFill>
                            <a:schemeClr val="tx1"/>
                          </a:solidFill>
                        </a:rPr>
                        <a:t>Scope</a:t>
                      </a:r>
                    </a:p>
                  </a:txBody>
                  <a:tcPr marT="72000" marB="72000">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5889121"/>
                  </a:ext>
                </a:extLst>
              </a:tr>
              <a:tr h="1502933">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200" b="1" noProof="0">
                          <a:solidFill>
                            <a:schemeClr val="bg1"/>
                          </a:solidFill>
                        </a:rPr>
                        <a:t>Build Financial and Commercial Agility</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171450" indent="-171450" algn="l">
                        <a:buFont typeface="Arial" panose="020B0604020202020204" pitchFamily="34" charset="0"/>
                        <a:buChar char="•"/>
                      </a:pPr>
                      <a:r>
                        <a:rPr lang="en-GB" sz="1050">
                          <a:solidFill>
                            <a:schemeClr val="tx1"/>
                          </a:solidFill>
                          <a:latin typeface="+mn-lt"/>
                        </a:rPr>
                        <a:t>Reduce NICE's exposure to fixed costs and changes in funding/income through a clear commercial strategy, more flexible contracting approach, and enhanced financial management.</a:t>
                      </a:r>
                    </a:p>
                    <a:p>
                      <a:pPr marL="171450" indent="-171450" algn="l">
                        <a:buFont typeface="Arial" panose="020B0604020202020204" pitchFamily="34" charset="0"/>
                        <a:buChar char="•"/>
                      </a:pPr>
                      <a:r>
                        <a:rPr lang="en-GB" sz="1050">
                          <a:solidFill>
                            <a:schemeClr val="tx1"/>
                          </a:solidFill>
                          <a:latin typeface="+mn-lt"/>
                        </a:rPr>
                        <a:t>Focus on making best use of available funding to deliver our core objectives through more flexible resourcing and contracting, enabling the organisation to adjust to changing priorities, address pressures and capitalise on new opportunities.</a:t>
                      </a:r>
                    </a:p>
                    <a:p>
                      <a:pPr marL="171450" indent="-171450" algn="l">
                        <a:buFont typeface="Arial" panose="020B0604020202020204" pitchFamily="34" charset="0"/>
                        <a:buChar char="•"/>
                      </a:pPr>
                      <a:r>
                        <a:rPr lang="en-GB" sz="1050">
                          <a:solidFill>
                            <a:schemeClr val="tx1"/>
                          </a:solidFill>
                          <a:latin typeface="+mn-lt"/>
                        </a:rPr>
                        <a:t>Develop a strategy setting out our ambition and approach to generating commercial and non-GIA income. The strategy will bring together and align our approach to existing income generation and identify any new areas to explore and will be developed alongside the new international strategy and ongoing development of NICE Advice.</a:t>
                      </a: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extLst>
                  <a:ext uri="{0D108BD9-81ED-4DB2-BD59-A6C34878D82A}">
                    <a16:rowId xmlns:a16="http://schemas.microsoft.com/office/drawing/2014/main" val="264969824"/>
                  </a:ext>
                </a:extLst>
              </a:tr>
              <a:tr h="2263922">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200" b="1" noProof="0">
                          <a:solidFill>
                            <a:schemeClr val="bg1"/>
                          </a:solidFill>
                        </a:rPr>
                        <a:t>Strengthen NICE’s Reputation and Influence</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171450" indent="-171450" algn="l" defTabSz="914400" rtl="0" eaLnBrk="1" latinLnBrk="0" hangingPunct="1">
                        <a:buFont typeface="Arial" panose="020B0604020202020204" pitchFamily="34" charset="0"/>
                        <a:buChar char="•"/>
                      </a:pPr>
                      <a:r>
                        <a:rPr lang="en-GB" sz="1050" kern="1200" dirty="0">
                          <a:solidFill>
                            <a:schemeClr val="tx1"/>
                          </a:solidFill>
                          <a:latin typeface="+mn-lt"/>
                          <a:ea typeface="+mn-ea"/>
                          <a:cs typeface="+mn-cs"/>
                        </a:rPr>
                        <a:t>Broadening our development of communications to cover a wider range of corporate issues beyond individual guidance decisions. We will proactively identify priority topics that would benefit from simple, clear articulation of NICE’s organisational position and develop a narrative for each – which can then then be used to underpin the development of other kinds of content (e.g. key messages for the media, long reads, thought leadership pieces, briefing documents, slide decks). </a:t>
                      </a:r>
                    </a:p>
                    <a:p>
                      <a:pPr marL="171450" indent="-171450" algn="l" defTabSz="914400" rtl="0" eaLnBrk="1" latinLnBrk="0" hangingPunct="1">
                        <a:buFont typeface="Arial" panose="020B0604020202020204" pitchFamily="34" charset="0"/>
                        <a:buChar char="•"/>
                      </a:pPr>
                      <a:r>
                        <a:rPr lang="en-GB" sz="1050" kern="1200" dirty="0">
                          <a:solidFill>
                            <a:schemeClr val="tx1"/>
                          </a:solidFill>
                          <a:latin typeface="+mn-lt"/>
                          <a:ea typeface="+mn-ea"/>
                          <a:cs typeface="+mn-cs"/>
                        </a:rPr>
                        <a:t>Increasing focus on external placement of storytelling content in a wider range of third-party channels. Channels in scope will include trade press and journals, stakeholder/membership organisations’ bulletins, newsletters and social media channels, third-party blogs and podcasts on which we can guest-blog/appear, major domestic conferences in the health and care/life sciences sectors at which we could seek speaking platforms</a:t>
                      </a:r>
                    </a:p>
                    <a:p>
                      <a:pPr marL="171450" indent="-171450" algn="l" rtl="0" eaLnBrk="1" latinLnBrk="0" hangingPunct="1">
                        <a:buFont typeface="Arial" panose="020B0604020202020204" pitchFamily="34" charset="0"/>
                        <a:buChar char="•"/>
                      </a:pPr>
                      <a:r>
                        <a:rPr lang="en-GB" sz="1050" kern="1200" dirty="0">
                          <a:solidFill>
                            <a:schemeClr val="tx1"/>
                          </a:solidFill>
                          <a:latin typeface="+mn-lt"/>
                          <a:ea typeface="+mn-ea"/>
                          <a:cs typeface="+mn-cs"/>
                        </a:rPr>
                        <a:t>Launching a year-long brand marketing and content plan aimed at nurturing positive perceptions of NICE. Beginning with a brand strategy ‘health check’ likely to result in a light-touch update of the brand strategy and corporate key messages. After this we’ll deliver 1 piece of brand-focussed content per quarter for sharing on owned/earned channels. And there’ll be a paid brand campaign aimed at health care practitioners in Q3. </a:t>
                      </a:r>
                    </a:p>
                    <a:p>
                      <a:pPr marL="171450" lvl="0" indent="-171450" algn="l" rtl="0" eaLnBrk="1" latinLnBrk="0" hangingPunct="1">
                        <a:buFont typeface="Arial" panose="020B0604020202020204" pitchFamily="34" charset="0"/>
                        <a:buChar char="•"/>
                      </a:pPr>
                      <a:r>
                        <a:rPr lang="en-GB" sz="1050" kern="1200" dirty="0">
                          <a:solidFill>
                            <a:schemeClr val="tx1"/>
                          </a:solidFill>
                          <a:latin typeface="+mn-lt"/>
                          <a:ea typeface="+mn-ea"/>
                          <a:cs typeface="+mn-cs"/>
                        </a:rPr>
                        <a:t>Completing the corporate website migration to maximise our ability to deliver storytelling content on this channel and to improve routes into guidance.</a:t>
                      </a: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extLst>
                  <a:ext uri="{0D108BD9-81ED-4DB2-BD59-A6C34878D82A}">
                    <a16:rowId xmlns:a16="http://schemas.microsoft.com/office/drawing/2014/main" val="4170632390"/>
                  </a:ext>
                </a:extLst>
              </a:tr>
            </a:tbl>
          </a:graphicData>
        </a:graphic>
      </p:graphicFrame>
      <p:sp>
        <p:nvSpPr>
          <p:cNvPr id="3" name="Rectangle 2">
            <a:extLst>
              <a:ext uri="{FF2B5EF4-FFF2-40B4-BE49-F238E27FC236}">
                <a16:creationId xmlns:a16="http://schemas.microsoft.com/office/drawing/2014/main" id="{19E86AB8-9190-BFB2-932A-739218AFB17B}"/>
              </a:ext>
            </a:extLst>
          </p:cNvPr>
          <p:cNvSpPr/>
          <p:nvPr/>
        </p:nvSpPr>
        <p:spPr>
          <a:xfrm>
            <a:off x="11552177" y="6297105"/>
            <a:ext cx="503953" cy="515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24</a:t>
            </a:r>
            <a:endParaRPr lang="en-GB" sz="1600" b="1">
              <a:solidFill>
                <a:schemeClr val="tx1"/>
              </a:solidFill>
            </a:endParaRPr>
          </a:p>
        </p:txBody>
      </p:sp>
    </p:spTree>
    <p:extLst>
      <p:ext uri="{BB962C8B-B14F-4D97-AF65-F5344CB8AC3E}">
        <p14:creationId xmlns:p14="http://schemas.microsoft.com/office/powerpoint/2010/main" val="3334625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E43B56-47A1-12FA-69FF-C1C58C09AC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27B8D0-B4C2-05D6-6446-FCD27A902D21}"/>
              </a:ext>
            </a:extLst>
          </p:cNvPr>
          <p:cNvSpPr>
            <a:spLocks noGrp="1"/>
          </p:cNvSpPr>
          <p:nvPr>
            <p:ph type="ctrTitle"/>
          </p:nvPr>
        </p:nvSpPr>
        <p:spPr>
          <a:xfrm>
            <a:off x="334619" y="243416"/>
            <a:ext cx="10638181" cy="937684"/>
          </a:xfrm>
        </p:spPr>
        <p:txBody>
          <a:bodyPr>
            <a:normAutofit fontScale="90000"/>
          </a:bodyPr>
          <a:lstStyle/>
          <a:p>
            <a:r>
              <a:rPr lang="en-GB" sz="3200">
                <a:latin typeface="+mj-lt"/>
              </a:rPr>
              <a:t>5. Brilliant organisation: </a:t>
            </a:r>
            <a:r>
              <a:rPr lang="en-US" sz="3200">
                <a:latin typeface="+mj-lt"/>
              </a:rPr>
              <a:t>How we will go further in 2025/26 (2 of 2)</a:t>
            </a:r>
            <a:endParaRPr lang="en-GB" sz="3200">
              <a:latin typeface="+mj-lt"/>
            </a:endParaRPr>
          </a:p>
        </p:txBody>
      </p:sp>
      <p:graphicFrame>
        <p:nvGraphicFramePr>
          <p:cNvPr id="19" name="Table 18">
            <a:extLst>
              <a:ext uri="{FF2B5EF4-FFF2-40B4-BE49-F238E27FC236}">
                <a16:creationId xmlns:a16="http://schemas.microsoft.com/office/drawing/2014/main" id="{D32113DC-52F9-3907-3174-48C89E54B95F}"/>
              </a:ext>
            </a:extLst>
          </p:cNvPr>
          <p:cNvGraphicFramePr>
            <a:graphicFrameLocks noGrp="1"/>
          </p:cNvGraphicFramePr>
          <p:nvPr>
            <p:extLst>
              <p:ext uri="{D42A27DB-BD31-4B8C-83A1-F6EECF244321}">
                <p14:modId xmlns:p14="http://schemas.microsoft.com/office/powerpoint/2010/main" val="2837399785"/>
              </p:ext>
            </p:extLst>
          </p:nvPr>
        </p:nvGraphicFramePr>
        <p:xfrm>
          <a:off x="324820" y="1497605"/>
          <a:ext cx="11479333" cy="3345858"/>
        </p:xfrm>
        <a:graphic>
          <a:graphicData uri="http://schemas.openxmlformats.org/drawingml/2006/table">
            <a:tbl>
              <a:tblPr firstRow="1" bandRow="1">
                <a:tableStyleId>{5C22544A-7EE6-4342-B048-85BDC9FD1C3A}</a:tableStyleId>
              </a:tblPr>
              <a:tblGrid>
                <a:gridCol w="1331621">
                  <a:extLst>
                    <a:ext uri="{9D8B030D-6E8A-4147-A177-3AD203B41FA5}">
                      <a16:colId xmlns:a16="http://schemas.microsoft.com/office/drawing/2014/main" val="3296943258"/>
                    </a:ext>
                  </a:extLst>
                </a:gridCol>
                <a:gridCol w="10147712">
                  <a:extLst>
                    <a:ext uri="{9D8B030D-6E8A-4147-A177-3AD203B41FA5}">
                      <a16:colId xmlns:a16="http://schemas.microsoft.com/office/drawing/2014/main" val="1821806582"/>
                    </a:ext>
                  </a:extLst>
                </a:gridCol>
              </a:tblGrid>
              <a:tr h="403404">
                <a:tc>
                  <a:txBody>
                    <a:bodyPr/>
                    <a:lstStyle/>
                    <a:p>
                      <a:pPr>
                        <a:spcBef>
                          <a:spcPts val="600"/>
                        </a:spcBef>
                      </a:pPr>
                      <a:r>
                        <a:rPr lang="en-GB" sz="1200" noProof="0">
                          <a:solidFill>
                            <a:schemeClr val="tx1"/>
                          </a:solidFill>
                        </a:rPr>
                        <a:t>Project</a:t>
                      </a:r>
                    </a:p>
                  </a:txBody>
                  <a:tcPr marT="72000" marB="72000">
                    <a:lnL w="12700" cmpd="sng">
                      <a:noFill/>
                    </a:lnL>
                    <a:lnR w="762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pPr>
                      <a:r>
                        <a:rPr lang="en-GB" sz="1200" noProof="0">
                          <a:solidFill>
                            <a:schemeClr val="tx1"/>
                          </a:solidFill>
                        </a:rPr>
                        <a:t>Scope</a:t>
                      </a:r>
                    </a:p>
                  </a:txBody>
                  <a:tcPr marT="72000" marB="72000">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5889121"/>
                  </a:ext>
                </a:extLst>
              </a:tr>
              <a:tr h="2942454">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200" b="1" noProof="0">
                          <a:solidFill>
                            <a:schemeClr val="bg1"/>
                          </a:solidFill>
                        </a:rPr>
                        <a:t>Embed Improvement into our Ways of Working</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171450" indent="-171450" algn="l" defTabSz="914400" rtl="0" eaLnBrk="1" latinLnBrk="0" hangingPunct="1">
                        <a:buFont typeface="Arial" panose="020B0604020202020204" pitchFamily="34" charset="0"/>
                        <a:buChar char="•"/>
                      </a:pPr>
                      <a:r>
                        <a:rPr lang="en-GB" sz="1050" b="1" kern="1200" dirty="0">
                          <a:solidFill>
                            <a:schemeClr val="tx1"/>
                          </a:solidFill>
                          <a:latin typeface="+mn-lt"/>
                          <a:ea typeface="+mn-ea"/>
                          <a:cs typeface="+mn-cs"/>
                        </a:rPr>
                        <a:t>Strategic Provider</a:t>
                      </a:r>
                      <a:r>
                        <a:rPr lang="en-GB" sz="1050" kern="1200" dirty="0">
                          <a:solidFill>
                            <a:schemeClr val="tx1"/>
                          </a:solidFill>
                          <a:latin typeface="+mn-lt"/>
                          <a:ea typeface="+mn-ea"/>
                          <a:cs typeface="+mn-cs"/>
                        </a:rPr>
                        <a:t>: Bringing in a strategic provider to help embed improvement at all levels. This will be a suite of practical learning and work that will support leaders and teams to grow and practice with improvement tools and methods. </a:t>
                      </a:r>
                    </a:p>
                    <a:p>
                      <a:pPr marL="171450" indent="-171450" algn="l" rtl="0" eaLnBrk="1" latinLnBrk="0" hangingPunct="1">
                        <a:buFont typeface="Arial" panose="020B0604020202020204" pitchFamily="34" charset="0"/>
                        <a:buChar char="•"/>
                      </a:pPr>
                      <a:r>
                        <a:rPr lang="en-GB" sz="1050" b="1" kern="1200" dirty="0">
                          <a:solidFill>
                            <a:schemeClr val="tx1"/>
                          </a:solidFill>
                          <a:latin typeface="+mn-lt"/>
                          <a:ea typeface="+mn-ea"/>
                          <a:cs typeface="+mn-cs"/>
                        </a:rPr>
                        <a:t>Knowledge and Skills</a:t>
                      </a:r>
                      <a:r>
                        <a:rPr lang="en-GB" sz="1050" kern="1200" dirty="0">
                          <a:solidFill>
                            <a:schemeClr val="tx1"/>
                          </a:solidFill>
                          <a:latin typeface="+mn-lt"/>
                          <a:ea typeface="+mn-ea"/>
                          <a:cs typeface="+mn-cs"/>
                        </a:rPr>
                        <a:t>: Implementing a dosing approach to building different levels of improvement skills, including developing self-directed training/resources and bitesize quality improvement training materials; </a:t>
                      </a:r>
                    </a:p>
                    <a:p>
                      <a:pPr marL="171450" indent="-171450" algn="l" rtl="0" eaLnBrk="1" latinLnBrk="0" hangingPunct="1">
                        <a:buFont typeface="Arial" panose="020B0604020202020204" pitchFamily="34" charset="0"/>
                        <a:buChar char="•"/>
                      </a:pPr>
                      <a:r>
                        <a:rPr lang="en-GB" sz="1050" b="1" kern="1200" dirty="0">
                          <a:solidFill>
                            <a:schemeClr val="tx1"/>
                          </a:solidFill>
                          <a:latin typeface="+mn-lt"/>
                          <a:ea typeface="+mn-ea"/>
                          <a:cs typeface="+mn-cs"/>
                        </a:rPr>
                        <a:t>Continuous Quality Improvement Coaches</a:t>
                      </a:r>
                      <a:r>
                        <a:rPr lang="en-GB" sz="1050" kern="1200" dirty="0">
                          <a:solidFill>
                            <a:schemeClr val="tx1"/>
                          </a:solidFill>
                          <a:latin typeface="+mn-lt"/>
                          <a:ea typeface="+mn-ea"/>
                          <a:cs typeface="+mn-cs"/>
                        </a:rPr>
                        <a:t>: Enhance the role of change agents to include improvement coaching to support continuous quality improvement projects in each directorate; including developing a training programme for quality improvement coaches. </a:t>
                      </a:r>
                    </a:p>
                    <a:p>
                      <a:pPr marL="171450" indent="-171450" algn="l" rtl="0" eaLnBrk="1" latinLnBrk="0" hangingPunct="1">
                        <a:buFont typeface="Arial" panose="020B0604020202020204" pitchFamily="34" charset="0"/>
                        <a:buChar char="•"/>
                      </a:pPr>
                      <a:r>
                        <a:rPr lang="en-GB" sz="1050" b="1" kern="1200" dirty="0">
                          <a:solidFill>
                            <a:schemeClr val="tx1"/>
                          </a:solidFill>
                          <a:latin typeface="+mn-lt"/>
                          <a:ea typeface="+mn-ea"/>
                          <a:cs typeface="+mn-cs"/>
                        </a:rPr>
                        <a:t>Building Continuous Quality Improvement Communities</a:t>
                      </a:r>
                      <a:r>
                        <a:rPr lang="en-GB" sz="1050" kern="1200" dirty="0">
                          <a:solidFill>
                            <a:schemeClr val="tx1"/>
                          </a:solidFill>
                          <a:latin typeface="+mn-lt"/>
                          <a:ea typeface="+mn-ea"/>
                          <a:cs typeface="+mn-cs"/>
                        </a:rPr>
                        <a:t>: Directorate quality improvement forums to coordinate and resource local improvement activity</a:t>
                      </a:r>
                    </a:p>
                    <a:p>
                      <a:pPr marL="171450" indent="-171450" algn="l" rtl="0" eaLnBrk="1" latinLnBrk="0" hangingPunct="1">
                        <a:buFont typeface="Arial" panose="020B0604020202020204" pitchFamily="34" charset="0"/>
                        <a:buChar char="•"/>
                      </a:pPr>
                      <a:r>
                        <a:rPr lang="en-GB" sz="1050" b="1" kern="1200" dirty="0">
                          <a:solidFill>
                            <a:schemeClr val="tx1"/>
                          </a:solidFill>
                          <a:latin typeface="+mn-lt"/>
                          <a:ea typeface="+mn-ea"/>
                          <a:cs typeface="+mn-cs"/>
                        </a:rPr>
                        <a:t>Tracking and Measuring CQI Impact</a:t>
                      </a:r>
                      <a:r>
                        <a:rPr lang="en-GB" sz="1050" kern="1200" dirty="0">
                          <a:solidFill>
                            <a:schemeClr val="tx1"/>
                          </a:solidFill>
                          <a:latin typeface="+mn-lt"/>
                          <a:ea typeface="+mn-ea"/>
                          <a:cs typeface="+mn-cs"/>
                        </a:rPr>
                        <a:t>: Procuring software/tools to help track improvement projects. Embedding the use of timeseries charts for improvement, planning and standard work. </a:t>
                      </a:r>
                    </a:p>
                    <a:p>
                      <a:pPr marL="171450" indent="-171450" algn="l" rtl="0" eaLnBrk="1" latinLnBrk="0" hangingPunct="1">
                        <a:buFont typeface="Arial" panose="020B0604020202020204" pitchFamily="34" charset="0"/>
                        <a:buChar char="•"/>
                      </a:pPr>
                      <a:r>
                        <a:rPr lang="en-GB" sz="1050" b="1" kern="1200" dirty="0">
                          <a:solidFill>
                            <a:schemeClr val="tx1"/>
                          </a:solidFill>
                          <a:latin typeface="+mn-lt"/>
                          <a:ea typeface="+mn-ea"/>
                          <a:cs typeface="+mn-cs"/>
                        </a:rPr>
                        <a:t>Embedding use of Continuous Quality Improvement</a:t>
                      </a:r>
                      <a:r>
                        <a:rPr lang="en-GB" sz="1050" kern="1200" dirty="0">
                          <a:solidFill>
                            <a:schemeClr val="tx1"/>
                          </a:solidFill>
                          <a:latin typeface="+mn-lt"/>
                          <a:ea typeface="+mn-ea"/>
                          <a:cs typeface="+mn-cs"/>
                        </a:rPr>
                        <a:t>: Priority programmes, directorates and staff network to be supported to use the CQI method on what matters to them e.g. linked to an annual priority, a complex recurring issue, etc.</a:t>
                      </a:r>
                    </a:p>
                    <a:p>
                      <a:pPr marL="171450" indent="-171450" algn="l" rtl="0" eaLnBrk="1" latinLnBrk="0" hangingPunct="1">
                        <a:buFont typeface="Arial" panose="020B0604020202020204" pitchFamily="34" charset="0"/>
                        <a:buChar char="•"/>
                      </a:pPr>
                      <a:r>
                        <a:rPr lang="en-GB" sz="1050" b="1" kern="1200" dirty="0">
                          <a:solidFill>
                            <a:schemeClr val="tx1"/>
                          </a:solidFill>
                          <a:latin typeface="+mn-lt"/>
                          <a:ea typeface="+mn-ea"/>
                          <a:cs typeface="+mn-cs"/>
                        </a:rPr>
                        <a:t>Development of collaboration spaces</a:t>
                      </a:r>
                      <a:r>
                        <a:rPr lang="en-GB" sz="1050" kern="1200" dirty="0">
                          <a:solidFill>
                            <a:schemeClr val="tx1"/>
                          </a:solidFill>
                          <a:latin typeface="+mn-lt"/>
                          <a:ea typeface="+mn-ea"/>
                          <a:cs typeface="+mn-cs"/>
                        </a:rPr>
                        <a:t>: Partner with Workforce and Facilities Management to further develop spaces for people to collaborate on improvement work and use visual management boards to communicate effort and progress. </a:t>
                      </a: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extLst>
                  <a:ext uri="{0D108BD9-81ED-4DB2-BD59-A6C34878D82A}">
                    <a16:rowId xmlns:a16="http://schemas.microsoft.com/office/drawing/2014/main" val="3763491614"/>
                  </a:ext>
                </a:extLst>
              </a:tr>
            </a:tbl>
          </a:graphicData>
        </a:graphic>
      </p:graphicFrame>
      <p:sp>
        <p:nvSpPr>
          <p:cNvPr id="3" name="Rectangle 2">
            <a:extLst>
              <a:ext uri="{FF2B5EF4-FFF2-40B4-BE49-F238E27FC236}">
                <a16:creationId xmlns:a16="http://schemas.microsoft.com/office/drawing/2014/main" id="{26C4C705-30A9-71BC-E81B-64A2A7B0AA4B}"/>
              </a:ext>
            </a:extLst>
          </p:cNvPr>
          <p:cNvSpPr/>
          <p:nvPr/>
        </p:nvSpPr>
        <p:spPr>
          <a:xfrm>
            <a:off x="11552177" y="6297105"/>
            <a:ext cx="503953" cy="515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24</a:t>
            </a:r>
            <a:endParaRPr lang="en-GB" sz="1600" b="1">
              <a:solidFill>
                <a:schemeClr val="tx1"/>
              </a:solidFill>
            </a:endParaRPr>
          </a:p>
        </p:txBody>
      </p:sp>
    </p:spTree>
    <p:extLst>
      <p:ext uri="{BB962C8B-B14F-4D97-AF65-F5344CB8AC3E}">
        <p14:creationId xmlns:p14="http://schemas.microsoft.com/office/powerpoint/2010/main" val="4115238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8695BB-0077-B2CF-F0B7-6BB2273A9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D96ACA-6E21-85E9-5094-63DD4DBD1836}"/>
              </a:ext>
            </a:extLst>
          </p:cNvPr>
          <p:cNvSpPr>
            <a:spLocks noGrp="1"/>
          </p:cNvSpPr>
          <p:nvPr>
            <p:ph type="ctrTitle"/>
          </p:nvPr>
        </p:nvSpPr>
        <p:spPr>
          <a:xfrm>
            <a:off x="334619" y="243416"/>
            <a:ext cx="11076689" cy="635064"/>
          </a:xfrm>
        </p:spPr>
        <p:txBody>
          <a:bodyPr>
            <a:noAutofit/>
          </a:bodyPr>
          <a:lstStyle/>
          <a:p>
            <a:r>
              <a:rPr lang="en-GB" sz="3200">
                <a:latin typeface="+mj-lt"/>
              </a:rPr>
              <a:t>5. Brilliant organisation: KPIs</a:t>
            </a:r>
          </a:p>
        </p:txBody>
      </p:sp>
      <p:graphicFrame>
        <p:nvGraphicFramePr>
          <p:cNvPr id="4" name="Table 3">
            <a:extLst>
              <a:ext uri="{FF2B5EF4-FFF2-40B4-BE49-F238E27FC236}">
                <a16:creationId xmlns:a16="http://schemas.microsoft.com/office/drawing/2014/main" id="{8060A85F-2013-3F15-1FE1-B3922FA02A8D}"/>
              </a:ext>
            </a:extLst>
          </p:cNvPr>
          <p:cNvGraphicFramePr>
            <a:graphicFrameLocks noGrp="1"/>
          </p:cNvGraphicFramePr>
          <p:nvPr>
            <p:extLst>
              <p:ext uri="{D42A27DB-BD31-4B8C-83A1-F6EECF244321}">
                <p14:modId xmlns:p14="http://schemas.microsoft.com/office/powerpoint/2010/main" val="589535020"/>
              </p:ext>
            </p:extLst>
          </p:nvPr>
        </p:nvGraphicFramePr>
        <p:xfrm>
          <a:off x="466725" y="1026547"/>
          <a:ext cx="11194332" cy="4515087"/>
        </p:xfrm>
        <a:graphic>
          <a:graphicData uri="http://schemas.openxmlformats.org/drawingml/2006/table">
            <a:tbl>
              <a:tblPr firstRow="1"/>
              <a:tblGrid>
                <a:gridCol w="1588312">
                  <a:extLst>
                    <a:ext uri="{9D8B030D-6E8A-4147-A177-3AD203B41FA5}">
                      <a16:colId xmlns:a16="http://schemas.microsoft.com/office/drawing/2014/main" val="2491212719"/>
                    </a:ext>
                  </a:extLst>
                </a:gridCol>
                <a:gridCol w="4830208">
                  <a:extLst>
                    <a:ext uri="{9D8B030D-6E8A-4147-A177-3AD203B41FA5}">
                      <a16:colId xmlns:a16="http://schemas.microsoft.com/office/drawing/2014/main" val="1010863178"/>
                    </a:ext>
                  </a:extLst>
                </a:gridCol>
                <a:gridCol w="1370734">
                  <a:extLst>
                    <a:ext uri="{9D8B030D-6E8A-4147-A177-3AD203B41FA5}">
                      <a16:colId xmlns:a16="http://schemas.microsoft.com/office/drawing/2014/main" val="2383784891"/>
                    </a:ext>
                  </a:extLst>
                </a:gridCol>
                <a:gridCol w="1849404">
                  <a:extLst>
                    <a:ext uri="{9D8B030D-6E8A-4147-A177-3AD203B41FA5}">
                      <a16:colId xmlns:a16="http://schemas.microsoft.com/office/drawing/2014/main" val="2942286160"/>
                    </a:ext>
                  </a:extLst>
                </a:gridCol>
                <a:gridCol w="1555674">
                  <a:extLst>
                    <a:ext uri="{9D8B030D-6E8A-4147-A177-3AD203B41FA5}">
                      <a16:colId xmlns:a16="http://schemas.microsoft.com/office/drawing/2014/main" val="3797182400"/>
                    </a:ext>
                  </a:extLst>
                </a:gridCol>
              </a:tblGrid>
              <a:tr h="313877">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KPI grouping</a:t>
                      </a:r>
                    </a:p>
                  </a:txBody>
                  <a:tcPr marL="45720" marR="45720">
                    <a:lnL w="1270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228096"/>
                    </a:solidFill>
                  </a:tcPr>
                </a:tc>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Indicator</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Target (25/26)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Baseline</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1" i="0" u="none" strike="noStrike">
                          <a:solidFill>
                            <a:srgbClr val="FFFFFF"/>
                          </a:solidFill>
                          <a:effectLst/>
                          <a:latin typeface="Inter SemiBold" panose="02000503000000020004" pitchFamily="2" charset="0"/>
                          <a:ea typeface="Inter SemiBold" panose="02000503000000020004" pitchFamily="2" charset="0"/>
                        </a:rPr>
                        <a:t>Reporting frequency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extLst>
                  <a:ext uri="{0D108BD9-81ED-4DB2-BD59-A6C34878D82A}">
                    <a16:rowId xmlns:a16="http://schemas.microsoft.com/office/drawing/2014/main" val="3329992565"/>
                  </a:ext>
                </a:extLst>
              </a:tr>
              <a:tr h="621962">
                <a:tc rowSpan="2">
                  <a:txBody>
                    <a:bodyPr/>
                    <a:lstStyle/>
                    <a:p>
                      <a:pPr algn="l" fontAlgn="t"/>
                      <a:r>
                        <a:rPr lang="en-GB" sz="1100" b="1" i="0" u="none" strike="noStrike">
                          <a:solidFill>
                            <a:srgbClr val="000000"/>
                          </a:solidFill>
                          <a:effectLst/>
                          <a:latin typeface="Inter SemiBold" panose="02000503000000020004" pitchFamily="2" charset="0"/>
                          <a:ea typeface="Inter SemiBold" panose="02000503000000020004" pitchFamily="2" charset="0"/>
                        </a:rPr>
                        <a:t>Financial stability</a:t>
                      </a:r>
                    </a:p>
                  </a:txBody>
                  <a:tcPr marL="45720" marR="4572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8E0E6"/>
                    </a:solidFill>
                  </a:tcPr>
                </a:tc>
                <a:tc>
                  <a:txBody>
                    <a:bodyPr/>
                    <a:lstStyle/>
                    <a:p>
                      <a:pPr algn="l" fontAlgn="t"/>
                      <a:r>
                        <a:rPr lang="en-GB" sz="1100" b="0" i="0" u="none" strike="noStrike">
                          <a:solidFill>
                            <a:srgbClr val="000000"/>
                          </a:solidFill>
                          <a:effectLst/>
                          <a:latin typeface="+mn-lt"/>
                        </a:rPr>
                        <a:t>Financial deficit/surplus</a:t>
                      </a:r>
                    </a:p>
                  </a:txBody>
                  <a:tcPr marL="45720" marR="45720">
                    <a:lnL w="635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Surplus &lt;£1m / no deficit</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£2.35m surplus (24/25)</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extLst>
                  <a:ext uri="{0D108BD9-81ED-4DB2-BD59-A6C34878D82A}">
                    <a16:rowId xmlns:a16="http://schemas.microsoft.com/office/drawing/2014/main" val="1955472305"/>
                  </a:ext>
                </a:extLst>
              </a:tr>
              <a:tr h="1377940">
                <a:tc vMerge="1">
                  <a:txBody>
                    <a:bodyPr/>
                    <a:lstStyle/>
                    <a:p>
                      <a:endParaRPr/>
                    </a:p>
                  </a:txBody>
                  <a:tcPr marL="3152" marR="3152" marT="3152"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w="6350" cap="flat" cmpd="sng" algn="ctr">
                      <a:solidFill>
                        <a:srgbClr val="ABABAB"/>
                      </a:solidFill>
                      <a:prstDash val="solid"/>
                      <a:round/>
                      <a:headEnd type="none" w="med" len="med"/>
                      <a:tailEnd type="none" w="med" len="med"/>
                    </a:lnB>
                    <a:solidFill>
                      <a:srgbClr val="DAE9F8"/>
                    </a:solidFill>
                  </a:tcPr>
                </a:tc>
                <a:tc>
                  <a:txBody>
                    <a:bodyPr/>
                    <a:lstStyle/>
                    <a:p>
                      <a:pPr algn="l" fontAlgn="t"/>
                      <a:r>
                        <a:rPr lang="en-GB" sz="1100" b="0" i="0" u="none" strike="noStrike">
                          <a:solidFill>
                            <a:srgbClr val="000000"/>
                          </a:solidFill>
                          <a:effectLst/>
                          <a:latin typeface="+mn-lt"/>
                        </a:rPr>
                        <a:t>Full-year revenue forecast accuracy</a:t>
                      </a:r>
                    </a:p>
                  </a:txBody>
                  <a:tcPr marL="45720" marR="45720">
                    <a:lnL w="635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Full-year outturn within 1% of full-year forecast at Month 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tc>
                  <a:txBody>
                    <a:bodyPr/>
                    <a:lstStyle/>
                    <a:p>
                      <a:pPr algn="l" fontAlgn="t"/>
                      <a:r>
                        <a:rPr lang="en-GB" sz="1100" b="0" i="0" u="none" strike="noStrike" kern="1200">
                          <a:solidFill>
                            <a:srgbClr val="000000"/>
                          </a:solidFill>
                          <a:effectLst/>
                          <a:latin typeface="+mn-lt"/>
                          <a:ea typeface="+mn-ea"/>
                          <a:cs typeface="+mn-cs"/>
                        </a:rPr>
                        <a:t>Actual M12 position was 3.6% variance to M6 forecast, largely attributable to uncertainty throughout the year relating office move costs (the forecast variance was 0.7% if these office move costs are excluded)</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Annual </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extLst>
                  <a:ext uri="{0D108BD9-81ED-4DB2-BD59-A6C34878D82A}">
                    <a16:rowId xmlns:a16="http://schemas.microsoft.com/office/drawing/2014/main" val="3126498091"/>
                  </a:ext>
                </a:extLst>
              </a:tr>
              <a:tr h="434380">
                <a:tc>
                  <a:txBody>
                    <a:bodyPr/>
                    <a:lstStyle/>
                    <a:p>
                      <a:pPr algn="l" fontAlgn="t"/>
                      <a:r>
                        <a:rPr lang="en-GB" sz="1100" b="1" i="0" u="none" strike="noStrike">
                          <a:solidFill>
                            <a:srgbClr val="000000"/>
                          </a:solidFill>
                          <a:effectLst/>
                          <a:latin typeface="Inter SemiBold" panose="02000503000000020004" pitchFamily="2" charset="0"/>
                          <a:ea typeface="Inter SemiBold" panose="02000503000000020004" pitchFamily="2" charset="0"/>
                        </a:rPr>
                        <a:t>Embedding improvement</a:t>
                      </a:r>
                    </a:p>
                  </a:txBody>
                  <a:tcPr marL="45720" marR="4572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8E0E6"/>
                    </a:solidFill>
                  </a:tcPr>
                </a:tc>
                <a:tc>
                  <a:txBody>
                    <a:bodyPr/>
                    <a:lstStyle/>
                    <a:p>
                      <a:pPr algn="l" fontAlgn="t"/>
                      <a:r>
                        <a:rPr lang="en-GB" sz="1100" b="0" i="0" u="none" strike="noStrike">
                          <a:solidFill>
                            <a:srgbClr val="000000"/>
                          </a:solidFill>
                          <a:effectLst/>
                          <a:latin typeface="+mn-lt"/>
                        </a:rPr>
                        <a:t>Proportion of staff reporting that they feel empowered to make improvements</a:t>
                      </a:r>
                    </a:p>
                  </a:txBody>
                  <a:tcPr marL="45720" marR="45720">
                    <a:lnL w="635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75%</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67%</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Quarterly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extLst>
                  <a:ext uri="{0D108BD9-81ED-4DB2-BD59-A6C34878D82A}">
                    <a16:rowId xmlns:a16="http://schemas.microsoft.com/office/drawing/2014/main" val="1384188201"/>
                  </a:ext>
                </a:extLst>
              </a:tr>
              <a:tr h="662200">
                <a:tc rowSpan="3">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Inter SemiBold" panose="02000503000000020004" pitchFamily="2" charset="0"/>
                          <a:ea typeface="Inter SemiBold" panose="02000503000000020004" pitchFamily="2" charset="0"/>
                        </a:rPr>
                        <a:t>NICE maintains a strong reputation amongst key stakeholders</a:t>
                      </a:r>
                    </a:p>
                  </a:txBody>
                  <a:tcPr marL="45720" marR="4572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E0E6"/>
                    </a:solidFill>
                  </a:tcPr>
                </a:tc>
                <a:tc>
                  <a:txBody>
                    <a:bodyPr/>
                    <a:lstStyle/>
                    <a:p>
                      <a:pPr algn="l" fontAlgn="t"/>
                      <a:r>
                        <a:rPr lang="en-GB" sz="1100" b="0" i="0" u="none" strike="noStrike">
                          <a:solidFill>
                            <a:srgbClr val="000000"/>
                          </a:solidFill>
                          <a:effectLst/>
                          <a:latin typeface="+mn-lt"/>
                        </a:rPr>
                        <a:t>Favourability rate among our core audience</a:t>
                      </a:r>
                    </a:p>
                  </a:txBody>
                  <a:tcPr marL="45720" marR="45720">
                    <a:lnL w="635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80%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76%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Annually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extLst>
                  <a:ext uri="{0D108BD9-81ED-4DB2-BD59-A6C34878D82A}">
                    <a16:rowId xmlns:a16="http://schemas.microsoft.com/office/drawing/2014/main" val="1495218946"/>
                  </a:ext>
                </a:extLst>
              </a:tr>
              <a:tr h="568591">
                <a:tc vMerge="1">
                  <a:txBody>
                    <a:bodyPr/>
                    <a:lstStyle/>
                    <a:p>
                      <a:endParaRPr/>
                    </a:p>
                  </a:txBody>
                  <a:tcPr marL="3152" marR="3152" marT="3152"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AE9F8"/>
                    </a:solidFill>
                  </a:tcPr>
                </a:tc>
                <a:tc>
                  <a:txBody>
                    <a:bodyPr/>
                    <a:lstStyle/>
                    <a:p>
                      <a:pPr algn="l" fontAlgn="t"/>
                      <a:r>
                        <a:rPr lang="en-GB" sz="1100" b="0" i="0" u="none" strike="noStrike">
                          <a:solidFill>
                            <a:srgbClr val="000000"/>
                          </a:solidFill>
                          <a:effectLst/>
                          <a:latin typeface="+mn-lt"/>
                        </a:rPr>
                        <a:t>Proportion of media coverage generated by NICE that contains at least one key message</a:t>
                      </a:r>
                    </a:p>
                  </a:txBody>
                  <a:tcPr marL="45720" marR="45720">
                    <a:lnL w="635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58%</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54%</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4F1"/>
                    </a:solidFill>
                  </a:tcPr>
                </a:tc>
                <a:extLst>
                  <a:ext uri="{0D108BD9-81ED-4DB2-BD59-A6C34878D82A}">
                    <a16:rowId xmlns:a16="http://schemas.microsoft.com/office/drawing/2014/main" val="1092583559"/>
                  </a:ext>
                </a:extLst>
              </a:tr>
              <a:tr h="313877">
                <a:tc vMerge="1">
                  <a:txBody>
                    <a:bodyPr/>
                    <a:lstStyle/>
                    <a:p>
                      <a:endParaRPr/>
                    </a:p>
                  </a:txBody>
                  <a:tcPr marL="3152" marR="3152" marT="3152"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AE9F8"/>
                    </a:solidFill>
                  </a:tcPr>
                </a:tc>
                <a:tc>
                  <a:txBody>
                    <a:bodyPr/>
                    <a:lstStyle/>
                    <a:p>
                      <a:pPr algn="l" fontAlgn="t"/>
                      <a:r>
                        <a:rPr lang="en-GB" sz="1100" b="0" i="0" u="none" strike="noStrike">
                          <a:solidFill>
                            <a:srgbClr val="000000"/>
                          </a:solidFill>
                          <a:effectLst/>
                          <a:latin typeface="+mn-lt"/>
                        </a:rPr>
                        <a:t>Proportion of media coverage that is positive in sentiment</a:t>
                      </a:r>
                    </a:p>
                  </a:txBody>
                  <a:tcPr marL="45720" marR="45720">
                    <a:lnL w="635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80%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79%</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algn="l" fontAlgn="t"/>
                      <a:r>
                        <a:rPr lang="en-GB" sz="1100" b="0" i="0" u="none" strike="noStrike" dirty="0">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extLst>
                  <a:ext uri="{0D108BD9-81ED-4DB2-BD59-A6C34878D82A}">
                    <a16:rowId xmlns:a16="http://schemas.microsoft.com/office/drawing/2014/main" val="3082636727"/>
                  </a:ext>
                </a:extLst>
              </a:tr>
            </a:tbl>
          </a:graphicData>
        </a:graphic>
      </p:graphicFrame>
    </p:spTree>
    <p:extLst>
      <p:ext uri="{BB962C8B-B14F-4D97-AF65-F5344CB8AC3E}">
        <p14:creationId xmlns:p14="http://schemas.microsoft.com/office/powerpoint/2010/main" val="1992026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8695BB-0077-B2CF-F0B7-6BB2273A9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D96ACA-6E21-85E9-5094-63DD4DBD1836}"/>
              </a:ext>
            </a:extLst>
          </p:cNvPr>
          <p:cNvSpPr>
            <a:spLocks noGrp="1"/>
          </p:cNvSpPr>
          <p:nvPr>
            <p:ph type="ctrTitle"/>
          </p:nvPr>
        </p:nvSpPr>
        <p:spPr>
          <a:xfrm>
            <a:off x="334619" y="243416"/>
            <a:ext cx="11076689" cy="635064"/>
          </a:xfrm>
        </p:spPr>
        <p:txBody>
          <a:bodyPr>
            <a:noAutofit/>
          </a:bodyPr>
          <a:lstStyle/>
          <a:p>
            <a:r>
              <a:rPr lang="en-GB" sz="3200">
                <a:latin typeface="+mj-lt"/>
              </a:rPr>
              <a:t>Additional KPIs on the health of the organisation</a:t>
            </a:r>
          </a:p>
        </p:txBody>
      </p:sp>
      <p:graphicFrame>
        <p:nvGraphicFramePr>
          <p:cNvPr id="5" name="Table 4">
            <a:extLst>
              <a:ext uri="{FF2B5EF4-FFF2-40B4-BE49-F238E27FC236}">
                <a16:creationId xmlns:a16="http://schemas.microsoft.com/office/drawing/2014/main" id="{9DA2005C-162E-E82D-E93B-23580F7098E4}"/>
              </a:ext>
            </a:extLst>
          </p:cNvPr>
          <p:cNvGraphicFramePr>
            <a:graphicFrameLocks noGrp="1"/>
          </p:cNvGraphicFramePr>
          <p:nvPr>
            <p:extLst>
              <p:ext uri="{D42A27DB-BD31-4B8C-83A1-F6EECF244321}">
                <p14:modId xmlns:p14="http://schemas.microsoft.com/office/powerpoint/2010/main" val="3311170587"/>
              </p:ext>
            </p:extLst>
          </p:nvPr>
        </p:nvGraphicFramePr>
        <p:xfrm>
          <a:off x="439948" y="1016341"/>
          <a:ext cx="10971360" cy="5388946"/>
        </p:xfrm>
        <a:graphic>
          <a:graphicData uri="http://schemas.openxmlformats.org/drawingml/2006/table">
            <a:tbl>
              <a:tblPr firstRow="1"/>
              <a:tblGrid>
                <a:gridCol w="1556676">
                  <a:extLst>
                    <a:ext uri="{9D8B030D-6E8A-4147-A177-3AD203B41FA5}">
                      <a16:colId xmlns:a16="http://schemas.microsoft.com/office/drawing/2014/main" val="652856087"/>
                    </a:ext>
                  </a:extLst>
                </a:gridCol>
                <a:gridCol w="4733996">
                  <a:extLst>
                    <a:ext uri="{9D8B030D-6E8A-4147-A177-3AD203B41FA5}">
                      <a16:colId xmlns:a16="http://schemas.microsoft.com/office/drawing/2014/main" val="1238052686"/>
                    </a:ext>
                  </a:extLst>
                </a:gridCol>
                <a:gridCol w="1343434">
                  <a:extLst>
                    <a:ext uri="{9D8B030D-6E8A-4147-A177-3AD203B41FA5}">
                      <a16:colId xmlns:a16="http://schemas.microsoft.com/office/drawing/2014/main" val="1441394003"/>
                    </a:ext>
                  </a:extLst>
                </a:gridCol>
                <a:gridCol w="1812565">
                  <a:extLst>
                    <a:ext uri="{9D8B030D-6E8A-4147-A177-3AD203B41FA5}">
                      <a16:colId xmlns:a16="http://schemas.microsoft.com/office/drawing/2014/main" val="1864981458"/>
                    </a:ext>
                  </a:extLst>
                </a:gridCol>
                <a:gridCol w="1524689">
                  <a:extLst>
                    <a:ext uri="{9D8B030D-6E8A-4147-A177-3AD203B41FA5}">
                      <a16:colId xmlns:a16="http://schemas.microsoft.com/office/drawing/2014/main" val="3031405044"/>
                    </a:ext>
                  </a:extLst>
                </a:gridCol>
              </a:tblGrid>
              <a:tr h="359309">
                <a:tc>
                  <a:txBody>
                    <a:bodyPr/>
                    <a:lstStyle/>
                    <a:p>
                      <a:pPr algn="l" fontAlgn="t"/>
                      <a:r>
                        <a:rPr lang="en-GB" sz="1100" b="0" i="0" u="none" strike="noStrike">
                          <a:solidFill>
                            <a:srgbClr val="FFFFFF"/>
                          </a:solidFill>
                          <a:effectLst/>
                          <a:latin typeface="Inter SemiBold" panose="02000503000000020004" pitchFamily="2" charset="0"/>
                          <a:ea typeface="Inter SemiBold" panose="02000503000000020004" pitchFamily="2" charset="0"/>
                        </a:rPr>
                        <a:t>KPI grouping</a:t>
                      </a:r>
                    </a:p>
                  </a:txBody>
                  <a:tcPr marL="45720" marR="45720">
                    <a:lnL w="1270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0" i="0" u="none" strike="noStrike">
                          <a:solidFill>
                            <a:srgbClr val="FFFFFF"/>
                          </a:solidFill>
                          <a:effectLst/>
                          <a:latin typeface="Inter SemiBold" panose="02000503000000020004" pitchFamily="2" charset="0"/>
                          <a:ea typeface="Inter SemiBold" panose="02000503000000020004" pitchFamily="2" charset="0"/>
                        </a:rPr>
                        <a:t>Indicator</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0" i="0" u="none" strike="noStrike">
                          <a:solidFill>
                            <a:srgbClr val="FFFFFF"/>
                          </a:solidFill>
                          <a:effectLst/>
                          <a:latin typeface="Inter SemiBold" panose="02000503000000020004" pitchFamily="2" charset="0"/>
                          <a:ea typeface="Inter SemiBold" panose="02000503000000020004" pitchFamily="2" charset="0"/>
                        </a:rPr>
                        <a:t>Target (25/26)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0" i="0" u="none" strike="noStrike">
                          <a:solidFill>
                            <a:srgbClr val="FFFFFF"/>
                          </a:solidFill>
                          <a:effectLst/>
                          <a:latin typeface="Inter SemiBold" panose="02000503000000020004" pitchFamily="2" charset="0"/>
                          <a:ea typeface="Inter SemiBold" panose="02000503000000020004" pitchFamily="2" charset="0"/>
                        </a:rPr>
                        <a:t>Baseline</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tc>
                  <a:txBody>
                    <a:bodyPr/>
                    <a:lstStyle/>
                    <a:p>
                      <a:pPr algn="l" fontAlgn="t"/>
                      <a:r>
                        <a:rPr lang="en-GB" sz="1100" b="0" i="0" u="none" strike="noStrike">
                          <a:solidFill>
                            <a:srgbClr val="FFFFFF"/>
                          </a:solidFill>
                          <a:effectLst/>
                          <a:latin typeface="Inter SemiBold" panose="02000503000000020004" pitchFamily="2" charset="0"/>
                          <a:ea typeface="Inter SemiBold" panose="02000503000000020004" pitchFamily="2" charset="0"/>
                        </a:rPr>
                        <a:t>Reporting frequency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228096"/>
                    </a:solidFill>
                  </a:tcPr>
                </a:tc>
                <a:extLst>
                  <a:ext uri="{0D108BD9-81ED-4DB2-BD59-A6C34878D82A}">
                    <a16:rowId xmlns:a16="http://schemas.microsoft.com/office/drawing/2014/main" val="2316905962"/>
                  </a:ext>
                </a:extLst>
              </a:tr>
              <a:tr h="403825">
                <a:tc rowSpan="2">
                  <a:txBody>
                    <a:bodyPr/>
                    <a:lstStyle/>
                    <a:p>
                      <a:pPr algn="l" fontAlgn="t"/>
                      <a:r>
                        <a:rPr lang="en-GB" sz="1100" b="0" i="0" u="none" strike="noStrike">
                          <a:solidFill>
                            <a:srgbClr val="000000"/>
                          </a:solidFill>
                          <a:effectLst/>
                          <a:latin typeface="Inter SemiBold" panose="02000503000000020004" pitchFamily="2" charset="0"/>
                          <a:ea typeface="Inter SemiBold" panose="02000503000000020004" pitchFamily="2" charset="0"/>
                        </a:rPr>
                        <a:t>Staff levels and availability</a:t>
                      </a:r>
                    </a:p>
                    <a:p>
                      <a:pPr algn="l" fontAlgn="t"/>
                      <a:r>
                        <a:rPr lang="en-GB" sz="1100" b="0" i="0" u="none" strike="noStrike">
                          <a:solidFill>
                            <a:srgbClr val="000000"/>
                          </a:solidFill>
                          <a:effectLst/>
                          <a:latin typeface="Inter SemiBold" panose="02000503000000020004" pitchFamily="2" charset="0"/>
                          <a:ea typeface="Inter SemiBold" panose="02000503000000020004" pitchFamily="2" charset="0"/>
                        </a:rPr>
                        <a:t> </a:t>
                      </a:r>
                    </a:p>
                  </a:txBody>
                  <a:tcPr marL="45720" marR="45720">
                    <a:lnL w="1270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C8E0E6"/>
                    </a:solidFill>
                  </a:tcPr>
                </a:tc>
                <a:tc>
                  <a:txBody>
                    <a:bodyPr/>
                    <a:lstStyle/>
                    <a:p>
                      <a:pPr algn="l" fontAlgn="t"/>
                      <a:r>
                        <a:rPr lang="en-GB" sz="1100" b="0" i="0" u="none" strike="noStrike">
                          <a:solidFill>
                            <a:srgbClr val="000000"/>
                          </a:solidFill>
                          <a:effectLst/>
                          <a:latin typeface="+mn-lt"/>
                        </a:rPr>
                        <a:t>Vacancy rate</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&lt;6%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7.1%</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1335824439"/>
                  </a:ext>
                </a:extLst>
              </a:tr>
              <a:tr h="362016">
                <a:tc vMerge="1">
                  <a:txBody>
                    <a:bodyPr/>
                    <a:lstStyle/>
                    <a:p>
                      <a:endParaRPr/>
                    </a:p>
                  </a:txBody>
                  <a:tcPr marL="2202" marR="2202" marT="2202"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w="6350" cap="flat" cmpd="sng" algn="ctr">
                      <a:solidFill>
                        <a:srgbClr val="ABABAB"/>
                      </a:solidFill>
                      <a:prstDash val="solid"/>
                      <a:round/>
                      <a:headEnd type="none" w="med" len="med"/>
                      <a:tailEnd type="none" w="med" len="med"/>
                    </a:lnB>
                    <a:solidFill>
                      <a:srgbClr val="DAE9F8"/>
                    </a:solidFill>
                  </a:tcPr>
                </a:tc>
                <a:tc>
                  <a:txBody>
                    <a:bodyPr/>
                    <a:lstStyle/>
                    <a:p>
                      <a:pPr algn="l" fontAlgn="t"/>
                      <a:r>
                        <a:rPr lang="en-GB" sz="1100" b="0" i="0" u="none" strike="noStrike">
                          <a:solidFill>
                            <a:srgbClr val="000000"/>
                          </a:solidFill>
                          <a:effectLst/>
                          <a:latin typeface="+mn-lt"/>
                        </a:rPr>
                        <a:t>Voluntary turnover rate</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&lt;= 10%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7.9%</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1702945222"/>
                  </a:ext>
                </a:extLst>
              </a:tr>
              <a:tr h="299991">
                <a:tc rowSpan="3">
                  <a:txBody>
                    <a:bodyPr/>
                    <a:lstStyle/>
                    <a:p>
                      <a:pPr algn="l" fontAlgn="t"/>
                      <a:r>
                        <a:rPr lang="en-GB" sz="1100" b="0" i="0" u="none" strike="noStrike">
                          <a:solidFill>
                            <a:srgbClr val="000000"/>
                          </a:solidFill>
                          <a:effectLst/>
                          <a:latin typeface="Inter SemiBold" panose="02000503000000020004" pitchFamily="2" charset="0"/>
                          <a:ea typeface="Inter SemiBold" panose="02000503000000020004" pitchFamily="2" charset="0"/>
                        </a:rPr>
                        <a:t>Staff wellbeing</a:t>
                      </a:r>
                    </a:p>
                    <a:p>
                      <a:pPr algn="l" fontAlgn="t"/>
                      <a:r>
                        <a:rPr lang="en-GB" sz="1100" b="0" i="0" u="none" strike="noStrike">
                          <a:solidFill>
                            <a:srgbClr val="000000"/>
                          </a:solidFill>
                          <a:effectLst/>
                          <a:latin typeface="Inter SemiBold" panose="02000503000000020004" pitchFamily="2" charset="0"/>
                          <a:ea typeface="Inter SemiBold" panose="02000503000000020004" pitchFamily="2" charset="0"/>
                        </a:rPr>
                        <a:t> </a:t>
                      </a:r>
                    </a:p>
                    <a:p>
                      <a:pPr algn="l" fontAlgn="t"/>
                      <a:r>
                        <a:rPr lang="en-GB" sz="1100" b="0" i="0" u="none" strike="noStrike">
                          <a:solidFill>
                            <a:srgbClr val="000000"/>
                          </a:solidFill>
                          <a:effectLst/>
                          <a:latin typeface="Inter SemiBold" panose="02000503000000020004" pitchFamily="2" charset="0"/>
                          <a:ea typeface="Inter SemiBold" panose="02000503000000020004" pitchFamily="2" charset="0"/>
                        </a:rPr>
                        <a:t> </a:t>
                      </a:r>
                    </a:p>
                  </a:txBody>
                  <a:tcPr marL="45720" marR="45720">
                    <a:lnL w="1270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C8E0E6"/>
                    </a:solidFill>
                  </a:tcPr>
                </a:tc>
                <a:tc>
                  <a:txBody>
                    <a:bodyPr/>
                    <a:lstStyle/>
                    <a:p>
                      <a:pPr algn="l" fontAlgn="t"/>
                      <a:r>
                        <a:rPr lang="en-GB" sz="1100" b="0" i="0" u="none" strike="noStrike">
                          <a:solidFill>
                            <a:srgbClr val="000000"/>
                          </a:solidFill>
                          <a:effectLst/>
                          <a:latin typeface="+mn-lt"/>
                        </a:rPr>
                        <a:t>Proportion of staff who recommend NICE as a place to work</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&gt;=80%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70%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Bi-annually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3181071681"/>
                  </a:ext>
                </a:extLst>
              </a:tr>
              <a:tr h="365268">
                <a:tc vMerge="1">
                  <a:txBody>
                    <a:bodyPr/>
                    <a:lstStyle/>
                    <a:p>
                      <a:endParaRPr/>
                    </a:p>
                  </a:txBody>
                  <a:tcPr marL="2202" marR="2202" marT="2202"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rgbClr val="DAE9F8"/>
                    </a:solidFill>
                  </a:tcPr>
                </a:tc>
                <a:tc>
                  <a:txBody>
                    <a:bodyPr/>
                    <a:lstStyle/>
                    <a:p>
                      <a:pPr algn="l" fontAlgn="t"/>
                      <a:r>
                        <a:rPr lang="en-GB" sz="1100" b="0" i="0" u="none" strike="noStrike">
                          <a:solidFill>
                            <a:srgbClr val="000000"/>
                          </a:solidFill>
                          <a:effectLst/>
                          <a:latin typeface="+mn-lt"/>
                        </a:rPr>
                        <a:t>Proportion of colleagues experiencing bullying or harassment</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&lt;=6%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7%</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Bi-annually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1906823832"/>
                  </a:ext>
                </a:extLst>
              </a:tr>
              <a:tr h="402086">
                <a:tc vMerge="1">
                  <a:txBody>
                    <a:bodyPr/>
                    <a:lstStyle/>
                    <a:p>
                      <a:endParaRPr/>
                    </a:p>
                  </a:txBody>
                  <a:tcPr marL="2202" marR="2202" marT="2202"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w="6350" cap="flat" cmpd="sng" algn="ctr">
                      <a:solidFill>
                        <a:srgbClr val="ABABAB"/>
                      </a:solidFill>
                      <a:prstDash val="solid"/>
                      <a:round/>
                      <a:headEnd type="none" w="med" len="med"/>
                      <a:tailEnd type="none" w="med" len="med"/>
                    </a:lnB>
                    <a:solidFill>
                      <a:srgbClr val="DAE9F8"/>
                    </a:solidFill>
                  </a:tcPr>
                </a:tc>
                <a:tc>
                  <a:txBody>
                    <a:bodyPr/>
                    <a:lstStyle/>
                    <a:p>
                      <a:pPr algn="l" fontAlgn="t"/>
                      <a:r>
                        <a:rPr lang="en-GB" sz="1100" b="0" i="0" u="none" strike="noStrike">
                          <a:solidFill>
                            <a:srgbClr val="000000"/>
                          </a:solidFill>
                          <a:effectLst/>
                          <a:latin typeface="+mn-lt"/>
                        </a:rPr>
                        <a:t>Proportion of colleagues experiencing discrimination</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&lt;=5.5%</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6%</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Bi-annually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3871646950"/>
                  </a:ext>
                </a:extLst>
              </a:tr>
              <a:tr h="402086">
                <a:tc rowSpan="4">
                  <a:txBody>
                    <a:bodyPr/>
                    <a:lstStyle/>
                    <a:p>
                      <a:pPr algn="l" fontAlgn="t"/>
                      <a:r>
                        <a:rPr lang="en-GB" sz="1100" b="0" i="0" u="none" strike="noStrike">
                          <a:solidFill>
                            <a:srgbClr val="000000"/>
                          </a:solidFill>
                          <a:effectLst/>
                          <a:latin typeface="Inter SemiBold" panose="02000503000000020004" pitchFamily="2" charset="0"/>
                          <a:ea typeface="Inter SemiBold" panose="02000503000000020004" pitchFamily="2" charset="0"/>
                        </a:rPr>
                        <a:t>Leadership and communications</a:t>
                      </a:r>
                    </a:p>
                    <a:p>
                      <a:pPr algn="l" fontAlgn="t"/>
                      <a:r>
                        <a:rPr lang="en-GB" sz="1100" b="0" i="0" u="none" strike="noStrike">
                          <a:solidFill>
                            <a:srgbClr val="000000"/>
                          </a:solidFill>
                          <a:effectLst/>
                          <a:latin typeface="Inter SemiBold" panose="02000503000000020004" pitchFamily="2" charset="0"/>
                          <a:ea typeface="Inter SemiBold" panose="02000503000000020004" pitchFamily="2" charset="0"/>
                        </a:rPr>
                        <a:t> </a:t>
                      </a:r>
                    </a:p>
                    <a:p>
                      <a:pPr algn="l" fontAlgn="t"/>
                      <a:r>
                        <a:rPr lang="en-GB" sz="1100" b="0" i="0" u="none" strike="noStrike">
                          <a:solidFill>
                            <a:srgbClr val="000000"/>
                          </a:solidFill>
                          <a:effectLst/>
                          <a:latin typeface="Inter SemiBold" panose="02000503000000020004" pitchFamily="2" charset="0"/>
                          <a:ea typeface="Inter SemiBold" panose="02000503000000020004" pitchFamily="2" charset="0"/>
                        </a:rPr>
                        <a:t> </a:t>
                      </a:r>
                    </a:p>
                    <a:p>
                      <a:pPr algn="l" fontAlgn="t"/>
                      <a:r>
                        <a:rPr lang="en-GB" sz="1100" b="0" i="0" u="none" strike="noStrike">
                          <a:solidFill>
                            <a:srgbClr val="000000"/>
                          </a:solidFill>
                          <a:effectLst/>
                          <a:latin typeface="Inter SemiBold" panose="02000503000000020004" pitchFamily="2" charset="0"/>
                          <a:ea typeface="Inter SemiBold" panose="02000503000000020004" pitchFamily="2" charset="0"/>
                        </a:rPr>
                        <a:t> </a:t>
                      </a:r>
                    </a:p>
                  </a:txBody>
                  <a:tcPr marL="45720" marR="45720">
                    <a:lnL w="1270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C8E0E6"/>
                    </a:solidFill>
                  </a:tcPr>
                </a:tc>
                <a:tc>
                  <a:txBody>
                    <a:bodyPr/>
                    <a:lstStyle/>
                    <a:p>
                      <a:pPr algn="l" fontAlgn="t"/>
                      <a:r>
                        <a:rPr lang="en-GB" sz="1100" b="0" i="0" u="none" strike="noStrike">
                          <a:solidFill>
                            <a:srgbClr val="000000"/>
                          </a:solidFill>
                          <a:effectLst/>
                          <a:latin typeface="+mn-lt"/>
                        </a:rPr>
                        <a:t>Proportion of FOIs responded to within 20 working days</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90%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98%</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3161662285"/>
                  </a:ext>
                </a:extLst>
              </a:tr>
              <a:tr h="422234">
                <a:tc vMerge="1">
                  <a:txBody>
                    <a:bodyPr/>
                    <a:lstStyle/>
                    <a:p>
                      <a:endParaRPr/>
                    </a:p>
                  </a:txBody>
                  <a:tcPr marL="2202" marR="2202" marT="2202"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rgbClr val="DAE9F8"/>
                    </a:solidFill>
                  </a:tcPr>
                </a:tc>
                <a:tc>
                  <a:txBody>
                    <a:bodyPr/>
                    <a:lstStyle/>
                    <a:p>
                      <a:pPr algn="l" fontAlgn="t"/>
                      <a:r>
                        <a:rPr lang="en-GB" sz="1100" b="0" i="0" u="none" strike="noStrike">
                          <a:solidFill>
                            <a:srgbClr val="000000"/>
                          </a:solidFill>
                          <a:effectLst/>
                          <a:latin typeface="+mn-lt"/>
                        </a:rPr>
                        <a:t>Proportion of Parliamentary Questions responded to within the requested timeframe</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90%</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98%</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214743367"/>
                  </a:ext>
                </a:extLst>
              </a:tr>
              <a:tr h="402086">
                <a:tc vMerge="1">
                  <a:txBody>
                    <a:bodyPr/>
                    <a:lstStyle/>
                    <a:p>
                      <a:endParaRPr/>
                    </a:p>
                  </a:txBody>
                  <a:tcPr marL="2202" marR="2202" marT="2202"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a:noFill/>
                    </a:lnB>
                    <a:solidFill>
                      <a:srgbClr val="DAE9F8"/>
                    </a:solidFill>
                  </a:tcPr>
                </a:tc>
                <a:tc>
                  <a:txBody>
                    <a:bodyPr/>
                    <a:lstStyle/>
                    <a:p>
                      <a:pPr algn="l" fontAlgn="t"/>
                      <a:r>
                        <a:rPr lang="en-GB" sz="1100" b="0" i="0" u="none" strike="noStrike">
                          <a:solidFill>
                            <a:srgbClr val="000000"/>
                          </a:solidFill>
                          <a:effectLst/>
                          <a:latin typeface="+mn-lt"/>
                        </a:rPr>
                        <a:t>Staff agree they understand NICE’s purpose and their role in it</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4.1/5</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4.0/5</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2458401549"/>
                  </a:ext>
                </a:extLst>
              </a:tr>
              <a:tr h="402086">
                <a:tc vMerge="1">
                  <a:txBody>
                    <a:bodyPr/>
                    <a:lstStyle/>
                    <a:p>
                      <a:endParaRPr/>
                    </a:p>
                  </a:txBody>
                  <a:tcPr marL="2202" marR="2202" marT="2202"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w="6350" cap="flat" cmpd="sng" algn="ctr">
                      <a:solidFill>
                        <a:srgbClr val="ABABAB"/>
                      </a:solidFill>
                      <a:prstDash val="solid"/>
                      <a:round/>
                      <a:headEnd type="none" w="med" len="med"/>
                      <a:tailEnd type="none" w="med" len="med"/>
                    </a:lnB>
                    <a:solidFill>
                      <a:srgbClr val="DAE9F8"/>
                    </a:solidFill>
                  </a:tcPr>
                </a:tc>
                <a:tc>
                  <a:txBody>
                    <a:bodyPr/>
                    <a:lstStyle/>
                    <a:p>
                      <a:pPr algn="l" fontAlgn="t"/>
                      <a:r>
                        <a:rPr lang="en-GB" sz="1100" b="0" i="0" u="none" strike="noStrike">
                          <a:solidFill>
                            <a:srgbClr val="000000"/>
                          </a:solidFill>
                          <a:effectLst/>
                          <a:latin typeface="+mn-lt"/>
                        </a:rPr>
                        <a:t>Staff agree they feel informed about what is happening at NICE</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4.1/5</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4.0/5</a:t>
                      </a:r>
                    </a:p>
                  </a:txBody>
                  <a:tcPr marL="45720" marR="4572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a:solidFill>
                            <a:srgbClr val="000000"/>
                          </a:solidFill>
                          <a:effectLst/>
                          <a:latin typeface="+mn-lt"/>
                        </a:rPr>
                        <a:t>Monthly</a:t>
                      </a:r>
                    </a:p>
                  </a:txBody>
                  <a:tcPr marL="45720" marR="4572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3049457926"/>
                  </a:ext>
                </a:extLst>
              </a:tr>
              <a:tr h="402086">
                <a:tc rowSpan="4">
                  <a:txBody>
                    <a:bodyPr/>
                    <a:lstStyle/>
                    <a:p>
                      <a:pPr algn="l" fontAlgn="t"/>
                      <a:r>
                        <a:rPr lang="en-GB" sz="1100" b="0" i="0" u="none" strike="noStrike">
                          <a:solidFill>
                            <a:srgbClr val="000000"/>
                          </a:solidFill>
                          <a:effectLst/>
                          <a:latin typeface="Inter SemiBold" panose="02000503000000020004" pitchFamily="2" charset="0"/>
                          <a:ea typeface="Inter SemiBold" panose="02000503000000020004" pitchFamily="2" charset="0"/>
                        </a:rPr>
                        <a:t>Cyber security and compliance</a:t>
                      </a:r>
                    </a:p>
                    <a:p>
                      <a:pPr algn="l" fontAlgn="t"/>
                      <a:r>
                        <a:rPr lang="en-GB" sz="1100" b="0" i="0" u="none" strike="noStrike">
                          <a:solidFill>
                            <a:srgbClr val="000000"/>
                          </a:solidFill>
                          <a:effectLst/>
                          <a:latin typeface="Inter SemiBold" panose="02000503000000020004" pitchFamily="2" charset="0"/>
                          <a:ea typeface="Inter SemiBold" panose="02000503000000020004" pitchFamily="2" charset="0"/>
                        </a:rPr>
                        <a:t> </a:t>
                      </a:r>
                    </a:p>
                  </a:txBody>
                  <a:tcPr marL="45720" marR="45720">
                    <a:lnL w="1270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C8E0E6"/>
                    </a:solidFill>
                  </a:tcPr>
                </a:tc>
                <a:tc>
                  <a:txBody>
                    <a:bodyPr/>
                    <a:lstStyle/>
                    <a:p>
                      <a:pPr algn="l" fontAlgn="t"/>
                      <a:r>
                        <a:rPr lang="en-GB" sz="1100" b="0" i="0" u="none" strike="noStrike" kern="1200">
                          <a:solidFill>
                            <a:srgbClr val="000000"/>
                          </a:solidFill>
                          <a:effectLst/>
                          <a:latin typeface="+mn-lt"/>
                          <a:ea typeface="+mn-ea"/>
                          <a:cs typeface="+mn-cs"/>
                        </a:rPr>
                        <a:t>Cyber incidents</a:t>
                      </a:r>
                    </a:p>
                  </a:txBody>
                  <a:tcPr marL="9525" marR="9525" marT="9525" marB="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kern="1200">
                          <a:solidFill>
                            <a:srgbClr val="000000"/>
                          </a:solidFill>
                          <a:effectLst/>
                          <a:latin typeface="+mn-lt"/>
                          <a:ea typeface="+mn-ea"/>
                          <a:cs typeface="+mn-cs"/>
                        </a:rPr>
                        <a:t>0</a:t>
                      </a:r>
                    </a:p>
                  </a:txBody>
                  <a:tcPr marL="9525" marR="9525" marT="9525" marB="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kern="1200">
                          <a:solidFill>
                            <a:srgbClr val="000000"/>
                          </a:solidFill>
                          <a:effectLst/>
                          <a:latin typeface="+mn-lt"/>
                          <a:ea typeface="+mn-ea"/>
                          <a:cs typeface="+mn-cs"/>
                        </a:rPr>
                        <a:t>2</a:t>
                      </a:r>
                    </a:p>
                  </a:txBody>
                  <a:tcPr marL="9525" marR="9525" marT="9525" marB="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kern="1200">
                          <a:solidFill>
                            <a:srgbClr val="000000"/>
                          </a:solidFill>
                          <a:effectLst/>
                          <a:latin typeface="+mn-lt"/>
                          <a:ea typeface="+mn-ea"/>
                          <a:cs typeface="+mn-cs"/>
                        </a:rPr>
                        <a:t>Monthly</a:t>
                      </a:r>
                    </a:p>
                  </a:txBody>
                  <a:tcPr marL="9525" marR="9525" marT="9525" marB="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640151667"/>
                  </a:ext>
                </a:extLst>
              </a:tr>
              <a:tr h="357215">
                <a:tc vMerge="1">
                  <a:txBody>
                    <a:bodyPr/>
                    <a:lstStyle/>
                    <a:p>
                      <a:endParaRPr/>
                    </a:p>
                  </a:txBody>
                  <a:tcPr marL="2202" marR="2202" marT="2202" marB="0">
                    <a:lnL w="12700" cap="flat" cmpd="sng" algn="ctr">
                      <a:solidFill>
                        <a:schemeClr val="tx1"/>
                      </a:solidFill>
                      <a:prstDash val="solid"/>
                      <a:round/>
                      <a:headEnd type="none" w="med" len="med"/>
                      <a:tailEnd type="none" w="med" len="med"/>
                    </a:lnL>
                    <a:lnR w="6350" cap="flat" cmpd="sng" algn="ctr">
                      <a:solidFill>
                        <a:srgbClr val="ABABAB"/>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AE9F8"/>
                    </a:solidFill>
                  </a:tcPr>
                </a:tc>
                <a:tc>
                  <a:txBody>
                    <a:bodyPr/>
                    <a:lstStyle/>
                    <a:p>
                      <a:pPr algn="l" fontAlgn="t"/>
                      <a:r>
                        <a:rPr lang="en-GB" sz="1100" b="0" i="0" u="none" strike="noStrike" kern="1200">
                          <a:solidFill>
                            <a:srgbClr val="000000"/>
                          </a:solidFill>
                          <a:effectLst/>
                          <a:latin typeface="+mn-lt"/>
                          <a:ea typeface="+mn-ea"/>
                          <a:cs typeface="+mn-cs"/>
                        </a:rPr>
                        <a:t>% Level of Key System Availability</a:t>
                      </a:r>
                    </a:p>
                  </a:txBody>
                  <a:tcPr marL="9525" marR="9525" marT="9525" marB="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kern="1200">
                          <a:solidFill>
                            <a:srgbClr val="000000"/>
                          </a:solidFill>
                          <a:effectLst/>
                          <a:latin typeface="+mn-lt"/>
                          <a:ea typeface="+mn-ea"/>
                          <a:cs typeface="+mn-cs"/>
                        </a:rPr>
                        <a:t>99.9%</a:t>
                      </a:r>
                    </a:p>
                  </a:txBody>
                  <a:tcPr marL="9525" marR="9525" marT="9525" marB="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kern="1200">
                          <a:solidFill>
                            <a:srgbClr val="000000"/>
                          </a:solidFill>
                          <a:effectLst/>
                          <a:latin typeface="+mn-lt"/>
                          <a:ea typeface="+mn-ea"/>
                          <a:cs typeface="+mn-cs"/>
                        </a:rPr>
                        <a:t>95%</a:t>
                      </a:r>
                    </a:p>
                  </a:txBody>
                  <a:tcPr marL="9525" marR="9525" marT="9525" marB="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kern="1200">
                          <a:solidFill>
                            <a:srgbClr val="000000"/>
                          </a:solidFill>
                          <a:effectLst/>
                          <a:latin typeface="+mn-lt"/>
                          <a:ea typeface="+mn-ea"/>
                          <a:cs typeface="+mn-cs"/>
                        </a:rPr>
                        <a:t>Monthly</a:t>
                      </a:r>
                    </a:p>
                  </a:txBody>
                  <a:tcPr marL="9525" marR="9525" marT="9525" marB="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2492351535"/>
                  </a:ext>
                </a:extLst>
              </a:tr>
              <a:tr h="402086">
                <a:tc vMerge="1">
                  <a:txBody>
                    <a:bodyPr/>
                    <a:lstStyle/>
                    <a:p>
                      <a:pPr algn="l" fontAlgn="t"/>
                      <a:endParaRPr lang="en-GB" sz="1100" b="0" i="0" u="none" strike="noStrike">
                        <a:solidFill>
                          <a:srgbClr val="000000"/>
                        </a:solidFill>
                        <a:effectLst/>
                        <a:latin typeface="Inter SemiBold" panose="02000503000000020004" pitchFamily="2" charset="0"/>
                        <a:ea typeface="Inter SemiBold" panose="02000503000000020004" pitchFamily="2" charset="0"/>
                      </a:endParaRPr>
                    </a:p>
                  </a:txBody>
                  <a:tcPr marL="45720" marR="45720">
                    <a:lnL w="1270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C8E0E6"/>
                    </a:solidFill>
                  </a:tcPr>
                </a:tc>
                <a:tc>
                  <a:txBody>
                    <a:bodyPr/>
                    <a:lstStyle/>
                    <a:p>
                      <a:pPr algn="l" fontAlgn="t"/>
                      <a:r>
                        <a:rPr lang="en-GB" sz="1100" b="0" i="0" u="none" strike="noStrike" kern="1200">
                          <a:solidFill>
                            <a:srgbClr val="000000"/>
                          </a:solidFill>
                          <a:effectLst/>
                          <a:latin typeface="+mn-lt"/>
                          <a:ea typeface="+mn-ea"/>
                          <a:cs typeface="+mn-cs"/>
                        </a:rPr>
                        <a:t>Proportion of staff completing cyber training</a:t>
                      </a:r>
                    </a:p>
                  </a:txBody>
                  <a:tcPr marL="9525" marR="9525" marT="9525" marB="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kern="1200">
                          <a:solidFill>
                            <a:srgbClr val="000000"/>
                          </a:solidFill>
                          <a:effectLst/>
                          <a:latin typeface="+mn-lt"/>
                          <a:ea typeface="+mn-ea"/>
                          <a:cs typeface="+mn-cs"/>
                        </a:rPr>
                        <a:t>90%</a:t>
                      </a:r>
                    </a:p>
                  </a:txBody>
                  <a:tcPr marL="9525" marR="9525" marT="9525" marB="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kern="1200">
                          <a:solidFill>
                            <a:srgbClr val="000000"/>
                          </a:solidFill>
                          <a:effectLst/>
                          <a:latin typeface="+mn-lt"/>
                          <a:ea typeface="+mn-ea"/>
                          <a:cs typeface="+mn-cs"/>
                        </a:rPr>
                        <a:t>88%</a:t>
                      </a:r>
                    </a:p>
                  </a:txBody>
                  <a:tcPr marL="9525" marR="9525" marT="9525" marB="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tc>
                  <a:txBody>
                    <a:bodyPr/>
                    <a:lstStyle/>
                    <a:p>
                      <a:pPr algn="l" fontAlgn="t"/>
                      <a:r>
                        <a:rPr lang="en-GB" sz="1100" b="0" i="0" u="none" strike="noStrike" kern="1200">
                          <a:solidFill>
                            <a:srgbClr val="000000"/>
                          </a:solidFill>
                          <a:effectLst/>
                          <a:latin typeface="+mn-lt"/>
                          <a:ea typeface="+mn-ea"/>
                          <a:cs typeface="+mn-cs"/>
                        </a:rPr>
                        <a:t>Monthly</a:t>
                      </a:r>
                    </a:p>
                  </a:txBody>
                  <a:tcPr marL="9525" marR="9525" marT="9525" marB="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F7F4F1"/>
                    </a:solidFill>
                  </a:tcPr>
                </a:tc>
                <a:extLst>
                  <a:ext uri="{0D108BD9-81ED-4DB2-BD59-A6C34878D82A}">
                    <a16:rowId xmlns:a16="http://schemas.microsoft.com/office/drawing/2014/main" val="260097564"/>
                  </a:ext>
                </a:extLst>
              </a:tr>
              <a:tr h="402086">
                <a:tc vMerge="1">
                  <a:txBody>
                    <a:bodyPr/>
                    <a:lstStyle/>
                    <a:p>
                      <a:pPr algn="l" fontAlgn="t"/>
                      <a:endParaRPr lang="en-GB" sz="1100" b="0" i="0" u="none" strike="noStrike">
                        <a:solidFill>
                          <a:srgbClr val="000000"/>
                        </a:solidFill>
                        <a:effectLst/>
                        <a:latin typeface="Inter SemiBold" panose="02000503000000020004" pitchFamily="2" charset="0"/>
                        <a:ea typeface="Inter SemiBold" panose="02000503000000020004" pitchFamily="2" charset="0"/>
                      </a:endParaRPr>
                    </a:p>
                  </a:txBody>
                  <a:tcPr marL="45720" marR="45720">
                    <a:lnL w="12700" cap="flat" cmpd="sng" algn="ctr">
                      <a:no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C8E0E6"/>
                    </a:solidFill>
                  </a:tcPr>
                </a:tc>
                <a:tc>
                  <a:txBody>
                    <a:bodyPr/>
                    <a:lstStyle/>
                    <a:p>
                      <a:pPr algn="l" fontAlgn="t"/>
                      <a:r>
                        <a:rPr lang="en-GB" sz="1100" b="0" i="0" u="none" strike="noStrike" kern="1200">
                          <a:solidFill>
                            <a:srgbClr val="000000"/>
                          </a:solidFill>
                          <a:effectLst/>
                          <a:latin typeface="+mn-lt"/>
                          <a:ea typeface="+mn-ea"/>
                          <a:cs typeface="+mn-cs"/>
                        </a:rPr>
                        <a:t>Proportion of staff completing mandatory training</a:t>
                      </a:r>
                    </a:p>
                  </a:txBody>
                  <a:tcPr marL="9525" marR="9525" marT="9525" marB="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algn="l" fontAlgn="t"/>
                      <a:r>
                        <a:rPr lang="en-GB" sz="1100" b="0" i="0" u="none" strike="noStrike" kern="1200">
                          <a:solidFill>
                            <a:srgbClr val="000000"/>
                          </a:solidFill>
                          <a:effectLst/>
                          <a:latin typeface="+mn-lt"/>
                          <a:ea typeface="+mn-ea"/>
                          <a:cs typeface="+mn-cs"/>
                        </a:rPr>
                        <a:t>&gt;=85%</a:t>
                      </a:r>
                    </a:p>
                  </a:txBody>
                  <a:tcPr marL="9525" marR="9525" marT="9525" marB="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algn="l" fontAlgn="t"/>
                      <a:r>
                        <a:rPr lang="en-GB" sz="1100" b="0" i="0" u="none" strike="noStrike" kern="1200">
                          <a:solidFill>
                            <a:srgbClr val="000000"/>
                          </a:solidFill>
                          <a:effectLst/>
                          <a:latin typeface="+mn-lt"/>
                          <a:ea typeface="+mn-ea"/>
                          <a:cs typeface="+mn-cs"/>
                        </a:rPr>
                        <a:t>80%</a:t>
                      </a:r>
                    </a:p>
                  </a:txBody>
                  <a:tcPr marL="9525" marR="9525" marT="9525" marB="0">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tc>
                  <a:txBody>
                    <a:bodyPr/>
                    <a:lstStyle/>
                    <a:p>
                      <a:pPr algn="l" fontAlgn="t"/>
                      <a:r>
                        <a:rPr lang="en-GB" sz="1100" b="0" i="0" u="none" strike="noStrike" kern="1200" dirty="0">
                          <a:solidFill>
                            <a:srgbClr val="000000"/>
                          </a:solidFill>
                          <a:effectLst/>
                          <a:latin typeface="+mn-lt"/>
                          <a:ea typeface="+mn-ea"/>
                          <a:cs typeface="+mn-cs"/>
                        </a:rPr>
                        <a:t>Monthly</a:t>
                      </a:r>
                    </a:p>
                  </a:txBody>
                  <a:tcPr marL="9525" marR="9525" marT="9525" marB="0">
                    <a:lnL w="6350" cap="flat" cmpd="sng" algn="ctr">
                      <a:solidFill>
                        <a:srgbClr val="ABABA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noFill/>
                      <a:prstDash val="solid"/>
                      <a:round/>
                      <a:headEnd type="none" w="med" len="med"/>
                      <a:tailEnd type="none" w="med" len="med"/>
                    </a:lnB>
                    <a:solidFill>
                      <a:srgbClr val="F7F4F1"/>
                    </a:solidFill>
                  </a:tcPr>
                </a:tc>
                <a:extLst>
                  <a:ext uri="{0D108BD9-81ED-4DB2-BD59-A6C34878D82A}">
                    <a16:rowId xmlns:a16="http://schemas.microsoft.com/office/drawing/2014/main" val="3666966481"/>
                  </a:ext>
                </a:extLst>
              </a:tr>
            </a:tbl>
          </a:graphicData>
        </a:graphic>
      </p:graphicFrame>
      <p:sp>
        <p:nvSpPr>
          <p:cNvPr id="4" name="Rectangle 3">
            <a:extLst>
              <a:ext uri="{FF2B5EF4-FFF2-40B4-BE49-F238E27FC236}">
                <a16:creationId xmlns:a16="http://schemas.microsoft.com/office/drawing/2014/main" id="{B760023C-A9AF-EA2C-A8E9-AC715D3F09A2}"/>
              </a:ext>
            </a:extLst>
          </p:cNvPr>
          <p:cNvSpPr/>
          <p:nvPr/>
        </p:nvSpPr>
        <p:spPr>
          <a:xfrm>
            <a:off x="11552177" y="6297105"/>
            <a:ext cx="503953" cy="515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26</a:t>
            </a:r>
            <a:endParaRPr lang="en-GB" sz="1600" b="1">
              <a:solidFill>
                <a:schemeClr val="tx1"/>
              </a:solidFill>
            </a:endParaRPr>
          </a:p>
        </p:txBody>
      </p:sp>
    </p:spTree>
    <p:extLst>
      <p:ext uri="{BB962C8B-B14F-4D97-AF65-F5344CB8AC3E}">
        <p14:creationId xmlns:p14="http://schemas.microsoft.com/office/powerpoint/2010/main" val="3639543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186C5AEF-105F-A9CD-C853-C5C02CA53541}"/>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4" name="Title 3">
            <a:extLst>
              <a:ext uri="{FF2B5EF4-FFF2-40B4-BE49-F238E27FC236}">
                <a16:creationId xmlns:a16="http://schemas.microsoft.com/office/drawing/2014/main" id="{3EE9FD32-00DB-B7B3-1BFE-0C9FEA4CC2E8}"/>
              </a:ext>
            </a:extLst>
          </p:cNvPr>
          <p:cNvSpPr>
            <a:spLocks noGrp="1"/>
          </p:cNvSpPr>
          <p:nvPr>
            <p:ph type="ctrTitle"/>
          </p:nvPr>
        </p:nvSpPr>
        <p:spPr/>
        <p:txBody>
          <a:bodyPr/>
          <a:lstStyle/>
          <a:p>
            <a:r>
              <a:rPr lang="en-GB"/>
              <a:t>NICE’s Budget for 2025/26</a:t>
            </a:r>
          </a:p>
        </p:txBody>
      </p:sp>
    </p:spTree>
    <p:extLst>
      <p:ext uri="{BB962C8B-B14F-4D97-AF65-F5344CB8AC3E}">
        <p14:creationId xmlns:p14="http://schemas.microsoft.com/office/powerpoint/2010/main" val="3796328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8695BB-0077-B2CF-F0B7-6BB2273A924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3C14B9D-1F60-9C1B-F5F9-FCAD86A549B9}"/>
              </a:ext>
            </a:extLst>
          </p:cNvPr>
          <p:cNvSpPr>
            <a:spLocks noGrp="1"/>
          </p:cNvSpPr>
          <p:nvPr>
            <p:ph type="ctrTitle"/>
          </p:nvPr>
        </p:nvSpPr>
        <p:spPr>
          <a:xfrm>
            <a:off x="539923" y="264870"/>
            <a:ext cx="11076689" cy="830600"/>
          </a:xfrm>
        </p:spPr>
        <p:txBody>
          <a:bodyPr/>
          <a:lstStyle/>
          <a:p>
            <a:r>
              <a:rPr lang="en-GB">
                <a:solidFill>
                  <a:schemeClr val="tx1"/>
                </a:solidFill>
              </a:rPr>
              <a:t>2025/26 Budget </a:t>
            </a:r>
            <a:endParaRPr lang="en-GB"/>
          </a:p>
        </p:txBody>
      </p:sp>
      <p:sp>
        <p:nvSpPr>
          <p:cNvPr id="7" name="TextBox 6">
            <a:extLst>
              <a:ext uri="{FF2B5EF4-FFF2-40B4-BE49-F238E27FC236}">
                <a16:creationId xmlns:a16="http://schemas.microsoft.com/office/drawing/2014/main" id="{CFAB8BBA-19A4-11BE-3191-130C16F4271C}"/>
              </a:ext>
            </a:extLst>
          </p:cNvPr>
          <p:cNvSpPr txBox="1"/>
          <p:nvPr/>
        </p:nvSpPr>
        <p:spPr>
          <a:xfrm>
            <a:off x="316871" y="1197620"/>
            <a:ext cx="6346479" cy="5109091"/>
          </a:xfrm>
          <a:prstGeom prst="rect">
            <a:avLst/>
          </a:prstGeom>
          <a:noFill/>
        </p:spPr>
        <p:txBody>
          <a:bodyPr wrap="square" rtlCol="0">
            <a:spAutoFit/>
          </a:bodyPr>
          <a:lstStyle/>
          <a:p>
            <a:r>
              <a:rPr lang="en-GB" sz="1400">
                <a:latin typeface="Inter"/>
              </a:rPr>
              <a:t>The following assumptions have been made in setting the 2025/26 budget, as shown in the table.</a:t>
            </a:r>
          </a:p>
          <a:p>
            <a:endParaRPr lang="en-US" sz="1400"/>
          </a:p>
          <a:p>
            <a:pPr marL="285750" indent="-285750">
              <a:buFont typeface="Arial" panose="020B0604020202020204" pitchFamily="34" charset="0"/>
              <a:buChar char="•"/>
            </a:pPr>
            <a:r>
              <a:rPr lang="en-GB" sz="1400">
                <a:latin typeface="Inter"/>
              </a:rPr>
              <a:t>Total DHSC RDEL funding of £64.7m. This is inclusive of</a:t>
            </a:r>
          </a:p>
          <a:p>
            <a:pPr marL="742950" lvl="1" indent="-285750">
              <a:lnSpc>
                <a:spcPct val="150000"/>
              </a:lnSpc>
              <a:buFont typeface="Arial" panose="020B0604020202020204" pitchFamily="34" charset="0"/>
              <a:buChar char="•"/>
            </a:pPr>
            <a:r>
              <a:rPr lang="en-GB" sz="1200">
                <a:latin typeface="Inter"/>
              </a:rPr>
              <a:t>Administration RDEL funding of £51.5m for the majority of our statutory functions.</a:t>
            </a:r>
          </a:p>
          <a:p>
            <a:pPr marL="742950" lvl="1" indent="-285750">
              <a:lnSpc>
                <a:spcPct val="150000"/>
              </a:lnSpc>
              <a:buFont typeface="Arial" panose="020B0604020202020204" pitchFamily="34" charset="0"/>
              <a:buChar char="•"/>
            </a:pPr>
            <a:r>
              <a:rPr lang="en-GB" sz="1200">
                <a:latin typeface="Inter"/>
              </a:rPr>
              <a:t>Programme RDEL funding of £8m for specific programmes (BNF procurement and some HealthTech evaluation activities).</a:t>
            </a:r>
          </a:p>
          <a:p>
            <a:pPr marL="742950" lvl="1" indent="-285750">
              <a:lnSpc>
                <a:spcPct val="150000"/>
              </a:lnSpc>
              <a:buFont typeface="Arial" panose="020B0604020202020204" pitchFamily="34" charset="0"/>
              <a:buChar char="•"/>
            </a:pPr>
            <a:r>
              <a:rPr lang="en-GB" sz="1200">
                <a:latin typeface="Inter"/>
              </a:rPr>
              <a:t>Project funding to be transferred from the VPAG investment facility (£3.7m).</a:t>
            </a:r>
          </a:p>
          <a:p>
            <a:pPr marL="742950" lvl="1" indent="-285750">
              <a:lnSpc>
                <a:spcPct val="150000"/>
              </a:lnSpc>
              <a:buFont typeface="Arial" panose="020B0604020202020204" pitchFamily="34" charset="0"/>
              <a:buChar char="•"/>
            </a:pPr>
            <a:r>
              <a:rPr lang="en-GB" sz="1200">
                <a:latin typeface="Inter"/>
              </a:rPr>
              <a:t>Ring-fenced funding for depreciation charges on our assets and leases.</a:t>
            </a:r>
          </a:p>
          <a:p>
            <a:pPr lvl="1"/>
            <a:endParaRPr lang="en-GB" sz="1400">
              <a:latin typeface="Inter"/>
            </a:endParaRPr>
          </a:p>
          <a:p>
            <a:pPr marL="285750" indent="-285750">
              <a:buFont typeface="Arial" panose="020B0604020202020204" pitchFamily="34" charset="0"/>
              <a:buChar char="•"/>
            </a:pPr>
            <a:r>
              <a:rPr lang="en-GB" sz="1400">
                <a:latin typeface="Inter"/>
              </a:rPr>
              <a:t>Technology Appraisal and HST income is planned to be £13.5m.</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GB" sz="1400">
                <a:latin typeface="Inter"/>
              </a:rPr>
              <a:t>Pay budgets assume a 2% pay award in 2025/26 and include the impact of changes to Employer’s National Insurance costs. </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GB" sz="1400">
                <a:latin typeface="Inter"/>
              </a:rPr>
              <a:t>Savings and modelling of expected vacancy / turnover rates have been applied to both pay and non-pay budgets to deliver a balanced budget with reserves available to enable investment.</a:t>
            </a:r>
            <a:endParaRPr lang="en-US" sz="1400"/>
          </a:p>
          <a:p>
            <a:endParaRPr lang="en-GB"/>
          </a:p>
        </p:txBody>
      </p:sp>
      <p:graphicFrame>
        <p:nvGraphicFramePr>
          <p:cNvPr id="8" name="Table 7">
            <a:extLst>
              <a:ext uri="{FF2B5EF4-FFF2-40B4-BE49-F238E27FC236}">
                <a16:creationId xmlns:a16="http://schemas.microsoft.com/office/drawing/2014/main" id="{26A9A1A6-F5F5-EC66-62CB-8B876FA8B98C}"/>
              </a:ext>
            </a:extLst>
          </p:cNvPr>
          <p:cNvGraphicFramePr>
            <a:graphicFrameLocks noGrp="1"/>
          </p:cNvGraphicFramePr>
          <p:nvPr>
            <p:extLst>
              <p:ext uri="{D42A27DB-BD31-4B8C-83A1-F6EECF244321}">
                <p14:modId xmlns:p14="http://schemas.microsoft.com/office/powerpoint/2010/main" val="1484431517"/>
              </p:ext>
            </p:extLst>
          </p:nvPr>
        </p:nvGraphicFramePr>
        <p:xfrm>
          <a:off x="6884927" y="1004270"/>
          <a:ext cx="4883103" cy="4632749"/>
        </p:xfrm>
        <a:graphic>
          <a:graphicData uri="http://schemas.openxmlformats.org/drawingml/2006/table">
            <a:tbl>
              <a:tblPr firstRow="1" bandRow="1">
                <a:tableStyleId>{5C22544A-7EE6-4342-B048-85BDC9FD1C3A}</a:tableStyleId>
              </a:tblPr>
              <a:tblGrid>
                <a:gridCol w="3879643">
                  <a:extLst>
                    <a:ext uri="{9D8B030D-6E8A-4147-A177-3AD203B41FA5}">
                      <a16:colId xmlns:a16="http://schemas.microsoft.com/office/drawing/2014/main" val="13725652"/>
                    </a:ext>
                  </a:extLst>
                </a:gridCol>
                <a:gridCol w="1003460">
                  <a:extLst>
                    <a:ext uri="{9D8B030D-6E8A-4147-A177-3AD203B41FA5}">
                      <a16:colId xmlns:a16="http://schemas.microsoft.com/office/drawing/2014/main" val="55823451"/>
                    </a:ext>
                  </a:extLst>
                </a:gridCol>
              </a:tblGrid>
              <a:tr h="553101">
                <a:tc>
                  <a:txBody>
                    <a:bodyPr/>
                    <a:lstStyle/>
                    <a:p>
                      <a:pPr algn="l" fontAlgn="b"/>
                      <a:r>
                        <a:rPr lang="en-GB" sz="1400" b="1" i="0" u="none" strike="noStrike">
                          <a:solidFill>
                            <a:schemeClr val="bg1"/>
                          </a:solidFill>
                          <a:effectLst/>
                          <a:latin typeface="Inter SemiBold" panose="02000503000000020004" pitchFamily="2" charset="0"/>
                          <a:ea typeface="Inter SemiBold" panose="02000503000000020004" pitchFamily="2" charset="0"/>
                        </a:rPr>
                        <a:t>2025/26 Sources and Application of Funds</a:t>
                      </a:r>
                    </a:p>
                  </a:txBody>
                  <a:tcPr marL="72000" marR="72000" marT="0" marB="0" anchor="ctr"/>
                </a:tc>
                <a:tc>
                  <a:txBody>
                    <a:bodyPr/>
                    <a:lstStyle/>
                    <a:p>
                      <a:pPr algn="r" fontAlgn="b"/>
                      <a:r>
                        <a:rPr lang="en-GB" sz="1400" b="1" i="0" u="none" strike="noStrike">
                          <a:solidFill>
                            <a:schemeClr val="bg1"/>
                          </a:solidFill>
                          <a:effectLst/>
                          <a:latin typeface="Inter SemiBold" panose="02000503000000020004" pitchFamily="2" charset="0"/>
                          <a:ea typeface="Inter SemiBold" panose="02000503000000020004" pitchFamily="2" charset="0"/>
                        </a:rPr>
                        <a:t>Budget </a:t>
                      </a:r>
                    </a:p>
                    <a:p>
                      <a:pPr algn="r" fontAlgn="b"/>
                      <a:r>
                        <a:rPr lang="en-GB" sz="1400" b="1" i="0" u="none" strike="noStrike">
                          <a:solidFill>
                            <a:schemeClr val="bg1"/>
                          </a:solidFill>
                          <a:effectLst/>
                          <a:latin typeface="Inter SemiBold" panose="02000503000000020004" pitchFamily="2" charset="0"/>
                          <a:ea typeface="Inter SemiBold" panose="02000503000000020004" pitchFamily="2" charset="0"/>
                        </a:rPr>
                        <a:t>£000</a:t>
                      </a:r>
                    </a:p>
                  </a:txBody>
                  <a:tcPr marL="72000" marR="72000" marT="0" marB="0" anchor="ctr"/>
                </a:tc>
                <a:extLst>
                  <a:ext uri="{0D108BD9-81ED-4DB2-BD59-A6C34878D82A}">
                    <a16:rowId xmlns:a16="http://schemas.microsoft.com/office/drawing/2014/main" val="176526757"/>
                  </a:ext>
                </a:extLst>
              </a:tr>
              <a:tr h="338999">
                <a:tc>
                  <a:txBody>
                    <a:bodyPr/>
                    <a:lstStyle/>
                    <a:p>
                      <a:pPr algn="l" fontAlgn="b"/>
                      <a:r>
                        <a:rPr lang="en-GB" sz="1400" b="0" i="0" u="none" strike="noStrike">
                          <a:solidFill>
                            <a:srgbClr val="000000"/>
                          </a:solidFill>
                          <a:effectLst/>
                          <a:latin typeface="+mn-lt"/>
                        </a:rPr>
                        <a:t>DHSC Funding (RDEL) – Baseline</a:t>
                      </a:r>
                    </a:p>
                  </a:txBody>
                  <a:tcPr marL="72000" marR="72000" marT="0" marB="0" anchor="ctr"/>
                </a:tc>
                <a:tc>
                  <a:txBody>
                    <a:bodyPr/>
                    <a:lstStyle/>
                    <a:p>
                      <a:pPr algn="r" fontAlgn="b"/>
                      <a:r>
                        <a:rPr lang="en-GB" sz="1400" b="0" i="0" u="none" strike="noStrike">
                          <a:solidFill>
                            <a:srgbClr val="000000"/>
                          </a:solidFill>
                          <a:effectLst/>
                          <a:latin typeface="+mn-lt"/>
                        </a:rPr>
                        <a:t>59,529</a:t>
                      </a:r>
                    </a:p>
                  </a:txBody>
                  <a:tcPr marL="72000" marR="72000" marT="0" marB="0" anchor="ctr"/>
                </a:tc>
                <a:extLst>
                  <a:ext uri="{0D108BD9-81ED-4DB2-BD59-A6C34878D82A}">
                    <a16:rowId xmlns:a16="http://schemas.microsoft.com/office/drawing/2014/main" val="3842555487"/>
                  </a:ext>
                </a:extLst>
              </a:tr>
              <a:tr h="338999">
                <a:tc>
                  <a:txBody>
                    <a:bodyPr/>
                    <a:lstStyle/>
                    <a:p>
                      <a:pPr algn="l" fontAlgn="b"/>
                      <a:r>
                        <a:rPr lang="en-GB" sz="1400" b="0" i="0" u="none" strike="noStrike">
                          <a:solidFill>
                            <a:srgbClr val="000000"/>
                          </a:solidFill>
                          <a:effectLst/>
                          <a:latin typeface="+mn-lt"/>
                        </a:rPr>
                        <a:t>DHSC Funding (RDEL) – VPAG facility</a:t>
                      </a:r>
                    </a:p>
                  </a:txBody>
                  <a:tcPr marL="72000" marR="72000" marT="0" marB="0" anchor="ctr"/>
                </a:tc>
                <a:tc>
                  <a:txBody>
                    <a:bodyPr/>
                    <a:lstStyle/>
                    <a:p>
                      <a:pPr algn="r" fontAlgn="b"/>
                      <a:r>
                        <a:rPr lang="en-GB" sz="1400" b="0" i="0" u="none" strike="noStrike">
                          <a:solidFill>
                            <a:srgbClr val="000000"/>
                          </a:solidFill>
                          <a:effectLst/>
                          <a:latin typeface="+mn-lt"/>
                        </a:rPr>
                        <a:t>3,650</a:t>
                      </a:r>
                    </a:p>
                  </a:txBody>
                  <a:tcPr marL="72000" marR="72000" marT="0" marB="0" anchor="ctr"/>
                </a:tc>
                <a:extLst>
                  <a:ext uri="{0D108BD9-81ED-4DB2-BD59-A6C34878D82A}">
                    <a16:rowId xmlns:a16="http://schemas.microsoft.com/office/drawing/2014/main" val="3250236163"/>
                  </a:ext>
                </a:extLst>
              </a:tr>
              <a:tr h="338999">
                <a:tc>
                  <a:txBody>
                    <a:bodyPr/>
                    <a:lstStyle/>
                    <a:p>
                      <a:pPr algn="l" fontAlgn="b"/>
                      <a:r>
                        <a:rPr lang="en-GB" sz="1400" b="0" i="0" u="none" strike="noStrike">
                          <a:solidFill>
                            <a:srgbClr val="000000"/>
                          </a:solidFill>
                          <a:effectLst/>
                          <a:latin typeface="+mn-lt"/>
                        </a:rPr>
                        <a:t>Ring-fenced RDEL funding for depreciation</a:t>
                      </a:r>
                    </a:p>
                  </a:txBody>
                  <a:tcPr marL="72000" marR="72000" marT="0" marB="0" anchor="ctr"/>
                </a:tc>
                <a:tc>
                  <a:txBody>
                    <a:bodyPr/>
                    <a:lstStyle/>
                    <a:p>
                      <a:pPr algn="r" fontAlgn="b"/>
                      <a:r>
                        <a:rPr lang="en-GB" sz="1400" b="0" i="0" u="none" strike="noStrike">
                          <a:solidFill>
                            <a:srgbClr val="000000"/>
                          </a:solidFill>
                          <a:effectLst/>
                          <a:latin typeface="+mn-lt"/>
                        </a:rPr>
                        <a:t>1,512</a:t>
                      </a:r>
                    </a:p>
                  </a:txBody>
                  <a:tcPr marL="72000" marR="72000" marT="0" marB="0" anchor="ctr"/>
                </a:tc>
                <a:extLst>
                  <a:ext uri="{0D108BD9-81ED-4DB2-BD59-A6C34878D82A}">
                    <a16:rowId xmlns:a16="http://schemas.microsoft.com/office/drawing/2014/main" val="3088090803"/>
                  </a:ext>
                </a:extLst>
              </a:tr>
              <a:tr h="338999">
                <a:tc>
                  <a:txBody>
                    <a:bodyPr/>
                    <a:lstStyle/>
                    <a:p>
                      <a:pPr algn="l" fontAlgn="b"/>
                      <a:r>
                        <a:rPr lang="en-GB" sz="1400" b="0" i="0" u="none" strike="noStrike">
                          <a:solidFill>
                            <a:srgbClr val="000000"/>
                          </a:solidFill>
                          <a:effectLst/>
                          <a:latin typeface="+mn-lt"/>
                        </a:rPr>
                        <a:t>TA/HST cost recovery</a:t>
                      </a:r>
                    </a:p>
                  </a:txBody>
                  <a:tcPr marL="72000" marR="72000" marT="0" marB="0" anchor="ctr"/>
                </a:tc>
                <a:tc>
                  <a:txBody>
                    <a:bodyPr/>
                    <a:lstStyle/>
                    <a:p>
                      <a:pPr algn="r" fontAlgn="b"/>
                      <a:r>
                        <a:rPr lang="en-GB" sz="1400" b="0" i="0" u="none" strike="noStrike">
                          <a:solidFill>
                            <a:srgbClr val="000000"/>
                          </a:solidFill>
                          <a:effectLst/>
                          <a:latin typeface="+mn-lt"/>
                        </a:rPr>
                        <a:t>13,530</a:t>
                      </a:r>
                    </a:p>
                  </a:txBody>
                  <a:tcPr marL="72000" marR="72000" marT="0" marB="0" anchor="ctr"/>
                </a:tc>
                <a:extLst>
                  <a:ext uri="{0D108BD9-81ED-4DB2-BD59-A6C34878D82A}">
                    <a16:rowId xmlns:a16="http://schemas.microsoft.com/office/drawing/2014/main" val="295118646"/>
                  </a:ext>
                </a:extLst>
              </a:tr>
              <a:tr h="338999">
                <a:tc>
                  <a:txBody>
                    <a:bodyPr/>
                    <a:lstStyle/>
                    <a:p>
                      <a:pPr algn="l" fontAlgn="b"/>
                      <a:r>
                        <a:rPr lang="en-GB" sz="1400" b="0" i="0" u="none" strike="noStrike">
                          <a:solidFill>
                            <a:srgbClr val="000000"/>
                          </a:solidFill>
                          <a:effectLst/>
                          <a:latin typeface="+mn-lt"/>
                        </a:rPr>
                        <a:t>NICE Advice</a:t>
                      </a:r>
                    </a:p>
                  </a:txBody>
                  <a:tcPr marL="72000" marR="72000" marT="0" marB="0" anchor="ctr"/>
                </a:tc>
                <a:tc>
                  <a:txBody>
                    <a:bodyPr/>
                    <a:lstStyle/>
                    <a:p>
                      <a:pPr algn="r" fontAlgn="b"/>
                      <a:r>
                        <a:rPr lang="en-GB" sz="1400" b="0" i="0" u="none" strike="noStrike">
                          <a:solidFill>
                            <a:srgbClr val="000000"/>
                          </a:solidFill>
                          <a:effectLst/>
                          <a:latin typeface="+mn-lt"/>
                        </a:rPr>
                        <a:t>4,322</a:t>
                      </a:r>
                    </a:p>
                  </a:txBody>
                  <a:tcPr marL="72000" marR="72000" marT="0" marB="0" anchor="ctr"/>
                </a:tc>
                <a:extLst>
                  <a:ext uri="{0D108BD9-81ED-4DB2-BD59-A6C34878D82A}">
                    <a16:rowId xmlns:a16="http://schemas.microsoft.com/office/drawing/2014/main" val="1679339769"/>
                  </a:ext>
                </a:extLst>
              </a:tr>
              <a:tr h="338999">
                <a:tc>
                  <a:txBody>
                    <a:bodyPr/>
                    <a:lstStyle/>
                    <a:p>
                      <a:pPr algn="l" fontAlgn="b"/>
                      <a:r>
                        <a:rPr lang="en-GB" sz="1400" b="0" i="0" u="none" strike="noStrike">
                          <a:solidFill>
                            <a:srgbClr val="000000"/>
                          </a:solidFill>
                          <a:effectLst/>
                          <a:latin typeface="+mn-lt"/>
                        </a:rPr>
                        <a:t>Other income</a:t>
                      </a:r>
                    </a:p>
                  </a:txBody>
                  <a:tcPr marL="72000" marR="72000" marT="0" marB="0" anchor="ctr"/>
                </a:tc>
                <a:tc>
                  <a:txBody>
                    <a:bodyPr/>
                    <a:lstStyle/>
                    <a:p>
                      <a:pPr algn="r" fontAlgn="b"/>
                      <a:r>
                        <a:rPr lang="en-GB" sz="1400" b="0" i="0" u="none" strike="noStrike">
                          <a:solidFill>
                            <a:srgbClr val="000000"/>
                          </a:solidFill>
                          <a:effectLst/>
                          <a:latin typeface="+mn-lt"/>
                        </a:rPr>
                        <a:t>9,973</a:t>
                      </a:r>
                    </a:p>
                  </a:txBody>
                  <a:tcPr marL="72000" marR="72000" marT="0" marB="0" anchor="ctr"/>
                </a:tc>
                <a:extLst>
                  <a:ext uri="{0D108BD9-81ED-4DB2-BD59-A6C34878D82A}">
                    <a16:rowId xmlns:a16="http://schemas.microsoft.com/office/drawing/2014/main" val="1875904698"/>
                  </a:ext>
                </a:extLst>
              </a:tr>
              <a:tr h="338999">
                <a:tc>
                  <a:txBody>
                    <a:bodyPr/>
                    <a:lstStyle/>
                    <a:p>
                      <a:pPr algn="l" fontAlgn="b"/>
                      <a:r>
                        <a:rPr lang="en-GB" sz="1400" b="1" i="0" u="none" strike="noStrike">
                          <a:solidFill>
                            <a:srgbClr val="000000"/>
                          </a:solidFill>
                          <a:effectLst/>
                          <a:latin typeface="Inter SemiBold" panose="02000503000000020004" pitchFamily="2" charset="0"/>
                          <a:ea typeface="Inter SemiBold" panose="02000503000000020004" pitchFamily="2" charset="0"/>
                        </a:rPr>
                        <a:t>Total sources of funding</a:t>
                      </a:r>
                    </a:p>
                  </a:txBody>
                  <a:tcPr marL="72000" marR="72000" marT="0" marB="0" anchor="ctr"/>
                </a:tc>
                <a:tc>
                  <a:txBody>
                    <a:bodyPr/>
                    <a:lstStyle/>
                    <a:p>
                      <a:pPr algn="r" fontAlgn="b"/>
                      <a:r>
                        <a:rPr lang="en-GB" sz="1400" b="1" i="0" u="none" strike="noStrike">
                          <a:solidFill>
                            <a:srgbClr val="000000"/>
                          </a:solidFill>
                          <a:effectLst/>
                          <a:latin typeface="Inter SemiBold" panose="02000503000000020004" pitchFamily="2" charset="0"/>
                          <a:ea typeface="Inter SemiBold" panose="02000503000000020004" pitchFamily="2" charset="0"/>
                        </a:rPr>
                        <a:t>92,516</a:t>
                      </a:r>
                    </a:p>
                  </a:txBody>
                  <a:tcPr marL="72000" marR="72000" marT="0" marB="0" anchor="ctr"/>
                </a:tc>
                <a:extLst>
                  <a:ext uri="{0D108BD9-81ED-4DB2-BD59-A6C34878D82A}">
                    <a16:rowId xmlns:a16="http://schemas.microsoft.com/office/drawing/2014/main" val="81763663"/>
                  </a:ext>
                </a:extLst>
              </a:tr>
              <a:tr h="338999">
                <a:tc>
                  <a:txBody>
                    <a:bodyPr/>
                    <a:lstStyle/>
                    <a:p>
                      <a:pPr algn="l" fontAlgn="b"/>
                      <a:r>
                        <a:rPr lang="en-GB" sz="1400" b="0" i="0" u="none" strike="noStrike">
                          <a:solidFill>
                            <a:srgbClr val="000000"/>
                          </a:solidFill>
                          <a:effectLst/>
                          <a:latin typeface="+mn-lt"/>
                        </a:rPr>
                        <a:t>Pay costs</a:t>
                      </a:r>
                    </a:p>
                  </a:txBody>
                  <a:tcPr marL="72000" marR="72000" marT="0" marB="0" anchor="ctr"/>
                </a:tc>
                <a:tc>
                  <a:txBody>
                    <a:bodyPr/>
                    <a:lstStyle/>
                    <a:p>
                      <a:pPr algn="r" fontAlgn="b"/>
                      <a:r>
                        <a:rPr lang="en-GB" sz="1400" b="0" i="0" u="none" strike="noStrike">
                          <a:solidFill>
                            <a:srgbClr val="000000"/>
                          </a:solidFill>
                          <a:effectLst/>
                          <a:latin typeface="+mn-lt"/>
                        </a:rPr>
                        <a:t>66,615</a:t>
                      </a:r>
                    </a:p>
                  </a:txBody>
                  <a:tcPr marL="72000" marR="72000" marT="0" marB="0" anchor="ctr"/>
                </a:tc>
                <a:extLst>
                  <a:ext uri="{0D108BD9-81ED-4DB2-BD59-A6C34878D82A}">
                    <a16:rowId xmlns:a16="http://schemas.microsoft.com/office/drawing/2014/main" val="1095481560"/>
                  </a:ext>
                </a:extLst>
              </a:tr>
              <a:tr h="350659">
                <a:tc>
                  <a:txBody>
                    <a:bodyPr/>
                    <a:lstStyle/>
                    <a:p>
                      <a:pPr algn="l" fontAlgn="b"/>
                      <a:r>
                        <a:rPr lang="en-GB" sz="1400" b="0" i="0" u="none" strike="noStrike">
                          <a:solidFill>
                            <a:srgbClr val="000000"/>
                          </a:solidFill>
                          <a:effectLst/>
                          <a:latin typeface="+mn-lt"/>
                        </a:rPr>
                        <a:t>Non-pay costs</a:t>
                      </a:r>
                    </a:p>
                  </a:txBody>
                  <a:tcPr marL="72000" marR="72000" marT="0" marB="0" anchor="ctr"/>
                </a:tc>
                <a:tc>
                  <a:txBody>
                    <a:bodyPr/>
                    <a:lstStyle/>
                    <a:p>
                      <a:pPr algn="r" fontAlgn="b"/>
                      <a:r>
                        <a:rPr lang="en-GB" sz="1400" b="0" i="0" u="none" strike="noStrike">
                          <a:solidFill>
                            <a:srgbClr val="000000"/>
                          </a:solidFill>
                          <a:effectLst/>
                          <a:latin typeface="+mn-lt"/>
                        </a:rPr>
                        <a:t>23,773</a:t>
                      </a:r>
                    </a:p>
                  </a:txBody>
                  <a:tcPr marL="72000" marR="72000" marT="0" marB="0" anchor="ctr"/>
                </a:tc>
                <a:extLst>
                  <a:ext uri="{0D108BD9-81ED-4DB2-BD59-A6C34878D82A}">
                    <a16:rowId xmlns:a16="http://schemas.microsoft.com/office/drawing/2014/main" val="1865726384"/>
                  </a:ext>
                </a:extLst>
              </a:tr>
              <a:tr h="338999">
                <a:tc>
                  <a:txBody>
                    <a:bodyPr/>
                    <a:lstStyle/>
                    <a:p>
                      <a:pPr algn="l" fontAlgn="b"/>
                      <a:r>
                        <a:rPr lang="en-GB" sz="1400" b="0" i="0" u="none" strike="noStrike">
                          <a:solidFill>
                            <a:srgbClr val="000000"/>
                          </a:solidFill>
                          <a:effectLst/>
                          <a:latin typeface="+mn-lt"/>
                        </a:rPr>
                        <a:t>Ring-fenced costs (Depreciation)</a:t>
                      </a:r>
                    </a:p>
                  </a:txBody>
                  <a:tcPr marL="72000" marR="72000" marT="0" marB="0" anchor="ctr"/>
                </a:tc>
                <a:tc>
                  <a:txBody>
                    <a:bodyPr/>
                    <a:lstStyle/>
                    <a:p>
                      <a:pPr algn="r" fontAlgn="b"/>
                      <a:r>
                        <a:rPr lang="en-GB" sz="1400" b="0" i="0" u="none" strike="noStrike">
                          <a:solidFill>
                            <a:srgbClr val="000000"/>
                          </a:solidFill>
                          <a:effectLst/>
                          <a:latin typeface="+mn-lt"/>
                        </a:rPr>
                        <a:t>1,512</a:t>
                      </a:r>
                    </a:p>
                  </a:txBody>
                  <a:tcPr marL="72000" marR="72000" marT="0" marB="0" anchor="ctr"/>
                </a:tc>
                <a:extLst>
                  <a:ext uri="{0D108BD9-81ED-4DB2-BD59-A6C34878D82A}">
                    <a16:rowId xmlns:a16="http://schemas.microsoft.com/office/drawing/2014/main" val="680142900"/>
                  </a:ext>
                </a:extLst>
              </a:tr>
              <a:tr h="338999">
                <a:tc>
                  <a:txBody>
                    <a:bodyPr/>
                    <a:lstStyle/>
                    <a:p>
                      <a:pPr algn="l" fontAlgn="b"/>
                      <a:r>
                        <a:rPr lang="en-GB" sz="1400" b="0" i="0" u="none" strike="noStrike">
                          <a:solidFill>
                            <a:srgbClr val="000000"/>
                          </a:solidFill>
                          <a:effectLst/>
                          <a:latin typeface="+mn-lt"/>
                        </a:rPr>
                        <a:t>Reserves </a:t>
                      </a:r>
                    </a:p>
                  </a:txBody>
                  <a:tcPr marL="72000" marR="72000" marT="0" marB="0" anchor="ctr"/>
                </a:tc>
                <a:tc>
                  <a:txBody>
                    <a:bodyPr/>
                    <a:lstStyle/>
                    <a:p>
                      <a:pPr algn="r" fontAlgn="b"/>
                      <a:r>
                        <a:rPr lang="en-GB" sz="1400" b="0" i="0" u="none" strike="noStrike">
                          <a:solidFill>
                            <a:srgbClr val="000000"/>
                          </a:solidFill>
                          <a:effectLst/>
                          <a:latin typeface="+mn-lt"/>
                        </a:rPr>
                        <a:t>616</a:t>
                      </a:r>
                    </a:p>
                  </a:txBody>
                  <a:tcPr marL="72000" marR="72000" marT="0" marB="0" anchor="ctr"/>
                </a:tc>
                <a:extLst>
                  <a:ext uri="{0D108BD9-81ED-4DB2-BD59-A6C34878D82A}">
                    <a16:rowId xmlns:a16="http://schemas.microsoft.com/office/drawing/2014/main" val="2830830381"/>
                  </a:ext>
                </a:extLst>
              </a:tr>
              <a:tr h="338999">
                <a:tc>
                  <a:txBody>
                    <a:bodyPr/>
                    <a:lstStyle/>
                    <a:p>
                      <a:pPr algn="l" fontAlgn="b"/>
                      <a:r>
                        <a:rPr lang="en-GB" sz="1400" b="1" i="0" u="none" strike="noStrike">
                          <a:solidFill>
                            <a:srgbClr val="000000"/>
                          </a:solidFill>
                          <a:effectLst/>
                          <a:latin typeface="Inter SemiBold" panose="02000503000000020004" pitchFamily="2" charset="0"/>
                          <a:ea typeface="Inter SemiBold" panose="02000503000000020004" pitchFamily="2" charset="0"/>
                        </a:rPr>
                        <a:t>Total baseline expenditure</a:t>
                      </a:r>
                    </a:p>
                  </a:txBody>
                  <a:tcPr marL="72000" marR="72000" marT="0" marB="0" anchor="ctr"/>
                </a:tc>
                <a:tc>
                  <a:txBody>
                    <a:bodyPr/>
                    <a:lstStyle/>
                    <a:p>
                      <a:pPr algn="r" fontAlgn="b"/>
                      <a:r>
                        <a:rPr lang="en-GB" sz="1400" b="1" i="0" u="none" strike="noStrike" dirty="0">
                          <a:solidFill>
                            <a:srgbClr val="000000"/>
                          </a:solidFill>
                          <a:effectLst/>
                          <a:latin typeface="Inter SemiBold" panose="02000503000000020004" pitchFamily="2" charset="0"/>
                          <a:ea typeface="Inter SemiBold" panose="02000503000000020004" pitchFamily="2" charset="0"/>
                        </a:rPr>
                        <a:t>92,516</a:t>
                      </a:r>
                    </a:p>
                  </a:txBody>
                  <a:tcPr marL="72000" marR="72000" marT="0" marB="0" anchor="ctr"/>
                </a:tc>
                <a:extLst>
                  <a:ext uri="{0D108BD9-81ED-4DB2-BD59-A6C34878D82A}">
                    <a16:rowId xmlns:a16="http://schemas.microsoft.com/office/drawing/2014/main" val="3790863924"/>
                  </a:ext>
                </a:extLst>
              </a:tr>
            </a:tbl>
          </a:graphicData>
        </a:graphic>
      </p:graphicFrame>
    </p:spTree>
    <p:extLst>
      <p:ext uri="{BB962C8B-B14F-4D97-AF65-F5344CB8AC3E}">
        <p14:creationId xmlns:p14="http://schemas.microsoft.com/office/powerpoint/2010/main" val="156135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7A9DCB-3018-6640-A536-FA7F7F8E729A}"/>
              </a:ext>
            </a:extLst>
          </p:cNvPr>
          <p:cNvSpPr>
            <a:spLocks noGrp="1"/>
          </p:cNvSpPr>
          <p:nvPr>
            <p:ph type="ctrTitle"/>
          </p:nvPr>
        </p:nvSpPr>
        <p:spPr>
          <a:xfrm>
            <a:off x="539923" y="293114"/>
            <a:ext cx="11076689" cy="673674"/>
          </a:xfrm>
        </p:spPr>
        <p:txBody>
          <a:bodyPr/>
          <a:lstStyle/>
          <a:p>
            <a:r>
              <a:rPr lang="en-GB">
                <a:latin typeface="Lora SemiBold"/>
              </a:rPr>
              <a:t>Executive summary</a:t>
            </a:r>
            <a:endParaRPr lang="en-GB"/>
          </a:p>
        </p:txBody>
      </p:sp>
      <p:sp>
        <p:nvSpPr>
          <p:cNvPr id="9" name="Text Placeholder 8">
            <a:extLst>
              <a:ext uri="{FF2B5EF4-FFF2-40B4-BE49-F238E27FC236}">
                <a16:creationId xmlns:a16="http://schemas.microsoft.com/office/drawing/2014/main" id="{6628BE2A-577E-ADF9-B28D-EFBB8929F2C2}"/>
              </a:ext>
            </a:extLst>
          </p:cNvPr>
          <p:cNvSpPr>
            <a:spLocks noGrp="1"/>
          </p:cNvSpPr>
          <p:nvPr>
            <p:ph type="body" sz="quarter" idx="12"/>
          </p:nvPr>
        </p:nvSpPr>
        <p:spPr>
          <a:xfrm>
            <a:off x="539923" y="1165833"/>
            <a:ext cx="5556077" cy="3945308"/>
          </a:xfrm>
        </p:spPr>
        <p:txBody>
          <a:bodyPr vert="horz" lIns="91440" tIns="45720" rIns="91440" bIns="45720" numCol="1" spcCol="180000" rtlCol="0" anchor="t">
            <a:noAutofit/>
          </a:bodyPr>
          <a:lstStyle/>
          <a:p>
            <a:pPr>
              <a:spcBef>
                <a:spcPts val="0"/>
              </a:spcBef>
            </a:pPr>
            <a:r>
              <a:rPr lang="en-GB" sz="1400">
                <a:ea typeface="Inter"/>
              </a:rPr>
              <a:t>NICE is continuing to transform, ensuring our guidance is guidance is more timely and easy to use, more relevant, and has greater demonstrable impact, whilst maintaining our rigour, transparency and independence.</a:t>
            </a:r>
            <a:endParaRPr lang="en-US">
              <a:ea typeface="Inter"/>
            </a:endParaRPr>
          </a:p>
          <a:p>
            <a:pPr>
              <a:spcBef>
                <a:spcPts val="0"/>
              </a:spcBef>
            </a:pPr>
            <a:r>
              <a:rPr lang="en-GB" sz="1400">
                <a:ea typeface="Inter"/>
              </a:rPr>
              <a:t>We made significant progress against this transformation in 2024/25:</a:t>
            </a:r>
            <a:endParaRPr lang="en-US"/>
          </a:p>
          <a:p>
            <a:pPr lvl="1">
              <a:spcBef>
                <a:spcPts val="0"/>
              </a:spcBef>
            </a:pPr>
            <a:r>
              <a:rPr lang="en-GB" sz="1400">
                <a:latin typeface="Inter"/>
                <a:ea typeface="Inter"/>
              </a:rPr>
              <a:t>To ensure our guidance is relevant, we established a new Prioritisation Board to align our guidance with health system needs</a:t>
            </a:r>
          </a:p>
          <a:p>
            <a:pPr lvl="1">
              <a:spcBef>
                <a:spcPts val="0"/>
              </a:spcBef>
            </a:pPr>
            <a:r>
              <a:rPr lang="en-GB" sz="1400">
                <a:latin typeface="Inter"/>
                <a:ea typeface="Inter"/>
              </a:rPr>
              <a:t>In terms of improving timeliness, our appraisals of medicines are 26% faster and health tech are 11% faster than the previous year.</a:t>
            </a:r>
          </a:p>
          <a:p>
            <a:pPr lvl="1">
              <a:spcBef>
                <a:spcPts val="0"/>
              </a:spcBef>
            </a:pPr>
            <a:r>
              <a:rPr lang="en-GB" sz="1400">
                <a:latin typeface="Inter"/>
                <a:ea typeface="Inter"/>
              </a:rPr>
              <a:t>In terms of improving useability of our guidance, we incorporated 35% of historic Technology Appraisals into guidelines.</a:t>
            </a:r>
            <a:endParaRPr lang="en-GB" sz="1400"/>
          </a:p>
        </p:txBody>
      </p:sp>
      <p:sp>
        <p:nvSpPr>
          <p:cNvPr id="2" name="Text Placeholder 8">
            <a:extLst>
              <a:ext uri="{FF2B5EF4-FFF2-40B4-BE49-F238E27FC236}">
                <a16:creationId xmlns:a16="http://schemas.microsoft.com/office/drawing/2014/main" id="{A01018D0-6F4D-021F-0CAC-11FFD96BD4B9}"/>
              </a:ext>
            </a:extLst>
          </p:cNvPr>
          <p:cNvSpPr txBox="1">
            <a:spLocks/>
          </p:cNvSpPr>
          <p:nvPr/>
        </p:nvSpPr>
        <p:spPr>
          <a:xfrm>
            <a:off x="6096000" y="1165833"/>
            <a:ext cx="5556077" cy="3945308"/>
          </a:xfrm>
          <a:prstGeom prst="rect">
            <a:avLst/>
          </a:prstGeom>
        </p:spPr>
        <p:txBody>
          <a:bodyPr vert="horz" lIns="91440" tIns="45720" rIns="91440" bIns="45720" numCol="1" spcCol="180000" rtlCol="0" anchor="t">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mn-lt"/>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400">
                <a:ea typeface="Inter"/>
              </a:rPr>
              <a:t>Next year we will continue to transform through eleven priority projects:</a:t>
            </a:r>
          </a:p>
          <a:p>
            <a:pPr marL="800100" lvl="1" indent="-342900">
              <a:spcBef>
                <a:spcPts val="0"/>
              </a:spcBef>
              <a:buFont typeface="+mj-lt"/>
              <a:buAutoNum type="arabicPeriod"/>
            </a:pPr>
            <a:r>
              <a:rPr lang="en-GB" sz="1400">
                <a:latin typeface="Inter"/>
                <a:ea typeface="Inter"/>
              </a:rPr>
              <a:t>Improving timeliness programme</a:t>
            </a:r>
          </a:p>
          <a:p>
            <a:pPr marL="800100" lvl="1" indent="-342900">
              <a:spcBef>
                <a:spcPts val="0"/>
              </a:spcBef>
              <a:buFont typeface="+mj-lt"/>
              <a:buAutoNum type="arabicPeriod"/>
            </a:pPr>
            <a:r>
              <a:rPr lang="en-GB" sz="1400">
                <a:latin typeface="Inter"/>
                <a:ea typeface="Inter"/>
              </a:rPr>
              <a:t>Friction free pathway</a:t>
            </a:r>
          </a:p>
          <a:p>
            <a:pPr marL="800100" lvl="1" indent="-342900">
              <a:spcBef>
                <a:spcPts val="0"/>
              </a:spcBef>
              <a:buFont typeface="+mj-lt"/>
              <a:buAutoNum type="arabicPeriod"/>
            </a:pPr>
            <a:r>
              <a:rPr lang="en-GB" sz="1400">
                <a:latin typeface="Inter"/>
                <a:ea typeface="Inter"/>
              </a:rPr>
              <a:t>Implementing a rules-based pathway for HealthTech</a:t>
            </a:r>
            <a:endParaRPr lang="en-GB" sz="1400"/>
          </a:p>
          <a:p>
            <a:pPr marL="800100" lvl="1" indent="-342900">
              <a:spcBef>
                <a:spcPts val="0"/>
              </a:spcBef>
              <a:buFont typeface="+mj-lt"/>
              <a:buAutoNum type="arabicPeriod"/>
            </a:pPr>
            <a:r>
              <a:rPr lang="en-GB" sz="1400">
                <a:latin typeface="Inter"/>
                <a:ea typeface="Inter"/>
              </a:rPr>
              <a:t>Improving our approach to funding variations</a:t>
            </a:r>
          </a:p>
          <a:p>
            <a:pPr marL="800100" lvl="1" indent="-342900">
              <a:spcBef>
                <a:spcPts val="0"/>
              </a:spcBef>
              <a:buFont typeface="+mj-lt"/>
              <a:buAutoNum type="arabicPeriod"/>
            </a:pPr>
            <a:r>
              <a:rPr lang="en-GB" sz="1400">
                <a:latin typeface="Inter"/>
                <a:ea typeface="Inter"/>
              </a:rPr>
              <a:t>Developing a whole lifecycle approach to guidance</a:t>
            </a:r>
          </a:p>
          <a:p>
            <a:pPr marL="800100" lvl="1" indent="-342900">
              <a:spcBef>
                <a:spcPts val="0"/>
              </a:spcBef>
              <a:buFont typeface="+mj-lt"/>
              <a:buAutoNum type="arabicPeriod"/>
            </a:pPr>
            <a:r>
              <a:rPr lang="en-US" sz="1400">
                <a:latin typeface="Inter"/>
                <a:ea typeface="Inter"/>
              </a:rPr>
              <a:t>Implementing a platform to enable guidance content management and publication</a:t>
            </a:r>
          </a:p>
          <a:p>
            <a:pPr marL="800100" lvl="1" indent="-342900">
              <a:spcBef>
                <a:spcPts val="0"/>
              </a:spcBef>
              <a:buFont typeface="+mj-lt"/>
              <a:buAutoNum type="arabicPeriod"/>
            </a:pPr>
            <a:r>
              <a:rPr lang="en-GB" sz="1400">
                <a:latin typeface="Inter"/>
                <a:ea typeface="Inter"/>
              </a:rPr>
              <a:t>Developing a single programme of support for guidance uptake</a:t>
            </a:r>
          </a:p>
          <a:p>
            <a:pPr marL="800100" lvl="1" indent="-342900">
              <a:spcBef>
                <a:spcPts val="0"/>
              </a:spcBef>
              <a:buFont typeface="+mj-lt"/>
              <a:buAutoNum type="arabicPeriod"/>
            </a:pPr>
            <a:r>
              <a:rPr lang="en-US" sz="1400">
                <a:latin typeface="Inter"/>
                <a:ea typeface="Inter"/>
              </a:rPr>
              <a:t>Building financial and commercial agility</a:t>
            </a:r>
          </a:p>
          <a:p>
            <a:pPr marL="800100" lvl="1" indent="-342900">
              <a:spcBef>
                <a:spcPts val="0"/>
              </a:spcBef>
              <a:buFont typeface="+mj-lt"/>
              <a:buAutoNum type="arabicPeriod"/>
            </a:pPr>
            <a:r>
              <a:rPr lang="en-GB" sz="1400">
                <a:latin typeface="Inter"/>
                <a:ea typeface="Inter"/>
              </a:rPr>
              <a:t>Progressing work on our AI statement of intent</a:t>
            </a:r>
          </a:p>
          <a:p>
            <a:pPr marL="800100" lvl="1" indent="-342900">
              <a:spcBef>
                <a:spcPts val="0"/>
              </a:spcBef>
              <a:buFont typeface="+mj-lt"/>
              <a:buAutoNum type="arabicPeriod"/>
            </a:pPr>
            <a:r>
              <a:rPr lang="en-US" sz="1400">
                <a:latin typeface="Inter"/>
                <a:ea typeface="Inter"/>
              </a:rPr>
              <a:t>Strengthening NICE’s reputation and influence</a:t>
            </a:r>
          </a:p>
          <a:p>
            <a:pPr marL="800100" lvl="1" indent="-342900">
              <a:spcBef>
                <a:spcPts val="0"/>
              </a:spcBef>
              <a:buFont typeface="+mj-lt"/>
              <a:buAutoNum type="arabicPeriod"/>
            </a:pPr>
            <a:r>
              <a:rPr lang="en-US" sz="1400">
                <a:latin typeface="Inter"/>
                <a:ea typeface="Inter"/>
              </a:rPr>
              <a:t>Embedding improvement into our ways of working</a:t>
            </a:r>
            <a:endParaRPr lang="en-GB" sz="1400">
              <a:latin typeface="Inter"/>
              <a:ea typeface="Inter"/>
            </a:endParaRPr>
          </a:p>
          <a:p>
            <a:pPr>
              <a:spcBef>
                <a:spcPts val="0"/>
              </a:spcBef>
            </a:pPr>
            <a:endParaRPr lang="en-GB" sz="1400"/>
          </a:p>
        </p:txBody>
      </p:sp>
    </p:spTree>
    <p:extLst>
      <p:ext uri="{BB962C8B-B14F-4D97-AF65-F5344CB8AC3E}">
        <p14:creationId xmlns:p14="http://schemas.microsoft.com/office/powerpoint/2010/main" val="1508245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8695BB-0077-B2CF-F0B7-6BB2273A924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3C14B9D-1F60-9C1B-F5F9-FCAD86A549B9}"/>
              </a:ext>
            </a:extLst>
          </p:cNvPr>
          <p:cNvSpPr>
            <a:spLocks noGrp="1"/>
          </p:cNvSpPr>
          <p:nvPr>
            <p:ph type="ctrTitle"/>
          </p:nvPr>
        </p:nvSpPr>
        <p:spPr>
          <a:xfrm>
            <a:off x="420548" y="273521"/>
            <a:ext cx="11076689" cy="1160319"/>
          </a:xfrm>
        </p:spPr>
        <p:txBody>
          <a:bodyPr/>
          <a:lstStyle/>
          <a:p>
            <a:r>
              <a:rPr lang="en-GB">
                <a:solidFill>
                  <a:schemeClr val="tx1"/>
                </a:solidFill>
              </a:rPr>
              <a:t>2025/26 Budget – Risks and Planning </a:t>
            </a:r>
            <a:endParaRPr lang="en-GB"/>
          </a:p>
        </p:txBody>
      </p:sp>
      <p:sp>
        <p:nvSpPr>
          <p:cNvPr id="9" name="TextBox 8">
            <a:extLst>
              <a:ext uri="{FF2B5EF4-FFF2-40B4-BE49-F238E27FC236}">
                <a16:creationId xmlns:a16="http://schemas.microsoft.com/office/drawing/2014/main" id="{172AF643-7812-B748-A0ED-2C4E9211F3F9}"/>
              </a:ext>
            </a:extLst>
          </p:cNvPr>
          <p:cNvSpPr txBox="1"/>
          <p:nvPr/>
        </p:nvSpPr>
        <p:spPr>
          <a:xfrm>
            <a:off x="395067" y="1166075"/>
            <a:ext cx="11376385" cy="4678204"/>
          </a:xfrm>
          <a:prstGeom prst="rect">
            <a:avLst/>
          </a:prstGeom>
          <a:noFill/>
        </p:spPr>
        <p:txBody>
          <a:bodyPr wrap="square" lIns="91440" tIns="45720" rIns="91440" bIns="45720" rtlCol="0" anchor="t">
            <a:spAutoFit/>
          </a:bodyPr>
          <a:lstStyle/>
          <a:p>
            <a:r>
              <a:rPr lang="en-GB" sz="1400"/>
              <a:t>There are several uncertainties in the financial plan for 2025/26. These include:</a:t>
            </a:r>
            <a:endParaRPr lang="en-GB" sz="1400">
              <a:ea typeface="Inter"/>
            </a:endParaRPr>
          </a:p>
          <a:p>
            <a:endParaRPr lang="en-GB" sz="1400"/>
          </a:p>
          <a:p>
            <a:pPr marL="285750" indent="-285750">
              <a:buFont typeface="Arial" panose="020B0604020202020204" pitchFamily="34" charset="0"/>
              <a:buChar char="•"/>
            </a:pPr>
            <a:r>
              <a:rPr lang="en-GB" sz="1400"/>
              <a:t>The budgets were set before the conclusion of SR phase 2 and the resource / financial implications of NICE commitments within the NHS 10-year plan being finalised. Whilst the impact of these is most likely to be felt in financial years 2026/27 onwards, we may need to make decisions to repurpose resource during 2025/26 which will affect the financial position. </a:t>
            </a:r>
            <a:endParaRPr lang="en-GB" sz="1400">
              <a:ea typeface="Inter"/>
            </a:endParaRP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Revenue from charges for assessments under the Technology Appraisal and HST programme can vary due to fluctuations in demand and changes to scheduled timelines. The income target of £13.5m reflects best estimates of throughput in 2025/26, taking into account organisational change within the Medicines Evaluation programme and the impact that adopting a whole lifecycle approach could have on income generation.</a:t>
            </a:r>
            <a:endParaRPr lang="en-GB" sz="1400">
              <a:ea typeface="Inter"/>
            </a:endParaRP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Most of our staff are on NHS Agenda for Change pay. Planning guidance issued by DHSC stated an assumption of 2% in 2025/26, but the actual award is not yet known. It is expected that the cost pressure will be covered by additional funding from DHSC.</a:t>
            </a:r>
            <a:endParaRPr lang="en-GB" sz="1400">
              <a:ea typeface="Inter"/>
            </a:endParaRP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There is a risk of slippage or cost pressures in budgeted spend on addressing technology debt issues and digital projects, such as implementing a knowledge platform solution, and organisational development projects, such as the timeliness programme. The priority project to build financial and commercial agility is looking at ways to deliver these projects (and other projects or opportunities) in a flexible way that enables the organisation to ramp up delivery or slow down spend depending on the financial position that develops through the year. </a:t>
            </a:r>
          </a:p>
          <a:p>
            <a:endParaRPr lang="en-GB"/>
          </a:p>
        </p:txBody>
      </p:sp>
    </p:spTree>
    <p:extLst>
      <p:ext uri="{BB962C8B-B14F-4D97-AF65-F5344CB8AC3E}">
        <p14:creationId xmlns:p14="http://schemas.microsoft.com/office/powerpoint/2010/main" val="356923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C7A0-0C0E-4D73-CA7A-FF5FCE7CE595}"/>
              </a:ext>
            </a:extLst>
          </p:cNvPr>
          <p:cNvSpPr>
            <a:spLocks noGrp="1"/>
          </p:cNvSpPr>
          <p:nvPr>
            <p:ph type="ctrTitle"/>
          </p:nvPr>
        </p:nvSpPr>
        <p:spPr>
          <a:xfrm>
            <a:off x="357252" y="168508"/>
            <a:ext cx="11798301" cy="1121612"/>
          </a:xfrm>
        </p:spPr>
        <p:txBody>
          <a:bodyPr>
            <a:noAutofit/>
          </a:bodyPr>
          <a:lstStyle/>
          <a:p>
            <a:r>
              <a:rPr lang="en-GB" sz="3200">
                <a:latin typeface="Lora SemiBold"/>
              </a:rPr>
              <a:t>In 25/26, we will deliver our aims by providing high quality, timely advice that is relevant, usable and impactful</a:t>
            </a:r>
            <a:endParaRPr lang="en-GB" sz="3200">
              <a:solidFill>
                <a:srgbClr val="000000"/>
              </a:solidFill>
            </a:endParaRPr>
          </a:p>
        </p:txBody>
      </p:sp>
      <p:graphicFrame>
        <p:nvGraphicFramePr>
          <p:cNvPr id="5" name="Table 4">
            <a:extLst>
              <a:ext uri="{FF2B5EF4-FFF2-40B4-BE49-F238E27FC236}">
                <a16:creationId xmlns:a16="http://schemas.microsoft.com/office/drawing/2014/main" id="{C4049280-8AFE-EFE0-7BA9-C526C4A813C2}"/>
              </a:ext>
            </a:extLst>
          </p:cNvPr>
          <p:cNvGraphicFramePr>
            <a:graphicFrameLocks noGrp="1"/>
          </p:cNvGraphicFramePr>
          <p:nvPr>
            <p:extLst>
              <p:ext uri="{D42A27DB-BD31-4B8C-83A1-F6EECF244321}">
                <p14:modId xmlns:p14="http://schemas.microsoft.com/office/powerpoint/2010/main" val="2844858770"/>
              </p:ext>
            </p:extLst>
          </p:nvPr>
        </p:nvGraphicFramePr>
        <p:xfrm>
          <a:off x="355416" y="1343036"/>
          <a:ext cx="11579910" cy="5447340"/>
        </p:xfrm>
        <a:graphic>
          <a:graphicData uri="http://schemas.openxmlformats.org/drawingml/2006/table">
            <a:tbl>
              <a:tblPr bandRow="1">
                <a:tableStyleId>{5C22544A-7EE6-4342-B048-85BDC9FD1C3A}</a:tableStyleId>
              </a:tblPr>
              <a:tblGrid>
                <a:gridCol w="1381944">
                  <a:extLst>
                    <a:ext uri="{9D8B030D-6E8A-4147-A177-3AD203B41FA5}">
                      <a16:colId xmlns:a16="http://schemas.microsoft.com/office/drawing/2014/main" val="4145244386"/>
                    </a:ext>
                  </a:extLst>
                </a:gridCol>
                <a:gridCol w="3991087">
                  <a:extLst>
                    <a:ext uri="{9D8B030D-6E8A-4147-A177-3AD203B41FA5}">
                      <a16:colId xmlns:a16="http://schemas.microsoft.com/office/drawing/2014/main" val="1567796644"/>
                    </a:ext>
                  </a:extLst>
                </a:gridCol>
                <a:gridCol w="6206879">
                  <a:extLst>
                    <a:ext uri="{9D8B030D-6E8A-4147-A177-3AD203B41FA5}">
                      <a16:colId xmlns:a16="http://schemas.microsoft.com/office/drawing/2014/main" val="2594425773"/>
                    </a:ext>
                  </a:extLst>
                </a:gridCol>
              </a:tblGrid>
              <a:tr h="198027">
                <a:tc rowSpan="2">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200" b="1" noProof="0">
                          <a:solidFill>
                            <a:schemeClr val="bg1"/>
                          </a:solidFill>
                        </a:rPr>
                        <a:t>Timely and High Quality</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indent="0">
                        <a:spcBef>
                          <a:spcPts val="600"/>
                        </a:spcBef>
                        <a:buFont typeface="Arial" panose="020B0604020202020204" pitchFamily="34" charset="0"/>
                        <a:buNone/>
                      </a:pPr>
                      <a:r>
                        <a:rPr lang="en-GB" sz="1100" b="1"/>
                        <a:t>Improving timeliness programme</a:t>
                      </a:r>
                      <a:endParaRPr lang="en-GB" sz="1100" b="1" kern="1200" noProof="0">
                        <a:solidFill>
                          <a:schemeClr val="dk1"/>
                        </a:solidFill>
                        <a:latin typeface="+mn-lt"/>
                        <a:ea typeface="+mn-ea"/>
                        <a:cs typeface="+mn-cs"/>
                      </a:endParaRPr>
                    </a:p>
                  </a:txBody>
                  <a:tcPr marL="180000" marR="180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tc>
                  <a:txBody>
                    <a:bodyPr/>
                    <a:lstStyle/>
                    <a:p>
                      <a:pPr marL="0" indent="0">
                        <a:spcBef>
                          <a:spcPts val="600"/>
                        </a:spcBef>
                        <a:buFont typeface="Arial" panose="020B0604020202020204" pitchFamily="34" charset="0"/>
                        <a:buNone/>
                      </a:pPr>
                      <a:r>
                        <a:rPr lang="en-GB" sz="1050">
                          <a:solidFill>
                            <a:schemeClr val="tx1"/>
                          </a:solidFill>
                          <a:latin typeface="+mn-lt"/>
                        </a:rPr>
                        <a:t>Improve the timeliness of guidance production across guidelines, health tech and medicines whilst maintaining the quality of our guidance</a:t>
                      </a:r>
                      <a:endParaRPr lang="en-GB" sz="1050" kern="1200" noProof="0">
                        <a:solidFill>
                          <a:schemeClr val="dk1"/>
                        </a:solidFill>
                        <a:latin typeface="+mn-lt"/>
                        <a:ea typeface="+mn-ea"/>
                        <a:cs typeface="+mn-cs"/>
                      </a:endParaRP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F4F1"/>
                    </a:solidFill>
                  </a:tcPr>
                </a:tc>
                <a:extLst>
                  <a:ext uri="{0D108BD9-81ED-4DB2-BD59-A6C34878D82A}">
                    <a16:rowId xmlns:a16="http://schemas.microsoft.com/office/drawing/2014/main" val="291335419"/>
                  </a:ext>
                </a:extLst>
              </a:tr>
              <a:tr h="198027">
                <a:tc vMerge="1">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lang="en-GB" sz="1400" b="1" noProof="0">
                        <a:solidFill>
                          <a:schemeClr val="bg1"/>
                        </a:solidFill>
                      </a:endParaRP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100" b="1" kern="1200">
                          <a:solidFill>
                            <a:schemeClr val="dk1"/>
                          </a:solidFill>
                          <a:latin typeface="+mn-lt"/>
                          <a:ea typeface="+mn-ea"/>
                          <a:cs typeface="+mn-cs"/>
                        </a:rPr>
                        <a:t>Friction free pathway</a:t>
                      </a:r>
                    </a:p>
                  </a:txBody>
                  <a:tcPr marL="180000" marR="180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tc>
                  <a:txBody>
                    <a:bodyPr/>
                    <a:lstStyle/>
                    <a:p>
                      <a:pPr marL="0" indent="0">
                        <a:buFont typeface="Arial" panose="020B0604020202020204" pitchFamily="34" charset="0"/>
                        <a:buNone/>
                      </a:pPr>
                      <a:r>
                        <a:rPr lang="en-GB" sz="1050" kern="1200">
                          <a:solidFill>
                            <a:schemeClr val="dk1"/>
                          </a:solidFill>
                          <a:latin typeface="+mn-lt"/>
                          <a:ea typeface="+mn-ea"/>
                          <a:cs typeface="+mn-cs"/>
                        </a:rPr>
                        <a:t>Identify areas where NICE, the MHRA and NHSE can work more closely to decrease the time between MHRA marketing authorisation and NICE guidance for medicines</a:t>
                      </a: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F4F1"/>
                    </a:solidFill>
                  </a:tcPr>
                </a:tc>
                <a:extLst>
                  <a:ext uri="{0D108BD9-81ED-4DB2-BD59-A6C34878D82A}">
                    <a16:rowId xmlns:a16="http://schemas.microsoft.com/office/drawing/2014/main" val="3033805826"/>
                  </a:ext>
                </a:extLst>
              </a:tr>
              <a:tr h="224467">
                <a:tc rowSpan="4">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200" b="1" noProof="0">
                          <a:solidFill>
                            <a:schemeClr val="bg1"/>
                          </a:solidFill>
                        </a:rPr>
                        <a:t>Relevant</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indent="0">
                        <a:spcBef>
                          <a:spcPts val="600"/>
                        </a:spcBef>
                        <a:buFont typeface="Arial" panose="020B0604020202020204" pitchFamily="34" charset="0"/>
                        <a:buNone/>
                      </a:pPr>
                      <a:r>
                        <a:rPr lang="en-GB" sz="1100" b="1"/>
                        <a:t>Rules based pathway</a:t>
                      </a:r>
                      <a:endParaRPr lang="en-GB" sz="1100" b="1" kern="1200" noProof="0">
                        <a:solidFill>
                          <a:schemeClr val="dk1"/>
                        </a:solidFill>
                        <a:latin typeface="+mn-lt"/>
                        <a:ea typeface="+mn-ea"/>
                        <a:cs typeface="+mn-cs"/>
                      </a:endParaRPr>
                    </a:p>
                  </a:txBody>
                  <a:tcPr marL="180000" marR="180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tc>
                  <a:txBody>
                    <a:bodyPr/>
                    <a:lstStyle/>
                    <a:p>
                      <a:pPr marL="0" indent="0">
                        <a:spcBef>
                          <a:spcPts val="600"/>
                        </a:spcBef>
                        <a:buFont typeface="Arial" panose="020B0604020202020204" pitchFamily="34" charset="0"/>
                        <a:buNone/>
                      </a:pPr>
                      <a:r>
                        <a:rPr lang="en-GB" sz="1050" kern="1200">
                          <a:solidFill>
                            <a:schemeClr val="tx1"/>
                          </a:solidFill>
                          <a:latin typeface="+mn-lt"/>
                          <a:ea typeface="+mn-ea"/>
                          <a:cs typeface="+mn-cs"/>
                        </a:rPr>
                        <a:t>Work with DHSC and NHSE to develop a clear, consistent, standardised and streamlined rules-based approach to HealthTech evaluations and adoption</a:t>
                      </a:r>
                      <a:endParaRPr lang="en-GB" sz="1050" kern="1200" noProof="0">
                        <a:solidFill>
                          <a:schemeClr val="dk1"/>
                        </a:solidFill>
                        <a:latin typeface="+mn-lt"/>
                        <a:ea typeface="+mn-ea"/>
                        <a:cs typeface="+mn-cs"/>
                      </a:endParaRP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F4F1"/>
                    </a:solidFill>
                  </a:tcPr>
                </a:tc>
                <a:extLst>
                  <a:ext uri="{0D108BD9-81ED-4DB2-BD59-A6C34878D82A}">
                    <a16:rowId xmlns:a16="http://schemas.microsoft.com/office/drawing/2014/main" val="490320235"/>
                  </a:ext>
                </a:extLst>
              </a:tr>
              <a:tr h="224467">
                <a:tc vMerge="1">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lang="en-GB" sz="1600" b="1" noProof="0">
                        <a:solidFill>
                          <a:schemeClr val="bg1"/>
                        </a:solidFill>
                      </a:endParaRP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indent="0">
                        <a:spcBef>
                          <a:spcPts val="600"/>
                        </a:spcBef>
                        <a:buFont typeface="Arial" panose="020B0604020202020204" pitchFamily="34" charset="0"/>
                        <a:buNone/>
                      </a:pPr>
                      <a:r>
                        <a:rPr lang="en-GB" sz="1100" b="1"/>
                        <a:t>Improve approach to funding variations</a:t>
                      </a:r>
                      <a:endParaRPr lang="en-GB" sz="1100" b="1" kern="1200" noProof="0">
                        <a:solidFill>
                          <a:schemeClr val="dk1"/>
                        </a:solidFill>
                        <a:latin typeface="+mn-lt"/>
                        <a:ea typeface="+mn-ea"/>
                        <a:cs typeface="+mn-cs"/>
                      </a:endParaRPr>
                    </a:p>
                  </a:txBody>
                  <a:tcPr marL="180000" marR="180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tc>
                  <a:txBody>
                    <a:bodyPr/>
                    <a:lstStyle/>
                    <a:p>
                      <a:pPr marL="0" indent="0">
                        <a:spcBef>
                          <a:spcPts val="600"/>
                        </a:spcBef>
                        <a:buFont typeface="Arial" panose="020B0604020202020204" pitchFamily="34" charset="0"/>
                        <a:buNone/>
                      </a:pPr>
                      <a:r>
                        <a:rPr lang="en-US" sz="1050" kern="1200" noProof="0">
                          <a:solidFill>
                            <a:schemeClr val="tx1"/>
                          </a:solidFill>
                          <a:latin typeface="+mn-lt"/>
                          <a:ea typeface="+mn-ea"/>
                          <a:cs typeface="+mn-cs"/>
                        </a:rPr>
                        <a:t>Review the current approach for dealing with Funding Variation Requests and consider areas that need to be amended and strengthened, working closely with DHSC/NHSE</a:t>
                      </a:r>
                      <a:endParaRPr lang="en-GB" sz="1050" kern="1200" noProof="0">
                        <a:solidFill>
                          <a:schemeClr val="dk1"/>
                        </a:solidFill>
                        <a:latin typeface="+mn-lt"/>
                        <a:ea typeface="+mn-ea"/>
                        <a:cs typeface="+mn-cs"/>
                      </a:endParaRP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F4F1"/>
                    </a:solidFill>
                  </a:tcPr>
                </a:tc>
                <a:extLst>
                  <a:ext uri="{0D108BD9-81ED-4DB2-BD59-A6C34878D82A}">
                    <a16:rowId xmlns:a16="http://schemas.microsoft.com/office/drawing/2014/main" val="231260010"/>
                  </a:ext>
                </a:extLst>
              </a:tr>
              <a:tr h="0">
                <a:tc vMerge="1">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lang="en-GB" sz="1600" b="1" noProof="0">
                        <a:solidFill>
                          <a:schemeClr val="bg1"/>
                        </a:solidFill>
                      </a:endParaRP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indent="0">
                        <a:spcBef>
                          <a:spcPts val="600"/>
                        </a:spcBef>
                        <a:buFont typeface="Arial" panose="020B0604020202020204" pitchFamily="34" charset="0"/>
                        <a:buNone/>
                      </a:pPr>
                      <a:r>
                        <a:rPr lang="en-GB" sz="1100" b="1"/>
                        <a:t>Whole lifecycle approach</a:t>
                      </a:r>
                      <a:endParaRPr lang="en-GB" sz="1100" b="1" kern="1200" noProof="0">
                        <a:solidFill>
                          <a:schemeClr val="dk1"/>
                        </a:solidFill>
                        <a:latin typeface="+mn-lt"/>
                        <a:ea typeface="+mn-ea"/>
                        <a:cs typeface="+mn-cs"/>
                      </a:endParaRPr>
                    </a:p>
                  </a:txBody>
                  <a:tcPr marL="180000" marR="180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tc>
                  <a:txBody>
                    <a:bodyPr/>
                    <a:lstStyle/>
                    <a:p>
                      <a:pPr marL="0" indent="0">
                        <a:spcBef>
                          <a:spcPts val="600"/>
                        </a:spcBef>
                        <a:buFont typeface="Arial" panose="020B0604020202020204" pitchFamily="34" charset="0"/>
                        <a:buNone/>
                      </a:pPr>
                      <a:r>
                        <a:rPr lang="en-GB" sz="1050">
                          <a:solidFill>
                            <a:schemeClr val="tx1"/>
                          </a:solidFill>
                          <a:latin typeface="+mn-lt"/>
                        </a:rPr>
                        <a:t>Assess the lifecycle value of innovations and guidelines with the goal of improving population health</a:t>
                      </a:r>
                      <a:endParaRPr lang="en-GB" sz="1050" kern="1200" noProof="0">
                        <a:solidFill>
                          <a:schemeClr val="dk1"/>
                        </a:solidFill>
                        <a:latin typeface="+mn-lt"/>
                        <a:ea typeface="+mn-ea"/>
                        <a:cs typeface="+mn-cs"/>
                      </a:endParaRP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F4F1"/>
                    </a:solidFill>
                  </a:tcPr>
                </a:tc>
                <a:extLst>
                  <a:ext uri="{0D108BD9-81ED-4DB2-BD59-A6C34878D82A}">
                    <a16:rowId xmlns:a16="http://schemas.microsoft.com/office/drawing/2014/main" val="4048777757"/>
                  </a:ext>
                </a:extLst>
              </a:tr>
              <a:tr h="0">
                <a:tc vMerge="1">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lang="en-GB" sz="1600" b="1" noProof="0">
                        <a:solidFill>
                          <a:schemeClr val="bg1"/>
                        </a:solidFill>
                      </a:endParaRP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indent="0">
                        <a:spcBef>
                          <a:spcPts val="600"/>
                        </a:spcBef>
                        <a:buFont typeface="Arial" panose="020B0604020202020204" pitchFamily="34" charset="0"/>
                        <a:buNone/>
                      </a:pPr>
                      <a:r>
                        <a:rPr lang="en-GB" sz="1100" b="1"/>
                        <a:t>Progress AI statement of intent</a:t>
                      </a:r>
                      <a:endParaRPr lang="en-GB" sz="1100" b="1" kern="1200" noProof="0">
                        <a:solidFill>
                          <a:schemeClr val="dk1"/>
                        </a:solidFill>
                        <a:latin typeface="+mn-lt"/>
                        <a:ea typeface="+mn-ea"/>
                        <a:cs typeface="+mn-cs"/>
                      </a:endParaRPr>
                    </a:p>
                  </a:txBody>
                  <a:tcPr marL="180000" marR="180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tc>
                  <a:txBody>
                    <a:bodyPr/>
                    <a:lstStyle/>
                    <a:p>
                      <a:pPr marL="0" indent="0">
                        <a:spcBef>
                          <a:spcPts val="600"/>
                        </a:spcBef>
                        <a:buFont typeface="Arial" panose="020B0604020202020204" pitchFamily="34" charset="0"/>
                        <a:buNone/>
                      </a:pPr>
                      <a:r>
                        <a:rPr lang="en-GB" sz="1050" kern="1200" noProof="0">
                          <a:solidFill>
                            <a:schemeClr val="dk1"/>
                          </a:solidFill>
                          <a:latin typeface="+mn-lt"/>
                          <a:ea typeface="+mn-ea"/>
                          <a:cs typeface="+mn-cs"/>
                        </a:rPr>
                        <a:t>Position NICE as the leading HTA Agency in the evaluation and use of Artificial Intelligence</a:t>
                      </a: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F4F1"/>
                    </a:solidFill>
                  </a:tcPr>
                </a:tc>
                <a:extLst>
                  <a:ext uri="{0D108BD9-81ED-4DB2-BD59-A6C34878D82A}">
                    <a16:rowId xmlns:a16="http://schemas.microsoft.com/office/drawing/2014/main" val="1909609103"/>
                  </a:ext>
                </a:extLst>
              </a:tr>
              <a:tr h="224467">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200" b="1" noProof="0">
                          <a:solidFill>
                            <a:schemeClr val="bg1"/>
                          </a:solidFill>
                        </a:rPr>
                        <a:t>Usable</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indent="0">
                        <a:spcBef>
                          <a:spcPts val="600"/>
                        </a:spcBef>
                        <a:buFont typeface="Arial" panose="020B0604020202020204" pitchFamily="34" charset="0"/>
                        <a:buNone/>
                      </a:pPr>
                      <a:r>
                        <a:rPr lang="en-US" sz="1100" b="1"/>
                        <a:t>Implementation of a platform to enable guidance content management and publication</a:t>
                      </a:r>
                      <a:endParaRPr lang="en-GB" sz="1100" b="1" noProof="0"/>
                    </a:p>
                  </a:txBody>
                  <a:tcPr marL="180000" marR="180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tc>
                  <a:txBody>
                    <a:bodyPr/>
                    <a:lstStyle/>
                    <a:p>
                      <a:pPr marL="0" indent="0">
                        <a:spcBef>
                          <a:spcPts val="600"/>
                        </a:spcBef>
                        <a:buFont typeface="Arial" panose="020B0604020202020204" pitchFamily="34" charset="0"/>
                        <a:buNone/>
                      </a:pPr>
                      <a:r>
                        <a:rPr lang="en-US" sz="1050"/>
                        <a:t>Implement a new content creation, curation &amp; product publication and syndication service, underpinned by a knowledge platform</a:t>
                      </a:r>
                      <a:endParaRPr lang="en-GB" sz="1050" noProof="0"/>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F4F1"/>
                    </a:solidFill>
                  </a:tcPr>
                </a:tc>
                <a:extLst>
                  <a:ext uri="{0D108BD9-81ED-4DB2-BD59-A6C34878D82A}">
                    <a16:rowId xmlns:a16="http://schemas.microsoft.com/office/drawing/2014/main" val="2139989870"/>
                  </a:ext>
                </a:extLst>
              </a:tr>
              <a:tr h="224467">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200" b="1" noProof="0">
                          <a:solidFill>
                            <a:schemeClr val="bg1"/>
                          </a:solidFill>
                        </a:rPr>
                        <a:t>Impactful</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indent="0">
                        <a:spcBef>
                          <a:spcPts val="600"/>
                        </a:spcBef>
                        <a:buFont typeface="Arial" panose="020B0604020202020204" pitchFamily="34" charset="0"/>
                        <a:buNone/>
                      </a:pPr>
                      <a:r>
                        <a:rPr lang="en-GB" sz="1100" b="1"/>
                        <a:t>Single programme of support for guidance uptake</a:t>
                      </a:r>
                      <a:endParaRPr lang="en-GB" sz="1100" b="1" noProof="0"/>
                    </a:p>
                  </a:txBody>
                  <a:tcPr marL="180000" marR="180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tc>
                  <a:txBody>
                    <a:bodyPr/>
                    <a:lstStyle/>
                    <a:p>
                      <a:pPr marL="0" indent="0">
                        <a:spcBef>
                          <a:spcPts val="600"/>
                        </a:spcBef>
                        <a:buFont typeface="Arial" panose="020B0604020202020204" pitchFamily="34" charset="0"/>
                        <a:buNone/>
                      </a:pPr>
                      <a:r>
                        <a:rPr lang="en-GB" sz="1050" noProof="0"/>
                        <a:t>Refresh NICE’s engagement approach in the health and care system, focusing on a small number of priority topics, a focused programme of implementation support, and the most influential partners</a:t>
                      </a: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F4F1"/>
                    </a:solidFill>
                  </a:tcPr>
                </a:tc>
                <a:extLst>
                  <a:ext uri="{0D108BD9-81ED-4DB2-BD59-A6C34878D82A}">
                    <a16:rowId xmlns:a16="http://schemas.microsoft.com/office/drawing/2014/main" val="2912386444"/>
                  </a:ext>
                </a:extLst>
              </a:tr>
              <a:tr h="224467">
                <a:tc rowSpan="3">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200" b="1" noProof="0">
                          <a:solidFill>
                            <a:schemeClr val="bg1"/>
                          </a:solidFill>
                        </a:rPr>
                        <a:t>Brilliant organisation</a:t>
                      </a: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indent="0">
                        <a:spcBef>
                          <a:spcPts val="600"/>
                        </a:spcBef>
                        <a:buFont typeface="Arial" panose="020B0604020202020204" pitchFamily="34" charset="0"/>
                        <a:buNone/>
                      </a:pPr>
                      <a:r>
                        <a:rPr lang="en-GB" sz="1100" b="1"/>
                        <a:t>Build financial and commercial agility</a:t>
                      </a:r>
                      <a:endParaRPr lang="en-GB" sz="1100" b="1" noProof="0"/>
                    </a:p>
                  </a:txBody>
                  <a:tcPr marL="180000" marR="180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tc>
                  <a:txBody>
                    <a:bodyPr/>
                    <a:lstStyle/>
                    <a:p>
                      <a:pPr marL="0" indent="0">
                        <a:spcBef>
                          <a:spcPts val="600"/>
                        </a:spcBef>
                        <a:buFont typeface="Arial" panose="020B0604020202020204" pitchFamily="34" charset="0"/>
                        <a:buNone/>
                      </a:pPr>
                      <a:r>
                        <a:rPr lang="en-US" sz="1050">
                          <a:effectLst/>
                        </a:rPr>
                        <a:t>Enable NICE to adjust to changing priorities through more sustainable funding and income and a more flexible cost base. This includes the development of new contracting approaches, improved financial management practices and a new commercial strategy.</a:t>
                      </a:r>
                      <a:endParaRPr lang="en-GB" sz="1050" noProof="0"/>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F4F1"/>
                    </a:solidFill>
                  </a:tcPr>
                </a:tc>
                <a:extLst>
                  <a:ext uri="{0D108BD9-81ED-4DB2-BD59-A6C34878D82A}">
                    <a16:rowId xmlns:a16="http://schemas.microsoft.com/office/drawing/2014/main" val="200281770"/>
                  </a:ext>
                </a:extLst>
              </a:tr>
              <a:tr h="0">
                <a:tc vMerge="1">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lang="en-GB" sz="1600" b="1" noProof="0">
                        <a:solidFill>
                          <a:schemeClr val="bg1"/>
                        </a:solidFill>
                      </a:endParaRP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indent="0">
                        <a:spcBef>
                          <a:spcPts val="600"/>
                        </a:spcBef>
                        <a:buFont typeface="Arial" panose="020B0604020202020204" pitchFamily="34" charset="0"/>
                        <a:buNone/>
                      </a:pPr>
                      <a:r>
                        <a:rPr lang="en-US" sz="1100" b="1"/>
                        <a:t>Strengthen NICE’s reputation and influence</a:t>
                      </a:r>
                      <a:endParaRPr lang="en-GB" sz="1100" b="1" noProof="0"/>
                    </a:p>
                  </a:txBody>
                  <a:tcPr marL="180000" marR="180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tc>
                  <a:txBody>
                    <a:bodyPr/>
                    <a:lstStyle/>
                    <a:p>
                      <a:pPr marL="0" indent="0">
                        <a:spcBef>
                          <a:spcPts val="600"/>
                        </a:spcBef>
                        <a:buFont typeface="Arial" panose="020B0604020202020204" pitchFamily="34" charset="0"/>
                        <a:buNone/>
                      </a:pPr>
                      <a:r>
                        <a:rPr lang="en-GB" sz="1050">
                          <a:solidFill>
                            <a:schemeClr val="tx1"/>
                          </a:solidFill>
                          <a:latin typeface="+mn-lt"/>
                        </a:rPr>
                        <a:t>Broaden our communications approach to cover content beyond individual guidance decisions, increase our focus on external placement of storytelling content, run a year-long brand marketing and content plan, and complete the corporate website migration</a:t>
                      </a:r>
                      <a:endParaRPr lang="en-GB" sz="1050" noProof="0"/>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F4F1"/>
                    </a:solidFill>
                  </a:tcPr>
                </a:tc>
                <a:extLst>
                  <a:ext uri="{0D108BD9-81ED-4DB2-BD59-A6C34878D82A}">
                    <a16:rowId xmlns:a16="http://schemas.microsoft.com/office/drawing/2014/main" val="1186022031"/>
                  </a:ext>
                </a:extLst>
              </a:tr>
              <a:tr h="0">
                <a:tc vMerge="1">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lang="en-GB" sz="1600" b="1" noProof="0">
                        <a:solidFill>
                          <a:schemeClr val="bg1"/>
                        </a:solidFill>
                      </a:endParaRPr>
                    </a:p>
                  </a:txBody>
                  <a:tcPr marL="137160" marR="137160" marT="72000" marB="72000" anchor="ctr">
                    <a:lnL w="38100" cap="flat" cmpd="sng" algn="ctr">
                      <a:solidFill>
                        <a:srgbClr val="F7F4F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indent="0">
                        <a:spcBef>
                          <a:spcPts val="600"/>
                        </a:spcBef>
                        <a:buFont typeface="Arial" panose="020B0604020202020204" pitchFamily="34" charset="0"/>
                        <a:buNone/>
                      </a:pPr>
                      <a:r>
                        <a:rPr lang="en-US" sz="1100" b="1"/>
                        <a:t>Embed improvement into our ways of working</a:t>
                      </a:r>
                      <a:endParaRPr lang="en-GB" sz="1100" b="1" noProof="0"/>
                    </a:p>
                  </a:txBody>
                  <a:tcPr marL="180000" marR="180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E0E6"/>
                    </a:solidFill>
                  </a:tcPr>
                </a:tc>
                <a:tc>
                  <a:txBody>
                    <a:bodyPr/>
                    <a:lstStyle/>
                    <a:p>
                      <a:pPr marL="0" indent="0">
                        <a:spcBef>
                          <a:spcPts val="600"/>
                        </a:spcBef>
                        <a:buFont typeface="Arial" panose="020B0604020202020204" pitchFamily="34" charset="0"/>
                        <a:buNone/>
                      </a:pPr>
                      <a:r>
                        <a:rPr lang="en-GB" sz="1050" noProof="0" dirty="0"/>
                        <a:t>Build knowledge and skills in Continuous Quality Improvement through a learning programme and by coaching staff to use it in their work</a:t>
                      </a:r>
                    </a:p>
                  </a:txBody>
                  <a:tcPr marL="180000" marR="180000" marT="72000" marB="72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F4F1"/>
                    </a:solidFill>
                  </a:tcPr>
                </a:tc>
                <a:extLst>
                  <a:ext uri="{0D108BD9-81ED-4DB2-BD59-A6C34878D82A}">
                    <a16:rowId xmlns:a16="http://schemas.microsoft.com/office/drawing/2014/main" val="2438223824"/>
                  </a:ext>
                </a:extLst>
              </a:tr>
            </a:tbl>
          </a:graphicData>
        </a:graphic>
      </p:graphicFrame>
      <p:sp>
        <p:nvSpPr>
          <p:cNvPr id="3" name="Rectangle 2">
            <a:extLst>
              <a:ext uri="{FF2B5EF4-FFF2-40B4-BE49-F238E27FC236}">
                <a16:creationId xmlns:a16="http://schemas.microsoft.com/office/drawing/2014/main" id="{64D48090-6C7C-9268-2AD6-1C83DBC909E4}"/>
              </a:ext>
            </a:extLst>
          </p:cNvPr>
          <p:cNvSpPr/>
          <p:nvPr/>
        </p:nvSpPr>
        <p:spPr>
          <a:xfrm>
            <a:off x="11552177" y="6297105"/>
            <a:ext cx="503953" cy="515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4</a:t>
            </a:r>
            <a:endParaRPr lang="en-GB" sz="1600" b="1">
              <a:solidFill>
                <a:schemeClr val="tx1"/>
              </a:solidFill>
            </a:endParaRPr>
          </a:p>
        </p:txBody>
      </p:sp>
    </p:spTree>
    <p:extLst>
      <p:ext uri="{BB962C8B-B14F-4D97-AF65-F5344CB8AC3E}">
        <p14:creationId xmlns:p14="http://schemas.microsoft.com/office/powerpoint/2010/main" val="1687826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767CA0-D9AE-AF8D-0EF5-EA62C2FAF49D}"/>
              </a:ext>
              <a:ext uri="{C183D7F6-B498-43B3-948B-1728B52AA6E4}">
                <adec:decorative xmlns:adec="http://schemas.microsoft.com/office/drawing/2017/decorative" val="1"/>
              </a:ext>
            </a:extLst>
          </p:cNvPr>
          <p:cNvSpPr/>
          <p:nvPr/>
        </p:nvSpPr>
        <p:spPr>
          <a:xfrm>
            <a:off x="0" y="3516942"/>
            <a:ext cx="12191999" cy="2420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4" name="Title 4">
            <a:extLst>
              <a:ext uri="{FF2B5EF4-FFF2-40B4-BE49-F238E27FC236}">
                <a16:creationId xmlns:a16="http://schemas.microsoft.com/office/drawing/2014/main" id="{08406787-0B71-DE15-1ACF-D584505F5F7A}"/>
              </a:ext>
            </a:extLst>
          </p:cNvPr>
          <p:cNvSpPr>
            <a:spLocks noGrp="1"/>
          </p:cNvSpPr>
          <p:nvPr>
            <p:ph type="ctrTitle"/>
          </p:nvPr>
        </p:nvSpPr>
        <p:spPr>
          <a:xfrm>
            <a:off x="250591" y="151558"/>
            <a:ext cx="4064235" cy="723635"/>
          </a:xfrm>
        </p:spPr>
        <p:txBody>
          <a:bodyPr>
            <a:noAutofit/>
          </a:bodyPr>
          <a:lstStyle/>
          <a:p>
            <a:r>
              <a:rPr lang="en-GB" b="0"/>
              <a:t>NICE’s purpose</a:t>
            </a:r>
          </a:p>
        </p:txBody>
      </p:sp>
      <p:sp>
        <p:nvSpPr>
          <p:cNvPr id="3" name="TextBox 2">
            <a:extLst>
              <a:ext uri="{FF2B5EF4-FFF2-40B4-BE49-F238E27FC236}">
                <a16:creationId xmlns:a16="http://schemas.microsoft.com/office/drawing/2014/main" id="{69BD80FE-D53A-4BED-EFFB-90BF36CAB7B5}"/>
              </a:ext>
            </a:extLst>
          </p:cNvPr>
          <p:cNvSpPr txBox="1"/>
          <p:nvPr/>
        </p:nvSpPr>
        <p:spPr>
          <a:xfrm>
            <a:off x="1275487" y="937968"/>
            <a:ext cx="9568600" cy="461665"/>
          </a:xfrm>
          <a:prstGeom prst="rect">
            <a:avLst/>
          </a:prstGeom>
          <a:noFill/>
        </p:spPr>
        <p:txBody>
          <a:bodyPr wrap="square">
            <a:spAutoFit/>
          </a:bodyPr>
          <a:lstStyle/>
          <a:p>
            <a:pPr algn="ctr"/>
            <a:r>
              <a:rPr lang="en-GB" sz="2400" b="0">
                <a:latin typeface="Inter SemiBold" panose="02000503000000020004" pitchFamily="2" charset="0"/>
                <a:ea typeface="Inter SemiBold" panose="02000503000000020004" pitchFamily="2" charset="0"/>
              </a:rPr>
              <a:t>Our values drive how we deliver our purpose and priorities </a:t>
            </a:r>
            <a:endParaRPr lang="en-GB" sz="2400">
              <a:latin typeface="Inter SemiBold" panose="02000503000000020004" pitchFamily="2" charset="0"/>
              <a:ea typeface="Inter SemiBold" panose="02000503000000020004" pitchFamily="2" charset="0"/>
            </a:endParaRPr>
          </a:p>
        </p:txBody>
      </p:sp>
      <p:pic>
        <p:nvPicPr>
          <p:cNvPr id="13" name="Picture 12">
            <a:extLst>
              <a:ext uri="{FF2B5EF4-FFF2-40B4-BE49-F238E27FC236}">
                <a16:creationId xmlns:a16="http://schemas.microsoft.com/office/drawing/2014/main" id="{CA1EC569-0B9B-6DC1-7C63-983A676B565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1016" y="1583741"/>
            <a:ext cx="957406" cy="957406"/>
          </a:xfrm>
          <a:prstGeom prst="rect">
            <a:avLst/>
          </a:prstGeom>
        </p:spPr>
      </p:pic>
      <p:sp>
        <p:nvSpPr>
          <p:cNvPr id="14" name="Text Placeholder 2">
            <a:extLst>
              <a:ext uri="{FF2B5EF4-FFF2-40B4-BE49-F238E27FC236}">
                <a16:creationId xmlns:a16="http://schemas.microsoft.com/office/drawing/2014/main" id="{8525E72B-5DC8-7434-9580-496B43A42C68}"/>
              </a:ext>
            </a:extLst>
          </p:cNvPr>
          <p:cNvSpPr txBox="1">
            <a:spLocks/>
          </p:cNvSpPr>
          <p:nvPr/>
        </p:nvSpPr>
        <p:spPr>
          <a:xfrm>
            <a:off x="784191" y="2535712"/>
            <a:ext cx="1624498" cy="58433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2400"/>
              </a:spcAft>
              <a:buClrTx/>
              <a:buSzTx/>
              <a:buFont typeface="Arial" panose="020B0604020202020204" pitchFamily="34" charset="0"/>
              <a:buNone/>
              <a:tabLst/>
              <a:defRPr/>
            </a:pPr>
            <a:r>
              <a:rPr kumimoji="0" lang="en-GB" b="0" i="0" u="none" strike="noStrike" kern="1200" cap="none" spc="0" normalizeH="0" baseline="0" noProof="0">
                <a:ln>
                  <a:noFill/>
                </a:ln>
                <a:solidFill>
                  <a:srgbClr val="000000"/>
                </a:solidFill>
                <a:effectLst/>
                <a:uLnTx/>
                <a:uFillTx/>
                <a:latin typeface="Inter SemiBold" panose="02000503000000020004" pitchFamily="2" charset="0"/>
                <a:ea typeface="Inter SemiBold" panose="02000503000000020004" pitchFamily="2" charset="0"/>
              </a:rPr>
              <a:t>We focus on </a:t>
            </a:r>
            <a:br>
              <a:rPr kumimoji="0" lang="en-GB" b="0" i="0" u="none" strike="noStrike" kern="1200" cap="none" spc="0" normalizeH="0" baseline="0" noProof="0">
                <a:ln>
                  <a:noFill/>
                </a:ln>
                <a:solidFill>
                  <a:srgbClr val="000000"/>
                </a:solidFill>
                <a:effectLst/>
                <a:uLnTx/>
                <a:uFillTx/>
                <a:latin typeface="Inter SemiBold" panose="02000503000000020004" pitchFamily="2" charset="0"/>
                <a:ea typeface="Inter SemiBold" panose="02000503000000020004" pitchFamily="2" charset="0"/>
              </a:rPr>
            </a:br>
            <a:r>
              <a:rPr kumimoji="0" lang="en-GB" b="0" i="0" u="none" strike="noStrike" kern="1200" cap="none" spc="0" normalizeH="0" baseline="0" noProof="0">
                <a:ln>
                  <a:noFill/>
                </a:ln>
                <a:solidFill>
                  <a:srgbClr val="000000"/>
                </a:solidFill>
                <a:effectLst/>
                <a:uLnTx/>
                <a:uFillTx/>
                <a:latin typeface="Inter SemiBold" panose="02000503000000020004" pitchFamily="2" charset="0"/>
                <a:ea typeface="Inter SemiBold" panose="02000503000000020004" pitchFamily="2" charset="0"/>
              </a:rPr>
              <a:t>users first</a:t>
            </a:r>
          </a:p>
        </p:txBody>
      </p:sp>
      <p:sp>
        <p:nvSpPr>
          <p:cNvPr id="8" name="TextBox 7">
            <a:extLst>
              <a:ext uri="{FF2B5EF4-FFF2-40B4-BE49-F238E27FC236}">
                <a16:creationId xmlns:a16="http://schemas.microsoft.com/office/drawing/2014/main" id="{6DE16815-ECBB-500B-B848-9DE87BBA1867}"/>
              </a:ext>
            </a:extLst>
          </p:cNvPr>
          <p:cNvSpPr txBox="1"/>
          <p:nvPr/>
        </p:nvSpPr>
        <p:spPr>
          <a:xfrm>
            <a:off x="413852" y="3655443"/>
            <a:ext cx="2365177" cy="2185214"/>
          </a:xfrm>
          <a:prstGeom prst="rect">
            <a:avLst/>
          </a:prstGeom>
          <a:noFill/>
        </p:spPr>
        <p:txBody>
          <a:bodyPr wrap="square">
            <a:spAutoFit/>
          </a:bodyPr>
          <a:lstStyle/>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Inter"/>
                <a:ea typeface="Inter SemiBold" panose="02000503000000020004" pitchFamily="2" charset="0"/>
              </a:rPr>
              <a:t>We know what matters to our users.</a:t>
            </a:r>
          </a:p>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Inter"/>
                <a:ea typeface="Inter SemiBold" panose="02000503000000020004" pitchFamily="2" charset="0"/>
              </a:rPr>
              <a:t>We make it our mission to fulfil our users’ needs.</a:t>
            </a:r>
          </a:p>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Inter"/>
                <a:ea typeface="Inter SemiBold" panose="02000503000000020004" pitchFamily="2" charset="0"/>
              </a:rPr>
              <a:t>We work with partners when needed to deliver greater impact.</a:t>
            </a:r>
          </a:p>
        </p:txBody>
      </p:sp>
      <p:pic>
        <p:nvPicPr>
          <p:cNvPr id="5" name="Picture 4">
            <a:extLst>
              <a:ext uri="{FF2B5EF4-FFF2-40B4-BE49-F238E27FC236}">
                <a16:creationId xmlns:a16="http://schemas.microsoft.com/office/drawing/2014/main" id="{2C6EEA7D-D59A-F647-F821-972C1BE6245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96695" y="1578306"/>
            <a:ext cx="957194" cy="957406"/>
          </a:xfrm>
          <a:prstGeom prst="rect">
            <a:avLst/>
          </a:prstGeom>
        </p:spPr>
      </p:pic>
      <p:sp>
        <p:nvSpPr>
          <p:cNvPr id="15" name="Text Placeholder 2">
            <a:extLst>
              <a:ext uri="{FF2B5EF4-FFF2-40B4-BE49-F238E27FC236}">
                <a16:creationId xmlns:a16="http://schemas.microsoft.com/office/drawing/2014/main" id="{69A6331C-CC9A-BA19-CB9C-97B342164E80}"/>
              </a:ext>
            </a:extLst>
          </p:cNvPr>
          <p:cNvSpPr txBox="1">
            <a:spLocks/>
          </p:cNvSpPr>
          <p:nvPr/>
        </p:nvSpPr>
        <p:spPr>
          <a:xfrm>
            <a:off x="2737020" y="2541147"/>
            <a:ext cx="2258469" cy="83663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a:ln>
                  <a:noFill/>
                </a:ln>
                <a:solidFill>
                  <a:srgbClr val="000000"/>
                </a:solidFill>
                <a:effectLst/>
                <a:uLnTx/>
                <a:uFillTx/>
                <a:latin typeface="Inter SemiBold" panose="02000503000000020004" pitchFamily="2" charset="0"/>
                <a:ea typeface="Inter SemiBold" panose="02000503000000020004" pitchFamily="2" charset="0"/>
              </a:rPr>
              <a:t>We unite as one team with one purpose</a:t>
            </a:r>
          </a:p>
        </p:txBody>
      </p:sp>
      <p:sp>
        <p:nvSpPr>
          <p:cNvPr id="27" name="Text Placeholder 2">
            <a:extLst>
              <a:ext uri="{FF2B5EF4-FFF2-40B4-BE49-F238E27FC236}">
                <a16:creationId xmlns:a16="http://schemas.microsoft.com/office/drawing/2014/main" id="{BB854911-CE0E-80DF-8E7E-BF565F2B3884}"/>
              </a:ext>
            </a:extLst>
          </p:cNvPr>
          <p:cNvSpPr txBox="1">
            <a:spLocks/>
          </p:cNvSpPr>
          <p:nvPr/>
        </p:nvSpPr>
        <p:spPr>
          <a:xfrm>
            <a:off x="2754488" y="3647637"/>
            <a:ext cx="2241608" cy="1877047"/>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Inter"/>
                <a:ea typeface="Inter SemiBold" panose="02000503000000020004" pitchFamily="2" charset="0"/>
              </a:rPr>
              <a:t>We put our collective purpose above all else to succeed together.</a:t>
            </a:r>
          </a:p>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Inter"/>
                <a:ea typeface="Inter SemiBold" panose="02000503000000020004" pitchFamily="2" charset="0"/>
              </a:rPr>
              <a:t>We collaborate more to achieve more.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Inter"/>
                <a:ea typeface="Inter SemiBold" panose="02000503000000020004" pitchFamily="2" charset="0"/>
              </a:rPr>
              <a:t>We know what success looks like and make it happen.</a:t>
            </a:r>
          </a:p>
        </p:txBody>
      </p:sp>
      <p:pic>
        <p:nvPicPr>
          <p:cNvPr id="7" name="Picture 6">
            <a:extLst>
              <a:ext uri="{FF2B5EF4-FFF2-40B4-BE49-F238E27FC236}">
                <a16:creationId xmlns:a16="http://schemas.microsoft.com/office/drawing/2014/main" id="{ABDCB5BF-42A1-F234-CB64-6E305EBC000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55367" y="1594545"/>
            <a:ext cx="957194" cy="957194"/>
          </a:xfrm>
          <a:prstGeom prst="rect">
            <a:avLst/>
          </a:prstGeom>
        </p:spPr>
      </p:pic>
      <p:sp>
        <p:nvSpPr>
          <p:cNvPr id="16" name="Text Placeholder 2">
            <a:extLst>
              <a:ext uri="{FF2B5EF4-FFF2-40B4-BE49-F238E27FC236}">
                <a16:creationId xmlns:a16="http://schemas.microsoft.com/office/drawing/2014/main" id="{0A8FB693-2D97-2A5A-826D-E45A19114ACE}"/>
              </a:ext>
            </a:extLst>
          </p:cNvPr>
          <p:cNvSpPr txBox="1">
            <a:spLocks/>
          </p:cNvSpPr>
          <p:nvPr/>
        </p:nvSpPr>
        <p:spPr>
          <a:xfrm>
            <a:off x="5104730" y="2547613"/>
            <a:ext cx="2258469" cy="661092"/>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a:ln>
                  <a:noFill/>
                </a:ln>
                <a:solidFill>
                  <a:srgbClr val="000000"/>
                </a:solidFill>
                <a:effectLst/>
                <a:uLnTx/>
                <a:uFillTx/>
                <a:latin typeface="Inter SemiBold" panose="02000503000000020004" pitchFamily="2" charset="0"/>
                <a:ea typeface="Inter SemiBold" panose="02000503000000020004" pitchFamily="2" charset="0"/>
              </a:rPr>
              <a:t>We trust each other to make decisions</a:t>
            </a:r>
          </a:p>
        </p:txBody>
      </p:sp>
      <p:sp>
        <p:nvSpPr>
          <p:cNvPr id="28" name="Text Placeholder 2">
            <a:extLst>
              <a:ext uri="{FF2B5EF4-FFF2-40B4-BE49-F238E27FC236}">
                <a16:creationId xmlns:a16="http://schemas.microsoft.com/office/drawing/2014/main" id="{383BAA83-0E17-7AD5-692C-CB05AC0D6FDE}"/>
              </a:ext>
            </a:extLst>
          </p:cNvPr>
          <p:cNvSpPr txBox="1">
            <a:spLocks/>
          </p:cNvSpPr>
          <p:nvPr/>
        </p:nvSpPr>
        <p:spPr>
          <a:xfrm>
            <a:off x="4996096" y="3655443"/>
            <a:ext cx="2115085" cy="173775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Inter"/>
                <a:ea typeface="Inter SemiBold" panose="02000503000000020004" pitchFamily="2" charset="0"/>
              </a:rPr>
              <a:t>We value expertise over seniority.</a:t>
            </a:r>
          </a:p>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Inter"/>
                <a:ea typeface="Inter SemiBold" panose="02000503000000020004" pitchFamily="2" charset="0"/>
              </a:rPr>
              <a:t>We share the risk; you make the decision.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Inter"/>
                <a:ea typeface="Inter SemiBold" panose="02000503000000020004" pitchFamily="2" charset="0"/>
              </a:rPr>
              <a:t>We welcome and share honest feedback. </a:t>
            </a:r>
          </a:p>
        </p:txBody>
      </p:sp>
      <p:pic>
        <p:nvPicPr>
          <p:cNvPr id="11" name="Picture 10">
            <a:extLst>
              <a:ext uri="{FF2B5EF4-FFF2-40B4-BE49-F238E27FC236}">
                <a16:creationId xmlns:a16="http://schemas.microsoft.com/office/drawing/2014/main" id="{7DCF562E-9E53-2D51-D02A-AF52D8AD406B}"/>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67746" y="1651387"/>
            <a:ext cx="957194" cy="957406"/>
          </a:xfrm>
          <a:prstGeom prst="rect">
            <a:avLst/>
          </a:prstGeom>
        </p:spPr>
      </p:pic>
      <p:sp>
        <p:nvSpPr>
          <p:cNvPr id="17" name="Text Placeholder 2">
            <a:extLst>
              <a:ext uri="{FF2B5EF4-FFF2-40B4-BE49-F238E27FC236}">
                <a16:creationId xmlns:a16="http://schemas.microsoft.com/office/drawing/2014/main" id="{AB7CBE78-698A-026C-9AB5-06C051D4F216}"/>
              </a:ext>
            </a:extLst>
          </p:cNvPr>
          <p:cNvSpPr txBox="1">
            <a:spLocks/>
          </p:cNvSpPr>
          <p:nvPr/>
        </p:nvSpPr>
        <p:spPr>
          <a:xfrm>
            <a:off x="7516156" y="2612671"/>
            <a:ext cx="1270067" cy="83663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a:ln>
                  <a:noFill/>
                </a:ln>
                <a:solidFill>
                  <a:srgbClr val="000000"/>
                </a:solidFill>
                <a:effectLst/>
                <a:uLnTx/>
                <a:uFillTx/>
                <a:latin typeface="Inter SemiBold" panose="02000503000000020004" pitchFamily="2" charset="0"/>
                <a:ea typeface="Inter SemiBold" panose="02000503000000020004" pitchFamily="2" charset="0"/>
              </a:rPr>
              <a:t>We act boldly</a:t>
            </a:r>
          </a:p>
        </p:txBody>
      </p:sp>
      <p:sp>
        <p:nvSpPr>
          <p:cNvPr id="29" name="Text Placeholder 2">
            <a:extLst>
              <a:ext uri="{FF2B5EF4-FFF2-40B4-BE49-F238E27FC236}">
                <a16:creationId xmlns:a16="http://schemas.microsoft.com/office/drawing/2014/main" id="{703B4632-C6F9-863C-9623-A94527D8E465}"/>
              </a:ext>
            </a:extLst>
          </p:cNvPr>
          <p:cNvSpPr txBox="1">
            <a:spLocks/>
          </p:cNvSpPr>
          <p:nvPr/>
        </p:nvSpPr>
        <p:spPr>
          <a:xfrm>
            <a:off x="7191296" y="3655443"/>
            <a:ext cx="2160131" cy="1877047"/>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Inter"/>
                <a:ea typeface="Inter SemiBold" panose="02000503000000020004" pitchFamily="2" charset="0"/>
              </a:rPr>
              <a:t>We take the initiative and lead by example.</a:t>
            </a:r>
          </a:p>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Inter"/>
                <a:ea typeface="Inter SemiBold" panose="02000503000000020004" pitchFamily="2" charset="0"/>
              </a:rPr>
              <a:t>We push the boundaries to enable radical change.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Inter"/>
                <a:ea typeface="Inter SemiBold" panose="02000503000000020004" pitchFamily="2" charset="0"/>
              </a:rPr>
              <a:t>We test fast and learn faster.</a:t>
            </a:r>
          </a:p>
        </p:txBody>
      </p:sp>
      <p:pic>
        <p:nvPicPr>
          <p:cNvPr id="9" name="Picture 8">
            <a:extLst>
              <a:ext uri="{FF2B5EF4-FFF2-40B4-BE49-F238E27FC236}">
                <a16:creationId xmlns:a16="http://schemas.microsoft.com/office/drawing/2014/main" id="{BB305C67-BB5F-9FE0-914B-FFEBC93E26FA}"/>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86681" y="1651387"/>
            <a:ext cx="957406" cy="957406"/>
          </a:xfrm>
          <a:prstGeom prst="rect">
            <a:avLst/>
          </a:prstGeom>
        </p:spPr>
      </p:pic>
      <p:sp>
        <p:nvSpPr>
          <p:cNvPr id="18" name="Text Placeholder 2">
            <a:extLst>
              <a:ext uri="{FF2B5EF4-FFF2-40B4-BE49-F238E27FC236}">
                <a16:creationId xmlns:a16="http://schemas.microsoft.com/office/drawing/2014/main" id="{27872CF6-B340-48F6-049E-C6B901DC3F42}"/>
              </a:ext>
            </a:extLst>
          </p:cNvPr>
          <p:cNvSpPr txBox="1">
            <a:spLocks/>
          </p:cNvSpPr>
          <p:nvPr/>
        </p:nvSpPr>
        <p:spPr>
          <a:xfrm>
            <a:off x="9362710" y="2611219"/>
            <a:ext cx="2045099" cy="63693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a:ln>
                  <a:noFill/>
                </a:ln>
                <a:solidFill>
                  <a:srgbClr val="000000"/>
                </a:solidFill>
                <a:effectLst/>
                <a:uLnTx/>
                <a:uFillTx/>
                <a:latin typeface="Inter SemiBold" panose="02000503000000020004" pitchFamily="2" charset="0"/>
                <a:ea typeface="Inter SemiBold" panose="02000503000000020004" pitchFamily="2" charset="0"/>
              </a:rPr>
              <a:t>We embrace difference</a:t>
            </a:r>
          </a:p>
        </p:txBody>
      </p:sp>
      <p:sp>
        <p:nvSpPr>
          <p:cNvPr id="30" name="Text Placeholder 2">
            <a:extLst>
              <a:ext uri="{FF2B5EF4-FFF2-40B4-BE49-F238E27FC236}">
                <a16:creationId xmlns:a16="http://schemas.microsoft.com/office/drawing/2014/main" id="{4BC9BE26-BE1C-353E-73FB-68CE1C9A6F82}"/>
              </a:ext>
            </a:extLst>
          </p:cNvPr>
          <p:cNvSpPr txBox="1">
            <a:spLocks/>
          </p:cNvSpPr>
          <p:nvPr/>
        </p:nvSpPr>
        <p:spPr>
          <a:xfrm>
            <a:off x="9351427" y="3585794"/>
            <a:ext cx="2547648" cy="1877047"/>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Inter"/>
                <a:ea typeface="Inter SemiBold" panose="02000503000000020004" pitchFamily="2" charset="0"/>
              </a:rPr>
              <a:t>We take action to include diverse perspectives.</a:t>
            </a:r>
          </a:p>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Inter"/>
                <a:ea typeface="Inter SemiBold" panose="02000503000000020004" pitchFamily="2" charset="0"/>
              </a:rPr>
              <a:t>We value each other and treat everyone with kindness and respect.</a:t>
            </a:r>
          </a:p>
          <a:p>
            <a:pPr marL="285750" marR="0" lvl="0" indent="-285750"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Inter"/>
                <a:ea typeface="Inter SemiBold" panose="02000503000000020004" pitchFamily="2" charset="0"/>
              </a:rPr>
              <a:t>We take a stand if we see unfairness or disrespect.</a:t>
            </a:r>
          </a:p>
        </p:txBody>
      </p:sp>
    </p:spTree>
    <p:extLst>
      <p:ext uri="{BB962C8B-B14F-4D97-AF65-F5344CB8AC3E}">
        <p14:creationId xmlns:p14="http://schemas.microsoft.com/office/powerpoint/2010/main" val="2042551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13260-776D-F6B7-86D9-90BE51D25CF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672855" y="0"/>
            <a:ext cx="7519145"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cxnSp>
        <p:nvCxnSpPr>
          <p:cNvPr id="12" name="Straight Connector 11">
            <a:extLst>
              <a:ext uri="{FF2B5EF4-FFF2-40B4-BE49-F238E27FC236}">
                <a16:creationId xmlns:a16="http://schemas.microsoft.com/office/drawing/2014/main" id="{C13A8BA6-0FC0-BF64-1DE1-DB200F029DAA}"/>
              </a:ext>
              <a:ext uri="{C183D7F6-B498-43B3-948B-1728B52AA6E4}">
                <adec:decorative xmlns:adec="http://schemas.microsoft.com/office/drawing/2017/decorative" val="1"/>
              </a:ext>
            </a:extLst>
          </p:cNvPr>
          <p:cNvCxnSpPr>
            <a:cxnSpLocks/>
          </p:cNvCxnSpPr>
          <p:nvPr/>
        </p:nvCxnSpPr>
        <p:spPr>
          <a:xfrm>
            <a:off x="8835941" y="4787152"/>
            <a:ext cx="523212" cy="0"/>
          </a:xfrm>
          <a:prstGeom prst="line">
            <a:avLst/>
          </a:prstGeom>
          <a:ln w="38100" cap="rnd">
            <a:solidFill>
              <a:srgbClr val="00436C"/>
            </a:solidFill>
            <a:prstDash val="solid"/>
          </a:ln>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F0B6BCD0-EAAA-A8E2-701F-7B1CD276AB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668250" y="-12032"/>
            <a:ext cx="3889948" cy="6867050"/>
          </a:xfrm>
          <a:custGeom>
            <a:avLst/>
            <a:gdLst>
              <a:gd name="connsiteX0" fmla="*/ 0 w 3889948"/>
              <a:gd name="connsiteY0" fmla="*/ 0 h 6858000"/>
              <a:gd name="connsiteX1" fmla="*/ 3889948 w 3889948"/>
              <a:gd name="connsiteY1" fmla="*/ 0 h 6858000"/>
              <a:gd name="connsiteX2" fmla="*/ 3889948 w 3889948"/>
              <a:gd name="connsiteY2" fmla="*/ 6858000 h 6858000"/>
              <a:gd name="connsiteX3" fmla="*/ 0 w 3889948"/>
              <a:gd name="connsiteY3" fmla="*/ 6858000 h 6858000"/>
              <a:gd name="connsiteX4" fmla="*/ 0 w 3889948"/>
              <a:gd name="connsiteY4" fmla="*/ 0 h 6858000"/>
              <a:gd name="connsiteX0" fmla="*/ 0 w 3889948"/>
              <a:gd name="connsiteY0" fmla="*/ 0 h 6858000"/>
              <a:gd name="connsiteX1" fmla="*/ 3889948 w 3889948"/>
              <a:gd name="connsiteY1" fmla="*/ 0 h 6858000"/>
              <a:gd name="connsiteX2" fmla="*/ 2450892 w 3889948"/>
              <a:gd name="connsiteY2" fmla="*/ 6858000 h 6858000"/>
              <a:gd name="connsiteX3" fmla="*/ 0 w 3889948"/>
              <a:gd name="connsiteY3" fmla="*/ 6858000 h 6858000"/>
              <a:gd name="connsiteX4" fmla="*/ 0 w 3889948"/>
              <a:gd name="connsiteY4" fmla="*/ 0 h 6858000"/>
              <a:gd name="connsiteX0" fmla="*/ 0 w 3889948"/>
              <a:gd name="connsiteY0" fmla="*/ 0 h 6858000"/>
              <a:gd name="connsiteX1" fmla="*/ 3889948 w 3889948"/>
              <a:gd name="connsiteY1" fmla="*/ 0 h 6858000"/>
              <a:gd name="connsiteX2" fmla="*/ 2923082 w 3889948"/>
              <a:gd name="connsiteY2" fmla="*/ 6850505 h 6858000"/>
              <a:gd name="connsiteX3" fmla="*/ 0 w 3889948"/>
              <a:gd name="connsiteY3" fmla="*/ 6858000 h 6858000"/>
              <a:gd name="connsiteX4" fmla="*/ 0 w 38899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948" h="6858000">
                <a:moveTo>
                  <a:pt x="0" y="0"/>
                </a:moveTo>
                <a:lnTo>
                  <a:pt x="3889948" y="0"/>
                </a:lnTo>
                <a:lnTo>
                  <a:pt x="2923082" y="6850505"/>
                </a:lnTo>
                <a:lnTo>
                  <a:pt x="0" y="6858000"/>
                </a:lnTo>
                <a:lnTo>
                  <a:pt x="0" y="0"/>
                </a:lnTo>
                <a:close/>
              </a:path>
            </a:pathLst>
          </a:cu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cxnSp>
        <p:nvCxnSpPr>
          <p:cNvPr id="19" name="Straight Arrow Connector 18">
            <a:extLst>
              <a:ext uri="{FF2B5EF4-FFF2-40B4-BE49-F238E27FC236}">
                <a16:creationId xmlns:a16="http://schemas.microsoft.com/office/drawing/2014/main" id="{D6F62E77-09D0-EB0E-B67E-85FD6695D6CD}"/>
              </a:ext>
              <a:ext uri="{C183D7F6-B498-43B3-948B-1728B52AA6E4}">
                <adec:decorative xmlns:adec="http://schemas.microsoft.com/office/drawing/2017/decorative" val="1"/>
              </a:ext>
            </a:extLst>
          </p:cNvPr>
          <p:cNvCxnSpPr>
            <a:cxnSpLocks/>
          </p:cNvCxnSpPr>
          <p:nvPr/>
        </p:nvCxnSpPr>
        <p:spPr>
          <a:xfrm>
            <a:off x="572877" y="2732183"/>
            <a:ext cx="11133400" cy="0"/>
          </a:xfrm>
          <a:prstGeom prst="straightConnector1">
            <a:avLst/>
          </a:prstGeom>
          <a:ln w="76200">
            <a:solidFill>
              <a:srgbClr val="EAD054"/>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36D8B9A-2A80-55D2-2F17-6B32A30DE4FB}"/>
              </a:ext>
            </a:extLst>
          </p:cNvPr>
          <p:cNvSpPr>
            <a:spLocks noGrp="1"/>
          </p:cNvSpPr>
          <p:nvPr>
            <p:ph type="ctrTitle"/>
          </p:nvPr>
        </p:nvSpPr>
        <p:spPr>
          <a:xfrm>
            <a:off x="485723" y="1135542"/>
            <a:ext cx="5219923" cy="4190385"/>
          </a:xfrm>
        </p:spPr>
        <p:txBody>
          <a:bodyPr>
            <a:noAutofit/>
          </a:bodyPr>
          <a:lstStyle/>
          <a:p>
            <a:r>
              <a:rPr lang="en-GB">
                <a:latin typeface="Lora SemiBold"/>
              </a:rPr>
              <a:t>The health and care system is changing</a:t>
            </a:r>
            <a:endParaRPr lang="en-GB"/>
          </a:p>
        </p:txBody>
      </p:sp>
      <p:sp>
        <p:nvSpPr>
          <p:cNvPr id="4" name="TextBox 3">
            <a:extLst>
              <a:ext uri="{FF2B5EF4-FFF2-40B4-BE49-F238E27FC236}">
                <a16:creationId xmlns:a16="http://schemas.microsoft.com/office/drawing/2014/main" id="{D9521486-C9F0-961D-C74F-9106D7AFB30B}"/>
              </a:ext>
            </a:extLst>
          </p:cNvPr>
          <p:cNvSpPr txBox="1"/>
          <p:nvPr/>
        </p:nvSpPr>
        <p:spPr>
          <a:xfrm>
            <a:off x="440059" y="3146439"/>
            <a:ext cx="5595530" cy="258532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Inter"/>
                <a:ea typeface="+mn-ea"/>
                <a:cs typeface="+mn-cs"/>
              </a:rPr>
              <a:t>We’re seeing: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Inter"/>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FFFFFF"/>
                </a:solidFill>
                <a:effectLst/>
                <a:uLnTx/>
                <a:uFillTx/>
                <a:latin typeface="Inter"/>
                <a:ea typeface="+mn-ea"/>
                <a:cs typeface="+mn-cs"/>
              </a:rPr>
              <a:t>health service pressures</a:t>
            </a:r>
            <a:endParaRPr kumimoji="0" lang="en-US" sz="2000" b="0" i="0" u="none" strike="noStrike" kern="1200" cap="none" spc="0" normalizeH="0" baseline="0" noProof="0">
              <a:ln>
                <a:noFill/>
              </a:ln>
              <a:solidFill>
                <a:srgbClr val="FFFFFF"/>
              </a:solidFill>
              <a:effectLst/>
              <a:uLnTx/>
              <a:uFillTx/>
              <a:latin typeface="Inter"/>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FFFFFF"/>
                </a:solidFill>
                <a:effectLst/>
                <a:uLnTx/>
                <a:uFillTx/>
                <a:latin typeface="Inter"/>
                <a:ea typeface="+mn-ea"/>
                <a:cs typeface="+mn-cs"/>
              </a:rPr>
              <a:t>shared decision making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FFFFFF"/>
                </a:solidFill>
                <a:effectLst/>
                <a:uLnTx/>
                <a:uFillTx/>
                <a:latin typeface="Inter"/>
                <a:ea typeface="+mn-ea"/>
                <a:cs typeface="+mn-cs"/>
              </a:rPr>
              <a:t>growth in innovation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FFFFFF"/>
                </a:solidFill>
                <a:effectLst/>
                <a:uLnTx/>
                <a:uFillTx/>
                <a:latin typeface="Inter"/>
                <a:ea typeface="+mn-ea"/>
                <a:cs typeface="+mn-cs"/>
              </a:rPr>
              <a:t>vast amounts of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Inter"/>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13" name="TextBox 12">
            <a:extLst>
              <a:ext uri="{FF2B5EF4-FFF2-40B4-BE49-F238E27FC236}">
                <a16:creationId xmlns:a16="http://schemas.microsoft.com/office/drawing/2014/main" id="{30B92EA9-5EF8-2F26-04CD-9DEF8865C688}"/>
              </a:ext>
            </a:extLst>
          </p:cNvPr>
          <p:cNvSpPr txBox="1"/>
          <p:nvPr/>
        </p:nvSpPr>
        <p:spPr>
          <a:xfrm>
            <a:off x="6650053" y="1982917"/>
            <a:ext cx="511239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000000"/>
                </a:solidFill>
                <a:effectLst/>
                <a:uLnTx/>
                <a:uFillTx/>
                <a:latin typeface="Lora SemiBold"/>
                <a:ea typeface="+mn-ea"/>
                <a:cs typeface="+mn-cs"/>
              </a:rPr>
              <a:t>NICE is transforming too</a:t>
            </a:r>
          </a:p>
        </p:txBody>
      </p:sp>
      <p:sp>
        <p:nvSpPr>
          <p:cNvPr id="15" name="TextBox 14">
            <a:extLst>
              <a:ext uri="{FF2B5EF4-FFF2-40B4-BE49-F238E27FC236}">
                <a16:creationId xmlns:a16="http://schemas.microsoft.com/office/drawing/2014/main" id="{8146B361-BCB3-4E16-CD51-11113C2C8310}"/>
              </a:ext>
            </a:extLst>
          </p:cNvPr>
          <p:cNvSpPr txBox="1"/>
          <p:nvPr/>
        </p:nvSpPr>
        <p:spPr>
          <a:xfrm>
            <a:off x="6706225" y="3112587"/>
            <a:ext cx="5000052" cy="30162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Inter"/>
                <a:ea typeface="+mn-ea"/>
                <a:cs typeface="+mn-cs"/>
              </a:rPr>
              <a:t>NICE’s core purpose remains the same: to help practitioners and commissioners</a:t>
            </a:r>
            <a:r>
              <a:rPr kumimoji="0" lang="en-US" sz="2000" b="0" i="0" u="none" strike="noStrike" kern="1200" cap="none" spc="0" normalizeH="0" baseline="0" noProof="0">
                <a:ln>
                  <a:noFill/>
                </a:ln>
                <a:solidFill>
                  <a:srgbClr val="000000"/>
                </a:solidFill>
                <a:effectLst/>
                <a:uLnTx/>
                <a:uFillTx/>
                <a:latin typeface="Inter"/>
                <a:ea typeface="+mn-ea"/>
                <a:cs typeface="+mn-cs"/>
              </a:rPr>
              <a:t> </a:t>
            </a:r>
            <a:r>
              <a:rPr kumimoji="0" lang="en-GB" sz="2000" b="0" i="0" u="none" strike="noStrike" kern="1200" cap="none" spc="0" normalizeH="0" baseline="0" noProof="0">
                <a:ln>
                  <a:noFill/>
                </a:ln>
                <a:solidFill>
                  <a:srgbClr val="000000"/>
                </a:solidFill>
                <a:effectLst/>
                <a:uLnTx/>
                <a:uFillTx/>
                <a:latin typeface="Inter"/>
                <a:ea typeface="+mn-ea"/>
                <a:cs typeface="+mn-cs"/>
              </a:rPr>
              <a:t>get the best care to people fast, while ensuring value for the taxpayer.</a:t>
            </a:r>
            <a:endParaRPr kumimoji="0" lang="en-US" sz="2000" b="0" i="0" u="none" strike="noStrike" kern="1200" cap="none" spc="0" normalizeH="0" baseline="0" noProof="0">
              <a:ln>
                <a:noFill/>
              </a:ln>
              <a:solidFill>
                <a:srgbClr val="000000"/>
              </a:solidFill>
              <a:effectLst/>
              <a:uLnTx/>
              <a:uFillTx/>
              <a:latin typeface="Inter"/>
              <a:ea typeface="+mn-ea"/>
              <a:cs typeface="+mn-cs"/>
            </a:endParaRP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Inter"/>
                <a:ea typeface="+mn-ea"/>
                <a:cs typeface="+mn-cs"/>
              </a:rPr>
              <a:t>But as the NHS transforms to meet future challenges, we need to play our part too.</a:t>
            </a:r>
          </a:p>
        </p:txBody>
      </p:sp>
      <p:sp>
        <p:nvSpPr>
          <p:cNvPr id="5" name="Rectangle 4">
            <a:extLst>
              <a:ext uri="{FF2B5EF4-FFF2-40B4-BE49-F238E27FC236}">
                <a16:creationId xmlns:a16="http://schemas.microsoft.com/office/drawing/2014/main" id="{EC919CB6-E720-8AE5-3671-4E6AA46CCA5C}"/>
              </a:ext>
            </a:extLst>
          </p:cNvPr>
          <p:cNvSpPr/>
          <p:nvPr/>
        </p:nvSpPr>
        <p:spPr>
          <a:xfrm>
            <a:off x="11552177" y="6297105"/>
            <a:ext cx="503953" cy="515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6</a:t>
            </a:r>
            <a:endParaRPr lang="en-GB" sz="1600" b="1">
              <a:solidFill>
                <a:schemeClr val="tx1"/>
              </a:solidFill>
            </a:endParaRPr>
          </a:p>
        </p:txBody>
      </p:sp>
    </p:spTree>
    <p:extLst>
      <p:ext uri="{BB962C8B-B14F-4D97-AF65-F5344CB8AC3E}">
        <p14:creationId xmlns:p14="http://schemas.microsoft.com/office/powerpoint/2010/main" val="659101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029D6BA-947B-E0B8-3B13-C8D944AFA284}"/>
              </a:ext>
              <a:ext uri="{C183D7F6-B498-43B3-948B-1728B52AA6E4}">
                <adec:decorative xmlns:adec="http://schemas.microsoft.com/office/drawing/2017/decorative" val="1"/>
              </a:ext>
            </a:extLst>
          </p:cNvPr>
          <p:cNvSpPr/>
          <p:nvPr/>
        </p:nvSpPr>
        <p:spPr>
          <a:xfrm>
            <a:off x="7983202" y="3846397"/>
            <a:ext cx="2845806" cy="1740053"/>
          </a:xfrm>
          <a:prstGeom prst="rect">
            <a:avLst/>
          </a:prstGeom>
          <a:solidFill>
            <a:srgbClr val="22809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7413B56B-F853-4EF5-869C-4ACEE70DAB5F}"/>
              </a:ext>
              <a:ext uri="{C183D7F6-B498-43B3-948B-1728B52AA6E4}">
                <adec:decorative xmlns:adec="http://schemas.microsoft.com/office/drawing/2017/decorative" val="1"/>
              </a:ext>
            </a:extLst>
          </p:cNvPr>
          <p:cNvSpPr/>
          <p:nvPr/>
        </p:nvSpPr>
        <p:spPr>
          <a:xfrm>
            <a:off x="7983202" y="2276595"/>
            <a:ext cx="2861800" cy="2581471"/>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7E577A0-471A-CBB1-7F04-C6564281F957}"/>
              </a:ext>
              <a:ext uri="{C183D7F6-B498-43B3-948B-1728B52AA6E4}">
                <adec:decorative xmlns:adec="http://schemas.microsoft.com/office/drawing/2017/decorative" val="1"/>
              </a:ext>
            </a:extLst>
          </p:cNvPr>
          <p:cNvSpPr/>
          <p:nvPr/>
        </p:nvSpPr>
        <p:spPr>
          <a:xfrm>
            <a:off x="1230591" y="3824082"/>
            <a:ext cx="2766385" cy="174005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B88C52A-87A1-C38C-388B-FE30412FAA4C}"/>
              </a:ext>
              <a:ext uri="{C183D7F6-B498-43B3-948B-1728B52AA6E4}">
                <adec:decorative xmlns:adec="http://schemas.microsoft.com/office/drawing/2017/decorative" val="1"/>
              </a:ext>
            </a:extLst>
          </p:cNvPr>
          <p:cNvSpPr/>
          <p:nvPr/>
        </p:nvSpPr>
        <p:spPr>
          <a:xfrm>
            <a:off x="4652814" y="3846398"/>
            <a:ext cx="2766384" cy="1740053"/>
          </a:xfrm>
          <a:prstGeom prst="rect">
            <a:avLst/>
          </a:prstGeom>
          <a:solidFill>
            <a:srgbClr val="22809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51D6DD4-6CAF-52CF-3CA9-95E4ADA3CA73}"/>
              </a:ext>
              <a:ext uri="{C183D7F6-B498-43B3-948B-1728B52AA6E4}">
                <adec:decorative xmlns:adec="http://schemas.microsoft.com/office/drawing/2017/decorative" val="1"/>
              </a:ext>
            </a:extLst>
          </p:cNvPr>
          <p:cNvSpPr/>
          <p:nvPr/>
        </p:nvSpPr>
        <p:spPr>
          <a:xfrm>
            <a:off x="1230593" y="2276594"/>
            <a:ext cx="2766384" cy="2533057"/>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5DD4CF27-2E14-355A-48A3-06095F1B3EB0}"/>
              </a:ext>
            </a:extLst>
          </p:cNvPr>
          <p:cNvSpPr>
            <a:spLocks noGrp="1"/>
          </p:cNvSpPr>
          <p:nvPr>
            <p:ph type="ctrTitle"/>
          </p:nvPr>
        </p:nvSpPr>
        <p:spPr>
          <a:xfrm>
            <a:off x="539923" y="536000"/>
            <a:ext cx="11076689" cy="959499"/>
          </a:xfrm>
        </p:spPr>
        <p:txBody>
          <a:bodyPr>
            <a:normAutofit/>
          </a:bodyPr>
          <a:lstStyle/>
          <a:p>
            <a:r>
              <a:rPr lang="en-GB">
                <a:latin typeface="Lora SemiBold"/>
              </a:rPr>
              <a:t>How we’re transforming</a:t>
            </a:r>
            <a:endParaRPr lang="en-GB"/>
          </a:p>
        </p:txBody>
      </p:sp>
      <p:sp>
        <p:nvSpPr>
          <p:cNvPr id="7" name="TextBox 6">
            <a:extLst>
              <a:ext uri="{FF2B5EF4-FFF2-40B4-BE49-F238E27FC236}">
                <a16:creationId xmlns:a16="http://schemas.microsoft.com/office/drawing/2014/main" id="{832452F3-2F58-9599-0341-5206D0022F63}"/>
              </a:ext>
            </a:extLst>
          </p:cNvPr>
          <p:cNvSpPr txBox="1"/>
          <p:nvPr/>
        </p:nvSpPr>
        <p:spPr>
          <a:xfrm>
            <a:off x="893545" y="1402018"/>
            <a:ext cx="10404909" cy="646331"/>
          </a:xfrm>
          <a:custGeom>
            <a:avLst/>
            <a:gdLst>
              <a:gd name="connsiteX0" fmla="*/ 0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0 w 10804927"/>
              <a:gd name="connsiteY4" fmla="*/ 0 h 738664"/>
              <a:gd name="connsiteX0" fmla="*/ 218065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218065 w 10804927"/>
              <a:gd name="connsiteY4" fmla="*/ 0 h 738664"/>
              <a:gd name="connsiteX0" fmla="*/ 218065 w 10804927"/>
              <a:gd name="connsiteY0" fmla="*/ 0 h 738664"/>
              <a:gd name="connsiteX1" fmla="*/ 10804927 w 10804927"/>
              <a:gd name="connsiteY1" fmla="*/ 0 h 738664"/>
              <a:gd name="connsiteX2" fmla="*/ 10572114 w 10804927"/>
              <a:gd name="connsiteY2" fmla="*/ 738664 h 738664"/>
              <a:gd name="connsiteX3" fmla="*/ 0 w 10804927"/>
              <a:gd name="connsiteY3" fmla="*/ 738664 h 738664"/>
              <a:gd name="connsiteX4" fmla="*/ 218065 w 10804927"/>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4927" h="738664">
                <a:moveTo>
                  <a:pt x="218065" y="0"/>
                </a:moveTo>
                <a:lnTo>
                  <a:pt x="10804927" y="0"/>
                </a:lnTo>
                <a:lnTo>
                  <a:pt x="10572114" y="738664"/>
                </a:lnTo>
                <a:lnTo>
                  <a:pt x="0" y="738664"/>
                </a:lnTo>
                <a:lnTo>
                  <a:pt x="218065" y="0"/>
                </a:lnTo>
                <a:close/>
              </a:path>
            </a:pathLst>
          </a:custGeom>
          <a:solidFill>
            <a:schemeClr val="accent3"/>
          </a:solidFill>
          <a:ln>
            <a:noFill/>
          </a:ln>
        </p:spPr>
        <p:txBody>
          <a:bodyPr wrap="square" lIns="91440" tIns="45720" rIns="91440" bIns="45720" rtlCol="0" anchor="t">
            <a:spAutoFit/>
          </a:bodyPr>
          <a:lstStyle/>
          <a:p>
            <a:pPr algn="ctr"/>
            <a:r>
              <a:rPr lang="en-GB" sz="1800">
                <a:effectLst/>
                <a:latin typeface="Inter"/>
                <a:ea typeface="Inter"/>
              </a:rPr>
              <a:t>While preserving our core </a:t>
            </a:r>
            <a:r>
              <a:rPr lang="en-GB">
                <a:latin typeface="Inter"/>
                <a:ea typeface="Inter"/>
              </a:rPr>
              <a:t>principles </a:t>
            </a:r>
            <a:r>
              <a:rPr lang="en-GB" sz="1800">
                <a:effectLst/>
                <a:latin typeface="Inter"/>
                <a:ea typeface="Inter"/>
              </a:rPr>
              <a:t>of transparency, rigour and independence,</a:t>
            </a:r>
            <a:r>
              <a:rPr lang="en-GB">
                <a:latin typeface="Inter"/>
                <a:ea typeface="Inter"/>
              </a:rPr>
              <a:t> </a:t>
            </a:r>
            <a:endParaRPr lang="en-GB" sz="1800">
              <a:effectLst/>
              <a:latin typeface="Inter" panose="02000503000000020004" pitchFamily="2" charset="0"/>
              <a:ea typeface="Inter" panose="02000503000000020004" pitchFamily="2" charset="0"/>
            </a:endParaRPr>
          </a:p>
          <a:p>
            <a:pPr algn="ctr"/>
            <a:r>
              <a:rPr lang="en-GB" sz="1800">
                <a:effectLst/>
                <a:latin typeface="Inter"/>
                <a:ea typeface="Inter"/>
              </a:rPr>
              <a:t>we're focussed on developing guidance that is...</a:t>
            </a:r>
            <a:endParaRPr lang="en-GB">
              <a:solidFill>
                <a:schemeClr val="tx2"/>
              </a:solidFill>
              <a:latin typeface="Inter"/>
              <a:ea typeface="Inter"/>
            </a:endParaRPr>
          </a:p>
        </p:txBody>
      </p:sp>
      <p:sp>
        <p:nvSpPr>
          <p:cNvPr id="10" name="Rectangle 9">
            <a:extLst>
              <a:ext uri="{FF2B5EF4-FFF2-40B4-BE49-F238E27FC236}">
                <a16:creationId xmlns:a16="http://schemas.microsoft.com/office/drawing/2014/main" id="{44A3AAC1-3011-6A34-5A13-C3BAD31E6DD1}"/>
              </a:ext>
              <a:ext uri="{C183D7F6-B498-43B3-948B-1728B52AA6E4}">
                <adec:decorative xmlns:adec="http://schemas.microsoft.com/office/drawing/2017/decorative" val="1"/>
              </a:ext>
            </a:extLst>
          </p:cNvPr>
          <p:cNvSpPr/>
          <p:nvPr/>
        </p:nvSpPr>
        <p:spPr>
          <a:xfrm>
            <a:off x="4652814" y="2276595"/>
            <a:ext cx="2766384" cy="2581471"/>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4AE1B18-C065-A427-699E-CBC421C54B75}"/>
              </a:ext>
            </a:extLst>
          </p:cNvPr>
          <p:cNvSpPr txBox="1"/>
          <p:nvPr/>
        </p:nvSpPr>
        <p:spPr>
          <a:xfrm>
            <a:off x="1354411" y="2310611"/>
            <a:ext cx="2518743" cy="707886"/>
          </a:xfrm>
          <a:prstGeom prst="rect">
            <a:avLst/>
          </a:prstGeom>
          <a:noFill/>
        </p:spPr>
        <p:txBody>
          <a:bodyPr wrap="square" lIns="91440" tIns="45720" rIns="91440" bIns="45720" rtlCol="0" anchor="t">
            <a:spAutoFit/>
          </a:bodyPr>
          <a:lstStyle/>
          <a:p>
            <a:pPr algn="ctr"/>
            <a:r>
              <a:rPr lang="en-GB" sz="2000">
                <a:solidFill>
                  <a:schemeClr val="accent2"/>
                </a:solidFill>
                <a:latin typeface="Inter SemiBold"/>
                <a:ea typeface="Inter SemiBold"/>
              </a:rPr>
              <a:t>More timely and easy to use</a:t>
            </a:r>
          </a:p>
        </p:txBody>
      </p:sp>
      <p:sp>
        <p:nvSpPr>
          <p:cNvPr id="28" name="TextBox 27">
            <a:extLst>
              <a:ext uri="{FF2B5EF4-FFF2-40B4-BE49-F238E27FC236}">
                <a16:creationId xmlns:a16="http://schemas.microsoft.com/office/drawing/2014/main" id="{5F0E7927-6873-5CEB-FB5A-48DA9728E841}"/>
              </a:ext>
            </a:extLst>
          </p:cNvPr>
          <p:cNvSpPr txBox="1"/>
          <p:nvPr/>
        </p:nvSpPr>
        <p:spPr>
          <a:xfrm>
            <a:off x="1230591" y="4889063"/>
            <a:ext cx="2766385" cy="584775"/>
          </a:xfrm>
          <a:prstGeom prst="rect">
            <a:avLst/>
          </a:prstGeom>
          <a:noFill/>
        </p:spPr>
        <p:txBody>
          <a:bodyPr wrap="square" lIns="91440" tIns="45720" rIns="91440" bIns="45720" rtlCol="0" anchor="t">
            <a:spAutoFit/>
          </a:bodyPr>
          <a:lstStyle/>
          <a:p>
            <a:pPr algn="ctr"/>
            <a:r>
              <a:rPr lang="en-GB" sz="1600">
                <a:solidFill>
                  <a:schemeClr val="bg1"/>
                </a:solidFill>
              </a:rPr>
              <a:t>…by providing timely and usable advice.</a:t>
            </a:r>
          </a:p>
        </p:txBody>
      </p:sp>
      <p:sp>
        <p:nvSpPr>
          <p:cNvPr id="13" name="TextBox 12">
            <a:extLst>
              <a:ext uri="{FF2B5EF4-FFF2-40B4-BE49-F238E27FC236}">
                <a16:creationId xmlns:a16="http://schemas.microsoft.com/office/drawing/2014/main" id="{5B4B1FE9-1367-B21D-D5BC-67B3A0DF9A51}"/>
              </a:ext>
            </a:extLst>
          </p:cNvPr>
          <p:cNvSpPr txBox="1"/>
          <p:nvPr/>
        </p:nvSpPr>
        <p:spPr>
          <a:xfrm>
            <a:off x="4650911" y="2365611"/>
            <a:ext cx="2766384" cy="400110"/>
          </a:xfrm>
          <a:prstGeom prst="rect">
            <a:avLst/>
          </a:prstGeom>
          <a:noFill/>
        </p:spPr>
        <p:txBody>
          <a:bodyPr wrap="square" lIns="91440" tIns="45720" rIns="91440" bIns="45720" rtlCol="0" anchor="t">
            <a:spAutoFit/>
          </a:bodyPr>
          <a:lstStyle/>
          <a:p>
            <a:pPr algn="ctr"/>
            <a:r>
              <a:rPr lang="en-GB" sz="2000" b="1">
                <a:solidFill>
                  <a:schemeClr val="accent2"/>
                </a:solidFill>
                <a:latin typeface="Inter SemiBold"/>
                <a:ea typeface="Inter SemiBold"/>
              </a:rPr>
              <a:t>More relevant</a:t>
            </a:r>
            <a:endParaRPr lang="en-US">
              <a:solidFill>
                <a:schemeClr val="accent2"/>
              </a:solidFill>
            </a:endParaRPr>
          </a:p>
        </p:txBody>
      </p:sp>
      <p:sp>
        <p:nvSpPr>
          <p:cNvPr id="27" name="TextBox 26">
            <a:extLst>
              <a:ext uri="{FF2B5EF4-FFF2-40B4-BE49-F238E27FC236}">
                <a16:creationId xmlns:a16="http://schemas.microsoft.com/office/drawing/2014/main" id="{651A5434-CD88-91CB-03CE-741EB0555008}"/>
              </a:ext>
            </a:extLst>
          </p:cNvPr>
          <p:cNvSpPr txBox="1"/>
          <p:nvPr/>
        </p:nvSpPr>
        <p:spPr>
          <a:xfrm>
            <a:off x="4652814" y="4915577"/>
            <a:ext cx="2766384" cy="584775"/>
          </a:xfrm>
          <a:prstGeom prst="rect">
            <a:avLst/>
          </a:prstGeom>
          <a:noFill/>
        </p:spPr>
        <p:txBody>
          <a:bodyPr wrap="square" lIns="91440" tIns="45720" rIns="91440" bIns="45720" rtlCol="0" anchor="t">
            <a:spAutoFit/>
          </a:bodyPr>
          <a:lstStyle/>
          <a:p>
            <a:pPr algn="ctr"/>
            <a:r>
              <a:rPr lang="en-GB" sz="1600">
                <a:solidFill>
                  <a:schemeClr val="bg1"/>
                </a:solidFill>
              </a:rPr>
              <a:t>…by focusing on what matters most.</a:t>
            </a:r>
          </a:p>
        </p:txBody>
      </p:sp>
      <p:sp>
        <p:nvSpPr>
          <p:cNvPr id="15" name="TextBox 14">
            <a:extLst>
              <a:ext uri="{FF2B5EF4-FFF2-40B4-BE49-F238E27FC236}">
                <a16:creationId xmlns:a16="http://schemas.microsoft.com/office/drawing/2014/main" id="{62D06B90-31ED-AFA2-4860-CC413D3D9D92}"/>
              </a:ext>
            </a:extLst>
          </p:cNvPr>
          <p:cNvSpPr txBox="1"/>
          <p:nvPr/>
        </p:nvSpPr>
        <p:spPr>
          <a:xfrm>
            <a:off x="7967207" y="2367726"/>
            <a:ext cx="2861801" cy="707886"/>
          </a:xfrm>
          <a:prstGeom prst="rect">
            <a:avLst/>
          </a:prstGeom>
          <a:noFill/>
        </p:spPr>
        <p:txBody>
          <a:bodyPr wrap="square" lIns="91440" tIns="45720" rIns="91440" bIns="45720" rtlCol="0" anchor="t">
            <a:spAutoFit/>
          </a:bodyPr>
          <a:lstStyle/>
          <a:p>
            <a:pPr algn="ctr"/>
            <a:r>
              <a:rPr lang="en-GB" sz="2000">
                <a:solidFill>
                  <a:schemeClr val="accent2"/>
                </a:solidFill>
                <a:latin typeface="Inter SemiBold"/>
                <a:ea typeface="Inter SemiBold"/>
              </a:rPr>
              <a:t>Greater demonstrable impact</a:t>
            </a:r>
          </a:p>
        </p:txBody>
      </p:sp>
      <p:sp>
        <p:nvSpPr>
          <p:cNvPr id="29" name="TextBox 28">
            <a:extLst>
              <a:ext uri="{FF2B5EF4-FFF2-40B4-BE49-F238E27FC236}">
                <a16:creationId xmlns:a16="http://schemas.microsoft.com/office/drawing/2014/main" id="{AA6821C1-AC23-7845-942B-399F564BC087}"/>
              </a:ext>
            </a:extLst>
          </p:cNvPr>
          <p:cNvSpPr txBox="1"/>
          <p:nvPr/>
        </p:nvSpPr>
        <p:spPr>
          <a:xfrm>
            <a:off x="7983202" y="4952656"/>
            <a:ext cx="2766385" cy="584775"/>
          </a:xfrm>
          <a:prstGeom prst="rect">
            <a:avLst/>
          </a:prstGeom>
          <a:noFill/>
        </p:spPr>
        <p:txBody>
          <a:bodyPr wrap="square" lIns="91440" tIns="45720" rIns="91440" bIns="45720" rtlCol="0" anchor="t">
            <a:spAutoFit/>
          </a:bodyPr>
          <a:lstStyle/>
          <a:p>
            <a:pPr algn="ctr"/>
            <a:r>
              <a:rPr lang="en-GB" sz="1600">
                <a:solidFill>
                  <a:schemeClr val="bg1"/>
                </a:solidFill>
              </a:rPr>
              <a:t>...by learning from data and implementation.</a:t>
            </a:r>
          </a:p>
        </p:txBody>
      </p:sp>
      <p:pic>
        <p:nvPicPr>
          <p:cNvPr id="4" name="Picture 3">
            <a:extLst>
              <a:ext uri="{FF2B5EF4-FFF2-40B4-BE49-F238E27FC236}">
                <a16:creationId xmlns:a16="http://schemas.microsoft.com/office/drawing/2014/main" id="{D5C235F8-243A-8D6C-EF10-08A672FF437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8799" y="2851682"/>
            <a:ext cx="1607789" cy="1607789"/>
          </a:xfrm>
          <a:prstGeom prst="rect">
            <a:avLst/>
          </a:prstGeom>
        </p:spPr>
      </p:pic>
      <p:pic>
        <p:nvPicPr>
          <p:cNvPr id="11" name="Picture 10">
            <a:extLst>
              <a:ext uri="{FF2B5EF4-FFF2-40B4-BE49-F238E27FC236}">
                <a16:creationId xmlns:a16="http://schemas.microsoft.com/office/drawing/2014/main" id="{B98D9AB0-F90F-1EC7-AB73-0B4CFCC3D8C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0820" y="3105323"/>
            <a:ext cx="1585931" cy="1585551"/>
          </a:xfrm>
          <a:prstGeom prst="rect">
            <a:avLst/>
          </a:prstGeom>
        </p:spPr>
      </p:pic>
      <p:pic>
        <p:nvPicPr>
          <p:cNvPr id="19" name="Picture 18">
            <a:extLst>
              <a:ext uri="{FF2B5EF4-FFF2-40B4-BE49-F238E27FC236}">
                <a16:creationId xmlns:a16="http://schemas.microsoft.com/office/drawing/2014/main" id="{BD89DF7F-7BAD-AFD2-2B7D-26282B9D3BE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33347" y="3135471"/>
            <a:ext cx="1684948" cy="1684948"/>
          </a:xfrm>
          <a:prstGeom prst="rect">
            <a:avLst/>
          </a:prstGeom>
        </p:spPr>
      </p:pic>
    </p:spTree>
    <p:extLst>
      <p:ext uri="{BB962C8B-B14F-4D97-AF65-F5344CB8AC3E}">
        <p14:creationId xmlns:p14="http://schemas.microsoft.com/office/powerpoint/2010/main" val="2945540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CCF9E-0902-8033-4E8A-3CF1501401AF}"/>
              </a:ext>
              <a:ext uri="{C183D7F6-B498-43B3-948B-1728B52AA6E4}">
                <adec:decorative xmlns:adec="http://schemas.microsoft.com/office/drawing/2017/decorative" val="1"/>
              </a:ext>
            </a:extLst>
          </p:cNvPr>
          <p:cNvSpPr/>
          <p:nvPr/>
        </p:nvSpPr>
        <p:spPr>
          <a:xfrm>
            <a:off x="684484" y="2989326"/>
            <a:ext cx="3201716" cy="24716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E7AA29BD-F512-6622-028B-19B17FB5B7EB}"/>
              </a:ext>
            </a:extLst>
          </p:cNvPr>
          <p:cNvSpPr>
            <a:spLocks noGrp="1"/>
          </p:cNvSpPr>
          <p:nvPr>
            <p:ph type="ctrTitle"/>
          </p:nvPr>
        </p:nvSpPr>
        <p:spPr>
          <a:xfrm>
            <a:off x="368778" y="235420"/>
            <a:ext cx="11590166" cy="1390555"/>
          </a:xfrm>
        </p:spPr>
        <p:txBody>
          <a:bodyPr>
            <a:normAutofit/>
          </a:bodyPr>
          <a:lstStyle/>
          <a:p>
            <a:r>
              <a:rPr lang="en-GB" sz="3600"/>
              <a:t>To deliver our purpose, we produce high quality advice that is timely, relevant, usable and impactful </a:t>
            </a:r>
          </a:p>
        </p:txBody>
      </p:sp>
      <p:sp>
        <p:nvSpPr>
          <p:cNvPr id="2" name="Text Placeholder 1">
            <a:extLst>
              <a:ext uri="{FF2B5EF4-FFF2-40B4-BE49-F238E27FC236}">
                <a16:creationId xmlns:a16="http://schemas.microsoft.com/office/drawing/2014/main" id="{58238A98-04AC-8CF9-C5A1-B6A2AED04AEC}"/>
              </a:ext>
            </a:extLst>
          </p:cNvPr>
          <p:cNvSpPr>
            <a:spLocks noGrp="1"/>
          </p:cNvSpPr>
          <p:nvPr>
            <p:ph type="body" sz="quarter" idx="12"/>
          </p:nvPr>
        </p:nvSpPr>
        <p:spPr>
          <a:xfrm>
            <a:off x="557655" y="1752731"/>
            <a:ext cx="11076689" cy="686093"/>
          </a:xfrm>
        </p:spPr>
        <p:txBody>
          <a:bodyPr>
            <a:normAutofit/>
          </a:bodyPr>
          <a:lstStyle/>
          <a:p>
            <a:pPr>
              <a:lnSpc>
                <a:spcPct val="100000"/>
              </a:lnSpc>
            </a:pPr>
            <a:r>
              <a:rPr lang="en-GB"/>
              <a:t>Last year, we aligned our activity to deliver those aims and invested in the foundational programmes to go further in the coming years, delivering all our key business plan objectives. </a:t>
            </a:r>
          </a:p>
        </p:txBody>
      </p:sp>
      <p:sp>
        <p:nvSpPr>
          <p:cNvPr id="9" name="Rectangle 8">
            <a:extLst>
              <a:ext uri="{FF2B5EF4-FFF2-40B4-BE49-F238E27FC236}">
                <a16:creationId xmlns:a16="http://schemas.microsoft.com/office/drawing/2014/main" id="{AFEC7087-CD25-1B02-28A0-AB165A724F21}"/>
              </a:ext>
              <a:ext uri="{C183D7F6-B498-43B3-948B-1728B52AA6E4}">
                <adec:decorative xmlns:adec="http://schemas.microsoft.com/office/drawing/2017/decorative" val="1"/>
              </a:ext>
            </a:extLst>
          </p:cNvPr>
          <p:cNvSpPr/>
          <p:nvPr/>
        </p:nvSpPr>
        <p:spPr>
          <a:xfrm>
            <a:off x="4212024" y="2989326"/>
            <a:ext cx="3732483" cy="24716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D0AE51B-89D5-3A21-C13C-FA6B6C504570}"/>
              </a:ext>
              <a:ext uri="{C183D7F6-B498-43B3-948B-1728B52AA6E4}">
                <adec:decorative xmlns:adec="http://schemas.microsoft.com/office/drawing/2017/decorative" val="1"/>
              </a:ext>
            </a:extLst>
          </p:cNvPr>
          <p:cNvSpPr/>
          <p:nvPr/>
        </p:nvSpPr>
        <p:spPr>
          <a:xfrm>
            <a:off x="8149450" y="2989326"/>
            <a:ext cx="3201716" cy="24716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EFEDECB7-7F49-3A24-2616-C684B53B06F3}"/>
              </a:ext>
            </a:extLst>
          </p:cNvPr>
          <p:cNvSpPr/>
          <p:nvPr/>
        </p:nvSpPr>
        <p:spPr>
          <a:xfrm>
            <a:off x="1567645" y="2687676"/>
            <a:ext cx="1435393" cy="90828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chemeClr val="bg1"/>
                </a:solidFill>
                <a:latin typeface="+mj-lt"/>
              </a:rPr>
              <a:t>93%</a:t>
            </a:r>
          </a:p>
        </p:txBody>
      </p:sp>
      <p:sp>
        <p:nvSpPr>
          <p:cNvPr id="7" name="TextBox 6">
            <a:extLst>
              <a:ext uri="{FF2B5EF4-FFF2-40B4-BE49-F238E27FC236}">
                <a16:creationId xmlns:a16="http://schemas.microsoft.com/office/drawing/2014/main" id="{098B3F0C-EB51-EDE1-81F4-3FCF473210DB}"/>
              </a:ext>
            </a:extLst>
          </p:cNvPr>
          <p:cNvSpPr txBox="1"/>
          <p:nvPr/>
        </p:nvSpPr>
        <p:spPr>
          <a:xfrm>
            <a:off x="774041" y="3754696"/>
            <a:ext cx="3022600" cy="646331"/>
          </a:xfrm>
          <a:prstGeom prst="rect">
            <a:avLst/>
          </a:prstGeom>
          <a:noFill/>
        </p:spPr>
        <p:txBody>
          <a:bodyPr wrap="square" lIns="91440" tIns="45720" rIns="91440" bIns="45720" rtlCol="0" anchor="t">
            <a:spAutoFit/>
          </a:bodyPr>
          <a:lstStyle/>
          <a:p>
            <a:pPr algn="ctr"/>
            <a:r>
              <a:rPr lang="en-GB"/>
              <a:t>of our 28 business plan milestones delivered </a:t>
            </a:r>
            <a:endParaRPr lang="en-GB">
              <a:ea typeface="Inter"/>
            </a:endParaRPr>
          </a:p>
        </p:txBody>
      </p:sp>
      <p:sp>
        <p:nvSpPr>
          <p:cNvPr id="5" name="Rectangle: Rounded Corners 4">
            <a:extLst>
              <a:ext uri="{FF2B5EF4-FFF2-40B4-BE49-F238E27FC236}">
                <a16:creationId xmlns:a16="http://schemas.microsoft.com/office/drawing/2014/main" id="{F88D060C-631A-051F-B5D0-0CE5037E3693}"/>
              </a:ext>
            </a:extLst>
          </p:cNvPr>
          <p:cNvSpPr/>
          <p:nvPr/>
        </p:nvSpPr>
        <p:spPr>
          <a:xfrm>
            <a:off x="5327961" y="2655694"/>
            <a:ext cx="1541715" cy="908282"/>
          </a:xfrm>
          <a:prstGeom prst="roundRect">
            <a:avLst/>
          </a:prstGeom>
          <a:solidFill>
            <a:srgbClr val="EAD05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chemeClr val="tx1"/>
                </a:solidFill>
                <a:latin typeface="+mj-lt"/>
              </a:rPr>
              <a:t>100%</a:t>
            </a:r>
          </a:p>
        </p:txBody>
      </p:sp>
      <p:sp>
        <p:nvSpPr>
          <p:cNvPr id="12" name="TextBox 11">
            <a:extLst>
              <a:ext uri="{FF2B5EF4-FFF2-40B4-BE49-F238E27FC236}">
                <a16:creationId xmlns:a16="http://schemas.microsoft.com/office/drawing/2014/main" id="{7B0CB102-25FF-83CD-5A6F-B1AB2A75D128}"/>
              </a:ext>
            </a:extLst>
          </p:cNvPr>
          <p:cNvSpPr txBox="1"/>
          <p:nvPr/>
        </p:nvSpPr>
        <p:spPr>
          <a:xfrm>
            <a:off x="4416967" y="3754696"/>
            <a:ext cx="3201716" cy="1200329"/>
          </a:xfrm>
          <a:prstGeom prst="rect">
            <a:avLst/>
          </a:prstGeom>
          <a:noFill/>
        </p:spPr>
        <p:txBody>
          <a:bodyPr wrap="square" lIns="91440" tIns="45720" rIns="91440" bIns="45720" rtlCol="0" anchor="t">
            <a:spAutoFit/>
          </a:bodyPr>
          <a:lstStyle/>
          <a:p>
            <a:pPr algn="ctr"/>
            <a:r>
              <a:rPr lang="en-GB"/>
              <a:t>of total forecast guidance delivered and more medicines evaluation activity than ever before</a:t>
            </a:r>
          </a:p>
        </p:txBody>
      </p:sp>
      <p:sp>
        <p:nvSpPr>
          <p:cNvPr id="16" name="Rectangle: Rounded Corners 15">
            <a:extLst>
              <a:ext uri="{FF2B5EF4-FFF2-40B4-BE49-F238E27FC236}">
                <a16:creationId xmlns:a16="http://schemas.microsoft.com/office/drawing/2014/main" id="{3C86C912-E4E3-DF72-BF9C-85F53F0A7227}"/>
              </a:ext>
            </a:extLst>
          </p:cNvPr>
          <p:cNvSpPr/>
          <p:nvPr/>
        </p:nvSpPr>
        <p:spPr>
          <a:xfrm>
            <a:off x="9032611" y="2687676"/>
            <a:ext cx="1435393" cy="908282"/>
          </a:xfrm>
          <a:prstGeom prst="round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solidFill>
                <a:latin typeface="+mj-lt"/>
              </a:rPr>
              <a:t>79%</a:t>
            </a:r>
          </a:p>
        </p:txBody>
      </p:sp>
      <p:sp>
        <p:nvSpPr>
          <p:cNvPr id="13" name="TextBox 12">
            <a:extLst>
              <a:ext uri="{FF2B5EF4-FFF2-40B4-BE49-F238E27FC236}">
                <a16:creationId xmlns:a16="http://schemas.microsoft.com/office/drawing/2014/main" id="{DA7A3FAF-4822-2CF9-D6CE-CBC7BBF659C5}"/>
              </a:ext>
            </a:extLst>
          </p:cNvPr>
          <p:cNvSpPr txBox="1"/>
          <p:nvPr/>
        </p:nvSpPr>
        <p:spPr>
          <a:xfrm>
            <a:off x="8239007" y="3754696"/>
            <a:ext cx="3022600" cy="1477328"/>
          </a:xfrm>
          <a:prstGeom prst="rect">
            <a:avLst/>
          </a:prstGeom>
          <a:noFill/>
        </p:spPr>
        <p:txBody>
          <a:bodyPr wrap="square" rtlCol="0">
            <a:spAutoFit/>
          </a:bodyPr>
          <a:lstStyle/>
          <a:p>
            <a:pPr algn="ctr"/>
            <a:r>
              <a:rPr lang="en-GB"/>
              <a:t>of our core audience agree or strongly agree that NICE is scientific, rigorous and evidence based </a:t>
            </a:r>
          </a:p>
        </p:txBody>
      </p:sp>
      <p:sp>
        <p:nvSpPr>
          <p:cNvPr id="17" name="TextBox 16">
            <a:extLst>
              <a:ext uri="{FF2B5EF4-FFF2-40B4-BE49-F238E27FC236}">
                <a16:creationId xmlns:a16="http://schemas.microsoft.com/office/drawing/2014/main" id="{E5443137-80D2-0CDB-B0A0-0742B7C9540F}"/>
              </a:ext>
            </a:extLst>
          </p:cNvPr>
          <p:cNvSpPr txBox="1"/>
          <p:nvPr/>
        </p:nvSpPr>
        <p:spPr>
          <a:xfrm>
            <a:off x="319159" y="5677870"/>
            <a:ext cx="11553682" cy="1095273"/>
          </a:xfrm>
          <a:custGeom>
            <a:avLst/>
            <a:gdLst>
              <a:gd name="connsiteX0" fmla="*/ 0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0 w 10804927"/>
              <a:gd name="connsiteY4" fmla="*/ 0 h 738664"/>
              <a:gd name="connsiteX0" fmla="*/ 218065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218065 w 10804927"/>
              <a:gd name="connsiteY4" fmla="*/ 0 h 738664"/>
              <a:gd name="connsiteX0" fmla="*/ 218065 w 10804927"/>
              <a:gd name="connsiteY0" fmla="*/ 0 h 738664"/>
              <a:gd name="connsiteX1" fmla="*/ 10804927 w 10804927"/>
              <a:gd name="connsiteY1" fmla="*/ 0 h 738664"/>
              <a:gd name="connsiteX2" fmla="*/ 10572114 w 10804927"/>
              <a:gd name="connsiteY2" fmla="*/ 738664 h 738664"/>
              <a:gd name="connsiteX3" fmla="*/ 0 w 10804927"/>
              <a:gd name="connsiteY3" fmla="*/ 738664 h 738664"/>
              <a:gd name="connsiteX4" fmla="*/ 218065 w 10804927"/>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4927" h="738664">
                <a:moveTo>
                  <a:pt x="218065" y="0"/>
                </a:moveTo>
                <a:lnTo>
                  <a:pt x="10804927" y="0"/>
                </a:lnTo>
                <a:lnTo>
                  <a:pt x="10572114" y="738664"/>
                </a:lnTo>
                <a:lnTo>
                  <a:pt x="0" y="738664"/>
                </a:lnTo>
                <a:lnTo>
                  <a:pt x="218065" y="0"/>
                </a:lnTo>
                <a:close/>
              </a:path>
            </a:pathLst>
          </a:custGeom>
          <a:solidFill>
            <a:schemeClr val="accent3"/>
          </a:solidFill>
          <a:ln>
            <a:noFill/>
          </a:ln>
        </p:spPr>
        <p:txBody>
          <a:bodyPr wrap="square" lIns="91440" tIns="108000" rIns="91440" bIns="108000" rtlCol="0" anchor="t">
            <a:spAutoFit/>
          </a:bodyPr>
          <a:lstStyle/>
          <a:p>
            <a:pPr algn="ctr">
              <a:spcAft>
                <a:spcPts val="600"/>
              </a:spcAft>
            </a:pPr>
            <a:r>
              <a:rPr lang="en-GB">
                <a:latin typeface="Inter SemiBold" panose="02000503000000020004" pitchFamily="2" charset="0"/>
                <a:ea typeface="Inter SemiBold" panose="02000503000000020004" pitchFamily="2" charset="0"/>
              </a:rPr>
              <a:t>“</a:t>
            </a:r>
            <a:r>
              <a:rPr lang="en-US">
                <a:latin typeface="Inter SemiBold" panose="02000503000000020004" pitchFamily="2" charset="0"/>
                <a:ea typeface="Inter SemiBold" panose="02000503000000020004" pitchFamily="2" charset="0"/>
              </a:rPr>
              <a:t>[NICE] is an essential part of the health system. You have to have an </a:t>
            </a:r>
            <a:r>
              <a:rPr lang="en-US" err="1">
                <a:latin typeface="Inter SemiBold" panose="02000503000000020004" pitchFamily="2" charset="0"/>
                <a:ea typeface="Inter SemiBold" panose="02000503000000020004" pitchFamily="2" charset="0"/>
              </a:rPr>
              <a:t>organisation</a:t>
            </a:r>
            <a:r>
              <a:rPr lang="en-US">
                <a:latin typeface="Inter SemiBold" panose="02000503000000020004" pitchFamily="2" charset="0"/>
                <a:ea typeface="Inter SemiBold" panose="02000503000000020004" pitchFamily="2" charset="0"/>
              </a:rPr>
              <a:t> like NICE doing what it does. Otherwise, you don't have a health system that people can have confidence in</a:t>
            </a:r>
            <a:r>
              <a:rPr lang="en-GB">
                <a:latin typeface="Inter SemiBold" panose="02000503000000020004" pitchFamily="2" charset="0"/>
                <a:ea typeface="Inter SemiBold" panose="02000503000000020004" pitchFamily="2" charset="0"/>
              </a:rPr>
              <a:t>”</a:t>
            </a:r>
          </a:p>
          <a:p>
            <a:pPr algn="ctr"/>
            <a:r>
              <a:rPr lang="en-GB" sz="1600"/>
              <a:t>Senior Leader, Royal College, 2024 Reputational Research</a:t>
            </a:r>
          </a:p>
        </p:txBody>
      </p:sp>
      <p:sp>
        <p:nvSpPr>
          <p:cNvPr id="11" name="Rectangle 10">
            <a:extLst>
              <a:ext uri="{FF2B5EF4-FFF2-40B4-BE49-F238E27FC236}">
                <a16:creationId xmlns:a16="http://schemas.microsoft.com/office/drawing/2014/main" id="{3567AFB6-D595-D20D-24FA-EE2EBD0F50D0}"/>
              </a:ext>
            </a:extLst>
          </p:cNvPr>
          <p:cNvSpPr/>
          <p:nvPr/>
        </p:nvSpPr>
        <p:spPr>
          <a:xfrm>
            <a:off x="11552177" y="6297105"/>
            <a:ext cx="503953" cy="515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rPr>
              <a:t>8</a:t>
            </a:r>
            <a:endParaRPr lang="en-GB" sz="1600" b="1">
              <a:solidFill>
                <a:schemeClr val="bg1"/>
              </a:solidFill>
            </a:endParaRPr>
          </a:p>
        </p:txBody>
      </p:sp>
    </p:spTree>
    <p:extLst>
      <p:ext uri="{BB962C8B-B14F-4D97-AF65-F5344CB8AC3E}">
        <p14:creationId xmlns:p14="http://schemas.microsoft.com/office/powerpoint/2010/main" val="3198815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186C5AEF-105F-A9CD-C853-C5C02CA53541}"/>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4" name="Title 3">
            <a:extLst>
              <a:ext uri="{FF2B5EF4-FFF2-40B4-BE49-F238E27FC236}">
                <a16:creationId xmlns:a16="http://schemas.microsoft.com/office/drawing/2014/main" id="{3EE9FD32-00DB-B7B3-1BFE-0C9FEA4CC2E8}"/>
              </a:ext>
            </a:extLst>
          </p:cNvPr>
          <p:cNvSpPr>
            <a:spLocks noGrp="1"/>
          </p:cNvSpPr>
          <p:nvPr>
            <p:ph type="ctrTitle"/>
          </p:nvPr>
        </p:nvSpPr>
        <p:spPr/>
        <p:txBody>
          <a:bodyPr/>
          <a:lstStyle/>
          <a:p>
            <a:r>
              <a:rPr lang="en-GB"/>
              <a:t>NICE’s Delivery in 2024/25</a:t>
            </a:r>
          </a:p>
        </p:txBody>
      </p:sp>
    </p:spTree>
    <p:extLst>
      <p:ext uri="{BB962C8B-B14F-4D97-AF65-F5344CB8AC3E}">
        <p14:creationId xmlns:p14="http://schemas.microsoft.com/office/powerpoint/2010/main" val="845119494"/>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1">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NICE corporate PPT template" id="{A0F877B8-7EDA-433B-B4E7-B972E4ECB657}" vid="{8543D85A-6A40-43DC-A523-7598C05214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EB742D5E2988439A0FECDECF284312" ma:contentTypeVersion="6" ma:contentTypeDescription="Create a new document." ma:contentTypeScope="" ma:versionID="b04cdf7c05549e4665a6c320dc73ee12">
  <xsd:schema xmlns:xsd="http://www.w3.org/2001/XMLSchema" xmlns:xs="http://www.w3.org/2001/XMLSchema" xmlns:p="http://schemas.microsoft.com/office/2006/metadata/properties" xmlns:ns2="289b8fc0-128f-4d7b-b8ee-34c94b7018e7" xmlns:ns3="35b4e7bb-0a9c-468b-b508-8e83b9d014a1" targetNamespace="http://schemas.microsoft.com/office/2006/metadata/properties" ma:root="true" ma:fieldsID="5aa5fda71fffd7cdfa1ed96c174d13ef" ns2:_="" ns3:_="">
    <xsd:import namespace="289b8fc0-128f-4d7b-b8ee-34c94b7018e7"/>
    <xsd:import namespace="35b4e7bb-0a9c-468b-b508-8e83b9d014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b8fc0-128f-4d7b-b8ee-34c94b7018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4e7bb-0a9c-468b-b508-8e83b9d014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9D81EA-0D18-44FB-9A78-EC513FE98C23}">
  <ds:schemaRefs>
    <ds:schemaRef ds:uri="http://schemas.microsoft.com/sharepoint/v3/contenttype/forms"/>
  </ds:schemaRefs>
</ds:datastoreItem>
</file>

<file path=customXml/itemProps2.xml><?xml version="1.0" encoding="utf-8"?>
<ds:datastoreItem xmlns:ds="http://schemas.openxmlformats.org/officeDocument/2006/customXml" ds:itemID="{EC806354-C80C-463D-B02A-DCFD9BCB7209}">
  <ds:schemaRefs>
    <ds:schemaRef ds:uri="http://schemas.microsoft.com/office/2006/metadata/properties"/>
    <ds:schemaRef ds:uri="289b8fc0-128f-4d7b-b8ee-34c94b7018e7"/>
    <ds:schemaRef ds:uri="http://purl.org/dc/elements/1.1/"/>
    <ds:schemaRef ds:uri="http://purl.org/dc/dcmitype/"/>
    <ds:schemaRef ds:uri="http://www.w3.org/XML/1998/namespace"/>
    <ds:schemaRef ds:uri="35b4e7bb-0a9c-468b-b508-8e83b9d014a1"/>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679867F1-4AA9-48F0-83C3-D461F002B9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b8fc0-128f-4d7b-b8ee-34c94b7018e7"/>
    <ds:schemaRef ds:uri="35b4e7bb-0a9c-468b-b508-8e83b9d014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NICE corporate PPT template</Template>
  <TotalTime>0</TotalTime>
  <Words>6553</Words>
  <Application>Microsoft Office PowerPoint</Application>
  <PresentationFormat>Widescreen</PresentationFormat>
  <Paragraphs>766</Paragraphs>
  <Slides>30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Lora SemiBold</vt:lpstr>
      <vt:lpstr>Inter SemiBold</vt:lpstr>
      <vt:lpstr>Calibri</vt:lpstr>
      <vt:lpstr>Aptos Narrow</vt:lpstr>
      <vt:lpstr>Lato</vt:lpstr>
      <vt:lpstr>Inter</vt:lpstr>
      <vt:lpstr>Arial</vt:lpstr>
      <vt:lpstr>NICE</vt:lpstr>
      <vt:lpstr>NICE 2025/26 Corporate Business Plan</vt:lpstr>
      <vt:lpstr>Contents</vt:lpstr>
      <vt:lpstr>Executive summary</vt:lpstr>
      <vt:lpstr>In 25/26, we will deliver our aims by providing high quality, timely advice that is relevant, usable and impactful</vt:lpstr>
      <vt:lpstr>NICE’s purpose</vt:lpstr>
      <vt:lpstr>The health and care system is changing</vt:lpstr>
      <vt:lpstr>How we’re transforming</vt:lpstr>
      <vt:lpstr>To deliver our purpose, we produce high quality advice that is timely, relevant, usable and impactful </vt:lpstr>
      <vt:lpstr>NICE’s Delivery in 2024/25</vt:lpstr>
      <vt:lpstr>The progress we’ve made</vt:lpstr>
      <vt:lpstr>Performance against KPIs</vt:lpstr>
      <vt:lpstr>Performance against milestones</vt:lpstr>
      <vt:lpstr>NICE’s Business Plan for 2025/26</vt:lpstr>
      <vt:lpstr>How we currently deliver NICE’s Aims</vt:lpstr>
      <vt:lpstr>1. High quality, timely guidance: How we will go further in 2025/26</vt:lpstr>
      <vt:lpstr>1. Providing high quality, timely guidance: KPIs</vt:lpstr>
      <vt:lpstr>2. Relevant guidance: How we will go further in 2025/26 (1 of 2)</vt:lpstr>
      <vt:lpstr>2. Relevant guidance: How we will go further in 2025/26 (2 of 2)</vt:lpstr>
      <vt:lpstr>2. Relevant guidance: KPIs</vt:lpstr>
      <vt:lpstr>3. Usable guidance: How we will go further in 2025/26</vt:lpstr>
      <vt:lpstr>3. Usable guidance: KPIs</vt:lpstr>
      <vt:lpstr>4. Impactful guidance: How we will go further in 2025/26</vt:lpstr>
      <vt:lpstr>4. Impactful guidance: KPIs</vt:lpstr>
      <vt:lpstr>5. Brilliant organisation: How we will go further in 2025/26 (1 of 2)</vt:lpstr>
      <vt:lpstr>5. Brilliant organisation: How we will go further in 2025/26 (2 of 2)</vt:lpstr>
      <vt:lpstr>5. Brilliant organisation: KPIs</vt:lpstr>
      <vt:lpstr>Additional KPIs on the health of the organisation</vt:lpstr>
      <vt:lpstr>NICE’s Budget for 2025/26</vt:lpstr>
      <vt:lpstr>2025/26 Budget </vt:lpstr>
      <vt:lpstr>2025/26 Budget – Risks and Planning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2025-05-14T06:23:00Z</dcterms:created>
  <dcterms:modified xsi:type="dcterms:W3CDTF">2025-05-14T08:48:58Z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2025-05-14T06:23:03Z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3ae90b2e-7a2c-4ee9-abc1-7fd5853e35d8</vt:lpwstr>
  </property>
  <property fmtid="{D5CDD505-2E9C-101B-9397-08002B2CF9AE}" pid="8" name="MSIP_Label_c69d85d5-6d9e-4305-a294-1f636ec0f2d6_ContentBits">
    <vt:lpwstr>0</vt:lpwstr>
  </property>
  <property fmtid="{D5CDD505-2E9C-101B-9397-08002B2CF9AE}" pid="9" name="MSIP_Label_c69d85d5-6d9e-4305-a294-1f636ec0f2d6_Tag">
    <vt:lpwstr>10, 3, 0, 1</vt:lpwstr>
  </property>
  <property fmtid="{D5CDD505-2E9C-101B-9397-08002B2CF9AE}" pid="10" name="MSIP_Label_54678ddc-88e6-45fa-b88f-819f911892da_SetDate">
    <vt:lpwstr>2025-05-14T06:22:46Z</vt:lpwstr>
  </property>
  <property fmtid="{D5CDD505-2E9C-101B-9397-08002B2CF9AE}" pid="11" name="MediaServiceImageTags">
    <vt:lpwstr/>
  </property>
  <property fmtid="{D5CDD505-2E9C-101B-9397-08002B2CF9AE}" pid="12" name="ContentTypeId">
    <vt:lpwstr>0x010100CFEB742D5E2988439A0FECDECF284312</vt:lpwstr>
  </property>
  <property fmtid="{D5CDD505-2E9C-101B-9397-08002B2CF9AE}" pid="13" name="MSIP_Label_54678ddc-88e6-45fa-b88f-819f911892da_Tag">
    <vt:lpwstr>10, 0, 1, 1</vt:lpwstr>
  </property>
  <property fmtid="{D5CDD505-2E9C-101B-9397-08002B2CF9AE}" pid="14" name="Display Status0">
    <vt:lpwstr/>
  </property>
  <property fmtid="{D5CDD505-2E9C-101B-9397-08002B2CF9AE}" pid="15" name="MSIP_Label_54678ddc-88e6-45fa-b88f-819f911892da_Enabled">
    <vt:lpwstr>true</vt:lpwstr>
  </property>
  <property fmtid="{D5CDD505-2E9C-101B-9397-08002B2CF9AE}" pid="16" name="MSIP_Label_54678ddc-88e6-45fa-b88f-819f911892da_SiteId">
    <vt:lpwstr>6030f479-b342-472d-a5dd-740ff7538de9</vt:lpwstr>
  </property>
  <property fmtid="{D5CDD505-2E9C-101B-9397-08002B2CF9AE}" pid="17" name="MSIP_Label_54678ddc-88e6-45fa-b88f-819f911892da_Method">
    <vt:lpwstr>Privileged</vt:lpwstr>
  </property>
  <property fmtid="{D5CDD505-2E9C-101B-9397-08002B2CF9AE}" pid="18" name="g571ec45b19e4617a8e4ded54330798c">
    <vt:lpwstr/>
  </property>
  <property fmtid="{D5CDD505-2E9C-101B-9397-08002B2CF9AE}" pid="19" name="MSIP_Label_54678ddc-88e6-45fa-b88f-819f911892da_ContentBits">
    <vt:lpwstr>0</vt:lpwstr>
  </property>
  <property fmtid="{D5CDD505-2E9C-101B-9397-08002B2CF9AE}" pid="20" name="MSIP_Label_54678ddc-88e6-45fa-b88f-819f911892da_Name">
    <vt:lpwstr>PUBLIC</vt:lpwstr>
  </property>
  <property fmtid="{D5CDD505-2E9C-101B-9397-08002B2CF9AE}" pid="21" name="Policy Status">
    <vt:lpwstr/>
  </property>
  <property fmtid="{D5CDD505-2E9C-101B-9397-08002B2CF9AE}" pid="22" name="Service area">
    <vt:lpwstr/>
  </property>
  <property fmtid="{D5CDD505-2E9C-101B-9397-08002B2CF9AE}" pid="23" name="c3e9b32804b143caaf778522fda46369">
    <vt:lpwstr/>
  </property>
  <property fmtid="{D5CDD505-2E9C-101B-9397-08002B2CF9AE}" pid="24" name="p4ffb7e704744a2fb360efac02e8e56e">
    <vt:lpwstr/>
  </property>
  <property fmtid="{D5CDD505-2E9C-101B-9397-08002B2CF9AE}" pid="25" name="lcf76f155ced4ddcb4097134ff3c332f">
    <vt:lpwstr/>
  </property>
  <property fmtid="{D5CDD505-2E9C-101B-9397-08002B2CF9AE}" pid="26" name="TaxCatchAll">
    <vt:lpwstr/>
  </property>
  <property fmtid="{D5CDD505-2E9C-101B-9397-08002B2CF9AE}" pid="27" name="j31c8abf4698464c99deb46d7432c918">
    <vt:lpwstr/>
  </property>
  <property fmtid="{D5CDD505-2E9C-101B-9397-08002B2CF9AE}" pid="28" name="MSIP_Label_54678ddc-88e6-45fa-b88f-819f911892da_ActionId">
    <vt:lpwstr>df590343-d0bc-4996-b314-8e6acdf5e956</vt:lpwstr>
  </property>
  <property fmtid="{D5CDD505-2E9C-101B-9397-08002B2CF9AE}" pid="29" name="Display Status">
    <vt:lpwstr/>
  </property>
</Properties>
</file>