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4091" r:id="rId1"/>
  </p:sldMasterIdLst>
  <p:notesMasterIdLst>
    <p:notesMasterId r:id="rId31"/>
  </p:notesMasterIdLst>
  <p:handoutMasterIdLst>
    <p:handoutMasterId r:id="rId32"/>
  </p:handoutMasterIdLst>
  <p:sldIdLst>
    <p:sldId id="2147471932" r:id="rId2"/>
    <p:sldId id="2147471931" r:id="rId3"/>
    <p:sldId id="2147471890" r:id="rId4"/>
    <p:sldId id="2147471919" r:id="rId5"/>
    <p:sldId id="2147471933" r:id="rId6"/>
    <p:sldId id="2147471920" r:id="rId7"/>
    <p:sldId id="2147471924" r:id="rId8"/>
    <p:sldId id="2147471902" r:id="rId9"/>
    <p:sldId id="2147471917" r:id="rId10"/>
    <p:sldId id="4903" r:id="rId11"/>
    <p:sldId id="2147471922" r:id="rId12"/>
    <p:sldId id="2147471911" r:id="rId13"/>
    <p:sldId id="2147471929" r:id="rId14"/>
    <p:sldId id="2147471930" r:id="rId15"/>
    <p:sldId id="2147471906" r:id="rId16"/>
    <p:sldId id="2147471935" r:id="rId17"/>
    <p:sldId id="2147471934" r:id="rId18"/>
    <p:sldId id="2147471916" r:id="rId19"/>
    <p:sldId id="2147471928" r:id="rId20"/>
    <p:sldId id="2147471889" r:id="rId21"/>
    <p:sldId id="2147471937" r:id="rId22"/>
    <p:sldId id="2147471907" r:id="rId23"/>
    <p:sldId id="2147471895" r:id="rId24"/>
    <p:sldId id="2147471896" r:id="rId25"/>
    <p:sldId id="2147471898" r:id="rId26"/>
    <p:sldId id="2147471899" r:id="rId27"/>
    <p:sldId id="2147471891" r:id="rId28"/>
    <p:sldId id="2147471894" r:id="rId29"/>
    <p:sldId id="2147471936" r:id="rId30"/>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Inter" panose="02000503000000020004" pitchFamily="2" charset="0"/>
      <p:regular r:id="rId37"/>
      <p:bold r:id="rId38"/>
    </p:embeddedFont>
    <p:embeddedFont>
      <p:font typeface="Lato" panose="020F0502020204030203" pitchFamily="34" charset="0"/>
      <p:regular r:id="rId39"/>
      <p:bold r:id="rId40"/>
      <p:italic r:id="rId41"/>
      <p:boldItalic r:id="rId42"/>
    </p:embeddedFont>
    <p:embeddedFont>
      <p:font typeface="Lora SemiBold" pitchFamily="2" charset="0"/>
      <p:bold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r transformation messaging" id="{C24C744A-EFC1-41E1-BB43-1E86CB41F6EA}">
          <p14:sldIdLst>
            <p14:sldId id="2147471932"/>
            <p14:sldId id="2147471931"/>
            <p14:sldId id="2147471890"/>
            <p14:sldId id="2147471919"/>
            <p14:sldId id="2147471933"/>
            <p14:sldId id="2147471920"/>
            <p14:sldId id="2147471924"/>
            <p14:sldId id="2147471902"/>
            <p14:sldId id="2147471917"/>
            <p14:sldId id="4903"/>
            <p14:sldId id="2147471922"/>
            <p14:sldId id="2147471911"/>
            <p14:sldId id="2147471929"/>
            <p14:sldId id="2147471930"/>
            <p14:sldId id="2147471906"/>
            <p14:sldId id="2147471935"/>
            <p14:sldId id="2147471934"/>
            <p14:sldId id="2147471916"/>
            <p14:sldId id="2147471928"/>
          </p14:sldIdLst>
        </p14:section>
        <p14:section name="Updates " id="{780A6149-4AFE-4EC5-82A4-663672B44634}">
          <p14:sldIdLst>
            <p14:sldId id="2147471889"/>
            <p14:sldId id="2147471937"/>
            <p14:sldId id="2147471907"/>
            <p14:sldId id="2147471895"/>
            <p14:sldId id="2147471896"/>
            <p14:sldId id="2147471898"/>
            <p14:sldId id="2147471899"/>
            <p14:sldId id="2147471891"/>
            <p14:sldId id="2147471894"/>
            <p14:sldId id="21474719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4F1"/>
    <a:srgbClr val="228096"/>
    <a:srgbClr val="00436C"/>
    <a:srgbClr val="FBF4EE"/>
    <a:srgbClr val="EFEECB"/>
    <a:srgbClr val="18646E"/>
    <a:srgbClr val="0000FF"/>
    <a:srgbClr val="222222"/>
    <a:srgbClr val="FFFFFF"/>
    <a:srgbClr val="0047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4695A-EF01-46BA-9C61-106D01EB0018}" v="83" dt="2023-09-14T12:26:18.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52" autoAdjust="0"/>
    <p:restoredTop sz="86468" autoAdjust="0"/>
  </p:normalViewPr>
  <p:slideViewPr>
    <p:cSldViewPr snapToGrid="0">
      <p:cViewPr varScale="1">
        <p:scale>
          <a:sx n="69" d="100"/>
          <a:sy n="69" d="100"/>
        </p:scale>
        <p:origin x="552" y="58"/>
      </p:cViewPr>
      <p:guideLst/>
    </p:cSldViewPr>
  </p:slideViewPr>
  <p:outlineViewPr>
    <p:cViewPr>
      <p:scale>
        <a:sx n="33" d="100"/>
        <a:sy n="33" d="100"/>
      </p:scale>
      <p:origin x="0" y="-31949"/>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C7306-E467-4768-A6D1-AAFBBA76194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GB"/>
        </a:p>
      </dgm:t>
    </dgm:pt>
    <dgm:pt modelId="{4421C46A-CAAA-4B78-A0D8-C0FB247EDB87}">
      <dgm:prSet phldrT="[Text]" custT="1"/>
      <dgm:spPr/>
      <dgm:t>
        <a:bodyPr/>
        <a:lstStyle/>
        <a:p>
          <a:r>
            <a:rPr lang="en-GB" sz="1700" dirty="0"/>
            <a:t>2021/22</a:t>
          </a:r>
        </a:p>
      </dgm:t>
    </dgm:pt>
    <dgm:pt modelId="{C6AC4FD6-FED1-4E62-A9CC-99FA75E0EDFB}" type="parTrans" cxnId="{DBC2DFDE-0C69-4FBC-AC22-C7D0BFF3BC6C}">
      <dgm:prSet/>
      <dgm:spPr/>
      <dgm:t>
        <a:bodyPr/>
        <a:lstStyle/>
        <a:p>
          <a:endParaRPr lang="en-GB"/>
        </a:p>
      </dgm:t>
    </dgm:pt>
    <dgm:pt modelId="{BE07B1A6-B2D8-4908-89D4-80BCBC9B8653}" type="sibTrans" cxnId="{DBC2DFDE-0C69-4FBC-AC22-C7D0BFF3BC6C}">
      <dgm:prSet/>
      <dgm:spPr/>
      <dgm:t>
        <a:bodyPr/>
        <a:lstStyle/>
        <a:p>
          <a:endParaRPr lang="en-GB"/>
        </a:p>
      </dgm:t>
    </dgm:pt>
    <dgm:pt modelId="{439A020D-DAAE-4518-9E42-5155A2D1E75B}">
      <dgm:prSet phldrT="[Text]" custT="1"/>
      <dgm:spPr/>
      <dgm:t>
        <a:bodyPr/>
        <a:lstStyle/>
        <a:p>
          <a:pPr algn="ctr"/>
          <a:r>
            <a:rPr lang="en-GB" sz="3600" dirty="0"/>
            <a:t>43%</a:t>
          </a:r>
        </a:p>
      </dgm:t>
    </dgm:pt>
    <dgm:pt modelId="{080DE129-F1B8-444F-A984-DB3BBC166452}" type="parTrans" cxnId="{A128709A-AE80-4462-8DBB-215AE537FE17}">
      <dgm:prSet/>
      <dgm:spPr/>
      <dgm:t>
        <a:bodyPr/>
        <a:lstStyle/>
        <a:p>
          <a:endParaRPr lang="en-GB"/>
        </a:p>
      </dgm:t>
    </dgm:pt>
    <dgm:pt modelId="{27125EB1-1DE5-4E68-8AA9-434402966D57}" type="sibTrans" cxnId="{A128709A-AE80-4462-8DBB-215AE537FE17}">
      <dgm:prSet/>
      <dgm:spPr/>
      <dgm:t>
        <a:bodyPr/>
        <a:lstStyle/>
        <a:p>
          <a:endParaRPr lang="en-GB"/>
        </a:p>
      </dgm:t>
    </dgm:pt>
    <dgm:pt modelId="{ABCA58C8-327B-4E5D-B9E7-15897B3FE975}">
      <dgm:prSet phldrT="[Text]" custT="1"/>
      <dgm:spPr/>
      <dgm:t>
        <a:bodyPr/>
        <a:lstStyle/>
        <a:p>
          <a:pPr algn="ctr"/>
          <a:r>
            <a:rPr lang="en-GB" sz="3600" dirty="0"/>
            <a:t>40%</a:t>
          </a:r>
        </a:p>
      </dgm:t>
    </dgm:pt>
    <dgm:pt modelId="{52369E7A-B8F0-413A-8355-0A45781FA0BB}" type="parTrans" cxnId="{4EF8699A-D0EF-4B3C-BAAA-81494BE65C1B}">
      <dgm:prSet/>
      <dgm:spPr/>
      <dgm:t>
        <a:bodyPr/>
        <a:lstStyle/>
        <a:p>
          <a:endParaRPr lang="en-GB"/>
        </a:p>
      </dgm:t>
    </dgm:pt>
    <dgm:pt modelId="{06CABE10-9EF7-4DB6-AC60-8819F3F2EA92}" type="sibTrans" cxnId="{4EF8699A-D0EF-4B3C-BAAA-81494BE65C1B}">
      <dgm:prSet/>
      <dgm:spPr/>
      <dgm:t>
        <a:bodyPr/>
        <a:lstStyle/>
        <a:p>
          <a:endParaRPr lang="en-GB"/>
        </a:p>
      </dgm:t>
    </dgm:pt>
    <dgm:pt modelId="{541A8BED-7089-48C3-8E90-DFA9F9FA4819}">
      <dgm:prSet phldrT="[Text]" custT="1"/>
      <dgm:spPr/>
      <dgm:t>
        <a:bodyPr/>
        <a:lstStyle/>
        <a:p>
          <a:r>
            <a:rPr lang="en-GB" sz="1700" dirty="0"/>
            <a:t>2022/23</a:t>
          </a:r>
        </a:p>
      </dgm:t>
    </dgm:pt>
    <dgm:pt modelId="{C8789976-660E-4DCC-9BC4-064B58E44F4D}" type="parTrans" cxnId="{F49BB82E-0E1D-41CA-B3B3-B28E800231D0}">
      <dgm:prSet/>
      <dgm:spPr/>
      <dgm:t>
        <a:bodyPr/>
        <a:lstStyle/>
        <a:p>
          <a:endParaRPr lang="en-GB"/>
        </a:p>
      </dgm:t>
    </dgm:pt>
    <dgm:pt modelId="{D94EA494-286B-49B7-9117-9274CA9BC8DA}" type="sibTrans" cxnId="{F49BB82E-0E1D-41CA-B3B3-B28E800231D0}">
      <dgm:prSet/>
      <dgm:spPr/>
      <dgm:t>
        <a:bodyPr/>
        <a:lstStyle/>
        <a:p>
          <a:endParaRPr lang="en-GB"/>
        </a:p>
      </dgm:t>
    </dgm:pt>
    <dgm:pt modelId="{30823F76-E921-49A9-AF61-27A1031C82F7}">
      <dgm:prSet phldrT="[Text]" custT="1"/>
      <dgm:spPr/>
      <dgm:t>
        <a:bodyPr/>
        <a:lstStyle/>
        <a:p>
          <a:pPr algn="ctr"/>
          <a:r>
            <a:rPr lang="en-GB" sz="3600" dirty="0"/>
            <a:t>33%</a:t>
          </a:r>
        </a:p>
      </dgm:t>
    </dgm:pt>
    <dgm:pt modelId="{FD9BFC78-91E5-4E78-839A-52570CE6E42E}" type="parTrans" cxnId="{3129FDC4-D348-4D6D-A5C1-A9A434A70912}">
      <dgm:prSet/>
      <dgm:spPr/>
      <dgm:t>
        <a:bodyPr/>
        <a:lstStyle/>
        <a:p>
          <a:endParaRPr lang="en-GB"/>
        </a:p>
      </dgm:t>
    </dgm:pt>
    <dgm:pt modelId="{EC653718-A60E-48B7-9D5F-0FFEA47F3874}" type="sibTrans" cxnId="{3129FDC4-D348-4D6D-A5C1-A9A434A70912}">
      <dgm:prSet/>
      <dgm:spPr/>
      <dgm:t>
        <a:bodyPr/>
        <a:lstStyle/>
        <a:p>
          <a:endParaRPr lang="en-GB"/>
        </a:p>
      </dgm:t>
    </dgm:pt>
    <dgm:pt modelId="{AEAFDD59-EA63-4AEF-A480-1FB39F4A3ADB}">
      <dgm:prSet phldrT="[Text]" custT="1"/>
      <dgm:spPr/>
      <dgm:t>
        <a:bodyPr/>
        <a:lstStyle/>
        <a:p>
          <a:pPr algn="ctr"/>
          <a:r>
            <a:rPr lang="en-GB" sz="3600" dirty="0"/>
            <a:t>35%</a:t>
          </a:r>
        </a:p>
      </dgm:t>
    </dgm:pt>
    <dgm:pt modelId="{B8097FDF-3CA3-46DA-9A24-ED668C1432FC}" type="parTrans" cxnId="{0F244AD5-27DC-4D2F-857C-0C968215E78F}">
      <dgm:prSet/>
      <dgm:spPr/>
      <dgm:t>
        <a:bodyPr/>
        <a:lstStyle/>
        <a:p>
          <a:endParaRPr lang="en-GB"/>
        </a:p>
      </dgm:t>
    </dgm:pt>
    <dgm:pt modelId="{4F991B2A-9861-4AA0-BBAA-5868C0C5CD46}" type="sibTrans" cxnId="{0F244AD5-27DC-4D2F-857C-0C968215E78F}">
      <dgm:prSet/>
      <dgm:spPr/>
      <dgm:t>
        <a:bodyPr/>
        <a:lstStyle/>
        <a:p>
          <a:endParaRPr lang="en-GB"/>
        </a:p>
      </dgm:t>
    </dgm:pt>
    <dgm:pt modelId="{9BDFACFB-B521-4892-8E86-46BED193EB3E}" type="pres">
      <dgm:prSet presAssocID="{38EC7306-E467-4768-A6D1-AAFBBA76194E}" presName="list" presStyleCnt="0">
        <dgm:presLayoutVars>
          <dgm:dir/>
          <dgm:animLvl val="lvl"/>
        </dgm:presLayoutVars>
      </dgm:prSet>
      <dgm:spPr/>
    </dgm:pt>
    <dgm:pt modelId="{EDBD3C52-9408-473F-9DD7-B12700D6AD8F}" type="pres">
      <dgm:prSet presAssocID="{4421C46A-CAAA-4B78-A0D8-C0FB247EDB87}" presName="posSpace" presStyleCnt="0"/>
      <dgm:spPr/>
    </dgm:pt>
    <dgm:pt modelId="{BD2D6A01-8F4D-4B5D-916D-4CFAB37CA27B}" type="pres">
      <dgm:prSet presAssocID="{4421C46A-CAAA-4B78-A0D8-C0FB247EDB87}" presName="vertFlow" presStyleCnt="0"/>
      <dgm:spPr/>
    </dgm:pt>
    <dgm:pt modelId="{93B3FCCC-3A55-4DCE-A1C3-91F0D8FD9C57}" type="pres">
      <dgm:prSet presAssocID="{4421C46A-CAAA-4B78-A0D8-C0FB247EDB87}" presName="topSpace" presStyleCnt="0"/>
      <dgm:spPr/>
    </dgm:pt>
    <dgm:pt modelId="{46ECBDA0-F529-4FEB-B7D3-54D91072115B}" type="pres">
      <dgm:prSet presAssocID="{4421C46A-CAAA-4B78-A0D8-C0FB247EDB87}" presName="firstComp" presStyleCnt="0"/>
      <dgm:spPr/>
    </dgm:pt>
    <dgm:pt modelId="{9760ACE4-E3B5-43A2-BDAD-DF96E9FBFDA4}" type="pres">
      <dgm:prSet presAssocID="{4421C46A-CAAA-4B78-A0D8-C0FB247EDB87}" presName="firstChild" presStyleLbl="bgAccFollowNode1" presStyleIdx="0" presStyleCnt="4"/>
      <dgm:spPr/>
    </dgm:pt>
    <dgm:pt modelId="{26A2E093-529C-4933-ADAC-F94364D2B21F}" type="pres">
      <dgm:prSet presAssocID="{4421C46A-CAAA-4B78-A0D8-C0FB247EDB87}" presName="firstChildTx" presStyleLbl="bgAccFollowNode1" presStyleIdx="0" presStyleCnt="4">
        <dgm:presLayoutVars>
          <dgm:bulletEnabled val="1"/>
        </dgm:presLayoutVars>
      </dgm:prSet>
      <dgm:spPr/>
    </dgm:pt>
    <dgm:pt modelId="{40B6772E-7A71-450A-888E-4FA1DAE248CF}" type="pres">
      <dgm:prSet presAssocID="{ABCA58C8-327B-4E5D-B9E7-15897B3FE975}" presName="comp" presStyleCnt="0"/>
      <dgm:spPr/>
    </dgm:pt>
    <dgm:pt modelId="{D83BA67A-8648-4928-AFA8-9D3ACC087FCC}" type="pres">
      <dgm:prSet presAssocID="{ABCA58C8-327B-4E5D-B9E7-15897B3FE975}" presName="child" presStyleLbl="bgAccFollowNode1" presStyleIdx="1" presStyleCnt="4"/>
      <dgm:spPr/>
    </dgm:pt>
    <dgm:pt modelId="{E223E212-87B5-4633-88BA-48E7DD30A6CD}" type="pres">
      <dgm:prSet presAssocID="{ABCA58C8-327B-4E5D-B9E7-15897B3FE975}" presName="childTx" presStyleLbl="bgAccFollowNode1" presStyleIdx="1" presStyleCnt="4">
        <dgm:presLayoutVars>
          <dgm:bulletEnabled val="1"/>
        </dgm:presLayoutVars>
      </dgm:prSet>
      <dgm:spPr/>
    </dgm:pt>
    <dgm:pt modelId="{A4C71C9B-5CF8-4964-B10D-0377E748481B}" type="pres">
      <dgm:prSet presAssocID="{4421C46A-CAAA-4B78-A0D8-C0FB247EDB87}" presName="negSpace" presStyleCnt="0"/>
      <dgm:spPr/>
    </dgm:pt>
    <dgm:pt modelId="{B109204B-F17A-47DA-AA5C-1C65EF2491EF}" type="pres">
      <dgm:prSet presAssocID="{4421C46A-CAAA-4B78-A0D8-C0FB247EDB87}" presName="circle" presStyleLbl="node1" presStyleIdx="0" presStyleCnt="2" custScaleX="116470" custScaleY="113141"/>
      <dgm:spPr/>
    </dgm:pt>
    <dgm:pt modelId="{EE83C8F0-0FE4-4D34-8715-2F550A7AA8B1}" type="pres">
      <dgm:prSet presAssocID="{BE07B1A6-B2D8-4908-89D4-80BCBC9B8653}" presName="transSpace" presStyleCnt="0"/>
      <dgm:spPr/>
    </dgm:pt>
    <dgm:pt modelId="{2542666D-1BE9-4341-B690-0FE1E4063620}" type="pres">
      <dgm:prSet presAssocID="{541A8BED-7089-48C3-8E90-DFA9F9FA4819}" presName="posSpace" presStyleCnt="0"/>
      <dgm:spPr/>
    </dgm:pt>
    <dgm:pt modelId="{A4F39EAE-4A85-4907-BC51-262EC537ED29}" type="pres">
      <dgm:prSet presAssocID="{541A8BED-7089-48C3-8E90-DFA9F9FA4819}" presName="vertFlow" presStyleCnt="0"/>
      <dgm:spPr/>
    </dgm:pt>
    <dgm:pt modelId="{34531974-7FF3-4880-91D1-1350121570F6}" type="pres">
      <dgm:prSet presAssocID="{541A8BED-7089-48C3-8E90-DFA9F9FA4819}" presName="topSpace" presStyleCnt="0"/>
      <dgm:spPr/>
    </dgm:pt>
    <dgm:pt modelId="{9212AFF6-0C11-4E80-913C-5C8E0F0A0E83}" type="pres">
      <dgm:prSet presAssocID="{541A8BED-7089-48C3-8E90-DFA9F9FA4819}" presName="firstComp" presStyleCnt="0"/>
      <dgm:spPr/>
    </dgm:pt>
    <dgm:pt modelId="{D52B8AFC-E735-404E-B876-124B2780D49C}" type="pres">
      <dgm:prSet presAssocID="{541A8BED-7089-48C3-8E90-DFA9F9FA4819}" presName="firstChild" presStyleLbl="bgAccFollowNode1" presStyleIdx="2" presStyleCnt="4"/>
      <dgm:spPr/>
    </dgm:pt>
    <dgm:pt modelId="{9BDDA501-117C-40AD-8C56-AF2AD74EDAF9}" type="pres">
      <dgm:prSet presAssocID="{541A8BED-7089-48C3-8E90-DFA9F9FA4819}" presName="firstChildTx" presStyleLbl="bgAccFollowNode1" presStyleIdx="2" presStyleCnt="4">
        <dgm:presLayoutVars>
          <dgm:bulletEnabled val="1"/>
        </dgm:presLayoutVars>
      </dgm:prSet>
      <dgm:spPr/>
    </dgm:pt>
    <dgm:pt modelId="{2E12FCC1-7349-4F10-8102-4A07CE43AEA3}" type="pres">
      <dgm:prSet presAssocID="{AEAFDD59-EA63-4AEF-A480-1FB39F4A3ADB}" presName="comp" presStyleCnt="0"/>
      <dgm:spPr/>
    </dgm:pt>
    <dgm:pt modelId="{34CB5DCB-DDAF-4B3C-86B1-992C7FAF6AA8}" type="pres">
      <dgm:prSet presAssocID="{AEAFDD59-EA63-4AEF-A480-1FB39F4A3ADB}" presName="child" presStyleLbl="bgAccFollowNode1" presStyleIdx="3" presStyleCnt="4"/>
      <dgm:spPr/>
    </dgm:pt>
    <dgm:pt modelId="{FEF1E3F0-FC1B-4754-9F04-2A83D741E0AA}" type="pres">
      <dgm:prSet presAssocID="{AEAFDD59-EA63-4AEF-A480-1FB39F4A3ADB}" presName="childTx" presStyleLbl="bgAccFollowNode1" presStyleIdx="3" presStyleCnt="4">
        <dgm:presLayoutVars>
          <dgm:bulletEnabled val="1"/>
        </dgm:presLayoutVars>
      </dgm:prSet>
      <dgm:spPr/>
    </dgm:pt>
    <dgm:pt modelId="{54FFE930-C9C5-4D67-8D0D-8D444BD7E9F0}" type="pres">
      <dgm:prSet presAssocID="{541A8BED-7089-48C3-8E90-DFA9F9FA4819}" presName="negSpace" presStyleCnt="0"/>
      <dgm:spPr/>
    </dgm:pt>
    <dgm:pt modelId="{7B4F5ECE-14CD-4D39-8C7B-2B9062DFACCF}" type="pres">
      <dgm:prSet presAssocID="{541A8BED-7089-48C3-8E90-DFA9F9FA4819}" presName="circle" presStyleLbl="node1" presStyleIdx="1" presStyleCnt="2" custScaleX="116470" custScaleY="113141"/>
      <dgm:spPr/>
    </dgm:pt>
  </dgm:ptLst>
  <dgm:cxnLst>
    <dgm:cxn modelId="{35B2DA10-0E22-4C1A-AE1A-34F5C1CB10F4}" type="presOf" srcId="{439A020D-DAAE-4518-9E42-5155A2D1E75B}" destId="{26A2E093-529C-4933-ADAC-F94364D2B21F}" srcOrd="1" destOrd="0" presId="urn:microsoft.com/office/officeart/2005/8/layout/hList9"/>
    <dgm:cxn modelId="{4C3A5013-CE5D-439A-8BF5-3EAF6B9D3C94}" type="presOf" srcId="{ABCA58C8-327B-4E5D-B9E7-15897B3FE975}" destId="{E223E212-87B5-4633-88BA-48E7DD30A6CD}" srcOrd="1" destOrd="0" presId="urn:microsoft.com/office/officeart/2005/8/layout/hList9"/>
    <dgm:cxn modelId="{C9261D23-DFA1-4AD1-95DF-2978D4643377}" type="presOf" srcId="{AEAFDD59-EA63-4AEF-A480-1FB39F4A3ADB}" destId="{34CB5DCB-DDAF-4B3C-86B1-992C7FAF6AA8}" srcOrd="0" destOrd="0" presId="urn:microsoft.com/office/officeart/2005/8/layout/hList9"/>
    <dgm:cxn modelId="{F49BB82E-0E1D-41CA-B3B3-B28E800231D0}" srcId="{38EC7306-E467-4768-A6D1-AAFBBA76194E}" destId="{541A8BED-7089-48C3-8E90-DFA9F9FA4819}" srcOrd="1" destOrd="0" parTransId="{C8789976-660E-4DCC-9BC4-064B58E44F4D}" sibTransId="{D94EA494-286B-49B7-9117-9274CA9BC8DA}"/>
    <dgm:cxn modelId="{4382095E-4770-4C94-BE92-0DA21CB6A9F0}" type="presOf" srcId="{30823F76-E921-49A9-AF61-27A1031C82F7}" destId="{D52B8AFC-E735-404E-B876-124B2780D49C}" srcOrd="0" destOrd="0" presId="urn:microsoft.com/office/officeart/2005/8/layout/hList9"/>
    <dgm:cxn modelId="{6DBF896F-AA3B-429A-A2EA-1AFB31C2DA43}" type="presOf" srcId="{ABCA58C8-327B-4E5D-B9E7-15897B3FE975}" destId="{D83BA67A-8648-4928-AFA8-9D3ACC087FCC}" srcOrd="0" destOrd="0" presId="urn:microsoft.com/office/officeart/2005/8/layout/hList9"/>
    <dgm:cxn modelId="{EFBD1C75-F0B6-4134-BBCD-322F69A14688}" type="presOf" srcId="{541A8BED-7089-48C3-8E90-DFA9F9FA4819}" destId="{7B4F5ECE-14CD-4D39-8C7B-2B9062DFACCF}" srcOrd="0" destOrd="0" presId="urn:microsoft.com/office/officeart/2005/8/layout/hList9"/>
    <dgm:cxn modelId="{83DD0C7B-235F-4CBB-BFAE-A42C2B688200}" type="presOf" srcId="{38EC7306-E467-4768-A6D1-AAFBBA76194E}" destId="{9BDFACFB-B521-4892-8E86-46BED193EB3E}" srcOrd="0" destOrd="0" presId="urn:microsoft.com/office/officeart/2005/8/layout/hList9"/>
    <dgm:cxn modelId="{334BD18E-E0E8-46AC-8081-A85AC99E31AC}" type="presOf" srcId="{AEAFDD59-EA63-4AEF-A480-1FB39F4A3ADB}" destId="{FEF1E3F0-FC1B-4754-9F04-2A83D741E0AA}" srcOrd="1" destOrd="0" presId="urn:microsoft.com/office/officeart/2005/8/layout/hList9"/>
    <dgm:cxn modelId="{4EF8699A-D0EF-4B3C-BAAA-81494BE65C1B}" srcId="{4421C46A-CAAA-4B78-A0D8-C0FB247EDB87}" destId="{ABCA58C8-327B-4E5D-B9E7-15897B3FE975}" srcOrd="1" destOrd="0" parTransId="{52369E7A-B8F0-413A-8355-0A45781FA0BB}" sibTransId="{06CABE10-9EF7-4DB6-AC60-8819F3F2EA92}"/>
    <dgm:cxn modelId="{A128709A-AE80-4462-8DBB-215AE537FE17}" srcId="{4421C46A-CAAA-4B78-A0D8-C0FB247EDB87}" destId="{439A020D-DAAE-4518-9E42-5155A2D1E75B}" srcOrd="0" destOrd="0" parTransId="{080DE129-F1B8-444F-A984-DB3BBC166452}" sibTransId="{27125EB1-1DE5-4E68-8AA9-434402966D57}"/>
    <dgm:cxn modelId="{C63501C1-917B-4678-8C64-D0BD4C6C16C6}" type="presOf" srcId="{4421C46A-CAAA-4B78-A0D8-C0FB247EDB87}" destId="{B109204B-F17A-47DA-AA5C-1C65EF2491EF}" srcOrd="0" destOrd="0" presId="urn:microsoft.com/office/officeart/2005/8/layout/hList9"/>
    <dgm:cxn modelId="{7F141BC3-EC20-4B6A-B263-46DDB6E3F9A5}" type="presOf" srcId="{439A020D-DAAE-4518-9E42-5155A2D1E75B}" destId="{9760ACE4-E3B5-43A2-BDAD-DF96E9FBFDA4}" srcOrd="0" destOrd="0" presId="urn:microsoft.com/office/officeart/2005/8/layout/hList9"/>
    <dgm:cxn modelId="{3129FDC4-D348-4D6D-A5C1-A9A434A70912}" srcId="{541A8BED-7089-48C3-8E90-DFA9F9FA4819}" destId="{30823F76-E921-49A9-AF61-27A1031C82F7}" srcOrd="0" destOrd="0" parTransId="{FD9BFC78-91E5-4E78-839A-52570CE6E42E}" sibTransId="{EC653718-A60E-48B7-9D5F-0FFEA47F3874}"/>
    <dgm:cxn modelId="{31DFC4D0-4860-46BD-BE40-D418C35DA501}" type="presOf" srcId="{30823F76-E921-49A9-AF61-27A1031C82F7}" destId="{9BDDA501-117C-40AD-8C56-AF2AD74EDAF9}" srcOrd="1" destOrd="0" presId="urn:microsoft.com/office/officeart/2005/8/layout/hList9"/>
    <dgm:cxn modelId="{0F244AD5-27DC-4D2F-857C-0C968215E78F}" srcId="{541A8BED-7089-48C3-8E90-DFA9F9FA4819}" destId="{AEAFDD59-EA63-4AEF-A480-1FB39F4A3ADB}" srcOrd="1" destOrd="0" parTransId="{B8097FDF-3CA3-46DA-9A24-ED668C1432FC}" sibTransId="{4F991B2A-9861-4AA0-BBAA-5868C0C5CD46}"/>
    <dgm:cxn modelId="{DBC2DFDE-0C69-4FBC-AC22-C7D0BFF3BC6C}" srcId="{38EC7306-E467-4768-A6D1-AAFBBA76194E}" destId="{4421C46A-CAAA-4B78-A0D8-C0FB247EDB87}" srcOrd="0" destOrd="0" parTransId="{C6AC4FD6-FED1-4E62-A9CC-99FA75E0EDFB}" sibTransId="{BE07B1A6-B2D8-4908-89D4-80BCBC9B8653}"/>
    <dgm:cxn modelId="{FF52D9EA-1037-43C8-8D17-8068F306C07A}" type="presParOf" srcId="{9BDFACFB-B521-4892-8E86-46BED193EB3E}" destId="{EDBD3C52-9408-473F-9DD7-B12700D6AD8F}" srcOrd="0" destOrd="0" presId="urn:microsoft.com/office/officeart/2005/8/layout/hList9"/>
    <dgm:cxn modelId="{FD4BBDDF-BDB8-46B9-A4AA-D9DC74AD3A54}" type="presParOf" srcId="{9BDFACFB-B521-4892-8E86-46BED193EB3E}" destId="{BD2D6A01-8F4D-4B5D-916D-4CFAB37CA27B}" srcOrd="1" destOrd="0" presId="urn:microsoft.com/office/officeart/2005/8/layout/hList9"/>
    <dgm:cxn modelId="{E5995136-089A-46A0-BDD7-078D9C56CD00}" type="presParOf" srcId="{BD2D6A01-8F4D-4B5D-916D-4CFAB37CA27B}" destId="{93B3FCCC-3A55-4DCE-A1C3-91F0D8FD9C57}" srcOrd="0" destOrd="0" presId="urn:microsoft.com/office/officeart/2005/8/layout/hList9"/>
    <dgm:cxn modelId="{C628D0BF-EAC9-4EBF-A1F5-45F4F24A4F43}" type="presParOf" srcId="{BD2D6A01-8F4D-4B5D-916D-4CFAB37CA27B}" destId="{46ECBDA0-F529-4FEB-B7D3-54D91072115B}" srcOrd="1" destOrd="0" presId="urn:microsoft.com/office/officeart/2005/8/layout/hList9"/>
    <dgm:cxn modelId="{E5EEE86F-4ACB-4C3D-BA41-22D33D513A2B}" type="presParOf" srcId="{46ECBDA0-F529-4FEB-B7D3-54D91072115B}" destId="{9760ACE4-E3B5-43A2-BDAD-DF96E9FBFDA4}" srcOrd="0" destOrd="0" presId="urn:microsoft.com/office/officeart/2005/8/layout/hList9"/>
    <dgm:cxn modelId="{5199A090-753E-4DA7-A891-37B4507DA335}" type="presParOf" srcId="{46ECBDA0-F529-4FEB-B7D3-54D91072115B}" destId="{26A2E093-529C-4933-ADAC-F94364D2B21F}" srcOrd="1" destOrd="0" presId="urn:microsoft.com/office/officeart/2005/8/layout/hList9"/>
    <dgm:cxn modelId="{5A2C2C67-2265-4E78-8105-8D611BDFCD3E}" type="presParOf" srcId="{BD2D6A01-8F4D-4B5D-916D-4CFAB37CA27B}" destId="{40B6772E-7A71-450A-888E-4FA1DAE248CF}" srcOrd="2" destOrd="0" presId="urn:microsoft.com/office/officeart/2005/8/layout/hList9"/>
    <dgm:cxn modelId="{4B1F3AAF-C193-4C1E-9300-BBBC7A435BC3}" type="presParOf" srcId="{40B6772E-7A71-450A-888E-4FA1DAE248CF}" destId="{D83BA67A-8648-4928-AFA8-9D3ACC087FCC}" srcOrd="0" destOrd="0" presId="urn:microsoft.com/office/officeart/2005/8/layout/hList9"/>
    <dgm:cxn modelId="{63049331-F1E2-4FBA-915E-6229FEA10B4B}" type="presParOf" srcId="{40B6772E-7A71-450A-888E-4FA1DAE248CF}" destId="{E223E212-87B5-4633-88BA-48E7DD30A6CD}" srcOrd="1" destOrd="0" presId="urn:microsoft.com/office/officeart/2005/8/layout/hList9"/>
    <dgm:cxn modelId="{62F8F286-CF2A-484D-9D8C-E4BE38A906B6}" type="presParOf" srcId="{9BDFACFB-B521-4892-8E86-46BED193EB3E}" destId="{A4C71C9B-5CF8-4964-B10D-0377E748481B}" srcOrd="2" destOrd="0" presId="urn:microsoft.com/office/officeart/2005/8/layout/hList9"/>
    <dgm:cxn modelId="{76F9A77B-E13B-494B-A197-CF9C01F9A901}" type="presParOf" srcId="{9BDFACFB-B521-4892-8E86-46BED193EB3E}" destId="{B109204B-F17A-47DA-AA5C-1C65EF2491EF}" srcOrd="3" destOrd="0" presId="urn:microsoft.com/office/officeart/2005/8/layout/hList9"/>
    <dgm:cxn modelId="{FBBF0EDF-36BC-4B7D-99FF-CCBD3E54020F}" type="presParOf" srcId="{9BDFACFB-B521-4892-8E86-46BED193EB3E}" destId="{EE83C8F0-0FE4-4D34-8715-2F550A7AA8B1}" srcOrd="4" destOrd="0" presId="urn:microsoft.com/office/officeart/2005/8/layout/hList9"/>
    <dgm:cxn modelId="{44E8049D-AB48-4AEE-A2FE-8C7796115687}" type="presParOf" srcId="{9BDFACFB-B521-4892-8E86-46BED193EB3E}" destId="{2542666D-1BE9-4341-B690-0FE1E4063620}" srcOrd="5" destOrd="0" presId="urn:microsoft.com/office/officeart/2005/8/layout/hList9"/>
    <dgm:cxn modelId="{2B81E697-780F-425C-8C50-869C37B6C911}" type="presParOf" srcId="{9BDFACFB-B521-4892-8E86-46BED193EB3E}" destId="{A4F39EAE-4A85-4907-BC51-262EC537ED29}" srcOrd="6" destOrd="0" presId="urn:microsoft.com/office/officeart/2005/8/layout/hList9"/>
    <dgm:cxn modelId="{7FCBB803-A50E-4956-8795-2400C12F7351}" type="presParOf" srcId="{A4F39EAE-4A85-4907-BC51-262EC537ED29}" destId="{34531974-7FF3-4880-91D1-1350121570F6}" srcOrd="0" destOrd="0" presId="urn:microsoft.com/office/officeart/2005/8/layout/hList9"/>
    <dgm:cxn modelId="{62BB1109-2781-41F3-B2D8-05644189E5C6}" type="presParOf" srcId="{A4F39EAE-4A85-4907-BC51-262EC537ED29}" destId="{9212AFF6-0C11-4E80-913C-5C8E0F0A0E83}" srcOrd="1" destOrd="0" presId="urn:microsoft.com/office/officeart/2005/8/layout/hList9"/>
    <dgm:cxn modelId="{006796BD-36A8-49A8-BF35-65D8FFCB298A}" type="presParOf" srcId="{9212AFF6-0C11-4E80-913C-5C8E0F0A0E83}" destId="{D52B8AFC-E735-404E-B876-124B2780D49C}" srcOrd="0" destOrd="0" presId="urn:microsoft.com/office/officeart/2005/8/layout/hList9"/>
    <dgm:cxn modelId="{B948FF7E-9353-45FD-9759-600293B7102D}" type="presParOf" srcId="{9212AFF6-0C11-4E80-913C-5C8E0F0A0E83}" destId="{9BDDA501-117C-40AD-8C56-AF2AD74EDAF9}" srcOrd="1" destOrd="0" presId="urn:microsoft.com/office/officeart/2005/8/layout/hList9"/>
    <dgm:cxn modelId="{E219AAF5-D3A0-445D-8CA6-C199CAE0B61E}" type="presParOf" srcId="{A4F39EAE-4A85-4907-BC51-262EC537ED29}" destId="{2E12FCC1-7349-4F10-8102-4A07CE43AEA3}" srcOrd="2" destOrd="0" presId="urn:microsoft.com/office/officeart/2005/8/layout/hList9"/>
    <dgm:cxn modelId="{E35DA8BC-92EA-40CD-9029-EB8D00BF9E3D}" type="presParOf" srcId="{2E12FCC1-7349-4F10-8102-4A07CE43AEA3}" destId="{34CB5DCB-DDAF-4B3C-86B1-992C7FAF6AA8}" srcOrd="0" destOrd="0" presId="urn:microsoft.com/office/officeart/2005/8/layout/hList9"/>
    <dgm:cxn modelId="{BEB46820-9B73-4CBA-AFF8-B66E1D3FD758}" type="presParOf" srcId="{2E12FCC1-7349-4F10-8102-4A07CE43AEA3}" destId="{FEF1E3F0-FC1B-4754-9F04-2A83D741E0AA}" srcOrd="1" destOrd="0" presId="urn:microsoft.com/office/officeart/2005/8/layout/hList9"/>
    <dgm:cxn modelId="{A5C811E8-A1E8-4E96-AF13-98820898D191}" type="presParOf" srcId="{9BDFACFB-B521-4892-8E86-46BED193EB3E}" destId="{54FFE930-C9C5-4D67-8D0D-8D444BD7E9F0}" srcOrd="7" destOrd="0" presId="urn:microsoft.com/office/officeart/2005/8/layout/hList9"/>
    <dgm:cxn modelId="{3712E8F2-623B-413E-B4B5-0F0217AC3FBA}" type="presParOf" srcId="{9BDFACFB-B521-4892-8E86-46BED193EB3E}" destId="{7B4F5ECE-14CD-4D39-8C7B-2B9062DFACCF}"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0ACE4-E3B5-43A2-BDAD-DF96E9FBFDA4}">
      <dsp:nvSpPr>
        <dsp:cNvPr id="0" name=""/>
        <dsp:cNvSpPr/>
      </dsp:nvSpPr>
      <dsp:spPr>
        <a:xfrm>
          <a:off x="889785" y="599418"/>
          <a:ext cx="1668192" cy="11126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t>43%</a:t>
          </a:r>
        </a:p>
      </dsp:txBody>
      <dsp:txXfrm>
        <a:off x="1156696" y="599418"/>
        <a:ext cx="1401282" cy="1112684"/>
      </dsp:txXfrm>
    </dsp:sp>
    <dsp:sp modelId="{D83BA67A-8648-4928-AFA8-9D3ACC087FCC}">
      <dsp:nvSpPr>
        <dsp:cNvPr id="0" name=""/>
        <dsp:cNvSpPr/>
      </dsp:nvSpPr>
      <dsp:spPr>
        <a:xfrm>
          <a:off x="889785" y="1712103"/>
          <a:ext cx="1668192" cy="11126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t>40%</a:t>
          </a:r>
        </a:p>
      </dsp:txBody>
      <dsp:txXfrm>
        <a:off x="1156696" y="1712103"/>
        <a:ext cx="1401282" cy="1112684"/>
      </dsp:txXfrm>
    </dsp:sp>
    <dsp:sp modelId="{B109204B-F17A-47DA-AA5C-1C65EF2491EF}">
      <dsp:nvSpPr>
        <dsp:cNvPr id="0" name=""/>
        <dsp:cNvSpPr/>
      </dsp:nvSpPr>
      <dsp:spPr>
        <a:xfrm>
          <a:off x="82" y="154567"/>
          <a:ext cx="1295296" cy="1258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dirty="0"/>
            <a:t>2021/22</a:t>
          </a:r>
        </a:p>
      </dsp:txBody>
      <dsp:txXfrm>
        <a:off x="189774" y="338837"/>
        <a:ext cx="915912" cy="889733"/>
      </dsp:txXfrm>
    </dsp:sp>
    <dsp:sp modelId="{D52B8AFC-E735-404E-B876-124B2780D49C}">
      <dsp:nvSpPr>
        <dsp:cNvPr id="0" name=""/>
        <dsp:cNvSpPr/>
      </dsp:nvSpPr>
      <dsp:spPr>
        <a:xfrm>
          <a:off x="3853274" y="599418"/>
          <a:ext cx="1668192" cy="11126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t>33%</a:t>
          </a:r>
        </a:p>
      </dsp:txBody>
      <dsp:txXfrm>
        <a:off x="4120185" y="599418"/>
        <a:ext cx="1401282" cy="1112684"/>
      </dsp:txXfrm>
    </dsp:sp>
    <dsp:sp modelId="{34CB5DCB-DDAF-4B3C-86B1-992C7FAF6AA8}">
      <dsp:nvSpPr>
        <dsp:cNvPr id="0" name=""/>
        <dsp:cNvSpPr/>
      </dsp:nvSpPr>
      <dsp:spPr>
        <a:xfrm>
          <a:off x="3853274" y="1712103"/>
          <a:ext cx="1668192" cy="11126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t>35%</a:t>
          </a:r>
        </a:p>
      </dsp:txBody>
      <dsp:txXfrm>
        <a:off x="4120185" y="1712103"/>
        <a:ext cx="1401282" cy="1112684"/>
      </dsp:txXfrm>
    </dsp:sp>
    <dsp:sp modelId="{7B4F5ECE-14CD-4D39-8C7B-2B9062DFACCF}">
      <dsp:nvSpPr>
        <dsp:cNvPr id="0" name=""/>
        <dsp:cNvSpPr/>
      </dsp:nvSpPr>
      <dsp:spPr>
        <a:xfrm>
          <a:off x="2963571" y="154567"/>
          <a:ext cx="1295296" cy="12582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dirty="0"/>
            <a:t>2022/23</a:t>
          </a:r>
        </a:p>
      </dsp:txBody>
      <dsp:txXfrm>
        <a:off x="3153263" y="338837"/>
        <a:ext cx="915912" cy="88973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14/09/2023</a:t>
            </a:fld>
            <a:endParaRPr lang="en-GB" dirty="0"/>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dirty="0"/>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9/14/2023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dirty="0"/>
          </a:p>
        </p:txBody>
      </p:sp>
    </p:spTree>
    <p:extLst>
      <p:ext uri="{BB962C8B-B14F-4D97-AF65-F5344CB8AC3E}">
        <p14:creationId xmlns:p14="http://schemas.microsoft.com/office/powerpoint/2010/main" val="2309118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11</a:t>
            </a:fld>
            <a:endParaRPr lang="en-US" dirty="0"/>
          </a:p>
        </p:txBody>
      </p:sp>
    </p:spTree>
    <p:extLst>
      <p:ext uri="{BB962C8B-B14F-4D97-AF65-F5344CB8AC3E}">
        <p14:creationId xmlns:p14="http://schemas.microsoft.com/office/powerpoint/2010/main" val="169230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12</a:t>
            </a:fld>
            <a:endParaRPr lang="en-US" dirty="0"/>
          </a:p>
        </p:txBody>
      </p:sp>
    </p:spTree>
    <p:extLst>
      <p:ext uri="{BB962C8B-B14F-4D97-AF65-F5344CB8AC3E}">
        <p14:creationId xmlns:p14="http://schemas.microsoft.com/office/powerpoint/2010/main" val="2812901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13</a:t>
            </a:fld>
            <a:endParaRPr lang="en-US" dirty="0"/>
          </a:p>
        </p:txBody>
      </p:sp>
    </p:spTree>
    <p:extLst>
      <p:ext uri="{BB962C8B-B14F-4D97-AF65-F5344CB8AC3E}">
        <p14:creationId xmlns:p14="http://schemas.microsoft.com/office/powerpoint/2010/main" val="1745628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14</a:t>
            </a:fld>
            <a:endParaRPr lang="en-US" dirty="0"/>
          </a:p>
        </p:txBody>
      </p:sp>
    </p:spTree>
    <p:extLst>
      <p:ext uri="{BB962C8B-B14F-4D97-AF65-F5344CB8AC3E}">
        <p14:creationId xmlns:p14="http://schemas.microsoft.com/office/powerpoint/2010/main" val="189938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15</a:t>
            </a:fld>
            <a:endParaRPr lang="en-US" dirty="0"/>
          </a:p>
        </p:txBody>
      </p:sp>
    </p:spTree>
    <p:extLst>
      <p:ext uri="{BB962C8B-B14F-4D97-AF65-F5344CB8AC3E}">
        <p14:creationId xmlns:p14="http://schemas.microsoft.com/office/powerpoint/2010/main" val="420540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7267CA-5651-4A12-BEF7-CB89519BB656}" type="slidenum">
              <a:rPr lang="en-GB" smtClean="0"/>
              <a:t>16</a:t>
            </a:fld>
            <a:endParaRPr lang="en-GB" dirty="0"/>
          </a:p>
        </p:txBody>
      </p:sp>
    </p:spTree>
    <p:extLst>
      <p:ext uri="{BB962C8B-B14F-4D97-AF65-F5344CB8AC3E}">
        <p14:creationId xmlns:p14="http://schemas.microsoft.com/office/powerpoint/2010/main" val="152528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18</a:t>
            </a:fld>
            <a:endParaRPr lang="en-US" dirty="0"/>
          </a:p>
        </p:txBody>
      </p:sp>
    </p:spTree>
    <p:extLst>
      <p:ext uri="{BB962C8B-B14F-4D97-AF65-F5344CB8AC3E}">
        <p14:creationId xmlns:p14="http://schemas.microsoft.com/office/powerpoint/2010/main" val="3102531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19</a:t>
            </a:fld>
            <a:endParaRPr lang="en-US" dirty="0"/>
          </a:p>
        </p:txBody>
      </p:sp>
    </p:spTree>
    <p:extLst>
      <p:ext uri="{BB962C8B-B14F-4D97-AF65-F5344CB8AC3E}">
        <p14:creationId xmlns:p14="http://schemas.microsoft.com/office/powerpoint/2010/main" val="1911533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21</a:t>
            </a:fld>
            <a:endParaRPr lang="en-US" dirty="0"/>
          </a:p>
        </p:txBody>
      </p:sp>
    </p:spTree>
    <p:extLst>
      <p:ext uri="{BB962C8B-B14F-4D97-AF65-F5344CB8AC3E}">
        <p14:creationId xmlns:p14="http://schemas.microsoft.com/office/powerpoint/2010/main" val="173044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a:t>
            </a:fld>
            <a:endParaRPr lang="en-US" dirty="0"/>
          </a:p>
        </p:txBody>
      </p:sp>
    </p:spTree>
    <p:extLst>
      <p:ext uri="{BB962C8B-B14F-4D97-AF65-F5344CB8AC3E}">
        <p14:creationId xmlns:p14="http://schemas.microsoft.com/office/powerpoint/2010/main" val="204998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4</a:t>
            </a:fld>
            <a:endParaRPr lang="en-US" dirty="0"/>
          </a:p>
        </p:txBody>
      </p:sp>
    </p:spTree>
    <p:extLst>
      <p:ext uri="{BB962C8B-B14F-4D97-AF65-F5344CB8AC3E}">
        <p14:creationId xmlns:p14="http://schemas.microsoft.com/office/powerpoint/2010/main" val="318495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5</a:t>
            </a:fld>
            <a:endParaRPr lang="en-US" dirty="0"/>
          </a:p>
        </p:txBody>
      </p:sp>
    </p:spTree>
    <p:extLst>
      <p:ext uri="{BB962C8B-B14F-4D97-AF65-F5344CB8AC3E}">
        <p14:creationId xmlns:p14="http://schemas.microsoft.com/office/powerpoint/2010/main" val="249690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6</a:t>
            </a:fld>
            <a:endParaRPr lang="en-US" dirty="0"/>
          </a:p>
        </p:txBody>
      </p:sp>
    </p:spTree>
    <p:extLst>
      <p:ext uri="{BB962C8B-B14F-4D97-AF65-F5344CB8AC3E}">
        <p14:creationId xmlns:p14="http://schemas.microsoft.com/office/powerpoint/2010/main" val="332820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7</a:t>
            </a:fld>
            <a:endParaRPr lang="en-US" dirty="0"/>
          </a:p>
        </p:txBody>
      </p:sp>
    </p:spTree>
    <p:extLst>
      <p:ext uri="{BB962C8B-B14F-4D97-AF65-F5344CB8AC3E}">
        <p14:creationId xmlns:p14="http://schemas.microsoft.com/office/powerpoint/2010/main" val="189531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8</a:t>
            </a:fld>
            <a:endParaRPr lang="en-US" dirty="0"/>
          </a:p>
        </p:txBody>
      </p:sp>
    </p:spTree>
    <p:extLst>
      <p:ext uri="{BB962C8B-B14F-4D97-AF65-F5344CB8AC3E}">
        <p14:creationId xmlns:p14="http://schemas.microsoft.com/office/powerpoint/2010/main" val="275495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9</a:t>
            </a:fld>
            <a:endParaRPr lang="en-US" dirty="0"/>
          </a:p>
        </p:txBody>
      </p:sp>
    </p:spTree>
    <p:extLst>
      <p:ext uri="{BB962C8B-B14F-4D97-AF65-F5344CB8AC3E}">
        <p14:creationId xmlns:p14="http://schemas.microsoft.com/office/powerpoint/2010/main" val="1820823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10</a:t>
            </a:fld>
            <a:endParaRPr lang="en-US" dirty="0"/>
          </a:p>
        </p:txBody>
      </p:sp>
    </p:spTree>
    <p:extLst>
      <p:ext uri="{BB962C8B-B14F-4D97-AF65-F5344CB8AC3E}">
        <p14:creationId xmlns:p14="http://schemas.microsoft.com/office/powerpoint/2010/main" val="2941294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dirty="0"/>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dirty="0"/>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dirty="0"/>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dirty="0"/>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dirty="0"/>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539922" y="4419978"/>
            <a:ext cx="2750515"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539923" y="5204667"/>
            <a:ext cx="2750515" cy="766578"/>
          </a:xfrm>
        </p:spPr>
        <p:txBody>
          <a:bodyPr>
            <a:normAutofit/>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441997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5204667"/>
            <a:ext cx="3431567" cy="766578"/>
          </a:xfrm>
        </p:spPr>
        <p:txBody>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rPr>
              <a:t>A</a:t>
            </a:r>
            <a:endParaRPr lang="en-US" sz="1600" baseline="0" dirty="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dirty="0"/>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dirty="0"/>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dirty="0"/>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dirty="0"/>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rm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dirty="0"/>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3073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dirty="0">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3" r:id="rId31"/>
    <p:sldLayoutId id="2147484122"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3" r:id="rId4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2CBCD-60C2-5273-3824-7A8772AA1F71}"/>
              </a:ext>
            </a:extLst>
          </p:cNvPr>
          <p:cNvSpPr>
            <a:spLocks noGrp="1"/>
          </p:cNvSpPr>
          <p:nvPr>
            <p:ph type="ctrTitle"/>
          </p:nvPr>
        </p:nvSpPr>
        <p:spPr>
          <a:xfrm>
            <a:off x="380171" y="603810"/>
            <a:ext cx="11076689" cy="1160319"/>
          </a:xfrm>
        </p:spPr>
        <p:txBody>
          <a:bodyPr/>
          <a:lstStyle/>
          <a:p>
            <a:r>
              <a:rPr lang="en-GB" dirty="0"/>
              <a:t>Contents </a:t>
            </a:r>
          </a:p>
        </p:txBody>
      </p:sp>
      <p:sp>
        <p:nvSpPr>
          <p:cNvPr id="2" name="Text Placeholder 1">
            <a:extLst>
              <a:ext uri="{FF2B5EF4-FFF2-40B4-BE49-F238E27FC236}">
                <a16:creationId xmlns:a16="http://schemas.microsoft.com/office/drawing/2014/main" id="{BC31CE53-3968-9CFB-062E-021FDA5B32F1}"/>
              </a:ext>
            </a:extLst>
          </p:cNvPr>
          <p:cNvSpPr>
            <a:spLocks noGrp="1"/>
          </p:cNvSpPr>
          <p:nvPr>
            <p:ph type="body" sz="quarter" idx="12"/>
          </p:nvPr>
        </p:nvSpPr>
        <p:spPr>
          <a:xfrm>
            <a:off x="925116" y="1764129"/>
            <a:ext cx="11190259" cy="4036928"/>
          </a:xfrm>
        </p:spPr>
        <p:txBody>
          <a:bodyPr>
            <a:normAutofit/>
          </a:bodyPr>
          <a:lstStyle/>
          <a:p>
            <a:pPr marL="342900" indent="-342900">
              <a:buFont typeface="+mj-lt"/>
              <a:buAutoNum type="arabicPeriod"/>
            </a:pPr>
            <a:r>
              <a:rPr lang="en-GB" dirty="0"/>
              <a:t>Introduction </a:t>
            </a:r>
          </a:p>
          <a:p>
            <a:pPr marL="342900" indent="-342900">
              <a:buFont typeface="+mj-lt"/>
              <a:buAutoNum type="arabicPeriod"/>
            </a:pPr>
            <a:r>
              <a:rPr lang="en-GB" dirty="0"/>
              <a:t>Workforce equality activity and data </a:t>
            </a:r>
          </a:p>
          <a:p>
            <a:pPr marL="342900" indent="-342900">
              <a:buFont typeface="+mj-lt"/>
              <a:buAutoNum type="arabicPeriod"/>
            </a:pPr>
            <a:r>
              <a:rPr lang="en-GB" dirty="0"/>
              <a:t>Highlights from NICE’s staff networks </a:t>
            </a:r>
          </a:p>
          <a:p>
            <a:pPr marL="342900" indent="-342900">
              <a:buFont typeface="+mj-lt"/>
              <a:buAutoNum type="arabicPeriod"/>
            </a:pPr>
            <a:r>
              <a:rPr lang="en-GB" dirty="0"/>
              <a:t>Guidance equality activity and data </a:t>
            </a:r>
          </a:p>
          <a:p>
            <a:pPr marL="342900" indent="-342900">
              <a:buFont typeface="+mj-lt"/>
              <a:buAutoNum type="arabicPeriod"/>
            </a:pPr>
            <a:endParaRPr lang="en-GB" dirty="0"/>
          </a:p>
        </p:txBody>
      </p:sp>
    </p:spTree>
    <p:extLst>
      <p:ext uri="{BB962C8B-B14F-4D97-AF65-F5344CB8AC3E}">
        <p14:creationId xmlns:p14="http://schemas.microsoft.com/office/powerpoint/2010/main" val="888462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89FE5-C131-A313-5C7B-B34920E02AF5}"/>
              </a:ext>
            </a:extLst>
          </p:cNvPr>
          <p:cNvSpPr>
            <a:spLocks noGrp="1"/>
          </p:cNvSpPr>
          <p:nvPr>
            <p:ph type="ctrTitle"/>
          </p:nvPr>
        </p:nvSpPr>
        <p:spPr>
          <a:xfrm>
            <a:off x="214637" y="565631"/>
            <a:ext cx="11762726" cy="1160319"/>
          </a:xfrm>
        </p:spPr>
        <p:txBody>
          <a:bodyPr>
            <a:noAutofit/>
          </a:bodyPr>
          <a:lstStyle/>
          <a:p>
            <a:r>
              <a:rPr lang="en-GB" sz="3200" dirty="0"/>
              <a:t>We can also report some improvements in the representation of disabled and LGBTQ+ staff at senior levels, though disabled staff continue to be over-represented in lower bands</a:t>
            </a:r>
          </a:p>
        </p:txBody>
      </p:sp>
      <p:grpSp>
        <p:nvGrpSpPr>
          <p:cNvPr id="4" name="Group 3">
            <a:extLst>
              <a:ext uri="{FF2B5EF4-FFF2-40B4-BE49-F238E27FC236}">
                <a16:creationId xmlns:a16="http://schemas.microsoft.com/office/drawing/2014/main" id="{178EB209-B560-36C6-9C2A-06C9A9C4EC59}"/>
              </a:ext>
              <a:ext uri="{C183D7F6-B498-43B3-948B-1728B52AA6E4}">
                <adec:decorative xmlns:adec="http://schemas.microsoft.com/office/drawing/2017/decorative" val="1"/>
              </a:ext>
            </a:extLst>
          </p:cNvPr>
          <p:cNvGrpSpPr/>
          <p:nvPr/>
        </p:nvGrpSpPr>
        <p:grpSpPr>
          <a:xfrm>
            <a:off x="1351998" y="2577781"/>
            <a:ext cx="9805529" cy="3462800"/>
            <a:chOff x="1343354" y="2125200"/>
            <a:chExt cx="9266329" cy="3042371"/>
          </a:xfrm>
        </p:grpSpPr>
        <p:sp>
          <p:nvSpPr>
            <p:cNvPr id="23" name="Rectangle 22">
              <a:extLst>
                <a:ext uri="{FF2B5EF4-FFF2-40B4-BE49-F238E27FC236}">
                  <a16:creationId xmlns:a16="http://schemas.microsoft.com/office/drawing/2014/main" id="{811B9E67-FCCC-0C29-E30A-01AA33424C5D}"/>
                </a:ext>
                <a:ext uri="{C183D7F6-B498-43B3-948B-1728B52AA6E4}">
                  <adec:decorative xmlns:adec="http://schemas.microsoft.com/office/drawing/2017/decorative" val="1"/>
                </a:ext>
              </a:extLst>
            </p:cNvPr>
            <p:cNvSpPr/>
            <p:nvPr/>
          </p:nvSpPr>
          <p:spPr>
            <a:xfrm>
              <a:off x="1343354" y="2125200"/>
              <a:ext cx="797765" cy="893704"/>
            </a:xfrm>
            <a:prstGeom prst="rect">
              <a:avLst/>
            </a:prstGeom>
            <a:solidFill>
              <a:srgbClr val="C8E0E6"/>
            </a:solidFill>
            <a:ln>
              <a:solidFill>
                <a:srgbClr val="59A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A2AE2C47-C0C8-C4E2-D6A4-C555436195FE}"/>
                </a:ext>
              </a:extLst>
            </p:cNvPr>
            <p:cNvSpPr/>
            <p:nvPr/>
          </p:nvSpPr>
          <p:spPr>
            <a:xfrm>
              <a:off x="2263851" y="2125200"/>
              <a:ext cx="8345831" cy="893704"/>
            </a:xfrm>
            <a:prstGeom prst="rect">
              <a:avLst/>
            </a:prstGeom>
            <a:solidFill>
              <a:srgbClr val="22809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effectLst/>
                  <a:ea typeface="Times New Roman" panose="02020603050405020304" pitchFamily="18" charset="0"/>
                  <a:cs typeface="Arial" panose="020B0604020202020204" pitchFamily="34" charset="0"/>
                </a:rPr>
                <a:t>The percentages of disabled staff at bands 8a and 8b has increased since 2021/22, and is now above the overall percentage of staff from this group at NICE. However, this group continu</a:t>
              </a:r>
              <a:r>
                <a:rPr lang="en-GB" dirty="0">
                  <a:ea typeface="Times New Roman" panose="02020603050405020304" pitchFamily="18" charset="0"/>
                  <a:cs typeface="Arial" panose="020B0604020202020204" pitchFamily="34" charset="0"/>
                </a:rPr>
                <a:t>e to be over-represented in lower bands.</a:t>
              </a:r>
              <a:endParaRPr lang="en-GB" sz="1800" dirty="0">
                <a:effectLst/>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0AD15E0-4CDC-D02C-E5C4-5F5F726B57D8}"/>
                </a:ext>
                <a:ext uri="{C183D7F6-B498-43B3-948B-1728B52AA6E4}">
                  <adec:decorative xmlns:adec="http://schemas.microsoft.com/office/drawing/2017/decorative" val="1"/>
                </a:ext>
              </a:extLst>
            </p:cNvPr>
            <p:cNvSpPr/>
            <p:nvPr/>
          </p:nvSpPr>
          <p:spPr>
            <a:xfrm>
              <a:off x="1343354" y="3195501"/>
              <a:ext cx="797765" cy="893704"/>
            </a:xfrm>
            <a:prstGeom prst="rect">
              <a:avLst/>
            </a:prstGeom>
            <a:solidFill>
              <a:srgbClr val="C8E0E6"/>
            </a:solidFill>
            <a:ln>
              <a:solidFill>
                <a:srgbClr val="59A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06052E0-6779-B319-D87E-7A52737FA5F0}"/>
                </a:ext>
              </a:extLst>
            </p:cNvPr>
            <p:cNvSpPr/>
            <p:nvPr/>
          </p:nvSpPr>
          <p:spPr>
            <a:xfrm>
              <a:off x="2263851" y="3193919"/>
              <a:ext cx="8345831" cy="893704"/>
            </a:xfrm>
            <a:prstGeom prst="rect">
              <a:avLst/>
            </a:prstGeom>
            <a:solidFill>
              <a:srgbClr val="22809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spcAft>
                  <a:spcPts val="600"/>
                </a:spcAft>
                <a:tabLst>
                  <a:tab pos="450215" algn="l"/>
                </a:tabLst>
              </a:pPr>
              <a:r>
                <a:rPr lang="en-GB" sz="1800" dirty="0">
                  <a:effectLst/>
                  <a:ea typeface="Times New Roman" panose="02020603050405020304" pitchFamily="18" charset="0"/>
                  <a:cs typeface="Arial"/>
                </a:rPr>
                <a:t>Gay and lesbian staff are also relatively </a:t>
              </a:r>
              <a:r>
                <a:rPr lang="en-GB" dirty="0">
                  <a:ea typeface="Times New Roman" panose="02020603050405020304" pitchFamily="18" charset="0"/>
                  <a:cs typeface="Arial"/>
                </a:rPr>
                <a:t>well-represented</a:t>
              </a:r>
              <a:r>
                <a:rPr lang="en-GB" sz="1800" dirty="0">
                  <a:effectLst/>
                  <a:ea typeface="Times New Roman" panose="02020603050405020304" pitchFamily="18" charset="0"/>
                  <a:cs typeface="Arial"/>
                </a:rPr>
                <a:t> in more senior roles, with the percentage of staff from these groups at bands 8b, 8c and 8d higher than the overall percentage.</a:t>
              </a:r>
            </a:p>
          </p:txBody>
        </p:sp>
        <p:sp>
          <p:nvSpPr>
            <p:cNvPr id="9" name="Rectangle 8">
              <a:extLst>
                <a:ext uri="{FF2B5EF4-FFF2-40B4-BE49-F238E27FC236}">
                  <a16:creationId xmlns:a16="http://schemas.microsoft.com/office/drawing/2014/main" id="{74555D72-C587-0E21-158D-3067A86332A8}"/>
                </a:ext>
                <a:ext uri="{C183D7F6-B498-43B3-948B-1728B52AA6E4}">
                  <adec:decorative xmlns:adec="http://schemas.microsoft.com/office/drawing/2017/decorative" val="1"/>
                </a:ext>
              </a:extLst>
            </p:cNvPr>
            <p:cNvSpPr/>
            <p:nvPr/>
          </p:nvSpPr>
          <p:spPr>
            <a:xfrm>
              <a:off x="1343354" y="4273867"/>
              <a:ext cx="797765" cy="893704"/>
            </a:xfrm>
            <a:prstGeom prst="rect">
              <a:avLst/>
            </a:prstGeom>
            <a:solidFill>
              <a:srgbClr val="C8E0E6"/>
            </a:solidFill>
            <a:ln>
              <a:solidFill>
                <a:srgbClr val="59A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AF2641A-A5B6-3ACE-60E3-33A20CB09D1D}"/>
                </a:ext>
              </a:extLst>
            </p:cNvPr>
            <p:cNvSpPr/>
            <p:nvPr/>
          </p:nvSpPr>
          <p:spPr>
            <a:xfrm>
              <a:off x="2263852" y="4262639"/>
              <a:ext cx="8345831" cy="893704"/>
            </a:xfrm>
            <a:prstGeom prst="rect">
              <a:avLst/>
            </a:prstGeom>
            <a:solidFill>
              <a:srgbClr val="22809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tabLst>
                  <a:tab pos="450215" algn="l"/>
                </a:tabLst>
              </a:pPr>
              <a:r>
                <a:rPr lang="en-GB" dirty="0">
                  <a:cs typeface="Arial" panose="020B0604020202020204" pitchFamily="34" charset="0"/>
                </a:rPr>
                <a:t>Applicants with disabilities had a similar relative likelihood of being appointed following interview, compared to non-disabled applicants (non-disabled staff were 1.22 times more likely to be appointed) This is about the same as last year</a:t>
              </a:r>
            </a:p>
          </p:txBody>
        </p:sp>
      </p:grpSp>
      <p:sp>
        <p:nvSpPr>
          <p:cNvPr id="3" name="Rectangle 2">
            <a:extLst>
              <a:ext uri="{FF2B5EF4-FFF2-40B4-BE49-F238E27FC236}">
                <a16:creationId xmlns:a16="http://schemas.microsoft.com/office/drawing/2014/main" id="{01889A8B-23DF-F84B-7808-1E55D333CF50}"/>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t>Data highlights: disabled and LGTBQ+ staff representation </a:t>
            </a:r>
            <a:endParaRPr lang="en-GB" dirty="0"/>
          </a:p>
        </p:txBody>
      </p:sp>
    </p:spTree>
    <p:extLst>
      <p:ext uri="{BB962C8B-B14F-4D97-AF65-F5344CB8AC3E}">
        <p14:creationId xmlns:p14="http://schemas.microsoft.com/office/powerpoint/2010/main" val="414202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29D8EA-BF62-BAC9-E2B1-54B7CE0B1DCA}"/>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t>Data highlights: staff survey </a:t>
            </a:r>
            <a:endParaRPr lang="en-GB" dirty="0"/>
          </a:p>
        </p:txBody>
      </p:sp>
      <p:sp>
        <p:nvSpPr>
          <p:cNvPr id="3" name="Title 2">
            <a:extLst>
              <a:ext uri="{FF2B5EF4-FFF2-40B4-BE49-F238E27FC236}">
                <a16:creationId xmlns:a16="http://schemas.microsoft.com/office/drawing/2014/main" id="{75AC06EF-AEEC-9D6B-4F52-9FFB48C32426}"/>
              </a:ext>
            </a:extLst>
          </p:cNvPr>
          <p:cNvSpPr>
            <a:spLocks noGrp="1"/>
          </p:cNvSpPr>
          <p:nvPr>
            <p:ph type="ctrTitle"/>
          </p:nvPr>
        </p:nvSpPr>
        <p:spPr>
          <a:xfrm>
            <a:off x="249383" y="454959"/>
            <a:ext cx="11145556" cy="822513"/>
          </a:xfrm>
        </p:spPr>
        <p:txBody>
          <a:bodyPr>
            <a:normAutofit fontScale="90000"/>
          </a:bodyPr>
          <a:lstStyle/>
          <a:p>
            <a:r>
              <a:rPr lang="en-GB" sz="3200" dirty="0"/>
              <a:t>Our 2022 staff survey found equal engagement, wellbeing and trust in managers between ethnic minority, LGBTQ+, and all staff </a:t>
            </a:r>
          </a:p>
        </p:txBody>
      </p:sp>
      <p:sp>
        <p:nvSpPr>
          <p:cNvPr id="2" name="Text Placeholder 1">
            <a:extLst>
              <a:ext uri="{FF2B5EF4-FFF2-40B4-BE49-F238E27FC236}">
                <a16:creationId xmlns:a16="http://schemas.microsoft.com/office/drawing/2014/main" id="{61983394-5F6F-74FB-04EC-21CEB77E9E7A}"/>
              </a:ext>
            </a:extLst>
          </p:cNvPr>
          <p:cNvSpPr>
            <a:spLocks noGrp="1"/>
          </p:cNvSpPr>
          <p:nvPr>
            <p:ph type="body" sz="quarter" idx="12"/>
          </p:nvPr>
        </p:nvSpPr>
        <p:spPr>
          <a:xfrm>
            <a:off x="175491" y="1791648"/>
            <a:ext cx="6306585" cy="5066352"/>
          </a:xfrm>
        </p:spPr>
        <p:txBody>
          <a:bodyPr>
            <a:normAutofit fontScale="40000" lnSpcReduction="20000"/>
          </a:bodyPr>
          <a:lstStyle/>
          <a:p>
            <a:r>
              <a:rPr lang="en-GB" sz="4500" b="1" dirty="0"/>
              <a:t>Where we are doing well</a:t>
            </a:r>
          </a:p>
          <a:p>
            <a:pPr marL="285750" indent="-285750">
              <a:buFont typeface="Arial" panose="020B0604020202020204" pitchFamily="34" charset="0"/>
              <a:buChar char="•"/>
            </a:pPr>
            <a:r>
              <a:rPr lang="en-GB" sz="4000" dirty="0"/>
              <a:t>Ethnic minority and LGBTQ+ staff have the same levels of engagement as the overall workforce</a:t>
            </a:r>
          </a:p>
          <a:p>
            <a:pPr marL="285750" indent="-285750">
              <a:buFont typeface="Arial" panose="020B0604020202020204" pitchFamily="34" charset="0"/>
              <a:buChar char="•"/>
            </a:pPr>
            <a:r>
              <a:rPr lang="en-GB" sz="4000" dirty="0"/>
              <a:t>Ethnic minority staff have higher levels of trust in managers than the overall workforce</a:t>
            </a:r>
          </a:p>
          <a:p>
            <a:pPr marL="285750" indent="-285750">
              <a:buFont typeface="Arial" panose="020B0604020202020204" pitchFamily="34" charset="0"/>
              <a:buChar char="•"/>
            </a:pPr>
            <a:r>
              <a:rPr lang="en-GB" sz="4000" dirty="0"/>
              <a:t>LGBTQ+ staff have a better Wellbeing Index than all groups</a:t>
            </a:r>
          </a:p>
          <a:p>
            <a:pPr marL="285750" indent="-285750">
              <a:buFont typeface="Arial" panose="020B0604020202020204" pitchFamily="34" charset="0"/>
              <a:buChar char="•"/>
            </a:pPr>
            <a:endParaRPr lang="en-GB" sz="1500" dirty="0"/>
          </a:p>
          <a:p>
            <a:r>
              <a:rPr lang="en-GB" sz="4500" b="1" dirty="0"/>
              <a:t>Areas for improvement </a:t>
            </a:r>
          </a:p>
          <a:p>
            <a:pPr marL="285750" indent="-285750">
              <a:buFont typeface="Arial" panose="020B0604020202020204" pitchFamily="34" charset="0"/>
              <a:buChar char="•"/>
            </a:pPr>
            <a:r>
              <a:rPr lang="en-GB" sz="4000" dirty="0"/>
              <a:t>Disabled staff have lower engagement scores than all other groups, lower trust in managers, and are at notably worse risk of having poor wellbeing  </a:t>
            </a:r>
          </a:p>
          <a:p>
            <a:pPr marL="285750" indent="-285750">
              <a:buFont typeface="Arial" panose="020B0604020202020204" pitchFamily="34" charset="0"/>
              <a:buChar char="•"/>
            </a:pPr>
            <a:endParaRPr lang="en-GB" dirty="0"/>
          </a:p>
        </p:txBody>
      </p:sp>
      <p:graphicFrame>
        <p:nvGraphicFramePr>
          <p:cNvPr id="5" name="Table 5">
            <a:extLst>
              <a:ext uri="{FF2B5EF4-FFF2-40B4-BE49-F238E27FC236}">
                <a16:creationId xmlns:a16="http://schemas.microsoft.com/office/drawing/2014/main" id="{51403AAB-5157-607E-3FC2-3E971C7340CE}"/>
              </a:ext>
            </a:extLst>
          </p:cNvPr>
          <p:cNvGraphicFramePr>
            <a:graphicFrameLocks noGrp="1"/>
          </p:cNvGraphicFramePr>
          <p:nvPr>
            <p:extLst>
              <p:ext uri="{D42A27DB-BD31-4B8C-83A1-F6EECF244321}">
                <p14:modId xmlns:p14="http://schemas.microsoft.com/office/powerpoint/2010/main" val="4029718834"/>
              </p:ext>
            </p:extLst>
          </p:nvPr>
        </p:nvGraphicFramePr>
        <p:xfrm>
          <a:off x="6602149" y="1921062"/>
          <a:ext cx="5216436" cy="3814350"/>
        </p:xfrm>
        <a:graphic>
          <a:graphicData uri="http://schemas.openxmlformats.org/drawingml/2006/table">
            <a:tbl>
              <a:tblPr firstRow="1" bandRow="1">
                <a:tableStyleId>{5C22544A-7EE6-4342-B048-85BDC9FD1C3A}</a:tableStyleId>
              </a:tblPr>
              <a:tblGrid>
                <a:gridCol w="1499499">
                  <a:extLst>
                    <a:ext uri="{9D8B030D-6E8A-4147-A177-3AD203B41FA5}">
                      <a16:colId xmlns:a16="http://schemas.microsoft.com/office/drawing/2014/main" val="275950945"/>
                    </a:ext>
                  </a:extLst>
                </a:gridCol>
                <a:gridCol w="1108719">
                  <a:extLst>
                    <a:ext uri="{9D8B030D-6E8A-4147-A177-3AD203B41FA5}">
                      <a16:colId xmlns:a16="http://schemas.microsoft.com/office/drawing/2014/main" val="4112668039"/>
                    </a:ext>
                  </a:extLst>
                </a:gridCol>
                <a:gridCol w="1304109">
                  <a:extLst>
                    <a:ext uri="{9D8B030D-6E8A-4147-A177-3AD203B41FA5}">
                      <a16:colId xmlns:a16="http://schemas.microsoft.com/office/drawing/2014/main" val="4035642007"/>
                    </a:ext>
                  </a:extLst>
                </a:gridCol>
                <a:gridCol w="1304109">
                  <a:extLst>
                    <a:ext uri="{9D8B030D-6E8A-4147-A177-3AD203B41FA5}">
                      <a16:colId xmlns:a16="http://schemas.microsoft.com/office/drawing/2014/main" val="4100776464"/>
                    </a:ext>
                  </a:extLst>
                </a:gridCol>
              </a:tblGrid>
              <a:tr h="1327642">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Average Engagement Score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Wellbeing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Index (risk of having poor wellbeing)</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Trust in Managers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5078702"/>
                  </a:ext>
                </a:extLst>
              </a:tr>
              <a:tr h="621677">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All staff</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70%</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31%</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72%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9727331"/>
                  </a:ext>
                </a:extLst>
              </a:tr>
              <a:tr h="621677">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Ethnic minority staff</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70%</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32%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74%</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88461023"/>
                  </a:ext>
                </a:extLst>
              </a:tr>
              <a:tr h="621677">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Disabled staff</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66%</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42%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70%</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1488811"/>
                  </a:ext>
                </a:extLst>
              </a:tr>
              <a:tr h="621677">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LGBTQ+ staff</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70%</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28%</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2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72%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082032"/>
                  </a:ext>
                </a:extLst>
              </a:tr>
            </a:tbl>
          </a:graphicData>
        </a:graphic>
      </p:graphicFrame>
    </p:spTree>
    <p:extLst>
      <p:ext uri="{BB962C8B-B14F-4D97-AF65-F5344CB8AC3E}">
        <p14:creationId xmlns:p14="http://schemas.microsoft.com/office/powerpoint/2010/main" val="225153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6432-5EAC-DB58-F696-522DA0CE2201}"/>
              </a:ext>
            </a:extLst>
          </p:cNvPr>
          <p:cNvSpPr>
            <a:spLocks noGrp="1"/>
          </p:cNvSpPr>
          <p:nvPr>
            <p:ph type="title" idx="4294967295"/>
          </p:nvPr>
        </p:nvSpPr>
        <p:spPr>
          <a:xfrm>
            <a:off x="0" y="-54765"/>
            <a:ext cx="12192000" cy="365107"/>
          </a:xfrm>
          <a:prstGeom prst="rect">
            <a:avLst/>
          </a:prstGeom>
          <a:solidFill>
            <a:srgbClr val="228096"/>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lt1"/>
                </a:solidFill>
                <a:effectLst/>
                <a:uLnTx/>
                <a:uFillTx/>
                <a:latin typeface="+mn-lt"/>
                <a:ea typeface="+mn-ea"/>
                <a:cs typeface="+mn-cs"/>
              </a:rPr>
              <a:t>Data highlights: bullying, harassment and discrimination </a:t>
            </a:r>
          </a:p>
        </p:txBody>
      </p:sp>
      <p:sp>
        <p:nvSpPr>
          <p:cNvPr id="9" name="Title 2">
            <a:extLst>
              <a:ext uri="{FF2B5EF4-FFF2-40B4-BE49-F238E27FC236}">
                <a16:creationId xmlns:a16="http://schemas.microsoft.com/office/drawing/2014/main" id="{F8621F4C-56FB-1F1A-53C0-44134A10DDBC}"/>
              </a:ext>
            </a:extLst>
          </p:cNvPr>
          <p:cNvSpPr txBox="1">
            <a:spLocks/>
          </p:cNvSpPr>
          <p:nvPr/>
        </p:nvSpPr>
        <p:spPr>
          <a:xfrm>
            <a:off x="296302" y="511229"/>
            <a:ext cx="11076689" cy="1160319"/>
          </a:xfrm>
          <a:prstGeom prst="rect">
            <a:avLst/>
          </a:prstGeom>
        </p:spPr>
        <p:txBody>
          <a:bodyPr vert="horz" lIns="91440" tIns="45720" rIns="91440" bIns="45720" rtlCol="0" anchor="t" anchorCtr="0">
            <a:normAutofit fontScale="77500" lnSpcReduction="20000"/>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r>
              <a:rPr lang="en-GB" dirty="0"/>
              <a:t>Ethnic minority, disabled and LGBTQ+ staff have reported higher levels of bullying, harassment and discrimination than the overall workforce</a:t>
            </a:r>
          </a:p>
        </p:txBody>
      </p:sp>
      <p:graphicFrame>
        <p:nvGraphicFramePr>
          <p:cNvPr id="6" name="Table 5">
            <a:extLst>
              <a:ext uri="{FF2B5EF4-FFF2-40B4-BE49-F238E27FC236}">
                <a16:creationId xmlns:a16="http://schemas.microsoft.com/office/drawing/2014/main" id="{C3B314E2-3774-136F-9CB7-4BA3FEA76D22}"/>
              </a:ext>
            </a:extLst>
          </p:cNvPr>
          <p:cNvGraphicFramePr>
            <a:graphicFrameLocks noGrp="1"/>
          </p:cNvGraphicFramePr>
          <p:nvPr>
            <p:extLst>
              <p:ext uri="{D42A27DB-BD31-4B8C-83A1-F6EECF244321}">
                <p14:modId xmlns:p14="http://schemas.microsoft.com/office/powerpoint/2010/main" val="2777071385"/>
              </p:ext>
            </p:extLst>
          </p:nvPr>
        </p:nvGraphicFramePr>
        <p:xfrm>
          <a:off x="444082" y="1671548"/>
          <a:ext cx="6973457" cy="4504461"/>
        </p:xfrm>
        <a:graphic>
          <a:graphicData uri="http://schemas.openxmlformats.org/drawingml/2006/table">
            <a:tbl>
              <a:tblPr firstRow="1" firstCol="1" bandRow="1">
                <a:tableStyleId>{5C22544A-7EE6-4342-B048-85BDC9FD1C3A}</a:tableStyleId>
              </a:tblPr>
              <a:tblGrid>
                <a:gridCol w="2124364">
                  <a:extLst>
                    <a:ext uri="{9D8B030D-6E8A-4147-A177-3AD203B41FA5}">
                      <a16:colId xmlns:a16="http://schemas.microsoft.com/office/drawing/2014/main" val="2958807564"/>
                    </a:ext>
                  </a:extLst>
                </a:gridCol>
                <a:gridCol w="1182255">
                  <a:extLst>
                    <a:ext uri="{9D8B030D-6E8A-4147-A177-3AD203B41FA5}">
                      <a16:colId xmlns:a16="http://schemas.microsoft.com/office/drawing/2014/main" val="1806020690"/>
                    </a:ext>
                  </a:extLst>
                </a:gridCol>
                <a:gridCol w="1052945">
                  <a:extLst>
                    <a:ext uri="{9D8B030D-6E8A-4147-A177-3AD203B41FA5}">
                      <a16:colId xmlns:a16="http://schemas.microsoft.com/office/drawing/2014/main" val="3733768767"/>
                    </a:ext>
                  </a:extLst>
                </a:gridCol>
                <a:gridCol w="1310827">
                  <a:extLst>
                    <a:ext uri="{9D8B030D-6E8A-4147-A177-3AD203B41FA5}">
                      <a16:colId xmlns:a16="http://schemas.microsoft.com/office/drawing/2014/main" val="3184771084"/>
                    </a:ext>
                  </a:extLst>
                </a:gridCol>
                <a:gridCol w="1303066">
                  <a:extLst>
                    <a:ext uri="{9D8B030D-6E8A-4147-A177-3AD203B41FA5}">
                      <a16:colId xmlns:a16="http://schemas.microsoft.com/office/drawing/2014/main" val="2049629244"/>
                    </a:ext>
                  </a:extLst>
                </a:gridCol>
              </a:tblGrid>
              <a:tr h="762000">
                <a:tc rowSpan="2">
                  <a:txBody>
                    <a:bodyPr/>
                    <a:lstStyle/>
                    <a:p>
                      <a:pPr>
                        <a:lnSpc>
                          <a:spcPct val="150000"/>
                        </a:lnSpc>
                        <a:spcAft>
                          <a:spcPts val="1200"/>
                        </a:spcAft>
                      </a:pPr>
                      <a:r>
                        <a:rPr lang="en-GB" sz="1300" dirty="0">
                          <a:effectLst/>
                        </a:rPr>
                        <a:t> </a:t>
                      </a:r>
                    </a:p>
                  </a:txBody>
                  <a:tcPr marL="49433" marR="49433" marT="0" marB="0"/>
                </a:tc>
                <a:tc gridSpan="2">
                  <a:txBody>
                    <a:bodyPr/>
                    <a:lstStyle/>
                    <a:p>
                      <a:pPr marL="0" algn="l" defTabSz="914400" rtl="0" eaLnBrk="1" latinLnBrk="0" hangingPunct="1">
                        <a:lnSpc>
                          <a:spcPct val="100000"/>
                        </a:lnSpc>
                        <a:spcAft>
                          <a:spcPts val="1200"/>
                        </a:spcAft>
                      </a:pPr>
                      <a:r>
                        <a:rPr lang="en-GB" sz="1800" b="1" kern="1200" dirty="0">
                          <a:solidFill>
                            <a:schemeClr val="lt1"/>
                          </a:solidFill>
                          <a:effectLst/>
                          <a:latin typeface="+mn-lt"/>
                          <a:cs typeface="Times New Roman" panose="02020603050405020304" pitchFamily="18" charset="0"/>
                        </a:rPr>
                        <a:t>Have experienced bullying and harassment in last 12 months </a:t>
                      </a:r>
                    </a:p>
                  </a:txBody>
                  <a:tcPr marL="49433" marR="49433" marT="0" marB="0"/>
                </a:tc>
                <a:tc hMerge="1">
                  <a:txBody>
                    <a:bodyPr/>
                    <a:lstStyle/>
                    <a:p>
                      <a:pPr marL="0" algn="l" defTabSz="914400" rtl="0" eaLnBrk="1" latinLnBrk="0" hangingPunct="1">
                        <a:lnSpc>
                          <a:spcPct val="100000"/>
                        </a:lnSpc>
                        <a:spcAft>
                          <a:spcPts val="1200"/>
                        </a:spcAft>
                      </a:pPr>
                      <a:endParaRPr lang="en-GB" sz="1800" b="1" kern="1200">
                        <a:solidFill>
                          <a:schemeClr val="lt1"/>
                        </a:solidFill>
                        <a:effectLst/>
                        <a:latin typeface="+mn-lt"/>
                        <a:cs typeface="Times New Roman" panose="02020603050405020304" pitchFamily="18" charset="0"/>
                      </a:endParaRPr>
                    </a:p>
                  </a:txBody>
                  <a:tcPr marL="49433" marR="49433" marT="0" marB="0"/>
                </a:tc>
                <a:tc gridSpan="2">
                  <a:txBody>
                    <a:bodyPr/>
                    <a:lstStyle/>
                    <a:p>
                      <a:pPr>
                        <a:lnSpc>
                          <a:spcPct val="100000"/>
                        </a:lnSpc>
                        <a:spcAft>
                          <a:spcPts val="1200"/>
                        </a:spcAft>
                      </a:pPr>
                      <a:r>
                        <a:rPr lang="en-GB" sz="1800" dirty="0">
                          <a:effectLst/>
                          <a:latin typeface="+mn-lt"/>
                          <a:ea typeface="Times New Roman" panose="02020603050405020304" pitchFamily="18" charset="0"/>
                          <a:cs typeface="Times New Roman" panose="02020603050405020304" pitchFamily="18" charset="0"/>
                        </a:rPr>
                        <a:t>Have experienced discrimination in </a:t>
                      </a:r>
                    </a:p>
                    <a:p>
                      <a:pPr>
                        <a:lnSpc>
                          <a:spcPct val="100000"/>
                        </a:lnSpc>
                        <a:spcAft>
                          <a:spcPts val="1200"/>
                        </a:spcAft>
                      </a:pPr>
                      <a:r>
                        <a:rPr lang="en-GB" sz="1800" dirty="0">
                          <a:effectLst/>
                          <a:latin typeface="+mn-lt"/>
                          <a:ea typeface="Times New Roman" panose="02020603050405020304" pitchFamily="18" charset="0"/>
                          <a:cs typeface="Times New Roman" panose="02020603050405020304" pitchFamily="18" charset="0"/>
                        </a:rPr>
                        <a:t>last 12 months</a:t>
                      </a:r>
                    </a:p>
                  </a:txBody>
                  <a:tcPr marL="49433" marR="49433" marT="0" marB="0"/>
                </a:tc>
                <a:tc hMerge="1">
                  <a:txBody>
                    <a:bodyPr/>
                    <a:lstStyle/>
                    <a:p>
                      <a:pPr>
                        <a:lnSpc>
                          <a:spcPct val="100000"/>
                        </a:lnSpc>
                        <a:spcAft>
                          <a:spcPts val="1200"/>
                        </a:spcAft>
                      </a:pPr>
                      <a:endParaRPr lang="en-GB" sz="1800">
                        <a:effectLst/>
                        <a:latin typeface="+mn-lt"/>
                        <a:ea typeface="Times New Roman" panose="02020603050405020304" pitchFamily="18" charset="0"/>
                        <a:cs typeface="Times New Roman" panose="02020603050405020304" pitchFamily="18" charset="0"/>
                      </a:endParaRPr>
                    </a:p>
                  </a:txBody>
                  <a:tcPr marL="49433" marR="49433" marT="0" marB="0"/>
                </a:tc>
                <a:extLst>
                  <a:ext uri="{0D108BD9-81ED-4DB2-BD59-A6C34878D82A}">
                    <a16:rowId xmlns:a16="http://schemas.microsoft.com/office/drawing/2014/main" val="2073306456"/>
                  </a:ext>
                </a:extLst>
              </a:tr>
              <a:tr h="934954">
                <a:tc vMerge="1">
                  <a:txBody>
                    <a:bodyPr/>
                    <a:lstStyle/>
                    <a:p>
                      <a:pPr>
                        <a:lnSpc>
                          <a:spcPct val="150000"/>
                        </a:lnSpc>
                        <a:spcAft>
                          <a:spcPts val="1200"/>
                        </a:spcAft>
                      </a:pPr>
                      <a:endParaRPr lang="en-GB" sz="1300">
                        <a:effectLst/>
                      </a:endParaRPr>
                    </a:p>
                  </a:txBody>
                  <a:tcPr marL="49433" marR="49433" marT="0" marB="0">
                    <a:solidFill>
                      <a:schemeClr val="accent1"/>
                    </a:solidFill>
                  </a:tcPr>
                </a:tc>
                <a:tc>
                  <a:txBody>
                    <a:bodyPr/>
                    <a:lstStyle/>
                    <a:p>
                      <a:pPr marL="0" algn="l" defTabSz="914400" rtl="0" eaLnBrk="1" latinLnBrk="0" hangingPunct="1">
                        <a:lnSpc>
                          <a:spcPct val="100000"/>
                        </a:lnSpc>
                        <a:spcAft>
                          <a:spcPts val="1200"/>
                        </a:spcAft>
                      </a:pPr>
                      <a:r>
                        <a:rPr lang="en-GB" sz="1800" b="1" kern="1200" dirty="0">
                          <a:solidFill>
                            <a:schemeClr val="lt1"/>
                          </a:solidFill>
                          <a:effectLst/>
                          <a:latin typeface="+mn-lt"/>
                          <a:cs typeface="Times New Roman" panose="02020603050405020304" pitchFamily="18" charset="0"/>
                        </a:rPr>
                        <a:t>2021</a:t>
                      </a:r>
                    </a:p>
                  </a:txBody>
                  <a:tcPr marL="49433" marR="49433" marT="0" marB="0">
                    <a:solidFill>
                      <a:schemeClr val="accent1"/>
                    </a:solidFill>
                  </a:tcPr>
                </a:tc>
                <a:tc>
                  <a:txBody>
                    <a:bodyPr/>
                    <a:lstStyle/>
                    <a:p>
                      <a:pPr marL="0" algn="l" defTabSz="914400" rtl="0" eaLnBrk="1" latinLnBrk="0" hangingPunct="1">
                        <a:lnSpc>
                          <a:spcPct val="100000"/>
                        </a:lnSpc>
                        <a:spcAft>
                          <a:spcPts val="1200"/>
                        </a:spcAft>
                      </a:pPr>
                      <a:r>
                        <a:rPr lang="en-GB" sz="1800" b="1" kern="1200" dirty="0">
                          <a:solidFill>
                            <a:schemeClr val="lt1"/>
                          </a:solidFill>
                          <a:effectLst/>
                          <a:latin typeface="+mn-lt"/>
                          <a:cs typeface="Times New Roman" panose="02020603050405020304" pitchFamily="18" charset="0"/>
                        </a:rPr>
                        <a:t>2022</a:t>
                      </a:r>
                    </a:p>
                  </a:txBody>
                  <a:tcPr marL="49433" marR="49433" marT="0" marB="0">
                    <a:solidFill>
                      <a:schemeClr val="accent1"/>
                    </a:solidFill>
                  </a:tcPr>
                </a:tc>
                <a:tc>
                  <a:txBody>
                    <a:bodyPr/>
                    <a:lstStyle/>
                    <a:p>
                      <a:pPr>
                        <a:lnSpc>
                          <a:spcPct val="100000"/>
                        </a:lnSpc>
                        <a:spcAft>
                          <a:spcPts val="1200"/>
                        </a:spcAft>
                      </a:pPr>
                      <a:r>
                        <a:rPr lang="en-GB" sz="1800" dirty="0">
                          <a:solidFill>
                            <a:schemeClr val="bg1"/>
                          </a:solidFill>
                          <a:effectLst/>
                          <a:latin typeface="+mn-lt"/>
                          <a:ea typeface="Times New Roman" panose="02020603050405020304" pitchFamily="18" charset="0"/>
                          <a:cs typeface="Times New Roman" panose="02020603050405020304" pitchFamily="18" charset="0"/>
                        </a:rPr>
                        <a:t>2021</a:t>
                      </a:r>
                    </a:p>
                  </a:txBody>
                  <a:tcPr marL="49433" marR="49433" marT="0" marB="0">
                    <a:solidFill>
                      <a:schemeClr val="accent1"/>
                    </a:solidFill>
                  </a:tcPr>
                </a:tc>
                <a:tc>
                  <a:txBody>
                    <a:bodyPr/>
                    <a:lstStyle/>
                    <a:p>
                      <a:pPr>
                        <a:lnSpc>
                          <a:spcPct val="100000"/>
                        </a:lnSpc>
                        <a:spcAft>
                          <a:spcPts val="1200"/>
                        </a:spcAft>
                      </a:pPr>
                      <a:r>
                        <a:rPr lang="en-GB" sz="1800" dirty="0">
                          <a:solidFill>
                            <a:schemeClr val="bg1"/>
                          </a:solidFill>
                          <a:effectLst/>
                          <a:latin typeface="+mn-lt"/>
                          <a:ea typeface="Times New Roman" panose="02020603050405020304" pitchFamily="18" charset="0"/>
                          <a:cs typeface="Times New Roman" panose="02020603050405020304" pitchFamily="18" charset="0"/>
                        </a:rPr>
                        <a:t>2022</a:t>
                      </a:r>
                    </a:p>
                  </a:txBody>
                  <a:tcPr marL="49433" marR="49433" marT="0" marB="0">
                    <a:solidFill>
                      <a:schemeClr val="accent1"/>
                    </a:solidFill>
                  </a:tcPr>
                </a:tc>
                <a:extLst>
                  <a:ext uri="{0D108BD9-81ED-4DB2-BD59-A6C34878D82A}">
                    <a16:rowId xmlns:a16="http://schemas.microsoft.com/office/drawing/2014/main" val="378773793"/>
                  </a:ext>
                </a:extLst>
              </a:tr>
              <a:tr h="515889">
                <a:tc>
                  <a:txBody>
                    <a:bodyPr/>
                    <a:lstStyle/>
                    <a:p>
                      <a:pPr>
                        <a:lnSpc>
                          <a:spcPct val="150000"/>
                        </a:lnSpc>
                        <a:spcAft>
                          <a:spcPts val="1200"/>
                        </a:spcAft>
                      </a:pPr>
                      <a:r>
                        <a:rPr lang="en-GB" sz="1800" dirty="0">
                          <a:effectLst/>
                        </a:rPr>
                        <a:t>All staff</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33" marR="49433" marT="0" marB="0"/>
                </a:tc>
                <a:tc>
                  <a:txBody>
                    <a:bodyPr/>
                    <a:lstStyle/>
                    <a:p>
                      <a:pPr algn="ctr">
                        <a:lnSpc>
                          <a:spcPct val="150000"/>
                        </a:lnSpc>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5%</a:t>
                      </a:r>
                    </a:p>
                  </a:txBody>
                  <a:tcPr marL="49433" marR="49433" marT="0" marB="0"/>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7%</a:t>
                      </a:r>
                    </a:p>
                  </a:txBody>
                  <a:tcPr marL="49433" marR="49433" marT="0" marB="0"/>
                </a:tc>
                <a:tc>
                  <a:txBody>
                    <a:bodyPr/>
                    <a:lstStyle/>
                    <a:p>
                      <a:pPr algn="ctr">
                        <a:lnSpc>
                          <a:spcPct val="150000"/>
                        </a:lnSpc>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4%</a:t>
                      </a:r>
                    </a:p>
                  </a:txBody>
                  <a:tcPr marL="49433" marR="49433" marT="0" marB="0"/>
                </a:tc>
                <a:tc>
                  <a:txBody>
                    <a:bodyPr/>
                    <a:lstStyle/>
                    <a:p>
                      <a:pPr algn="ctr">
                        <a:lnSpc>
                          <a:spcPct val="150000"/>
                        </a:lnSpc>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5%</a:t>
                      </a:r>
                    </a:p>
                  </a:txBody>
                  <a:tcPr marL="49433" marR="49433" marT="0" marB="0"/>
                </a:tc>
                <a:extLst>
                  <a:ext uri="{0D108BD9-81ED-4DB2-BD59-A6C34878D82A}">
                    <a16:rowId xmlns:a16="http://schemas.microsoft.com/office/drawing/2014/main" val="367947645"/>
                  </a:ext>
                </a:extLst>
              </a:tr>
              <a:tr h="655485">
                <a:tc>
                  <a:txBody>
                    <a:bodyPr/>
                    <a:lstStyle/>
                    <a:p>
                      <a:pPr>
                        <a:lnSpc>
                          <a:spcPct val="100000"/>
                        </a:lnSpc>
                        <a:spcAft>
                          <a:spcPts val="1200"/>
                        </a:spcAft>
                      </a:pPr>
                      <a:r>
                        <a:rPr lang="en-GB" sz="1800" dirty="0">
                          <a:effectLst/>
                        </a:rPr>
                        <a:t>Ethnic minority staff</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33" marR="49433" marT="0" marB="0"/>
                </a:tc>
                <a:tc>
                  <a:txBody>
                    <a:bodyPr/>
                    <a:lstStyle/>
                    <a:p>
                      <a:pPr algn="ctr">
                        <a:lnSpc>
                          <a:spcPct val="150000"/>
                        </a:lnSpc>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10%</a:t>
                      </a:r>
                    </a:p>
                  </a:txBody>
                  <a:tcPr marL="49433" marR="49433" marT="0" marB="0"/>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11%</a:t>
                      </a:r>
                    </a:p>
                  </a:txBody>
                  <a:tcPr marL="49433" marR="49433" marT="0" marB="0"/>
                </a:tc>
                <a:tc>
                  <a:txBody>
                    <a:bodyPr/>
                    <a:lstStyle/>
                    <a:p>
                      <a:pPr algn="ctr">
                        <a:lnSpc>
                          <a:spcPct val="150000"/>
                        </a:lnSpc>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10%</a:t>
                      </a:r>
                    </a:p>
                  </a:txBody>
                  <a:tcPr marL="49433" marR="49433" marT="0" marB="0"/>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13%</a:t>
                      </a:r>
                    </a:p>
                    <a:p>
                      <a:pPr algn="ctr">
                        <a:lnSpc>
                          <a:spcPct val="150000"/>
                        </a:lnSpc>
                        <a:spcAft>
                          <a:spcPts val="1200"/>
                        </a:spcAf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33" marR="49433" marT="0" marB="0"/>
                </a:tc>
                <a:extLst>
                  <a:ext uri="{0D108BD9-81ED-4DB2-BD59-A6C34878D82A}">
                    <a16:rowId xmlns:a16="http://schemas.microsoft.com/office/drawing/2014/main" val="1036355427"/>
                  </a:ext>
                </a:extLst>
              </a:tr>
              <a:tr h="515889">
                <a:tc>
                  <a:txBody>
                    <a:bodyPr/>
                    <a:lstStyle/>
                    <a:p>
                      <a:pPr>
                        <a:lnSpc>
                          <a:spcPct val="150000"/>
                        </a:lnSpc>
                        <a:spcAft>
                          <a:spcPts val="1200"/>
                        </a:spcAft>
                      </a:pPr>
                      <a:r>
                        <a:rPr lang="en-GB" sz="1800" dirty="0">
                          <a:effectLst/>
                        </a:rPr>
                        <a:t>Disabled staff</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33" marR="49433" marT="0" marB="0"/>
                </a:tc>
                <a:tc>
                  <a:txBody>
                    <a:bodyPr/>
                    <a:lstStyle/>
                    <a:p>
                      <a:pPr algn="ctr">
                        <a:lnSpc>
                          <a:spcPct val="150000"/>
                        </a:lnSpc>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16%</a:t>
                      </a:r>
                    </a:p>
                  </a:txBody>
                  <a:tcPr marL="49433" marR="49433" marT="0" marB="0"/>
                </a:tc>
                <a:tc>
                  <a:txBody>
                    <a:bodyPr/>
                    <a:lstStyle/>
                    <a:p>
                      <a:pPr marL="0" marR="0" lvl="0" indent="0" algn="ctr" defTabSz="914400" rtl="0" eaLnBrk="1" fontAlgn="auto" latinLnBrk="0" hangingPunct="1">
                        <a:lnSpc>
                          <a:spcPct val="150000"/>
                        </a:lnSpc>
                        <a:spcBef>
                          <a:spcPts val="0"/>
                        </a:spcBef>
                        <a:spcAft>
                          <a:spcPts val="120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24%</a:t>
                      </a:r>
                    </a:p>
                  </a:txBody>
                  <a:tcPr marL="49433" marR="49433" marT="0" marB="0"/>
                </a:tc>
                <a:tc>
                  <a:txBody>
                    <a:bodyPr/>
                    <a:lstStyle/>
                    <a:p>
                      <a:pPr algn="ctr">
                        <a:lnSpc>
                          <a:spcPct val="150000"/>
                        </a:lnSpc>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19%</a:t>
                      </a:r>
                    </a:p>
                  </a:txBody>
                  <a:tcPr marL="49433" marR="49433" marT="0" marB="0"/>
                </a:tc>
                <a:tc>
                  <a:txBody>
                    <a:bodyPr/>
                    <a:lstStyle/>
                    <a:p>
                      <a:pPr algn="ctr">
                        <a:lnSpc>
                          <a:spcPct val="150000"/>
                        </a:lnSpc>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16%</a:t>
                      </a:r>
                    </a:p>
                  </a:txBody>
                  <a:tcPr marL="49433" marR="49433" marT="0" marB="0"/>
                </a:tc>
                <a:extLst>
                  <a:ext uri="{0D108BD9-81ED-4DB2-BD59-A6C34878D82A}">
                    <a16:rowId xmlns:a16="http://schemas.microsoft.com/office/drawing/2014/main" val="1069494240"/>
                  </a:ext>
                </a:extLst>
              </a:tr>
              <a:tr h="515889">
                <a:tc>
                  <a:txBody>
                    <a:bodyPr/>
                    <a:lstStyle/>
                    <a:p>
                      <a:pPr>
                        <a:lnSpc>
                          <a:spcPct val="150000"/>
                        </a:lnSpc>
                        <a:spcAft>
                          <a:spcPts val="1200"/>
                        </a:spcAft>
                      </a:pPr>
                      <a:r>
                        <a:rPr lang="en-GB" sz="1800" dirty="0">
                          <a:effectLst/>
                        </a:rPr>
                        <a:t>LGBTQ+ staff</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33" marR="49433" marT="0" marB="0"/>
                </a:tc>
                <a:tc>
                  <a:txBody>
                    <a:bodyPr/>
                    <a:lstStyle/>
                    <a:p>
                      <a:pPr algn="ctr">
                        <a:lnSpc>
                          <a:spcPct val="150000"/>
                        </a:lnSpc>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13%</a:t>
                      </a:r>
                    </a:p>
                  </a:txBody>
                  <a:tcPr marL="49433" marR="49433" marT="0" marB="0"/>
                </a:tc>
                <a:tc>
                  <a:txBody>
                    <a:bodyPr/>
                    <a:lstStyle/>
                    <a:p>
                      <a:pPr algn="ctr">
                        <a:lnSpc>
                          <a:spcPct val="150000"/>
                        </a:lnSpc>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9%</a:t>
                      </a:r>
                    </a:p>
                  </a:txBody>
                  <a:tcPr marL="49433" marR="49433" marT="0" marB="0"/>
                </a:tc>
                <a:tc>
                  <a:txBody>
                    <a:bodyPr/>
                    <a:lstStyle/>
                    <a:p>
                      <a:pPr algn="ctr">
                        <a:lnSpc>
                          <a:spcPct val="150000"/>
                        </a:lnSpc>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2.2%</a:t>
                      </a:r>
                    </a:p>
                  </a:txBody>
                  <a:tcPr marL="49433" marR="49433" marT="0" marB="0"/>
                </a:tc>
                <a:tc>
                  <a:txBody>
                    <a:bodyPr/>
                    <a:lstStyle/>
                    <a:p>
                      <a:pPr algn="ctr">
                        <a:lnSpc>
                          <a:spcPct val="150000"/>
                        </a:lnSpc>
                        <a:spcAft>
                          <a:spcPts val="12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9%</a:t>
                      </a:r>
                    </a:p>
                  </a:txBody>
                  <a:tcPr marL="49433" marR="49433" marT="0" marB="0"/>
                </a:tc>
                <a:extLst>
                  <a:ext uri="{0D108BD9-81ED-4DB2-BD59-A6C34878D82A}">
                    <a16:rowId xmlns:a16="http://schemas.microsoft.com/office/drawing/2014/main" val="2009081191"/>
                  </a:ext>
                </a:extLst>
              </a:tr>
            </a:tbl>
          </a:graphicData>
        </a:graphic>
      </p:graphicFrame>
      <p:sp>
        <p:nvSpPr>
          <p:cNvPr id="8" name="TextBox 7">
            <a:extLst>
              <a:ext uri="{FF2B5EF4-FFF2-40B4-BE49-F238E27FC236}">
                <a16:creationId xmlns:a16="http://schemas.microsoft.com/office/drawing/2014/main" id="{1C69D046-69BF-C2E0-9718-C20B2DC95FA8}"/>
              </a:ext>
            </a:extLst>
          </p:cNvPr>
          <p:cNvSpPr txBox="1"/>
          <p:nvPr/>
        </p:nvSpPr>
        <p:spPr>
          <a:xfrm>
            <a:off x="7796438" y="1831024"/>
            <a:ext cx="4034815" cy="3970318"/>
          </a:xfrm>
          <a:prstGeom prst="rect">
            <a:avLst/>
          </a:prstGeom>
          <a:noFill/>
        </p:spPr>
        <p:txBody>
          <a:bodyPr wrap="square" rtlCol="0">
            <a:spAutoFit/>
          </a:bodyPr>
          <a:lstStyle/>
          <a:p>
            <a:endParaRPr lang="en-GB" dirty="0"/>
          </a:p>
          <a:p>
            <a:r>
              <a:rPr lang="en-GB" dirty="0"/>
              <a:t>Reported levels of bullying and harassment are significantly higher in 2022 for disabled staff than they were in 2021, though reported instances of discrimination have fallen</a:t>
            </a:r>
          </a:p>
          <a:p>
            <a:endParaRPr lang="en-GB" dirty="0"/>
          </a:p>
          <a:p>
            <a:r>
              <a:rPr lang="en-GB" dirty="0"/>
              <a:t>For LGBTQ+ staff there has been a reduction in recorded bullying, but an increase in instances of discrimination. </a:t>
            </a:r>
          </a:p>
          <a:p>
            <a:endParaRPr lang="en-GB" dirty="0"/>
          </a:p>
          <a:p>
            <a:r>
              <a:rPr lang="en-GB" dirty="0"/>
              <a:t>Small numbers should be noted.</a:t>
            </a:r>
          </a:p>
        </p:txBody>
      </p:sp>
    </p:spTree>
    <p:extLst>
      <p:ext uri="{BB962C8B-B14F-4D97-AF65-F5344CB8AC3E}">
        <p14:creationId xmlns:p14="http://schemas.microsoft.com/office/powerpoint/2010/main" val="389935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569E2E-7FEE-9F9B-31F4-74C20E12ECE3}"/>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t>Data highlights: gender pay gap</a:t>
            </a:r>
            <a:endParaRPr lang="en-GB" dirty="0"/>
          </a:p>
        </p:txBody>
      </p:sp>
      <p:sp>
        <p:nvSpPr>
          <p:cNvPr id="3" name="Title 2">
            <a:extLst>
              <a:ext uri="{FF2B5EF4-FFF2-40B4-BE49-F238E27FC236}">
                <a16:creationId xmlns:a16="http://schemas.microsoft.com/office/drawing/2014/main" id="{4E905C58-6929-B76A-A7C9-8D68DB8290C2}"/>
              </a:ext>
            </a:extLst>
          </p:cNvPr>
          <p:cNvSpPr>
            <a:spLocks noGrp="1"/>
          </p:cNvSpPr>
          <p:nvPr>
            <p:ph type="ctrTitle"/>
          </p:nvPr>
        </p:nvSpPr>
        <p:spPr>
          <a:xfrm>
            <a:off x="244360" y="385342"/>
            <a:ext cx="11076689" cy="1160319"/>
          </a:xfrm>
        </p:spPr>
        <p:txBody>
          <a:bodyPr>
            <a:noAutofit/>
          </a:bodyPr>
          <a:lstStyle/>
          <a:p>
            <a:r>
              <a:rPr lang="en-GB" sz="3200" dirty="0"/>
              <a:t>NICE’s gender pay gap has remained broadly static since last year, when it was 7.6%, but is still significantly better than the national average</a:t>
            </a:r>
          </a:p>
        </p:txBody>
      </p:sp>
      <p:sp>
        <p:nvSpPr>
          <p:cNvPr id="20" name="Rectangle 19">
            <a:extLst>
              <a:ext uri="{FF2B5EF4-FFF2-40B4-BE49-F238E27FC236}">
                <a16:creationId xmlns:a16="http://schemas.microsoft.com/office/drawing/2014/main" id="{DEE79819-57D2-839A-6DF2-ADEE33F61EBD}"/>
              </a:ext>
            </a:extLst>
          </p:cNvPr>
          <p:cNvSpPr/>
          <p:nvPr/>
        </p:nvSpPr>
        <p:spPr>
          <a:xfrm>
            <a:off x="1305661" y="1819442"/>
            <a:ext cx="1917256" cy="83031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Gender</a:t>
            </a:r>
          </a:p>
        </p:txBody>
      </p:sp>
      <p:sp>
        <p:nvSpPr>
          <p:cNvPr id="24" name="TextBox 23">
            <a:extLst>
              <a:ext uri="{FF2B5EF4-FFF2-40B4-BE49-F238E27FC236}">
                <a16:creationId xmlns:a16="http://schemas.microsoft.com/office/drawing/2014/main" id="{9C571026-441E-10A4-5785-6326BF8AD3A6}"/>
              </a:ext>
            </a:extLst>
          </p:cNvPr>
          <p:cNvSpPr txBox="1"/>
          <p:nvPr/>
        </p:nvSpPr>
        <p:spPr>
          <a:xfrm>
            <a:off x="3749964" y="1911434"/>
            <a:ext cx="2604654" cy="646331"/>
          </a:xfrm>
          <a:prstGeom prst="rect">
            <a:avLst/>
          </a:prstGeom>
          <a:noFill/>
        </p:spPr>
        <p:txBody>
          <a:bodyPr wrap="square" rtlCol="0">
            <a:spAutoFit/>
          </a:bodyPr>
          <a:lstStyle/>
          <a:p>
            <a:r>
              <a:rPr lang="en-GB" dirty="0"/>
              <a:t>7.8% (in favour of men)</a:t>
            </a:r>
          </a:p>
        </p:txBody>
      </p:sp>
      <p:sp>
        <p:nvSpPr>
          <p:cNvPr id="21" name="Rectangle 20">
            <a:extLst>
              <a:ext uri="{FF2B5EF4-FFF2-40B4-BE49-F238E27FC236}">
                <a16:creationId xmlns:a16="http://schemas.microsoft.com/office/drawing/2014/main" id="{67D6864E-EF2E-50ED-77C7-BB644149DE07}"/>
              </a:ext>
            </a:extLst>
          </p:cNvPr>
          <p:cNvSpPr/>
          <p:nvPr/>
        </p:nvSpPr>
        <p:spPr>
          <a:xfrm>
            <a:off x="1305661" y="3049899"/>
            <a:ext cx="1917256" cy="83031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Ethnicity</a:t>
            </a:r>
          </a:p>
        </p:txBody>
      </p:sp>
      <p:sp>
        <p:nvSpPr>
          <p:cNvPr id="12" name="TextBox 11">
            <a:extLst>
              <a:ext uri="{FF2B5EF4-FFF2-40B4-BE49-F238E27FC236}">
                <a16:creationId xmlns:a16="http://schemas.microsoft.com/office/drawing/2014/main" id="{BB066631-7DF6-193B-D6D4-904628374E9A}"/>
              </a:ext>
            </a:extLst>
          </p:cNvPr>
          <p:cNvSpPr txBox="1"/>
          <p:nvPr/>
        </p:nvSpPr>
        <p:spPr>
          <a:xfrm>
            <a:off x="3773009" y="3194579"/>
            <a:ext cx="2604654" cy="646331"/>
          </a:xfrm>
          <a:prstGeom prst="rect">
            <a:avLst/>
          </a:prstGeom>
          <a:noFill/>
        </p:spPr>
        <p:txBody>
          <a:bodyPr wrap="square" rtlCol="0">
            <a:spAutoFit/>
          </a:bodyPr>
          <a:lstStyle/>
          <a:p>
            <a:r>
              <a:rPr lang="en-GB" dirty="0"/>
              <a:t>13.8% (in favour of white employees)</a:t>
            </a:r>
          </a:p>
        </p:txBody>
      </p:sp>
      <p:sp>
        <p:nvSpPr>
          <p:cNvPr id="22" name="Rectangle 21">
            <a:extLst>
              <a:ext uri="{FF2B5EF4-FFF2-40B4-BE49-F238E27FC236}">
                <a16:creationId xmlns:a16="http://schemas.microsoft.com/office/drawing/2014/main" id="{0C10A367-0170-A736-6B00-B59B5CA6529D}"/>
              </a:ext>
            </a:extLst>
          </p:cNvPr>
          <p:cNvSpPr/>
          <p:nvPr/>
        </p:nvSpPr>
        <p:spPr>
          <a:xfrm>
            <a:off x="1305661" y="4260629"/>
            <a:ext cx="1917256" cy="83031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Disability</a:t>
            </a:r>
          </a:p>
        </p:txBody>
      </p:sp>
      <p:sp>
        <p:nvSpPr>
          <p:cNvPr id="9" name="TextBox 8">
            <a:extLst>
              <a:ext uri="{FF2B5EF4-FFF2-40B4-BE49-F238E27FC236}">
                <a16:creationId xmlns:a16="http://schemas.microsoft.com/office/drawing/2014/main" id="{7353D217-2934-7AAA-1BAB-831D0DB08C30}"/>
              </a:ext>
            </a:extLst>
          </p:cNvPr>
          <p:cNvSpPr txBox="1"/>
          <p:nvPr/>
        </p:nvSpPr>
        <p:spPr>
          <a:xfrm>
            <a:off x="3770859" y="4352621"/>
            <a:ext cx="2815789" cy="646331"/>
          </a:xfrm>
          <a:prstGeom prst="rect">
            <a:avLst/>
          </a:prstGeom>
          <a:noFill/>
        </p:spPr>
        <p:txBody>
          <a:bodyPr wrap="square" rtlCol="0">
            <a:spAutoFit/>
          </a:bodyPr>
          <a:lstStyle/>
          <a:p>
            <a:r>
              <a:rPr lang="en-GB" dirty="0"/>
              <a:t>5.2% (in favour of non-disabled employees) </a:t>
            </a:r>
          </a:p>
        </p:txBody>
      </p:sp>
      <p:sp>
        <p:nvSpPr>
          <p:cNvPr id="23" name="Rectangle 22">
            <a:extLst>
              <a:ext uri="{FF2B5EF4-FFF2-40B4-BE49-F238E27FC236}">
                <a16:creationId xmlns:a16="http://schemas.microsoft.com/office/drawing/2014/main" id="{1759B7B3-9F5D-2C60-22AA-A6F1B8CC39BB}"/>
              </a:ext>
            </a:extLst>
          </p:cNvPr>
          <p:cNvSpPr/>
          <p:nvPr/>
        </p:nvSpPr>
        <p:spPr>
          <a:xfrm>
            <a:off x="1307748" y="5422036"/>
            <a:ext cx="1917256" cy="83031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Sexual Orientation</a:t>
            </a:r>
          </a:p>
        </p:txBody>
      </p:sp>
      <p:sp>
        <p:nvSpPr>
          <p:cNvPr id="13" name="TextBox 12">
            <a:extLst>
              <a:ext uri="{FF2B5EF4-FFF2-40B4-BE49-F238E27FC236}">
                <a16:creationId xmlns:a16="http://schemas.microsoft.com/office/drawing/2014/main" id="{29241EBD-9A23-89E6-7434-A540DCDEDA9C}"/>
              </a:ext>
            </a:extLst>
          </p:cNvPr>
          <p:cNvSpPr txBox="1"/>
          <p:nvPr/>
        </p:nvSpPr>
        <p:spPr>
          <a:xfrm>
            <a:off x="3760501" y="5491086"/>
            <a:ext cx="2945098" cy="646331"/>
          </a:xfrm>
          <a:prstGeom prst="rect">
            <a:avLst/>
          </a:prstGeom>
          <a:noFill/>
        </p:spPr>
        <p:txBody>
          <a:bodyPr wrap="square" rtlCol="0">
            <a:spAutoFit/>
          </a:bodyPr>
          <a:lstStyle/>
          <a:p>
            <a:r>
              <a:rPr lang="en-GB" dirty="0"/>
              <a:t>3.5% (in favour of heterosexual employees)</a:t>
            </a:r>
          </a:p>
        </p:txBody>
      </p:sp>
      <p:sp>
        <p:nvSpPr>
          <p:cNvPr id="2" name="Text Placeholder 1">
            <a:extLst>
              <a:ext uri="{FF2B5EF4-FFF2-40B4-BE49-F238E27FC236}">
                <a16:creationId xmlns:a16="http://schemas.microsoft.com/office/drawing/2014/main" id="{133936CF-189A-B278-E1B6-4D98B143054D}"/>
              </a:ext>
            </a:extLst>
          </p:cNvPr>
          <p:cNvSpPr>
            <a:spLocks noGrp="1"/>
          </p:cNvSpPr>
          <p:nvPr>
            <p:ph type="body" sz="quarter" idx="12"/>
          </p:nvPr>
        </p:nvSpPr>
        <p:spPr>
          <a:xfrm>
            <a:off x="6927755" y="2234599"/>
            <a:ext cx="5358977" cy="2740634"/>
          </a:xfrm>
        </p:spPr>
        <p:txBody>
          <a:bodyPr>
            <a:normAutofit fontScale="25000" lnSpcReduction="20000"/>
          </a:bodyPr>
          <a:lstStyle/>
          <a:p>
            <a:r>
              <a:rPr lang="en-GB" sz="7200" dirty="0">
                <a:ea typeface="Times New Roman" panose="02020603050405020304" pitchFamily="18" charset="0"/>
              </a:rPr>
              <a:t>T</a:t>
            </a:r>
            <a:r>
              <a:rPr lang="en-GB" sz="7200" dirty="0">
                <a:effectLst/>
                <a:ea typeface="Times New Roman" panose="02020603050405020304" pitchFamily="18" charset="0"/>
              </a:rPr>
              <a:t>he mean pay gap </a:t>
            </a:r>
            <a:r>
              <a:rPr lang="en-GB" sz="7200" dirty="0">
                <a:ea typeface="Times New Roman" panose="02020603050405020304" pitchFamily="18" charset="0"/>
              </a:rPr>
              <a:t>is</a:t>
            </a:r>
            <a:r>
              <a:rPr lang="en-GB" sz="7200" dirty="0">
                <a:effectLst/>
                <a:ea typeface="Times New Roman" panose="02020603050405020304" pitchFamily="18" charset="0"/>
              </a:rPr>
              <a:t> a measure of the difference between two groups average earnings across an organisation</a:t>
            </a:r>
            <a:r>
              <a:rPr lang="en-GB" sz="7200" dirty="0">
                <a:ea typeface="Times New Roman" panose="02020603050405020304" pitchFamily="18" charset="0"/>
              </a:rPr>
              <a:t> e.g., between men and women’s average earnings</a:t>
            </a:r>
            <a:endParaRPr lang="en-GB" sz="7200" dirty="0"/>
          </a:p>
          <a:p>
            <a:r>
              <a:rPr lang="en-GB" sz="7200" dirty="0"/>
              <a:t>For the period 2022/23, we are also producing pay gap data for ethnicity, disability and sexual orientation</a:t>
            </a:r>
          </a:p>
          <a:p>
            <a:r>
              <a:rPr lang="en-GB" sz="7200" dirty="0"/>
              <a:t>This has revealed pay gaps for all of these groups, most notably for ethnicity </a:t>
            </a:r>
          </a:p>
          <a:p>
            <a:endParaRPr lang="en-GB" dirty="0"/>
          </a:p>
        </p:txBody>
      </p:sp>
    </p:spTree>
    <p:extLst>
      <p:ext uri="{BB962C8B-B14F-4D97-AF65-F5344CB8AC3E}">
        <p14:creationId xmlns:p14="http://schemas.microsoft.com/office/powerpoint/2010/main" val="980098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4E51D5-E110-0076-3BDB-73E977643941}"/>
              </a:ext>
            </a:extLst>
          </p:cNvPr>
          <p:cNvSpPr/>
          <p:nvPr/>
        </p:nvSpPr>
        <p:spPr>
          <a:xfrm>
            <a:off x="0" y="653"/>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Summary of actions taken in 2022/23</a:t>
            </a:r>
          </a:p>
        </p:txBody>
      </p:sp>
      <p:sp>
        <p:nvSpPr>
          <p:cNvPr id="3" name="Title 2">
            <a:extLst>
              <a:ext uri="{FF2B5EF4-FFF2-40B4-BE49-F238E27FC236}">
                <a16:creationId xmlns:a16="http://schemas.microsoft.com/office/drawing/2014/main" id="{978B7355-BF63-D0D3-FB9D-B16B768FCD8F}"/>
              </a:ext>
            </a:extLst>
          </p:cNvPr>
          <p:cNvSpPr>
            <a:spLocks noGrp="1"/>
          </p:cNvSpPr>
          <p:nvPr>
            <p:ph type="ctrTitle"/>
          </p:nvPr>
        </p:nvSpPr>
        <p:spPr>
          <a:xfrm>
            <a:off x="454510" y="446959"/>
            <a:ext cx="11076689" cy="1160319"/>
          </a:xfrm>
        </p:spPr>
        <p:txBody>
          <a:bodyPr>
            <a:normAutofit/>
          </a:bodyPr>
          <a:lstStyle/>
          <a:p>
            <a:r>
              <a:rPr lang="en-GB" sz="3200" dirty="0"/>
              <a:t>In 2022/23 we delivered key areas in our workforce EDI action plan </a:t>
            </a:r>
          </a:p>
        </p:txBody>
      </p:sp>
      <p:sp>
        <p:nvSpPr>
          <p:cNvPr id="4" name="Rectangle 3">
            <a:extLst>
              <a:ext uri="{FF2B5EF4-FFF2-40B4-BE49-F238E27FC236}">
                <a16:creationId xmlns:a16="http://schemas.microsoft.com/office/drawing/2014/main" id="{C8D0940C-2DFF-1FEE-EE75-0132D863A5D8}"/>
              </a:ext>
            </a:extLst>
          </p:cNvPr>
          <p:cNvSpPr/>
          <p:nvPr/>
        </p:nvSpPr>
        <p:spPr>
          <a:xfrm>
            <a:off x="564079" y="1512385"/>
            <a:ext cx="2042950" cy="211645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Recruitment </a:t>
            </a:r>
          </a:p>
        </p:txBody>
      </p:sp>
      <p:sp>
        <p:nvSpPr>
          <p:cNvPr id="2" name="Text Placeholder 1">
            <a:extLst>
              <a:ext uri="{FF2B5EF4-FFF2-40B4-BE49-F238E27FC236}">
                <a16:creationId xmlns:a16="http://schemas.microsoft.com/office/drawing/2014/main" id="{C0E16ABE-9498-56AB-0B98-706370A596BD}"/>
              </a:ext>
            </a:extLst>
          </p:cNvPr>
          <p:cNvSpPr>
            <a:spLocks noGrp="1"/>
          </p:cNvSpPr>
          <p:nvPr>
            <p:ph type="body" sz="quarter" idx="12"/>
          </p:nvPr>
        </p:nvSpPr>
        <p:spPr>
          <a:xfrm>
            <a:off x="2753543" y="1460470"/>
            <a:ext cx="9337176" cy="2455999"/>
          </a:xfrm>
        </p:spPr>
        <p:txBody>
          <a:bodyPr>
            <a:normAutofit fontScale="92500" lnSpcReduction="20000"/>
          </a:bodyPr>
          <a:lstStyle/>
          <a:p>
            <a:pPr marL="285750" indent="-285750">
              <a:lnSpc>
                <a:spcPct val="120000"/>
              </a:lnSpc>
              <a:buFont typeface="Arial" panose="020B0604020202020204" pitchFamily="34" charset="0"/>
              <a:buChar char="•"/>
            </a:pPr>
            <a:r>
              <a:rPr lang="en-GB" dirty="0">
                <a:latin typeface="+mn-lt"/>
                <a:ea typeface="Times New Roman" panose="02020603050405020304" pitchFamily="18" charset="0"/>
                <a:cs typeface="Arial" panose="020B0604020202020204" pitchFamily="34" charset="0"/>
              </a:rPr>
              <a:t>L</a:t>
            </a:r>
            <a:r>
              <a:rPr lang="en-GB" sz="1800" dirty="0">
                <a:effectLst/>
                <a:latin typeface="+mn-lt"/>
                <a:ea typeface="Times New Roman" panose="02020603050405020304" pitchFamily="18" charset="0"/>
                <a:cs typeface="Arial" panose="020B0604020202020204" pitchFamily="34" charset="0"/>
              </a:rPr>
              <a:t>aunched a new ‘Hiring Managers Form’, which ensures managers are giving clear reasons why candidates have not been appointed at interview</a:t>
            </a:r>
            <a:r>
              <a:rPr lang="en-GB" dirty="0">
                <a:latin typeface="+mn-lt"/>
                <a:ea typeface="Times New Roman" panose="02020603050405020304" pitchFamily="18" charset="0"/>
                <a:cs typeface="Arial" panose="020B0604020202020204" pitchFamily="34" charset="0"/>
              </a:rPr>
              <a:t> (</a:t>
            </a:r>
            <a:r>
              <a:rPr lang="en-GB" sz="1800" dirty="0">
                <a:effectLst/>
                <a:latin typeface="+mn-lt"/>
                <a:ea typeface="Times New Roman" panose="02020603050405020304" pitchFamily="18" charset="0"/>
                <a:cs typeface="Arial" panose="020B0604020202020204" pitchFamily="34" charset="0"/>
              </a:rPr>
              <a:t>compliance since implementation is 100%)</a:t>
            </a:r>
          </a:p>
          <a:p>
            <a:pPr marL="285750" indent="-285750">
              <a:lnSpc>
                <a:spcPct val="120000"/>
              </a:lnSpc>
              <a:buFont typeface="Arial" panose="020B0604020202020204" pitchFamily="34" charset="0"/>
              <a:buChar char="•"/>
            </a:pPr>
            <a:r>
              <a:rPr lang="en-GB" dirty="0">
                <a:latin typeface="+mn-lt"/>
                <a:ea typeface="Times New Roman" panose="02020603050405020304" pitchFamily="18" charset="0"/>
                <a:cs typeface="Arial" panose="020B0604020202020204" pitchFamily="34" charset="0"/>
              </a:rPr>
              <a:t>C</a:t>
            </a:r>
            <a:r>
              <a:rPr lang="en-GB" sz="1800" dirty="0">
                <a:effectLst/>
                <a:latin typeface="+mn-lt"/>
                <a:ea typeface="Times New Roman" panose="02020603050405020304" pitchFamily="18" charset="0"/>
                <a:cs typeface="Arial" panose="020B0604020202020204" pitchFamily="34" charset="0"/>
              </a:rPr>
              <a:t>ontinuing to deliver, improve and expand the delivery of </a:t>
            </a:r>
            <a:r>
              <a:rPr lang="en-GB" dirty="0">
                <a:latin typeface="+mn-lt"/>
                <a:ea typeface="Times New Roman" panose="02020603050405020304" pitchFamily="18" charset="0"/>
                <a:cs typeface="Arial" panose="020B0604020202020204" pitchFamily="34" charset="0"/>
              </a:rPr>
              <a:t>our</a:t>
            </a:r>
            <a:r>
              <a:rPr lang="en-GB" sz="1800" dirty="0">
                <a:effectLst/>
                <a:latin typeface="+mn-lt"/>
                <a:ea typeface="Times New Roman" panose="02020603050405020304" pitchFamily="18" charset="0"/>
                <a:cs typeface="Arial" panose="020B0604020202020204" pitchFamily="34" charset="0"/>
              </a:rPr>
              <a:t> training programme for hiring managers (numbers </a:t>
            </a:r>
            <a:r>
              <a:rPr lang="en-GB" sz="1800" dirty="0">
                <a:effectLst/>
                <a:highlight>
                  <a:srgbClr val="F7F4F1"/>
                </a:highlight>
                <a:latin typeface="+mn-lt"/>
                <a:ea typeface="Times New Roman" panose="02020603050405020304" pitchFamily="18" charset="0"/>
                <a:cs typeface="Arial" panose="020B0604020202020204" pitchFamily="34" charset="0"/>
              </a:rPr>
              <a:t>attended </a:t>
            </a:r>
            <a:r>
              <a:rPr lang="en-GB" dirty="0">
                <a:highlight>
                  <a:srgbClr val="F7F4F1"/>
                </a:highlight>
                <a:latin typeface="+mn-lt"/>
                <a:ea typeface="Times New Roman" panose="02020603050405020304" pitchFamily="18" charset="0"/>
                <a:cs typeface="Arial" panose="020B0604020202020204" pitchFamily="34" charset="0"/>
              </a:rPr>
              <a:t>231</a:t>
            </a:r>
            <a:r>
              <a:rPr lang="en-GB" sz="1800" dirty="0">
                <a:effectLst/>
                <a:highlight>
                  <a:srgbClr val="F7F4F1"/>
                </a:highlight>
                <a:latin typeface="+mn-lt"/>
                <a:ea typeface="Times New Roman" panose="02020603050405020304" pitchFamily="18" charset="0"/>
                <a:cs typeface="Arial" panose="020B0604020202020204" pitchFamily="34" charset="0"/>
              </a:rPr>
              <a:t>)</a:t>
            </a:r>
          </a:p>
          <a:p>
            <a:pPr marL="285750" indent="-285750">
              <a:lnSpc>
                <a:spcPct val="120000"/>
              </a:lnSpc>
              <a:buFont typeface="Arial" panose="020B0604020202020204" pitchFamily="34" charset="0"/>
              <a:buChar char="•"/>
            </a:pPr>
            <a:r>
              <a:rPr lang="en-GB" dirty="0">
                <a:latin typeface="+mn-lt"/>
                <a:ea typeface="Times New Roman" panose="02020603050405020304" pitchFamily="18" charset="0"/>
                <a:cs typeface="Arial" panose="020B0604020202020204" pitchFamily="34" charset="0"/>
              </a:rPr>
              <a:t>R</a:t>
            </a:r>
            <a:r>
              <a:rPr lang="en-GB" sz="1800" dirty="0">
                <a:effectLst/>
                <a:latin typeface="+mn-lt"/>
                <a:ea typeface="Times New Roman" panose="02020603050405020304" pitchFamily="18" charset="0"/>
                <a:cs typeface="Arial" panose="020B0604020202020204" pitchFamily="34" charset="0"/>
              </a:rPr>
              <a:t>efreshed and expanded the NICE Inclusive Recruitment Volunteer Scheme to support ethnic minority representation on interview panels for Band 7+ roles (40+ staff are currently registered; </a:t>
            </a:r>
            <a:r>
              <a:rPr lang="en-GB" dirty="0">
                <a:latin typeface="+mn-lt"/>
                <a:ea typeface="Times New Roman" panose="02020603050405020304" pitchFamily="18" charset="0"/>
                <a:cs typeface="Arial" panose="020B0604020202020204" pitchFamily="34" charset="0"/>
              </a:rPr>
              <a:t>100</a:t>
            </a:r>
            <a:r>
              <a:rPr lang="en-GB" sz="1800" dirty="0">
                <a:effectLst/>
                <a:latin typeface="+mn-lt"/>
                <a:ea typeface="Times New Roman" panose="02020603050405020304" pitchFamily="18" charset="0"/>
                <a:cs typeface="Arial" panose="020B0604020202020204" pitchFamily="34" charset="0"/>
              </a:rPr>
              <a:t>% compliance)</a:t>
            </a:r>
            <a:endParaRPr lang="en-GB" sz="1800" dirty="0">
              <a:effectLst/>
              <a:latin typeface="+mn-lt"/>
              <a:ea typeface="Times New Roman" panose="02020603050405020304" pitchFamily="18" charset="0"/>
              <a:cs typeface="Times New Roman" panose="02020603050405020304" pitchFamily="18" charset="0"/>
            </a:endParaRPr>
          </a:p>
          <a:p>
            <a:endParaRPr lang="en-GB" dirty="0"/>
          </a:p>
        </p:txBody>
      </p:sp>
      <p:sp>
        <p:nvSpPr>
          <p:cNvPr id="5" name="Rectangle 4">
            <a:extLst>
              <a:ext uri="{FF2B5EF4-FFF2-40B4-BE49-F238E27FC236}">
                <a16:creationId xmlns:a16="http://schemas.microsoft.com/office/drawing/2014/main" id="{482610F9-3AB8-5446-896C-931F1F7BC8C1}"/>
              </a:ext>
            </a:extLst>
          </p:cNvPr>
          <p:cNvSpPr/>
          <p:nvPr/>
        </p:nvSpPr>
        <p:spPr>
          <a:xfrm>
            <a:off x="564079" y="3968384"/>
            <a:ext cx="2042950" cy="211645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Workplace accessibility </a:t>
            </a:r>
          </a:p>
        </p:txBody>
      </p:sp>
      <p:sp>
        <p:nvSpPr>
          <p:cNvPr id="6" name="Text Placeholder 1">
            <a:extLst>
              <a:ext uri="{FF2B5EF4-FFF2-40B4-BE49-F238E27FC236}">
                <a16:creationId xmlns:a16="http://schemas.microsoft.com/office/drawing/2014/main" id="{B8024BBD-75E6-E026-C807-A852F5A4C6AC}"/>
              </a:ext>
            </a:extLst>
          </p:cNvPr>
          <p:cNvSpPr txBox="1">
            <a:spLocks/>
          </p:cNvSpPr>
          <p:nvPr/>
        </p:nvSpPr>
        <p:spPr>
          <a:xfrm>
            <a:off x="2753543" y="4643418"/>
            <a:ext cx="8926166" cy="131292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30000"/>
              </a:lnSpc>
              <a:buFont typeface="Arial" panose="020B0604020202020204" pitchFamily="34" charset="0"/>
              <a:buChar char="•"/>
            </a:pPr>
            <a:r>
              <a:rPr lang="en-GB" sz="1700" dirty="0">
                <a:latin typeface="+mn-lt"/>
                <a:cs typeface="Arial" panose="020B0604020202020204" pitchFamily="34" charset="0"/>
              </a:rPr>
              <a:t>Designed and launched a new process for Reasonable Adjustments, incorporating the NICE ‘Disability Passport’, with supporting guidance for managers (all co-created with DAWN)</a:t>
            </a:r>
          </a:p>
        </p:txBody>
      </p:sp>
    </p:spTree>
    <p:extLst>
      <p:ext uri="{BB962C8B-B14F-4D97-AF65-F5344CB8AC3E}">
        <p14:creationId xmlns:p14="http://schemas.microsoft.com/office/powerpoint/2010/main" val="149501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2A253C-8C7F-3821-A0C0-8F8F88D898B5}"/>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Summary of actions taken in 2022/23</a:t>
            </a:r>
          </a:p>
        </p:txBody>
      </p:sp>
      <p:sp>
        <p:nvSpPr>
          <p:cNvPr id="8" name="Title 7">
            <a:extLst>
              <a:ext uri="{FF2B5EF4-FFF2-40B4-BE49-F238E27FC236}">
                <a16:creationId xmlns:a16="http://schemas.microsoft.com/office/drawing/2014/main" id="{0FC8E1B7-DE79-7CD3-920E-9377FFCCAE0B}"/>
              </a:ext>
            </a:extLst>
          </p:cNvPr>
          <p:cNvSpPr>
            <a:spLocks noGrp="1"/>
          </p:cNvSpPr>
          <p:nvPr>
            <p:ph type="ctrTitle"/>
          </p:nvPr>
        </p:nvSpPr>
        <p:spPr>
          <a:xfrm>
            <a:off x="445274" y="522932"/>
            <a:ext cx="11076689" cy="1160319"/>
          </a:xfrm>
        </p:spPr>
        <p:txBody>
          <a:bodyPr>
            <a:normAutofit/>
          </a:bodyPr>
          <a:lstStyle/>
          <a:p>
            <a:r>
              <a:rPr lang="en-GB" sz="3200" dirty="0"/>
              <a:t>We continue to focus on staff development and support </a:t>
            </a:r>
          </a:p>
        </p:txBody>
      </p:sp>
      <p:sp>
        <p:nvSpPr>
          <p:cNvPr id="9" name="Rectangle 8">
            <a:extLst>
              <a:ext uri="{FF2B5EF4-FFF2-40B4-BE49-F238E27FC236}">
                <a16:creationId xmlns:a16="http://schemas.microsoft.com/office/drawing/2014/main" id="{402FBC15-E912-8EEF-1646-13276FB90E48}"/>
              </a:ext>
            </a:extLst>
          </p:cNvPr>
          <p:cNvSpPr/>
          <p:nvPr/>
        </p:nvSpPr>
        <p:spPr>
          <a:xfrm>
            <a:off x="603833" y="1442637"/>
            <a:ext cx="2042950" cy="211645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Staff learning and development </a:t>
            </a:r>
          </a:p>
        </p:txBody>
      </p:sp>
      <p:sp>
        <p:nvSpPr>
          <p:cNvPr id="2" name="Text Placeholder 1">
            <a:extLst>
              <a:ext uri="{FF2B5EF4-FFF2-40B4-BE49-F238E27FC236}">
                <a16:creationId xmlns:a16="http://schemas.microsoft.com/office/drawing/2014/main" id="{C0E16ABE-9498-56AB-0B98-706370A596BD}"/>
              </a:ext>
            </a:extLst>
          </p:cNvPr>
          <p:cNvSpPr>
            <a:spLocks noGrp="1"/>
          </p:cNvSpPr>
          <p:nvPr>
            <p:ph type="body" sz="quarter" idx="12"/>
          </p:nvPr>
        </p:nvSpPr>
        <p:spPr>
          <a:xfrm>
            <a:off x="2820560" y="1647838"/>
            <a:ext cx="8926166" cy="2705039"/>
          </a:xfrm>
        </p:spPr>
        <p:txBody>
          <a:bodyPr>
            <a:normAutofit/>
          </a:bodyPr>
          <a:lstStyle/>
          <a:p>
            <a:pPr marL="285750" indent="-285750">
              <a:lnSpc>
                <a:spcPct val="100000"/>
              </a:lnSpc>
              <a:spcBef>
                <a:spcPts val="600"/>
              </a:spcBef>
              <a:buFont typeface="Arial" panose="020B0604020202020204" pitchFamily="34" charset="0"/>
              <a:buChar char="•"/>
            </a:pPr>
            <a:r>
              <a:rPr lang="en-GB" sz="1600" dirty="0">
                <a:effectLst/>
                <a:latin typeface="+mn-lt"/>
                <a:ea typeface="Times New Roman" panose="02020603050405020304" pitchFamily="18" charset="0"/>
                <a:cs typeface="Arial" panose="020B0604020202020204" pitchFamily="34" charset="0"/>
              </a:rPr>
              <a:t>Delivery of a suite of new EDI development modules in partnership with Inclusive Employers (Anti-racism, Allyship, Disability, LGBTQ+ awareness) open to all staff; 257 staff attended, with positive evaluation</a:t>
            </a:r>
          </a:p>
          <a:p>
            <a:pPr marL="285750" indent="-285750">
              <a:lnSpc>
                <a:spcPct val="100000"/>
              </a:lnSpc>
              <a:spcBef>
                <a:spcPts val="600"/>
              </a:spcBef>
              <a:buFont typeface="Arial" panose="020B0604020202020204" pitchFamily="34" charset="0"/>
              <a:buChar char="•"/>
            </a:pPr>
            <a:r>
              <a:rPr lang="en-GB" sz="1600" dirty="0">
                <a:latin typeface="+mn-lt"/>
                <a:ea typeface="Times New Roman" panose="02020603050405020304" pitchFamily="18" charset="0"/>
                <a:cs typeface="Arial" panose="020B0604020202020204" pitchFamily="34" charset="0"/>
              </a:rPr>
              <a:t>D</a:t>
            </a:r>
            <a:r>
              <a:rPr lang="en-GB" sz="1600" dirty="0">
                <a:effectLst/>
                <a:latin typeface="+mn-lt"/>
                <a:ea typeface="Times New Roman" panose="02020603050405020304" pitchFamily="18" charset="0"/>
                <a:cs typeface="Arial" panose="020B0604020202020204" pitchFamily="34" charset="0"/>
              </a:rPr>
              <a:t>evelopment of a new e-learning </a:t>
            </a:r>
            <a:r>
              <a:rPr lang="en-GB" sz="1600" dirty="0">
                <a:latin typeface="+mn-lt"/>
                <a:ea typeface="Times New Roman" panose="02020603050405020304" pitchFamily="18" charset="0"/>
                <a:cs typeface="Arial" panose="020B0604020202020204" pitchFamily="34" charset="0"/>
              </a:rPr>
              <a:t>mandatory training offer (to go live in September)</a:t>
            </a:r>
            <a:endParaRPr lang="en-GB" sz="1600" dirty="0">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1600" dirty="0">
                <a:effectLst/>
                <a:latin typeface="+mn-lt"/>
                <a:ea typeface="Times New Roman" panose="02020603050405020304" pitchFamily="18" charset="0"/>
                <a:cs typeface="Arial" panose="020B0604020202020204" pitchFamily="34" charset="0"/>
              </a:rPr>
              <a:t>6 ethnic minority, disabled and LGBTQ+ staff registered on a level 7 Executive Coaching and Mentoring programme with Salford University</a:t>
            </a:r>
            <a:endParaRPr lang="en-GB" sz="1600" dirty="0">
              <a:latin typeface="+mn-lt"/>
            </a:endParaRPr>
          </a:p>
        </p:txBody>
      </p:sp>
      <p:sp>
        <p:nvSpPr>
          <p:cNvPr id="10" name="Rectangle 9">
            <a:extLst>
              <a:ext uri="{FF2B5EF4-FFF2-40B4-BE49-F238E27FC236}">
                <a16:creationId xmlns:a16="http://schemas.microsoft.com/office/drawing/2014/main" id="{799DD394-EFA6-3ACE-47C5-8A147D5B40C5}"/>
              </a:ext>
            </a:extLst>
          </p:cNvPr>
          <p:cNvSpPr/>
          <p:nvPr/>
        </p:nvSpPr>
        <p:spPr>
          <a:xfrm>
            <a:off x="603833" y="3898636"/>
            <a:ext cx="2042950" cy="211645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Staff Networks </a:t>
            </a:r>
          </a:p>
        </p:txBody>
      </p:sp>
      <p:sp>
        <p:nvSpPr>
          <p:cNvPr id="6" name="Text Placeholder 1">
            <a:extLst>
              <a:ext uri="{FF2B5EF4-FFF2-40B4-BE49-F238E27FC236}">
                <a16:creationId xmlns:a16="http://schemas.microsoft.com/office/drawing/2014/main" id="{B8024BBD-75E6-E026-C807-A852F5A4C6AC}"/>
              </a:ext>
            </a:extLst>
          </p:cNvPr>
          <p:cNvSpPr txBox="1">
            <a:spLocks/>
          </p:cNvSpPr>
          <p:nvPr/>
        </p:nvSpPr>
        <p:spPr>
          <a:xfrm>
            <a:off x="2820560" y="4007664"/>
            <a:ext cx="8926166" cy="219215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buFont typeface="Arial" panose="020B0604020202020204" pitchFamily="34" charset="0"/>
              <a:buChar char="•"/>
              <a:tabLst>
                <a:tab pos="450215" algn="l"/>
              </a:tabLst>
            </a:pPr>
            <a:r>
              <a:rPr lang="en-GB" sz="1600" dirty="0">
                <a:latin typeface="+mn-lt"/>
                <a:cs typeface="Arial" panose="020B0604020202020204" pitchFamily="34" charset="0"/>
              </a:rPr>
              <a:t>The Staff Network Chairs have been granted ‘protected time’ of 2 days a month to carry out their Chair duties</a:t>
            </a:r>
          </a:p>
          <a:p>
            <a:pPr marL="285750" indent="-285750">
              <a:lnSpc>
                <a:spcPct val="100000"/>
              </a:lnSpc>
              <a:spcBef>
                <a:spcPts val="600"/>
              </a:spcBef>
              <a:buFont typeface="Arial" panose="020B0604020202020204" pitchFamily="34" charset="0"/>
              <a:buChar char="•"/>
              <a:tabLst>
                <a:tab pos="450215" algn="l"/>
              </a:tabLst>
            </a:pPr>
            <a:r>
              <a:rPr lang="en-GB" sz="1600" dirty="0">
                <a:latin typeface="+mn-lt"/>
                <a:cs typeface="Arial" panose="020B0604020202020204" pitchFamily="34" charset="0"/>
              </a:rPr>
              <a:t>The Chairs have undertaken bespoke development sessions with an external consultant, to support the development of a new Staff Network Framework</a:t>
            </a:r>
          </a:p>
          <a:p>
            <a:pPr marL="285750" indent="-285750">
              <a:lnSpc>
                <a:spcPct val="100000"/>
              </a:lnSpc>
              <a:spcBef>
                <a:spcPts val="600"/>
              </a:spcBef>
              <a:buFont typeface="Arial" panose="020B0604020202020204" pitchFamily="34" charset="0"/>
              <a:buChar char="•"/>
              <a:tabLst>
                <a:tab pos="450215" algn="l"/>
              </a:tabLst>
            </a:pPr>
            <a:r>
              <a:rPr lang="en-GB" sz="1600" dirty="0">
                <a:latin typeface="+mn-lt"/>
                <a:cs typeface="Arial" panose="020B0604020202020204" pitchFamily="34" charset="0"/>
              </a:rPr>
              <a:t>A new Women’s staff network, Women In NICE, has been established, and is already enjoying high levels of engagement</a:t>
            </a:r>
          </a:p>
          <a:p>
            <a:pPr marL="285750" lvl="0" indent="-285750">
              <a:lnSpc>
                <a:spcPct val="150000"/>
              </a:lnSpc>
              <a:spcBef>
                <a:spcPts val="600"/>
              </a:spcBef>
              <a:buFont typeface="Arial" panose="020B0604020202020204" pitchFamily="34" charset="0"/>
              <a:buChar char="•"/>
              <a:tabLst>
                <a:tab pos="450215" algn="l"/>
              </a:tabLst>
            </a:pP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355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576DA8E-F0CF-0A64-4877-9695AD65DFE5}"/>
              </a:ext>
            </a:extLst>
          </p:cNvPr>
          <p:cNvSpPr>
            <a:spLocks noGrp="1"/>
          </p:cNvSpPr>
          <p:nvPr>
            <p:ph type="ctrTitle"/>
          </p:nvPr>
        </p:nvSpPr>
        <p:spPr>
          <a:xfrm>
            <a:off x="302555" y="540554"/>
            <a:ext cx="12123059" cy="1160463"/>
          </a:xfrm>
        </p:spPr>
        <p:txBody>
          <a:bodyPr>
            <a:normAutofit/>
          </a:bodyPr>
          <a:lstStyle/>
          <a:p>
            <a:r>
              <a:rPr lang="en-GB" sz="3600" dirty="0">
                <a:latin typeface="Lora SemiBold" pitchFamily="2" charset="77"/>
              </a:rPr>
              <a:t>We are prioritising 3 action areas in 2023/24</a:t>
            </a:r>
          </a:p>
        </p:txBody>
      </p:sp>
      <p:sp>
        <p:nvSpPr>
          <p:cNvPr id="3" name="Rectangle 2">
            <a:extLst>
              <a:ext uri="{FF2B5EF4-FFF2-40B4-BE49-F238E27FC236}">
                <a16:creationId xmlns:a16="http://schemas.microsoft.com/office/drawing/2014/main" id="{58BB82A0-8D5E-BE2F-B30B-F1EFAADF5A90}"/>
              </a:ext>
              <a:ext uri="{C183D7F6-B498-43B3-948B-1728B52AA6E4}">
                <adec:decorative xmlns:adec="http://schemas.microsoft.com/office/drawing/2017/decorative" val="1"/>
              </a:ext>
            </a:extLst>
          </p:cNvPr>
          <p:cNvSpPr/>
          <p:nvPr/>
        </p:nvSpPr>
        <p:spPr>
          <a:xfrm>
            <a:off x="369455" y="1540164"/>
            <a:ext cx="3445164" cy="436879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3CA578B4-62EC-415A-FCFE-7139514292C5}"/>
              </a:ext>
              <a:ext uri="{C183D7F6-B498-43B3-948B-1728B52AA6E4}">
                <adec:decorative xmlns:adec="http://schemas.microsoft.com/office/drawing/2017/decorative" val="1"/>
              </a:ext>
            </a:extLst>
          </p:cNvPr>
          <p:cNvSpPr/>
          <p:nvPr/>
        </p:nvSpPr>
        <p:spPr>
          <a:xfrm>
            <a:off x="4244110" y="1540164"/>
            <a:ext cx="3445164" cy="436879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2CEC11C-2395-0308-AEF3-4E12801FFC22}"/>
              </a:ext>
              <a:ext uri="{C183D7F6-B498-43B3-948B-1728B52AA6E4}">
                <adec:decorative xmlns:adec="http://schemas.microsoft.com/office/drawing/2017/decorative" val="1"/>
              </a:ext>
            </a:extLst>
          </p:cNvPr>
          <p:cNvSpPr/>
          <p:nvPr/>
        </p:nvSpPr>
        <p:spPr>
          <a:xfrm>
            <a:off x="8307152" y="1540164"/>
            <a:ext cx="3445164" cy="4368799"/>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1">
            <a:extLst>
              <a:ext uri="{FF2B5EF4-FFF2-40B4-BE49-F238E27FC236}">
                <a16:creationId xmlns:a16="http://schemas.microsoft.com/office/drawing/2014/main" id="{D9F794F2-F01E-C194-8967-943DFB7FA621}"/>
              </a:ext>
            </a:extLst>
          </p:cNvPr>
          <p:cNvSpPr>
            <a:spLocks noGrp="1"/>
          </p:cNvSpPr>
          <p:nvPr>
            <p:ph type="body" sz="quarter" idx="12"/>
          </p:nvPr>
        </p:nvSpPr>
        <p:spPr>
          <a:xfrm>
            <a:off x="458156" y="1682474"/>
            <a:ext cx="3274589" cy="4161735"/>
          </a:xfrm>
        </p:spPr>
        <p:txBody>
          <a:bodyPr>
            <a:normAutofit fontScale="92500" lnSpcReduction="20000"/>
          </a:bodyPr>
          <a:lstStyle/>
          <a:p>
            <a:pPr algn="ctr">
              <a:lnSpc>
                <a:spcPct val="100000"/>
              </a:lnSpc>
              <a:spcBef>
                <a:spcPts val="600"/>
              </a:spcBef>
            </a:pPr>
            <a:r>
              <a:rPr lang="en-GB" sz="1600" b="1" dirty="0">
                <a:solidFill>
                  <a:schemeClr val="bg1"/>
                </a:solidFill>
                <a:effectLst/>
                <a:latin typeface="+mn-lt"/>
                <a:ea typeface="Times New Roman" panose="02020603050405020304" pitchFamily="18" charset="0"/>
                <a:cs typeface="Arial" panose="020B0604020202020204" pitchFamily="34" charset="0"/>
              </a:rPr>
              <a:t>Developing a workforce EDI 5 Year Roadmap</a:t>
            </a:r>
          </a:p>
          <a:p>
            <a:pPr>
              <a:lnSpc>
                <a:spcPct val="100000"/>
              </a:lnSpc>
              <a:spcBef>
                <a:spcPts val="600"/>
              </a:spcBef>
            </a:pPr>
            <a:endParaRPr lang="en-GB" sz="1600" dirty="0">
              <a:solidFill>
                <a:schemeClr val="bg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1600" dirty="0">
                <a:solidFill>
                  <a:schemeClr val="bg1"/>
                </a:solidFill>
                <a:effectLst/>
                <a:latin typeface="+mn-lt"/>
                <a:ea typeface="Times New Roman" panose="02020603050405020304" pitchFamily="18" charset="0"/>
                <a:cs typeface="Arial" panose="020B0604020202020204" pitchFamily="34" charset="0"/>
              </a:rPr>
              <a:t>We have started work on the roadmap, including engagement sessions with staff </a:t>
            </a:r>
          </a:p>
          <a:p>
            <a:pPr marL="285750" indent="-285750">
              <a:lnSpc>
                <a:spcPct val="100000"/>
              </a:lnSpc>
              <a:spcBef>
                <a:spcPts val="600"/>
              </a:spcBef>
              <a:buFont typeface="Arial" panose="020B0604020202020204" pitchFamily="34" charset="0"/>
              <a:buChar char="•"/>
            </a:pPr>
            <a:endParaRPr lang="en-GB" sz="1600" dirty="0">
              <a:solidFill>
                <a:schemeClr val="bg1"/>
              </a:solidFill>
              <a:effectLst/>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1600" dirty="0">
                <a:solidFill>
                  <a:schemeClr val="bg1"/>
                </a:solidFill>
                <a:effectLst/>
                <a:latin typeface="+mn-lt"/>
                <a:ea typeface="Times New Roman" panose="02020603050405020304" pitchFamily="18" charset="0"/>
                <a:cs typeface="Arial" panose="020B0604020202020204" pitchFamily="34" charset="0"/>
              </a:rPr>
              <a:t>A full draft of the roadmap is now being developed, with further staff engagement planned for October</a:t>
            </a:r>
          </a:p>
          <a:p>
            <a:pPr marL="285750" indent="-285750">
              <a:lnSpc>
                <a:spcPct val="100000"/>
              </a:lnSpc>
              <a:spcBef>
                <a:spcPts val="600"/>
              </a:spcBef>
              <a:buFont typeface="Arial" panose="020B0604020202020204" pitchFamily="34" charset="0"/>
              <a:buChar char="•"/>
            </a:pPr>
            <a:endParaRPr lang="en-GB" sz="1600" dirty="0">
              <a:solidFill>
                <a:schemeClr val="bg1"/>
              </a:solidFill>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1600" dirty="0">
                <a:solidFill>
                  <a:schemeClr val="bg1"/>
                </a:solidFill>
                <a:effectLst/>
                <a:latin typeface="+mn-lt"/>
                <a:ea typeface="Times New Roman" panose="02020603050405020304" pitchFamily="18" charset="0"/>
                <a:cs typeface="Arial" panose="020B0604020202020204" pitchFamily="34" charset="0"/>
              </a:rPr>
              <a:t>The ToR and membership of the NICE Equality and Diversity Group (NEDG) are being refreshed </a:t>
            </a:r>
            <a:r>
              <a:rPr lang="en-GB" sz="1600" dirty="0">
                <a:solidFill>
                  <a:schemeClr val="bg1"/>
                </a:solidFill>
                <a:latin typeface="+mn-lt"/>
                <a:ea typeface="Times New Roman" panose="02020603050405020304" pitchFamily="18" charset="0"/>
                <a:cs typeface="Arial" panose="020B0604020202020204" pitchFamily="34" charset="0"/>
              </a:rPr>
              <a:t>to support delivery of the roadmap</a:t>
            </a:r>
            <a:endParaRPr lang="en-GB" sz="1600" dirty="0">
              <a:solidFill>
                <a:schemeClr val="bg1"/>
              </a:solidFill>
              <a:effectLst/>
              <a:latin typeface="+mn-lt"/>
              <a:ea typeface="Times New Roman" panose="02020603050405020304" pitchFamily="18" charset="0"/>
              <a:cs typeface="Arial" panose="020B0604020202020204" pitchFamily="34" charset="0"/>
            </a:endParaRPr>
          </a:p>
        </p:txBody>
      </p:sp>
      <p:sp>
        <p:nvSpPr>
          <p:cNvPr id="9" name="Text Placeholder 1">
            <a:extLst>
              <a:ext uri="{FF2B5EF4-FFF2-40B4-BE49-F238E27FC236}">
                <a16:creationId xmlns:a16="http://schemas.microsoft.com/office/drawing/2014/main" id="{BA5B0F9E-ED6D-14C8-A115-9334EF7B964C}"/>
              </a:ext>
            </a:extLst>
          </p:cNvPr>
          <p:cNvSpPr txBox="1">
            <a:spLocks/>
          </p:cNvSpPr>
          <p:nvPr/>
        </p:nvSpPr>
        <p:spPr>
          <a:xfrm>
            <a:off x="4406044" y="1682474"/>
            <a:ext cx="3090712" cy="4226489"/>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GB" sz="1600" b="1" dirty="0">
                <a:solidFill>
                  <a:schemeClr val="bg1"/>
                </a:solidFill>
                <a:latin typeface="+mn-lt"/>
                <a:ea typeface="Times New Roman" panose="02020603050405020304" pitchFamily="18" charset="0"/>
                <a:cs typeface="Arial" panose="020B0604020202020204" pitchFamily="34" charset="0"/>
              </a:rPr>
              <a:t>Developing and empowering our Staff Networks </a:t>
            </a:r>
          </a:p>
          <a:p>
            <a:pPr algn="ctr">
              <a:lnSpc>
                <a:spcPct val="100000"/>
              </a:lnSpc>
              <a:spcBef>
                <a:spcPts val="600"/>
              </a:spcBef>
            </a:pPr>
            <a:endParaRPr lang="en-GB" sz="1600" b="1" dirty="0">
              <a:solidFill>
                <a:schemeClr val="bg1"/>
              </a:solidFill>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1500" dirty="0">
                <a:solidFill>
                  <a:schemeClr val="bg1"/>
                </a:solidFill>
                <a:latin typeface="+mn-lt"/>
                <a:ea typeface="Times New Roman" panose="02020603050405020304" pitchFamily="18" charset="0"/>
                <a:cs typeface="Arial" panose="020B0604020202020204" pitchFamily="34" charset="0"/>
              </a:rPr>
              <a:t>We are currently finalising a new Staff Network Framework, co-created with the Staff Network Chairs/ Vice Chairs</a:t>
            </a:r>
          </a:p>
          <a:p>
            <a:pPr marL="285750" indent="-285750">
              <a:lnSpc>
                <a:spcPct val="100000"/>
              </a:lnSpc>
              <a:spcBef>
                <a:spcPts val="600"/>
              </a:spcBef>
              <a:buFont typeface="Arial" panose="020B0604020202020204" pitchFamily="34" charset="0"/>
              <a:buChar char="•"/>
            </a:pPr>
            <a:endParaRPr lang="en-GB" sz="1500" dirty="0">
              <a:solidFill>
                <a:schemeClr val="bg1"/>
              </a:solidFill>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1500" dirty="0">
                <a:solidFill>
                  <a:schemeClr val="bg1"/>
                </a:solidFill>
                <a:latin typeface="+mn-lt"/>
                <a:ea typeface="Times New Roman" panose="02020603050405020304" pitchFamily="18" charset="0"/>
                <a:cs typeface="Arial" panose="020B0604020202020204" pitchFamily="34" charset="0"/>
              </a:rPr>
              <a:t>We are commissioning external development for the Executive Sponsors of our networks</a:t>
            </a:r>
          </a:p>
          <a:p>
            <a:pPr marL="285750" indent="-285750">
              <a:lnSpc>
                <a:spcPct val="100000"/>
              </a:lnSpc>
              <a:spcBef>
                <a:spcPts val="600"/>
              </a:spcBef>
              <a:buFont typeface="Arial" panose="020B0604020202020204" pitchFamily="34" charset="0"/>
              <a:buChar char="•"/>
            </a:pPr>
            <a:endParaRPr lang="en-GB" sz="1600" dirty="0">
              <a:solidFill>
                <a:schemeClr val="bg1"/>
              </a:solidFill>
              <a:latin typeface="+mn-lt"/>
              <a:ea typeface="Times New Roman" panose="02020603050405020304" pitchFamily="18" charset="0"/>
              <a:cs typeface="Arial" panose="020B0604020202020204" pitchFamily="34" charset="0"/>
            </a:endParaRPr>
          </a:p>
        </p:txBody>
      </p:sp>
      <p:sp>
        <p:nvSpPr>
          <p:cNvPr id="10" name="Text Placeholder 1">
            <a:extLst>
              <a:ext uri="{FF2B5EF4-FFF2-40B4-BE49-F238E27FC236}">
                <a16:creationId xmlns:a16="http://schemas.microsoft.com/office/drawing/2014/main" id="{902DF86E-52F4-1587-88B9-9921660E021A}"/>
              </a:ext>
            </a:extLst>
          </p:cNvPr>
          <p:cNvSpPr txBox="1">
            <a:spLocks/>
          </p:cNvSpPr>
          <p:nvPr/>
        </p:nvSpPr>
        <p:spPr>
          <a:xfrm>
            <a:off x="8395765" y="1682474"/>
            <a:ext cx="3267938" cy="4226489"/>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GB" b="1" dirty="0">
                <a:solidFill>
                  <a:schemeClr val="bg1"/>
                </a:solidFill>
                <a:latin typeface="+mn-lt"/>
                <a:ea typeface="Times New Roman" panose="02020603050405020304" pitchFamily="18" charset="0"/>
                <a:cs typeface="Arial" panose="020B0604020202020204" pitchFamily="34" charset="0"/>
              </a:rPr>
              <a:t>Creating a diverse and inclusive culture </a:t>
            </a:r>
          </a:p>
          <a:p>
            <a:pPr>
              <a:lnSpc>
                <a:spcPct val="100000"/>
              </a:lnSpc>
              <a:spcBef>
                <a:spcPts val="600"/>
              </a:spcBef>
            </a:pPr>
            <a:r>
              <a:rPr lang="en-GB" sz="1600" b="1" dirty="0">
                <a:solidFill>
                  <a:schemeClr val="bg1"/>
                </a:solidFill>
                <a:latin typeface="+mn-lt"/>
                <a:ea typeface="Times New Roman" panose="02020603050405020304" pitchFamily="18" charset="0"/>
                <a:cs typeface="Arial" panose="020B0604020202020204" pitchFamily="34" charset="0"/>
              </a:rPr>
              <a:t> </a:t>
            </a:r>
          </a:p>
          <a:p>
            <a:pPr marL="285750" indent="-285750">
              <a:lnSpc>
                <a:spcPct val="100000"/>
              </a:lnSpc>
              <a:spcBef>
                <a:spcPts val="600"/>
              </a:spcBef>
              <a:buFont typeface="Arial" panose="020B0604020202020204" pitchFamily="34" charset="0"/>
              <a:buChar char="•"/>
            </a:pPr>
            <a:r>
              <a:rPr lang="en-GB" sz="1600" dirty="0">
                <a:solidFill>
                  <a:schemeClr val="bg1"/>
                </a:solidFill>
                <a:latin typeface="+mn-lt"/>
                <a:ea typeface="Times New Roman" panose="02020603050405020304" pitchFamily="18" charset="0"/>
                <a:cs typeface="Arial" panose="020B0604020202020204" pitchFamily="34" charset="0"/>
              </a:rPr>
              <a:t>Continue to embed improvements to recruitment/ further develop our EDI Learning and Development offer</a:t>
            </a:r>
          </a:p>
          <a:p>
            <a:pPr marL="285750" indent="-285750">
              <a:lnSpc>
                <a:spcPct val="100000"/>
              </a:lnSpc>
              <a:spcBef>
                <a:spcPts val="600"/>
              </a:spcBef>
              <a:buFont typeface="Arial" panose="020B0604020202020204" pitchFamily="34" charset="0"/>
              <a:buChar char="•"/>
            </a:pPr>
            <a:endParaRPr lang="en-GB" sz="1600" dirty="0">
              <a:solidFill>
                <a:schemeClr val="bg1"/>
              </a:solidFill>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1600" dirty="0">
                <a:solidFill>
                  <a:schemeClr val="bg1"/>
                </a:solidFill>
                <a:latin typeface="+mn-lt"/>
                <a:ea typeface="Times New Roman" panose="02020603050405020304" pitchFamily="18" charset="0"/>
                <a:cs typeface="Arial" panose="020B0604020202020204" pitchFamily="34" charset="0"/>
              </a:rPr>
              <a:t>Developing recommendations and taking action to address our challenges with bullying, harassment and discrimination</a:t>
            </a:r>
          </a:p>
          <a:p>
            <a:pPr marL="285750" indent="-285750">
              <a:lnSpc>
                <a:spcPct val="100000"/>
              </a:lnSpc>
              <a:spcBef>
                <a:spcPts val="600"/>
              </a:spcBef>
              <a:buFont typeface="Arial" panose="020B0604020202020204" pitchFamily="34" charset="0"/>
              <a:buChar char="•"/>
            </a:pPr>
            <a:endParaRPr lang="en-GB" sz="1600" dirty="0">
              <a:solidFill>
                <a:schemeClr val="bg1"/>
              </a:solidFill>
              <a:latin typeface="+mn-lt"/>
              <a:ea typeface="Times New Roman" panose="02020603050405020304" pitchFamily="18"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1600" dirty="0">
                <a:solidFill>
                  <a:schemeClr val="bg1"/>
                </a:solidFill>
                <a:latin typeface="+mn-lt"/>
                <a:ea typeface="Times New Roman" panose="02020603050405020304" pitchFamily="18" charset="0"/>
                <a:cs typeface="Arial" panose="020B0604020202020204" pitchFamily="34" charset="0"/>
              </a:rPr>
              <a:t>Development and implementation of specific action plans to  better address the needs of disabled staff and trans and non-binary colleagues</a:t>
            </a:r>
          </a:p>
        </p:txBody>
      </p:sp>
      <p:sp>
        <p:nvSpPr>
          <p:cNvPr id="2" name="Rectangle 1">
            <a:extLst>
              <a:ext uri="{FF2B5EF4-FFF2-40B4-BE49-F238E27FC236}">
                <a16:creationId xmlns:a16="http://schemas.microsoft.com/office/drawing/2014/main" id="{2CF52CD8-5B93-8FBA-065F-6575D8DFB9F3}"/>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t>Next steps </a:t>
            </a:r>
            <a:endParaRPr lang="en-GB" dirty="0"/>
          </a:p>
        </p:txBody>
      </p:sp>
    </p:spTree>
    <p:extLst>
      <p:ext uri="{BB962C8B-B14F-4D97-AF65-F5344CB8AC3E}">
        <p14:creationId xmlns:p14="http://schemas.microsoft.com/office/powerpoint/2010/main" val="296149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59B9-589E-D994-DC68-3EB6C16F6112}"/>
              </a:ext>
            </a:extLst>
          </p:cNvPr>
          <p:cNvSpPr>
            <a:spLocks noGrp="1"/>
          </p:cNvSpPr>
          <p:nvPr>
            <p:ph type="ctrTitle"/>
          </p:nvPr>
        </p:nvSpPr>
        <p:spPr>
          <a:xfrm>
            <a:off x="724988" y="722208"/>
            <a:ext cx="7495376" cy="1276350"/>
          </a:xfrm>
        </p:spPr>
        <p:txBody>
          <a:bodyPr>
            <a:normAutofit/>
          </a:bodyPr>
          <a:lstStyle/>
          <a:p>
            <a:r>
              <a:rPr lang="en-GB" dirty="0"/>
              <a:t>Highlights from NICE’s staff networks </a:t>
            </a:r>
          </a:p>
        </p:txBody>
      </p:sp>
    </p:spTree>
    <p:extLst>
      <p:ext uri="{BB962C8B-B14F-4D97-AF65-F5344CB8AC3E}">
        <p14:creationId xmlns:p14="http://schemas.microsoft.com/office/powerpoint/2010/main" val="599308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026ACD-09E5-7117-0C03-E109A26D2503}"/>
              </a:ext>
            </a:extLst>
          </p:cNvPr>
          <p:cNvSpPr>
            <a:spLocks noGrp="1"/>
          </p:cNvSpPr>
          <p:nvPr>
            <p:ph type="ctrTitle"/>
          </p:nvPr>
        </p:nvSpPr>
        <p:spPr>
          <a:xfrm>
            <a:off x="128569" y="193884"/>
            <a:ext cx="11076689" cy="1160319"/>
          </a:xfrm>
        </p:spPr>
        <p:txBody>
          <a:bodyPr>
            <a:noAutofit/>
          </a:bodyPr>
          <a:lstStyle/>
          <a:p>
            <a:r>
              <a:rPr lang="en-GB" sz="3200" dirty="0"/>
              <a:t>Our Staff Networks continue to thrive and were instrumental in progressing our action plans</a:t>
            </a:r>
            <a:br>
              <a:rPr lang="en-GB" sz="3200" dirty="0"/>
            </a:br>
            <a:endParaRPr lang="en-GB" sz="3200" dirty="0"/>
          </a:p>
        </p:txBody>
      </p:sp>
      <p:sp>
        <p:nvSpPr>
          <p:cNvPr id="2" name="Text Placeholder 1">
            <a:extLst>
              <a:ext uri="{FF2B5EF4-FFF2-40B4-BE49-F238E27FC236}">
                <a16:creationId xmlns:a16="http://schemas.microsoft.com/office/drawing/2014/main" id="{A18CCAA0-2413-9D29-2A8D-8F1AFE76298A}"/>
              </a:ext>
            </a:extLst>
          </p:cNvPr>
          <p:cNvSpPr>
            <a:spLocks noGrp="1"/>
          </p:cNvSpPr>
          <p:nvPr>
            <p:ph type="body" sz="quarter" idx="12"/>
          </p:nvPr>
        </p:nvSpPr>
        <p:spPr>
          <a:xfrm>
            <a:off x="128569" y="1573961"/>
            <a:ext cx="5776794" cy="4509994"/>
          </a:xfrm>
          <a:ln w="28575">
            <a:solidFill>
              <a:schemeClr val="accent2"/>
            </a:solidFill>
          </a:ln>
        </p:spPr>
        <p:txBody>
          <a:bodyPr>
            <a:normAutofit fontScale="55000" lnSpcReduction="20000"/>
          </a:bodyPr>
          <a:lstStyle/>
          <a:p>
            <a:r>
              <a:rPr lang="en-GB" sz="2900" b="1" dirty="0"/>
              <a:t>Disability Advocacy and Wellbeing Network</a:t>
            </a:r>
          </a:p>
          <a:p>
            <a:pPr marL="342900" indent="-342900">
              <a:buFont typeface="Symbol" panose="05050102010706020507" pitchFamily="18" charset="2"/>
              <a:buChar char=""/>
            </a:pPr>
            <a:r>
              <a:rPr lang="en-GB" sz="2600" dirty="0">
                <a:effectLst/>
                <a:latin typeface="+mn-lt"/>
                <a:ea typeface="Times New Roman" panose="02020603050405020304" pitchFamily="18" charset="0"/>
              </a:rPr>
              <a:t>Developed and launched the disability passport</a:t>
            </a:r>
          </a:p>
          <a:p>
            <a:pPr marL="342900" indent="-342900">
              <a:buFont typeface="Symbol" panose="05050102010706020507" pitchFamily="18" charset="2"/>
              <a:buChar char=""/>
            </a:pPr>
            <a:r>
              <a:rPr lang="en-GB" sz="2600" dirty="0">
                <a:effectLst/>
                <a:latin typeface="+mn-lt"/>
                <a:ea typeface="Times New Roman" panose="02020603050405020304" pitchFamily="18" charset="0"/>
              </a:rPr>
              <a:t>Collaborated with the HR team on the refreshed Reasonable </a:t>
            </a:r>
            <a:r>
              <a:rPr lang="en-GB" sz="2600" dirty="0">
                <a:latin typeface="+mn-lt"/>
                <a:ea typeface="Times New Roman" panose="02020603050405020304" pitchFamily="18" charset="0"/>
              </a:rPr>
              <a:t>A</a:t>
            </a:r>
            <a:r>
              <a:rPr lang="en-GB" sz="2600" dirty="0">
                <a:effectLst/>
                <a:latin typeface="+mn-lt"/>
                <a:ea typeface="Times New Roman" panose="02020603050405020304" pitchFamily="18" charset="0"/>
              </a:rPr>
              <a:t>djustment process </a:t>
            </a:r>
            <a:endParaRPr lang="en-GB" sz="2600" dirty="0">
              <a:effectLst/>
              <a:latin typeface="+mn-lt"/>
              <a:ea typeface="Calibri" panose="020F0502020204030204" pitchFamily="34" charset="0"/>
            </a:endParaRPr>
          </a:p>
          <a:p>
            <a:pPr marL="342900" lvl="0" indent="-342900">
              <a:buFont typeface="Symbol" panose="05050102010706020507" pitchFamily="18" charset="2"/>
              <a:buChar char=""/>
            </a:pPr>
            <a:r>
              <a:rPr lang="en-GB" sz="2600" dirty="0">
                <a:effectLst/>
                <a:latin typeface="+mn-lt"/>
                <a:ea typeface="Times New Roman" panose="02020603050405020304" pitchFamily="18" charset="0"/>
              </a:rPr>
              <a:t>DAWN continue to work on the ‘Quiet and Calm office’  initiative, a joint endeavour with the Facilities team </a:t>
            </a:r>
            <a:endParaRPr lang="en-GB" sz="2600" dirty="0">
              <a:effectLst/>
              <a:latin typeface="+mn-lt"/>
              <a:ea typeface="Calibri" panose="020F0502020204030204" pitchFamily="34" charset="0"/>
            </a:endParaRPr>
          </a:p>
          <a:p>
            <a:pPr marL="342900" lvl="0" indent="-342900">
              <a:buFont typeface="Symbol" panose="05050102010706020507" pitchFamily="18" charset="2"/>
              <a:buChar char=""/>
            </a:pPr>
            <a:r>
              <a:rPr lang="en-GB" sz="2600" dirty="0">
                <a:effectLst/>
                <a:latin typeface="+mn-lt"/>
                <a:ea typeface="Times New Roman" panose="02020603050405020304" pitchFamily="18" charset="0"/>
              </a:rPr>
              <a:t>Supported DAWN members through ongoing changes at NICE including new </a:t>
            </a:r>
            <a:r>
              <a:rPr lang="en-GB" sz="2600" dirty="0">
                <a:latin typeface="+mn-lt"/>
                <a:ea typeface="Times New Roman" panose="02020603050405020304" pitchFamily="18" charset="0"/>
              </a:rPr>
              <a:t>h</a:t>
            </a:r>
            <a:r>
              <a:rPr lang="en-GB" sz="2600" dirty="0">
                <a:effectLst/>
                <a:latin typeface="+mn-lt"/>
                <a:ea typeface="Times New Roman" panose="02020603050405020304" pitchFamily="18" charset="0"/>
              </a:rPr>
              <a:t>ybrid working contracts </a:t>
            </a:r>
          </a:p>
          <a:p>
            <a:pPr marL="342900" lvl="0" indent="-342900">
              <a:buFont typeface="Symbol" panose="05050102010706020507" pitchFamily="18" charset="2"/>
              <a:buChar char=""/>
            </a:pPr>
            <a:r>
              <a:rPr lang="en-GB" sz="2600" dirty="0">
                <a:effectLst/>
                <a:latin typeface="+mn-lt"/>
                <a:ea typeface="Times New Roman" panose="02020603050405020304" pitchFamily="18" charset="0"/>
              </a:rPr>
              <a:t>Awareness Raising:  Disability Pride Month – ‘Quit Dissing Disability’ panel talk; Learning about Dementia Week;  Neurodiversity Celebration Week</a:t>
            </a:r>
            <a:r>
              <a:rPr lang="en-GB" sz="2600" dirty="0">
                <a:latin typeface="+mn-lt"/>
                <a:ea typeface="Times New Roman" panose="02020603050405020304" pitchFamily="18" charset="0"/>
              </a:rPr>
              <a:t>; </a:t>
            </a:r>
            <a:r>
              <a:rPr lang="en-GB" sz="2600" dirty="0">
                <a:effectLst/>
                <a:latin typeface="+mn-lt"/>
                <a:ea typeface="Times New Roman" panose="02020603050405020304" pitchFamily="18" charset="0"/>
              </a:rPr>
              <a:t>UK Disability History Month</a:t>
            </a:r>
            <a:endParaRPr lang="en-GB" sz="2600" dirty="0">
              <a:effectLst/>
              <a:latin typeface="+mn-lt"/>
              <a:ea typeface="Calibri" panose="020F0502020204030204" pitchFamily="34" charset="0"/>
            </a:endParaRPr>
          </a:p>
          <a:p>
            <a:pPr marL="342900" lvl="0" indent="-342900">
              <a:buFont typeface="Symbol" panose="05050102010706020507" pitchFamily="18" charset="2"/>
              <a:buChar char=""/>
            </a:pPr>
            <a:r>
              <a:rPr lang="en-GB" sz="2600" dirty="0">
                <a:latin typeface="+mn-lt"/>
                <a:ea typeface="Times New Roman" panose="02020603050405020304" pitchFamily="18" charset="0"/>
              </a:rPr>
              <a:t>A well-received</a:t>
            </a:r>
            <a:r>
              <a:rPr lang="en-GB" sz="2600" dirty="0">
                <a:effectLst/>
                <a:latin typeface="+mn-lt"/>
                <a:ea typeface="Times New Roman" panose="02020603050405020304" pitchFamily="18" charset="0"/>
              </a:rPr>
              <a:t> stand at the NICE All Staff Event in March 2023</a:t>
            </a:r>
            <a:endParaRPr lang="en-GB" sz="2600" dirty="0">
              <a:effectLst/>
              <a:latin typeface="+mn-lt"/>
              <a:ea typeface="Calibri" panose="020F0502020204030204" pitchFamily="34" charset="0"/>
            </a:endParaRPr>
          </a:p>
        </p:txBody>
      </p:sp>
      <p:sp>
        <p:nvSpPr>
          <p:cNvPr id="5" name="Text Placeholder 1">
            <a:extLst>
              <a:ext uri="{FF2B5EF4-FFF2-40B4-BE49-F238E27FC236}">
                <a16:creationId xmlns:a16="http://schemas.microsoft.com/office/drawing/2014/main" id="{86DCE836-90AE-A975-3D68-145C78EF17BB}"/>
              </a:ext>
            </a:extLst>
          </p:cNvPr>
          <p:cNvSpPr txBox="1">
            <a:spLocks/>
          </p:cNvSpPr>
          <p:nvPr/>
        </p:nvSpPr>
        <p:spPr>
          <a:xfrm>
            <a:off x="6096000" y="1573962"/>
            <a:ext cx="5776794" cy="4509994"/>
          </a:xfrm>
          <a:prstGeom prst="rect">
            <a:avLst/>
          </a:prstGeom>
          <a:ln w="28575">
            <a:solidFill>
              <a:schemeClr val="accent2"/>
            </a:solidFill>
          </a:ln>
        </p:spPr>
        <p:txBody>
          <a:bodyPr vert="horz" lIns="91440" tIns="45720" rIns="91440" bIns="45720" rtlCol="0">
            <a:normAutofit fontScale="25000" lnSpcReduction="2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6400" b="1" dirty="0"/>
              <a:t>Race Equality Network</a:t>
            </a:r>
          </a:p>
          <a:p>
            <a:pPr marL="342900" indent="-342900">
              <a:buFont typeface="Symbol" panose="05050102010706020507" pitchFamily="18" charset="2"/>
              <a:buChar char=""/>
              <a:tabLst>
                <a:tab pos="457200" algn="l"/>
              </a:tabLst>
            </a:pPr>
            <a:r>
              <a:rPr lang="en-GB" sz="5600" dirty="0">
                <a:latin typeface="+mn-lt"/>
              </a:rPr>
              <a:t>Race Equality Week (REW)- hosted a talk by Adam Rutherford – this led to discussions about equity assessments in guidelines and guidance </a:t>
            </a:r>
          </a:p>
          <a:p>
            <a:pPr marL="342900" indent="-342900">
              <a:buFont typeface="Symbol" panose="05050102010706020507" pitchFamily="18" charset="2"/>
              <a:buChar char=""/>
              <a:tabLst>
                <a:tab pos="457200" algn="l"/>
              </a:tabLst>
            </a:pPr>
            <a:r>
              <a:rPr lang="en-GB" sz="5600" dirty="0">
                <a:latin typeface="+mn-lt"/>
              </a:rPr>
              <a:t>REW- held 10-minute anti-racism reflection sessions and launched #mynameis</a:t>
            </a:r>
          </a:p>
          <a:p>
            <a:pPr marL="342900" indent="-342900">
              <a:buFont typeface="Symbol" panose="05050102010706020507" pitchFamily="18" charset="2"/>
              <a:buChar char=""/>
              <a:tabLst>
                <a:tab pos="457200" algn="l"/>
              </a:tabLst>
            </a:pPr>
            <a:r>
              <a:rPr lang="en-GB" sz="5600" dirty="0">
                <a:latin typeface="+mn-lt"/>
              </a:rPr>
              <a:t>Launched  #shareramadan to promote better understanding of Ramadan - over 20 volunteers took part </a:t>
            </a:r>
          </a:p>
          <a:p>
            <a:pPr marL="342900" indent="-342900">
              <a:buFont typeface="Symbol" panose="05050102010706020507" pitchFamily="18" charset="2"/>
              <a:buChar char=""/>
              <a:tabLst>
                <a:tab pos="457200" algn="l"/>
              </a:tabLst>
            </a:pPr>
            <a:r>
              <a:rPr lang="en-GB" sz="5600" dirty="0">
                <a:latin typeface="+mn-lt"/>
              </a:rPr>
              <a:t>Successfully campaigning for the bullying and harassment policy review as a priority for this year </a:t>
            </a:r>
          </a:p>
          <a:p>
            <a:pPr marL="342900" indent="-342900">
              <a:buFont typeface="Symbol" panose="05050102010706020507" pitchFamily="18" charset="2"/>
              <a:buChar char=""/>
              <a:tabLst>
                <a:tab pos="457200" algn="l"/>
              </a:tabLst>
            </a:pPr>
            <a:r>
              <a:rPr lang="en-GB" sz="5600" dirty="0">
                <a:latin typeface="+mn-lt"/>
              </a:rPr>
              <a:t>Other awareness/education events - South Asian Heritage Month and Media club (included a talk by an author)</a:t>
            </a:r>
          </a:p>
          <a:p>
            <a:endParaRPr lang="en-GB" b="1" dirty="0"/>
          </a:p>
        </p:txBody>
      </p:sp>
    </p:spTree>
    <p:extLst>
      <p:ext uri="{BB962C8B-B14F-4D97-AF65-F5344CB8AC3E}">
        <p14:creationId xmlns:p14="http://schemas.microsoft.com/office/powerpoint/2010/main" val="2340817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CCAA0-2413-9D29-2A8D-8F1AFE76298A}"/>
              </a:ext>
            </a:extLst>
          </p:cNvPr>
          <p:cNvSpPr>
            <a:spLocks noGrp="1"/>
          </p:cNvSpPr>
          <p:nvPr>
            <p:ph type="body" sz="quarter" idx="12"/>
          </p:nvPr>
        </p:nvSpPr>
        <p:spPr>
          <a:xfrm>
            <a:off x="360481" y="690451"/>
            <a:ext cx="5499849" cy="5054288"/>
          </a:xfrm>
          <a:ln w="38100">
            <a:solidFill>
              <a:schemeClr val="tx2"/>
            </a:solidFill>
          </a:ln>
        </p:spPr>
        <p:txBody>
          <a:bodyPr>
            <a:normAutofit fontScale="55000" lnSpcReduction="20000"/>
          </a:bodyPr>
          <a:lstStyle/>
          <a:p>
            <a:r>
              <a:rPr lang="en-GB" sz="3300" b="1" dirty="0"/>
              <a:t>NICE and Proud</a:t>
            </a:r>
          </a:p>
          <a:p>
            <a:pPr marL="457200" lvl="0" indent="-457200">
              <a:buFont typeface="Arial" panose="020B0604020202020204" pitchFamily="34" charset="0"/>
              <a:buChar char="•"/>
            </a:pPr>
            <a:r>
              <a:rPr lang="en-GB" sz="2600" dirty="0">
                <a:effectLst/>
                <a:latin typeface="+mn-lt"/>
                <a:ea typeface="Times New Roman" panose="02020603050405020304" pitchFamily="18" charset="0"/>
              </a:rPr>
              <a:t>Co-designed staff survey LGBTQ+ criteria- staff can now pick from a broader range of gender/ SO categories</a:t>
            </a:r>
            <a:endParaRPr lang="en-GB" sz="2600" dirty="0">
              <a:effectLst/>
              <a:latin typeface="+mn-lt"/>
              <a:ea typeface="Calibri" panose="020F0502020204030204" pitchFamily="34" charset="0"/>
            </a:endParaRPr>
          </a:p>
          <a:p>
            <a:pPr marL="457200" lvl="0" indent="-457200">
              <a:buFont typeface="Arial" panose="020B0604020202020204" pitchFamily="34" charset="0"/>
              <a:buChar char="•"/>
            </a:pPr>
            <a:r>
              <a:rPr lang="en-GB" sz="2600" dirty="0">
                <a:latin typeface="+mn-lt"/>
                <a:ea typeface="Times New Roman" panose="02020603050405020304" pitchFamily="18" charset="0"/>
              </a:rPr>
              <a:t>R</a:t>
            </a:r>
            <a:r>
              <a:rPr lang="en-GB" sz="2600" dirty="0">
                <a:effectLst/>
                <a:latin typeface="+mn-lt"/>
                <a:ea typeface="Times New Roman" panose="02020603050405020304" pitchFamily="18" charset="0"/>
              </a:rPr>
              <a:t>aising the profile of LGBTQ+ issues within the organisation, creating a network where people feel safe to bring their experiences</a:t>
            </a:r>
            <a:endParaRPr lang="en-GB" sz="2600" dirty="0">
              <a:effectLst/>
              <a:latin typeface="+mn-lt"/>
              <a:ea typeface="Calibri" panose="020F0502020204030204" pitchFamily="34" charset="0"/>
            </a:endParaRPr>
          </a:p>
          <a:p>
            <a:pPr marL="457200" lvl="0" indent="-457200">
              <a:buFont typeface="Arial" panose="020B0604020202020204" pitchFamily="34" charset="0"/>
              <a:buChar char="•"/>
            </a:pPr>
            <a:r>
              <a:rPr lang="en-GB" sz="2600" dirty="0">
                <a:effectLst/>
                <a:latin typeface="+mn-lt"/>
                <a:ea typeface="Times New Roman" panose="02020603050405020304" pitchFamily="18" charset="0"/>
              </a:rPr>
              <a:t>Agreed that a Trans/ non-binary Policy would be scheduled for Q3</a:t>
            </a:r>
            <a:endParaRPr lang="en-GB" sz="2600" dirty="0">
              <a:effectLst/>
              <a:latin typeface="+mn-lt"/>
              <a:ea typeface="Calibri" panose="020F0502020204030204" pitchFamily="34" charset="0"/>
            </a:endParaRPr>
          </a:p>
          <a:p>
            <a:pPr marL="457200" lvl="0" indent="-457200">
              <a:buFont typeface="Arial" panose="020B0604020202020204" pitchFamily="34" charset="0"/>
              <a:buChar char="•"/>
            </a:pPr>
            <a:r>
              <a:rPr lang="en-GB" sz="2600" dirty="0">
                <a:effectLst/>
                <a:latin typeface="+mn-lt"/>
                <a:ea typeface="Times New Roman" panose="02020603050405020304" pitchFamily="18" charset="0"/>
              </a:rPr>
              <a:t>Created a working group to agree common practices for trans and non-binary people and are working on this as a matter of urgency</a:t>
            </a:r>
            <a:endParaRPr lang="en-GB" sz="2600" dirty="0">
              <a:effectLst/>
              <a:latin typeface="+mn-lt"/>
              <a:ea typeface="Calibri" panose="020F0502020204030204" pitchFamily="34" charset="0"/>
            </a:endParaRPr>
          </a:p>
          <a:p>
            <a:pPr marL="457200" indent="-457200">
              <a:buFont typeface="Arial" panose="020B0604020202020204" pitchFamily="34" charset="0"/>
              <a:buChar char="•"/>
            </a:pPr>
            <a:r>
              <a:rPr lang="en-GB" sz="2600" dirty="0">
                <a:latin typeface="+mn-lt"/>
                <a:ea typeface="Times New Roman" panose="02020603050405020304" pitchFamily="18" charset="0"/>
              </a:rPr>
              <a:t>P</a:t>
            </a:r>
            <a:r>
              <a:rPr lang="en-GB" sz="2600" dirty="0">
                <a:effectLst/>
                <a:latin typeface="+mn-lt"/>
                <a:ea typeface="Times New Roman" panose="02020603050405020304" pitchFamily="18" charset="0"/>
              </a:rPr>
              <a:t>arity in reporting for LGBTQ+ people in the equality report </a:t>
            </a:r>
            <a:endParaRPr lang="en-GB" sz="2600" b="1" dirty="0">
              <a:latin typeface="+mn-lt"/>
            </a:endParaRPr>
          </a:p>
        </p:txBody>
      </p:sp>
      <p:sp>
        <p:nvSpPr>
          <p:cNvPr id="6" name="Text Placeholder 1">
            <a:extLst>
              <a:ext uri="{FF2B5EF4-FFF2-40B4-BE49-F238E27FC236}">
                <a16:creationId xmlns:a16="http://schemas.microsoft.com/office/drawing/2014/main" id="{068CD2B1-4B1B-071F-F6E1-F6671D901E7A}"/>
              </a:ext>
            </a:extLst>
          </p:cNvPr>
          <p:cNvSpPr txBox="1">
            <a:spLocks/>
          </p:cNvSpPr>
          <p:nvPr/>
        </p:nvSpPr>
        <p:spPr>
          <a:xfrm>
            <a:off x="6017348" y="690450"/>
            <a:ext cx="5851895" cy="5054289"/>
          </a:xfrm>
          <a:prstGeom prst="rect">
            <a:avLst/>
          </a:prstGeom>
          <a:ln w="28575">
            <a:solidFill>
              <a:schemeClr val="accent2"/>
            </a:solidFill>
          </a:ln>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   Women in NICE</a:t>
            </a:r>
          </a:p>
        </p:txBody>
      </p:sp>
      <p:sp>
        <p:nvSpPr>
          <p:cNvPr id="8" name="TextBox 7">
            <a:extLst>
              <a:ext uri="{FF2B5EF4-FFF2-40B4-BE49-F238E27FC236}">
                <a16:creationId xmlns:a16="http://schemas.microsoft.com/office/drawing/2014/main" id="{788B3479-B59B-4947-AC64-66B9F02336BB}"/>
              </a:ext>
            </a:extLst>
          </p:cNvPr>
          <p:cNvSpPr txBox="1"/>
          <p:nvPr/>
        </p:nvSpPr>
        <p:spPr>
          <a:xfrm>
            <a:off x="6209484" y="1044097"/>
            <a:ext cx="5746846" cy="4466843"/>
          </a:xfrm>
          <a:prstGeom prst="rect">
            <a:avLst/>
          </a:prstGeom>
          <a:noFill/>
        </p:spPr>
        <p:txBody>
          <a:bodyPr wrap="square">
            <a:spAutoFit/>
          </a:bodyPr>
          <a:lstStyle/>
          <a:p>
            <a:pPr marL="342900" lvl="0" indent="-342900">
              <a:lnSpc>
                <a:spcPct val="150000"/>
              </a:lnSpc>
              <a:buFont typeface="Arial" panose="020B0604020202020204" pitchFamily="34" charset="0"/>
              <a:buChar char="•"/>
            </a:pPr>
            <a:r>
              <a:rPr lang="en-GB" sz="1600" dirty="0">
                <a:effectLst/>
                <a:ea typeface="Times New Roman" panose="02020603050405020304" pitchFamily="18" charset="0"/>
              </a:rPr>
              <a:t>Network successfully launched in April 2023</a:t>
            </a:r>
            <a:endParaRPr lang="en-GB" sz="1600" dirty="0">
              <a:effectLst/>
              <a:ea typeface="Calibri" panose="020F0502020204030204" pitchFamily="34" charset="0"/>
            </a:endParaRPr>
          </a:p>
          <a:p>
            <a:pPr marL="342900" lvl="0" indent="-342900">
              <a:lnSpc>
                <a:spcPct val="150000"/>
              </a:lnSpc>
              <a:buFont typeface="Arial" panose="020B0604020202020204" pitchFamily="34" charset="0"/>
              <a:buChar char="•"/>
            </a:pPr>
            <a:r>
              <a:rPr lang="en-GB" sz="1600" dirty="0">
                <a:effectLst/>
                <a:ea typeface="Times New Roman" panose="02020603050405020304" pitchFamily="18" charset="0"/>
              </a:rPr>
              <a:t>Inaugural Chair and Vice-Chair elected in May 2023</a:t>
            </a:r>
            <a:r>
              <a:rPr lang="en-GB" sz="1600" dirty="0">
                <a:ea typeface="Times New Roman" panose="02020603050405020304" pitchFamily="18" charset="0"/>
              </a:rPr>
              <a:t>;</a:t>
            </a:r>
            <a:r>
              <a:rPr lang="en-GB" sz="1600" dirty="0">
                <a:effectLst/>
                <a:ea typeface="Times New Roman" panose="02020603050405020304" pitchFamily="18" charset="0"/>
              </a:rPr>
              <a:t> first 2 meetings in July and August generated high levels of engagement</a:t>
            </a:r>
            <a:endParaRPr lang="en-GB" sz="1600" dirty="0">
              <a:effectLst/>
              <a:ea typeface="Calibri" panose="020F0502020204030204" pitchFamily="34" charset="0"/>
            </a:endParaRPr>
          </a:p>
          <a:p>
            <a:pPr marL="342900" lvl="0" indent="-342900">
              <a:lnSpc>
                <a:spcPct val="150000"/>
              </a:lnSpc>
              <a:buFont typeface="Arial" panose="020B0604020202020204" pitchFamily="34" charset="0"/>
              <a:buChar char="•"/>
            </a:pPr>
            <a:r>
              <a:rPr lang="en-GB" sz="1600" dirty="0">
                <a:effectLst/>
                <a:ea typeface="Times New Roman" panose="02020603050405020304" pitchFamily="18" charset="0"/>
              </a:rPr>
              <a:t>3 priority areas have emerged: breaking down barriers to career development for women working part time; support for women experiencing peri/menopause at work; and support for women experiencing miscarriage and/or fertility treatment. </a:t>
            </a:r>
            <a:endParaRPr lang="en-GB" sz="1600" dirty="0">
              <a:effectLst/>
              <a:ea typeface="Calibri" panose="020F0502020204030204" pitchFamily="34" charset="0"/>
            </a:endParaRPr>
          </a:p>
          <a:p>
            <a:pPr marL="342900" lvl="0" indent="-342900">
              <a:lnSpc>
                <a:spcPct val="150000"/>
              </a:lnSpc>
              <a:buFont typeface="Arial" panose="020B0604020202020204" pitchFamily="34" charset="0"/>
              <a:buChar char="•"/>
            </a:pPr>
            <a:r>
              <a:rPr lang="en-GB" sz="1600" dirty="0">
                <a:effectLst/>
                <a:ea typeface="Times New Roman" panose="02020603050405020304" pitchFamily="18" charset="0"/>
              </a:rPr>
              <a:t>15 people volunteered to join the WIN steering group</a:t>
            </a:r>
            <a:endParaRPr lang="en-GB" sz="1600" dirty="0">
              <a:effectLst/>
              <a:ea typeface="Calibri" panose="020F0502020204030204" pitchFamily="34" charset="0"/>
            </a:endParaRPr>
          </a:p>
          <a:p>
            <a:pPr marL="342900" lvl="0" indent="-342900">
              <a:lnSpc>
                <a:spcPct val="150000"/>
              </a:lnSpc>
              <a:buFont typeface="Arial" panose="020B0604020202020204" pitchFamily="34" charset="0"/>
              <a:buChar char="•"/>
            </a:pPr>
            <a:r>
              <a:rPr lang="en-GB" sz="1600" dirty="0">
                <a:effectLst/>
                <a:ea typeface="Times New Roman" panose="02020603050405020304" pitchFamily="18" charset="0"/>
              </a:rPr>
              <a:t>World Menopause Day in October 2023 to be first focal point for the network</a:t>
            </a:r>
            <a:endParaRPr lang="en-GB" sz="1600" dirty="0"/>
          </a:p>
        </p:txBody>
      </p:sp>
    </p:spTree>
    <p:extLst>
      <p:ext uri="{BB962C8B-B14F-4D97-AF65-F5344CB8AC3E}">
        <p14:creationId xmlns:p14="http://schemas.microsoft.com/office/powerpoint/2010/main" val="89913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3B9C03-F037-A63D-C261-FB059F2436E4}"/>
              </a:ext>
            </a:extLst>
          </p:cNvPr>
          <p:cNvSpPr>
            <a:spLocks noGrp="1"/>
          </p:cNvSpPr>
          <p:nvPr>
            <p:ph type="body" sz="quarter" idx="12"/>
          </p:nvPr>
        </p:nvSpPr>
        <p:spPr>
          <a:xfrm>
            <a:off x="521450" y="1451681"/>
            <a:ext cx="11076689" cy="3954638"/>
          </a:xfrm>
        </p:spPr>
        <p:txBody>
          <a:bodyPr vert="horz" lIns="91440" tIns="45720" rIns="91440" bIns="45720" rtlCol="0" anchor="t">
            <a:normAutofit fontScale="85000" lnSpcReduction="10000"/>
          </a:bodyPr>
          <a:lstStyle/>
          <a:p>
            <a:pPr>
              <a:spcAft>
                <a:spcPts val="600"/>
              </a:spcAft>
              <a:tabLst>
                <a:tab pos="450215" algn="l"/>
              </a:tabLst>
            </a:pPr>
            <a:r>
              <a:rPr lang="en-GB" sz="1800" dirty="0">
                <a:effectLst/>
                <a:latin typeface="Arial"/>
                <a:ea typeface="Times New Roman" panose="02020603050405020304" pitchFamily="18" charset="0"/>
                <a:cs typeface="Arial"/>
              </a:rPr>
              <a:t>At the National Institute of Health and Care Excellence (NICE), we continue to strive to put equality, diversity and inclusion (EDI) at the heart of everything we do </a:t>
            </a:r>
            <a:r>
              <a:rPr lang="en-GB" dirty="0">
                <a:latin typeface="Arial"/>
                <a:ea typeface="Times New Roman" panose="02020603050405020304" pitchFamily="18" charset="0"/>
                <a:cs typeface="Arial"/>
              </a:rPr>
              <a:t>to reduce health inequalities and ensure the experience of working at NICE is equally positive for all colleagues.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spcAft>
                <a:spcPts val="600"/>
              </a:spcAft>
              <a:tabLst>
                <a:tab pos="450215" algn="l"/>
              </a:tabLst>
            </a:pPr>
            <a:r>
              <a:rPr lang="en-GB" dirty="0">
                <a:latin typeface="Arial"/>
                <a:ea typeface="Times New Roman" panose="02020603050405020304" pitchFamily="18" charset="0"/>
                <a:cs typeface="Arial"/>
              </a:rPr>
              <a:t>This</a:t>
            </a:r>
            <a:r>
              <a:rPr lang="en-GB" sz="1800" dirty="0">
                <a:effectLst/>
                <a:latin typeface="Arial"/>
                <a:ea typeface="Times New Roman" panose="02020603050405020304" pitchFamily="18" charset="0"/>
                <a:cs typeface="Arial"/>
              </a:rPr>
              <a:t> 2022/23 report highlights the work that NICE has undertaken to deliver its equality objectives agreed by the Board in November 2020. NICE’s equality objectives 2020-24 are:</a:t>
            </a:r>
          </a:p>
          <a:p>
            <a:pPr marL="342900" indent="-342900">
              <a:spcBef>
                <a:spcPts val="1200"/>
              </a:spcBef>
              <a:spcAft>
                <a:spcPts val="600"/>
              </a:spcAft>
              <a:buFont typeface="Symbol" panose="05050102010706020507" pitchFamily="18" charset="2"/>
              <a:buChar char=""/>
              <a:tabLst>
                <a:tab pos="450215" algn="l"/>
                <a:tab pos="270510" algn="l"/>
              </a:tabLst>
            </a:pPr>
            <a:r>
              <a:rPr lang="en-GB" sz="1800" b="1" dirty="0">
                <a:effectLst/>
                <a:latin typeface="Arial"/>
                <a:ea typeface="Times New Roman" panose="02020603050405020304" pitchFamily="18" charset="0"/>
                <a:cs typeface="Arial"/>
              </a:rPr>
              <a:t>Guidance objective:</a:t>
            </a:r>
            <a:r>
              <a:rPr lang="en-GB" sz="1800" dirty="0">
                <a:effectLst/>
                <a:latin typeface="Arial"/>
                <a:ea typeface="Times New Roman" panose="02020603050405020304" pitchFamily="18" charset="0"/>
                <a:cs typeface="Arial"/>
              </a:rPr>
              <a:t> to review and improve equality considerations throughout development of our guidance</a:t>
            </a:r>
            <a:r>
              <a:rPr lang="en-GB" dirty="0">
                <a:latin typeface="Arial"/>
                <a:ea typeface="Times New Roman" panose="02020603050405020304" pitchFamily="18" charset="0"/>
                <a:cs typeface="Arial"/>
              </a:rPr>
              <a:t> (slide 6).</a:t>
            </a:r>
            <a:endParaRPr lang="en-GB" sz="1800" dirty="0">
              <a:effectLst/>
              <a:latin typeface="Arial"/>
              <a:ea typeface="Times New Roman" panose="02020603050405020304" pitchFamily="18" charset="0"/>
              <a:cs typeface="Arial"/>
            </a:endParaRPr>
          </a:p>
          <a:p>
            <a:pPr marL="342900" indent="-342900">
              <a:spcBef>
                <a:spcPts val="1200"/>
              </a:spcBef>
              <a:spcAft>
                <a:spcPts val="600"/>
              </a:spcAft>
              <a:buFont typeface="Symbol" panose="05050102010706020507" pitchFamily="18" charset="2"/>
              <a:buChar char=""/>
              <a:tabLst>
                <a:tab pos="450215" algn="l"/>
                <a:tab pos="270510" algn="l"/>
              </a:tabLst>
            </a:pPr>
            <a:r>
              <a:rPr lang="en-GB" sz="1800" b="1" dirty="0">
                <a:effectLst/>
                <a:latin typeface="Arial"/>
                <a:ea typeface="Times New Roman" panose="02020603050405020304" pitchFamily="18" charset="0"/>
                <a:cs typeface="Arial"/>
              </a:rPr>
              <a:t>Workforce objective:</a:t>
            </a:r>
            <a:r>
              <a:rPr lang="en-GB" sz="1800" dirty="0">
                <a:effectLst/>
                <a:latin typeface="Arial"/>
                <a:ea typeface="Times New Roman" panose="02020603050405020304" pitchFamily="18" charset="0"/>
                <a:cs typeface="Arial"/>
              </a:rPr>
              <a:t> to develop our workforce and culture to be more equal, diverse and inclusive</a:t>
            </a:r>
            <a:r>
              <a:rPr lang="en-GB" dirty="0">
                <a:latin typeface="Arial"/>
                <a:ea typeface="Times New Roman" panose="02020603050405020304" pitchFamily="18" charset="0"/>
                <a:cs typeface="Arial"/>
              </a:rPr>
              <a:t> (slide 16).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1200"/>
              </a:spcBef>
              <a:spcAft>
                <a:spcPts val="600"/>
              </a:spcAft>
              <a:tabLst>
                <a:tab pos="450215" algn="l"/>
                <a:tab pos="270510" algn="l"/>
              </a:tabLst>
            </a:pPr>
            <a:r>
              <a:rPr lang="en-GB" dirty="0">
                <a:latin typeface="Arial"/>
                <a:ea typeface="Times New Roman" panose="02020603050405020304" pitchFamily="18" charset="0"/>
                <a:cs typeface="Arial"/>
              </a:rPr>
              <a:t>Additionally, this report includes data and narrative related to our workforce, committee members, and the delivery of these objectives, including planned next steps.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A71262AE-1F78-0AB2-7E71-4D5E73634E09}"/>
              </a:ext>
            </a:extLst>
          </p:cNvPr>
          <p:cNvSpPr>
            <a:spLocks noGrp="1"/>
          </p:cNvSpPr>
          <p:nvPr>
            <p:ph type="ctrTitle"/>
          </p:nvPr>
        </p:nvSpPr>
        <p:spPr/>
        <p:txBody>
          <a:bodyPr/>
          <a:lstStyle/>
          <a:p>
            <a:r>
              <a:rPr lang="en-GB" dirty="0"/>
              <a:t>Introduction </a:t>
            </a:r>
          </a:p>
        </p:txBody>
      </p:sp>
    </p:spTree>
    <p:extLst>
      <p:ext uri="{BB962C8B-B14F-4D97-AF65-F5344CB8AC3E}">
        <p14:creationId xmlns:p14="http://schemas.microsoft.com/office/powerpoint/2010/main" val="764231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2D09AE-C833-98A5-3E8E-44BD499D8912}"/>
              </a:ext>
            </a:extLst>
          </p:cNvPr>
          <p:cNvSpPr>
            <a:spLocks noGrp="1"/>
          </p:cNvSpPr>
          <p:nvPr>
            <p:ph type="ctrTitle"/>
          </p:nvPr>
        </p:nvSpPr>
        <p:spPr/>
        <p:txBody>
          <a:bodyPr/>
          <a:lstStyle/>
          <a:p>
            <a:r>
              <a:rPr lang="en-GB" dirty="0"/>
              <a:t>Guidance equality activity and data </a:t>
            </a:r>
          </a:p>
        </p:txBody>
      </p:sp>
      <p:sp>
        <p:nvSpPr>
          <p:cNvPr id="5" name="Subtitle 4">
            <a:extLst>
              <a:ext uri="{FF2B5EF4-FFF2-40B4-BE49-F238E27FC236}">
                <a16:creationId xmlns:a16="http://schemas.microsoft.com/office/drawing/2014/main" id="{6088E79A-A5A8-40AC-882E-081BC5299426}"/>
              </a:ext>
            </a:extLst>
          </p:cNvPr>
          <p:cNvSpPr>
            <a:spLocks noGrp="1"/>
          </p:cNvSpPr>
          <p:nvPr>
            <p:ph type="subTitle" idx="1"/>
          </p:nvPr>
        </p:nvSpPr>
        <p:spPr>
          <a:xfrm>
            <a:off x="724988" y="2241488"/>
            <a:ext cx="9381538" cy="2859901"/>
          </a:xfrm>
        </p:spPr>
        <p:txBody>
          <a:bodyPr>
            <a:normAutofit lnSpcReduction="10000"/>
          </a:bodyPr>
          <a:lstStyle/>
          <a:p>
            <a:pPr marL="457200" indent="-457200">
              <a:buFont typeface="+mj-lt"/>
              <a:buAutoNum type="alphaLcParenR"/>
            </a:pPr>
            <a:r>
              <a:rPr lang="en-GB" dirty="0"/>
              <a:t>Executive summary </a:t>
            </a:r>
          </a:p>
          <a:p>
            <a:pPr marL="457200" indent="-457200">
              <a:buFont typeface="+mj-lt"/>
              <a:buAutoNum type="alphaLcParenR"/>
            </a:pPr>
            <a:r>
              <a:rPr lang="en-GB" dirty="0"/>
              <a:t>Summary of guidance EDI objective and actions </a:t>
            </a:r>
          </a:p>
          <a:p>
            <a:pPr marL="457200" indent="-457200">
              <a:buFont typeface="+mj-lt"/>
              <a:buAutoNum type="alphaLcParenR"/>
            </a:pPr>
            <a:r>
              <a:rPr lang="en-GB" dirty="0"/>
              <a:t>Data highlights</a:t>
            </a:r>
          </a:p>
          <a:p>
            <a:pPr marL="971550" lvl="1" indent="-514350" algn="l">
              <a:buFont typeface="+mj-lt"/>
              <a:buAutoNum type="romanLcPeriod"/>
            </a:pPr>
            <a:r>
              <a:rPr lang="en-GB" dirty="0">
                <a:solidFill>
                  <a:schemeClr val="bg2"/>
                </a:solidFill>
              </a:rPr>
              <a:t>applicants and appointees on guidance committees </a:t>
            </a:r>
          </a:p>
          <a:p>
            <a:pPr marL="971550" lvl="1" indent="-514350" algn="l">
              <a:buFont typeface="+mj-lt"/>
              <a:buAutoNum type="romanLcPeriod"/>
            </a:pPr>
            <a:r>
              <a:rPr lang="en-GB" dirty="0">
                <a:solidFill>
                  <a:schemeClr val="bg2"/>
                </a:solidFill>
              </a:rPr>
              <a:t>identifying and acting on equalities considerations during guidance development </a:t>
            </a:r>
          </a:p>
          <a:p>
            <a:pPr marL="457200" indent="-457200">
              <a:buFont typeface="+mj-lt"/>
              <a:buAutoNum type="alphaLcParenR"/>
            </a:pPr>
            <a:r>
              <a:rPr lang="en-GB" dirty="0"/>
              <a:t>Summary of actions taken in 22/23 </a:t>
            </a:r>
          </a:p>
          <a:p>
            <a:pPr marL="457200" indent="-457200">
              <a:buFont typeface="+mj-lt"/>
              <a:buAutoNum type="alphaLcParenR"/>
            </a:pPr>
            <a:r>
              <a:rPr lang="en-GB" dirty="0"/>
              <a:t>Next steps </a:t>
            </a:r>
          </a:p>
        </p:txBody>
      </p:sp>
    </p:spTree>
    <p:extLst>
      <p:ext uri="{BB962C8B-B14F-4D97-AF65-F5344CB8AC3E}">
        <p14:creationId xmlns:p14="http://schemas.microsoft.com/office/powerpoint/2010/main" val="78815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866643FE-1013-F598-B4AB-148659D5F8E1}"/>
              </a:ext>
            </a:extLst>
          </p:cNvPr>
          <p:cNvSpPr>
            <a:spLocks noGrp="1"/>
          </p:cNvSpPr>
          <p:nvPr>
            <p:ph type="subTitle" idx="1"/>
          </p:nvPr>
        </p:nvSpPr>
        <p:spPr>
          <a:xfrm>
            <a:off x="270457" y="210783"/>
            <a:ext cx="11365806" cy="3218217"/>
          </a:xfrm>
        </p:spPr>
        <p:txBody>
          <a:bodyPr>
            <a:normAutofit fontScale="25000" lnSpcReduction="20000"/>
          </a:bodyPr>
          <a:lstStyle/>
          <a:p>
            <a:pPr>
              <a:lnSpc>
                <a:spcPct val="110000"/>
              </a:lnSpc>
              <a:spcBef>
                <a:spcPct val="0"/>
              </a:spcBef>
            </a:pPr>
            <a:r>
              <a:rPr lang="en-GB" sz="6400" dirty="0"/>
              <a:t>The following slides provide more information about our guidance EDI data for 2022/23, and the actions we have taken in that period to deliver our guidance EDI objective. </a:t>
            </a:r>
          </a:p>
          <a:p>
            <a:pPr>
              <a:lnSpc>
                <a:spcPct val="110000"/>
              </a:lnSpc>
              <a:spcBef>
                <a:spcPct val="0"/>
              </a:spcBef>
            </a:pPr>
            <a:endParaRPr lang="en-GB" sz="6400" dirty="0"/>
          </a:p>
          <a:p>
            <a:pPr>
              <a:lnSpc>
                <a:spcPct val="110000"/>
              </a:lnSpc>
              <a:spcBef>
                <a:spcPct val="0"/>
              </a:spcBef>
            </a:pPr>
            <a:r>
              <a:rPr lang="en-GB" sz="6400" dirty="0"/>
              <a:t>The data show that we continued to identify more equality considerations during development of guidance, enabling specific discussion of and changes to guidance to take account of these considerations. This means that we can ensure our published guidance takes account of the needs of different groups and does not inadvertently disadvantage certain populations. </a:t>
            </a:r>
          </a:p>
          <a:p>
            <a:pPr>
              <a:lnSpc>
                <a:spcPct val="110000"/>
              </a:lnSpc>
              <a:spcBef>
                <a:spcPct val="0"/>
              </a:spcBef>
            </a:pPr>
            <a:endParaRPr lang="en-GB" sz="6400" dirty="0"/>
          </a:p>
          <a:p>
            <a:pPr>
              <a:lnSpc>
                <a:spcPct val="110000"/>
              </a:lnSpc>
              <a:spcBef>
                <a:spcPct val="0"/>
              </a:spcBef>
            </a:pPr>
            <a:r>
              <a:rPr lang="en-GB" sz="6400" dirty="0"/>
              <a:t>To go further, we trialled a new approach to considering health inequalities in our guidance development in three guideline topics, including topic specific health inequalities briefings and training to developers and lay members. </a:t>
            </a:r>
          </a:p>
          <a:p>
            <a:pPr>
              <a:lnSpc>
                <a:spcPct val="110000"/>
              </a:lnSpc>
              <a:spcBef>
                <a:spcPct val="0"/>
              </a:spcBef>
            </a:pPr>
            <a:endParaRPr lang="en-GB" sz="6400" dirty="0"/>
          </a:p>
          <a:p>
            <a:pPr>
              <a:lnSpc>
                <a:spcPct val="110000"/>
              </a:lnSpc>
              <a:spcBef>
                <a:spcPct val="0"/>
              </a:spcBef>
            </a:pPr>
            <a:r>
              <a:rPr lang="en-GB" sz="6400" dirty="0"/>
              <a:t>With committee members, we co-produced our guidance EDI action plan, and delivered the majority of actions. Our focus this year was on ensuring the application process is fit for purpose and does not provide barriers to diverse membership, and that members are supported to take up their roles on committees. </a:t>
            </a:r>
          </a:p>
          <a:p>
            <a:pPr>
              <a:lnSpc>
                <a:spcPct val="110000"/>
              </a:lnSpc>
              <a:spcBef>
                <a:spcPct val="0"/>
              </a:spcBef>
            </a:pPr>
            <a:endParaRPr lang="en-GB" sz="6400" dirty="0"/>
          </a:p>
          <a:p>
            <a:pPr>
              <a:lnSpc>
                <a:spcPct val="110000"/>
              </a:lnSpc>
              <a:spcBef>
                <a:spcPct val="0"/>
              </a:spcBef>
            </a:pPr>
            <a:r>
              <a:rPr lang="en-GB" sz="6400" dirty="0"/>
              <a:t>The data on applicants and appointees to NICE committees showed a mixed picture, with a decrease in the percentage of applications from ethnic minority candidates and an increase in applications from white candidates, with a slight increase in absolute terms from Black or Black British applicants, alongside a large decrease in Asian or Asian British applicants. There was an increase in applications from disabled candidates. The ratio of applicants to appointees remains similar for white and ethnic minority candidates, suggesting that the application process does not disadvantage ethnic minority candidates – though further investigation would be needed to confirm the position. </a:t>
            </a:r>
          </a:p>
          <a:p>
            <a:pPr>
              <a:lnSpc>
                <a:spcPct val="110000"/>
              </a:lnSpc>
              <a:spcBef>
                <a:spcPct val="0"/>
              </a:spcBef>
            </a:pPr>
            <a:endParaRPr lang="en-GB" sz="6400" dirty="0"/>
          </a:p>
          <a:p>
            <a:pPr>
              <a:lnSpc>
                <a:spcPct val="110000"/>
              </a:lnSpc>
              <a:spcBef>
                <a:spcPct val="0"/>
              </a:spcBef>
            </a:pPr>
            <a:r>
              <a:rPr lang="en-GB" sz="6400" dirty="0"/>
              <a:t>In the coming months we will roll out our new approach to considering health inequalities more widely, and continue delivery of our guidance EDI action plan including a focus on targeting of role advertisements. </a:t>
            </a:r>
          </a:p>
          <a:p>
            <a:pPr>
              <a:lnSpc>
                <a:spcPct val="110000"/>
              </a:lnSpc>
              <a:spcBef>
                <a:spcPct val="0"/>
              </a:spcBef>
            </a:pPr>
            <a:endParaRPr lang="en-GB" sz="6400" dirty="0"/>
          </a:p>
          <a:p>
            <a:pPr>
              <a:lnSpc>
                <a:spcPct val="110000"/>
              </a:lnSpc>
              <a:spcBef>
                <a:spcPct val="0"/>
              </a:spcBef>
            </a:pPr>
            <a:endParaRPr lang="en-GB" sz="7200" dirty="0"/>
          </a:p>
        </p:txBody>
      </p:sp>
    </p:spTree>
    <p:extLst>
      <p:ext uri="{BB962C8B-B14F-4D97-AF65-F5344CB8AC3E}">
        <p14:creationId xmlns:p14="http://schemas.microsoft.com/office/powerpoint/2010/main" val="49148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F4F9B9-4BA2-C59C-D850-417C709C16CB}"/>
              </a:ext>
            </a:extLst>
          </p:cNvPr>
          <p:cNvSpPr>
            <a:spLocks noGrp="1"/>
          </p:cNvSpPr>
          <p:nvPr>
            <p:ph type="ctrTitle"/>
          </p:nvPr>
        </p:nvSpPr>
        <p:spPr>
          <a:xfrm>
            <a:off x="245381" y="90954"/>
            <a:ext cx="11076689" cy="1160319"/>
          </a:xfrm>
        </p:spPr>
        <p:txBody>
          <a:bodyPr>
            <a:noAutofit/>
          </a:bodyPr>
          <a:lstStyle/>
          <a:p>
            <a:r>
              <a:rPr lang="en-GB" sz="3200" dirty="0"/>
              <a:t>Objective 1: to review and improve equality considerations throughout development of our guidance</a:t>
            </a:r>
          </a:p>
        </p:txBody>
      </p:sp>
      <p:sp>
        <p:nvSpPr>
          <p:cNvPr id="9" name="Rectangle 8">
            <a:extLst>
              <a:ext uri="{FF2B5EF4-FFF2-40B4-BE49-F238E27FC236}">
                <a16:creationId xmlns:a16="http://schemas.microsoft.com/office/drawing/2014/main" id="{A31BF4CF-C822-6A0F-A8A7-1C3EF7B1E564}"/>
              </a:ext>
            </a:extLst>
          </p:cNvPr>
          <p:cNvSpPr/>
          <p:nvPr/>
        </p:nvSpPr>
        <p:spPr>
          <a:xfrm>
            <a:off x="605007" y="1251274"/>
            <a:ext cx="3175564" cy="44767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Sub-objective</a:t>
            </a:r>
          </a:p>
        </p:txBody>
      </p:sp>
      <p:sp>
        <p:nvSpPr>
          <p:cNvPr id="11" name="Rectangle 10">
            <a:extLst>
              <a:ext uri="{FF2B5EF4-FFF2-40B4-BE49-F238E27FC236}">
                <a16:creationId xmlns:a16="http://schemas.microsoft.com/office/drawing/2014/main" id="{0F15FE69-ACA6-BD7E-B453-6F789249FB7C}"/>
              </a:ext>
            </a:extLst>
          </p:cNvPr>
          <p:cNvSpPr/>
          <p:nvPr/>
        </p:nvSpPr>
        <p:spPr>
          <a:xfrm>
            <a:off x="4699571" y="1251274"/>
            <a:ext cx="6887421" cy="44767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Update</a:t>
            </a:r>
          </a:p>
        </p:txBody>
      </p:sp>
      <p:graphicFrame>
        <p:nvGraphicFramePr>
          <p:cNvPr id="7" name="Table 6">
            <a:extLst>
              <a:ext uri="{FF2B5EF4-FFF2-40B4-BE49-F238E27FC236}">
                <a16:creationId xmlns:a16="http://schemas.microsoft.com/office/drawing/2014/main" id="{B56EEE1C-EDCE-F447-F45C-C976FC7B7294}"/>
              </a:ext>
            </a:extLst>
          </p:cNvPr>
          <p:cNvGraphicFramePr>
            <a:graphicFrameLocks noGrp="1"/>
          </p:cNvGraphicFramePr>
          <p:nvPr>
            <p:extLst>
              <p:ext uri="{D42A27DB-BD31-4B8C-83A1-F6EECF244321}">
                <p14:modId xmlns:p14="http://schemas.microsoft.com/office/powerpoint/2010/main" val="3213341944"/>
              </p:ext>
            </p:extLst>
          </p:nvPr>
        </p:nvGraphicFramePr>
        <p:xfrm>
          <a:off x="605007" y="1779254"/>
          <a:ext cx="11076690" cy="4746675"/>
        </p:xfrm>
        <a:graphic>
          <a:graphicData uri="http://schemas.openxmlformats.org/drawingml/2006/table">
            <a:tbl>
              <a:tblPr/>
              <a:tblGrid>
                <a:gridCol w="3437239">
                  <a:extLst>
                    <a:ext uri="{9D8B030D-6E8A-4147-A177-3AD203B41FA5}">
                      <a16:colId xmlns:a16="http://schemas.microsoft.com/office/drawing/2014/main" val="227645556"/>
                    </a:ext>
                  </a:extLst>
                </a:gridCol>
                <a:gridCol w="657225">
                  <a:extLst>
                    <a:ext uri="{9D8B030D-6E8A-4147-A177-3AD203B41FA5}">
                      <a16:colId xmlns:a16="http://schemas.microsoft.com/office/drawing/2014/main" val="3626792158"/>
                    </a:ext>
                  </a:extLst>
                </a:gridCol>
                <a:gridCol w="6982226">
                  <a:extLst>
                    <a:ext uri="{9D8B030D-6E8A-4147-A177-3AD203B41FA5}">
                      <a16:colId xmlns:a16="http://schemas.microsoft.com/office/drawing/2014/main" val="2860691648"/>
                    </a:ext>
                  </a:extLst>
                </a:gridCol>
              </a:tblGrid>
              <a:tr h="1969483">
                <a:tc>
                  <a:txBody>
                    <a:bodyPr/>
                    <a:lstStyle/>
                    <a:p>
                      <a:pPr algn="l" fontAlgn="ctr"/>
                      <a:r>
                        <a:rPr lang="en-GB" sz="1200" u="none" strike="noStrike" dirty="0">
                          <a:solidFill>
                            <a:schemeClr val="tx1"/>
                          </a:solidFill>
                          <a:effectLst/>
                        </a:rPr>
                        <a:t>Review end to end guidance development across NICE to ensure equality impact fully considered and addressed.</a:t>
                      </a:r>
                      <a:endParaRPr lang="en-GB" sz="1200" b="0" i="0" u="none" strike="noStrike" dirty="0">
                        <a:solidFill>
                          <a:schemeClr val="tx1"/>
                        </a:solidFill>
                        <a:effectLst/>
                        <a:latin typeface="Arial" panose="020B0604020202020204" pitchFamily="34" charset="0"/>
                      </a:endParaRPr>
                    </a:p>
                  </a:txBody>
                  <a:tcPr marL="2689" marR="2689" marT="26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endParaRPr lang="en-GB" sz="1200" b="0" i="0" dirty="0">
                        <a:solidFill>
                          <a:schemeClr val="tx1"/>
                        </a:solidFill>
                        <a:effectLst/>
                      </a:endParaRPr>
                    </a:p>
                  </a:txBody>
                  <a:tcPr marL="20186" marR="20186" marT="10093" marB="100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fontAlgn="base">
                        <a:buFont typeface="Arial" panose="020B0604020202020204" pitchFamily="34" charset="0"/>
                        <a:buChar char="•"/>
                      </a:pPr>
                      <a:r>
                        <a:rPr lang="en-GB" sz="1200" b="0" i="0" dirty="0">
                          <a:solidFill>
                            <a:schemeClr val="tx1"/>
                          </a:solidFill>
                          <a:effectLst/>
                        </a:rPr>
                        <a:t>Reviewed consideration of health inequalities within guidance development</a:t>
                      </a:r>
                    </a:p>
                    <a:p>
                      <a:pPr marL="285750" indent="-285750" algn="l" fontAlgn="base">
                        <a:buFont typeface="Arial" panose="020B0604020202020204" pitchFamily="34" charset="0"/>
                        <a:buChar char="•"/>
                      </a:pPr>
                      <a:r>
                        <a:rPr lang="en-GB" sz="1200" b="0" i="0" dirty="0">
                          <a:solidFill>
                            <a:schemeClr val="tx1"/>
                          </a:solidFill>
                          <a:effectLst/>
                        </a:rPr>
                        <a:t>Following review, piloted new Equality and Health Inequality Assessment (EHIA) in three guideline topics to ensure committees are proactively considering health inequalities throughout the different stages of guidance development. The new EHIA will be rolled out more widely in in guidelines in September 2023, following on from its adoption in guideline surveillance in February 2023. Work is ongoing for use in other appraisals. </a:t>
                      </a:r>
                    </a:p>
                    <a:p>
                      <a:pPr marL="285750" indent="-285750" algn="l" fontAlgn="base">
                        <a:buFont typeface="Arial" panose="020B0604020202020204" pitchFamily="34" charset="0"/>
                        <a:buChar char="•"/>
                      </a:pPr>
                      <a:r>
                        <a:rPr lang="en-GB" sz="1200" dirty="0"/>
                        <a:t>Produced topic specific health inequalities briefings in the EHIA pilots used to inform guidance development and committee recruitment, with testing ongoing for guideline suite level briefings. </a:t>
                      </a:r>
                    </a:p>
                    <a:p>
                      <a:pPr marL="285750" indent="-285750" algn="l" fontAlgn="base">
                        <a:buFont typeface="Arial" panose="020B0604020202020204" pitchFamily="34" charset="0"/>
                        <a:buChar char="•"/>
                      </a:pPr>
                      <a:r>
                        <a:rPr lang="en-GB" sz="1200" b="0" i="0" dirty="0">
                          <a:solidFill>
                            <a:schemeClr val="tx1"/>
                          </a:solidFill>
                          <a:effectLst/>
                        </a:rPr>
                        <a:t>Provided training to guideline developers and lay committee members  on new EHIA </a:t>
                      </a:r>
                    </a:p>
                  </a:txBody>
                  <a:tcPr marL="20186" marR="20186" marT="10093" marB="100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5650733"/>
                  </a:ext>
                </a:extLst>
              </a:tr>
              <a:tr h="995492">
                <a:tc>
                  <a:txBody>
                    <a:bodyPr/>
                    <a:lstStyle/>
                    <a:p>
                      <a:pPr algn="l" fontAlgn="ctr"/>
                      <a:r>
                        <a:rPr lang="en-GB" sz="1200" u="none" strike="noStrike" dirty="0">
                          <a:solidFill>
                            <a:schemeClr val="tx1"/>
                          </a:solidFill>
                          <a:effectLst/>
                        </a:rPr>
                        <a:t>Understand challenges experienced by committee members from ethnic minority backgrounds to create a supportive and inclusive culture</a:t>
                      </a:r>
                      <a:endParaRPr lang="en-GB" sz="1200" b="0" i="0" u="none" strike="noStrike" dirty="0">
                        <a:solidFill>
                          <a:schemeClr val="tx1"/>
                        </a:solidFill>
                        <a:effectLst/>
                        <a:latin typeface="Arial" panose="020B0604020202020204" pitchFamily="34" charset="0"/>
                      </a:endParaRPr>
                    </a:p>
                  </a:txBody>
                  <a:tcPr marL="2689" marR="2689" marT="26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endParaRPr lang="en-GB" sz="1200" b="0" i="0" dirty="0">
                        <a:solidFill>
                          <a:schemeClr val="tx1"/>
                        </a:solidFill>
                        <a:effectLst/>
                      </a:endParaRPr>
                    </a:p>
                  </a:txBody>
                  <a:tcPr marL="20186" marR="20186" marT="10093" marB="100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fontAlgn="base">
                        <a:buFont typeface="Arial" panose="020B0604020202020204" pitchFamily="34" charset="0"/>
                        <a:buChar char="•"/>
                      </a:pPr>
                      <a:endParaRPr lang="en-GB" sz="1200" b="0" i="0" dirty="0">
                        <a:solidFill>
                          <a:schemeClr val="tx1"/>
                        </a:solidFill>
                        <a:effectLst/>
                      </a:endParaRPr>
                    </a:p>
                    <a:p>
                      <a:pPr marL="285750" indent="-285750" algn="l" fontAlgn="base">
                        <a:buFont typeface="Arial" panose="020B0604020202020204" pitchFamily="34" charset="0"/>
                        <a:buChar char="•"/>
                      </a:pPr>
                      <a:r>
                        <a:rPr lang="en-GB" sz="1200" b="0" i="0" dirty="0">
                          <a:solidFill>
                            <a:schemeClr val="tx1"/>
                          </a:solidFill>
                          <a:effectLst/>
                        </a:rPr>
                        <a:t>Delivered a series of listening events with former and current committee members to discuss diversity within NICE’s advisory committees and during guidance development.</a:t>
                      </a:r>
                    </a:p>
                    <a:p>
                      <a:pPr marL="285750" indent="-285750" algn="l" fontAlgn="base">
                        <a:buFont typeface="Arial" panose="020B0604020202020204" pitchFamily="34" charset="0"/>
                        <a:buChar char="•"/>
                      </a:pPr>
                      <a:r>
                        <a:rPr lang="en-GB" sz="1200" b="0" i="0" dirty="0">
                          <a:solidFill>
                            <a:schemeClr val="tx1"/>
                          </a:solidFill>
                          <a:effectLst/>
                        </a:rPr>
                        <a:t>Survey of all committee members exploring experiences on committees </a:t>
                      </a:r>
                    </a:p>
                    <a:p>
                      <a:pPr marL="285750" indent="-285750" algn="l" fontAlgn="base">
                        <a:buFont typeface="Arial" panose="020B0604020202020204" pitchFamily="34" charset="0"/>
                        <a:buChar char="•"/>
                      </a:pPr>
                      <a:r>
                        <a:rPr lang="en-GB" sz="1200" b="0" i="0" dirty="0">
                          <a:solidFill>
                            <a:schemeClr val="tx1"/>
                          </a:solidFill>
                          <a:effectLst/>
                        </a:rPr>
                        <a:t>Co-produced committee EDI action plan with committee members</a:t>
                      </a:r>
                    </a:p>
                  </a:txBody>
                  <a:tcPr marL="20186" marR="20186" marT="10093" marB="100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0168560"/>
                  </a:ext>
                </a:extLst>
              </a:tr>
              <a:tr h="817962">
                <a:tc>
                  <a:txBody>
                    <a:bodyPr/>
                    <a:lstStyle/>
                    <a:p>
                      <a:pPr algn="l" fontAlgn="ctr"/>
                      <a:r>
                        <a:rPr lang="en-GB" sz="1200" u="none" strike="noStrike" dirty="0">
                          <a:solidFill>
                            <a:schemeClr val="tx1"/>
                          </a:solidFill>
                          <a:effectLst/>
                        </a:rPr>
                        <a:t>Address disadvantages faced by committee members from diverse backgrounds</a:t>
                      </a:r>
                      <a:endParaRPr lang="en-GB" sz="1200" b="0" i="0" u="none" strike="noStrike" dirty="0">
                        <a:solidFill>
                          <a:schemeClr val="tx1"/>
                        </a:solidFill>
                        <a:effectLst/>
                        <a:latin typeface="Calibri" panose="020F0502020204030204" pitchFamily="34" charset="0"/>
                      </a:endParaRPr>
                    </a:p>
                  </a:txBody>
                  <a:tcPr marL="2689" marR="2689" marT="26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endParaRPr lang="en-GB" sz="1200" b="0" i="0" dirty="0">
                        <a:solidFill>
                          <a:schemeClr val="tx1"/>
                        </a:solidFill>
                        <a:effectLst/>
                        <a:latin typeface="Inter" panose="02000503000000020004" pitchFamily="2" charset="0"/>
                      </a:endParaRPr>
                    </a:p>
                  </a:txBody>
                  <a:tcPr marL="20186" marR="20186" marT="10093" marB="100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171450" indent="-171450" algn="l" fontAlgn="base">
                        <a:buFont typeface="Arial" panose="020B0604020202020204" pitchFamily="34" charset="0"/>
                        <a:buChar char="•"/>
                      </a:pPr>
                      <a:r>
                        <a:rPr lang="en-GB" sz="1200" b="0" i="0" dirty="0">
                          <a:solidFill>
                            <a:schemeClr val="tx1"/>
                          </a:solidFill>
                          <a:effectLst/>
                        </a:rPr>
                        <a:t>Developed and delivering committee EDI action plan: majority of actions completed</a:t>
                      </a:r>
                    </a:p>
                    <a:p>
                      <a:pPr marL="171450" indent="-171450" algn="l" fontAlgn="base">
                        <a:buFont typeface="Arial" panose="020B0604020202020204" pitchFamily="34" charset="0"/>
                        <a:buChar char="•"/>
                      </a:pPr>
                      <a:r>
                        <a:rPr lang="en-GB" sz="1200" b="0" i="0" dirty="0">
                          <a:solidFill>
                            <a:schemeClr val="tx1"/>
                          </a:solidFill>
                          <a:effectLst/>
                        </a:rPr>
                        <a:t>Initial focus on making sure the application process is fit for purpose and does not provide barriers to diverse membership, and ensuring committee members are supported to take up their roles. Next steps to focus on interviews and ensuring the right people are aware of the recruitment process. </a:t>
                      </a:r>
                    </a:p>
                    <a:p>
                      <a:pPr marL="171450" indent="-171450" algn="l" fontAlgn="base">
                        <a:buFont typeface="Arial" panose="020B0604020202020204" pitchFamily="34" charset="0"/>
                        <a:buChar char="•"/>
                      </a:pPr>
                      <a:endParaRPr lang="en-GB" sz="1200" b="0" i="0" dirty="0">
                        <a:solidFill>
                          <a:schemeClr val="tx1"/>
                        </a:solidFill>
                        <a:effectLst/>
                      </a:endParaRPr>
                    </a:p>
                  </a:txBody>
                  <a:tcPr marL="20186" marR="20186" marT="10093" marB="100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455375"/>
                  </a:ext>
                </a:extLst>
              </a:tr>
              <a:tr h="963738">
                <a:tc>
                  <a:txBody>
                    <a:bodyPr/>
                    <a:lstStyle/>
                    <a:p>
                      <a:pPr algn="l" fontAlgn="ctr"/>
                      <a:r>
                        <a:rPr lang="en-GB" sz="1200" u="none" strike="noStrike" dirty="0">
                          <a:solidFill>
                            <a:schemeClr val="tx1"/>
                          </a:solidFill>
                          <a:effectLst/>
                        </a:rPr>
                        <a:t>Create diverse committees, representative of our population</a:t>
                      </a:r>
                      <a:endParaRPr lang="en-GB" sz="1200" b="0" i="0" u="none" strike="noStrike" dirty="0">
                        <a:solidFill>
                          <a:schemeClr val="tx1"/>
                        </a:solidFill>
                        <a:effectLst/>
                        <a:latin typeface="Calibri" panose="020F0502020204030204" pitchFamily="34" charset="0"/>
                      </a:endParaRPr>
                    </a:p>
                  </a:txBody>
                  <a:tcPr marL="2689" marR="2689" marT="2689"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endParaRPr lang="en-GB" sz="1200" b="0" i="0" dirty="0">
                        <a:solidFill>
                          <a:schemeClr val="tx1"/>
                        </a:solidFill>
                        <a:effectLst/>
                        <a:latin typeface="Inter" panose="02000503000000020004" pitchFamily="2" charset="0"/>
                      </a:endParaRPr>
                    </a:p>
                  </a:txBody>
                  <a:tcPr marL="20186" marR="20186" marT="10093" marB="100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base"/>
                      <a:endParaRPr lang="en-GB" sz="1200" b="0" i="0">
                        <a:solidFill>
                          <a:schemeClr val="tx1"/>
                        </a:solidFill>
                        <a:effectLst/>
                      </a:endParaRPr>
                    </a:p>
                  </a:txBody>
                  <a:tcPr marL="20186" marR="20186" marT="10093" marB="100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2363891"/>
                  </a:ext>
                </a:extLst>
              </a:tr>
            </a:tbl>
          </a:graphicData>
        </a:graphic>
      </p:graphicFrame>
      <p:sp>
        <p:nvSpPr>
          <p:cNvPr id="8" name="Rectangle 2">
            <a:extLst>
              <a:ext uri="{FF2B5EF4-FFF2-40B4-BE49-F238E27FC236}">
                <a16:creationId xmlns:a16="http://schemas.microsoft.com/office/drawing/2014/main" id="{0A776467-389B-66A0-13F2-F43E55CF2E15}"/>
              </a:ext>
              <a:ext uri="{C183D7F6-B498-43B3-948B-1728B52AA6E4}">
                <adec:decorative xmlns:adec="http://schemas.microsoft.com/office/drawing/2017/decorative" val="1"/>
              </a:ext>
            </a:extLst>
          </p:cNvPr>
          <p:cNvSpPr>
            <a:spLocks noChangeArrowheads="1"/>
          </p:cNvSpPr>
          <p:nvPr/>
        </p:nvSpPr>
        <p:spPr bwMode="auto">
          <a:xfrm>
            <a:off x="3003184" y="1739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4589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EBD8C-9CC5-CCB6-8BEF-9AC8743A177B}"/>
              </a:ext>
            </a:extLst>
          </p:cNvPr>
          <p:cNvSpPr>
            <a:spLocks noGrp="1"/>
          </p:cNvSpPr>
          <p:nvPr>
            <p:ph type="ctrTitle"/>
          </p:nvPr>
        </p:nvSpPr>
        <p:spPr>
          <a:xfrm>
            <a:off x="444129" y="418216"/>
            <a:ext cx="11076689" cy="1160319"/>
          </a:xfrm>
        </p:spPr>
        <p:txBody>
          <a:bodyPr>
            <a:normAutofit/>
          </a:bodyPr>
          <a:lstStyle/>
          <a:p>
            <a:r>
              <a:rPr lang="en-GB" sz="3200" dirty="0"/>
              <a:t>There was a mixed picture in the diversity of applicants to NICE committees </a:t>
            </a:r>
          </a:p>
        </p:txBody>
      </p:sp>
      <p:sp>
        <p:nvSpPr>
          <p:cNvPr id="3" name="Text Placeholder 2">
            <a:extLst>
              <a:ext uri="{FF2B5EF4-FFF2-40B4-BE49-F238E27FC236}">
                <a16:creationId xmlns:a16="http://schemas.microsoft.com/office/drawing/2014/main" id="{534AFB9D-EB7A-8EF1-78AC-C00C14746316}"/>
              </a:ext>
            </a:extLst>
          </p:cNvPr>
          <p:cNvSpPr>
            <a:spLocks noGrp="1"/>
          </p:cNvSpPr>
          <p:nvPr>
            <p:ph type="body" sz="quarter" idx="12"/>
          </p:nvPr>
        </p:nvSpPr>
        <p:spPr>
          <a:xfrm>
            <a:off x="444129" y="1758072"/>
            <a:ext cx="6183094" cy="4353970"/>
          </a:xfrm>
        </p:spPr>
        <p:txBody>
          <a:bodyPr>
            <a:normAutofit fontScale="92500" lnSpcReduction="20000"/>
          </a:bodyPr>
          <a:lstStyle/>
          <a:p>
            <a:r>
              <a:rPr lang="en-GB" dirty="0"/>
              <a:t>Compared to 2021/22, there was a decrease in the percentage of applications from ethnic minority candidates and an increase in applications from white candidates </a:t>
            </a:r>
          </a:p>
          <a:p>
            <a:r>
              <a:rPr lang="en-GB" dirty="0"/>
              <a:t>In absolute terms there was a slight increase in Black or Black British applicants, alongside a large decrease in Asian or Asian British applicants </a:t>
            </a:r>
          </a:p>
          <a:p>
            <a:r>
              <a:rPr lang="en-GB" dirty="0"/>
              <a:t>There was an increase in applicants to self-reported as disabled in both absolute (56) and relative terms (3%)</a:t>
            </a:r>
          </a:p>
          <a:p>
            <a:r>
              <a:rPr lang="en-GB" dirty="0"/>
              <a:t>This data relates to all applicants (professionally registered and lay)</a:t>
            </a:r>
          </a:p>
        </p:txBody>
      </p:sp>
      <p:graphicFrame>
        <p:nvGraphicFramePr>
          <p:cNvPr id="5" name="Table 5">
            <a:extLst>
              <a:ext uri="{FF2B5EF4-FFF2-40B4-BE49-F238E27FC236}">
                <a16:creationId xmlns:a16="http://schemas.microsoft.com/office/drawing/2014/main" id="{88FE7116-9F11-E878-4AE4-C12E38DCD1B7}"/>
              </a:ext>
            </a:extLst>
          </p:cNvPr>
          <p:cNvGraphicFramePr>
            <a:graphicFrameLocks noGrp="1"/>
          </p:cNvGraphicFramePr>
          <p:nvPr>
            <p:extLst>
              <p:ext uri="{D42A27DB-BD31-4B8C-83A1-F6EECF244321}">
                <p14:modId xmlns:p14="http://schemas.microsoft.com/office/powerpoint/2010/main" val="3170355541"/>
              </p:ext>
            </p:extLst>
          </p:nvPr>
        </p:nvGraphicFramePr>
        <p:xfrm>
          <a:off x="6844936" y="1680754"/>
          <a:ext cx="4998720" cy="4554584"/>
        </p:xfrm>
        <a:graphic>
          <a:graphicData uri="http://schemas.openxmlformats.org/drawingml/2006/table">
            <a:tbl>
              <a:tblPr firstRow="1" bandRow="1">
                <a:tableStyleId>{5C22544A-7EE6-4342-B048-85BDC9FD1C3A}</a:tableStyleId>
              </a:tblPr>
              <a:tblGrid>
                <a:gridCol w="1436915">
                  <a:extLst>
                    <a:ext uri="{9D8B030D-6E8A-4147-A177-3AD203B41FA5}">
                      <a16:colId xmlns:a16="http://schemas.microsoft.com/office/drawing/2014/main" val="275950945"/>
                    </a:ext>
                  </a:extLst>
                </a:gridCol>
                <a:gridCol w="1062445">
                  <a:extLst>
                    <a:ext uri="{9D8B030D-6E8A-4147-A177-3AD203B41FA5}">
                      <a16:colId xmlns:a16="http://schemas.microsoft.com/office/drawing/2014/main" val="4112668039"/>
                    </a:ext>
                  </a:extLst>
                </a:gridCol>
                <a:gridCol w="1249680">
                  <a:extLst>
                    <a:ext uri="{9D8B030D-6E8A-4147-A177-3AD203B41FA5}">
                      <a16:colId xmlns:a16="http://schemas.microsoft.com/office/drawing/2014/main" val="4035642007"/>
                    </a:ext>
                  </a:extLst>
                </a:gridCol>
                <a:gridCol w="1249680">
                  <a:extLst>
                    <a:ext uri="{9D8B030D-6E8A-4147-A177-3AD203B41FA5}">
                      <a16:colId xmlns:a16="http://schemas.microsoft.com/office/drawing/2014/main" val="4100776464"/>
                    </a:ext>
                  </a:extLst>
                </a:gridCol>
              </a:tblGrid>
              <a:tr h="569323">
                <a:tc>
                  <a:txBody>
                    <a:bodyPr/>
                    <a:lstStyle/>
                    <a:p>
                      <a:pPr algn="ctr" fontAlgn="b"/>
                      <a:r>
                        <a:rPr lang="en-GB" sz="1200" u="none" strike="noStrike" dirty="0">
                          <a:effectLst/>
                        </a:rPr>
                        <a:t>Ethnicity of applicants </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2020/21</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2021/22</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2022/23</a:t>
                      </a:r>
                      <a:endParaRPr lang="en-GB" sz="1200" b="0" i="0" u="none" strike="noStrike" dirty="0">
                        <a:solidFill>
                          <a:srgbClr val="000000"/>
                        </a:solidFill>
                        <a:effectLst/>
                        <a:latin typeface="Calibri" panose="020F0502020204030204" pitchFamily="34" charset="0"/>
                      </a:endParaRPr>
                    </a:p>
                  </a:txBody>
                  <a:tcPr marL="5714" marR="5714" marT="5714" marB="0" anchor="ctr"/>
                </a:tc>
                <a:extLst>
                  <a:ext uri="{0D108BD9-81ED-4DB2-BD59-A6C34878D82A}">
                    <a16:rowId xmlns:a16="http://schemas.microsoft.com/office/drawing/2014/main" val="3075078702"/>
                  </a:ext>
                </a:extLst>
              </a:tr>
              <a:tr h="569323">
                <a:tc>
                  <a:txBody>
                    <a:bodyPr/>
                    <a:lstStyle/>
                    <a:p>
                      <a:pPr algn="ctr" fontAlgn="b"/>
                      <a:r>
                        <a:rPr lang="en-GB" sz="1200" u="none" strike="noStrike" dirty="0">
                          <a:effectLst/>
                        </a:rPr>
                        <a:t>Black or Black British</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2%</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3%</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3%</a:t>
                      </a:r>
                      <a:endParaRPr lang="en-GB" sz="1200" b="0" i="0" u="none" strike="noStrike" dirty="0">
                        <a:solidFill>
                          <a:srgbClr val="000000"/>
                        </a:solidFill>
                        <a:effectLst/>
                        <a:latin typeface="Calibri" panose="020F0502020204030204" pitchFamily="34" charset="0"/>
                      </a:endParaRPr>
                    </a:p>
                  </a:txBody>
                  <a:tcPr marL="5714" marR="5714" marT="5714" marB="0" anchor="ctr"/>
                </a:tc>
                <a:extLst>
                  <a:ext uri="{0D108BD9-81ED-4DB2-BD59-A6C34878D82A}">
                    <a16:rowId xmlns:a16="http://schemas.microsoft.com/office/drawing/2014/main" val="519727331"/>
                  </a:ext>
                </a:extLst>
              </a:tr>
              <a:tr h="569323">
                <a:tc>
                  <a:txBody>
                    <a:bodyPr/>
                    <a:lstStyle/>
                    <a:p>
                      <a:pPr algn="ctr" fontAlgn="b"/>
                      <a:r>
                        <a:rPr lang="en-GB" sz="1200" u="none" strike="noStrike" dirty="0">
                          <a:effectLst/>
                        </a:rPr>
                        <a:t>Asian or Asian British</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10%</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20%</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13%</a:t>
                      </a:r>
                      <a:endParaRPr lang="en-GB" sz="1200" b="0" i="0" u="none" strike="noStrike" dirty="0">
                        <a:solidFill>
                          <a:srgbClr val="000000"/>
                        </a:solidFill>
                        <a:effectLst/>
                        <a:latin typeface="Calibri" panose="020F0502020204030204" pitchFamily="34" charset="0"/>
                      </a:endParaRPr>
                    </a:p>
                  </a:txBody>
                  <a:tcPr marL="5714" marR="5714" marT="5714" marB="0" anchor="ctr"/>
                </a:tc>
                <a:extLst>
                  <a:ext uri="{0D108BD9-81ED-4DB2-BD59-A6C34878D82A}">
                    <a16:rowId xmlns:a16="http://schemas.microsoft.com/office/drawing/2014/main" val="3188461023"/>
                  </a:ext>
                </a:extLst>
              </a:tr>
              <a:tr h="569323">
                <a:tc>
                  <a:txBody>
                    <a:bodyPr/>
                    <a:lstStyle/>
                    <a:p>
                      <a:pPr algn="ctr" fontAlgn="b"/>
                      <a:r>
                        <a:rPr lang="en-GB" sz="1200" u="none" strike="noStrike" dirty="0">
                          <a:effectLst/>
                        </a:rPr>
                        <a:t>Mixed</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2%</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1%</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3%</a:t>
                      </a:r>
                      <a:endParaRPr lang="en-GB" sz="1200" b="0" i="0" u="none" strike="noStrike" dirty="0">
                        <a:solidFill>
                          <a:srgbClr val="000000"/>
                        </a:solidFill>
                        <a:effectLst/>
                        <a:latin typeface="Calibri" panose="020F0502020204030204" pitchFamily="34" charset="0"/>
                      </a:endParaRPr>
                    </a:p>
                  </a:txBody>
                  <a:tcPr marL="5714" marR="5714" marT="5714" marB="0" anchor="ctr"/>
                </a:tc>
                <a:extLst>
                  <a:ext uri="{0D108BD9-81ED-4DB2-BD59-A6C34878D82A}">
                    <a16:rowId xmlns:a16="http://schemas.microsoft.com/office/drawing/2014/main" val="2751488811"/>
                  </a:ext>
                </a:extLst>
              </a:tr>
              <a:tr h="569323">
                <a:tc>
                  <a:txBody>
                    <a:bodyPr/>
                    <a:lstStyle/>
                    <a:p>
                      <a:pPr algn="ctr" fontAlgn="b"/>
                      <a:r>
                        <a:rPr lang="en-GB" sz="1200" u="none" strike="noStrike" dirty="0">
                          <a:effectLst/>
                        </a:rPr>
                        <a:t>Any other ethnic group</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2%</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3%</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2%</a:t>
                      </a:r>
                      <a:endParaRPr lang="en-GB" sz="1200" b="0" i="0" u="none" strike="noStrike" dirty="0">
                        <a:solidFill>
                          <a:srgbClr val="000000"/>
                        </a:solidFill>
                        <a:effectLst/>
                        <a:latin typeface="Calibri" panose="020F0502020204030204" pitchFamily="34" charset="0"/>
                      </a:endParaRPr>
                    </a:p>
                  </a:txBody>
                  <a:tcPr marL="5714" marR="5714" marT="5714" marB="0" anchor="ctr"/>
                </a:tc>
                <a:extLst>
                  <a:ext uri="{0D108BD9-81ED-4DB2-BD59-A6C34878D82A}">
                    <a16:rowId xmlns:a16="http://schemas.microsoft.com/office/drawing/2014/main" val="282082032"/>
                  </a:ext>
                </a:extLst>
              </a:tr>
              <a:tr h="569323">
                <a:tc>
                  <a:txBody>
                    <a:bodyPr/>
                    <a:lstStyle/>
                    <a:p>
                      <a:pPr algn="ctr" fontAlgn="b"/>
                      <a:r>
                        <a:rPr lang="en-GB" sz="1200" u="none" strike="noStrike" dirty="0">
                          <a:effectLst/>
                        </a:rPr>
                        <a:t>White British</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55%</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55%</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63%</a:t>
                      </a:r>
                      <a:endParaRPr lang="en-GB" sz="1200" b="0" i="0" u="none" strike="noStrike" dirty="0">
                        <a:solidFill>
                          <a:srgbClr val="000000"/>
                        </a:solidFill>
                        <a:effectLst/>
                        <a:latin typeface="Calibri" panose="020F0502020204030204" pitchFamily="34" charset="0"/>
                      </a:endParaRPr>
                    </a:p>
                  </a:txBody>
                  <a:tcPr marL="5714" marR="5714" marT="5714" marB="0" anchor="ctr"/>
                </a:tc>
                <a:extLst>
                  <a:ext uri="{0D108BD9-81ED-4DB2-BD59-A6C34878D82A}">
                    <a16:rowId xmlns:a16="http://schemas.microsoft.com/office/drawing/2014/main" val="2632391521"/>
                  </a:ext>
                </a:extLst>
              </a:tr>
              <a:tr h="569323">
                <a:tc>
                  <a:txBody>
                    <a:bodyPr/>
                    <a:lstStyle/>
                    <a:p>
                      <a:pPr algn="ctr" fontAlgn="b"/>
                      <a:r>
                        <a:rPr lang="en-GB" sz="1200" u="none" strike="noStrike" dirty="0">
                          <a:effectLst/>
                        </a:rPr>
                        <a:t>Other white background </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8%</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10%</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7%</a:t>
                      </a:r>
                      <a:endParaRPr lang="en-GB" sz="1200" b="0" i="0" u="none" strike="noStrike" dirty="0">
                        <a:solidFill>
                          <a:srgbClr val="000000"/>
                        </a:solidFill>
                        <a:effectLst/>
                        <a:latin typeface="Calibri" panose="020F0502020204030204" pitchFamily="34" charset="0"/>
                      </a:endParaRPr>
                    </a:p>
                  </a:txBody>
                  <a:tcPr marL="5714" marR="5714" marT="5714" marB="0" anchor="ctr"/>
                </a:tc>
                <a:extLst>
                  <a:ext uri="{0D108BD9-81ED-4DB2-BD59-A6C34878D82A}">
                    <a16:rowId xmlns:a16="http://schemas.microsoft.com/office/drawing/2014/main" val="1030296916"/>
                  </a:ext>
                </a:extLst>
              </a:tr>
              <a:tr h="569323">
                <a:tc>
                  <a:txBody>
                    <a:bodyPr/>
                    <a:lstStyle/>
                    <a:p>
                      <a:pPr algn="ctr" fontAlgn="b"/>
                      <a:r>
                        <a:rPr lang="en-GB" sz="1200" u="none" strike="noStrike" dirty="0">
                          <a:effectLst/>
                        </a:rPr>
                        <a:t>Undisclosed/not available</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19%</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8%</a:t>
                      </a:r>
                      <a:endParaRPr lang="en-GB" sz="1200" b="0" i="0" u="none" strike="noStrike" dirty="0">
                        <a:solidFill>
                          <a:srgbClr val="000000"/>
                        </a:solidFill>
                        <a:effectLst/>
                        <a:latin typeface="Calibri" panose="020F0502020204030204" pitchFamily="34" charset="0"/>
                      </a:endParaRPr>
                    </a:p>
                  </a:txBody>
                  <a:tcPr marL="5714" marR="5714" marT="5714" marB="0" anchor="ctr"/>
                </a:tc>
                <a:tc>
                  <a:txBody>
                    <a:bodyPr/>
                    <a:lstStyle/>
                    <a:p>
                      <a:pPr algn="ctr" fontAlgn="b"/>
                      <a:r>
                        <a:rPr lang="en-GB" sz="1200" u="none" strike="noStrike" dirty="0">
                          <a:effectLst/>
                        </a:rPr>
                        <a:t>10%</a:t>
                      </a:r>
                      <a:endParaRPr lang="en-GB" sz="1200" b="0" i="0" u="none" strike="noStrike" dirty="0">
                        <a:solidFill>
                          <a:srgbClr val="000000"/>
                        </a:solidFill>
                        <a:effectLst/>
                        <a:latin typeface="Calibri" panose="020F0502020204030204" pitchFamily="34" charset="0"/>
                      </a:endParaRPr>
                    </a:p>
                  </a:txBody>
                  <a:tcPr marL="5714" marR="5714" marT="5714" marB="0" anchor="ctr"/>
                </a:tc>
                <a:extLst>
                  <a:ext uri="{0D108BD9-81ED-4DB2-BD59-A6C34878D82A}">
                    <a16:rowId xmlns:a16="http://schemas.microsoft.com/office/drawing/2014/main" val="3998490573"/>
                  </a:ext>
                </a:extLst>
              </a:tr>
            </a:tbl>
          </a:graphicData>
        </a:graphic>
      </p:graphicFrame>
      <p:sp>
        <p:nvSpPr>
          <p:cNvPr id="4" name="Rectangle 3">
            <a:extLst>
              <a:ext uri="{FF2B5EF4-FFF2-40B4-BE49-F238E27FC236}">
                <a16:creationId xmlns:a16="http://schemas.microsoft.com/office/drawing/2014/main" id="{1CA55D29-C0A9-063B-537F-027EFE927D57}"/>
              </a:ext>
            </a:extLst>
          </p:cNvPr>
          <p:cNvSpPr/>
          <p:nvPr/>
        </p:nvSpPr>
        <p:spPr>
          <a:xfrm>
            <a:off x="0" y="653"/>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Data relating to applicants and appointees on guidance committees </a:t>
            </a:r>
          </a:p>
        </p:txBody>
      </p:sp>
    </p:spTree>
    <p:extLst>
      <p:ext uri="{BB962C8B-B14F-4D97-AF65-F5344CB8AC3E}">
        <p14:creationId xmlns:p14="http://schemas.microsoft.com/office/powerpoint/2010/main" val="1292957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C37E89-83BF-841A-69C9-60FE4D6BDC5B}"/>
              </a:ext>
            </a:extLst>
          </p:cNvPr>
          <p:cNvSpPr/>
          <p:nvPr/>
        </p:nvSpPr>
        <p:spPr>
          <a:xfrm>
            <a:off x="0" y="653"/>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Data relating to applicants and appointees on guidance committees </a:t>
            </a:r>
          </a:p>
        </p:txBody>
      </p:sp>
      <p:sp>
        <p:nvSpPr>
          <p:cNvPr id="2" name="Title 1">
            <a:extLst>
              <a:ext uri="{FF2B5EF4-FFF2-40B4-BE49-F238E27FC236}">
                <a16:creationId xmlns:a16="http://schemas.microsoft.com/office/drawing/2014/main" id="{58203AB9-C91F-E5D2-2989-4A4DF81A864C}"/>
              </a:ext>
            </a:extLst>
          </p:cNvPr>
          <p:cNvSpPr>
            <a:spLocks noGrp="1"/>
          </p:cNvSpPr>
          <p:nvPr>
            <p:ph type="ctrTitle"/>
          </p:nvPr>
        </p:nvSpPr>
        <p:spPr>
          <a:xfrm>
            <a:off x="452837" y="606602"/>
            <a:ext cx="11076689" cy="1160319"/>
          </a:xfrm>
        </p:spPr>
        <p:txBody>
          <a:bodyPr>
            <a:normAutofit/>
          </a:bodyPr>
          <a:lstStyle/>
          <a:p>
            <a:r>
              <a:rPr lang="en-GB" sz="3200" dirty="0"/>
              <a:t>The proportion of appointed applicants remains similar for white and ethnic minority candidates </a:t>
            </a:r>
          </a:p>
        </p:txBody>
      </p:sp>
      <p:sp>
        <p:nvSpPr>
          <p:cNvPr id="3" name="Text Placeholder 2">
            <a:extLst>
              <a:ext uri="{FF2B5EF4-FFF2-40B4-BE49-F238E27FC236}">
                <a16:creationId xmlns:a16="http://schemas.microsoft.com/office/drawing/2014/main" id="{A400F519-8733-6690-466E-9F62A6C09F83}"/>
              </a:ext>
            </a:extLst>
          </p:cNvPr>
          <p:cNvSpPr>
            <a:spLocks noGrp="1"/>
          </p:cNvSpPr>
          <p:nvPr>
            <p:ph type="body" sz="quarter" idx="12"/>
          </p:nvPr>
        </p:nvSpPr>
        <p:spPr>
          <a:xfrm>
            <a:off x="539923" y="1642480"/>
            <a:ext cx="11076689" cy="3973299"/>
          </a:xfrm>
        </p:spPr>
        <p:txBody>
          <a:bodyPr/>
          <a:lstStyle/>
          <a:p>
            <a:pPr marL="0" indent="0">
              <a:buNone/>
            </a:pPr>
            <a:r>
              <a:rPr lang="en-GB" dirty="0"/>
              <a:t>Appointment rates were reduced for both groups, driven by the significant increase in applicants for a similar number of total committee positions </a:t>
            </a:r>
          </a:p>
        </p:txBody>
      </p:sp>
      <p:graphicFrame>
        <p:nvGraphicFramePr>
          <p:cNvPr id="6" name="Diagram 5" descr="Graphic outlining the proportion of appointed applicants in 2021/22 and 2022/23">
            <a:extLst>
              <a:ext uri="{FF2B5EF4-FFF2-40B4-BE49-F238E27FC236}">
                <a16:creationId xmlns:a16="http://schemas.microsoft.com/office/drawing/2014/main" id="{CB4D638F-1CDB-6920-71FD-D54E845D9BC3}"/>
              </a:ext>
            </a:extLst>
          </p:cNvPr>
          <p:cNvGraphicFramePr/>
          <p:nvPr>
            <p:extLst>
              <p:ext uri="{D42A27DB-BD31-4B8C-83A1-F6EECF244321}">
                <p14:modId xmlns:p14="http://schemas.microsoft.com/office/powerpoint/2010/main" val="896582243"/>
              </p:ext>
            </p:extLst>
          </p:nvPr>
        </p:nvGraphicFramePr>
        <p:xfrm>
          <a:off x="2908348" y="2652597"/>
          <a:ext cx="5521550" cy="2979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a:extLst>
              <a:ext uri="{FF2B5EF4-FFF2-40B4-BE49-F238E27FC236}">
                <a16:creationId xmlns:a16="http://schemas.microsoft.com/office/drawing/2014/main" id="{2EB307C4-8109-A045-661C-8026F5C66A04}"/>
              </a:ext>
              <a:ext uri="{C183D7F6-B498-43B3-948B-1728B52AA6E4}">
                <adec:decorative xmlns:adec="http://schemas.microsoft.com/office/drawing/2017/decorative" val="1"/>
              </a:ext>
            </a:extLst>
          </p:cNvPr>
          <p:cNvCxnSpPr/>
          <p:nvPr/>
        </p:nvCxnSpPr>
        <p:spPr>
          <a:xfrm>
            <a:off x="1881047" y="4423949"/>
            <a:ext cx="807284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162F885-ABA7-60B1-CCE8-C4DF981F241B}"/>
              </a:ext>
              <a:ext uri="{C183D7F6-B498-43B3-948B-1728B52AA6E4}">
                <adec:decorative xmlns:adec="http://schemas.microsoft.com/office/drawing/2017/decorative" val="1"/>
              </a:ext>
            </a:extLst>
          </p:cNvPr>
          <p:cNvSpPr txBox="1"/>
          <p:nvPr/>
        </p:nvSpPr>
        <p:spPr>
          <a:xfrm>
            <a:off x="1924593" y="3768909"/>
            <a:ext cx="1532710" cy="646331"/>
          </a:xfrm>
          <a:prstGeom prst="rect">
            <a:avLst/>
          </a:prstGeom>
          <a:noFill/>
        </p:spPr>
        <p:txBody>
          <a:bodyPr wrap="square" rtlCol="0">
            <a:spAutoFit/>
          </a:bodyPr>
          <a:lstStyle/>
          <a:p>
            <a:r>
              <a:rPr lang="en-GB" dirty="0"/>
              <a:t>White applicants </a:t>
            </a:r>
          </a:p>
        </p:txBody>
      </p:sp>
      <p:sp>
        <p:nvSpPr>
          <p:cNvPr id="10" name="TextBox 9">
            <a:extLst>
              <a:ext uri="{FF2B5EF4-FFF2-40B4-BE49-F238E27FC236}">
                <a16:creationId xmlns:a16="http://schemas.microsoft.com/office/drawing/2014/main" id="{00E002D1-E710-D4D2-74FB-7A60AAA0344A}"/>
              </a:ext>
              <a:ext uri="{C183D7F6-B498-43B3-948B-1728B52AA6E4}">
                <adec:decorative xmlns:adec="http://schemas.microsoft.com/office/drawing/2017/decorative" val="1"/>
              </a:ext>
            </a:extLst>
          </p:cNvPr>
          <p:cNvSpPr txBox="1"/>
          <p:nvPr/>
        </p:nvSpPr>
        <p:spPr>
          <a:xfrm>
            <a:off x="1924592" y="4456383"/>
            <a:ext cx="1698173" cy="923330"/>
          </a:xfrm>
          <a:prstGeom prst="rect">
            <a:avLst/>
          </a:prstGeom>
          <a:noFill/>
        </p:spPr>
        <p:txBody>
          <a:bodyPr wrap="square" rtlCol="0">
            <a:spAutoFit/>
          </a:bodyPr>
          <a:lstStyle/>
          <a:p>
            <a:r>
              <a:rPr lang="en-GB" dirty="0"/>
              <a:t>Ethnic minority applicants</a:t>
            </a:r>
          </a:p>
        </p:txBody>
      </p:sp>
    </p:spTree>
    <p:extLst>
      <p:ext uri="{BB962C8B-B14F-4D97-AF65-F5344CB8AC3E}">
        <p14:creationId xmlns:p14="http://schemas.microsoft.com/office/powerpoint/2010/main" val="928781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BAD340-4C8D-AE08-7EC3-19740E9EA906}"/>
              </a:ext>
            </a:extLst>
          </p:cNvPr>
          <p:cNvSpPr/>
          <p:nvPr/>
        </p:nvSpPr>
        <p:spPr>
          <a:xfrm>
            <a:off x="0" y="653"/>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Identifying and acting on equalities considerations during guidance development </a:t>
            </a:r>
          </a:p>
        </p:txBody>
      </p:sp>
      <p:sp>
        <p:nvSpPr>
          <p:cNvPr id="2" name="Title 1">
            <a:extLst>
              <a:ext uri="{FF2B5EF4-FFF2-40B4-BE49-F238E27FC236}">
                <a16:creationId xmlns:a16="http://schemas.microsoft.com/office/drawing/2014/main" id="{F912460A-4FEE-C1AC-13FF-FA38A5373C2B}"/>
              </a:ext>
            </a:extLst>
          </p:cNvPr>
          <p:cNvSpPr>
            <a:spLocks noGrp="1"/>
          </p:cNvSpPr>
          <p:nvPr>
            <p:ph type="ctrTitle"/>
          </p:nvPr>
        </p:nvSpPr>
        <p:spPr>
          <a:xfrm>
            <a:off x="557655" y="500466"/>
            <a:ext cx="11076689" cy="1160319"/>
          </a:xfrm>
        </p:spPr>
        <p:txBody>
          <a:bodyPr>
            <a:noAutofit/>
          </a:bodyPr>
          <a:lstStyle/>
          <a:p>
            <a:r>
              <a:rPr lang="en-GB" sz="3200" dirty="0"/>
              <a:t>We continued the positive trend of identifying more equalities issues during guidance development </a:t>
            </a:r>
          </a:p>
        </p:txBody>
      </p:sp>
      <p:sp>
        <p:nvSpPr>
          <p:cNvPr id="5" name="Freeform: Shape 4">
            <a:extLst>
              <a:ext uri="{FF2B5EF4-FFF2-40B4-BE49-F238E27FC236}">
                <a16:creationId xmlns:a16="http://schemas.microsoft.com/office/drawing/2014/main" id="{DD279BDE-B628-A8BF-AC70-4DB9FA0B6B9F}"/>
              </a:ext>
            </a:extLst>
          </p:cNvPr>
          <p:cNvSpPr/>
          <p:nvPr/>
        </p:nvSpPr>
        <p:spPr>
          <a:xfrm>
            <a:off x="1778800" y="2674311"/>
            <a:ext cx="2268882" cy="1134441"/>
          </a:xfrm>
          <a:custGeom>
            <a:avLst/>
            <a:gdLst>
              <a:gd name="connsiteX0" fmla="*/ 0 w 2268882"/>
              <a:gd name="connsiteY0" fmla="*/ 113444 h 1134441"/>
              <a:gd name="connsiteX1" fmla="*/ 113444 w 2268882"/>
              <a:gd name="connsiteY1" fmla="*/ 0 h 1134441"/>
              <a:gd name="connsiteX2" fmla="*/ 2155438 w 2268882"/>
              <a:gd name="connsiteY2" fmla="*/ 0 h 1134441"/>
              <a:gd name="connsiteX3" fmla="*/ 2268882 w 2268882"/>
              <a:gd name="connsiteY3" fmla="*/ 113444 h 1134441"/>
              <a:gd name="connsiteX4" fmla="*/ 2268882 w 2268882"/>
              <a:gd name="connsiteY4" fmla="*/ 1020997 h 1134441"/>
              <a:gd name="connsiteX5" fmla="*/ 2155438 w 2268882"/>
              <a:gd name="connsiteY5" fmla="*/ 1134441 h 1134441"/>
              <a:gd name="connsiteX6" fmla="*/ 113444 w 2268882"/>
              <a:gd name="connsiteY6" fmla="*/ 1134441 h 1134441"/>
              <a:gd name="connsiteX7" fmla="*/ 0 w 2268882"/>
              <a:gd name="connsiteY7" fmla="*/ 1020997 h 1134441"/>
              <a:gd name="connsiteX8" fmla="*/ 0 w 2268882"/>
              <a:gd name="connsiteY8" fmla="*/ 113444 h 11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82" h="1134441">
                <a:moveTo>
                  <a:pt x="0" y="113444"/>
                </a:moveTo>
                <a:cubicBezTo>
                  <a:pt x="0" y="50791"/>
                  <a:pt x="50791" y="0"/>
                  <a:pt x="113444" y="0"/>
                </a:cubicBezTo>
                <a:lnTo>
                  <a:pt x="2155438" y="0"/>
                </a:lnTo>
                <a:cubicBezTo>
                  <a:pt x="2218091" y="0"/>
                  <a:pt x="2268882" y="50791"/>
                  <a:pt x="2268882" y="113444"/>
                </a:cubicBezTo>
                <a:lnTo>
                  <a:pt x="2268882" y="1020997"/>
                </a:lnTo>
                <a:cubicBezTo>
                  <a:pt x="2268882" y="1083650"/>
                  <a:pt x="2218091" y="1134441"/>
                  <a:pt x="2155438" y="1134441"/>
                </a:cubicBezTo>
                <a:lnTo>
                  <a:pt x="113444" y="1134441"/>
                </a:lnTo>
                <a:cubicBezTo>
                  <a:pt x="50791" y="1134441"/>
                  <a:pt x="0" y="1083650"/>
                  <a:pt x="0" y="1020997"/>
                </a:cubicBezTo>
                <a:lnTo>
                  <a:pt x="0" y="113444"/>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187" tIns="73867" rIns="94187" bIns="73867" numCol="1" spcCol="1270" anchor="ctr" anchorCtr="0">
            <a:noAutofit/>
          </a:bodyPr>
          <a:lstStyle/>
          <a:p>
            <a:pPr marL="0" lvl="0" indent="0" algn="ctr" defTabSz="1422400">
              <a:lnSpc>
                <a:spcPct val="90000"/>
              </a:lnSpc>
              <a:spcBef>
                <a:spcPct val="0"/>
              </a:spcBef>
              <a:spcAft>
                <a:spcPct val="35000"/>
              </a:spcAft>
              <a:buNone/>
            </a:pPr>
            <a:r>
              <a:rPr lang="en-GB" sz="3200" kern="1200" dirty="0"/>
              <a:t>2020/2021</a:t>
            </a:r>
          </a:p>
        </p:txBody>
      </p:sp>
      <p:sp>
        <p:nvSpPr>
          <p:cNvPr id="6" name="Freeform: Shape 5">
            <a:extLst>
              <a:ext uri="{FF2B5EF4-FFF2-40B4-BE49-F238E27FC236}">
                <a16:creationId xmlns:a16="http://schemas.microsoft.com/office/drawing/2014/main" id="{5563C3B9-FBB4-3255-7F50-CABA3E27D0A1}"/>
              </a:ext>
              <a:ext uri="{C183D7F6-B498-43B3-948B-1728B52AA6E4}">
                <adec:decorative xmlns:adec="http://schemas.microsoft.com/office/drawing/2017/decorative" val="1"/>
              </a:ext>
            </a:extLst>
          </p:cNvPr>
          <p:cNvSpPr/>
          <p:nvPr/>
        </p:nvSpPr>
        <p:spPr>
          <a:xfrm>
            <a:off x="2005688" y="3808752"/>
            <a:ext cx="226888" cy="850830"/>
          </a:xfrm>
          <a:custGeom>
            <a:avLst/>
            <a:gdLst/>
            <a:ahLst/>
            <a:cxnLst/>
            <a:rect l="0" t="0" r="0" b="0"/>
            <a:pathLst>
              <a:path>
                <a:moveTo>
                  <a:pt x="0" y="0"/>
                </a:moveTo>
                <a:lnTo>
                  <a:pt x="0" y="850830"/>
                </a:lnTo>
                <a:lnTo>
                  <a:pt x="226888" y="85083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70B7C3B4-C9F1-6C13-BEFF-6016D61BC20E}"/>
              </a:ext>
            </a:extLst>
          </p:cNvPr>
          <p:cNvSpPr/>
          <p:nvPr/>
        </p:nvSpPr>
        <p:spPr>
          <a:xfrm>
            <a:off x="2232576" y="4092362"/>
            <a:ext cx="1815105" cy="1134441"/>
          </a:xfrm>
          <a:custGeom>
            <a:avLst/>
            <a:gdLst>
              <a:gd name="connsiteX0" fmla="*/ 0 w 1815105"/>
              <a:gd name="connsiteY0" fmla="*/ 113444 h 1134441"/>
              <a:gd name="connsiteX1" fmla="*/ 113444 w 1815105"/>
              <a:gd name="connsiteY1" fmla="*/ 0 h 1134441"/>
              <a:gd name="connsiteX2" fmla="*/ 1701661 w 1815105"/>
              <a:gd name="connsiteY2" fmla="*/ 0 h 1134441"/>
              <a:gd name="connsiteX3" fmla="*/ 1815105 w 1815105"/>
              <a:gd name="connsiteY3" fmla="*/ 113444 h 1134441"/>
              <a:gd name="connsiteX4" fmla="*/ 1815105 w 1815105"/>
              <a:gd name="connsiteY4" fmla="*/ 1020997 h 1134441"/>
              <a:gd name="connsiteX5" fmla="*/ 1701661 w 1815105"/>
              <a:gd name="connsiteY5" fmla="*/ 1134441 h 1134441"/>
              <a:gd name="connsiteX6" fmla="*/ 113444 w 1815105"/>
              <a:gd name="connsiteY6" fmla="*/ 1134441 h 1134441"/>
              <a:gd name="connsiteX7" fmla="*/ 0 w 1815105"/>
              <a:gd name="connsiteY7" fmla="*/ 1020997 h 1134441"/>
              <a:gd name="connsiteX8" fmla="*/ 0 w 1815105"/>
              <a:gd name="connsiteY8" fmla="*/ 113444 h 11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105" h="1134441">
                <a:moveTo>
                  <a:pt x="0" y="113444"/>
                </a:moveTo>
                <a:cubicBezTo>
                  <a:pt x="0" y="50791"/>
                  <a:pt x="50791" y="0"/>
                  <a:pt x="113444" y="0"/>
                </a:cubicBezTo>
                <a:lnTo>
                  <a:pt x="1701661" y="0"/>
                </a:lnTo>
                <a:cubicBezTo>
                  <a:pt x="1764314" y="0"/>
                  <a:pt x="1815105" y="50791"/>
                  <a:pt x="1815105" y="113444"/>
                </a:cubicBezTo>
                <a:lnTo>
                  <a:pt x="1815105" y="1020997"/>
                </a:lnTo>
                <a:cubicBezTo>
                  <a:pt x="1815105" y="1083650"/>
                  <a:pt x="1764314" y="1134441"/>
                  <a:pt x="1701661" y="1134441"/>
                </a:cubicBezTo>
                <a:lnTo>
                  <a:pt x="113444" y="1134441"/>
                </a:lnTo>
                <a:cubicBezTo>
                  <a:pt x="50791" y="1134441"/>
                  <a:pt x="0" y="1083650"/>
                  <a:pt x="0" y="1020997"/>
                </a:cubicBezTo>
                <a:lnTo>
                  <a:pt x="0" y="11344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422" tIns="57357" rIns="69422" bIns="57357" numCol="1" spcCol="1270" anchor="ctr" anchorCtr="0">
            <a:noAutofit/>
          </a:bodyPr>
          <a:lstStyle/>
          <a:p>
            <a:pPr marL="0" lvl="0" indent="0" algn="ctr" defTabSz="844550">
              <a:lnSpc>
                <a:spcPct val="90000"/>
              </a:lnSpc>
              <a:spcBef>
                <a:spcPct val="0"/>
              </a:spcBef>
              <a:spcAft>
                <a:spcPct val="35000"/>
              </a:spcAft>
              <a:buNone/>
            </a:pPr>
            <a:r>
              <a:rPr lang="en-GB" sz="1900" kern="1200" dirty="0"/>
              <a:t>137 guidance produced</a:t>
            </a:r>
          </a:p>
        </p:txBody>
      </p:sp>
      <p:sp>
        <p:nvSpPr>
          <p:cNvPr id="8" name="Freeform: Shape 7">
            <a:extLst>
              <a:ext uri="{FF2B5EF4-FFF2-40B4-BE49-F238E27FC236}">
                <a16:creationId xmlns:a16="http://schemas.microsoft.com/office/drawing/2014/main" id="{B5B512E3-69D5-1B7C-B6E2-0C0E3C4171BA}"/>
              </a:ext>
              <a:ext uri="{C183D7F6-B498-43B3-948B-1728B52AA6E4}">
                <adec:decorative xmlns:adec="http://schemas.microsoft.com/office/drawing/2017/decorative" val="1"/>
              </a:ext>
            </a:extLst>
          </p:cNvPr>
          <p:cNvSpPr/>
          <p:nvPr/>
        </p:nvSpPr>
        <p:spPr>
          <a:xfrm>
            <a:off x="2005688" y="3808752"/>
            <a:ext cx="226888" cy="2268882"/>
          </a:xfrm>
          <a:custGeom>
            <a:avLst/>
            <a:gdLst/>
            <a:ahLst/>
            <a:cxnLst/>
            <a:rect l="0" t="0" r="0" b="0"/>
            <a:pathLst>
              <a:path>
                <a:moveTo>
                  <a:pt x="0" y="0"/>
                </a:moveTo>
                <a:lnTo>
                  <a:pt x="0" y="2268882"/>
                </a:lnTo>
                <a:lnTo>
                  <a:pt x="226888" y="22688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D400C1F5-EED6-6E95-063A-6D329996E369}"/>
              </a:ext>
            </a:extLst>
          </p:cNvPr>
          <p:cNvSpPr/>
          <p:nvPr/>
        </p:nvSpPr>
        <p:spPr>
          <a:xfrm>
            <a:off x="2232576" y="5510414"/>
            <a:ext cx="1815105" cy="1134441"/>
          </a:xfrm>
          <a:custGeom>
            <a:avLst/>
            <a:gdLst>
              <a:gd name="connsiteX0" fmla="*/ 0 w 1815105"/>
              <a:gd name="connsiteY0" fmla="*/ 113444 h 1134441"/>
              <a:gd name="connsiteX1" fmla="*/ 113444 w 1815105"/>
              <a:gd name="connsiteY1" fmla="*/ 0 h 1134441"/>
              <a:gd name="connsiteX2" fmla="*/ 1701661 w 1815105"/>
              <a:gd name="connsiteY2" fmla="*/ 0 h 1134441"/>
              <a:gd name="connsiteX3" fmla="*/ 1815105 w 1815105"/>
              <a:gd name="connsiteY3" fmla="*/ 113444 h 1134441"/>
              <a:gd name="connsiteX4" fmla="*/ 1815105 w 1815105"/>
              <a:gd name="connsiteY4" fmla="*/ 1020997 h 1134441"/>
              <a:gd name="connsiteX5" fmla="*/ 1701661 w 1815105"/>
              <a:gd name="connsiteY5" fmla="*/ 1134441 h 1134441"/>
              <a:gd name="connsiteX6" fmla="*/ 113444 w 1815105"/>
              <a:gd name="connsiteY6" fmla="*/ 1134441 h 1134441"/>
              <a:gd name="connsiteX7" fmla="*/ 0 w 1815105"/>
              <a:gd name="connsiteY7" fmla="*/ 1020997 h 1134441"/>
              <a:gd name="connsiteX8" fmla="*/ 0 w 1815105"/>
              <a:gd name="connsiteY8" fmla="*/ 113444 h 11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105" h="1134441">
                <a:moveTo>
                  <a:pt x="0" y="113444"/>
                </a:moveTo>
                <a:cubicBezTo>
                  <a:pt x="0" y="50791"/>
                  <a:pt x="50791" y="0"/>
                  <a:pt x="113444" y="0"/>
                </a:cubicBezTo>
                <a:lnTo>
                  <a:pt x="1701661" y="0"/>
                </a:lnTo>
                <a:cubicBezTo>
                  <a:pt x="1764314" y="0"/>
                  <a:pt x="1815105" y="50791"/>
                  <a:pt x="1815105" y="113444"/>
                </a:cubicBezTo>
                <a:lnTo>
                  <a:pt x="1815105" y="1020997"/>
                </a:lnTo>
                <a:cubicBezTo>
                  <a:pt x="1815105" y="1083650"/>
                  <a:pt x="1764314" y="1134441"/>
                  <a:pt x="1701661" y="1134441"/>
                </a:cubicBezTo>
                <a:lnTo>
                  <a:pt x="113444" y="1134441"/>
                </a:lnTo>
                <a:cubicBezTo>
                  <a:pt x="50791" y="1134441"/>
                  <a:pt x="0" y="1083650"/>
                  <a:pt x="0" y="1020997"/>
                </a:cubicBezTo>
                <a:lnTo>
                  <a:pt x="0" y="11344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422" tIns="57357" rIns="69422" bIns="57357" numCol="1" spcCol="1270" anchor="ctr" anchorCtr="0">
            <a:noAutofit/>
          </a:bodyPr>
          <a:lstStyle/>
          <a:p>
            <a:pPr marL="0" lvl="0" indent="0" algn="ctr" defTabSz="844550">
              <a:lnSpc>
                <a:spcPct val="90000"/>
              </a:lnSpc>
              <a:spcBef>
                <a:spcPct val="0"/>
              </a:spcBef>
              <a:spcAft>
                <a:spcPct val="35000"/>
              </a:spcAft>
              <a:buNone/>
            </a:pPr>
            <a:r>
              <a:rPr lang="en-GB" sz="1900" kern="1200" dirty="0"/>
              <a:t>309 equalities issues identified</a:t>
            </a:r>
          </a:p>
        </p:txBody>
      </p:sp>
      <p:sp>
        <p:nvSpPr>
          <p:cNvPr id="10" name="Freeform: Shape 9">
            <a:extLst>
              <a:ext uri="{FF2B5EF4-FFF2-40B4-BE49-F238E27FC236}">
                <a16:creationId xmlns:a16="http://schemas.microsoft.com/office/drawing/2014/main" id="{94CB5985-EF70-00BB-1607-500CF23D51BF}"/>
              </a:ext>
            </a:extLst>
          </p:cNvPr>
          <p:cNvSpPr/>
          <p:nvPr/>
        </p:nvSpPr>
        <p:spPr>
          <a:xfrm>
            <a:off x="4712759" y="1993367"/>
            <a:ext cx="2268882" cy="1134441"/>
          </a:xfrm>
          <a:custGeom>
            <a:avLst/>
            <a:gdLst>
              <a:gd name="connsiteX0" fmla="*/ 0 w 2268882"/>
              <a:gd name="connsiteY0" fmla="*/ 113444 h 1134441"/>
              <a:gd name="connsiteX1" fmla="*/ 113444 w 2268882"/>
              <a:gd name="connsiteY1" fmla="*/ 0 h 1134441"/>
              <a:gd name="connsiteX2" fmla="*/ 2155438 w 2268882"/>
              <a:gd name="connsiteY2" fmla="*/ 0 h 1134441"/>
              <a:gd name="connsiteX3" fmla="*/ 2268882 w 2268882"/>
              <a:gd name="connsiteY3" fmla="*/ 113444 h 1134441"/>
              <a:gd name="connsiteX4" fmla="*/ 2268882 w 2268882"/>
              <a:gd name="connsiteY4" fmla="*/ 1020997 h 1134441"/>
              <a:gd name="connsiteX5" fmla="*/ 2155438 w 2268882"/>
              <a:gd name="connsiteY5" fmla="*/ 1134441 h 1134441"/>
              <a:gd name="connsiteX6" fmla="*/ 113444 w 2268882"/>
              <a:gd name="connsiteY6" fmla="*/ 1134441 h 1134441"/>
              <a:gd name="connsiteX7" fmla="*/ 0 w 2268882"/>
              <a:gd name="connsiteY7" fmla="*/ 1020997 h 1134441"/>
              <a:gd name="connsiteX8" fmla="*/ 0 w 2268882"/>
              <a:gd name="connsiteY8" fmla="*/ 113444 h 11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82" h="1134441">
                <a:moveTo>
                  <a:pt x="0" y="113444"/>
                </a:moveTo>
                <a:cubicBezTo>
                  <a:pt x="0" y="50791"/>
                  <a:pt x="50791" y="0"/>
                  <a:pt x="113444" y="0"/>
                </a:cubicBezTo>
                <a:lnTo>
                  <a:pt x="2155438" y="0"/>
                </a:lnTo>
                <a:cubicBezTo>
                  <a:pt x="2218091" y="0"/>
                  <a:pt x="2268882" y="50791"/>
                  <a:pt x="2268882" y="113444"/>
                </a:cubicBezTo>
                <a:lnTo>
                  <a:pt x="2268882" y="1020997"/>
                </a:lnTo>
                <a:cubicBezTo>
                  <a:pt x="2268882" y="1083650"/>
                  <a:pt x="2218091" y="1134441"/>
                  <a:pt x="2155438" y="1134441"/>
                </a:cubicBezTo>
                <a:lnTo>
                  <a:pt x="113444" y="1134441"/>
                </a:lnTo>
                <a:cubicBezTo>
                  <a:pt x="50791" y="1134441"/>
                  <a:pt x="0" y="1083650"/>
                  <a:pt x="0" y="1020997"/>
                </a:cubicBezTo>
                <a:lnTo>
                  <a:pt x="0" y="1134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187" tIns="73867" rIns="94187" bIns="73867" numCol="1" spcCol="1270" anchor="ctr" anchorCtr="0">
            <a:noAutofit/>
          </a:bodyPr>
          <a:lstStyle/>
          <a:p>
            <a:pPr marL="0" lvl="0" indent="0" algn="ctr" defTabSz="1422400">
              <a:lnSpc>
                <a:spcPct val="90000"/>
              </a:lnSpc>
              <a:spcBef>
                <a:spcPct val="0"/>
              </a:spcBef>
              <a:spcAft>
                <a:spcPct val="35000"/>
              </a:spcAft>
              <a:buNone/>
            </a:pPr>
            <a:r>
              <a:rPr lang="en-GB" sz="3200" kern="1200" dirty="0"/>
              <a:t>2021/22</a:t>
            </a:r>
          </a:p>
        </p:txBody>
      </p:sp>
      <p:sp>
        <p:nvSpPr>
          <p:cNvPr id="11" name="Freeform: Shape 10">
            <a:extLst>
              <a:ext uri="{FF2B5EF4-FFF2-40B4-BE49-F238E27FC236}">
                <a16:creationId xmlns:a16="http://schemas.microsoft.com/office/drawing/2014/main" id="{0A0ADDBC-2BEE-70F6-BA50-0C799D50704B}"/>
              </a:ext>
              <a:ext uri="{C183D7F6-B498-43B3-948B-1728B52AA6E4}">
                <adec:decorative xmlns:adec="http://schemas.microsoft.com/office/drawing/2017/decorative" val="1"/>
              </a:ext>
            </a:extLst>
          </p:cNvPr>
          <p:cNvSpPr/>
          <p:nvPr/>
        </p:nvSpPr>
        <p:spPr>
          <a:xfrm>
            <a:off x="4939647" y="3127808"/>
            <a:ext cx="226888" cy="850830"/>
          </a:xfrm>
          <a:custGeom>
            <a:avLst/>
            <a:gdLst/>
            <a:ahLst/>
            <a:cxnLst/>
            <a:rect l="0" t="0" r="0" b="0"/>
            <a:pathLst>
              <a:path>
                <a:moveTo>
                  <a:pt x="0" y="0"/>
                </a:moveTo>
                <a:lnTo>
                  <a:pt x="0" y="850830"/>
                </a:lnTo>
                <a:lnTo>
                  <a:pt x="226888" y="85083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04DAEAD8-25C5-187B-E3AE-369F77502745}"/>
              </a:ext>
            </a:extLst>
          </p:cNvPr>
          <p:cNvSpPr/>
          <p:nvPr/>
        </p:nvSpPr>
        <p:spPr>
          <a:xfrm>
            <a:off x="5166535" y="3411418"/>
            <a:ext cx="1815105" cy="1134441"/>
          </a:xfrm>
          <a:custGeom>
            <a:avLst/>
            <a:gdLst>
              <a:gd name="connsiteX0" fmla="*/ 0 w 1815105"/>
              <a:gd name="connsiteY0" fmla="*/ 113444 h 1134441"/>
              <a:gd name="connsiteX1" fmla="*/ 113444 w 1815105"/>
              <a:gd name="connsiteY1" fmla="*/ 0 h 1134441"/>
              <a:gd name="connsiteX2" fmla="*/ 1701661 w 1815105"/>
              <a:gd name="connsiteY2" fmla="*/ 0 h 1134441"/>
              <a:gd name="connsiteX3" fmla="*/ 1815105 w 1815105"/>
              <a:gd name="connsiteY3" fmla="*/ 113444 h 1134441"/>
              <a:gd name="connsiteX4" fmla="*/ 1815105 w 1815105"/>
              <a:gd name="connsiteY4" fmla="*/ 1020997 h 1134441"/>
              <a:gd name="connsiteX5" fmla="*/ 1701661 w 1815105"/>
              <a:gd name="connsiteY5" fmla="*/ 1134441 h 1134441"/>
              <a:gd name="connsiteX6" fmla="*/ 113444 w 1815105"/>
              <a:gd name="connsiteY6" fmla="*/ 1134441 h 1134441"/>
              <a:gd name="connsiteX7" fmla="*/ 0 w 1815105"/>
              <a:gd name="connsiteY7" fmla="*/ 1020997 h 1134441"/>
              <a:gd name="connsiteX8" fmla="*/ 0 w 1815105"/>
              <a:gd name="connsiteY8" fmla="*/ 113444 h 11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105" h="1134441">
                <a:moveTo>
                  <a:pt x="0" y="113444"/>
                </a:moveTo>
                <a:cubicBezTo>
                  <a:pt x="0" y="50791"/>
                  <a:pt x="50791" y="0"/>
                  <a:pt x="113444" y="0"/>
                </a:cubicBezTo>
                <a:lnTo>
                  <a:pt x="1701661" y="0"/>
                </a:lnTo>
                <a:cubicBezTo>
                  <a:pt x="1764314" y="0"/>
                  <a:pt x="1815105" y="50791"/>
                  <a:pt x="1815105" y="113444"/>
                </a:cubicBezTo>
                <a:lnTo>
                  <a:pt x="1815105" y="1020997"/>
                </a:lnTo>
                <a:cubicBezTo>
                  <a:pt x="1815105" y="1083650"/>
                  <a:pt x="1764314" y="1134441"/>
                  <a:pt x="1701661" y="1134441"/>
                </a:cubicBezTo>
                <a:lnTo>
                  <a:pt x="113444" y="1134441"/>
                </a:lnTo>
                <a:cubicBezTo>
                  <a:pt x="50791" y="1134441"/>
                  <a:pt x="0" y="1083650"/>
                  <a:pt x="0" y="1020997"/>
                </a:cubicBezTo>
                <a:lnTo>
                  <a:pt x="0" y="11344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422" tIns="57357" rIns="69422" bIns="57357" numCol="1" spcCol="1270" anchor="ctr" anchorCtr="0">
            <a:noAutofit/>
          </a:bodyPr>
          <a:lstStyle/>
          <a:p>
            <a:pPr marL="0" lvl="0" indent="0" algn="ctr" defTabSz="844550">
              <a:lnSpc>
                <a:spcPct val="90000"/>
              </a:lnSpc>
              <a:spcBef>
                <a:spcPct val="0"/>
              </a:spcBef>
              <a:spcAft>
                <a:spcPct val="35000"/>
              </a:spcAft>
              <a:buNone/>
            </a:pPr>
            <a:r>
              <a:rPr lang="en-GB" sz="1900" kern="1200" dirty="0"/>
              <a:t>188 guidance produced </a:t>
            </a:r>
          </a:p>
        </p:txBody>
      </p:sp>
      <p:sp>
        <p:nvSpPr>
          <p:cNvPr id="13" name="Freeform: Shape 12">
            <a:extLst>
              <a:ext uri="{FF2B5EF4-FFF2-40B4-BE49-F238E27FC236}">
                <a16:creationId xmlns:a16="http://schemas.microsoft.com/office/drawing/2014/main" id="{D7290018-E6E2-705D-69E6-C3C88D6DE5B5}"/>
              </a:ext>
              <a:ext uri="{C183D7F6-B498-43B3-948B-1728B52AA6E4}">
                <adec:decorative xmlns:adec="http://schemas.microsoft.com/office/drawing/2017/decorative" val="1"/>
              </a:ext>
            </a:extLst>
          </p:cNvPr>
          <p:cNvSpPr/>
          <p:nvPr/>
        </p:nvSpPr>
        <p:spPr>
          <a:xfrm>
            <a:off x="4939647" y="3127808"/>
            <a:ext cx="226888" cy="2268882"/>
          </a:xfrm>
          <a:custGeom>
            <a:avLst/>
            <a:gdLst/>
            <a:ahLst/>
            <a:cxnLst/>
            <a:rect l="0" t="0" r="0" b="0"/>
            <a:pathLst>
              <a:path>
                <a:moveTo>
                  <a:pt x="0" y="0"/>
                </a:moveTo>
                <a:lnTo>
                  <a:pt x="0" y="2268882"/>
                </a:lnTo>
                <a:lnTo>
                  <a:pt x="226888" y="22688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5C7EA31A-C439-C9AC-2C25-E2597F0C98D3}"/>
              </a:ext>
            </a:extLst>
          </p:cNvPr>
          <p:cNvSpPr/>
          <p:nvPr/>
        </p:nvSpPr>
        <p:spPr>
          <a:xfrm>
            <a:off x="5166535" y="4829470"/>
            <a:ext cx="1815105" cy="1134441"/>
          </a:xfrm>
          <a:custGeom>
            <a:avLst/>
            <a:gdLst>
              <a:gd name="connsiteX0" fmla="*/ 0 w 1815105"/>
              <a:gd name="connsiteY0" fmla="*/ 113444 h 1134441"/>
              <a:gd name="connsiteX1" fmla="*/ 113444 w 1815105"/>
              <a:gd name="connsiteY1" fmla="*/ 0 h 1134441"/>
              <a:gd name="connsiteX2" fmla="*/ 1701661 w 1815105"/>
              <a:gd name="connsiteY2" fmla="*/ 0 h 1134441"/>
              <a:gd name="connsiteX3" fmla="*/ 1815105 w 1815105"/>
              <a:gd name="connsiteY3" fmla="*/ 113444 h 1134441"/>
              <a:gd name="connsiteX4" fmla="*/ 1815105 w 1815105"/>
              <a:gd name="connsiteY4" fmla="*/ 1020997 h 1134441"/>
              <a:gd name="connsiteX5" fmla="*/ 1701661 w 1815105"/>
              <a:gd name="connsiteY5" fmla="*/ 1134441 h 1134441"/>
              <a:gd name="connsiteX6" fmla="*/ 113444 w 1815105"/>
              <a:gd name="connsiteY6" fmla="*/ 1134441 h 1134441"/>
              <a:gd name="connsiteX7" fmla="*/ 0 w 1815105"/>
              <a:gd name="connsiteY7" fmla="*/ 1020997 h 1134441"/>
              <a:gd name="connsiteX8" fmla="*/ 0 w 1815105"/>
              <a:gd name="connsiteY8" fmla="*/ 113444 h 11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105" h="1134441">
                <a:moveTo>
                  <a:pt x="0" y="113444"/>
                </a:moveTo>
                <a:cubicBezTo>
                  <a:pt x="0" y="50791"/>
                  <a:pt x="50791" y="0"/>
                  <a:pt x="113444" y="0"/>
                </a:cubicBezTo>
                <a:lnTo>
                  <a:pt x="1701661" y="0"/>
                </a:lnTo>
                <a:cubicBezTo>
                  <a:pt x="1764314" y="0"/>
                  <a:pt x="1815105" y="50791"/>
                  <a:pt x="1815105" y="113444"/>
                </a:cubicBezTo>
                <a:lnTo>
                  <a:pt x="1815105" y="1020997"/>
                </a:lnTo>
                <a:cubicBezTo>
                  <a:pt x="1815105" y="1083650"/>
                  <a:pt x="1764314" y="1134441"/>
                  <a:pt x="1701661" y="1134441"/>
                </a:cubicBezTo>
                <a:lnTo>
                  <a:pt x="113444" y="1134441"/>
                </a:lnTo>
                <a:cubicBezTo>
                  <a:pt x="50791" y="1134441"/>
                  <a:pt x="0" y="1083650"/>
                  <a:pt x="0" y="1020997"/>
                </a:cubicBezTo>
                <a:lnTo>
                  <a:pt x="0" y="11344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422" tIns="57357" rIns="69422" bIns="57357" numCol="1" spcCol="1270" anchor="ctr" anchorCtr="0">
            <a:noAutofit/>
          </a:bodyPr>
          <a:lstStyle/>
          <a:p>
            <a:pPr marL="0" lvl="0" indent="0" algn="ctr" defTabSz="844550">
              <a:lnSpc>
                <a:spcPct val="90000"/>
              </a:lnSpc>
              <a:spcBef>
                <a:spcPct val="0"/>
              </a:spcBef>
              <a:spcAft>
                <a:spcPct val="35000"/>
              </a:spcAft>
              <a:buNone/>
            </a:pPr>
            <a:r>
              <a:rPr lang="en-GB" sz="1900" kern="1200" dirty="0"/>
              <a:t>501 equalities issues identified </a:t>
            </a:r>
          </a:p>
        </p:txBody>
      </p:sp>
      <p:sp>
        <p:nvSpPr>
          <p:cNvPr id="15" name="Freeform: Shape 14">
            <a:extLst>
              <a:ext uri="{FF2B5EF4-FFF2-40B4-BE49-F238E27FC236}">
                <a16:creationId xmlns:a16="http://schemas.microsoft.com/office/drawing/2014/main" id="{41E14F7F-0C67-F951-3096-FA3CEB276208}"/>
              </a:ext>
            </a:extLst>
          </p:cNvPr>
          <p:cNvSpPr/>
          <p:nvPr/>
        </p:nvSpPr>
        <p:spPr>
          <a:xfrm>
            <a:off x="7656484" y="1488131"/>
            <a:ext cx="2268882" cy="1134441"/>
          </a:xfrm>
          <a:custGeom>
            <a:avLst/>
            <a:gdLst>
              <a:gd name="connsiteX0" fmla="*/ 0 w 2268882"/>
              <a:gd name="connsiteY0" fmla="*/ 113444 h 1134441"/>
              <a:gd name="connsiteX1" fmla="*/ 113444 w 2268882"/>
              <a:gd name="connsiteY1" fmla="*/ 0 h 1134441"/>
              <a:gd name="connsiteX2" fmla="*/ 2155438 w 2268882"/>
              <a:gd name="connsiteY2" fmla="*/ 0 h 1134441"/>
              <a:gd name="connsiteX3" fmla="*/ 2268882 w 2268882"/>
              <a:gd name="connsiteY3" fmla="*/ 113444 h 1134441"/>
              <a:gd name="connsiteX4" fmla="*/ 2268882 w 2268882"/>
              <a:gd name="connsiteY4" fmla="*/ 1020997 h 1134441"/>
              <a:gd name="connsiteX5" fmla="*/ 2155438 w 2268882"/>
              <a:gd name="connsiteY5" fmla="*/ 1134441 h 1134441"/>
              <a:gd name="connsiteX6" fmla="*/ 113444 w 2268882"/>
              <a:gd name="connsiteY6" fmla="*/ 1134441 h 1134441"/>
              <a:gd name="connsiteX7" fmla="*/ 0 w 2268882"/>
              <a:gd name="connsiteY7" fmla="*/ 1020997 h 1134441"/>
              <a:gd name="connsiteX8" fmla="*/ 0 w 2268882"/>
              <a:gd name="connsiteY8" fmla="*/ 113444 h 11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82" h="1134441">
                <a:moveTo>
                  <a:pt x="0" y="113444"/>
                </a:moveTo>
                <a:cubicBezTo>
                  <a:pt x="0" y="50791"/>
                  <a:pt x="50791" y="0"/>
                  <a:pt x="113444" y="0"/>
                </a:cubicBezTo>
                <a:lnTo>
                  <a:pt x="2155438" y="0"/>
                </a:lnTo>
                <a:cubicBezTo>
                  <a:pt x="2218091" y="0"/>
                  <a:pt x="2268882" y="50791"/>
                  <a:pt x="2268882" y="113444"/>
                </a:cubicBezTo>
                <a:lnTo>
                  <a:pt x="2268882" y="1020997"/>
                </a:lnTo>
                <a:cubicBezTo>
                  <a:pt x="2268882" y="1083650"/>
                  <a:pt x="2218091" y="1134441"/>
                  <a:pt x="2155438" y="1134441"/>
                </a:cubicBezTo>
                <a:lnTo>
                  <a:pt x="113444" y="1134441"/>
                </a:lnTo>
                <a:cubicBezTo>
                  <a:pt x="50791" y="1134441"/>
                  <a:pt x="0" y="1083650"/>
                  <a:pt x="0" y="1020997"/>
                </a:cubicBezTo>
                <a:lnTo>
                  <a:pt x="0" y="113444"/>
                </a:lnTo>
                <a:close/>
              </a:path>
            </a:pathLst>
          </a:cu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187" tIns="73867" rIns="94187" bIns="73867" numCol="1" spcCol="1270" anchor="ctr" anchorCtr="0">
            <a:noAutofit/>
          </a:bodyPr>
          <a:lstStyle/>
          <a:p>
            <a:pPr marL="0" lvl="0" indent="0" algn="ctr" defTabSz="1422400">
              <a:lnSpc>
                <a:spcPct val="90000"/>
              </a:lnSpc>
              <a:spcBef>
                <a:spcPct val="0"/>
              </a:spcBef>
              <a:spcAft>
                <a:spcPct val="35000"/>
              </a:spcAft>
              <a:buNone/>
            </a:pPr>
            <a:r>
              <a:rPr lang="en-GB" sz="3200" kern="1200" dirty="0"/>
              <a:t>2022/23</a:t>
            </a:r>
          </a:p>
        </p:txBody>
      </p:sp>
      <p:sp>
        <p:nvSpPr>
          <p:cNvPr id="16" name="Freeform: Shape 15">
            <a:extLst>
              <a:ext uri="{FF2B5EF4-FFF2-40B4-BE49-F238E27FC236}">
                <a16:creationId xmlns:a16="http://schemas.microsoft.com/office/drawing/2014/main" id="{ACF0B071-7B71-2F65-2F10-E934C3936ACD}"/>
              </a:ext>
              <a:ext uri="{C183D7F6-B498-43B3-948B-1728B52AA6E4}">
                <adec:decorative xmlns:adec="http://schemas.microsoft.com/office/drawing/2017/decorative" val="1"/>
              </a:ext>
            </a:extLst>
          </p:cNvPr>
          <p:cNvSpPr/>
          <p:nvPr/>
        </p:nvSpPr>
        <p:spPr>
          <a:xfrm>
            <a:off x="7883372" y="2622572"/>
            <a:ext cx="226888" cy="850830"/>
          </a:xfrm>
          <a:custGeom>
            <a:avLst/>
            <a:gdLst/>
            <a:ahLst/>
            <a:cxnLst/>
            <a:rect l="0" t="0" r="0" b="0"/>
            <a:pathLst>
              <a:path>
                <a:moveTo>
                  <a:pt x="0" y="0"/>
                </a:moveTo>
                <a:lnTo>
                  <a:pt x="0" y="850830"/>
                </a:lnTo>
                <a:lnTo>
                  <a:pt x="226888" y="85083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B17672A6-5234-128F-21BA-ED9C060DEA3D}"/>
              </a:ext>
            </a:extLst>
          </p:cNvPr>
          <p:cNvSpPr/>
          <p:nvPr/>
        </p:nvSpPr>
        <p:spPr>
          <a:xfrm>
            <a:off x="8110260" y="2906182"/>
            <a:ext cx="1815105" cy="1134441"/>
          </a:xfrm>
          <a:custGeom>
            <a:avLst/>
            <a:gdLst>
              <a:gd name="connsiteX0" fmla="*/ 0 w 1815105"/>
              <a:gd name="connsiteY0" fmla="*/ 113444 h 1134441"/>
              <a:gd name="connsiteX1" fmla="*/ 113444 w 1815105"/>
              <a:gd name="connsiteY1" fmla="*/ 0 h 1134441"/>
              <a:gd name="connsiteX2" fmla="*/ 1701661 w 1815105"/>
              <a:gd name="connsiteY2" fmla="*/ 0 h 1134441"/>
              <a:gd name="connsiteX3" fmla="*/ 1815105 w 1815105"/>
              <a:gd name="connsiteY3" fmla="*/ 113444 h 1134441"/>
              <a:gd name="connsiteX4" fmla="*/ 1815105 w 1815105"/>
              <a:gd name="connsiteY4" fmla="*/ 1020997 h 1134441"/>
              <a:gd name="connsiteX5" fmla="*/ 1701661 w 1815105"/>
              <a:gd name="connsiteY5" fmla="*/ 1134441 h 1134441"/>
              <a:gd name="connsiteX6" fmla="*/ 113444 w 1815105"/>
              <a:gd name="connsiteY6" fmla="*/ 1134441 h 1134441"/>
              <a:gd name="connsiteX7" fmla="*/ 0 w 1815105"/>
              <a:gd name="connsiteY7" fmla="*/ 1020997 h 1134441"/>
              <a:gd name="connsiteX8" fmla="*/ 0 w 1815105"/>
              <a:gd name="connsiteY8" fmla="*/ 113444 h 11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105" h="1134441">
                <a:moveTo>
                  <a:pt x="0" y="113444"/>
                </a:moveTo>
                <a:cubicBezTo>
                  <a:pt x="0" y="50791"/>
                  <a:pt x="50791" y="0"/>
                  <a:pt x="113444" y="0"/>
                </a:cubicBezTo>
                <a:lnTo>
                  <a:pt x="1701661" y="0"/>
                </a:lnTo>
                <a:cubicBezTo>
                  <a:pt x="1764314" y="0"/>
                  <a:pt x="1815105" y="50791"/>
                  <a:pt x="1815105" y="113444"/>
                </a:cubicBezTo>
                <a:lnTo>
                  <a:pt x="1815105" y="1020997"/>
                </a:lnTo>
                <a:cubicBezTo>
                  <a:pt x="1815105" y="1083650"/>
                  <a:pt x="1764314" y="1134441"/>
                  <a:pt x="1701661" y="1134441"/>
                </a:cubicBezTo>
                <a:lnTo>
                  <a:pt x="113444" y="1134441"/>
                </a:lnTo>
                <a:cubicBezTo>
                  <a:pt x="50791" y="1134441"/>
                  <a:pt x="0" y="1083650"/>
                  <a:pt x="0" y="1020997"/>
                </a:cubicBezTo>
                <a:lnTo>
                  <a:pt x="0" y="11344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422" tIns="57357" rIns="69422" bIns="57357" numCol="1" spcCol="1270" anchor="ctr" anchorCtr="0">
            <a:noAutofit/>
          </a:bodyPr>
          <a:lstStyle/>
          <a:p>
            <a:pPr marL="0" lvl="0" indent="0" algn="ctr" defTabSz="844550">
              <a:lnSpc>
                <a:spcPct val="90000"/>
              </a:lnSpc>
              <a:spcBef>
                <a:spcPct val="0"/>
              </a:spcBef>
              <a:spcAft>
                <a:spcPct val="35000"/>
              </a:spcAft>
              <a:buNone/>
            </a:pPr>
            <a:r>
              <a:rPr lang="en-GB" sz="1900" kern="1200" dirty="0"/>
              <a:t>170 guidance produced </a:t>
            </a:r>
          </a:p>
        </p:txBody>
      </p:sp>
      <p:sp>
        <p:nvSpPr>
          <p:cNvPr id="18" name="Freeform: Shape 17">
            <a:extLst>
              <a:ext uri="{FF2B5EF4-FFF2-40B4-BE49-F238E27FC236}">
                <a16:creationId xmlns:a16="http://schemas.microsoft.com/office/drawing/2014/main" id="{9F930C42-633F-1E20-B467-1B79B41D19AE}"/>
              </a:ext>
              <a:ext uri="{C183D7F6-B498-43B3-948B-1728B52AA6E4}">
                <adec:decorative xmlns:adec="http://schemas.microsoft.com/office/drawing/2017/decorative" val="1"/>
              </a:ext>
            </a:extLst>
          </p:cNvPr>
          <p:cNvSpPr/>
          <p:nvPr/>
        </p:nvSpPr>
        <p:spPr>
          <a:xfrm>
            <a:off x="7883372" y="2622572"/>
            <a:ext cx="226888" cy="2268882"/>
          </a:xfrm>
          <a:custGeom>
            <a:avLst/>
            <a:gdLst/>
            <a:ahLst/>
            <a:cxnLst/>
            <a:rect l="0" t="0" r="0" b="0"/>
            <a:pathLst>
              <a:path>
                <a:moveTo>
                  <a:pt x="0" y="0"/>
                </a:moveTo>
                <a:lnTo>
                  <a:pt x="0" y="2268882"/>
                </a:lnTo>
                <a:lnTo>
                  <a:pt x="226888" y="226888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Shape 18">
            <a:extLst>
              <a:ext uri="{FF2B5EF4-FFF2-40B4-BE49-F238E27FC236}">
                <a16:creationId xmlns:a16="http://schemas.microsoft.com/office/drawing/2014/main" id="{264B3CEE-A61E-86F5-CED6-E02B848B6F7D}"/>
              </a:ext>
            </a:extLst>
          </p:cNvPr>
          <p:cNvSpPr/>
          <p:nvPr/>
        </p:nvSpPr>
        <p:spPr>
          <a:xfrm>
            <a:off x="8110260" y="4324234"/>
            <a:ext cx="1815105" cy="1134441"/>
          </a:xfrm>
          <a:custGeom>
            <a:avLst/>
            <a:gdLst>
              <a:gd name="connsiteX0" fmla="*/ 0 w 1815105"/>
              <a:gd name="connsiteY0" fmla="*/ 113444 h 1134441"/>
              <a:gd name="connsiteX1" fmla="*/ 113444 w 1815105"/>
              <a:gd name="connsiteY1" fmla="*/ 0 h 1134441"/>
              <a:gd name="connsiteX2" fmla="*/ 1701661 w 1815105"/>
              <a:gd name="connsiteY2" fmla="*/ 0 h 1134441"/>
              <a:gd name="connsiteX3" fmla="*/ 1815105 w 1815105"/>
              <a:gd name="connsiteY3" fmla="*/ 113444 h 1134441"/>
              <a:gd name="connsiteX4" fmla="*/ 1815105 w 1815105"/>
              <a:gd name="connsiteY4" fmla="*/ 1020997 h 1134441"/>
              <a:gd name="connsiteX5" fmla="*/ 1701661 w 1815105"/>
              <a:gd name="connsiteY5" fmla="*/ 1134441 h 1134441"/>
              <a:gd name="connsiteX6" fmla="*/ 113444 w 1815105"/>
              <a:gd name="connsiteY6" fmla="*/ 1134441 h 1134441"/>
              <a:gd name="connsiteX7" fmla="*/ 0 w 1815105"/>
              <a:gd name="connsiteY7" fmla="*/ 1020997 h 1134441"/>
              <a:gd name="connsiteX8" fmla="*/ 0 w 1815105"/>
              <a:gd name="connsiteY8" fmla="*/ 113444 h 113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5105" h="1134441">
                <a:moveTo>
                  <a:pt x="0" y="113444"/>
                </a:moveTo>
                <a:cubicBezTo>
                  <a:pt x="0" y="50791"/>
                  <a:pt x="50791" y="0"/>
                  <a:pt x="113444" y="0"/>
                </a:cubicBezTo>
                <a:lnTo>
                  <a:pt x="1701661" y="0"/>
                </a:lnTo>
                <a:cubicBezTo>
                  <a:pt x="1764314" y="0"/>
                  <a:pt x="1815105" y="50791"/>
                  <a:pt x="1815105" y="113444"/>
                </a:cubicBezTo>
                <a:lnTo>
                  <a:pt x="1815105" y="1020997"/>
                </a:lnTo>
                <a:cubicBezTo>
                  <a:pt x="1815105" y="1083650"/>
                  <a:pt x="1764314" y="1134441"/>
                  <a:pt x="1701661" y="1134441"/>
                </a:cubicBezTo>
                <a:lnTo>
                  <a:pt x="113444" y="1134441"/>
                </a:lnTo>
                <a:cubicBezTo>
                  <a:pt x="50791" y="1134441"/>
                  <a:pt x="0" y="1083650"/>
                  <a:pt x="0" y="1020997"/>
                </a:cubicBezTo>
                <a:lnTo>
                  <a:pt x="0" y="11344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9422" tIns="57357" rIns="69422" bIns="57357" numCol="1" spcCol="1270" anchor="ctr" anchorCtr="0">
            <a:noAutofit/>
          </a:bodyPr>
          <a:lstStyle/>
          <a:p>
            <a:pPr marL="0" lvl="0" indent="0" algn="ctr" defTabSz="844550">
              <a:lnSpc>
                <a:spcPct val="90000"/>
              </a:lnSpc>
              <a:spcBef>
                <a:spcPct val="0"/>
              </a:spcBef>
              <a:spcAft>
                <a:spcPct val="35000"/>
              </a:spcAft>
              <a:buNone/>
            </a:pPr>
            <a:r>
              <a:rPr lang="en-GB" sz="1900" kern="1200" dirty="0"/>
              <a:t>530 equalities issues identified </a:t>
            </a:r>
          </a:p>
        </p:txBody>
      </p:sp>
    </p:spTree>
    <p:extLst>
      <p:ext uri="{BB962C8B-B14F-4D97-AF65-F5344CB8AC3E}">
        <p14:creationId xmlns:p14="http://schemas.microsoft.com/office/powerpoint/2010/main" val="1818177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A25A6D-B7AE-6B14-A543-282A6923A8BA}"/>
              </a:ext>
            </a:extLst>
          </p:cNvPr>
          <p:cNvSpPr/>
          <p:nvPr/>
        </p:nvSpPr>
        <p:spPr>
          <a:xfrm>
            <a:off x="0" y="653"/>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Identifying and acting on equalities considerations identified during guidance development </a:t>
            </a:r>
          </a:p>
        </p:txBody>
      </p:sp>
      <p:sp>
        <p:nvSpPr>
          <p:cNvPr id="2" name="Title 1">
            <a:extLst>
              <a:ext uri="{FF2B5EF4-FFF2-40B4-BE49-F238E27FC236}">
                <a16:creationId xmlns:a16="http://schemas.microsoft.com/office/drawing/2014/main" id="{C2CC98E8-3A05-AB7A-C4D4-DAD4F1C2B06F}"/>
              </a:ext>
            </a:extLst>
          </p:cNvPr>
          <p:cNvSpPr>
            <a:spLocks noGrp="1"/>
          </p:cNvSpPr>
          <p:nvPr>
            <p:ph type="ctrTitle"/>
          </p:nvPr>
        </p:nvSpPr>
        <p:spPr>
          <a:xfrm>
            <a:off x="423961" y="431542"/>
            <a:ext cx="11076689" cy="1160319"/>
          </a:xfrm>
        </p:spPr>
        <p:txBody>
          <a:bodyPr>
            <a:noAutofit/>
          </a:bodyPr>
          <a:lstStyle/>
          <a:p>
            <a:r>
              <a:rPr lang="en-GB" sz="3200" dirty="0"/>
              <a:t>Identifying equalities issues during guidance development enabled changes to committee discussions and final guidance </a:t>
            </a:r>
          </a:p>
        </p:txBody>
      </p:sp>
      <p:sp>
        <p:nvSpPr>
          <p:cNvPr id="5" name="Rectangle 4">
            <a:extLst>
              <a:ext uri="{FF2B5EF4-FFF2-40B4-BE49-F238E27FC236}">
                <a16:creationId xmlns:a16="http://schemas.microsoft.com/office/drawing/2014/main" id="{04C65C80-BC5A-D12B-2463-CEF8F3993523}"/>
              </a:ext>
            </a:extLst>
          </p:cNvPr>
          <p:cNvSpPr/>
          <p:nvPr/>
        </p:nvSpPr>
        <p:spPr>
          <a:xfrm>
            <a:off x="260635" y="1972379"/>
            <a:ext cx="1446245" cy="7969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Diagnostics</a:t>
            </a:r>
          </a:p>
        </p:txBody>
      </p:sp>
      <p:sp>
        <p:nvSpPr>
          <p:cNvPr id="3" name="Text Placeholder 2">
            <a:extLst>
              <a:ext uri="{FF2B5EF4-FFF2-40B4-BE49-F238E27FC236}">
                <a16:creationId xmlns:a16="http://schemas.microsoft.com/office/drawing/2014/main" id="{1E177D16-2BEA-9708-6A4A-7022D3D5A0C2}"/>
              </a:ext>
            </a:extLst>
          </p:cNvPr>
          <p:cNvSpPr>
            <a:spLocks noGrp="1"/>
          </p:cNvSpPr>
          <p:nvPr>
            <p:ph type="body" sz="quarter" idx="12"/>
          </p:nvPr>
        </p:nvSpPr>
        <p:spPr>
          <a:xfrm>
            <a:off x="1872343" y="1886325"/>
            <a:ext cx="9744269" cy="1222635"/>
          </a:xfrm>
        </p:spPr>
        <p:txBody>
          <a:bodyPr>
            <a:normAutofit/>
          </a:bodyPr>
          <a:lstStyle/>
          <a:p>
            <a:pPr marL="0" indent="0">
              <a:buNone/>
            </a:pPr>
            <a:r>
              <a:rPr lang="en-GB" sz="1400" dirty="0"/>
              <a:t>Guidance for PLGF-based testing to help diagnose suspected preterm pre-eclampsia noting that the product may particularly benefit groups at higher risk of severe adverse pregnancy outcomes, such as people from African, Caribbean and Asian family backgrounds (DG49) </a:t>
            </a:r>
          </a:p>
        </p:txBody>
      </p:sp>
      <p:sp>
        <p:nvSpPr>
          <p:cNvPr id="6" name="Rectangle 5">
            <a:extLst>
              <a:ext uri="{FF2B5EF4-FFF2-40B4-BE49-F238E27FC236}">
                <a16:creationId xmlns:a16="http://schemas.microsoft.com/office/drawing/2014/main" id="{65A556D8-3F3A-2AD8-2E4C-DA7C74B9DE87}"/>
              </a:ext>
            </a:extLst>
          </p:cNvPr>
          <p:cNvSpPr/>
          <p:nvPr/>
        </p:nvSpPr>
        <p:spPr>
          <a:xfrm>
            <a:off x="260633" y="3030526"/>
            <a:ext cx="1446245" cy="7969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Health Tech</a:t>
            </a:r>
          </a:p>
        </p:txBody>
      </p:sp>
      <p:sp>
        <p:nvSpPr>
          <p:cNvPr id="4" name="Text Placeholder 2">
            <a:extLst>
              <a:ext uri="{FF2B5EF4-FFF2-40B4-BE49-F238E27FC236}">
                <a16:creationId xmlns:a16="http://schemas.microsoft.com/office/drawing/2014/main" id="{8EFC2F9B-12DA-978E-D522-EA3648FAC67A}"/>
              </a:ext>
            </a:extLst>
          </p:cNvPr>
          <p:cNvSpPr txBox="1">
            <a:spLocks/>
          </p:cNvSpPr>
          <p:nvPr/>
        </p:nvSpPr>
        <p:spPr>
          <a:xfrm>
            <a:off x="1872342" y="3030526"/>
            <a:ext cx="9744269" cy="935935"/>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mn-lt"/>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GB" sz="1400" dirty="0"/>
              <a:t>Using gender neutral language in a recommendation for a device used for treating benign prostatic hyperplasia to enable people who had undergone gender reassignment to access treatment (MTG74) </a:t>
            </a:r>
          </a:p>
        </p:txBody>
      </p:sp>
      <p:sp>
        <p:nvSpPr>
          <p:cNvPr id="7" name="Rectangle 6">
            <a:extLst>
              <a:ext uri="{FF2B5EF4-FFF2-40B4-BE49-F238E27FC236}">
                <a16:creationId xmlns:a16="http://schemas.microsoft.com/office/drawing/2014/main" id="{1A424759-9C8D-A7A5-0607-FFEB34D9F512}"/>
              </a:ext>
            </a:extLst>
          </p:cNvPr>
          <p:cNvSpPr/>
          <p:nvPr/>
        </p:nvSpPr>
        <p:spPr>
          <a:xfrm>
            <a:off x="260633" y="4088673"/>
            <a:ext cx="1446245" cy="7969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Medicines</a:t>
            </a:r>
          </a:p>
        </p:txBody>
      </p:sp>
      <p:sp>
        <p:nvSpPr>
          <p:cNvPr id="8" name="Text Placeholder 2">
            <a:extLst>
              <a:ext uri="{FF2B5EF4-FFF2-40B4-BE49-F238E27FC236}">
                <a16:creationId xmlns:a16="http://schemas.microsoft.com/office/drawing/2014/main" id="{5F99625B-0BC4-6389-3B7A-7C69392AF049}"/>
              </a:ext>
            </a:extLst>
          </p:cNvPr>
          <p:cNvSpPr txBox="1">
            <a:spLocks/>
          </p:cNvSpPr>
          <p:nvPr/>
        </p:nvSpPr>
        <p:spPr>
          <a:xfrm>
            <a:off x="1872342" y="4075609"/>
            <a:ext cx="9744269" cy="935935"/>
          </a:xfrm>
          <a:prstGeom prst="rect">
            <a:avLst/>
          </a:prstGeom>
        </p:spPr>
        <p:txBody>
          <a:bodyPr vert="horz" lIns="91440" tIns="45720" rIns="91440" bIns="45720" rtlCol="0">
            <a:normAutofit fontScale="92500" lnSpcReduction="10000"/>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mn-lt"/>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GB" sz="1400" dirty="0"/>
              <a:t>Clarifying recommendations to note the impact of physical, sensory or learning disabilities or communication difficulties in the effectiveness of diagnostic criteria for treating skin conditions, and of the possibility of other diagnostic criteria underestimating severity in people with darker skin (TA 803, TA 814, TA 815). </a:t>
            </a:r>
          </a:p>
        </p:txBody>
      </p:sp>
      <p:sp>
        <p:nvSpPr>
          <p:cNvPr id="9" name="Rectangle 8">
            <a:extLst>
              <a:ext uri="{FF2B5EF4-FFF2-40B4-BE49-F238E27FC236}">
                <a16:creationId xmlns:a16="http://schemas.microsoft.com/office/drawing/2014/main" id="{BDC38BA7-2492-FF85-CF6A-7E9B6D47CDF3}"/>
              </a:ext>
            </a:extLst>
          </p:cNvPr>
          <p:cNvSpPr/>
          <p:nvPr/>
        </p:nvSpPr>
        <p:spPr>
          <a:xfrm>
            <a:off x="260633" y="5146820"/>
            <a:ext cx="1446245" cy="7969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Guidelines</a:t>
            </a:r>
          </a:p>
        </p:txBody>
      </p:sp>
      <p:sp>
        <p:nvSpPr>
          <p:cNvPr id="12" name="Text Placeholder 2">
            <a:extLst>
              <a:ext uri="{FF2B5EF4-FFF2-40B4-BE49-F238E27FC236}">
                <a16:creationId xmlns:a16="http://schemas.microsoft.com/office/drawing/2014/main" id="{B08648CE-A6AD-7AE4-319E-B985A522E384}"/>
              </a:ext>
            </a:extLst>
          </p:cNvPr>
          <p:cNvSpPr txBox="1">
            <a:spLocks/>
          </p:cNvSpPr>
          <p:nvPr/>
        </p:nvSpPr>
        <p:spPr>
          <a:xfrm>
            <a:off x="1872341" y="5077326"/>
            <a:ext cx="9744269" cy="935935"/>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mn-lt"/>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GB" sz="1400" dirty="0"/>
              <a:t>Updating recommendations on hip fracture: management (CG124) to ensure people with cognitive impairments are not excluded from receiving total hip arthroplasties when they might benefit from it. </a:t>
            </a:r>
          </a:p>
        </p:txBody>
      </p:sp>
    </p:spTree>
    <p:extLst>
      <p:ext uri="{BB962C8B-B14F-4D97-AF65-F5344CB8AC3E}">
        <p14:creationId xmlns:p14="http://schemas.microsoft.com/office/powerpoint/2010/main" val="2808263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4B0978-06E0-D953-950C-EFA4BA8A807C}"/>
              </a:ext>
            </a:extLst>
          </p:cNvPr>
          <p:cNvSpPr/>
          <p:nvPr/>
        </p:nvSpPr>
        <p:spPr>
          <a:xfrm>
            <a:off x="0" y="653"/>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Summary of actions taken in 2022/23</a:t>
            </a:r>
          </a:p>
        </p:txBody>
      </p:sp>
      <p:sp>
        <p:nvSpPr>
          <p:cNvPr id="4" name="Title 3">
            <a:extLst>
              <a:ext uri="{FF2B5EF4-FFF2-40B4-BE49-F238E27FC236}">
                <a16:creationId xmlns:a16="http://schemas.microsoft.com/office/drawing/2014/main" id="{EC1CC226-7000-396B-FE99-A18F660D6750}"/>
              </a:ext>
            </a:extLst>
          </p:cNvPr>
          <p:cNvSpPr>
            <a:spLocks noGrp="1"/>
          </p:cNvSpPr>
          <p:nvPr>
            <p:ph type="ctrTitle"/>
          </p:nvPr>
        </p:nvSpPr>
        <p:spPr>
          <a:xfrm>
            <a:off x="412372" y="448324"/>
            <a:ext cx="11076689" cy="1160319"/>
          </a:xfrm>
        </p:spPr>
        <p:txBody>
          <a:bodyPr>
            <a:noAutofit/>
          </a:bodyPr>
          <a:lstStyle/>
          <a:p>
            <a:r>
              <a:rPr lang="en-GB" sz="3200" dirty="0"/>
              <a:t>We made changes to our guidance development processes to better consider health inequalities </a:t>
            </a:r>
          </a:p>
        </p:txBody>
      </p:sp>
      <p:sp>
        <p:nvSpPr>
          <p:cNvPr id="6" name="Rectangle 5">
            <a:extLst>
              <a:ext uri="{FF2B5EF4-FFF2-40B4-BE49-F238E27FC236}">
                <a16:creationId xmlns:a16="http://schemas.microsoft.com/office/drawing/2014/main" id="{531E358D-F245-0179-C568-10D9D9A23075}"/>
              </a:ext>
            </a:extLst>
          </p:cNvPr>
          <p:cNvSpPr/>
          <p:nvPr/>
        </p:nvSpPr>
        <p:spPr>
          <a:xfrm>
            <a:off x="702939" y="1536033"/>
            <a:ext cx="5120640" cy="56517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Policy &amp; Process </a:t>
            </a:r>
          </a:p>
        </p:txBody>
      </p:sp>
      <p:sp>
        <p:nvSpPr>
          <p:cNvPr id="5" name="Text Placeholder 4">
            <a:extLst>
              <a:ext uri="{FF2B5EF4-FFF2-40B4-BE49-F238E27FC236}">
                <a16:creationId xmlns:a16="http://schemas.microsoft.com/office/drawing/2014/main" id="{D3FB6E20-EE2E-BB6D-4920-2877FC001FF2}"/>
              </a:ext>
            </a:extLst>
          </p:cNvPr>
          <p:cNvSpPr>
            <a:spLocks noGrp="1"/>
          </p:cNvSpPr>
          <p:nvPr>
            <p:ph type="body" sz="quarter" idx="12"/>
          </p:nvPr>
        </p:nvSpPr>
        <p:spPr>
          <a:xfrm>
            <a:off x="702939" y="2237109"/>
            <a:ext cx="5120640" cy="4032145"/>
          </a:xfrm>
        </p:spPr>
        <p:txBody>
          <a:bodyPr>
            <a:normAutofit fontScale="70000" lnSpcReduction="20000"/>
          </a:bodyPr>
          <a:lstStyle/>
          <a:p>
            <a:r>
              <a:rPr lang="en-GB" dirty="0"/>
              <a:t>Revised our Equality and Health Inequality Assessment (EHIA) to ensure committees are proactively considering health inequalities throughout the different stages of guidance development</a:t>
            </a:r>
          </a:p>
          <a:p>
            <a:r>
              <a:rPr lang="en-GB" dirty="0"/>
              <a:t>Piloted topic specific health inequalities briefings to support the committee’s consideration of health inequalities issues in Type 2 Diabetes, weight management, and breast cancer. The briefings draw on a wide range of evidence sources. We are now focussing on the feasibility and usefulness of guideline suite level briefings to support our new guideline content. </a:t>
            </a:r>
          </a:p>
          <a:p>
            <a:r>
              <a:rPr lang="en-GB" dirty="0"/>
              <a:t>Targeting public and patient engagement for guideline committees to ensure people most affected by guidance are involved in its development </a:t>
            </a:r>
          </a:p>
        </p:txBody>
      </p:sp>
      <p:sp>
        <p:nvSpPr>
          <p:cNvPr id="9" name="Rectangle 8">
            <a:extLst>
              <a:ext uri="{FF2B5EF4-FFF2-40B4-BE49-F238E27FC236}">
                <a16:creationId xmlns:a16="http://schemas.microsoft.com/office/drawing/2014/main" id="{EA5572D1-270E-5FA1-8D7E-D0B5FF8E98D1}"/>
              </a:ext>
            </a:extLst>
          </p:cNvPr>
          <p:cNvSpPr/>
          <p:nvPr/>
        </p:nvSpPr>
        <p:spPr>
          <a:xfrm>
            <a:off x="6568162" y="1536033"/>
            <a:ext cx="5120640" cy="56517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Capability building </a:t>
            </a:r>
          </a:p>
        </p:txBody>
      </p:sp>
      <p:sp>
        <p:nvSpPr>
          <p:cNvPr id="11" name="Text Placeholder 4">
            <a:extLst>
              <a:ext uri="{FF2B5EF4-FFF2-40B4-BE49-F238E27FC236}">
                <a16:creationId xmlns:a16="http://schemas.microsoft.com/office/drawing/2014/main" id="{E1F2A1E8-0FA9-61C6-6718-ABAECABE27BE}"/>
              </a:ext>
            </a:extLst>
          </p:cNvPr>
          <p:cNvSpPr txBox="1">
            <a:spLocks/>
          </p:cNvSpPr>
          <p:nvPr/>
        </p:nvSpPr>
        <p:spPr>
          <a:xfrm>
            <a:off x="6568162" y="2167438"/>
            <a:ext cx="5120640" cy="1465199"/>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mn-lt"/>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Provided training to guideline developers and lay committee members about the new EHIA</a:t>
            </a:r>
          </a:p>
        </p:txBody>
      </p:sp>
      <p:sp>
        <p:nvSpPr>
          <p:cNvPr id="10" name="Rectangle 9">
            <a:extLst>
              <a:ext uri="{FF2B5EF4-FFF2-40B4-BE49-F238E27FC236}">
                <a16:creationId xmlns:a16="http://schemas.microsoft.com/office/drawing/2014/main" id="{89A7728D-2126-D632-5C6A-0DF53E2CB8CD}"/>
              </a:ext>
            </a:extLst>
          </p:cNvPr>
          <p:cNvSpPr/>
          <p:nvPr/>
        </p:nvSpPr>
        <p:spPr>
          <a:xfrm>
            <a:off x="6593665" y="3037081"/>
            <a:ext cx="5120640" cy="56517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Building further evidence </a:t>
            </a:r>
          </a:p>
        </p:txBody>
      </p:sp>
      <p:sp>
        <p:nvSpPr>
          <p:cNvPr id="12" name="Text Placeholder 4">
            <a:extLst>
              <a:ext uri="{FF2B5EF4-FFF2-40B4-BE49-F238E27FC236}">
                <a16:creationId xmlns:a16="http://schemas.microsoft.com/office/drawing/2014/main" id="{65485E74-3353-AE8A-2A27-F492547D3673}"/>
              </a:ext>
            </a:extLst>
          </p:cNvPr>
          <p:cNvSpPr txBox="1">
            <a:spLocks/>
          </p:cNvSpPr>
          <p:nvPr/>
        </p:nvSpPr>
        <p:spPr>
          <a:xfrm>
            <a:off x="6593665" y="3698868"/>
            <a:ext cx="5120640" cy="3040650"/>
          </a:xfrm>
          <a:prstGeom prst="rect">
            <a:avLst/>
          </a:prstGeom>
        </p:spPr>
        <p:txBody>
          <a:bodyPr vert="horz" lIns="91440" tIns="45720" rIns="91440" bIns="45720" rtlCol="0">
            <a:normAutofit fontScale="92500"/>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mn-lt"/>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Work with external partners including the Healthcare Quality Improvement Partnership (who commission national clinical audits) and the Race and Health Observatory to improve availability of data on areas of inequality </a:t>
            </a:r>
          </a:p>
          <a:p>
            <a:r>
              <a:rPr lang="en-GB" sz="1400" dirty="0"/>
              <a:t>Making research recommendations where gaps in the evidence are identified, and working with NIHR to explore the feasibility of accelerating recommendations related to health inequalities and  develop a process as appropriate</a:t>
            </a:r>
          </a:p>
        </p:txBody>
      </p:sp>
    </p:spTree>
    <p:extLst>
      <p:ext uri="{BB962C8B-B14F-4D97-AF65-F5344CB8AC3E}">
        <p14:creationId xmlns:p14="http://schemas.microsoft.com/office/powerpoint/2010/main" val="2661972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63344A-AC64-6705-98E7-BB588D3255F8}"/>
              </a:ext>
            </a:extLst>
          </p:cNvPr>
          <p:cNvSpPr/>
          <p:nvPr/>
        </p:nvSpPr>
        <p:spPr>
          <a:xfrm>
            <a:off x="0" y="653"/>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Summary of actions taken in 2022/23</a:t>
            </a:r>
          </a:p>
        </p:txBody>
      </p:sp>
      <p:sp>
        <p:nvSpPr>
          <p:cNvPr id="2" name="Title 1">
            <a:extLst>
              <a:ext uri="{FF2B5EF4-FFF2-40B4-BE49-F238E27FC236}">
                <a16:creationId xmlns:a16="http://schemas.microsoft.com/office/drawing/2014/main" id="{48275299-893B-CA50-5ADB-C76887A2D77C}"/>
              </a:ext>
            </a:extLst>
          </p:cNvPr>
          <p:cNvSpPr>
            <a:spLocks noGrp="1"/>
          </p:cNvSpPr>
          <p:nvPr>
            <p:ph type="ctrTitle"/>
          </p:nvPr>
        </p:nvSpPr>
        <p:spPr>
          <a:xfrm>
            <a:off x="539922" y="537313"/>
            <a:ext cx="11076689" cy="1160319"/>
          </a:xfrm>
        </p:spPr>
        <p:txBody>
          <a:bodyPr>
            <a:normAutofit/>
          </a:bodyPr>
          <a:lstStyle/>
          <a:p>
            <a:r>
              <a:rPr lang="en-GB" sz="3200" dirty="0"/>
              <a:t>We made progress delivering our committee EDI action plan</a:t>
            </a:r>
          </a:p>
        </p:txBody>
      </p:sp>
      <p:sp>
        <p:nvSpPr>
          <p:cNvPr id="3" name="Text Placeholder 2">
            <a:extLst>
              <a:ext uri="{FF2B5EF4-FFF2-40B4-BE49-F238E27FC236}">
                <a16:creationId xmlns:a16="http://schemas.microsoft.com/office/drawing/2014/main" id="{A28CFCDA-27A4-8781-AB9D-48F4C1476596}"/>
              </a:ext>
            </a:extLst>
          </p:cNvPr>
          <p:cNvSpPr>
            <a:spLocks noGrp="1"/>
          </p:cNvSpPr>
          <p:nvPr>
            <p:ph type="body" sz="quarter" idx="12"/>
          </p:nvPr>
        </p:nvSpPr>
        <p:spPr>
          <a:xfrm>
            <a:off x="575389" y="1794614"/>
            <a:ext cx="11076689" cy="1266178"/>
          </a:xfrm>
        </p:spPr>
        <p:txBody>
          <a:bodyPr>
            <a:normAutofit/>
          </a:bodyPr>
          <a:lstStyle/>
          <a:p>
            <a:pPr marL="0" indent="0">
              <a:buNone/>
            </a:pPr>
            <a:r>
              <a:rPr lang="en-GB" sz="1600" dirty="0"/>
              <a:t>The committee EDI action plan was developed based on a series of listening events with committee members. In 2022/23 we implemented the majority of actions. </a:t>
            </a:r>
          </a:p>
        </p:txBody>
      </p:sp>
      <p:sp>
        <p:nvSpPr>
          <p:cNvPr id="6" name="Arrow: Pentagon 5">
            <a:extLst>
              <a:ext uri="{FF2B5EF4-FFF2-40B4-BE49-F238E27FC236}">
                <a16:creationId xmlns:a16="http://schemas.microsoft.com/office/drawing/2014/main" id="{C8C03308-67C1-6E90-80A1-863D0CB6E651}"/>
              </a:ext>
            </a:extLst>
          </p:cNvPr>
          <p:cNvSpPr/>
          <p:nvPr/>
        </p:nvSpPr>
        <p:spPr>
          <a:xfrm>
            <a:off x="666236" y="2760968"/>
            <a:ext cx="5112975" cy="861479"/>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latin typeface="Arial" panose="020B0604020202020204" pitchFamily="34" charset="0"/>
                <a:ea typeface="Calibri" panose="020F0502020204030204" pitchFamily="34" charset="0"/>
              </a:rPr>
              <a:t>M</a:t>
            </a:r>
            <a:r>
              <a:rPr lang="en-GB" sz="1600" dirty="0">
                <a:effectLst/>
                <a:latin typeface="Arial" panose="020B0604020202020204" pitchFamily="34" charset="0"/>
                <a:ea typeface="Calibri" panose="020F0502020204030204" pitchFamily="34" charset="0"/>
              </a:rPr>
              <a:t>aking sure the application process is fit for purpose and does not provide barriers to diverse membership</a:t>
            </a:r>
            <a:endParaRPr lang="en-GB" sz="1600" dirty="0"/>
          </a:p>
        </p:txBody>
      </p:sp>
      <p:sp>
        <p:nvSpPr>
          <p:cNvPr id="9" name="Text Placeholder 2">
            <a:extLst>
              <a:ext uri="{FF2B5EF4-FFF2-40B4-BE49-F238E27FC236}">
                <a16:creationId xmlns:a16="http://schemas.microsoft.com/office/drawing/2014/main" id="{850800B8-FB73-6E94-7CB8-65E1583D3A56}"/>
              </a:ext>
            </a:extLst>
          </p:cNvPr>
          <p:cNvSpPr txBox="1">
            <a:spLocks/>
          </p:cNvSpPr>
          <p:nvPr/>
        </p:nvSpPr>
        <p:spPr>
          <a:xfrm>
            <a:off x="666236" y="3689864"/>
            <a:ext cx="5230362" cy="1818847"/>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mn-lt"/>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Reviewed and updated role descriptions, person specifications, terms for committees </a:t>
            </a:r>
          </a:p>
          <a:p>
            <a:r>
              <a:rPr lang="en-GB" sz="1400" dirty="0"/>
              <a:t>Engaged in digital transformation of recruitment process ahead of launch later in 2023 </a:t>
            </a:r>
          </a:p>
        </p:txBody>
      </p:sp>
      <p:sp>
        <p:nvSpPr>
          <p:cNvPr id="8" name="Arrow: Chevron 7">
            <a:extLst>
              <a:ext uri="{FF2B5EF4-FFF2-40B4-BE49-F238E27FC236}">
                <a16:creationId xmlns:a16="http://schemas.microsoft.com/office/drawing/2014/main" id="{177DFB37-7C18-9D1E-D34E-C44862226906}"/>
              </a:ext>
            </a:extLst>
          </p:cNvPr>
          <p:cNvSpPr/>
          <p:nvPr/>
        </p:nvSpPr>
        <p:spPr>
          <a:xfrm>
            <a:off x="5984962" y="2760968"/>
            <a:ext cx="5112975" cy="861479"/>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dirty="0">
                <a:latin typeface="Arial" panose="020B0604020202020204" pitchFamily="34" charset="0"/>
                <a:ea typeface="Calibri" panose="020F0502020204030204" pitchFamily="34" charset="0"/>
              </a:rPr>
              <a:t>E</a:t>
            </a:r>
            <a:r>
              <a:rPr lang="en-GB" sz="1600" dirty="0">
                <a:effectLst/>
                <a:latin typeface="Arial" panose="020B0604020202020204" pitchFamily="34" charset="0"/>
                <a:ea typeface="Calibri" panose="020F0502020204030204" pitchFamily="34" charset="0"/>
              </a:rPr>
              <a:t>nsuring that members are supported to take up their role as a NICE committee member</a:t>
            </a:r>
            <a:endParaRPr lang="en-GB" sz="1050" dirty="0">
              <a:solidFill>
                <a:schemeClr val="bg1"/>
              </a:solidFill>
            </a:endParaRPr>
          </a:p>
        </p:txBody>
      </p:sp>
      <p:sp>
        <p:nvSpPr>
          <p:cNvPr id="10" name="Text Placeholder 2">
            <a:extLst>
              <a:ext uri="{FF2B5EF4-FFF2-40B4-BE49-F238E27FC236}">
                <a16:creationId xmlns:a16="http://schemas.microsoft.com/office/drawing/2014/main" id="{1DDDB543-98A4-3BA2-1EB5-29C847C1E96F}"/>
              </a:ext>
            </a:extLst>
          </p:cNvPr>
          <p:cNvSpPr txBox="1">
            <a:spLocks/>
          </p:cNvSpPr>
          <p:nvPr/>
        </p:nvSpPr>
        <p:spPr>
          <a:xfrm>
            <a:off x="5896598" y="3689864"/>
            <a:ext cx="5720013" cy="2194562"/>
          </a:xfrm>
          <a:prstGeom prst="rect">
            <a:avLst/>
          </a:prstGeom>
        </p:spPr>
        <p:txBody>
          <a:bodyPr vert="horz" lIns="91440" tIns="45720" rIns="91440" bIns="45720" rtlCol="0" anchor="t">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mn-lt"/>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ea typeface="Inter"/>
              </a:rPr>
              <a:t>Updated and enhanced single user guide for professional applicants to explain roles, commitment and support offer</a:t>
            </a:r>
          </a:p>
          <a:p>
            <a:r>
              <a:rPr lang="en-GB" sz="1400" dirty="0"/>
              <a:t>Developed new policy and resources for committee members about support and adjustments to participate in meetings, to launch later in 2023 </a:t>
            </a:r>
          </a:p>
        </p:txBody>
      </p:sp>
    </p:spTree>
    <p:extLst>
      <p:ext uri="{BB962C8B-B14F-4D97-AF65-F5344CB8AC3E}">
        <p14:creationId xmlns:p14="http://schemas.microsoft.com/office/powerpoint/2010/main" val="332710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1CC6C4-10CF-8D4A-EDA8-910FCCBAEF3F}"/>
              </a:ext>
            </a:extLst>
          </p:cNvPr>
          <p:cNvSpPr/>
          <p:nvPr/>
        </p:nvSpPr>
        <p:spPr>
          <a:xfrm>
            <a:off x="0" y="653"/>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Next steps </a:t>
            </a:r>
          </a:p>
        </p:txBody>
      </p:sp>
      <p:sp>
        <p:nvSpPr>
          <p:cNvPr id="2" name="Title 1">
            <a:extLst>
              <a:ext uri="{FF2B5EF4-FFF2-40B4-BE49-F238E27FC236}">
                <a16:creationId xmlns:a16="http://schemas.microsoft.com/office/drawing/2014/main" id="{FB29FD6F-7B61-1F28-3980-3A17EEDBBB69}"/>
              </a:ext>
            </a:extLst>
          </p:cNvPr>
          <p:cNvSpPr>
            <a:spLocks noGrp="1"/>
          </p:cNvSpPr>
          <p:nvPr>
            <p:ph type="ctrTitle"/>
          </p:nvPr>
        </p:nvSpPr>
        <p:spPr>
          <a:xfrm>
            <a:off x="392176" y="455108"/>
            <a:ext cx="11076689" cy="1160319"/>
          </a:xfrm>
        </p:spPr>
        <p:txBody>
          <a:bodyPr>
            <a:noAutofit/>
          </a:bodyPr>
          <a:lstStyle/>
          <a:p>
            <a:r>
              <a:rPr lang="en-GB" sz="3200" dirty="0"/>
              <a:t>In 2023/24 we will continue delivering our EDI action plan, and go further in addressing health inequalities in guidance processes </a:t>
            </a:r>
          </a:p>
        </p:txBody>
      </p:sp>
      <p:sp>
        <p:nvSpPr>
          <p:cNvPr id="6" name="Rectangle 5">
            <a:extLst>
              <a:ext uri="{FF2B5EF4-FFF2-40B4-BE49-F238E27FC236}">
                <a16:creationId xmlns:a16="http://schemas.microsoft.com/office/drawing/2014/main" id="{D347323B-FC02-3430-1D0F-D2F5BF3E557A}"/>
              </a:ext>
            </a:extLst>
          </p:cNvPr>
          <p:cNvSpPr/>
          <p:nvPr/>
        </p:nvSpPr>
        <p:spPr>
          <a:xfrm>
            <a:off x="810855" y="1935474"/>
            <a:ext cx="4776756" cy="44767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EDI action plan</a:t>
            </a:r>
          </a:p>
        </p:txBody>
      </p:sp>
      <p:sp>
        <p:nvSpPr>
          <p:cNvPr id="3" name="Text Placeholder 2">
            <a:extLst>
              <a:ext uri="{FF2B5EF4-FFF2-40B4-BE49-F238E27FC236}">
                <a16:creationId xmlns:a16="http://schemas.microsoft.com/office/drawing/2014/main" id="{93A97869-6DA5-75A1-14E1-1223F3965580}"/>
              </a:ext>
            </a:extLst>
          </p:cNvPr>
          <p:cNvSpPr>
            <a:spLocks noGrp="1"/>
          </p:cNvSpPr>
          <p:nvPr>
            <p:ph type="body" sz="quarter" idx="12"/>
          </p:nvPr>
        </p:nvSpPr>
        <p:spPr>
          <a:xfrm>
            <a:off x="782395" y="2474698"/>
            <a:ext cx="5029604" cy="2861880"/>
          </a:xfrm>
        </p:spPr>
        <p:txBody>
          <a:bodyPr>
            <a:normAutofit/>
          </a:bodyPr>
          <a:lstStyle/>
          <a:p>
            <a:pPr>
              <a:spcBef>
                <a:spcPts val="600"/>
              </a:spcBef>
            </a:pPr>
            <a:r>
              <a:rPr lang="en-GB" sz="1600" dirty="0"/>
              <a:t>Working to stratify and target recruitment advertisements and campaigns </a:t>
            </a:r>
          </a:p>
          <a:p>
            <a:pPr>
              <a:spcBef>
                <a:spcPts val="600"/>
              </a:spcBef>
            </a:pPr>
            <a:r>
              <a:rPr lang="en-GB" sz="1600" dirty="0"/>
              <a:t>Testing feasibility of diverse panels in committee recruitment </a:t>
            </a:r>
          </a:p>
          <a:p>
            <a:pPr>
              <a:spcBef>
                <a:spcPts val="600"/>
              </a:spcBef>
            </a:pPr>
            <a:r>
              <a:rPr lang="en-GB" sz="1600" dirty="0"/>
              <a:t>Reviewing training offer to appointed committee members </a:t>
            </a:r>
          </a:p>
        </p:txBody>
      </p:sp>
      <p:sp>
        <p:nvSpPr>
          <p:cNvPr id="7" name="Rectangle 6">
            <a:extLst>
              <a:ext uri="{FF2B5EF4-FFF2-40B4-BE49-F238E27FC236}">
                <a16:creationId xmlns:a16="http://schemas.microsoft.com/office/drawing/2014/main" id="{EB265321-C523-4972-3FFE-B6AF097B45E9}"/>
              </a:ext>
            </a:extLst>
          </p:cNvPr>
          <p:cNvSpPr/>
          <p:nvPr/>
        </p:nvSpPr>
        <p:spPr>
          <a:xfrm>
            <a:off x="6606673" y="1937678"/>
            <a:ext cx="4776756" cy="44767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Health inequalities in guidance</a:t>
            </a:r>
          </a:p>
        </p:txBody>
      </p:sp>
      <p:sp>
        <p:nvSpPr>
          <p:cNvPr id="4" name="Text Placeholder 2">
            <a:extLst>
              <a:ext uri="{FF2B5EF4-FFF2-40B4-BE49-F238E27FC236}">
                <a16:creationId xmlns:a16="http://schemas.microsoft.com/office/drawing/2014/main" id="{5FACB888-1703-BF60-9900-7FB01F74314A}"/>
              </a:ext>
            </a:extLst>
          </p:cNvPr>
          <p:cNvSpPr txBox="1">
            <a:spLocks/>
          </p:cNvSpPr>
          <p:nvPr/>
        </p:nvSpPr>
        <p:spPr>
          <a:xfrm>
            <a:off x="6521236" y="2474697"/>
            <a:ext cx="4947629" cy="3389745"/>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kern="1200">
                <a:solidFill>
                  <a:schemeClr val="tx1"/>
                </a:solidFill>
                <a:latin typeface="+mn-lt"/>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GB" sz="1600" dirty="0"/>
              <a:t>The new EHIA will be rolled out more widely </a:t>
            </a:r>
            <a:r>
              <a:rPr lang="en-GB" sz="1600"/>
              <a:t>in guidelines </a:t>
            </a:r>
            <a:r>
              <a:rPr lang="en-GB" sz="1600" dirty="0"/>
              <a:t>in September 2023, following on from its adoption in guideline surveillance in February 2023. </a:t>
            </a:r>
          </a:p>
          <a:p>
            <a:pPr>
              <a:spcBef>
                <a:spcPts val="600"/>
              </a:spcBef>
            </a:pPr>
            <a:r>
              <a:rPr lang="en-GB" sz="1600" dirty="0"/>
              <a:t>Explore the use of new EHIA process in medicine appraisals. </a:t>
            </a:r>
          </a:p>
        </p:txBody>
      </p:sp>
      <p:sp>
        <p:nvSpPr>
          <p:cNvPr id="8" name="Rectangle 7">
            <a:extLst>
              <a:ext uri="{FF2B5EF4-FFF2-40B4-BE49-F238E27FC236}">
                <a16:creationId xmlns:a16="http://schemas.microsoft.com/office/drawing/2014/main" id="{C1FF8B18-09D8-F6AF-982C-E42162BF6AB6}"/>
              </a:ext>
            </a:extLst>
          </p:cNvPr>
          <p:cNvSpPr/>
          <p:nvPr/>
        </p:nvSpPr>
        <p:spPr>
          <a:xfrm>
            <a:off x="853472" y="4993633"/>
            <a:ext cx="10626291" cy="960157"/>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dirty="0">
                <a:solidFill>
                  <a:schemeClr val="tx1"/>
                </a:solidFill>
              </a:rPr>
              <a:t>As we make progress in our work to transform NICE to deliver more relevant, timely and useable guidance, we are increasingly working with our committees in new ways. As part of this, from 2024/25 we will be scoping out further work to improve equality considerations in our guidance. </a:t>
            </a:r>
          </a:p>
        </p:txBody>
      </p:sp>
    </p:spTree>
    <p:extLst>
      <p:ext uri="{BB962C8B-B14F-4D97-AF65-F5344CB8AC3E}">
        <p14:creationId xmlns:p14="http://schemas.microsoft.com/office/powerpoint/2010/main" val="367014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C8D2-0DE3-033F-27DF-157D948267A1}"/>
              </a:ext>
            </a:extLst>
          </p:cNvPr>
          <p:cNvSpPr>
            <a:spLocks noGrp="1"/>
          </p:cNvSpPr>
          <p:nvPr>
            <p:ph type="ctrTitle"/>
          </p:nvPr>
        </p:nvSpPr>
        <p:spPr>
          <a:xfrm>
            <a:off x="725488" y="500535"/>
            <a:ext cx="10238576" cy="1276350"/>
          </a:xfrm>
        </p:spPr>
        <p:txBody>
          <a:bodyPr/>
          <a:lstStyle/>
          <a:p>
            <a:r>
              <a:rPr lang="en-GB" dirty="0"/>
              <a:t>Workforce equality activity and data</a:t>
            </a:r>
          </a:p>
        </p:txBody>
      </p:sp>
      <p:sp>
        <p:nvSpPr>
          <p:cNvPr id="5" name="Subtitle 4">
            <a:extLst>
              <a:ext uri="{FF2B5EF4-FFF2-40B4-BE49-F238E27FC236}">
                <a16:creationId xmlns:a16="http://schemas.microsoft.com/office/drawing/2014/main" id="{C3B3FB7A-E5C4-56AC-4DA1-B72D8C98CD20}"/>
              </a:ext>
            </a:extLst>
          </p:cNvPr>
          <p:cNvSpPr>
            <a:spLocks noGrp="1"/>
          </p:cNvSpPr>
          <p:nvPr>
            <p:ph type="subTitle" idx="1"/>
          </p:nvPr>
        </p:nvSpPr>
        <p:spPr>
          <a:xfrm>
            <a:off x="836324" y="1382568"/>
            <a:ext cx="9831676" cy="4140777"/>
          </a:xfrm>
        </p:spPr>
        <p:txBody>
          <a:bodyPr>
            <a:normAutofit fontScale="85000" lnSpcReduction="20000"/>
          </a:bodyPr>
          <a:lstStyle/>
          <a:p>
            <a:pPr marL="457200" indent="-457200">
              <a:buFont typeface="+mj-lt"/>
              <a:buAutoNum type="alphaLcParenR"/>
            </a:pPr>
            <a:r>
              <a:rPr lang="en-GB" dirty="0"/>
              <a:t>Executive summary </a:t>
            </a:r>
          </a:p>
          <a:p>
            <a:pPr marL="457200" indent="-457200">
              <a:buFont typeface="+mj-lt"/>
              <a:buAutoNum type="alphaLcParenR"/>
            </a:pPr>
            <a:r>
              <a:rPr lang="en-GB" dirty="0"/>
              <a:t>Summary of workforce EDI objective and actions </a:t>
            </a:r>
          </a:p>
          <a:p>
            <a:pPr marL="457200" indent="-457200">
              <a:buFont typeface="+mj-lt"/>
              <a:buAutoNum type="alphaLcParenR"/>
            </a:pPr>
            <a:r>
              <a:rPr lang="en-GB" dirty="0"/>
              <a:t>Key workforce data for 2022/23</a:t>
            </a:r>
          </a:p>
          <a:p>
            <a:pPr marL="457200" indent="-457200">
              <a:buFont typeface="+mj-lt"/>
              <a:buAutoNum type="alphaLcParenR"/>
            </a:pPr>
            <a:r>
              <a:rPr lang="en-GB" dirty="0">
                <a:solidFill>
                  <a:schemeClr val="bg2"/>
                </a:solidFill>
              </a:rPr>
              <a:t>Data highlights:</a:t>
            </a:r>
          </a:p>
          <a:p>
            <a:pPr marL="971550" lvl="1" indent="-514350" algn="l">
              <a:buFont typeface="+mj-lt"/>
              <a:buAutoNum type="romanLcPeriod"/>
            </a:pPr>
            <a:r>
              <a:rPr lang="en-GB" dirty="0">
                <a:solidFill>
                  <a:schemeClr val="bg2"/>
                </a:solidFill>
              </a:rPr>
              <a:t>Non-declaration rates </a:t>
            </a:r>
          </a:p>
          <a:p>
            <a:pPr marL="971550" lvl="1" indent="-514350" algn="l">
              <a:buFont typeface="+mj-lt"/>
              <a:buAutoNum type="romanLcPeriod"/>
            </a:pPr>
            <a:r>
              <a:rPr lang="en-GB" dirty="0">
                <a:solidFill>
                  <a:schemeClr val="bg2"/>
                </a:solidFill>
              </a:rPr>
              <a:t>Ethnic minority staff representation </a:t>
            </a:r>
          </a:p>
          <a:p>
            <a:pPr marL="971550" lvl="1" indent="-514350" algn="l">
              <a:buFont typeface="+mj-lt"/>
              <a:buAutoNum type="romanLcPeriod"/>
            </a:pPr>
            <a:r>
              <a:rPr lang="en-GB" dirty="0">
                <a:solidFill>
                  <a:schemeClr val="bg2"/>
                </a:solidFill>
              </a:rPr>
              <a:t>Interview to appointment conversion rates </a:t>
            </a:r>
          </a:p>
          <a:p>
            <a:pPr marL="971550" lvl="1" indent="-514350" algn="l">
              <a:buFont typeface="+mj-lt"/>
              <a:buAutoNum type="romanLcPeriod"/>
            </a:pPr>
            <a:r>
              <a:rPr lang="en-GB" dirty="0">
                <a:solidFill>
                  <a:schemeClr val="bg2"/>
                </a:solidFill>
              </a:rPr>
              <a:t>Disabled and LGTBQ+ representation </a:t>
            </a:r>
          </a:p>
          <a:p>
            <a:pPr marL="971550" lvl="1" indent="-514350" algn="l">
              <a:buFont typeface="+mj-lt"/>
              <a:buAutoNum type="romanLcPeriod"/>
            </a:pPr>
            <a:r>
              <a:rPr lang="en-GB" dirty="0">
                <a:solidFill>
                  <a:schemeClr val="bg2"/>
                </a:solidFill>
              </a:rPr>
              <a:t>Staff survey results </a:t>
            </a:r>
          </a:p>
          <a:p>
            <a:pPr marL="971550" lvl="1" indent="-514350" algn="l">
              <a:buFont typeface="+mj-lt"/>
              <a:buAutoNum type="romanLcPeriod"/>
            </a:pPr>
            <a:r>
              <a:rPr lang="en-GB" dirty="0">
                <a:solidFill>
                  <a:schemeClr val="bg2"/>
                </a:solidFill>
              </a:rPr>
              <a:t>Bullying, harassment and discrimination </a:t>
            </a:r>
          </a:p>
          <a:p>
            <a:pPr marL="971550" lvl="1" indent="-514350" algn="l">
              <a:buFont typeface="+mj-lt"/>
              <a:buAutoNum type="romanLcPeriod"/>
            </a:pPr>
            <a:r>
              <a:rPr lang="en-GB" dirty="0">
                <a:solidFill>
                  <a:schemeClr val="bg2"/>
                </a:solidFill>
              </a:rPr>
              <a:t>Gender pay gap </a:t>
            </a:r>
          </a:p>
          <a:p>
            <a:pPr marL="457200" indent="-457200">
              <a:buFont typeface="+mj-lt"/>
              <a:buAutoNum type="alphaLcParenR"/>
            </a:pPr>
            <a:r>
              <a:rPr lang="en-GB" dirty="0"/>
              <a:t>Summary of actions taken in 2022/23 </a:t>
            </a:r>
          </a:p>
          <a:p>
            <a:pPr marL="457200" indent="-457200">
              <a:buFont typeface="+mj-lt"/>
              <a:buAutoNum type="alphaLcParenR"/>
            </a:pPr>
            <a:r>
              <a:rPr lang="en-GB" dirty="0"/>
              <a:t>Next steps- priority actions 2023/24</a:t>
            </a:r>
          </a:p>
          <a:p>
            <a:pPr marL="457200" indent="-457200">
              <a:buFont typeface="+mj-lt"/>
              <a:buAutoNum type="alphaLcParenR"/>
            </a:pPr>
            <a:r>
              <a:rPr lang="en-GB" dirty="0"/>
              <a:t>Staff Network highlights</a:t>
            </a:r>
          </a:p>
        </p:txBody>
      </p:sp>
    </p:spTree>
    <p:extLst>
      <p:ext uri="{BB962C8B-B14F-4D97-AF65-F5344CB8AC3E}">
        <p14:creationId xmlns:p14="http://schemas.microsoft.com/office/powerpoint/2010/main" val="144955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EA21F0-B8C2-9551-B766-69702192058D}"/>
              </a:ext>
            </a:extLst>
          </p:cNvPr>
          <p:cNvSpPr>
            <a:spLocks noGrp="1"/>
          </p:cNvSpPr>
          <p:nvPr>
            <p:ph type="subTitle" idx="1"/>
          </p:nvPr>
        </p:nvSpPr>
        <p:spPr>
          <a:xfrm>
            <a:off x="549078" y="425924"/>
            <a:ext cx="10654212" cy="1276349"/>
          </a:xfrm>
        </p:spPr>
        <p:txBody>
          <a:bodyPr>
            <a:normAutofit fontScale="25000" lnSpcReduction="20000"/>
          </a:bodyPr>
          <a:lstStyle/>
          <a:p>
            <a:pPr>
              <a:lnSpc>
                <a:spcPct val="110000"/>
              </a:lnSpc>
              <a:spcBef>
                <a:spcPct val="0"/>
              </a:spcBef>
            </a:pPr>
            <a:r>
              <a:rPr lang="en-GB" sz="6400" dirty="0"/>
              <a:t>The following slides provide an overview of our key workforce EDI data for the period 2022/23, key actions we have taken over the past year, and an overview of our approach and aspirations for 2023/24 and beyond.</a:t>
            </a:r>
          </a:p>
          <a:p>
            <a:pPr>
              <a:lnSpc>
                <a:spcPct val="110000"/>
              </a:lnSpc>
              <a:spcBef>
                <a:spcPct val="0"/>
              </a:spcBef>
            </a:pPr>
            <a:endParaRPr lang="en-GB" sz="6400" dirty="0"/>
          </a:p>
          <a:p>
            <a:pPr>
              <a:lnSpc>
                <a:spcPct val="110000"/>
              </a:lnSpc>
              <a:spcBef>
                <a:spcPct val="0"/>
              </a:spcBef>
            </a:pPr>
            <a:r>
              <a:rPr lang="en-GB" sz="6400" dirty="0"/>
              <a:t>We include data from ESR, our latest Staff Survey, as well as from pay gap, WRES and WDES reporting. The reporting date is 31</a:t>
            </a:r>
            <a:r>
              <a:rPr lang="en-GB" sz="6400" baseline="30000" dirty="0"/>
              <a:t>st</a:t>
            </a:r>
            <a:r>
              <a:rPr lang="en-GB" sz="6400" dirty="0"/>
              <a:t> March 2023 (except for the Staff Survey, which is November 2022).</a:t>
            </a:r>
          </a:p>
          <a:p>
            <a:pPr>
              <a:lnSpc>
                <a:spcPct val="110000"/>
              </a:lnSpc>
              <a:spcBef>
                <a:spcPct val="0"/>
              </a:spcBef>
            </a:pPr>
            <a:endParaRPr lang="en-GB" sz="6400" dirty="0"/>
          </a:p>
          <a:p>
            <a:pPr>
              <a:lnSpc>
                <a:spcPct val="110000"/>
              </a:lnSpc>
              <a:spcBef>
                <a:spcPct val="0"/>
              </a:spcBef>
            </a:pPr>
            <a:r>
              <a:rPr lang="en-GB" sz="6400" dirty="0"/>
              <a:t>Our data shows that ethnic minority staff remain underrepresented at senior levels. However, we continue to make improvements in representation, including at bands 8a and 8b,  and have significantly improved our interview to appointment rates for ethnic minority colleagues. </a:t>
            </a:r>
          </a:p>
          <a:p>
            <a:pPr>
              <a:lnSpc>
                <a:spcPct val="110000"/>
              </a:lnSpc>
              <a:spcBef>
                <a:spcPct val="0"/>
              </a:spcBef>
            </a:pPr>
            <a:endParaRPr lang="en-GB" sz="6400" dirty="0"/>
          </a:p>
          <a:p>
            <a:pPr>
              <a:lnSpc>
                <a:spcPct val="110000"/>
              </a:lnSpc>
              <a:spcBef>
                <a:spcPct val="0"/>
              </a:spcBef>
            </a:pPr>
            <a:r>
              <a:rPr lang="en-GB" sz="6400" dirty="0"/>
              <a:t>The improvement in our interview conversion rate for ethnic minority candidates is an important step forward and speaks to a genuine ‘step change’ in NICE’s recruitment culture.</a:t>
            </a:r>
          </a:p>
          <a:p>
            <a:pPr>
              <a:lnSpc>
                <a:spcPct val="110000"/>
              </a:lnSpc>
              <a:spcBef>
                <a:spcPct val="0"/>
              </a:spcBef>
            </a:pPr>
            <a:endParaRPr lang="en-GB" sz="6400" dirty="0"/>
          </a:p>
          <a:p>
            <a:pPr>
              <a:lnSpc>
                <a:spcPct val="110000"/>
              </a:lnSpc>
              <a:spcBef>
                <a:spcPct val="0"/>
              </a:spcBef>
            </a:pPr>
            <a:r>
              <a:rPr lang="en-GB" sz="6400" dirty="0"/>
              <a:t>Data from our annual Staff Survey shows that key engagement and well-being measures for ethnic minority and LGBTQ+ staff are closely aligned to overall staff scores; however, we continue to see notable disparities for disabled staff. </a:t>
            </a:r>
          </a:p>
          <a:p>
            <a:pPr>
              <a:lnSpc>
                <a:spcPct val="110000"/>
              </a:lnSpc>
              <a:spcBef>
                <a:spcPct val="0"/>
              </a:spcBef>
            </a:pPr>
            <a:endParaRPr lang="en-GB" sz="6400" dirty="0"/>
          </a:p>
          <a:p>
            <a:pPr>
              <a:lnSpc>
                <a:spcPct val="110000"/>
              </a:lnSpc>
              <a:spcBef>
                <a:spcPct val="0"/>
              </a:spcBef>
            </a:pPr>
            <a:r>
              <a:rPr lang="en-GB" sz="6400" dirty="0"/>
              <a:t>The report also highlights disappointing disparities in bullying, harassment and discrimination reporting for ethnic minority, LGBTQ+ and disabled staff; again, the disparities are especially marked for disabled staff. </a:t>
            </a:r>
          </a:p>
          <a:p>
            <a:pPr>
              <a:lnSpc>
                <a:spcPct val="110000"/>
              </a:lnSpc>
              <a:spcBef>
                <a:spcPct val="0"/>
              </a:spcBef>
            </a:pPr>
            <a:endParaRPr lang="en-GB" sz="6400" dirty="0"/>
          </a:p>
          <a:p>
            <a:pPr>
              <a:lnSpc>
                <a:spcPct val="110000"/>
              </a:lnSpc>
              <a:spcBef>
                <a:spcPct val="0"/>
              </a:spcBef>
            </a:pPr>
            <a:r>
              <a:rPr lang="en-GB" sz="6400" dirty="0"/>
              <a:t>The staff experience data for disabled staff is a cause for concern and NICE is committed to taking decisive action to address this.</a:t>
            </a:r>
          </a:p>
          <a:p>
            <a:pPr>
              <a:lnSpc>
                <a:spcPct val="110000"/>
              </a:lnSpc>
              <a:spcBef>
                <a:spcPct val="0"/>
              </a:spcBef>
            </a:pPr>
            <a:endParaRPr lang="en-GB" sz="7200" dirty="0"/>
          </a:p>
        </p:txBody>
      </p:sp>
      <p:sp>
        <p:nvSpPr>
          <p:cNvPr id="4" name="Title 3">
            <a:extLst>
              <a:ext uri="{FF2B5EF4-FFF2-40B4-BE49-F238E27FC236}">
                <a16:creationId xmlns:a16="http://schemas.microsoft.com/office/drawing/2014/main" id="{D83E5360-E170-DAEF-C047-AB7200B524E3}"/>
              </a:ext>
              <a:ext uri="{C183D7F6-B498-43B3-948B-1728B52AA6E4}">
                <adec:decorative xmlns:adec="http://schemas.microsoft.com/office/drawing/2017/decorative" val="1"/>
              </a:ext>
            </a:extLst>
          </p:cNvPr>
          <p:cNvSpPr>
            <a:spLocks noGrp="1"/>
          </p:cNvSpPr>
          <p:nvPr>
            <p:ph type="ctrTitle"/>
          </p:nvPr>
        </p:nvSpPr>
        <p:spPr>
          <a:xfrm>
            <a:off x="724988" y="-1276350"/>
            <a:ext cx="5153298" cy="1276350"/>
          </a:xfrm>
        </p:spPr>
        <p:txBody>
          <a:bodyPr vert="horz" lIns="91440" tIns="45720" rIns="91440" bIns="45720" rtlCol="0" anchor="b" anchorCtr="0">
            <a:normAutofit fontScale="90000"/>
          </a:bodyPr>
          <a:lstStyle/>
          <a:p>
            <a:r>
              <a:rPr lang="en-GB" dirty="0"/>
              <a:t>Workforce equality activity and data continued</a:t>
            </a:r>
          </a:p>
        </p:txBody>
      </p:sp>
    </p:spTree>
    <p:extLst>
      <p:ext uri="{BB962C8B-B14F-4D97-AF65-F5344CB8AC3E}">
        <p14:creationId xmlns:p14="http://schemas.microsoft.com/office/powerpoint/2010/main" val="209674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F4F9B9-4BA2-C59C-D850-417C709C16CB}"/>
              </a:ext>
            </a:extLst>
          </p:cNvPr>
          <p:cNvSpPr>
            <a:spLocks noGrp="1"/>
          </p:cNvSpPr>
          <p:nvPr>
            <p:ph type="ctrTitle"/>
          </p:nvPr>
        </p:nvSpPr>
        <p:spPr>
          <a:xfrm>
            <a:off x="245381" y="90954"/>
            <a:ext cx="11680320" cy="1160319"/>
          </a:xfrm>
        </p:spPr>
        <p:txBody>
          <a:bodyPr>
            <a:noAutofit/>
          </a:bodyPr>
          <a:lstStyle/>
          <a:p>
            <a:r>
              <a:rPr lang="en-GB" sz="3200" dirty="0"/>
              <a:t>Objective 2: to develop our workforce and culture to be more equal, diverse and inclusive</a:t>
            </a:r>
          </a:p>
        </p:txBody>
      </p:sp>
      <p:sp>
        <p:nvSpPr>
          <p:cNvPr id="9" name="Rectangle 8">
            <a:extLst>
              <a:ext uri="{FF2B5EF4-FFF2-40B4-BE49-F238E27FC236}">
                <a16:creationId xmlns:a16="http://schemas.microsoft.com/office/drawing/2014/main" id="{A31BF4CF-C822-6A0F-A8A7-1C3EF7B1E564}"/>
              </a:ext>
            </a:extLst>
          </p:cNvPr>
          <p:cNvSpPr/>
          <p:nvPr/>
        </p:nvSpPr>
        <p:spPr>
          <a:xfrm>
            <a:off x="112231" y="1106243"/>
            <a:ext cx="3175564" cy="44767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Sub-objective</a:t>
            </a:r>
          </a:p>
        </p:txBody>
      </p:sp>
      <p:sp>
        <p:nvSpPr>
          <p:cNvPr id="11" name="Rectangle 10">
            <a:extLst>
              <a:ext uri="{FF2B5EF4-FFF2-40B4-BE49-F238E27FC236}">
                <a16:creationId xmlns:a16="http://schemas.microsoft.com/office/drawing/2014/main" id="{0F15FE69-ACA6-BD7E-B453-6F789249FB7C}"/>
              </a:ext>
            </a:extLst>
          </p:cNvPr>
          <p:cNvSpPr/>
          <p:nvPr/>
        </p:nvSpPr>
        <p:spPr>
          <a:xfrm>
            <a:off x="4118547" y="1106243"/>
            <a:ext cx="7721028" cy="44767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Update</a:t>
            </a:r>
          </a:p>
        </p:txBody>
      </p:sp>
      <p:graphicFrame>
        <p:nvGraphicFramePr>
          <p:cNvPr id="7" name="Table 6">
            <a:extLst>
              <a:ext uri="{FF2B5EF4-FFF2-40B4-BE49-F238E27FC236}">
                <a16:creationId xmlns:a16="http://schemas.microsoft.com/office/drawing/2014/main" id="{B56EEE1C-EDCE-F447-F45C-C976FC7B7294}"/>
              </a:ext>
            </a:extLst>
          </p:cNvPr>
          <p:cNvGraphicFramePr>
            <a:graphicFrameLocks noGrp="1"/>
          </p:cNvGraphicFramePr>
          <p:nvPr>
            <p:extLst>
              <p:ext uri="{D42A27DB-BD31-4B8C-83A1-F6EECF244321}">
                <p14:modId xmlns:p14="http://schemas.microsoft.com/office/powerpoint/2010/main" val="3001122812"/>
              </p:ext>
            </p:extLst>
          </p:nvPr>
        </p:nvGraphicFramePr>
        <p:xfrm>
          <a:off x="112231" y="1679533"/>
          <a:ext cx="11946619" cy="5248736"/>
        </p:xfrm>
        <a:graphic>
          <a:graphicData uri="http://schemas.openxmlformats.org/drawingml/2006/table">
            <a:tbl>
              <a:tblPr/>
              <a:tblGrid>
                <a:gridCol w="3325061">
                  <a:extLst>
                    <a:ext uri="{9D8B030D-6E8A-4147-A177-3AD203B41FA5}">
                      <a16:colId xmlns:a16="http://schemas.microsoft.com/office/drawing/2014/main" val="227645556"/>
                    </a:ext>
                  </a:extLst>
                </a:gridCol>
                <a:gridCol w="639941">
                  <a:extLst>
                    <a:ext uri="{9D8B030D-6E8A-4147-A177-3AD203B41FA5}">
                      <a16:colId xmlns:a16="http://schemas.microsoft.com/office/drawing/2014/main" val="4236398584"/>
                    </a:ext>
                  </a:extLst>
                </a:gridCol>
                <a:gridCol w="7981617">
                  <a:extLst>
                    <a:ext uri="{9D8B030D-6E8A-4147-A177-3AD203B41FA5}">
                      <a16:colId xmlns:a16="http://schemas.microsoft.com/office/drawing/2014/main" val="2860691648"/>
                    </a:ext>
                  </a:extLst>
                </a:gridCol>
              </a:tblGrid>
              <a:tr h="1333661">
                <a:tc>
                  <a:txBody>
                    <a:bodyPr/>
                    <a:lstStyle/>
                    <a:p>
                      <a:pPr algn="l" fontAlgn="ctr"/>
                      <a:r>
                        <a:rPr lang="en-GB" sz="1200" b="0" i="0" u="none" strike="noStrike" dirty="0">
                          <a:solidFill>
                            <a:srgbClr val="000000"/>
                          </a:solidFill>
                          <a:effectLst/>
                          <a:latin typeface="+mn-lt"/>
                        </a:rPr>
                        <a:t>Improve the quality of our equality data </a:t>
                      </a:r>
                    </a:p>
                    <a:p>
                      <a:pPr algn="l" fontAlgn="ctr"/>
                      <a:r>
                        <a:rPr lang="en-GB" sz="1200" b="0" i="0" u="none" strike="noStrike" dirty="0">
                          <a:solidFill>
                            <a:srgbClr val="000000"/>
                          </a:solidFill>
                          <a:effectLst/>
                          <a:latin typeface="+mn-lt"/>
                        </a:rPr>
                        <a:t>(50% reduction in non-disclosure rates across groups)</a:t>
                      </a:r>
                    </a:p>
                  </a:txBody>
                  <a:tcPr marL="635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GB"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285750" indent="-285750">
                        <a:buFont typeface="Arial" panose="020B0604020202020204" pitchFamily="34" charset="0"/>
                        <a:buChar char="•"/>
                      </a:pPr>
                      <a:r>
                        <a:rPr lang="en-GB" sz="1200" dirty="0"/>
                        <a:t>The start of 2022/23 saw the TUPE transfer of new staff from the Royal College of Obstetricians and Gynaecologists and Royal College of Physicians, which did not include the transfer of any previously recorded equalities data to ESR. </a:t>
                      </a:r>
                    </a:p>
                    <a:p>
                      <a:pPr marL="285750" indent="-285750">
                        <a:buFont typeface="Arial" panose="020B0604020202020204" pitchFamily="34" charset="0"/>
                        <a:buChar char="•"/>
                      </a:pPr>
                      <a:r>
                        <a:rPr lang="en-GB" sz="1200" dirty="0"/>
                        <a:t>This has resulted in an increase in non-declaration rates overall, however non-declaration rates for AfC  staff continued to decrease in 22/23. </a:t>
                      </a:r>
                    </a:p>
                    <a:p>
                      <a:pPr marL="285750" indent="-285750">
                        <a:buFont typeface="Arial" panose="020B0604020202020204" pitchFamily="34" charset="0"/>
                        <a:buChar char="•"/>
                      </a:pPr>
                      <a:r>
                        <a:rPr lang="en-GB" sz="1200" dirty="0"/>
                        <a:t>We are continuing to encourage all staff to declare their equality data and will take targeted action to address the non-declaration rates of TUPE staff over the period 2023/24. </a:t>
                      </a:r>
                    </a:p>
                  </a:txBody>
                  <a:tcPr marL="20186" marR="20186" marT="10093" marB="100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95650733"/>
                  </a:ext>
                </a:extLst>
              </a:tr>
              <a:tr h="1987087">
                <a:tc rowSpan="2">
                  <a:txBody>
                    <a:bodyPr/>
                    <a:lstStyle/>
                    <a:p>
                      <a:pPr algn="l" fontAlgn="ctr"/>
                      <a:r>
                        <a:rPr lang="en-GB" sz="1200" b="0" i="0" u="none" strike="noStrike" dirty="0">
                          <a:solidFill>
                            <a:srgbClr val="000000"/>
                          </a:solidFill>
                          <a:effectLst/>
                          <a:latin typeface="+mn-lt"/>
                        </a:rPr>
                        <a:t>Create a more diverse workforce</a:t>
                      </a:r>
                    </a:p>
                    <a:p>
                      <a:pPr algn="l" fontAlgn="ctr"/>
                      <a:r>
                        <a:rPr lang="en-GB" sz="1200" b="0" i="0" u="none" strike="noStrike" dirty="0">
                          <a:solidFill>
                            <a:srgbClr val="000000"/>
                          </a:solidFill>
                          <a:effectLst/>
                          <a:latin typeface="+mn-lt"/>
                        </a:rPr>
                        <a:t>(20% increase in ethnic minority staff at bands 1-7-  met, currently at 44% increase since 2019/20)</a:t>
                      </a:r>
                    </a:p>
                    <a:p>
                      <a:pPr algn="l" fontAlgn="ctr"/>
                      <a:endParaRPr lang="en-GB" sz="1200" b="0" i="0" u="none" strike="noStrike" dirty="0">
                        <a:solidFill>
                          <a:srgbClr val="000000"/>
                        </a:solidFill>
                        <a:effectLst/>
                        <a:latin typeface="+mn-lt"/>
                      </a:endParaRPr>
                    </a:p>
                    <a:p>
                      <a:pPr algn="l" fontAlgn="ctr"/>
                      <a:r>
                        <a:rPr lang="en-GB" sz="1200" b="0" i="0" u="none" strike="noStrike" dirty="0">
                          <a:solidFill>
                            <a:srgbClr val="000000"/>
                          </a:solidFill>
                          <a:effectLst/>
                          <a:latin typeface="+mn-lt"/>
                        </a:rPr>
                        <a:t>Create a more diverse leadership cadre</a:t>
                      </a:r>
                    </a:p>
                    <a:p>
                      <a:pPr algn="l" fontAlgn="ctr"/>
                      <a:r>
                        <a:rPr lang="en-GB" sz="1200" b="0" i="0" u="none" strike="noStrike" dirty="0">
                          <a:solidFill>
                            <a:srgbClr val="000000"/>
                          </a:solidFill>
                          <a:effectLst/>
                          <a:latin typeface="+mn-lt"/>
                        </a:rPr>
                        <a:t>(20% increase in ethnic minority staff in band 8a and above –met, currently at 61% increase since 2019/20</a:t>
                      </a:r>
                    </a:p>
                  </a:txBody>
                  <a:tcPr marL="635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algn="l" fontAlgn="ctr"/>
                      <a:endParaRPr lang="en-GB"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indent="0" algn="l" fontAlgn="base">
                        <a:buFont typeface="Arial" panose="020B0604020202020204" pitchFamily="34" charset="0"/>
                        <a:buNone/>
                      </a:pPr>
                      <a:endParaRPr lang="en-GB" sz="1200" b="0" i="0" dirty="0">
                        <a:solidFill>
                          <a:schemeClr val="tx1"/>
                        </a:solidFill>
                        <a:effectLst/>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dirty="0"/>
                        <a:t>In total, 18% of NICE staff in 22/23 are from an ethnic minority. This is an increase of 12.5% since 2021/22</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dirty="0">
                          <a:solidFill>
                            <a:schemeClr val="tx1"/>
                          </a:solidFill>
                          <a:effectLst/>
                        </a:rPr>
                        <a:t>14.2% of staff at band 8a or above are from an ethnic minority, an improvement of 9.2% from 2021/22. </a:t>
                      </a:r>
                    </a:p>
                    <a:p>
                      <a:pPr marL="285750" indent="-285750" algn="l" fontAlgn="base">
                        <a:buFont typeface="Arial" panose="020B0604020202020204" pitchFamily="34" charset="0"/>
                        <a:buChar char="•"/>
                      </a:pPr>
                      <a:r>
                        <a:rPr lang="en-GB" sz="1200" b="0" i="0" dirty="0">
                          <a:solidFill>
                            <a:schemeClr val="tx1"/>
                          </a:solidFill>
                          <a:effectLst/>
                        </a:rPr>
                        <a:t>Ethnic minority staff continue to be underrepresented at senior levels, although there have been continued small improvements in representation at most levels, including bands 8a, and 8b.</a:t>
                      </a:r>
                    </a:p>
                    <a:p>
                      <a:pPr marL="285750" indent="-285750" algn="l" fontAlgn="base">
                        <a:buFont typeface="Arial" panose="020B0604020202020204" pitchFamily="34" charset="0"/>
                        <a:buChar char="•"/>
                      </a:pPr>
                      <a:r>
                        <a:rPr lang="en-GB" sz="1200" b="0" i="0" dirty="0">
                          <a:solidFill>
                            <a:schemeClr val="tx1"/>
                          </a:solidFill>
                          <a:effectLst/>
                        </a:rPr>
                        <a:t>For 2021/22, white staff were 2.10 times more likely than their ethnic minority counterparts to be appointed after interview; for 2022/23, the figure has fallen to 1.45 times more likely. This is an improvement of 31%.</a:t>
                      </a:r>
                    </a:p>
                  </a:txBody>
                  <a:tcPr marL="20186" marR="20186" marT="10093" marB="100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50168560"/>
                  </a:ext>
                </a:extLst>
              </a:tr>
              <a:tr h="0">
                <a:tc vMerge="1">
                  <a:txBody>
                    <a:bodyPr/>
                    <a:lstStyle/>
                    <a:p>
                      <a:pPr algn="l" fontAlgn="ctr"/>
                      <a:r>
                        <a:rPr lang="en-GB" sz="1200" b="0" i="0" u="none" strike="noStrike">
                          <a:solidFill>
                            <a:srgbClr val="000000"/>
                          </a:solidFill>
                          <a:effectLst/>
                          <a:latin typeface="+mn-lt"/>
                        </a:rPr>
                        <a:t>Create a more diverse leadership cadre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fontAlgn="ctr"/>
                      <a:endParaRPr lang="en-GB" sz="1200" b="0" i="0" u="none" strike="noStrike">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8674"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latin typeface="+mn-lt"/>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latin typeface="+mn-lt"/>
                          <a:ea typeface="+mn-ea"/>
                          <a:cs typeface="+mn-cs"/>
                        </a:rPr>
                        <a:t>Our 2022 staff survey found equal engagement, wellbeing and trust in managers between ethnic minority, LGBTQ+, and all staff. Disabled staff had lower engagement scores and a notably worse risk of having poor wellbeing. Ethnic minority staff had the highest trust in managers than any other staff groups, while LGBTQ+ staff enjoyed comparatively high levels of wellbeing. There were higher rates of bullying, harassment and discrimination for ethnic minority and LGBTQ+ staff, and significantly higher for disabled staff.</a:t>
                      </a:r>
                    </a:p>
                  </a:txBody>
                  <a:tcPr marL="20186" marR="20186" marT="10093" marB="100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00455375"/>
                  </a:ext>
                </a:extLst>
              </a:tr>
              <a:tr h="799842">
                <a:tc>
                  <a:txBody>
                    <a:bodyPr/>
                    <a:lstStyle/>
                    <a:p>
                      <a:pPr algn="l" fontAlgn="ctr"/>
                      <a:r>
                        <a:rPr lang="en-GB" sz="1200" b="0" i="0" u="none" strike="noStrike" dirty="0">
                          <a:solidFill>
                            <a:srgbClr val="000000"/>
                          </a:solidFill>
                          <a:effectLst/>
                          <a:latin typeface="+mn-lt"/>
                        </a:rPr>
                        <a:t>Create a culture of belonging. Improving staff experience for staff from under-represented groups (year-on-year improvements)</a:t>
                      </a:r>
                    </a:p>
                    <a:p>
                      <a:pPr algn="l" fontAlgn="ctr"/>
                      <a:endParaRPr lang="en-GB" sz="1200" b="0" i="0" u="none" strike="noStrike" dirty="0">
                        <a:solidFill>
                          <a:srgbClr val="000000"/>
                        </a:solidFill>
                        <a:effectLst/>
                        <a:latin typeface="+mn-lt"/>
                      </a:endParaRPr>
                    </a:p>
                    <a:p>
                      <a:pPr algn="l" fontAlgn="ctr"/>
                      <a:endParaRPr lang="en-GB" sz="1200" b="0" i="0" u="none" strike="noStrike" dirty="0">
                        <a:solidFill>
                          <a:srgbClr val="000000"/>
                        </a:solidFill>
                        <a:effectLst/>
                        <a:latin typeface="+mn-lt"/>
                      </a:endParaRPr>
                    </a:p>
                    <a:p>
                      <a:pPr algn="l" fontAlgn="ctr"/>
                      <a:endParaRPr lang="en-GB" sz="1200" b="0" i="0" u="none" strike="noStrike" dirty="0">
                        <a:solidFill>
                          <a:srgbClr val="000000"/>
                        </a:solidFill>
                        <a:effectLst/>
                        <a:latin typeface="+mn-lt"/>
                      </a:endParaRPr>
                    </a:p>
                  </a:txBody>
                  <a:tcPr marL="635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GB"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algn="l" fontAlgn="base"/>
                      <a:endParaRPr lang="en-GB" sz="1200" b="0" i="0">
                        <a:solidFill>
                          <a:schemeClr val="tx1"/>
                        </a:solidFill>
                        <a:effectLst/>
                      </a:endParaRPr>
                    </a:p>
                  </a:txBody>
                  <a:tcPr marL="20186" marR="20186" marT="10093" marB="100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2363891"/>
                  </a:ext>
                </a:extLst>
              </a:tr>
              <a:tr h="627642">
                <a:tc>
                  <a:txBody>
                    <a:bodyPr/>
                    <a:lstStyle/>
                    <a:p>
                      <a:pPr algn="l" fontAlgn="ctr"/>
                      <a:r>
                        <a:rPr lang="en-GB" sz="1200" b="0" i="0" u="none" strike="noStrike" dirty="0">
                          <a:solidFill>
                            <a:srgbClr val="000000"/>
                          </a:solidFill>
                          <a:effectLst/>
                          <a:latin typeface="+mn-lt"/>
                          <a:cs typeface="Arial" panose="020B0604020202020204" pitchFamily="34" charset="0"/>
                        </a:rPr>
                        <a:t>Creating a culture where there is equality of opportunity for all (increase number of EIA by 50%)</a:t>
                      </a:r>
                      <a:endParaRPr lang="en-GB" sz="1200" b="0" i="0" u="none" strike="noStrike" dirty="0">
                        <a:solidFill>
                          <a:srgbClr val="000000"/>
                        </a:solidFill>
                        <a:effectLst/>
                        <a:latin typeface="+mn-lt"/>
                      </a:endParaRPr>
                    </a:p>
                  </a:txBody>
                  <a:tcPr marL="6350" marR="6350" marT="635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endParaRPr lang="en-GB" sz="12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1450" lvl="0" indent="-171450" algn="l" fontAlgn="base">
                        <a:buFont typeface="Arial" panose="020B0604020202020204" pitchFamily="34" charset="0"/>
                        <a:buChar char="•"/>
                      </a:pPr>
                      <a:r>
                        <a:rPr lang="en-GB" sz="1200" b="0" i="0" dirty="0">
                          <a:solidFill>
                            <a:schemeClr val="tx1"/>
                          </a:solidFill>
                          <a:effectLst/>
                        </a:rPr>
                        <a:t>We have increased the number of workforce Equality Impact Assessments completed and sent to HR by 50% for this year</a:t>
                      </a:r>
                    </a:p>
                  </a:txBody>
                  <a:tcPr marL="20186" marR="20186" marT="10093" marB="100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8674"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46714177"/>
                  </a:ext>
                </a:extLst>
              </a:tr>
            </a:tbl>
          </a:graphicData>
        </a:graphic>
      </p:graphicFrame>
      <p:sp>
        <p:nvSpPr>
          <p:cNvPr id="8" name="Rectangle 2">
            <a:extLst>
              <a:ext uri="{FF2B5EF4-FFF2-40B4-BE49-F238E27FC236}">
                <a16:creationId xmlns:a16="http://schemas.microsoft.com/office/drawing/2014/main" id="{0A776467-389B-66A0-13F2-F43E55CF2E15}"/>
              </a:ext>
              <a:ext uri="{C183D7F6-B498-43B3-948B-1728B52AA6E4}">
                <adec:decorative xmlns:adec="http://schemas.microsoft.com/office/drawing/2017/decorative" val="1"/>
              </a:ext>
            </a:extLst>
          </p:cNvPr>
          <p:cNvSpPr>
            <a:spLocks noChangeArrowheads="1"/>
          </p:cNvSpPr>
          <p:nvPr/>
        </p:nvSpPr>
        <p:spPr bwMode="auto">
          <a:xfrm>
            <a:off x="3003184" y="1739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91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458B5-88C7-BBB3-E522-4D3B296ABABD}"/>
              </a:ext>
            </a:extLst>
          </p:cNvPr>
          <p:cNvSpPr>
            <a:spLocks noGrp="1"/>
          </p:cNvSpPr>
          <p:nvPr>
            <p:ph type="title" idx="4294967295"/>
          </p:nvPr>
        </p:nvSpPr>
        <p:spPr>
          <a:xfrm>
            <a:off x="0" y="-54765"/>
            <a:ext cx="12192000" cy="365107"/>
          </a:xfrm>
          <a:prstGeom prst="rect">
            <a:avLst/>
          </a:prstGeom>
          <a:solidFill>
            <a:srgbClr val="228096"/>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lt1"/>
                </a:solidFill>
                <a:effectLst/>
                <a:uLnTx/>
                <a:uFillTx/>
                <a:latin typeface="+mn-lt"/>
                <a:ea typeface="+mn-ea"/>
                <a:cs typeface="+mn-cs"/>
              </a:rPr>
              <a:t>Key workforce data for 2022/23</a:t>
            </a:r>
          </a:p>
        </p:txBody>
      </p:sp>
      <p:sp>
        <p:nvSpPr>
          <p:cNvPr id="5" name="Text Placeholder 4">
            <a:extLst>
              <a:ext uri="{FF2B5EF4-FFF2-40B4-BE49-F238E27FC236}">
                <a16:creationId xmlns:a16="http://schemas.microsoft.com/office/drawing/2014/main" id="{52B8D470-E895-45C2-A206-F1320A90EC04}"/>
              </a:ext>
            </a:extLst>
          </p:cNvPr>
          <p:cNvSpPr>
            <a:spLocks noGrp="1"/>
          </p:cNvSpPr>
          <p:nvPr>
            <p:ph type="body" sz="quarter" idx="12"/>
          </p:nvPr>
        </p:nvSpPr>
        <p:spPr>
          <a:xfrm>
            <a:off x="316143" y="549917"/>
            <a:ext cx="11559713" cy="4398033"/>
          </a:xfrm>
        </p:spPr>
        <p:txBody>
          <a:bodyPr>
            <a:noAutofit/>
          </a:bodyPr>
          <a:lstStyle/>
          <a:p>
            <a:r>
              <a:rPr lang="en-GB" sz="1600" dirty="0">
                <a:effectLst/>
                <a:latin typeface="+mn-lt"/>
                <a:ea typeface="Times New Roman" panose="02020603050405020304" pitchFamily="18" charset="0"/>
                <a:cs typeface="Arial" panose="020B0604020202020204" pitchFamily="34" charset="0"/>
              </a:rPr>
              <a:t>Electronic Staff Record (ESR) data show: </a:t>
            </a:r>
          </a:p>
          <a:p>
            <a:pPr marL="285750" indent="-285750">
              <a:buFont typeface="Arial" panose="020B0604020202020204" pitchFamily="34" charset="0"/>
              <a:buChar char="•"/>
            </a:pPr>
            <a:r>
              <a:rPr lang="en-GB" sz="1600" dirty="0">
                <a:effectLst/>
                <a:latin typeface="+mn-lt"/>
                <a:ea typeface="Times New Roman" panose="02020603050405020304" pitchFamily="18" charset="0"/>
                <a:cs typeface="Arial" panose="020B0604020202020204" pitchFamily="34" charset="0"/>
              </a:rPr>
              <a:t>On March 31</a:t>
            </a:r>
            <a:r>
              <a:rPr lang="en-GB" sz="1600" baseline="30000" dirty="0">
                <a:effectLst/>
                <a:latin typeface="+mn-lt"/>
                <a:ea typeface="Times New Roman" panose="02020603050405020304" pitchFamily="18" charset="0"/>
                <a:cs typeface="Arial" panose="020B0604020202020204" pitchFamily="34" charset="0"/>
              </a:rPr>
              <a:t>st</a:t>
            </a:r>
            <a:r>
              <a:rPr lang="en-GB" sz="1600" dirty="0">
                <a:effectLst/>
                <a:latin typeface="+mn-lt"/>
                <a:ea typeface="Times New Roman" panose="02020603050405020304" pitchFamily="18" charset="0"/>
                <a:cs typeface="Arial" panose="020B0604020202020204" pitchFamily="34" charset="0"/>
              </a:rPr>
              <a:t> 2023, there were 866 employees at NICE (</a:t>
            </a:r>
            <a:r>
              <a:rPr lang="en-GB" sz="1600" dirty="0">
                <a:latin typeface="+mn-lt"/>
                <a:ea typeface="Times New Roman" panose="02020603050405020304" pitchFamily="18" charset="0"/>
                <a:cs typeface="Arial" panose="020B0604020202020204" pitchFamily="34" charset="0"/>
              </a:rPr>
              <a:t>t</a:t>
            </a:r>
            <a:r>
              <a:rPr lang="en-GB" sz="1600" dirty="0">
                <a:effectLst/>
                <a:latin typeface="+mn-lt"/>
                <a:ea typeface="Times New Roman" panose="02020603050405020304" pitchFamily="18" charset="0"/>
                <a:cs typeface="Arial" panose="020B0604020202020204" pitchFamily="34" charset="0"/>
              </a:rPr>
              <a:t>his includes staff who joined NICE via the TUPE process on April 1 2022</a:t>
            </a:r>
            <a:r>
              <a:rPr lang="en-GB" sz="1600" dirty="0">
                <a:latin typeface="+mn-lt"/>
                <a:ea typeface="Times New Roman" panose="02020603050405020304" pitchFamily="18" charset="0"/>
                <a:cs typeface="Arial" panose="020B0604020202020204" pitchFamily="34" charset="0"/>
              </a:rPr>
              <a:t>)</a:t>
            </a:r>
            <a:endParaRPr lang="en-GB" sz="1600" dirty="0">
              <a:effectLst/>
              <a:latin typeface="+mn-lt"/>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600" dirty="0">
                <a:effectLst/>
                <a:latin typeface="+mn-lt"/>
                <a:ea typeface="Times New Roman" panose="02020603050405020304" pitchFamily="18" charset="0"/>
                <a:cs typeface="Arial" panose="020B0604020202020204" pitchFamily="34" charset="0"/>
              </a:rPr>
              <a:t>The gender split of the workforce is the same as last year: females at 69%, and men at 31%*</a:t>
            </a:r>
            <a:endParaRPr lang="en-GB" sz="1600" dirty="0">
              <a:effectLst/>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600" dirty="0">
                <a:effectLst/>
                <a:latin typeface="+mn-lt"/>
                <a:ea typeface="Times New Roman" panose="02020603050405020304" pitchFamily="18" charset="0"/>
                <a:cs typeface="Arial" panose="020B0604020202020204" pitchFamily="34" charset="0"/>
              </a:rPr>
              <a:t>Just over half (52%) of NICE’s workforce are 40 years old or less, the same as last year</a:t>
            </a:r>
          </a:p>
          <a:p>
            <a:pPr marL="285750" indent="-285750">
              <a:buFont typeface="Arial" panose="020B0604020202020204" pitchFamily="34" charset="0"/>
              <a:buChar char="•"/>
            </a:pPr>
            <a:r>
              <a:rPr lang="en-GB" sz="1600" dirty="0">
                <a:solidFill>
                  <a:srgbClr val="000000"/>
                </a:solidFill>
                <a:effectLst/>
                <a:latin typeface="+mn-lt"/>
                <a:ea typeface="Times New Roman" panose="02020603050405020304" pitchFamily="18" charset="0"/>
                <a:cs typeface="Arial" panose="020B0604020202020204" pitchFamily="34" charset="0"/>
              </a:rPr>
              <a:t>The overall proportion of ethnic minority staff is 18%, an increase from 16%</a:t>
            </a:r>
          </a:p>
          <a:p>
            <a:pPr marL="285750" indent="-285750">
              <a:buFont typeface="Arial" panose="020B0604020202020204" pitchFamily="34" charset="0"/>
              <a:buChar char="•"/>
            </a:pPr>
            <a:r>
              <a:rPr lang="en-GB" sz="1600" dirty="0">
                <a:effectLst/>
                <a:latin typeface="+mn-lt"/>
                <a:ea typeface="Times New Roman" panose="02020603050405020304" pitchFamily="18" charset="0"/>
                <a:cs typeface="Arial" panose="020B0604020202020204" pitchFamily="34" charset="0"/>
              </a:rPr>
              <a:t>9.24% of the workforce have declared a disability, an increase from 7.3% for the previous year</a:t>
            </a:r>
            <a:endParaRPr lang="en-GB" sz="1600" dirty="0">
              <a:effectLst/>
              <a:latin typeface="+mn-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600" dirty="0">
                <a:effectLst/>
                <a:latin typeface="+mn-lt"/>
                <a:ea typeface="Times New Roman" panose="02020603050405020304" pitchFamily="18" charset="0"/>
                <a:cs typeface="Arial" panose="020B0604020202020204" pitchFamily="34" charset="0"/>
              </a:rPr>
              <a:t>7.6% of staff have recorded their sexual orientation as LGBTQ+, which is the same as last year</a:t>
            </a:r>
            <a:endParaRPr lang="en-GB" sz="1600" dirty="0">
              <a:latin typeface="+mn-lt"/>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7CCAE6ED-4123-9D97-2CCB-5BD24B29D2F7}"/>
              </a:ext>
            </a:extLst>
          </p:cNvPr>
          <p:cNvSpPr txBox="1"/>
          <p:nvPr/>
        </p:nvSpPr>
        <p:spPr>
          <a:xfrm>
            <a:off x="884401" y="5187526"/>
            <a:ext cx="11076689" cy="830997"/>
          </a:xfrm>
          <a:prstGeom prst="rect">
            <a:avLst/>
          </a:prstGeom>
          <a:noFill/>
        </p:spPr>
        <p:txBody>
          <a:bodyPr wrap="square" rtlCol="0">
            <a:spAutoFit/>
          </a:bodyPr>
          <a:lstStyle/>
          <a:p>
            <a:pPr lvl="2" indent="0">
              <a:buNone/>
            </a:pPr>
            <a:r>
              <a:rPr lang="en-GB" sz="1600" dirty="0">
                <a:latin typeface="+mn-lt"/>
                <a:ea typeface="Times New Roman" panose="02020603050405020304" pitchFamily="18" charset="0"/>
                <a:cs typeface="Arial" panose="020B0604020202020204" pitchFamily="34" charset="0"/>
              </a:rPr>
              <a:t>*While </a:t>
            </a:r>
            <a:r>
              <a:rPr lang="en-GB" sz="1600" dirty="0">
                <a:effectLst/>
                <a:latin typeface="+mn-lt"/>
                <a:ea typeface="Arial" panose="020B0604020202020204" pitchFamily="34" charset="0"/>
                <a:cs typeface="Arial" panose="020B0604020202020204" pitchFamily="34" charset="0"/>
              </a:rPr>
              <a:t>ESR does not currently provide an option for employees who prefer to self-describe gender, our Staff Survey offers the option </a:t>
            </a:r>
            <a:r>
              <a:rPr lang="en-GB" sz="1600" dirty="0">
                <a:latin typeface="+mn-lt"/>
                <a:ea typeface="Arial" panose="020B0604020202020204" pitchFamily="34" charset="0"/>
                <a:cs typeface="Arial" panose="020B0604020202020204" pitchFamily="34" charset="0"/>
              </a:rPr>
              <a:t>for staff to identify as male, female, non-binary, transgender, or prefer not to say. For 2022, </a:t>
            </a:r>
            <a:r>
              <a:rPr lang="en-GB" sz="1600" dirty="0">
                <a:effectLst/>
                <a:latin typeface="+mn-lt"/>
                <a:ea typeface="Arial" panose="020B0604020202020204" pitchFamily="34" charset="0"/>
                <a:cs typeface="Arial" panose="020B0604020202020204" pitchFamily="34" charset="0"/>
              </a:rPr>
              <a:t>1% of staff identified as non-binary, with 4% preferring not to declare their gender. </a:t>
            </a:r>
            <a:endParaRPr lang="en-GB" sz="1600" dirty="0">
              <a:latin typeface="+mn-lt"/>
            </a:endParaRPr>
          </a:p>
        </p:txBody>
      </p:sp>
    </p:spTree>
    <p:extLst>
      <p:ext uri="{BB962C8B-B14F-4D97-AF65-F5344CB8AC3E}">
        <p14:creationId xmlns:p14="http://schemas.microsoft.com/office/powerpoint/2010/main" val="30439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5A8331-C618-99F9-4044-67104E675B2C}"/>
              </a:ext>
            </a:extLst>
          </p:cNvPr>
          <p:cNvSpPr>
            <a:spLocks noGrp="1"/>
          </p:cNvSpPr>
          <p:nvPr>
            <p:ph type="body" sz="quarter" idx="12"/>
          </p:nvPr>
        </p:nvSpPr>
        <p:spPr>
          <a:xfrm>
            <a:off x="557655" y="1387026"/>
            <a:ext cx="11076689" cy="3954638"/>
          </a:xfrm>
        </p:spPr>
        <p:txBody>
          <a:bodyPr>
            <a:normAutofit/>
          </a:bodyPr>
          <a:lstStyle/>
          <a:p>
            <a:pPr marL="285750" indent="-285750">
              <a:buFont typeface="Arial" panose="020B0604020202020204" pitchFamily="34" charset="0"/>
              <a:buChar char="•"/>
            </a:pPr>
            <a:r>
              <a:rPr lang="en-GB" sz="1600" dirty="0"/>
              <a:t>The start of 2022/23 saw the TUPE transfer of new staff from the Royal College of Obstetricians and Gynaecologists and Royal College of Physicians, which did not include the transfer of any previously recorded equalities data to ESR. As a result, all new staff now have to manually update their staff record to declare equalities data. </a:t>
            </a:r>
          </a:p>
          <a:p>
            <a:pPr marL="285750" indent="-285750">
              <a:buFont typeface="Arial" panose="020B0604020202020204" pitchFamily="34" charset="0"/>
              <a:buChar char="•"/>
            </a:pPr>
            <a:r>
              <a:rPr lang="en-GB" sz="1600" dirty="0"/>
              <a:t>This has resulted in an increase in non-declaration rates overall, though non-declaration rates for AfC staff continued to decrease in 22/23. </a:t>
            </a:r>
          </a:p>
        </p:txBody>
      </p:sp>
      <p:sp>
        <p:nvSpPr>
          <p:cNvPr id="3" name="Title 2">
            <a:extLst>
              <a:ext uri="{FF2B5EF4-FFF2-40B4-BE49-F238E27FC236}">
                <a16:creationId xmlns:a16="http://schemas.microsoft.com/office/drawing/2014/main" id="{688EFEBD-B00A-6B9A-667D-106FB1DE8AC7}"/>
              </a:ext>
            </a:extLst>
          </p:cNvPr>
          <p:cNvSpPr>
            <a:spLocks noGrp="1"/>
          </p:cNvSpPr>
          <p:nvPr>
            <p:ph type="ctrTitle"/>
          </p:nvPr>
        </p:nvSpPr>
        <p:spPr>
          <a:xfrm>
            <a:off x="539920" y="458777"/>
            <a:ext cx="11076689" cy="1160319"/>
          </a:xfrm>
        </p:spPr>
        <p:txBody>
          <a:bodyPr>
            <a:normAutofit/>
          </a:bodyPr>
          <a:lstStyle/>
          <a:p>
            <a:r>
              <a:rPr lang="en-GB" sz="3200" dirty="0"/>
              <a:t>There has been an increase in non-declaration rates, driven by TUPE of staff from other organisations</a:t>
            </a:r>
          </a:p>
        </p:txBody>
      </p:sp>
      <p:graphicFrame>
        <p:nvGraphicFramePr>
          <p:cNvPr id="4" name="Table 3">
            <a:extLst>
              <a:ext uri="{FF2B5EF4-FFF2-40B4-BE49-F238E27FC236}">
                <a16:creationId xmlns:a16="http://schemas.microsoft.com/office/drawing/2014/main" id="{830322D4-4679-869B-8334-B72DC28C927A}"/>
              </a:ext>
            </a:extLst>
          </p:cNvPr>
          <p:cNvGraphicFramePr>
            <a:graphicFrameLocks noGrp="1"/>
          </p:cNvGraphicFramePr>
          <p:nvPr>
            <p:extLst>
              <p:ext uri="{D42A27DB-BD31-4B8C-83A1-F6EECF244321}">
                <p14:modId xmlns:p14="http://schemas.microsoft.com/office/powerpoint/2010/main" val="3225799364"/>
              </p:ext>
            </p:extLst>
          </p:nvPr>
        </p:nvGraphicFramePr>
        <p:xfrm>
          <a:off x="1344298" y="3815274"/>
          <a:ext cx="10307781" cy="2390636"/>
        </p:xfrm>
        <a:graphic>
          <a:graphicData uri="http://schemas.openxmlformats.org/drawingml/2006/table">
            <a:tbl>
              <a:tblPr firstRow="1" firstCol="1" bandRow="1">
                <a:tableStyleId>{5C22544A-7EE6-4342-B048-85BDC9FD1C3A}</a:tableStyleId>
              </a:tblPr>
              <a:tblGrid>
                <a:gridCol w="2071816">
                  <a:extLst>
                    <a:ext uri="{9D8B030D-6E8A-4147-A177-3AD203B41FA5}">
                      <a16:colId xmlns:a16="http://schemas.microsoft.com/office/drawing/2014/main" val="4041864033"/>
                    </a:ext>
                  </a:extLst>
                </a:gridCol>
                <a:gridCol w="1832892">
                  <a:extLst>
                    <a:ext uri="{9D8B030D-6E8A-4147-A177-3AD203B41FA5}">
                      <a16:colId xmlns:a16="http://schemas.microsoft.com/office/drawing/2014/main" val="2358515470"/>
                    </a:ext>
                  </a:extLst>
                </a:gridCol>
                <a:gridCol w="1339571">
                  <a:extLst>
                    <a:ext uri="{9D8B030D-6E8A-4147-A177-3AD203B41FA5}">
                      <a16:colId xmlns:a16="http://schemas.microsoft.com/office/drawing/2014/main" val="3446363755"/>
                    </a:ext>
                  </a:extLst>
                </a:gridCol>
                <a:gridCol w="1192583">
                  <a:extLst>
                    <a:ext uri="{9D8B030D-6E8A-4147-A177-3AD203B41FA5}">
                      <a16:colId xmlns:a16="http://schemas.microsoft.com/office/drawing/2014/main" val="683174591"/>
                    </a:ext>
                  </a:extLst>
                </a:gridCol>
                <a:gridCol w="1933085">
                  <a:extLst>
                    <a:ext uri="{9D8B030D-6E8A-4147-A177-3AD203B41FA5}">
                      <a16:colId xmlns:a16="http://schemas.microsoft.com/office/drawing/2014/main" val="3287554618"/>
                    </a:ext>
                  </a:extLst>
                </a:gridCol>
                <a:gridCol w="1937834">
                  <a:extLst>
                    <a:ext uri="{9D8B030D-6E8A-4147-A177-3AD203B41FA5}">
                      <a16:colId xmlns:a16="http://schemas.microsoft.com/office/drawing/2014/main" val="505752920"/>
                    </a:ext>
                  </a:extLst>
                </a:gridCol>
              </a:tblGrid>
              <a:tr h="1068504">
                <a:tc>
                  <a:txBody>
                    <a:bodyPr/>
                    <a:lstStyle/>
                    <a:p>
                      <a:pPr>
                        <a:lnSpc>
                          <a:spcPct val="150000"/>
                        </a:lnSpc>
                        <a:spcAft>
                          <a:spcPts val="1200"/>
                        </a:spcAft>
                      </a:pPr>
                      <a:r>
                        <a:rPr lang="en-GB" sz="1200" dirty="0">
                          <a:effectLst/>
                        </a:rPr>
                        <a:t>Category</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1200" dirty="0">
                          <a:effectLst/>
                        </a:rPr>
                        <a:t>Not declared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2019/20</a:t>
                      </a:r>
                    </a:p>
                    <a:p>
                      <a:pPr>
                        <a:lnSpc>
                          <a:spcPct val="150000"/>
                        </a:lnSpc>
                        <a:spcAft>
                          <a:spcPts val="1200"/>
                        </a:spcAft>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1200" dirty="0">
                          <a:effectLst/>
                        </a:rPr>
                        <a:t>Not declared 2020/21</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1200"/>
                        </a:spcAft>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00000"/>
                        </a:lnSpc>
                        <a:spcAft>
                          <a:spcPts val="1200"/>
                        </a:spcAft>
                      </a:pPr>
                      <a:r>
                        <a:rPr lang="en-GB" sz="1200" dirty="0">
                          <a:effectLst/>
                        </a:rPr>
                        <a:t>Not declared</a:t>
                      </a:r>
                    </a:p>
                    <a:p>
                      <a:pPr>
                        <a:lnSpc>
                          <a:spcPct val="100000"/>
                        </a:lnSpc>
                        <a:spcAft>
                          <a:spcPts val="1200"/>
                        </a:spcAft>
                      </a:pPr>
                      <a:r>
                        <a:rPr lang="en-GB" sz="1200" dirty="0">
                          <a:effectLst/>
                        </a:rPr>
                        <a:t>2021/22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00000"/>
                        </a:lnSpc>
                        <a:spcAft>
                          <a:spcPts val="1200"/>
                        </a:spcAft>
                      </a:pPr>
                      <a:r>
                        <a:rPr lang="en-GB" sz="1200" dirty="0">
                          <a:effectLst/>
                        </a:rPr>
                        <a:t>Not declared 2022/23 </a:t>
                      </a:r>
                    </a:p>
                    <a:p>
                      <a:pPr>
                        <a:lnSpc>
                          <a:spcPct val="100000"/>
                        </a:lnSpc>
                        <a:spcAft>
                          <a:spcPts val="1200"/>
                        </a:spcAft>
                      </a:pPr>
                      <a:r>
                        <a:rPr lang="en-GB" sz="1200" dirty="0">
                          <a:effectLst/>
                        </a:rPr>
                        <a:t>(AFC only figures in</a:t>
                      </a:r>
                    </a:p>
                    <a:p>
                      <a:pPr>
                        <a:lnSpc>
                          <a:spcPct val="100000"/>
                        </a:lnSpc>
                        <a:spcAft>
                          <a:spcPts val="1200"/>
                        </a:spcAft>
                      </a:pPr>
                      <a:r>
                        <a:rPr lang="en-GB" sz="1200" dirty="0">
                          <a:effectLst/>
                        </a:rPr>
                        <a:t> brackets)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rPr>
                        <a:t>%   Change 2022/3 (AFC only figures in brackets)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extLst>
                  <a:ext uri="{0D108BD9-81ED-4DB2-BD59-A6C34878D82A}">
                    <a16:rowId xmlns:a16="http://schemas.microsoft.com/office/drawing/2014/main" val="959767723"/>
                  </a:ext>
                </a:extLst>
              </a:tr>
              <a:tr h="257517">
                <a:tc>
                  <a:txBody>
                    <a:bodyPr/>
                    <a:lstStyle/>
                    <a:p>
                      <a:pPr>
                        <a:lnSpc>
                          <a:spcPct val="150000"/>
                        </a:lnSpc>
                        <a:spcAft>
                          <a:spcPts val="1200"/>
                        </a:spcAft>
                      </a:pPr>
                      <a:r>
                        <a:rPr lang="en-GB" sz="1200" dirty="0">
                          <a:effectLst/>
                        </a:rPr>
                        <a:t>Ethnicity</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5.4%</a:t>
                      </a:r>
                    </a:p>
                  </a:txBody>
                  <a:tcPr marL="17311" marR="17311" marT="0" marB="0"/>
                </a:tc>
                <a:tc>
                  <a:txBody>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lang="en-GB" sz="1200" dirty="0">
                          <a:effectLst/>
                        </a:rPr>
                        <a:t>4.9%</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rPr>
                        <a:t>4.5%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rPr>
                        <a:t>4.5% (3.4%)</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rPr>
                        <a:t> 0 (-24%)</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extLst>
                  <a:ext uri="{0D108BD9-81ED-4DB2-BD59-A6C34878D82A}">
                    <a16:rowId xmlns:a16="http://schemas.microsoft.com/office/drawing/2014/main" val="1157617773"/>
                  </a:ext>
                </a:extLst>
              </a:tr>
              <a:tr h="257517">
                <a:tc>
                  <a:txBody>
                    <a:bodyPr/>
                    <a:lstStyle/>
                    <a:p>
                      <a:pPr>
                        <a:lnSpc>
                          <a:spcPct val="150000"/>
                        </a:lnSpc>
                        <a:spcAft>
                          <a:spcPts val="1200"/>
                        </a:spcAft>
                      </a:pPr>
                      <a:r>
                        <a:rPr lang="en-GB" sz="1200" dirty="0">
                          <a:effectLst/>
                        </a:rPr>
                        <a:t>Disability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7.4%</a:t>
                      </a:r>
                    </a:p>
                  </a:txBody>
                  <a:tcPr marL="17311" marR="17311" marT="0" marB="0"/>
                </a:tc>
                <a:tc>
                  <a:txBody>
                    <a:bodyPr/>
                    <a:lstStyle/>
                    <a:p>
                      <a:pPr>
                        <a:lnSpc>
                          <a:spcPct val="150000"/>
                        </a:lnSpc>
                        <a:spcAft>
                          <a:spcPts val="12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6.7%</a:t>
                      </a:r>
                    </a:p>
                  </a:txBody>
                  <a:tcPr marL="17311" marR="17311" marT="0" marB="0"/>
                </a:tc>
                <a:tc>
                  <a:txBody>
                    <a:bodyPr/>
                    <a:lstStyle/>
                    <a:p>
                      <a:pPr>
                        <a:lnSpc>
                          <a:spcPct val="150000"/>
                        </a:lnSpc>
                        <a:spcAft>
                          <a:spcPts val="1200"/>
                        </a:spcAft>
                      </a:pPr>
                      <a:r>
                        <a:rPr lang="en-GB" sz="1200" dirty="0">
                          <a:effectLst/>
                        </a:rPr>
                        <a:t>4.9%</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rPr>
                        <a:t>7.4% (4.5%)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rPr>
                        <a:t>51% (-8%)</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extLst>
                  <a:ext uri="{0D108BD9-81ED-4DB2-BD59-A6C34878D82A}">
                    <a16:rowId xmlns:a16="http://schemas.microsoft.com/office/drawing/2014/main" val="26855314"/>
                  </a:ext>
                </a:extLst>
              </a:tr>
              <a:tr h="257517">
                <a:tc>
                  <a:txBody>
                    <a:bodyPr/>
                    <a:lstStyle/>
                    <a:p>
                      <a:pPr>
                        <a:lnSpc>
                          <a:spcPct val="150000"/>
                        </a:lnSpc>
                        <a:spcAft>
                          <a:spcPts val="1200"/>
                        </a:spcAft>
                      </a:pPr>
                      <a:r>
                        <a:rPr lang="en-GB" sz="1200" dirty="0">
                          <a:effectLst/>
                        </a:rPr>
                        <a:t>Religion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22.3%</a:t>
                      </a:r>
                    </a:p>
                  </a:txBody>
                  <a:tcPr marL="17311" marR="17311" marT="0" marB="0"/>
                </a:tc>
                <a:tc>
                  <a:txBody>
                    <a:bodyPr/>
                    <a:lstStyle/>
                    <a:p>
                      <a:pPr>
                        <a:lnSpc>
                          <a:spcPct val="150000"/>
                        </a:lnSpc>
                        <a:spcAft>
                          <a:spcPts val="12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20.1%</a:t>
                      </a:r>
                    </a:p>
                  </a:txBody>
                  <a:tcPr marL="17311" marR="17311" marT="0" marB="0"/>
                </a:tc>
                <a:tc>
                  <a:txBody>
                    <a:bodyPr/>
                    <a:lstStyle/>
                    <a:p>
                      <a:pPr>
                        <a:lnSpc>
                          <a:spcPct val="150000"/>
                        </a:lnSpc>
                        <a:spcAft>
                          <a:spcPts val="1200"/>
                        </a:spcAft>
                      </a:pPr>
                      <a:r>
                        <a:rPr lang="en-GB" sz="1200" dirty="0">
                          <a:effectLst/>
                        </a:rPr>
                        <a:t>18.7%</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rPr>
                        <a:t>19.8% (17.3%)</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rPr>
                        <a:t>6% (-7.48%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extLst>
                  <a:ext uri="{0D108BD9-81ED-4DB2-BD59-A6C34878D82A}">
                    <a16:rowId xmlns:a16="http://schemas.microsoft.com/office/drawing/2014/main" val="826753767"/>
                  </a:ext>
                </a:extLst>
              </a:tr>
              <a:tr h="549581">
                <a:tc>
                  <a:txBody>
                    <a:bodyPr/>
                    <a:lstStyle/>
                    <a:p>
                      <a:pPr>
                        <a:lnSpc>
                          <a:spcPct val="150000"/>
                        </a:lnSpc>
                        <a:spcAft>
                          <a:spcPts val="1200"/>
                        </a:spcAft>
                      </a:pPr>
                      <a:r>
                        <a:rPr lang="en-GB" sz="1200" dirty="0">
                          <a:effectLst/>
                        </a:rPr>
                        <a:t>Sexual Orientation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16.4%</a:t>
                      </a:r>
                    </a:p>
                  </a:txBody>
                  <a:tcPr marL="17311" marR="17311" marT="0" marB="0"/>
                </a:tc>
                <a:tc>
                  <a:txBody>
                    <a:bodyPr/>
                    <a:lstStyle/>
                    <a:p>
                      <a:pPr>
                        <a:lnSpc>
                          <a:spcPct val="150000"/>
                        </a:lnSpc>
                        <a:spcAft>
                          <a:spcPts val="12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12.9%</a:t>
                      </a:r>
                    </a:p>
                  </a:txBody>
                  <a:tcPr marL="17311" marR="17311" marT="0" marB="0"/>
                </a:tc>
                <a:tc>
                  <a:txBody>
                    <a:bodyPr/>
                    <a:lstStyle/>
                    <a:p>
                      <a:pPr>
                        <a:lnSpc>
                          <a:spcPct val="150000"/>
                        </a:lnSpc>
                        <a:spcAft>
                          <a:spcPts val="1200"/>
                        </a:spcAft>
                      </a:pPr>
                      <a:r>
                        <a:rPr lang="en-GB" sz="1200" dirty="0">
                          <a:effectLst/>
                        </a:rPr>
                        <a:t>11%</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rPr>
                        <a:t>12.6% (10.5%)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tc>
                  <a:txBody>
                    <a:bodyPr/>
                    <a:lstStyle/>
                    <a:p>
                      <a:pPr>
                        <a:lnSpc>
                          <a:spcPct val="150000"/>
                        </a:lnSpc>
                        <a:spcAft>
                          <a:spcPts val="1200"/>
                        </a:spcAft>
                      </a:pPr>
                      <a:r>
                        <a:rPr lang="en-GB" sz="1200" dirty="0">
                          <a:effectLst/>
                        </a:rPr>
                        <a:t>14% (-14%)</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7311" marR="17311" marT="0" marB="0"/>
                </a:tc>
                <a:extLst>
                  <a:ext uri="{0D108BD9-81ED-4DB2-BD59-A6C34878D82A}">
                    <a16:rowId xmlns:a16="http://schemas.microsoft.com/office/drawing/2014/main" val="2685356509"/>
                  </a:ext>
                </a:extLst>
              </a:tr>
            </a:tbl>
          </a:graphicData>
        </a:graphic>
      </p:graphicFrame>
      <p:sp>
        <p:nvSpPr>
          <p:cNvPr id="5" name="Rectangle 4">
            <a:extLst>
              <a:ext uri="{FF2B5EF4-FFF2-40B4-BE49-F238E27FC236}">
                <a16:creationId xmlns:a16="http://schemas.microsoft.com/office/drawing/2014/main" id="{754AE28E-2D2E-230D-4415-68A669D8EB9C}"/>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t>Data highlights: non-declaration rates </a:t>
            </a:r>
            <a:endParaRPr lang="en-GB" dirty="0"/>
          </a:p>
        </p:txBody>
      </p:sp>
    </p:spTree>
    <p:extLst>
      <p:ext uri="{BB962C8B-B14F-4D97-AF65-F5344CB8AC3E}">
        <p14:creationId xmlns:p14="http://schemas.microsoft.com/office/powerpoint/2010/main" val="392922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39E857-EC8A-EE40-1118-D5798A7E9AD1}"/>
              </a:ext>
            </a:extLst>
          </p:cNvPr>
          <p:cNvSpPr>
            <a:spLocks noGrp="1"/>
          </p:cNvSpPr>
          <p:nvPr>
            <p:ph type="ctrTitle"/>
          </p:nvPr>
        </p:nvSpPr>
        <p:spPr>
          <a:xfrm>
            <a:off x="166022" y="368938"/>
            <a:ext cx="11076689" cy="1160319"/>
          </a:xfrm>
        </p:spPr>
        <p:txBody>
          <a:bodyPr>
            <a:noAutofit/>
          </a:bodyPr>
          <a:lstStyle/>
          <a:p>
            <a:r>
              <a:rPr lang="en-GB" sz="3200" dirty="0"/>
              <a:t>We continue to see improvements in the representation of ethnic minority staff, except at the most senior levels</a:t>
            </a:r>
          </a:p>
        </p:txBody>
      </p:sp>
      <p:sp>
        <p:nvSpPr>
          <p:cNvPr id="6" name="Rectangle 5">
            <a:extLst>
              <a:ext uri="{FF2B5EF4-FFF2-40B4-BE49-F238E27FC236}">
                <a16:creationId xmlns:a16="http://schemas.microsoft.com/office/drawing/2014/main" id="{1D9656D1-39C5-EDC6-E2D4-05C494A8A3A8}"/>
              </a:ext>
            </a:extLst>
          </p:cNvPr>
          <p:cNvSpPr/>
          <p:nvPr/>
        </p:nvSpPr>
        <p:spPr>
          <a:xfrm>
            <a:off x="3696961" y="1538211"/>
            <a:ext cx="1311262" cy="58782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2019/20</a:t>
            </a:r>
          </a:p>
        </p:txBody>
      </p:sp>
      <p:sp>
        <p:nvSpPr>
          <p:cNvPr id="7" name="Rectangle 6">
            <a:extLst>
              <a:ext uri="{FF2B5EF4-FFF2-40B4-BE49-F238E27FC236}">
                <a16:creationId xmlns:a16="http://schemas.microsoft.com/office/drawing/2014/main" id="{3A1B151F-EC31-7FF1-3A6F-7E0898C9D9B4}"/>
              </a:ext>
            </a:extLst>
          </p:cNvPr>
          <p:cNvSpPr/>
          <p:nvPr/>
        </p:nvSpPr>
        <p:spPr>
          <a:xfrm>
            <a:off x="6629229" y="1538211"/>
            <a:ext cx="1311262" cy="58782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2021/22</a:t>
            </a:r>
          </a:p>
        </p:txBody>
      </p:sp>
      <p:sp>
        <p:nvSpPr>
          <p:cNvPr id="8" name="Rectangle 7">
            <a:extLst>
              <a:ext uri="{FF2B5EF4-FFF2-40B4-BE49-F238E27FC236}">
                <a16:creationId xmlns:a16="http://schemas.microsoft.com/office/drawing/2014/main" id="{A9D53291-7B16-02AB-22DA-9C6FC6573607}"/>
              </a:ext>
            </a:extLst>
          </p:cNvPr>
          <p:cNvSpPr/>
          <p:nvPr/>
        </p:nvSpPr>
        <p:spPr>
          <a:xfrm>
            <a:off x="8095364" y="1538211"/>
            <a:ext cx="1311262" cy="58782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2022/23</a:t>
            </a:r>
          </a:p>
        </p:txBody>
      </p:sp>
      <p:sp>
        <p:nvSpPr>
          <p:cNvPr id="9" name="Text Placeholder 1">
            <a:extLst>
              <a:ext uri="{FF2B5EF4-FFF2-40B4-BE49-F238E27FC236}">
                <a16:creationId xmlns:a16="http://schemas.microsoft.com/office/drawing/2014/main" id="{ADF73D88-218F-2B88-802C-5056B183B5A5}"/>
              </a:ext>
            </a:extLst>
          </p:cNvPr>
          <p:cNvSpPr txBox="1">
            <a:spLocks/>
          </p:cNvSpPr>
          <p:nvPr/>
        </p:nvSpPr>
        <p:spPr>
          <a:xfrm>
            <a:off x="9607216" y="1394285"/>
            <a:ext cx="1346090" cy="104112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change since 2021/22</a:t>
            </a:r>
          </a:p>
        </p:txBody>
      </p:sp>
      <p:sp>
        <p:nvSpPr>
          <p:cNvPr id="35" name="Text Placeholder 1">
            <a:extLst>
              <a:ext uri="{FF2B5EF4-FFF2-40B4-BE49-F238E27FC236}">
                <a16:creationId xmlns:a16="http://schemas.microsoft.com/office/drawing/2014/main" id="{1C0B0391-126F-30FC-7926-00BA2347D5B0}"/>
              </a:ext>
            </a:extLst>
          </p:cNvPr>
          <p:cNvSpPr txBox="1">
            <a:spLocks/>
          </p:cNvSpPr>
          <p:nvPr/>
        </p:nvSpPr>
        <p:spPr>
          <a:xfrm>
            <a:off x="10816031" y="1394285"/>
            <a:ext cx="1440263" cy="104112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change since 2019/20</a:t>
            </a:r>
          </a:p>
        </p:txBody>
      </p:sp>
      <p:sp>
        <p:nvSpPr>
          <p:cNvPr id="2" name="Text Placeholder 1">
            <a:extLst>
              <a:ext uri="{FF2B5EF4-FFF2-40B4-BE49-F238E27FC236}">
                <a16:creationId xmlns:a16="http://schemas.microsoft.com/office/drawing/2014/main" id="{BE58ECF5-01D5-EAB6-4863-C29E091D1BFA}"/>
              </a:ext>
            </a:extLst>
          </p:cNvPr>
          <p:cNvSpPr>
            <a:spLocks noGrp="1"/>
          </p:cNvSpPr>
          <p:nvPr>
            <p:ph type="body" sz="quarter" idx="12"/>
          </p:nvPr>
        </p:nvSpPr>
        <p:spPr>
          <a:xfrm>
            <a:off x="166605" y="2213328"/>
            <a:ext cx="3293487" cy="1003677"/>
          </a:xfrm>
        </p:spPr>
        <p:txBody>
          <a:bodyPr>
            <a:normAutofit fontScale="92500"/>
          </a:bodyPr>
          <a:lstStyle/>
          <a:p>
            <a:r>
              <a:rPr lang="en-GB" dirty="0"/>
              <a:t>Percentage of ethnic minority staff at band 8 and above </a:t>
            </a:r>
          </a:p>
        </p:txBody>
      </p:sp>
      <p:sp>
        <p:nvSpPr>
          <p:cNvPr id="33" name="Text Placeholder 1">
            <a:extLst>
              <a:ext uri="{FF2B5EF4-FFF2-40B4-BE49-F238E27FC236}">
                <a16:creationId xmlns:a16="http://schemas.microsoft.com/office/drawing/2014/main" id="{A7B018FF-7201-D689-72F4-CEE8E670C7A4}"/>
              </a:ext>
            </a:extLst>
          </p:cNvPr>
          <p:cNvSpPr txBox="1">
            <a:spLocks/>
          </p:cNvSpPr>
          <p:nvPr/>
        </p:nvSpPr>
        <p:spPr>
          <a:xfrm>
            <a:off x="3929173" y="2421255"/>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8.8%</a:t>
            </a:r>
          </a:p>
        </p:txBody>
      </p:sp>
      <p:sp>
        <p:nvSpPr>
          <p:cNvPr id="14" name="Text Placeholder 1">
            <a:extLst>
              <a:ext uri="{FF2B5EF4-FFF2-40B4-BE49-F238E27FC236}">
                <a16:creationId xmlns:a16="http://schemas.microsoft.com/office/drawing/2014/main" id="{7A3665FD-6C27-F563-A7E9-54A1C952A0B9}"/>
              </a:ext>
            </a:extLst>
          </p:cNvPr>
          <p:cNvSpPr txBox="1">
            <a:spLocks/>
          </p:cNvSpPr>
          <p:nvPr/>
        </p:nvSpPr>
        <p:spPr>
          <a:xfrm>
            <a:off x="5364865" y="2421255"/>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11.1%</a:t>
            </a:r>
          </a:p>
        </p:txBody>
      </p:sp>
      <p:sp>
        <p:nvSpPr>
          <p:cNvPr id="15" name="Text Placeholder 1">
            <a:extLst>
              <a:ext uri="{FF2B5EF4-FFF2-40B4-BE49-F238E27FC236}">
                <a16:creationId xmlns:a16="http://schemas.microsoft.com/office/drawing/2014/main" id="{5C4D9E8E-684D-D390-C197-14C665D82C06}"/>
              </a:ext>
            </a:extLst>
          </p:cNvPr>
          <p:cNvSpPr txBox="1">
            <a:spLocks/>
          </p:cNvSpPr>
          <p:nvPr/>
        </p:nvSpPr>
        <p:spPr>
          <a:xfrm>
            <a:off x="6845970" y="2421255"/>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13%</a:t>
            </a:r>
          </a:p>
        </p:txBody>
      </p:sp>
      <p:sp>
        <p:nvSpPr>
          <p:cNvPr id="16" name="Text Placeholder 1">
            <a:extLst>
              <a:ext uri="{FF2B5EF4-FFF2-40B4-BE49-F238E27FC236}">
                <a16:creationId xmlns:a16="http://schemas.microsoft.com/office/drawing/2014/main" id="{4F67AAF7-5196-664D-D513-69E1ECF15C6B}"/>
              </a:ext>
            </a:extLst>
          </p:cNvPr>
          <p:cNvSpPr txBox="1">
            <a:spLocks/>
          </p:cNvSpPr>
          <p:nvPr/>
        </p:nvSpPr>
        <p:spPr>
          <a:xfrm>
            <a:off x="8304071" y="2421255"/>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14.2%</a:t>
            </a:r>
          </a:p>
        </p:txBody>
      </p:sp>
      <p:sp>
        <p:nvSpPr>
          <p:cNvPr id="17" name="Text Placeholder 1">
            <a:extLst>
              <a:ext uri="{FF2B5EF4-FFF2-40B4-BE49-F238E27FC236}">
                <a16:creationId xmlns:a16="http://schemas.microsoft.com/office/drawing/2014/main" id="{D6F6BA53-E847-5728-AB3B-416CCC94962A}"/>
              </a:ext>
            </a:extLst>
          </p:cNvPr>
          <p:cNvSpPr txBox="1">
            <a:spLocks/>
          </p:cNvSpPr>
          <p:nvPr/>
        </p:nvSpPr>
        <p:spPr>
          <a:xfrm>
            <a:off x="9674977" y="2421255"/>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+9.2% </a:t>
            </a:r>
          </a:p>
        </p:txBody>
      </p:sp>
      <p:sp>
        <p:nvSpPr>
          <p:cNvPr id="36" name="Text Placeholder 1">
            <a:extLst>
              <a:ext uri="{FF2B5EF4-FFF2-40B4-BE49-F238E27FC236}">
                <a16:creationId xmlns:a16="http://schemas.microsoft.com/office/drawing/2014/main" id="{BE6D4794-8496-0611-773B-5724DA53740C}"/>
              </a:ext>
            </a:extLst>
          </p:cNvPr>
          <p:cNvSpPr txBox="1">
            <a:spLocks/>
          </p:cNvSpPr>
          <p:nvPr/>
        </p:nvSpPr>
        <p:spPr>
          <a:xfrm>
            <a:off x="10815422" y="2421255"/>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+61% </a:t>
            </a:r>
          </a:p>
        </p:txBody>
      </p:sp>
      <p:sp>
        <p:nvSpPr>
          <p:cNvPr id="5" name="Text Placeholder 1">
            <a:extLst>
              <a:ext uri="{FF2B5EF4-FFF2-40B4-BE49-F238E27FC236}">
                <a16:creationId xmlns:a16="http://schemas.microsoft.com/office/drawing/2014/main" id="{B5F1763B-9483-FBF1-3811-6968AC81EF02}"/>
              </a:ext>
            </a:extLst>
          </p:cNvPr>
          <p:cNvSpPr txBox="1">
            <a:spLocks/>
          </p:cNvSpPr>
          <p:nvPr/>
        </p:nvSpPr>
        <p:spPr>
          <a:xfrm>
            <a:off x="166605" y="3192951"/>
            <a:ext cx="3305749"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dirty="0"/>
              <a:t>Percentage of ethnic minority staff band 2-7</a:t>
            </a:r>
          </a:p>
        </p:txBody>
      </p:sp>
      <p:sp>
        <p:nvSpPr>
          <p:cNvPr id="34" name="Text Placeholder 1">
            <a:extLst>
              <a:ext uri="{FF2B5EF4-FFF2-40B4-BE49-F238E27FC236}">
                <a16:creationId xmlns:a16="http://schemas.microsoft.com/office/drawing/2014/main" id="{8F04D34D-F855-2C72-B46D-4FC53231170A}"/>
              </a:ext>
            </a:extLst>
          </p:cNvPr>
          <p:cNvSpPr txBox="1">
            <a:spLocks/>
          </p:cNvSpPr>
          <p:nvPr/>
        </p:nvSpPr>
        <p:spPr>
          <a:xfrm>
            <a:off x="3961212" y="3344950"/>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15%</a:t>
            </a:r>
          </a:p>
        </p:txBody>
      </p:sp>
      <p:sp>
        <p:nvSpPr>
          <p:cNvPr id="10" name="Text Placeholder 1">
            <a:extLst>
              <a:ext uri="{FF2B5EF4-FFF2-40B4-BE49-F238E27FC236}">
                <a16:creationId xmlns:a16="http://schemas.microsoft.com/office/drawing/2014/main" id="{7A2CDCDC-F4FA-BD37-97CB-BAA80EC9C6FA}"/>
              </a:ext>
            </a:extLst>
          </p:cNvPr>
          <p:cNvSpPr txBox="1">
            <a:spLocks/>
          </p:cNvSpPr>
          <p:nvPr/>
        </p:nvSpPr>
        <p:spPr>
          <a:xfrm>
            <a:off x="5362095" y="3344950"/>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17.7%</a:t>
            </a:r>
          </a:p>
        </p:txBody>
      </p:sp>
      <p:sp>
        <p:nvSpPr>
          <p:cNvPr id="11" name="Text Placeholder 1">
            <a:extLst>
              <a:ext uri="{FF2B5EF4-FFF2-40B4-BE49-F238E27FC236}">
                <a16:creationId xmlns:a16="http://schemas.microsoft.com/office/drawing/2014/main" id="{F15C8BD0-1D67-97FE-22BA-0CAD481F6DD3}"/>
              </a:ext>
            </a:extLst>
          </p:cNvPr>
          <p:cNvSpPr txBox="1">
            <a:spLocks/>
          </p:cNvSpPr>
          <p:nvPr/>
        </p:nvSpPr>
        <p:spPr>
          <a:xfrm>
            <a:off x="6810686" y="3344950"/>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18.5%</a:t>
            </a:r>
          </a:p>
          <a:p>
            <a:endParaRPr lang="en-GB" dirty="0"/>
          </a:p>
        </p:txBody>
      </p:sp>
      <p:sp>
        <p:nvSpPr>
          <p:cNvPr id="12" name="Text Placeholder 1">
            <a:extLst>
              <a:ext uri="{FF2B5EF4-FFF2-40B4-BE49-F238E27FC236}">
                <a16:creationId xmlns:a16="http://schemas.microsoft.com/office/drawing/2014/main" id="{B35FCE84-D184-4EA7-166D-67E6EE6FEB65}"/>
              </a:ext>
            </a:extLst>
          </p:cNvPr>
          <p:cNvSpPr txBox="1">
            <a:spLocks/>
          </p:cNvSpPr>
          <p:nvPr/>
        </p:nvSpPr>
        <p:spPr>
          <a:xfrm>
            <a:off x="8304071" y="3344950"/>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21.6%</a:t>
            </a:r>
          </a:p>
        </p:txBody>
      </p:sp>
      <p:sp>
        <p:nvSpPr>
          <p:cNvPr id="13" name="Text Placeholder 1">
            <a:extLst>
              <a:ext uri="{FF2B5EF4-FFF2-40B4-BE49-F238E27FC236}">
                <a16:creationId xmlns:a16="http://schemas.microsoft.com/office/drawing/2014/main" id="{4BBE06CC-1B48-238A-80FA-969FCE9C6F26}"/>
              </a:ext>
            </a:extLst>
          </p:cNvPr>
          <p:cNvSpPr txBox="1">
            <a:spLocks/>
          </p:cNvSpPr>
          <p:nvPr/>
        </p:nvSpPr>
        <p:spPr>
          <a:xfrm>
            <a:off x="9646212" y="3344950"/>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+17%</a:t>
            </a:r>
          </a:p>
        </p:txBody>
      </p:sp>
      <p:sp>
        <p:nvSpPr>
          <p:cNvPr id="37" name="Text Placeholder 1">
            <a:extLst>
              <a:ext uri="{FF2B5EF4-FFF2-40B4-BE49-F238E27FC236}">
                <a16:creationId xmlns:a16="http://schemas.microsoft.com/office/drawing/2014/main" id="{A2AAD52A-67D9-C6C1-73CE-9E8AD3FCFAF6}"/>
              </a:ext>
            </a:extLst>
          </p:cNvPr>
          <p:cNvSpPr txBox="1">
            <a:spLocks/>
          </p:cNvSpPr>
          <p:nvPr/>
        </p:nvSpPr>
        <p:spPr>
          <a:xfrm>
            <a:off x="10759952" y="3344950"/>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+44% </a:t>
            </a:r>
          </a:p>
        </p:txBody>
      </p:sp>
      <p:sp>
        <p:nvSpPr>
          <p:cNvPr id="4" name="Text Placeholder 1">
            <a:extLst>
              <a:ext uri="{FF2B5EF4-FFF2-40B4-BE49-F238E27FC236}">
                <a16:creationId xmlns:a16="http://schemas.microsoft.com/office/drawing/2014/main" id="{98E20545-0436-DE14-14E7-2826BF7E11E7}"/>
              </a:ext>
            </a:extLst>
          </p:cNvPr>
          <p:cNvSpPr txBox="1">
            <a:spLocks/>
          </p:cNvSpPr>
          <p:nvPr/>
        </p:nvSpPr>
        <p:spPr>
          <a:xfrm>
            <a:off x="166605" y="4076727"/>
            <a:ext cx="3376232"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dirty="0"/>
              <a:t>Percentage of ethnic minority staff across all bands</a:t>
            </a:r>
          </a:p>
        </p:txBody>
      </p:sp>
      <p:sp>
        <p:nvSpPr>
          <p:cNvPr id="38" name="Text Placeholder 1">
            <a:extLst>
              <a:ext uri="{FF2B5EF4-FFF2-40B4-BE49-F238E27FC236}">
                <a16:creationId xmlns:a16="http://schemas.microsoft.com/office/drawing/2014/main" id="{DB63FCB9-6B2E-54C8-BA66-3BA905D03826}"/>
              </a:ext>
            </a:extLst>
          </p:cNvPr>
          <p:cNvSpPr txBox="1">
            <a:spLocks/>
          </p:cNvSpPr>
          <p:nvPr/>
        </p:nvSpPr>
        <p:spPr>
          <a:xfrm>
            <a:off x="3964913" y="4209117"/>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12.3%</a:t>
            </a:r>
          </a:p>
        </p:txBody>
      </p:sp>
      <p:sp>
        <p:nvSpPr>
          <p:cNvPr id="31" name="Text Placeholder 1">
            <a:extLst>
              <a:ext uri="{FF2B5EF4-FFF2-40B4-BE49-F238E27FC236}">
                <a16:creationId xmlns:a16="http://schemas.microsoft.com/office/drawing/2014/main" id="{A1F15B06-2298-2AE8-174F-1BC96022ACF4}"/>
              </a:ext>
            </a:extLst>
          </p:cNvPr>
          <p:cNvSpPr txBox="1">
            <a:spLocks/>
          </p:cNvSpPr>
          <p:nvPr/>
        </p:nvSpPr>
        <p:spPr>
          <a:xfrm>
            <a:off x="5407111" y="4209117"/>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14.7%</a:t>
            </a:r>
          </a:p>
        </p:txBody>
      </p:sp>
      <p:sp>
        <p:nvSpPr>
          <p:cNvPr id="18" name="Text Placeholder 1">
            <a:extLst>
              <a:ext uri="{FF2B5EF4-FFF2-40B4-BE49-F238E27FC236}">
                <a16:creationId xmlns:a16="http://schemas.microsoft.com/office/drawing/2014/main" id="{A40D981F-6EB3-5B01-7CAE-ACADEDC6BCDE}"/>
              </a:ext>
            </a:extLst>
          </p:cNvPr>
          <p:cNvSpPr txBox="1">
            <a:spLocks/>
          </p:cNvSpPr>
          <p:nvPr/>
        </p:nvSpPr>
        <p:spPr>
          <a:xfrm>
            <a:off x="6847956" y="4209117"/>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16%</a:t>
            </a:r>
          </a:p>
          <a:p>
            <a:endParaRPr lang="en-GB" dirty="0"/>
          </a:p>
        </p:txBody>
      </p:sp>
      <p:sp>
        <p:nvSpPr>
          <p:cNvPr id="25" name="Text Placeholder 1">
            <a:extLst>
              <a:ext uri="{FF2B5EF4-FFF2-40B4-BE49-F238E27FC236}">
                <a16:creationId xmlns:a16="http://schemas.microsoft.com/office/drawing/2014/main" id="{8BC15864-16A4-ED86-5E88-03DF83E069DE}"/>
              </a:ext>
            </a:extLst>
          </p:cNvPr>
          <p:cNvSpPr txBox="1">
            <a:spLocks/>
          </p:cNvSpPr>
          <p:nvPr/>
        </p:nvSpPr>
        <p:spPr>
          <a:xfrm>
            <a:off x="8304071" y="4209117"/>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18%</a:t>
            </a:r>
          </a:p>
          <a:p>
            <a:endParaRPr lang="en-GB" dirty="0"/>
          </a:p>
        </p:txBody>
      </p:sp>
      <p:sp>
        <p:nvSpPr>
          <p:cNvPr id="27" name="Text Placeholder 1">
            <a:extLst>
              <a:ext uri="{FF2B5EF4-FFF2-40B4-BE49-F238E27FC236}">
                <a16:creationId xmlns:a16="http://schemas.microsoft.com/office/drawing/2014/main" id="{34AE07E9-9F22-6B42-AC4B-221C0C01BFE9}"/>
              </a:ext>
            </a:extLst>
          </p:cNvPr>
          <p:cNvSpPr txBox="1">
            <a:spLocks/>
          </p:cNvSpPr>
          <p:nvPr/>
        </p:nvSpPr>
        <p:spPr>
          <a:xfrm>
            <a:off x="9567063" y="4209117"/>
            <a:ext cx="965519" cy="587824"/>
          </a:xfrm>
          <a:prstGeom prst="rect">
            <a:avLst/>
          </a:prstGeom>
        </p:spPr>
        <p:txBody>
          <a:bodyPr vert="horz" lIns="91440" tIns="45720" rIns="91440" bIns="45720" rtlCol="0">
            <a:normAutofit fontScale="92500"/>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+12.5%</a:t>
            </a:r>
          </a:p>
        </p:txBody>
      </p:sp>
      <p:sp>
        <p:nvSpPr>
          <p:cNvPr id="39" name="Text Placeholder 1">
            <a:extLst>
              <a:ext uri="{FF2B5EF4-FFF2-40B4-BE49-F238E27FC236}">
                <a16:creationId xmlns:a16="http://schemas.microsoft.com/office/drawing/2014/main" id="{AF8287E4-3D79-CACE-9DD9-3C99EA9AF60C}"/>
              </a:ext>
            </a:extLst>
          </p:cNvPr>
          <p:cNvSpPr txBox="1">
            <a:spLocks/>
          </p:cNvSpPr>
          <p:nvPr/>
        </p:nvSpPr>
        <p:spPr>
          <a:xfrm>
            <a:off x="10815421" y="4209117"/>
            <a:ext cx="965519" cy="58782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+46% </a:t>
            </a:r>
          </a:p>
        </p:txBody>
      </p:sp>
      <p:sp>
        <p:nvSpPr>
          <p:cNvPr id="30" name="TextBox 29">
            <a:extLst>
              <a:ext uri="{FF2B5EF4-FFF2-40B4-BE49-F238E27FC236}">
                <a16:creationId xmlns:a16="http://schemas.microsoft.com/office/drawing/2014/main" id="{CD423A94-69A8-3D2C-A317-684C76423DE3}"/>
              </a:ext>
            </a:extLst>
          </p:cNvPr>
          <p:cNvSpPr txBox="1"/>
          <p:nvPr/>
        </p:nvSpPr>
        <p:spPr>
          <a:xfrm>
            <a:off x="166605" y="5038745"/>
            <a:ext cx="11637998" cy="923330"/>
          </a:xfrm>
          <a:prstGeom prst="rect">
            <a:avLst/>
          </a:prstGeom>
          <a:noFill/>
        </p:spPr>
        <p:txBody>
          <a:bodyPr wrap="square">
            <a:spAutoFit/>
          </a:bodyPr>
          <a:lstStyle/>
          <a:p>
            <a:pPr>
              <a:spcAft>
                <a:spcPts val="600"/>
              </a:spcAft>
              <a:tabLst>
                <a:tab pos="450215" algn="l"/>
              </a:tabLst>
            </a:pPr>
            <a:r>
              <a:rPr lang="en-GB" sz="1800" dirty="0">
                <a:effectLst/>
                <a:ea typeface="Times New Roman" panose="02020603050405020304" pitchFamily="18" charset="0"/>
                <a:cs typeface="Arial" panose="020B0604020202020204" pitchFamily="34" charset="0"/>
              </a:rPr>
              <a:t>There continues to be significant under-representation of ethnic minority staff at band 8d and above; </a:t>
            </a:r>
            <a:r>
              <a:rPr lang="en-GB" dirty="0"/>
              <a:t> as in 2021/22, we still have</a:t>
            </a:r>
            <a:r>
              <a:rPr lang="en-GB" sz="1800" dirty="0"/>
              <a:t> only 6 staff from ethnic minority backgrounds at band 8d, and none in band 9 or executive roles.</a:t>
            </a:r>
          </a:p>
        </p:txBody>
      </p:sp>
      <p:cxnSp>
        <p:nvCxnSpPr>
          <p:cNvPr id="19" name="Straight Connector 18">
            <a:extLst>
              <a:ext uri="{FF2B5EF4-FFF2-40B4-BE49-F238E27FC236}">
                <a16:creationId xmlns:a16="http://schemas.microsoft.com/office/drawing/2014/main" id="{A419D5B5-1730-1DB8-362A-CD1A50F3CB5E}"/>
              </a:ext>
              <a:ext uri="{C183D7F6-B498-43B3-948B-1728B52AA6E4}">
                <adec:decorative xmlns:adec="http://schemas.microsoft.com/office/drawing/2017/decorative" val="1"/>
              </a:ext>
            </a:extLst>
          </p:cNvPr>
          <p:cNvCxnSpPr>
            <a:cxnSpLocks/>
          </p:cNvCxnSpPr>
          <p:nvPr/>
        </p:nvCxnSpPr>
        <p:spPr>
          <a:xfrm>
            <a:off x="3696961" y="2126035"/>
            <a:ext cx="0" cy="2538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A25959-B837-C3AA-5133-AC23441C8049}"/>
              </a:ext>
              <a:ext uri="{C183D7F6-B498-43B3-948B-1728B52AA6E4}">
                <adec:decorative xmlns:adec="http://schemas.microsoft.com/office/drawing/2017/decorative" val="1"/>
              </a:ext>
            </a:extLst>
          </p:cNvPr>
          <p:cNvCxnSpPr>
            <a:cxnSpLocks/>
          </p:cNvCxnSpPr>
          <p:nvPr/>
        </p:nvCxnSpPr>
        <p:spPr>
          <a:xfrm>
            <a:off x="6474357" y="2066934"/>
            <a:ext cx="0" cy="259743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E9D81A-2868-5CD9-84C0-FD5BDD1C3D76}"/>
              </a:ext>
              <a:ext uri="{C183D7F6-B498-43B3-948B-1728B52AA6E4}">
                <adec:decorative xmlns:adec="http://schemas.microsoft.com/office/drawing/2017/decorative" val="1"/>
              </a:ext>
            </a:extLst>
          </p:cNvPr>
          <p:cNvCxnSpPr>
            <a:cxnSpLocks/>
          </p:cNvCxnSpPr>
          <p:nvPr/>
        </p:nvCxnSpPr>
        <p:spPr>
          <a:xfrm>
            <a:off x="6629229" y="2126035"/>
            <a:ext cx="0" cy="2538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A69590-0109-0406-C3BF-08EC7B0D0C2E}"/>
              </a:ext>
              <a:ext uri="{C183D7F6-B498-43B3-948B-1728B52AA6E4}">
                <adec:decorative xmlns:adec="http://schemas.microsoft.com/office/drawing/2017/decorative" val="1"/>
              </a:ext>
            </a:extLst>
          </p:cNvPr>
          <p:cNvCxnSpPr>
            <a:cxnSpLocks/>
          </p:cNvCxnSpPr>
          <p:nvPr/>
        </p:nvCxnSpPr>
        <p:spPr>
          <a:xfrm>
            <a:off x="7940491" y="2121465"/>
            <a:ext cx="0" cy="25428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FB02B0-B3BF-9728-886A-DE14954B74FE}"/>
              </a:ext>
              <a:ext uri="{C183D7F6-B498-43B3-948B-1728B52AA6E4}">
                <adec:decorative xmlns:adec="http://schemas.microsoft.com/office/drawing/2017/decorative" val="1"/>
              </a:ext>
            </a:extLst>
          </p:cNvPr>
          <p:cNvCxnSpPr>
            <a:cxnSpLocks/>
          </p:cNvCxnSpPr>
          <p:nvPr/>
        </p:nvCxnSpPr>
        <p:spPr>
          <a:xfrm>
            <a:off x="8095364" y="2088788"/>
            <a:ext cx="0" cy="257557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38B4F0-8E58-286D-516E-265071E31042}"/>
              </a:ext>
              <a:ext uri="{C183D7F6-B498-43B3-948B-1728B52AA6E4}">
                <adec:decorative xmlns:adec="http://schemas.microsoft.com/office/drawing/2017/decorative" val="1"/>
              </a:ext>
            </a:extLst>
          </p:cNvPr>
          <p:cNvCxnSpPr>
            <a:cxnSpLocks/>
          </p:cNvCxnSpPr>
          <p:nvPr/>
        </p:nvCxnSpPr>
        <p:spPr>
          <a:xfrm>
            <a:off x="9406626" y="2088788"/>
            <a:ext cx="0" cy="257557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1">
            <a:extLst>
              <a:ext uri="{FF2B5EF4-FFF2-40B4-BE49-F238E27FC236}">
                <a16:creationId xmlns:a16="http://schemas.microsoft.com/office/drawing/2014/main" id="{3CEFF135-A495-EB7B-CED2-CF2CAC89CCA1}"/>
              </a:ext>
              <a:ext uri="{C183D7F6-B498-43B3-948B-1728B52AA6E4}">
                <adec:decorative xmlns:adec="http://schemas.microsoft.com/office/drawing/2017/decorative" val="1"/>
              </a:ext>
            </a:extLst>
          </p:cNvPr>
          <p:cNvSpPr txBox="1">
            <a:spLocks/>
          </p:cNvSpPr>
          <p:nvPr/>
        </p:nvSpPr>
        <p:spPr>
          <a:xfrm>
            <a:off x="453346" y="5263140"/>
            <a:ext cx="10362076"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8" name="Rectangle 27">
            <a:extLst>
              <a:ext uri="{FF2B5EF4-FFF2-40B4-BE49-F238E27FC236}">
                <a16:creationId xmlns:a16="http://schemas.microsoft.com/office/drawing/2014/main" id="{98168020-5047-12E6-FC0D-02669B44CC9D}"/>
              </a:ext>
              <a:ext uri="{C183D7F6-B498-43B3-948B-1728B52AA6E4}">
                <adec:decorative xmlns:adec="http://schemas.microsoft.com/office/drawing/2017/decorative" val="1"/>
              </a:ext>
            </a:extLst>
          </p:cNvPr>
          <p:cNvSpPr/>
          <p:nvPr/>
        </p:nvSpPr>
        <p:spPr>
          <a:xfrm>
            <a:off x="5163095" y="1538211"/>
            <a:ext cx="1311262" cy="58782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2020/21</a:t>
            </a:r>
          </a:p>
        </p:txBody>
      </p:sp>
      <p:cxnSp>
        <p:nvCxnSpPr>
          <p:cNvPr id="29" name="Straight Connector 28">
            <a:extLst>
              <a:ext uri="{FF2B5EF4-FFF2-40B4-BE49-F238E27FC236}">
                <a16:creationId xmlns:a16="http://schemas.microsoft.com/office/drawing/2014/main" id="{F398A1C1-C907-D89D-8E74-F11549D16F90}"/>
              </a:ext>
              <a:ext uri="{C183D7F6-B498-43B3-948B-1728B52AA6E4}">
                <adec:decorative xmlns:adec="http://schemas.microsoft.com/office/drawing/2017/decorative" val="1"/>
              </a:ext>
            </a:extLst>
          </p:cNvPr>
          <p:cNvCxnSpPr>
            <a:cxnSpLocks/>
          </p:cNvCxnSpPr>
          <p:nvPr/>
        </p:nvCxnSpPr>
        <p:spPr>
          <a:xfrm>
            <a:off x="5176204" y="2126035"/>
            <a:ext cx="0" cy="2538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19D738F-314C-3C11-0BA3-066A322685BB}"/>
              </a:ext>
              <a:ext uri="{C183D7F6-B498-43B3-948B-1728B52AA6E4}">
                <adec:decorative xmlns:adec="http://schemas.microsoft.com/office/drawing/2017/decorative" val="1"/>
              </a:ext>
            </a:extLst>
          </p:cNvPr>
          <p:cNvCxnSpPr>
            <a:cxnSpLocks/>
          </p:cNvCxnSpPr>
          <p:nvPr/>
        </p:nvCxnSpPr>
        <p:spPr>
          <a:xfrm>
            <a:off x="5008223" y="2126035"/>
            <a:ext cx="0" cy="253832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B694D36-D7B7-2961-BCA5-55D9861CC3EC}"/>
              </a:ext>
              <a:ext uri="{C183D7F6-B498-43B3-948B-1728B52AA6E4}">
                <adec:decorative xmlns:adec="http://schemas.microsoft.com/office/drawing/2017/decorative" val="1"/>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t>Data highlights: ethnic minority representation </a:t>
            </a:r>
            <a:endParaRPr lang="en-GB" dirty="0"/>
          </a:p>
        </p:txBody>
      </p:sp>
    </p:spTree>
    <p:extLst>
      <p:ext uri="{BB962C8B-B14F-4D97-AF65-F5344CB8AC3E}">
        <p14:creationId xmlns:p14="http://schemas.microsoft.com/office/powerpoint/2010/main" val="186385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2073561-4182-1472-69DB-F843EE368B1E}"/>
              </a:ext>
              <a:ext uri="{C183D7F6-B498-43B3-948B-1728B52AA6E4}">
                <adec:decorative xmlns:adec="http://schemas.microsoft.com/office/drawing/2017/decorative" val="1"/>
              </a:ext>
            </a:extLst>
          </p:cNvPr>
          <p:cNvSpPr/>
          <p:nvPr/>
        </p:nvSpPr>
        <p:spPr>
          <a:xfrm>
            <a:off x="3704585" y="2524335"/>
            <a:ext cx="3775868" cy="1190405"/>
          </a:xfrm>
          <a:custGeom>
            <a:avLst/>
            <a:gdLst>
              <a:gd name="connsiteX0" fmla="*/ 0 w 6646013"/>
              <a:gd name="connsiteY0" fmla="*/ 235338 h 1882701"/>
              <a:gd name="connsiteX1" fmla="*/ 5704663 w 6646013"/>
              <a:gd name="connsiteY1" fmla="*/ 235338 h 1882701"/>
              <a:gd name="connsiteX2" fmla="*/ 5704663 w 6646013"/>
              <a:gd name="connsiteY2" fmla="*/ 0 h 1882701"/>
              <a:gd name="connsiteX3" fmla="*/ 6646013 w 6646013"/>
              <a:gd name="connsiteY3" fmla="*/ 941351 h 1882701"/>
              <a:gd name="connsiteX4" fmla="*/ 5704663 w 6646013"/>
              <a:gd name="connsiteY4" fmla="*/ 1882701 h 1882701"/>
              <a:gd name="connsiteX5" fmla="*/ 5704663 w 6646013"/>
              <a:gd name="connsiteY5" fmla="*/ 1647363 h 1882701"/>
              <a:gd name="connsiteX6" fmla="*/ 0 w 6646013"/>
              <a:gd name="connsiteY6" fmla="*/ 1647363 h 1882701"/>
              <a:gd name="connsiteX7" fmla="*/ 0 w 6646013"/>
              <a:gd name="connsiteY7" fmla="*/ 235338 h 18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6013" h="1882701">
                <a:moveTo>
                  <a:pt x="0" y="235338"/>
                </a:moveTo>
                <a:lnTo>
                  <a:pt x="5704663" y="235338"/>
                </a:lnTo>
                <a:lnTo>
                  <a:pt x="5704663" y="0"/>
                </a:lnTo>
                <a:lnTo>
                  <a:pt x="6646013" y="941351"/>
                </a:lnTo>
                <a:lnTo>
                  <a:pt x="5704663" y="1882701"/>
                </a:lnTo>
                <a:lnTo>
                  <a:pt x="5704663" y="1647363"/>
                </a:lnTo>
                <a:lnTo>
                  <a:pt x="0" y="1647363"/>
                </a:lnTo>
                <a:lnTo>
                  <a:pt x="0" y="2353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8575" tIns="263913" rIns="734588" bIns="263913" numCol="1" spcCol="1270" anchor="t" anchorCtr="0">
            <a:noAutofit/>
          </a:bodyPr>
          <a:lstStyle/>
          <a:p>
            <a:pPr marL="285750" lvl="1" indent="-285750" algn="just" defTabSz="2000250">
              <a:lnSpc>
                <a:spcPct val="90000"/>
              </a:lnSpc>
              <a:spcBef>
                <a:spcPct val="0"/>
              </a:spcBef>
              <a:spcAft>
                <a:spcPct val="15000"/>
              </a:spcAft>
              <a:buChar char="•"/>
            </a:pPr>
            <a:endParaRPr lang="en-GB" sz="4500" kern="1200" dirty="0"/>
          </a:p>
        </p:txBody>
      </p:sp>
      <p:sp>
        <p:nvSpPr>
          <p:cNvPr id="2" name="Rectangle 1">
            <a:extLst>
              <a:ext uri="{FF2B5EF4-FFF2-40B4-BE49-F238E27FC236}">
                <a16:creationId xmlns:a16="http://schemas.microsoft.com/office/drawing/2014/main" id="{BC6362A4-9B62-E7EE-AEF9-97AB50B7FB6F}"/>
              </a:ext>
            </a:extLst>
          </p:cNvPr>
          <p:cNvSpPr/>
          <p:nvPr/>
        </p:nvSpPr>
        <p:spPr>
          <a:xfrm>
            <a:off x="0" y="-54765"/>
            <a:ext cx="12192000" cy="365107"/>
          </a:xfrm>
          <a:prstGeom prst="rect">
            <a:avLst/>
          </a:prstGeom>
          <a:solidFill>
            <a:srgbClr val="228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t>Data highlights: interview to appointment conversion rates </a:t>
            </a:r>
            <a:endParaRPr lang="en-GB" dirty="0"/>
          </a:p>
        </p:txBody>
      </p:sp>
      <p:sp>
        <p:nvSpPr>
          <p:cNvPr id="3" name="Title 2">
            <a:extLst>
              <a:ext uri="{FF2B5EF4-FFF2-40B4-BE49-F238E27FC236}">
                <a16:creationId xmlns:a16="http://schemas.microsoft.com/office/drawing/2014/main" id="{F0DC757A-2243-E47F-3828-622763FF9369}"/>
              </a:ext>
            </a:extLst>
          </p:cNvPr>
          <p:cNvSpPr>
            <a:spLocks noGrp="1"/>
          </p:cNvSpPr>
          <p:nvPr>
            <p:ph type="ctrTitle"/>
          </p:nvPr>
        </p:nvSpPr>
        <p:spPr>
          <a:xfrm>
            <a:off x="308272" y="433725"/>
            <a:ext cx="11394200" cy="1160319"/>
          </a:xfrm>
        </p:spPr>
        <p:txBody>
          <a:bodyPr>
            <a:noAutofit/>
          </a:bodyPr>
          <a:lstStyle/>
          <a:p>
            <a:r>
              <a:rPr lang="en-GB" sz="3200" dirty="0"/>
              <a:t>We have made significant improvements in the interview to appointment conversion rate for ethnic minority staff</a:t>
            </a:r>
          </a:p>
        </p:txBody>
      </p:sp>
      <p:sp>
        <p:nvSpPr>
          <p:cNvPr id="12" name="Text Placeholder 1">
            <a:extLst>
              <a:ext uri="{FF2B5EF4-FFF2-40B4-BE49-F238E27FC236}">
                <a16:creationId xmlns:a16="http://schemas.microsoft.com/office/drawing/2014/main" id="{A164D719-CBE2-5BFB-88F5-8892D7EA2C9D}"/>
              </a:ext>
            </a:extLst>
          </p:cNvPr>
          <p:cNvSpPr txBox="1">
            <a:spLocks/>
          </p:cNvSpPr>
          <p:nvPr/>
        </p:nvSpPr>
        <p:spPr>
          <a:xfrm>
            <a:off x="690436" y="1363505"/>
            <a:ext cx="9349816"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Increased likelihood of appointing white candidates after interview compared to ethnic minority staff:</a:t>
            </a:r>
          </a:p>
        </p:txBody>
      </p:sp>
      <p:sp>
        <p:nvSpPr>
          <p:cNvPr id="7" name="Freeform: Shape 6">
            <a:extLst>
              <a:ext uri="{FF2B5EF4-FFF2-40B4-BE49-F238E27FC236}">
                <a16:creationId xmlns:a16="http://schemas.microsoft.com/office/drawing/2014/main" id="{3E6897B0-5298-2A01-6963-8A94F50DAA28}"/>
              </a:ext>
              <a:ext uri="{C183D7F6-B498-43B3-948B-1728B52AA6E4}">
                <adec:decorative xmlns:adec="http://schemas.microsoft.com/office/drawing/2017/decorative" val="0"/>
              </a:ext>
            </a:extLst>
          </p:cNvPr>
          <p:cNvSpPr/>
          <p:nvPr/>
        </p:nvSpPr>
        <p:spPr>
          <a:xfrm>
            <a:off x="377535" y="2527228"/>
            <a:ext cx="3087909" cy="1100169"/>
          </a:xfrm>
          <a:custGeom>
            <a:avLst/>
            <a:gdLst>
              <a:gd name="connsiteX0" fmla="*/ 0 w 4430675"/>
              <a:gd name="connsiteY0" fmla="*/ 313790 h 1882701"/>
              <a:gd name="connsiteX1" fmla="*/ 313790 w 4430675"/>
              <a:gd name="connsiteY1" fmla="*/ 0 h 1882701"/>
              <a:gd name="connsiteX2" fmla="*/ 4116885 w 4430675"/>
              <a:gd name="connsiteY2" fmla="*/ 0 h 1882701"/>
              <a:gd name="connsiteX3" fmla="*/ 4430675 w 4430675"/>
              <a:gd name="connsiteY3" fmla="*/ 313790 h 1882701"/>
              <a:gd name="connsiteX4" fmla="*/ 4430675 w 4430675"/>
              <a:gd name="connsiteY4" fmla="*/ 1568911 h 1882701"/>
              <a:gd name="connsiteX5" fmla="*/ 4116885 w 4430675"/>
              <a:gd name="connsiteY5" fmla="*/ 1882701 h 1882701"/>
              <a:gd name="connsiteX6" fmla="*/ 313790 w 4430675"/>
              <a:gd name="connsiteY6" fmla="*/ 1882701 h 1882701"/>
              <a:gd name="connsiteX7" fmla="*/ 0 w 4430675"/>
              <a:gd name="connsiteY7" fmla="*/ 1568911 h 1882701"/>
              <a:gd name="connsiteX8" fmla="*/ 0 w 4430675"/>
              <a:gd name="connsiteY8" fmla="*/ 313790 h 18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0675" h="1882701">
                <a:moveTo>
                  <a:pt x="0" y="313790"/>
                </a:moveTo>
                <a:cubicBezTo>
                  <a:pt x="0" y="140489"/>
                  <a:pt x="140489" y="0"/>
                  <a:pt x="313790" y="0"/>
                </a:cubicBezTo>
                <a:lnTo>
                  <a:pt x="4116885" y="0"/>
                </a:lnTo>
                <a:cubicBezTo>
                  <a:pt x="4290186" y="0"/>
                  <a:pt x="4430675" y="140489"/>
                  <a:pt x="4430675" y="313790"/>
                </a:cubicBezTo>
                <a:lnTo>
                  <a:pt x="4430675" y="1568911"/>
                </a:lnTo>
                <a:cubicBezTo>
                  <a:pt x="4430675" y="1742212"/>
                  <a:pt x="4290186" y="1882701"/>
                  <a:pt x="4116885" y="1882701"/>
                </a:cubicBezTo>
                <a:lnTo>
                  <a:pt x="313790" y="1882701"/>
                </a:lnTo>
                <a:cubicBezTo>
                  <a:pt x="140489" y="1882701"/>
                  <a:pt x="0" y="1742212"/>
                  <a:pt x="0" y="1568911"/>
                </a:cubicBezTo>
                <a:lnTo>
                  <a:pt x="0" y="3137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876" tIns="162391" rIns="232876" bIns="162391" numCol="1" spcCol="1270" anchor="ctr" anchorCtr="0">
            <a:noAutofit/>
          </a:bodyPr>
          <a:lstStyle/>
          <a:p>
            <a:pPr marL="0" lvl="0" indent="0" algn="ctr" defTabSz="1644650">
              <a:lnSpc>
                <a:spcPct val="90000"/>
              </a:lnSpc>
              <a:spcBef>
                <a:spcPct val="0"/>
              </a:spcBef>
              <a:spcAft>
                <a:spcPct val="35000"/>
              </a:spcAft>
              <a:buNone/>
            </a:pPr>
            <a:r>
              <a:rPr lang="en-GB" sz="2000" kern="1200" dirty="0"/>
              <a:t>Black or Black British candidates </a:t>
            </a:r>
          </a:p>
        </p:txBody>
      </p:sp>
      <p:sp>
        <p:nvSpPr>
          <p:cNvPr id="8" name="Freeform: Shape 7">
            <a:extLst>
              <a:ext uri="{FF2B5EF4-FFF2-40B4-BE49-F238E27FC236}">
                <a16:creationId xmlns:a16="http://schemas.microsoft.com/office/drawing/2014/main" id="{E1BB34C0-3332-F981-438D-AF4E7783D1A2}"/>
              </a:ext>
              <a:ext uri="{C183D7F6-B498-43B3-948B-1728B52AA6E4}">
                <adec:decorative xmlns:adec="http://schemas.microsoft.com/office/drawing/2017/decorative" val="1"/>
              </a:ext>
            </a:extLst>
          </p:cNvPr>
          <p:cNvSpPr/>
          <p:nvPr/>
        </p:nvSpPr>
        <p:spPr>
          <a:xfrm>
            <a:off x="3696486" y="3734758"/>
            <a:ext cx="3855885" cy="1190405"/>
          </a:xfrm>
          <a:custGeom>
            <a:avLst/>
            <a:gdLst>
              <a:gd name="connsiteX0" fmla="*/ 0 w 6646013"/>
              <a:gd name="connsiteY0" fmla="*/ 235338 h 1882701"/>
              <a:gd name="connsiteX1" fmla="*/ 5704663 w 6646013"/>
              <a:gd name="connsiteY1" fmla="*/ 235338 h 1882701"/>
              <a:gd name="connsiteX2" fmla="*/ 5704663 w 6646013"/>
              <a:gd name="connsiteY2" fmla="*/ 0 h 1882701"/>
              <a:gd name="connsiteX3" fmla="*/ 6646013 w 6646013"/>
              <a:gd name="connsiteY3" fmla="*/ 941351 h 1882701"/>
              <a:gd name="connsiteX4" fmla="*/ 5704663 w 6646013"/>
              <a:gd name="connsiteY4" fmla="*/ 1882701 h 1882701"/>
              <a:gd name="connsiteX5" fmla="*/ 5704663 w 6646013"/>
              <a:gd name="connsiteY5" fmla="*/ 1647363 h 1882701"/>
              <a:gd name="connsiteX6" fmla="*/ 0 w 6646013"/>
              <a:gd name="connsiteY6" fmla="*/ 1647363 h 1882701"/>
              <a:gd name="connsiteX7" fmla="*/ 0 w 6646013"/>
              <a:gd name="connsiteY7" fmla="*/ 235338 h 18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6013" h="1882701">
                <a:moveTo>
                  <a:pt x="0" y="235338"/>
                </a:moveTo>
                <a:lnTo>
                  <a:pt x="5704663" y="235338"/>
                </a:lnTo>
                <a:lnTo>
                  <a:pt x="5704663" y="0"/>
                </a:lnTo>
                <a:lnTo>
                  <a:pt x="6646013" y="941351"/>
                </a:lnTo>
                <a:lnTo>
                  <a:pt x="5704663" y="1882701"/>
                </a:lnTo>
                <a:lnTo>
                  <a:pt x="5704663" y="1647363"/>
                </a:lnTo>
                <a:lnTo>
                  <a:pt x="0" y="1647363"/>
                </a:lnTo>
                <a:lnTo>
                  <a:pt x="0" y="2353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8575" tIns="263913" rIns="734588" bIns="263913" numCol="1" spcCol="1270" anchor="t" anchorCtr="0">
            <a:noAutofit/>
          </a:bodyPr>
          <a:lstStyle/>
          <a:p>
            <a:pPr indent="-457200" defTabSz="2000250">
              <a:lnSpc>
                <a:spcPct val="90000"/>
              </a:lnSpc>
              <a:spcBef>
                <a:spcPct val="0"/>
              </a:spcBef>
              <a:spcAft>
                <a:spcPct val="15000"/>
              </a:spcAft>
              <a:buChar char="•"/>
            </a:pPr>
            <a:endParaRPr lang="en-GB" sz="4500" kern="1200" dirty="0"/>
          </a:p>
          <a:p>
            <a:pPr marL="285750" lvl="1" indent="-285750" algn="l" defTabSz="2000250">
              <a:lnSpc>
                <a:spcPct val="90000"/>
              </a:lnSpc>
              <a:spcBef>
                <a:spcPct val="0"/>
              </a:spcBef>
              <a:spcAft>
                <a:spcPct val="15000"/>
              </a:spcAft>
              <a:buChar char="•"/>
            </a:pPr>
            <a:endParaRPr lang="en-GB" sz="4500" kern="1200" dirty="0"/>
          </a:p>
        </p:txBody>
      </p:sp>
      <p:sp>
        <p:nvSpPr>
          <p:cNvPr id="10" name="Text Placeholder 1">
            <a:extLst>
              <a:ext uri="{FF2B5EF4-FFF2-40B4-BE49-F238E27FC236}">
                <a16:creationId xmlns:a16="http://schemas.microsoft.com/office/drawing/2014/main" id="{C522297A-E6B0-A794-FA17-DDBC8C1E45BF}"/>
              </a:ext>
            </a:extLst>
          </p:cNvPr>
          <p:cNvSpPr txBox="1">
            <a:spLocks/>
          </p:cNvSpPr>
          <p:nvPr/>
        </p:nvSpPr>
        <p:spPr>
          <a:xfrm>
            <a:off x="3778692" y="1917104"/>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2021/22</a:t>
            </a:r>
          </a:p>
        </p:txBody>
      </p:sp>
      <p:sp>
        <p:nvSpPr>
          <p:cNvPr id="11" name="Text Placeholder 1">
            <a:extLst>
              <a:ext uri="{FF2B5EF4-FFF2-40B4-BE49-F238E27FC236}">
                <a16:creationId xmlns:a16="http://schemas.microsoft.com/office/drawing/2014/main" id="{E49A2301-7081-F7DF-856F-644A51B5078D}"/>
              </a:ext>
            </a:extLst>
          </p:cNvPr>
          <p:cNvSpPr txBox="1">
            <a:spLocks/>
          </p:cNvSpPr>
          <p:nvPr/>
        </p:nvSpPr>
        <p:spPr>
          <a:xfrm>
            <a:off x="5433319" y="1952103"/>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2022/23</a:t>
            </a:r>
          </a:p>
        </p:txBody>
      </p:sp>
      <p:sp>
        <p:nvSpPr>
          <p:cNvPr id="13" name="Text Placeholder 1">
            <a:extLst>
              <a:ext uri="{FF2B5EF4-FFF2-40B4-BE49-F238E27FC236}">
                <a16:creationId xmlns:a16="http://schemas.microsoft.com/office/drawing/2014/main" id="{7D92371A-357D-1BD1-E8D8-DA854C55D3DB}"/>
              </a:ext>
            </a:extLst>
          </p:cNvPr>
          <p:cNvSpPr txBox="1">
            <a:spLocks/>
          </p:cNvSpPr>
          <p:nvPr/>
        </p:nvSpPr>
        <p:spPr>
          <a:xfrm>
            <a:off x="4077526" y="2787335"/>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5.75 x</a:t>
            </a:r>
          </a:p>
        </p:txBody>
      </p:sp>
      <p:sp>
        <p:nvSpPr>
          <p:cNvPr id="14" name="Text Placeholder 1">
            <a:extLst>
              <a:ext uri="{FF2B5EF4-FFF2-40B4-BE49-F238E27FC236}">
                <a16:creationId xmlns:a16="http://schemas.microsoft.com/office/drawing/2014/main" id="{53CF35F2-339D-327E-2B70-8E57D3B31CF4}"/>
              </a:ext>
            </a:extLst>
          </p:cNvPr>
          <p:cNvSpPr txBox="1">
            <a:spLocks/>
          </p:cNvSpPr>
          <p:nvPr/>
        </p:nvSpPr>
        <p:spPr>
          <a:xfrm>
            <a:off x="5625567" y="2736228"/>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1.2 x</a:t>
            </a:r>
          </a:p>
        </p:txBody>
      </p:sp>
      <p:sp>
        <p:nvSpPr>
          <p:cNvPr id="9" name="Freeform: Shape 8">
            <a:extLst>
              <a:ext uri="{FF2B5EF4-FFF2-40B4-BE49-F238E27FC236}">
                <a16:creationId xmlns:a16="http://schemas.microsoft.com/office/drawing/2014/main" id="{A1D30E25-BDD8-6A74-E9F8-F77213F8015C}"/>
              </a:ext>
              <a:ext uri="{C183D7F6-B498-43B3-948B-1728B52AA6E4}">
                <adec:decorative xmlns:adec="http://schemas.microsoft.com/office/drawing/2017/decorative" val="0"/>
              </a:ext>
            </a:extLst>
          </p:cNvPr>
          <p:cNvSpPr/>
          <p:nvPr/>
        </p:nvSpPr>
        <p:spPr>
          <a:xfrm>
            <a:off x="408083" y="3753054"/>
            <a:ext cx="3031853" cy="1100169"/>
          </a:xfrm>
          <a:custGeom>
            <a:avLst/>
            <a:gdLst>
              <a:gd name="connsiteX0" fmla="*/ 0 w 4430675"/>
              <a:gd name="connsiteY0" fmla="*/ 313790 h 1882701"/>
              <a:gd name="connsiteX1" fmla="*/ 313790 w 4430675"/>
              <a:gd name="connsiteY1" fmla="*/ 0 h 1882701"/>
              <a:gd name="connsiteX2" fmla="*/ 4116885 w 4430675"/>
              <a:gd name="connsiteY2" fmla="*/ 0 h 1882701"/>
              <a:gd name="connsiteX3" fmla="*/ 4430675 w 4430675"/>
              <a:gd name="connsiteY3" fmla="*/ 313790 h 1882701"/>
              <a:gd name="connsiteX4" fmla="*/ 4430675 w 4430675"/>
              <a:gd name="connsiteY4" fmla="*/ 1568911 h 1882701"/>
              <a:gd name="connsiteX5" fmla="*/ 4116885 w 4430675"/>
              <a:gd name="connsiteY5" fmla="*/ 1882701 h 1882701"/>
              <a:gd name="connsiteX6" fmla="*/ 313790 w 4430675"/>
              <a:gd name="connsiteY6" fmla="*/ 1882701 h 1882701"/>
              <a:gd name="connsiteX7" fmla="*/ 0 w 4430675"/>
              <a:gd name="connsiteY7" fmla="*/ 1568911 h 1882701"/>
              <a:gd name="connsiteX8" fmla="*/ 0 w 4430675"/>
              <a:gd name="connsiteY8" fmla="*/ 313790 h 18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0675" h="1882701">
                <a:moveTo>
                  <a:pt x="0" y="313790"/>
                </a:moveTo>
                <a:cubicBezTo>
                  <a:pt x="0" y="140489"/>
                  <a:pt x="140489" y="0"/>
                  <a:pt x="313790" y="0"/>
                </a:cubicBezTo>
                <a:lnTo>
                  <a:pt x="4116885" y="0"/>
                </a:lnTo>
                <a:cubicBezTo>
                  <a:pt x="4290186" y="0"/>
                  <a:pt x="4430675" y="140489"/>
                  <a:pt x="4430675" y="313790"/>
                </a:cubicBezTo>
                <a:lnTo>
                  <a:pt x="4430675" y="1568911"/>
                </a:lnTo>
                <a:cubicBezTo>
                  <a:pt x="4430675" y="1742212"/>
                  <a:pt x="4290186" y="1882701"/>
                  <a:pt x="4116885" y="1882701"/>
                </a:cubicBezTo>
                <a:lnTo>
                  <a:pt x="313790" y="1882701"/>
                </a:lnTo>
                <a:cubicBezTo>
                  <a:pt x="140489" y="1882701"/>
                  <a:pt x="0" y="1742212"/>
                  <a:pt x="0" y="1568911"/>
                </a:cubicBezTo>
                <a:lnTo>
                  <a:pt x="0" y="3137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876" tIns="162391" rIns="232876" bIns="162391" numCol="1" spcCol="1270" anchor="ctr" anchorCtr="0">
            <a:noAutofit/>
          </a:bodyPr>
          <a:lstStyle/>
          <a:p>
            <a:pPr marL="0" lvl="0" indent="0" algn="ctr" defTabSz="1644650">
              <a:lnSpc>
                <a:spcPct val="90000"/>
              </a:lnSpc>
              <a:spcBef>
                <a:spcPct val="0"/>
              </a:spcBef>
              <a:spcAft>
                <a:spcPct val="35000"/>
              </a:spcAft>
              <a:buNone/>
            </a:pPr>
            <a:r>
              <a:rPr lang="en-GB" sz="2000" kern="1200" dirty="0"/>
              <a:t>Asian or Asian British candidates</a:t>
            </a:r>
          </a:p>
        </p:txBody>
      </p:sp>
      <p:sp>
        <p:nvSpPr>
          <p:cNvPr id="19" name="Text Placeholder 1">
            <a:extLst>
              <a:ext uri="{FF2B5EF4-FFF2-40B4-BE49-F238E27FC236}">
                <a16:creationId xmlns:a16="http://schemas.microsoft.com/office/drawing/2014/main" id="{60603E60-755A-068A-6339-9464A96C9553}"/>
              </a:ext>
            </a:extLst>
          </p:cNvPr>
          <p:cNvSpPr txBox="1">
            <a:spLocks/>
          </p:cNvSpPr>
          <p:nvPr/>
        </p:nvSpPr>
        <p:spPr>
          <a:xfrm>
            <a:off x="4077526" y="3889445"/>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2.27 x</a:t>
            </a:r>
          </a:p>
        </p:txBody>
      </p:sp>
      <p:sp>
        <p:nvSpPr>
          <p:cNvPr id="20" name="Text Placeholder 1">
            <a:extLst>
              <a:ext uri="{FF2B5EF4-FFF2-40B4-BE49-F238E27FC236}">
                <a16:creationId xmlns:a16="http://schemas.microsoft.com/office/drawing/2014/main" id="{012B9E70-226D-FDDA-3BA9-4BDC9D18B54B}"/>
              </a:ext>
            </a:extLst>
          </p:cNvPr>
          <p:cNvSpPr txBox="1">
            <a:spLocks/>
          </p:cNvSpPr>
          <p:nvPr/>
        </p:nvSpPr>
        <p:spPr>
          <a:xfrm>
            <a:off x="5533725" y="3842119"/>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1.48 x</a:t>
            </a:r>
          </a:p>
        </p:txBody>
      </p:sp>
      <p:sp>
        <p:nvSpPr>
          <p:cNvPr id="4" name="Freeform: Shape 3">
            <a:extLst>
              <a:ext uri="{FF2B5EF4-FFF2-40B4-BE49-F238E27FC236}">
                <a16:creationId xmlns:a16="http://schemas.microsoft.com/office/drawing/2014/main" id="{83B24A22-9D6E-8B37-5EBF-E4D4BBC46270}"/>
              </a:ext>
            </a:extLst>
          </p:cNvPr>
          <p:cNvSpPr/>
          <p:nvPr/>
        </p:nvSpPr>
        <p:spPr>
          <a:xfrm>
            <a:off x="408083" y="4972254"/>
            <a:ext cx="3057361" cy="1100169"/>
          </a:xfrm>
          <a:custGeom>
            <a:avLst/>
            <a:gdLst>
              <a:gd name="connsiteX0" fmla="*/ 0 w 4430675"/>
              <a:gd name="connsiteY0" fmla="*/ 313790 h 1882701"/>
              <a:gd name="connsiteX1" fmla="*/ 313790 w 4430675"/>
              <a:gd name="connsiteY1" fmla="*/ 0 h 1882701"/>
              <a:gd name="connsiteX2" fmla="*/ 4116885 w 4430675"/>
              <a:gd name="connsiteY2" fmla="*/ 0 h 1882701"/>
              <a:gd name="connsiteX3" fmla="*/ 4430675 w 4430675"/>
              <a:gd name="connsiteY3" fmla="*/ 313790 h 1882701"/>
              <a:gd name="connsiteX4" fmla="*/ 4430675 w 4430675"/>
              <a:gd name="connsiteY4" fmla="*/ 1568911 h 1882701"/>
              <a:gd name="connsiteX5" fmla="*/ 4116885 w 4430675"/>
              <a:gd name="connsiteY5" fmla="*/ 1882701 h 1882701"/>
              <a:gd name="connsiteX6" fmla="*/ 313790 w 4430675"/>
              <a:gd name="connsiteY6" fmla="*/ 1882701 h 1882701"/>
              <a:gd name="connsiteX7" fmla="*/ 0 w 4430675"/>
              <a:gd name="connsiteY7" fmla="*/ 1568911 h 1882701"/>
              <a:gd name="connsiteX8" fmla="*/ 0 w 4430675"/>
              <a:gd name="connsiteY8" fmla="*/ 313790 h 18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0675" h="1882701">
                <a:moveTo>
                  <a:pt x="0" y="313790"/>
                </a:moveTo>
                <a:cubicBezTo>
                  <a:pt x="0" y="140489"/>
                  <a:pt x="140489" y="0"/>
                  <a:pt x="313790" y="0"/>
                </a:cubicBezTo>
                <a:lnTo>
                  <a:pt x="4116885" y="0"/>
                </a:lnTo>
                <a:cubicBezTo>
                  <a:pt x="4290186" y="0"/>
                  <a:pt x="4430675" y="140489"/>
                  <a:pt x="4430675" y="313790"/>
                </a:cubicBezTo>
                <a:lnTo>
                  <a:pt x="4430675" y="1568911"/>
                </a:lnTo>
                <a:cubicBezTo>
                  <a:pt x="4430675" y="1742212"/>
                  <a:pt x="4290186" y="1882701"/>
                  <a:pt x="4116885" y="1882701"/>
                </a:cubicBezTo>
                <a:lnTo>
                  <a:pt x="313790" y="1882701"/>
                </a:lnTo>
                <a:cubicBezTo>
                  <a:pt x="140489" y="1882701"/>
                  <a:pt x="0" y="1742212"/>
                  <a:pt x="0" y="1568911"/>
                </a:cubicBezTo>
                <a:lnTo>
                  <a:pt x="0" y="3137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2876" tIns="162391" rIns="232876" bIns="162391" numCol="1" spcCol="1270" anchor="ctr" anchorCtr="0">
            <a:noAutofit/>
          </a:bodyPr>
          <a:lstStyle/>
          <a:p>
            <a:pPr marL="0" lvl="0" indent="0" algn="ctr" defTabSz="1644650">
              <a:lnSpc>
                <a:spcPct val="90000"/>
              </a:lnSpc>
              <a:spcBef>
                <a:spcPct val="0"/>
              </a:spcBef>
              <a:spcAft>
                <a:spcPct val="35000"/>
              </a:spcAft>
              <a:buNone/>
            </a:pPr>
            <a:r>
              <a:rPr lang="en-GB" sz="2000" kern="1200" dirty="0"/>
              <a:t>All ethnic minority candidates</a:t>
            </a:r>
          </a:p>
        </p:txBody>
      </p:sp>
      <p:sp>
        <p:nvSpPr>
          <p:cNvPr id="5" name="Freeform: Shape 4">
            <a:extLst>
              <a:ext uri="{FF2B5EF4-FFF2-40B4-BE49-F238E27FC236}">
                <a16:creationId xmlns:a16="http://schemas.microsoft.com/office/drawing/2014/main" id="{5270635D-223F-2082-E74C-946BE5741213}"/>
              </a:ext>
              <a:ext uri="{C183D7F6-B498-43B3-948B-1728B52AA6E4}">
                <adec:decorative xmlns:adec="http://schemas.microsoft.com/office/drawing/2017/decorative" val="1"/>
              </a:ext>
            </a:extLst>
          </p:cNvPr>
          <p:cNvSpPr/>
          <p:nvPr/>
        </p:nvSpPr>
        <p:spPr>
          <a:xfrm>
            <a:off x="3606189" y="4972254"/>
            <a:ext cx="3954282" cy="1190405"/>
          </a:xfrm>
          <a:custGeom>
            <a:avLst/>
            <a:gdLst>
              <a:gd name="connsiteX0" fmla="*/ 0 w 6646013"/>
              <a:gd name="connsiteY0" fmla="*/ 235338 h 1882701"/>
              <a:gd name="connsiteX1" fmla="*/ 5704663 w 6646013"/>
              <a:gd name="connsiteY1" fmla="*/ 235338 h 1882701"/>
              <a:gd name="connsiteX2" fmla="*/ 5704663 w 6646013"/>
              <a:gd name="connsiteY2" fmla="*/ 0 h 1882701"/>
              <a:gd name="connsiteX3" fmla="*/ 6646013 w 6646013"/>
              <a:gd name="connsiteY3" fmla="*/ 941351 h 1882701"/>
              <a:gd name="connsiteX4" fmla="*/ 5704663 w 6646013"/>
              <a:gd name="connsiteY4" fmla="*/ 1882701 h 1882701"/>
              <a:gd name="connsiteX5" fmla="*/ 5704663 w 6646013"/>
              <a:gd name="connsiteY5" fmla="*/ 1647363 h 1882701"/>
              <a:gd name="connsiteX6" fmla="*/ 0 w 6646013"/>
              <a:gd name="connsiteY6" fmla="*/ 1647363 h 1882701"/>
              <a:gd name="connsiteX7" fmla="*/ 0 w 6646013"/>
              <a:gd name="connsiteY7" fmla="*/ 235338 h 188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6013" h="1882701">
                <a:moveTo>
                  <a:pt x="0" y="235338"/>
                </a:moveTo>
                <a:lnTo>
                  <a:pt x="5704663" y="235338"/>
                </a:lnTo>
                <a:lnTo>
                  <a:pt x="5704663" y="0"/>
                </a:lnTo>
                <a:lnTo>
                  <a:pt x="6646013" y="941351"/>
                </a:lnTo>
                <a:lnTo>
                  <a:pt x="5704663" y="1882701"/>
                </a:lnTo>
                <a:lnTo>
                  <a:pt x="5704663" y="1647363"/>
                </a:lnTo>
                <a:lnTo>
                  <a:pt x="0" y="1647363"/>
                </a:lnTo>
                <a:lnTo>
                  <a:pt x="0" y="235338"/>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8575" tIns="263913" rIns="734588" bIns="263913" numCol="1" spcCol="1270" anchor="t" anchorCtr="0">
            <a:noAutofit/>
          </a:bodyPr>
          <a:lstStyle/>
          <a:p>
            <a:pPr indent="-457200" defTabSz="2000250">
              <a:lnSpc>
                <a:spcPct val="90000"/>
              </a:lnSpc>
              <a:spcBef>
                <a:spcPct val="0"/>
              </a:spcBef>
              <a:spcAft>
                <a:spcPct val="15000"/>
              </a:spcAft>
              <a:buChar char="•"/>
            </a:pPr>
            <a:endParaRPr lang="en-GB" sz="4500" kern="1200" dirty="0"/>
          </a:p>
          <a:p>
            <a:pPr marL="0" lvl="1" algn="l" defTabSz="2000250">
              <a:lnSpc>
                <a:spcPct val="90000"/>
              </a:lnSpc>
              <a:spcBef>
                <a:spcPct val="0"/>
              </a:spcBef>
              <a:spcAft>
                <a:spcPct val="15000"/>
              </a:spcAft>
            </a:pPr>
            <a:endParaRPr lang="en-GB" sz="4500" kern="1200" dirty="0">
              <a:ea typeface="Inter"/>
            </a:endParaRPr>
          </a:p>
        </p:txBody>
      </p:sp>
      <p:sp>
        <p:nvSpPr>
          <p:cNvPr id="17" name="Text Placeholder 1">
            <a:extLst>
              <a:ext uri="{FF2B5EF4-FFF2-40B4-BE49-F238E27FC236}">
                <a16:creationId xmlns:a16="http://schemas.microsoft.com/office/drawing/2014/main" id="{1E47A370-70E9-DE21-A36E-BA1002020A5E}"/>
              </a:ext>
              <a:ext uri="{C183D7F6-B498-43B3-948B-1728B52AA6E4}">
                <adec:decorative xmlns:adec="http://schemas.microsoft.com/office/drawing/2017/decorative" val="1"/>
              </a:ext>
            </a:extLst>
          </p:cNvPr>
          <p:cNvSpPr txBox="1">
            <a:spLocks/>
          </p:cNvSpPr>
          <p:nvPr/>
        </p:nvSpPr>
        <p:spPr>
          <a:xfrm>
            <a:off x="5668250" y="5061516"/>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p:txBody>
      </p:sp>
      <p:sp>
        <p:nvSpPr>
          <p:cNvPr id="15" name="Text Placeholder 1">
            <a:extLst>
              <a:ext uri="{FF2B5EF4-FFF2-40B4-BE49-F238E27FC236}">
                <a16:creationId xmlns:a16="http://schemas.microsoft.com/office/drawing/2014/main" id="{18F1637F-3D14-07A2-BA05-E072DF9DA0BA}"/>
              </a:ext>
            </a:extLst>
          </p:cNvPr>
          <p:cNvSpPr txBox="1">
            <a:spLocks/>
          </p:cNvSpPr>
          <p:nvPr/>
        </p:nvSpPr>
        <p:spPr>
          <a:xfrm>
            <a:off x="4077526" y="5131909"/>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2.1 x</a:t>
            </a:r>
          </a:p>
        </p:txBody>
      </p:sp>
      <p:sp>
        <p:nvSpPr>
          <p:cNvPr id="16" name="Text Placeholder 1">
            <a:extLst>
              <a:ext uri="{FF2B5EF4-FFF2-40B4-BE49-F238E27FC236}">
                <a16:creationId xmlns:a16="http://schemas.microsoft.com/office/drawing/2014/main" id="{4CD218E7-5E31-4D95-4984-D60D5AC88CD7}"/>
              </a:ext>
            </a:extLst>
          </p:cNvPr>
          <p:cNvSpPr txBox="1">
            <a:spLocks/>
          </p:cNvSpPr>
          <p:nvPr/>
        </p:nvSpPr>
        <p:spPr>
          <a:xfrm>
            <a:off x="5512959" y="5202302"/>
            <a:ext cx="1654627" cy="100367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Inter" panose="02000503000000020004" pitchFamily="2" charset="0"/>
                <a:ea typeface="Inter" panose="02000503000000020004" pitchFamily="2" charset="0"/>
                <a:cs typeface="Inter"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1.45 x</a:t>
            </a:r>
          </a:p>
        </p:txBody>
      </p:sp>
      <p:sp>
        <p:nvSpPr>
          <p:cNvPr id="18" name="TextBox 17">
            <a:extLst>
              <a:ext uri="{FF2B5EF4-FFF2-40B4-BE49-F238E27FC236}">
                <a16:creationId xmlns:a16="http://schemas.microsoft.com/office/drawing/2014/main" id="{A2B1EF2B-4CA6-D57A-D1A4-9CC645EC3B08}"/>
              </a:ext>
            </a:extLst>
          </p:cNvPr>
          <p:cNvSpPr txBox="1"/>
          <p:nvPr/>
        </p:nvSpPr>
        <p:spPr>
          <a:xfrm>
            <a:off x="8023708" y="2568532"/>
            <a:ext cx="3606130" cy="3416320"/>
          </a:xfrm>
          <a:prstGeom prst="rect">
            <a:avLst/>
          </a:prstGeom>
          <a:noFill/>
        </p:spPr>
        <p:txBody>
          <a:bodyPr wrap="square" rtlCol="0">
            <a:spAutoFit/>
          </a:bodyPr>
          <a:lstStyle/>
          <a:p>
            <a:pPr marL="285750" indent="-285750">
              <a:buFont typeface="Arial" panose="020B0604020202020204" pitchFamily="34" charset="0"/>
              <a:buChar char="•"/>
            </a:pPr>
            <a:r>
              <a:rPr lang="en-GB" dirty="0"/>
              <a:t>The improvement in our conversion rates for ethnic minority staff is a significant achievement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Together with improvements in representation of this group at bands 2-7, these improvements augur well for our ability to improve representation at the most senior levels in the future. </a:t>
            </a:r>
          </a:p>
        </p:txBody>
      </p:sp>
    </p:spTree>
    <p:extLst>
      <p:ext uri="{BB962C8B-B14F-4D97-AF65-F5344CB8AC3E}">
        <p14:creationId xmlns:p14="http://schemas.microsoft.com/office/powerpoint/2010/main" val="308619910"/>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NICE corporate PPT template_with core messages added_v1" id="{C38DA47B-948B-4166-88D3-C8248DF69871}" vid="{C7F51CD1-046D-4E7D-920A-6AAB125251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NICE corporate PPT template</Template>
  <TotalTime>0</TotalTime>
  <Words>4663</Words>
  <Application>Microsoft Office PowerPoint</Application>
  <PresentationFormat>Widescreen</PresentationFormat>
  <Paragraphs>463</Paragraphs>
  <Slides>29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Times New Roman</vt:lpstr>
      <vt:lpstr>Calibri</vt:lpstr>
      <vt:lpstr>Lora SemiBold</vt:lpstr>
      <vt:lpstr>Inter</vt:lpstr>
      <vt:lpstr>Symbol</vt:lpstr>
      <vt:lpstr>Arial</vt:lpstr>
      <vt:lpstr>Lato</vt:lpstr>
      <vt:lpstr>NICE</vt:lpstr>
      <vt:lpstr>Contents </vt:lpstr>
      <vt:lpstr>Introduction </vt:lpstr>
      <vt:lpstr>Workforce equality activity and data</vt:lpstr>
      <vt:lpstr>Workforce equality activity and data continued</vt:lpstr>
      <vt:lpstr>Objective 2: to develop our workforce and culture to be more equal, diverse and inclusive</vt:lpstr>
      <vt:lpstr>Key workforce data for 2022/23</vt:lpstr>
      <vt:lpstr>There has been an increase in non-declaration rates, driven by TUPE of staff from other organisations</vt:lpstr>
      <vt:lpstr>We continue to see improvements in the representation of ethnic minority staff, except at the most senior levels</vt:lpstr>
      <vt:lpstr>We have made significant improvements in the interview to appointment conversion rate for ethnic minority staff</vt:lpstr>
      <vt:lpstr>We can also report some improvements in the representation of disabled and LGBTQ+ staff at senior levels, though disabled staff continue to be over-represented in lower bands</vt:lpstr>
      <vt:lpstr>Our 2022 staff survey found equal engagement, wellbeing and trust in managers between ethnic minority, LGBTQ+, and all staff </vt:lpstr>
      <vt:lpstr>Data highlights: bullying, harassment and discrimination </vt:lpstr>
      <vt:lpstr>NICE’s gender pay gap has remained broadly static since last year, when it was 7.6%, but is still significantly better than the national average</vt:lpstr>
      <vt:lpstr>In 2022/23 we delivered key areas in our workforce EDI action plan </vt:lpstr>
      <vt:lpstr>We continue to focus on staff development and support </vt:lpstr>
      <vt:lpstr>We are prioritising 3 action areas in 2023/24</vt:lpstr>
      <vt:lpstr>Highlights from NICE’s staff networks </vt:lpstr>
      <vt:lpstr>Our Staff Networks continue to thrive and were instrumental in progressing our action plans </vt:lpstr>
      <vt:lpstr>PowerPoint Presentation</vt:lpstr>
      <vt:lpstr>Guidance equality activity and data </vt:lpstr>
      <vt:lpstr>PowerPoint Presentation</vt:lpstr>
      <vt:lpstr>Objective 1: to review and improve equality considerations throughout development of our guidance</vt:lpstr>
      <vt:lpstr>There was a mixed picture in the diversity of applicants to NICE committees </vt:lpstr>
      <vt:lpstr>The proportion of appointed applicants remains similar for white and ethnic minority candidates </vt:lpstr>
      <vt:lpstr>We continued the positive trend of identifying more equalities issues during guidance development </vt:lpstr>
      <vt:lpstr>Identifying equalities issues during guidance development enabled changes to committee discussions and final guidance </vt:lpstr>
      <vt:lpstr>We made changes to our guidance development processes to better consider health inequalities </vt:lpstr>
      <vt:lpstr>We made progress delivering our committee EDI action plan</vt:lpstr>
      <vt:lpstr>In 2023/24 we will continue delivering our EDI action plan, and go further in addressing health inequalities in guidance processes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2023-09-13T09:16:55Z</dcterms:created>
  <dcterms:modified xsi:type="dcterms:W3CDTF">2023-09-14T12:33:16Z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2023-09-13T09:17:01Z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5a03f17e-88e7-473f-9962-67094aedd529</vt:lpwstr>
  </property>
  <property fmtid="{D5CDD505-2E9C-101B-9397-08002B2CF9AE}" pid="8" name="MSIP_Label_c69d85d5-6d9e-4305-a294-1f636ec0f2d6_ContentBits">
    <vt:lpwstr>0</vt:lpwstr>
  </property>
</Properties>
</file>