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147471876" r:id="rId5"/>
    <p:sldId id="2147471893" r:id="rId6"/>
    <p:sldId id="214747329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27DB3351-76EE-CF04-8034-1CDA21EB0DC9}" name="David Coombs" initials="DC" userId="S::david.coombs@nice.org.uk::7880e5f9-4692-4389-ae43-e8af7a21d04a" providerId="AD"/>
  <p188:author id="{F3A291B8-0EA9-CE2C-9730-1B357A355149}" name="Sam Roberts" initials="SR" userId="S::sam.roberts@nice.org.uk::ee33f29e-aec4-4ebf-b787-a0dc18a62c1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BE32A2-3F53-AE71-7178-A4A0A52405B5}" v="1" dt="2025-05-13T14:51:30.301"/>
    <p1510:client id="{423F90DB-403E-067F-278D-06AE2D36DD48}" v="170" dt="2025-05-13T11:22:36.608"/>
    <p1510:client id="{DC7A12FF-4B31-8C40-9F5E-685F2F29AA22}" v="17" dt="2025-05-13T14:47:52.7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4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Coombs" userId="S::david.coombs@nice.org.uk::7880e5f9-4692-4389-ae43-e8af7a21d04a" providerId="AD" clId="Web-{DC7A12FF-4B31-8C40-9F5E-685F2F29AA22}"/>
    <pc:docChg chg="mod modSld">
      <pc:chgData name="David Coombs" userId="S::david.coombs@nice.org.uk::7880e5f9-4692-4389-ae43-e8af7a21d04a" providerId="AD" clId="Web-{DC7A12FF-4B31-8C40-9F5E-685F2F29AA22}" dt="2025-05-13T14:47:52.757" v="15" actId="20577"/>
      <pc:docMkLst>
        <pc:docMk/>
      </pc:docMkLst>
      <pc:sldChg chg="modSp">
        <pc:chgData name="David Coombs" userId="S::david.coombs@nice.org.uk::7880e5f9-4692-4389-ae43-e8af7a21d04a" providerId="AD" clId="Web-{DC7A12FF-4B31-8C40-9F5E-685F2F29AA22}" dt="2025-05-13T14:47:52.757" v="15" actId="20577"/>
        <pc:sldMkLst>
          <pc:docMk/>
          <pc:sldMk cId="3560502310" sldId="2147471893"/>
        </pc:sldMkLst>
        <pc:spChg chg="mod">
          <ac:chgData name="David Coombs" userId="S::david.coombs@nice.org.uk::7880e5f9-4692-4389-ae43-e8af7a21d04a" providerId="AD" clId="Web-{DC7A12FF-4B31-8C40-9F5E-685F2F29AA22}" dt="2025-05-13T14:47:52.757" v="15" actId="20577"/>
          <ac:spMkLst>
            <pc:docMk/>
            <pc:sldMk cId="3560502310" sldId="2147471893"/>
            <ac:spMk id="3" creationId="{FA97AF2B-2D08-4921-D278-E463F6DB45A0}"/>
          </ac:spMkLst>
        </pc:spChg>
      </pc:sldChg>
    </pc:docChg>
  </pc:docChgLst>
  <pc:docChgLst>
    <pc:chgData name="David Coombs" userId="7880e5f9-4692-4389-ae43-e8af7a21d04a" providerId="ADAL" clId="{24880FCF-316B-4952-B4E2-B63E538017FF}"/>
    <pc:docChg chg="modSld">
      <pc:chgData name="David Coombs" userId="7880e5f9-4692-4389-ae43-e8af7a21d04a" providerId="ADAL" clId="{24880FCF-316B-4952-B4E2-B63E538017FF}" dt="2025-05-13T15:32:15.249" v="0" actId="20577"/>
      <pc:docMkLst>
        <pc:docMk/>
      </pc:docMkLst>
      <pc:sldChg chg="modSp mod">
        <pc:chgData name="David Coombs" userId="7880e5f9-4692-4389-ae43-e8af7a21d04a" providerId="ADAL" clId="{24880FCF-316B-4952-B4E2-B63E538017FF}" dt="2025-05-13T15:32:15.249" v="0" actId="20577"/>
        <pc:sldMkLst>
          <pc:docMk/>
          <pc:sldMk cId="3560502310" sldId="2147471893"/>
        </pc:sldMkLst>
        <pc:spChg chg="mod">
          <ac:chgData name="David Coombs" userId="7880e5f9-4692-4389-ae43-e8af7a21d04a" providerId="ADAL" clId="{24880FCF-316B-4952-B4E2-B63E538017FF}" dt="2025-05-13T15:32:15.249" v="0" actId="20577"/>
          <ac:spMkLst>
            <pc:docMk/>
            <pc:sldMk cId="3560502310" sldId="2147471893"/>
            <ac:spMk id="3" creationId="{FA97AF2B-2D08-4921-D278-E463F6DB45A0}"/>
          </ac:spMkLst>
        </pc:spChg>
      </pc:sldChg>
    </pc:docChg>
  </pc:docChgLst>
  <pc:docChgLst>
    <pc:chgData name="Lynn Woodward" userId="618c2155-77b8-4d50-a4cd-d8818db741fc" providerId="ADAL" clId="{687956CB-86E6-40FB-A154-701178EA42B6}"/>
    <pc:docChg chg="modSld">
      <pc:chgData name="Lynn Woodward" userId="618c2155-77b8-4d50-a4cd-d8818db741fc" providerId="ADAL" clId="{687956CB-86E6-40FB-A154-701178EA42B6}" dt="2025-05-14T08:31:34.495" v="3" actId="13244"/>
      <pc:docMkLst>
        <pc:docMk/>
      </pc:docMkLst>
      <pc:sldChg chg="modSp mod">
        <pc:chgData name="Lynn Woodward" userId="618c2155-77b8-4d50-a4cd-d8818db741fc" providerId="ADAL" clId="{687956CB-86E6-40FB-A154-701178EA42B6}" dt="2025-05-14T08:30:57.908" v="0" actId="962"/>
        <pc:sldMkLst>
          <pc:docMk/>
          <pc:sldMk cId="1717072775" sldId="2147471876"/>
        </pc:sldMkLst>
        <pc:spChg chg="mod">
          <ac:chgData name="Lynn Woodward" userId="618c2155-77b8-4d50-a4cd-d8818db741fc" providerId="ADAL" clId="{687956CB-86E6-40FB-A154-701178EA42B6}" dt="2025-05-14T08:30:57.908" v="0" actId="962"/>
          <ac:spMkLst>
            <pc:docMk/>
            <pc:sldMk cId="1717072775" sldId="2147471876"/>
            <ac:spMk id="2" creationId="{D0ADBFC4-5EF0-4B21-1356-62828363B0DE}"/>
          </ac:spMkLst>
        </pc:spChg>
      </pc:sldChg>
      <pc:sldChg chg="modSp mod">
        <pc:chgData name="Lynn Woodward" userId="618c2155-77b8-4d50-a4cd-d8818db741fc" providerId="ADAL" clId="{687956CB-86E6-40FB-A154-701178EA42B6}" dt="2025-05-14T08:31:34.495" v="3" actId="13244"/>
        <pc:sldMkLst>
          <pc:docMk/>
          <pc:sldMk cId="3686791533" sldId="2147473299"/>
        </pc:sldMkLst>
        <pc:spChg chg="mod ord">
          <ac:chgData name="Lynn Woodward" userId="618c2155-77b8-4d50-a4cd-d8818db741fc" providerId="ADAL" clId="{687956CB-86E6-40FB-A154-701178EA42B6}" dt="2025-05-14T08:31:34.495" v="3" actId="13244"/>
          <ac:spMkLst>
            <pc:docMk/>
            <pc:sldMk cId="3686791533" sldId="2147473299"/>
            <ac:spMk id="6" creationId="{4EC699C2-505B-23F4-992A-DA2ABD7015F9}"/>
          </ac:spMkLst>
        </pc:spChg>
        <pc:picChg chg="mod">
          <ac:chgData name="Lynn Woodward" userId="618c2155-77b8-4d50-a4cd-d8818db741fc" providerId="ADAL" clId="{687956CB-86E6-40FB-A154-701178EA42B6}" dt="2025-05-14T08:31:01.427" v="1" actId="962"/>
          <ac:picMkLst>
            <pc:docMk/>
            <pc:sldMk cId="3686791533" sldId="2147473299"/>
            <ac:picMk id="7" creationId="{AABB355B-5B8C-B797-7ADA-770BA1894EF7}"/>
          </ac:picMkLst>
        </pc:picChg>
      </pc:sldChg>
    </pc:docChg>
  </pc:docChgLst>
  <pc:docChgLst>
    <pc:chgData name="Sam Roberts" userId="S::sam.roberts@nice.org.uk::ee33f29e-aec4-4ebf-b787-a0dc18a62c15" providerId="AD" clId="Web-{423F90DB-403E-067F-278D-06AE2D36DD48}"/>
    <pc:docChg chg="mod delSld modSld">
      <pc:chgData name="Sam Roberts" userId="S::sam.roberts@nice.org.uk::ee33f29e-aec4-4ebf-b787-a0dc18a62c15" providerId="AD" clId="Web-{423F90DB-403E-067F-278D-06AE2D36DD48}" dt="2025-05-13T11:22:36.608" v="167"/>
      <pc:docMkLst>
        <pc:docMk/>
      </pc:docMkLst>
      <pc:sldChg chg="modSp">
        <pc:chgData name="Sam Roberts" userId="S::sam.roberts@nice.org.uk::ee33f29e-aec4-4ebf-b787-a0dc18a62c15" providerId="AD" clId="Web-{423F90DB-403E-067F-278D-06AE2D36DD48}" dt="2025-05-13T11:20:41.604" v="160" actId="20577"/>
        <pc:sldMkLst>
          <pc:docMk/>
          <pc:sldMk cId="3560502310" sldId="2147471893"/>
        </pc:sldMkLst>
        <pc:spChg chg="mod">
          <ac:chgData name="Sam Roberts" userId="S::sam.roberts@nice.org.uk::ee33f29e-aec4-4ebf-b787-a0dc18a62c15" providerId="AD" clId="Web-{423F90DB-403E-067F-278D-06AE2D36DD48}" dt="2025-05-13T11:20:41.604" v="160" actId="20577"/>
          <ac:spMkLst>
            <pc:docMk/>
            <pc:sldMk cId="3560502310" sldId="2147471893"/>
            <ac:spMk id="3" creationId="{FA97AF2B-2D08-4921-D278-E463F6DB45A0}"/>
          </ac:spMkLst>
        </pc:spChg>
      </pc:sldChg>
      <pc:sldChg chg="del">
        <pc:chgData name="Sam Roberts" userId="S::sam.roberts@nice.org.uk::ee33f29e-aec4-4ebf-b787-a0dc18a62c15" providerId="AD" clId="Web-{423F90DB-403E-067F-278D-06AE2D36DD48}" dt="2025-05-13T11:04:55.099" v="1"/>
        <pc:sldMkLst>
          <pc:docMk/>
          <pc:sldMk cId="114746094" sldId="2147473286"/>
        </pc:sldMkLst>
      </pc:sldChg>
      <pc:sldChg chg="del">
        <pc:chgData name="Sam Roberts" userId="S::sam.roberts@nice.org.uk::ee33f29e-aec4-4ebf-b787-a0dc18a62c15" providerId="AD" clId="Web-{423F90DB-403E-067F-278D-06AE2D36DD48}" dt="2025-05-13T11:22:36.608" v="167"/>
        <pc:sldMkLst>
          <pc:docMk/>
          <pc:sldMk cId="3643109971" sldId="2147473289"/>
        </pc:sldMkLst>
      </pc:sldChg>
      <pc:sldChg chg="del">
        <pc:chgData name="Sam Roberts" userId="S::sam.roberts@nice.org.uk::ee33f29e-aec4-4ebf-b787-a0dc18a62c15" providerId="AD" clId="Web-{423F90DB-403E-067F-278D-06AE2D36DD48}" dt="2025-05-13T11:21:53.232" v="163"/>
        <pc:sldMkLst>
          <pc:docMk/>
          <pc:sldMk cId="3240732084" sldId="2147473290"/>
        </pc:sldMkLst>
      </pc:sldChg>
      <pc:sldChg chg="del">
        <pc:chgData name="Sam Roberts" userId="S::sam.roberts@nice.org.uk::ee33f29e-aec4-4ebf-b787-a0dc18a62c15" providerId="AD" clId="Web-{423F90DB-403E-067F-278D-06AE2D36DD48}" dt="2025-05-13T11:22:25.374" v="164"/>
        <pc:sldMkLst>
          <pc:docMk/>
          <pc:sldMk cId="3077523647" sldId="2147473291"/>
        </pc:sldMkLst>
      </pc:sldChg>
      <pc:sldChg chg="del">
        <pc:chgData name="Sam Roberts" userId="S::sam.roberts@nice.org.uk::ee33f29e-aec4-4ebf-b787-a0dc18a62c15" providerId="AD" clId="Web-{423F90DB-403E-067F-278D-06AE2D36DD48}" dt="2025-05-13T11:22:27.561" v="165"/>
        <pc:sldMkLst>
          <pc:docMk/>
          <pc:sldMk cId="1514310610" sldId="2147473292"/>
        </pc:sldMkLst>
      </pc:sldChg>
      <pc:sldChg chg="del">
        <pc:chgData name="Sam Roberts" userId="S::sam.roberts@nice.org.uk::ee33f29e-aec4-4ebf-b787-a0dc18a62c15" providerId="AD" clId="Web-{423F90DB-403E-067F-278D-06AE2D36DD48}" dt="2025-05-13T11:22:30.968" v="166"/>
        <pc:sldMkLst>
          <pc:docMk/>
          <pc:sldMk cId="30762346" sldId="2147473293"/>
        </pc:sldMkLst>
      </pc:sldChg>
      <pc:sldChg chg="del">
        <pc:chgData name="Sam Roberts" userId="S::sam.roberts@nice.org.uk::ee33f29e-aec4-4ebf-b787-a0dc18a62c15" providerId="AD" clId="Web-{423F90DB-403E-067F-278D-06AE2D36DD48}" dt="2025-05-13T11:20:44.995" v="161"/>
        <pc:sldMkLst>
          <pc:docMk/>
          <pc:sldMk cId="3093335198" sldId="2147473297"/>
        </pc:sldMkLst>
      </pc:sldChg>
      <pc:sldChg chg="del">
        <pc:chgData name="Sam Roberts" userId="S::sam.roberts@nice.org.uk::ee33f29e-aec4-4ebf-b787-a0dc18a62c15" providerId="AD" clId="Web-{423F90DB-403E-067F-278D-06AE2D36DD48}" dt="2025-05-13T11:21:32.512" v="162"/>
        <pc:sldMkLst>
          <pc:docMk/>
          <pc:sldMk cId="1044267426" sldId="214747329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3E49AE-26F9-4AD0-81C0-F636701FB0B5}" type="datetimeFigureOut">
              <a:rPr lang="en-GB" smtClean="0"/>
              <a:t>14/05/2025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9C4C5-0A08-4349-BA5D-EF899DD8AA90}" type="slidenum">
              <a:rPr lang="en-GB" smtClean="0"/>
              <a:t>‹#›</a:t>
            </a:fld>
            <a:endParaRPr lang="en-GB"/>
          </a:p>
        </p:txBody>
      </p:sp>
    </p:spTree>
    <p:extLst>
      <p:ext uri="{BB962C8B-B14F-4D97-AF65-F5344CB8AC3E}">
        <p14:creationId xmlns:p14="http://schemas.microsoft.com/office/powerpoint/2010/main" val="1152747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6794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2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(1 column)</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67960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3792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1665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9779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(2 columns)</a:t>
            </a:r>
            <a:br>
              <a:rPr lang="en-US"/>
            </a:br>
            <a:endParaRPr lang="en-US"/>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03042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(2 columns)</a:t>
            </a:r>
            <a:br>
              <a:rPr lang="en-US"/>
            </a:br>
            <a:endParaRPr lang="en-US"/>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97317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333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1063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(3 columns)</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280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28272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392386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067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(3 columns)</a:t>
            </a:r>
            <a:br>
              <a:rPr lang="en-US"/>
            </a:br>
            <a:endParaRPr lang="en-US"/>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04548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46629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58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034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0647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8331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46713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a:t>This is a sample quote layout page</a:t>
            </a:r>
            <a:endParaRPr lang="en-US"/>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2502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1114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5918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004826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2848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592612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a:solidFill>
                  <a:schemeClr val="bg1"/>
                </a:solidFill>
              </a:rPr>
              <a:t>A</a:t>
            </a:r>
            <a:endParaRPr lang="en-US" sz="1600" baseline="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96035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3725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7365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charts according to the style below</a:t>
            </a:r>
            <a:endParaRPr lang="en-US"/>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0189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Tree>
    <p:extLst>
      <p:ext uri="{BB962C8B-B14F-4D97-AF65-F5344CB8AC3E}">
        <p14:creationId xmlns:p14="http://schemas.microsoft.com/office/powerpoint/2010/main" val="2739637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8466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17656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91242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5829814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17303765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5277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954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258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932209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5"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6" name="Slide Number Placeholder 3">
            <a:extLst>
              <a:ext uri="{FF2B5EF4-FFF2-40B4-BE49-F238E27FC236}">
                <a16:creationId xmlns:a16="http://schemas.microsoft.com/office/drawing/2014/main" id="{92150014-01A6-5B4B-E588-92E6B23993A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A995030A-F0D3-F004-3FF4-60F89D1F86A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49211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1"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3" r:id="rId42"/>
  </p:sldLayoutIdLst>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25ADDE-173F-F7E0-FADF-48454ABDF30D}"/>
              </a:ext>
            </a:extLst>
          </p:cNvPr>
          <p:cNvSpPr>
            <a:spLocks noGrp="1"/>
          </p:cNvSpPr>
          <p:nvPr>
            <p:ph type="ctrTitle"/>
          </p:nvPr>
        </p:nvSpPr>
        <p:spPr>
          <a:xfrm>
            <a:off x="724988" y="722208"/>
            <a:ext cx="6350726" cy="1276350"/>
          </a:xfrm>
        </p:spPr>
        <p:txBody>
          <a:bodyPr>
            <a:normAutofit/>
          </a:bodyPr>
          <a:lstStyle/>
          <a:p>
            <a:r>
              <a:rPr lang="en-GB"/>
              <a:t>Executive update to the Board </a:t>
            </a:r>
          </a:p>
        </p:txBody>
      </p:sp>
      <p:sp>
        <p:nvSpPr>
          <p:cNvPr id="6" name="Subtitle 5">
            <a:extLst>
              <a:ext uri="{FF2B5EF4-FFF2-40B4-BE49-F238E27FC236}">
                <a16:creationId xmlns:a16="http://schemas.microsoft.com/office/drawing/2014/main" id="{A336A355-92AD-F752-EC30-F9D2D57A2365}"/>
              </a:ext>
            </a:extLst>
          </p:cNvPr>
          <p:cNvSpPr>
            <a:spLocks noGrp="1"/>
          </p:cNvSpPr>
          <p:nvPr>
            <p:ph type="subTitle" idx="1"/>
          </p:nvPr>
        </p:nvSpPr>
        <p:spPr>
          <a:xfrm>
            <a:off x="724988" y="2431654"/>
            <a:ext cx="3924300" cy="1356518"/>
          </a:xfrm>
        </p:spPr>
        <p:txBody>
          <a:bodyPr/>
          <a:lstStyle/>
          <a:p>
            <a:r>
              <a:rPr lang="en-GB" dirty="0"/>
              <a:t>May 2025</a:t>
            </a:r>
          </a:p>
        </p:txBody>
      </p:sp>
      <p:sp>
        <p:nvSpPr>
          <p:cNvPr id="2" name="Title 4">
            <a:extLst>
              <a:ext uri="{FF2B5EF4-FFF2-40B4-BE49-F238E27FC236}">
                <a16:creationId xmlns:a16="http://schemas.microsoft.com/office/drawing/2014/main" id="{D0ADBFC4-5EF0-4B21-1356-62828363B0DE}"/>
              </a:ext>
              <a:ext uri="{C183D7F6-B498-43B3-948B-1728B52AA6E4}">
                <adec:decorative xmlns:adec="http://schemas.microsoft.com/office/drawing/2017/decorative" val="1"/>
              </a:ext>
            </a:extLst>
          </p:cNvPr>
          <p:cNvSpPr txBox="1">
            <a:spLocks/>
          </p:cNvSpPr>
          <p:nvPr/>
        </p:nvSpPr>
        <p:spPr>
          <a:xfrm>
            <a:off x="2327451" y="4221268"/>
            <a:ext cx="7295606"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chemeClr val="bg1"/>
                </a:solidFill>
                <a:latin typeface="+mj-lt"/>
                <a:ea typeface="Lora SemiBold" charset="0"/>
                <a:cs typeface="Lora SemiBold" charset="0"/>
              </a:defRPr>
            </a:lvl1pPr>
          </a:lstStyle>
          <a:p>
            <a:endParaRPr lang="en-GB"/>
          </a:p>
        </p:txBody>
      </p:sp>
    </p:spTree>
    <p:extLst>
      <p:ext uri="{BB962C8B-B14F-4D97-AF65-F5344CB8AC3E}">
        <p14:creationId xmlns:p14="http://schemas.microsoft.com/office/powerpoint/2010/main" val="171707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32201-0496-4E2C-2F14-60BF6C796B0F}"/>
              </a:ext>
            </a:extLst>
          </p:cNvPr>
          <p:cNvSpPr>
            <a:spLocks noGrp="1"/>
          </p:cNvSpPr>
          <p:nvPr>
            <p:ph type="ctrTitle"/>
          </p:nvPr>
        </p:nvSpPr>
        <p:spPr>
          <a:xfrm>
            <a:off x="297807" y="172814"/>
            <a:ext cx="11178381" cy="1160319"/>
          </a:xfrm>
        </p:spPr>
        <p:txBody>
          <a:bodyPr/>
          <a:lstStyle/>
          <a:p>
            <a:r>
              <a:rPr lang="en-GB"/>
              <a:t>Executive Summary </a:t>
            </a:r>
          </a:p>
        </p:txBody>
      </p:sp>
      <p:sp>
        <p:nvSpPr>
          <p:cNvPr id="3" name="Text Placeholder 2">
            <a:extLst>
              <a:ext uri="{FF2B5EF4-FFF2-40B4-BE49-F238E27FC236}">
                <a16:creationId xmlns:a16="http://schemas.microsoft.com/office/drawing/2014/main" id="{FA97AF2B-2D08-4921-D278-E463F6DB45A0}"/>
              </a:ext>
            </a:extLst>
          </p:cNvPr>
          <p:cNvSpPr>
            <a:spLocks noGrp="1"/>
          </p:cNvSpPr>
          <p:nvPr>
            <p:ph type="body" sz="quarter" idx="12"/>
          </p:nvPr>
        </p:nvSpPr>
        <p:spPr>
          <a:xfrm>
            <a:off x="295653" y="751658"/>
            <a:ext cx="11687780" cy="5778904"/>
          </a:xfrm>
          <a:solidFill>
            <a:schemeClr val="accent2"/>
          </a:solidFill>
        </p:spPr>
        <p:txBody>
          <a:bodyPr vert="horz" lIns="91440" tIns="45720" rIns="91440" bIns="45720" rtlCol="0" anchor="t">
            <a:noAutofit/>
          </a:bodyPr>
          <a:lstStyle/>
          <a:p>
            <a:pPr marL="285750" indent="-285750">
              <a:lnSpc>
                <a:spcPct val="100000"/>
              </a:lnSpc>
              <a:spcBef>
                <a:spcPts val="1200"/>
              </a:spcBef>
              <a:buFont typeface="Arial" panose="020B0604020202020204" pitchFamily="34" charset="0"/>
              <a:buChar char="•"/>
            </a:pPr>
            <a:r>
              <a:rPr lang="en-GB" sz="1300" dirty="0">
                <a:solidFill>
                  <a:schemeClr val="bg2"/>
                </a:solidFill>
                <a:latin typeface="+mn-lt"/>
              </a:rPr>
              <a:t>Since our last meeting, we have published several notable pieces of guidance and guidelines, including:</a:t>
            </a:r>
          </a:p>
          <a:p>
            <a:pPr marL="971550" lvl="1" indent="-285750">
              <a:lnSpc>
                <a:spcPct val="100000"/>
              </a:lnSpc>
              <a:spcBef>
                <a:spcPts val="1200"/>
              </a:spcBef>
              <a:buFont typeface="Wingdings 2" panose="05020102010507070707" pitchFamily="18" charset="2"/>
              <a:buChar char="P"/>
            </a:pPr>
            <a:r>
              <a:rPr lang="en-GB" sz="1300" dirty="0">
                <a:solidFill>
                  <a:schemeClr val="bg2"/>
                </a:solidFill>
                <a:latin typeface="Inter"/>
              </a:rPr>
              <a:t>Recommending annual BMI checks for adults with long-term conditions </a:t>
            </a:r>
          </a:p>
          <a:p>
            <a:pPr marL="971550" lvl="1" indent="-285750">
              <a:lnSpc>
                <a:spcPct val="100000"/>
              </a:lnSpc>
              <a:spcBef>
                <a:spcPts val="1200"/>
              </a:spcBef>
              <a:buFont typeface="Wingdings 2" panose="05020102010507070707" pitchFamily="18" charset="2"/>
              <a:buChar char="P"/>
            </a:pPr>
            <a:r>
              <a:rPr lang="en-GB" sz="1300" dirty="0">
                <a:solidFill>
                  <a:schemeClr val="bg2"/>
                </a:solidFill>
                <a:latin typeface="Inter"/>
              </a:rPr>
              <a:t>Transforming rehabilitation for millions with long-term neurological conditions</a:t>
            </a:r>
          </a:p>
          <a:p>
            <a:pPr marL="971550" lvl="1" indent="-285750">
              <a:lnSpc>
                <a:spcPct val="100000"/>
              </a:lnSpc>
              <a:spcBef>
                <a:spcPts val="1200"/>
              </a:spcBef>
              <a:buFont typeface="Wingdings 2" panose="05020102010507070707" pitchFamily="18" charset="2"/>
              <a:buChar char="P"/>
            </a:pPr>
            <a:r>
              <a:rPr lang="en-GB" sz="1300" dirty="0">
                <a:solidFill>
                  <a:schemeClr val="bg2"/>
                </a:solidFill>
                <a:latin typeface="Inter"/>
              </a:rPr>
              <a:t>Benefitting thousands of people a year with a new treatment for advanced breast cancer</a:t>
            </a:r>
          </a:p>
          <a:p>
            <a:pPr marL="971550" lvl="1" indent="-285750">
              <a:lnSpc>
                <a:spcPct val="100000"/>
              </a:lnSpc>
              <a:spcBef>
                <a:spcPts val="1200"/>
              </a:spcBef>
              <a:buFont typeface="Wingdings 2" panose="05020102010507070707" pitchFamily="18" charset="2"/>
              <a:buChar char="P"/>
            </a:pPr>
            <a:r>
              <a:rPr lang="en-GB" sz="1300" dirty="0">
                <a:solidFill>
                  <a:schemeClr val="bg2"/>
                </a:solidFill>
                <a:latin typeface="Inter"/>
                <a:cs typeface="Calibri"/>
              </a:rPr>
              <a:t>Providing access to the first targeted treatment for the most common form of bladder cancer </a:t>
            </a:r>
          </a:p>
          <a:p>
            <a:pPr marL="971550" lvl="1" indent="-285750">
              <a:lnSpc>
                <a:spcPct val="100000"/>
              </a:lnSpc>
              <a:spcBef>
                <a:spcPts val="1200"/>
              </a:spcBef>
              <a:spcAft>
                <a:spcPts val="600"/>
              </a:spcAft>
              <a:buFont typeface="Wingdings 2" panose="05020102010507070707" pitchFamily="18" charset="2"/>
              <a:buChar char="P"/>
            </a:pPr>
            <a:r>
              <a:rPr lang="en-GB" sz="1300" dirty="0">
                <a:solidFill>
                  <a:schemeClr val="bg2"/>
                </a:solidFill>
                <a:latin typeface="Inter"/>
                <a:cs typeface="Calibri"/>
              </a:rPr>
              <a:t>Recommending the first-ever NHS treatment approved for advanced Hodgkin lymphoma </a:t>
            </a:r>
          </a:p>
          <a:p>
            <a:pPr marL="285750" indent="-285750">
              <a:lnSpc>
                <a:spcPct val="100000"/>
              </a:lnSpc>
              <a:spcBef>
                <a:spcPts val="1200"/>
              </a:spcBef>
              <a:spcAft>
                <a:spcPts val="600"/>
              </a:spcAft>
              <a:buFont typeface="Arial" panose="020B0604020202020204" pitchFamily="34" charset="0"/>
              <a:buChar char="•"/>
            </a:pPr>
            <a:r>
              <a:rPr lang="en-GB" sz="1300" dirty="0">
                <a:solidFill>
                  <a:schemeClr val="bg2"/>
                </a:solidFill>
                <a:latin typeface="Inter"/>
              </a:rPr>
              <a:t>We continue to drive access to new treatments. Recent data shows that across 2024, we gave a record number of positive recommendations for blood cancer treatments. In 2024, we recommended 13 new treatments for blood cancer - the largest number of positive recommendations in a single year for blood cancer treatments. Over the past decade, NICE has made 97 positive recommendations, five times more than the previous decade.</a:t>
            </a:r>
          </a:p>
          <a:p>
            <a:pPr marL="285750" indent="-285750">
              <a:lnSpc>
                <a:spcPct val="100000"/>
              </a:lnSpc>
              <a:spcBef>
                <a:spcPts val="1200"/>
              </a:spcBef>
              <a:spcAft>
                <a:spcPts val="600"/>
              </a:spcAft>
              <a:buFont typeface="Arial" panose="020B0604020202020204" pitchFamily="34" charset="0"/>
              <a:buChar char="•"/>
            </a:pPr>
            <a:r>
              <a:rPr lang="en-GB" sz="1300" dirty="0">
                <a:solidFill>
                  <a:schemeClr val="bg2"/>
                </a:solidFill>
                <a:latin typeface="Inter"/>
              </a:rPr>
              <a:t>We continue to work collaboratively with our system partners, in April:</a:t>
            </a:r>
          </a:p>
          <a:p>
            <a:pPr marL="971550" lvl="1" indent="-285750">
              <a:lnSpc>
                <a:spcPct val="100000"/>
              </a:lnSpc>
              <a:spcBef>
                <a:spcPts val="1200"/>
              </a:spcBef>
              <a:spcAft>
                <a:spcPts val="600"/>
              </a:spcAft>
              <a:buFont typeface="Wingdings 2" panose="020B0604020202020204" pitchFamily="34" charset="0"/>
              <a:buChar char="P"/>
            </a:pPr>
            <a:r>
              <a:rPr lang="en-GB" sz="1300" dirty="0">
                <a:solidFill>
                  <a:schemeClr val="bg2"/>
                </a:solidFill>
                <a:latin typeface="Inter"/>
              </a:rPr>
              <a:t>NHS England and NICE launched a joint genomic testing pathway to identify, prioritise and assess new genomic technologies, before they are considered for commissioning by the NHS in England (slide 3). The aim of this pathway is to improve outcomes for patients, provide greater clarity for innovators, patients and practitioners, and ensure value for money for taxpayers and the NHS.</a:t>
            </a:r>
          </a:p>
          <a:p>
            <a:pPr marL="285750" indent="-285750">
              <a:lnSpc>
                <a:spcPct val="100000"/>
              </a:lnSpc>
              <a:buFont typeface="Arial" panose="020B0604020202020204" pitchFamily="34" charset="0"/>
              <a:buChar char="•"/>
            </a:pPr>
            <a:r>
              <a:rPr lang="en-GB" sz="1300" dirty="0">
                <a:solidFill>
                  <a:schemeClr val="bg2"/>
                </a:solidFill>
                <a:latin typeface="Inter"/>
              </a:rPr>
              <a:t>In terms of performance in 24/25 on our key areas of improvement including, relevance, timeliness, useability and impact of our </a:t>
            </a:r>
            <a:r>
              <a:rPr lang="en-GB" sz="1300" dirty="0">
                <a:solidFill>
                  <a:schemeClr val="bg2"/>
                </a:solidFill>
                <a:latin typeface="Inter"/>
                <a:cs typeface="Arial"/>
              </a:rPr>
              <a:t>guidance we met more than 90% of milestones and outperformed targets on two thirds of our key performance indicators.</a:t>
            </a:r>
            <a:endParaRPr lang="en-GB" sz="1300" dirty="0">
              <a:solidFill>
                <a:schemeClr val="bg2"/>
              </a:solidFill>
            </a:endParaRPr>
          </a:p>
          <a:p>
            <a:pPr marL="285750" indent="-285750">
              <a:lnSpc>
                <a:spcPct val="100000"/>
              </a:lnSpc>
              <a:buFont typeface="Arial" panose="020B0604020202020204" pitchFamily="34" charset="0"/>
              <a:buChar char="•"/>
            </a:pPr>
            <a:r>
              <a:rPr lang="en-GB" sz="1300" dirty="0">
                <a:solidFill>
                  <a:schemeClr val="bg2"/>
                </a:solidFill>
                <a:latin typeface="Inter"/>
                <a:cs typeface="Arial"/>
              </a:rPr>
              <a:t>Key successes included incorporating 183 technology appraisals into guidelines and making a 26% improvement in the timeliness of medicines evaluation (marketing authorisation to NICE recommendation). The key challenge we faced was managing underspends, with a £2.35m end of year surplus.</a:t>
            </a:r>
            <a:endParaRPr lang="en-GB" sz="1300" dirty="0">
              <a:solidFill>
                <a:schemeClr val="bg2"/>
              </a:solidFill>
            </a:endParaRPr>
          </a:p>
          <a:p>
            <a:pPr marL="285750" indent="-285750">
              <a:lnSpc>
                <a:spcPct val="100000"/>
              </a:lnSpc>
              <a:spcBef>
                <a:spcPts val="1200"/>
              </a:spcBef>
              <a:buFont typeface="Arial" panose="020B0604020202020204" pitchFamily="34" charset="0"/>
              <a:buChar char="•"/>
            </a:pPr>
            <a:endParaRPr lang="en-GB" sz="1400" dirty="0">
              <a:solidFill>
                <a:schemeClr val="bg2"/>
              </a:solidFill>
            </a:endParaRPr>
          </a:p>
        </p:txBody>
      </p:sp>
    </p:spTree>
    <p:extLst>
      <p:ext uri="{BB962C8B-B14F-4D97-AF65-F5344CB8AC3E}">
        <p14:creationId xmlns:p14="http://schemas.microsoft.com/office/powerpoint/2010/main" val="3560502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B0A7C2-6D19-E06B-E6A2-C217791557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1E463BD-E507-6EE5-15A3-3C543E50B0A4}"/>
              </a:ext>
              <a:ext uri="{C183D7F6-B498-43B3-948B-1728B52AA6E4}">
                <adec:decorative xmlns:adec="http://schemas.microsoft.com/office/drawing/2017/decorative" val="1"/>
              </a:ext>
            </a:extLst>
          </p:cNvPr>
          <p:cNvSpPr/>
          <p:nvPr/>
        </p:nvSpPr>
        <p:spPr>
          <a:xfrm>
            <a:off x="286982" y="1533833"/>
            <a:ext cx="11701817" cy="4524067"/>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6" name="Title 1">
            <a:extLst>
              <a:ext uri="{FF2B5EF4-FFF2-40B4-BE49-F238E27FC236}">
                <a16:creationId xmlns:a16="http://schemas.microsoft.com/office/drawing/2014/main" id="{4EC699C2-505B-23F4-992A-DA2ABD7015F9}"/>
              </a:ext>
            </a:extLst>
          </p:cNvPr>
          <p:cNvSpPr txBox="1">
            <a:spLocks noGrp="1"/>
          </p:cNvSpPr>
          <p:nvPr>
            <p:ph type="title" idx="4294967295"/>
          </p:nvPr>
        </p:nvSpPr>
        <p:spPr>
          <a:xfrm>
            <a:off x="274319" y="800100"/>
            <a:ext cx="11701816" cy="5879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accent2"/>
                </a:solidFill>
                <a:effectLst/>
                <a:uLnTx/>
                <a:uFillTx/>
                <a:latin typeface="Lora SemiBold" pitchFamily="2" charset="77"/>
                <a:ea typeface="Lora SemiBold" charset="0"/>
                <a:cs typeface="Lora SemiBold" charset="0"/>
              </a:rPr>
              <a:t>Partnering with NHS England on a joint genomic testing pathway</a:t>
            </a:r>
          </a:p>
        </p:txBody>
      </p:sp>
      <p:sp>
        <p:nvSpPr>
          <p:cNvPr id="3" name="Text Placeholder 2">
            <a:extLst>
              <a:ext uri="{FF2B5EF4-FFF2-40B4-BE49-F238E27FC236}">
                <a16:creationId xmlns:a16="http://schemas.microsoft.com/office/drawing/2014/main" id="{A4E337C2-E9A7-26ED-BE7F-06F9C3D2AD92}"/>
              </a:ext>
            </a:extLst>
          </p:cNvPr>
          <p:cNvSpPr>
            <a:spLocks noGrp="1"/>
          </p:cNvSpPr>
          <p:nvPr>
            <p:ph type="body" sz="quarter" idx="12"/>
          </p:nvPr>
        </p:nvSpPr>
        <p:spPr>
          <a:xfrm>
            <a:off x="1425676" y="1573162"/>
            <a:ext cx="10479341" cy="4630566"/>
          </a:xfrm>
        </p:spPr>
        <p:txBody>
          <a:bodyPr vert="horz" lIns="91440" tIns="45720" rIns="91440" bIns="45720" rtlCol="0" anchor="t">
            <a:normAutofit/>
          </a:bodyPr>
          <a:lstStyle/>
          <a:p>
            <a:pPr marL="0" indent="0">
              <a:buNone/>
            </a:pPr>
            <a:r>
              <a:rPr lang="en-GB" sz="1300" dirty="0">
                <a:solidFill>
                  <a:schemeClr val="bg1"/>
                </a:solidFill>
              </a:rPr>
              <a:t>NHS England and NICE have agreed to follow a joint genomic testing pathway to identify, prioritise and assess new genomic technologies, before they are considered for commissioning by the NHS in England. The aim of this pathway is to improve outcomes for patients, provide greater clarity for innovators, patients and practitioners, and ensure value for money for taxpayers and the NHS.</a:t>
            </a:r>
          </a:p>
          <a:p>
            <a:pPr marL="0" indent="0">
              <a:buNone/>
            </a:pPr>
            <a:r>
              <a:rPr lang="en-GB" sz="1300" dirty="0">
                <a:solidFill>
                  <a:schemeClr val="bg1"/>
                </a:solidFill>
              </a:rPr>
              <a:t>This joint pathway for new or innovative genomic tests entering the NHS has 4 phases: horizon scanning, topic selection and prioritisation, evaluation and implementation.</a:t>
            </a:r>
          </a:p>
          <a:p>
            <a:pPr marL="0" indent="0">
              <a:buNone/>
            </a:pPr>
            <a:r>
              <a:rPr lang="en-GB" sz="1300" dirty="0">
                <a:solidFill>
                  <a:schemeClr val="bg1"/>
                </a:solidFill>
              </a:rPr>
              <a:t>By aligning priorities and processes between the organisations, the pathway guides stakeholders on how to introduce genomic tests into the NHS and creates a streamlined model of assessment that supports the rapid, safe adoption of innovation in genomics into the NHS. The organisations’ evaluation processes remain separate but complementary. NICE will continue to focus on testing that is likely to have a significant impact on NHS resources, pathways and services (the NICE evaluation routes) and NHS England will evaluate all genomic tests before deciding on whether a test will be commissioned nationally in England (the Test Evaluation route).</a:t>
            </a:r>
          </a:p>
          <a:p>
            <a:pPr marL="0" indent="0">
              <a:buNone/>
            </a:pPr>
            <a:r>
              <a:rPr lang="en-GB" sz="1300" dirty="0">
                <a:solidFill>
                  <a:schemeClr val="bg1"/>
                </a:solidFill>
              </a:rPr>
              <a:t>Once commissioned, tests are added to the National Genomic Test Directory and delivered by the NHS Genomic Medicine Service.</a:t>
            </a:r>
          </a:p>
          <a:p>
            <a:pPr marL="0" indent="0">
              <a:buNone/>
            </a:pPr>
            <a:r>
              <a:rPr lang="en-GB" sz="1300" dirty="0">
                <a:solidFill>
                  <a:schemeClr val="bg1"/>
                </a:solidFill>
              </a:rPr>
              <a:t>The closer partnership between NHS England and NICE through this joint pathway manifests a commitment to work together to resolve challenges in implementing innovative tests, particularly those that disrupt current pathways to care or require changes to infrastructure.</a:t>
            </a:r>
          </a:p>
        </p:txBody>
      </p:sp>
      <p:sp>
        <p:nvSpPr>
          <p:cNvPr id="5" name="Rectangle 4">
            <a:extLst>
              <a:ext uri="{FF2B5EF4-FFF2-40B4-BE49-F238E27FC236}">
                <a16:creationId xmlns:a16="http://schemas.microsoft.com/office/drawing/2014/main" id="{D43F9372-03B8-02B4-774D-B2ADC60CEA16}"/>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FFFFFF"/>
                </a:solidFill>
                <a:effectLst/>
                <a:uLnTx/>
                <a:uFillTx/>
                <a:latin typeface="Inter"/>
                <a:ea typeface="+mn-ea"/>
                <a:cs typeface="+mn-cs"/>
              </a:rPr>
              <a:t>Useful and usable advice​</a:t>
            </a:r>
          </a:p>
        </p:txBody>
      </p:sp>
      <p:pic>
        <p:nvPicPr>
          <p:cNvPr id="7" name="Picture 6">
            <a:extLst>
              <a:ext uri="{FF2B5EF4-FFF2-40B4-BE49-F238E27FC236}">
                <a16:creationId xmlns:a16="http://schemas.microsoft.com/office/drawing/2014/main" id="{AABB355B-5B8C-B797-7ADA-770BA1894EF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607" y="1582301"/>
            <a:ext cx="1045466" cy="789434"/>
          </a:xfrm>
          <a:prstGeom prst="rect">
            <a:avLst/>
          </a:prstGeom>
        </p:spPr>
      </p:pic>
    </p:spTree>
    <p:extLst>
      <p:ext uri="{BB962C8B-B14F-4D97-AF65-F5344CB8AC3E}">
        <p14:creationId xmlns:p14="http://schemas.microsoft.com/office/powerpoint/2010/main" val="3686791533"/>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E83A1D92-8CBB-4C19-B0FB-9BC6467CE958}" vid="{407C3750-DBAE-49CC-95D1-2132770A8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FEB742D5E2988439A0FECDECF284312" ma:contentTypeVersion="6" ma:contentTypeDescription="Create a new document." ma:contentTypeScope="" ma:versionID="b04cdf7c05549e4665a6c320dc73ee12">
  <xsd:schema xmlns:xsd="http://www.w3.org/2001/XMLSchema" xmlns:xs="http://www.w3.org/2001/XMLSchema" xmlns:p="http://schemas.microsoft.com/office/2006/metadata/properties" xmlns:ns2="289b8fc0-128f-4d7b-b8ee-34c94b7018e7" xmlns:ns3="35b4e7bb-0a9c-468b-b508-8e83b9d014a1" targetNamespace="http://schemas.microsoft.com/office/2006/metadata/properties" ma:root="true" ma:fieldsID="5aa5fda71fffd7cdfa1ed96c174d13ef" ns2:_="" ns3:_="">
    <xsd:import namespace="289b8fc0-128f-4d7b-b8ee-34c94b7018e7"/>
    <xsd:import namespace="35b4e7bb-0a9c-468b-b508-8e83b9d014a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9b8fc0-128f-4d7b-b8ee-34c94b7018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4e7bb-0a9c-468b-b508-8e83b9d014a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35b4e7bb-0a9c-468b-b508-8e83b9d014a1">
      <UserInfo>
        <DisplayName>Kendall Jamieson Gilmore</DisplayName>
        <AccountId>12</AccountId>
        <AccountType/>
      </UserInfo>
      <UserInfo>
        <DisplayName>David Coombs</DisplayName>
        <AccountId>58</AccountId>
        <AccountType/>
      </UserInfo>
    </SharedWithUsers>
  </documentManagement>
</p:properties>
</file>

<file path=customXml/itemProps1.xml><?xml version="1.0" encoding="utf-8"?>
<ds:datastoreItem xmlns:ds="http://schemas.openxmlformats.org/officeDocument/2006/customXml" ds:itemID="{4C849F04-217C-4B38-AE48-D43C4D10D900}">
  <ds:schemaRefs>
    <ds:schemaRef ds:uri="http://schemas.microsoft.com/sharepoint/v3/contenttype/forms"/>
  </ds:schemaRefs>
</ds:datastoreItem>
</file>

<file path=customXml/itemProps2.xml><?xml version="1.0" encoding="utf-8"?>
<ds:datastoreItem xmlns:ds="http://schemas.openxmlformats.org/officeDocument/2006/customXml" ds:itemID="{0BE9A6AD-6B6F-42AA-A7C6-EEEAD9BD35CA}">
  <ds:schemaRefs>
    <ds:schemaRef ds:uri="289b8fc0-128f-4d7b-b8ee-34c94b7018e7"/>
    <ds:schemaRef ds:uri="35b4e7bb-0a9c-468b-b508-8e83b9d014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D0C90AC-D011-4232-AF3F-CC38FE661B8C}">
  <ds:schemaRefs>
    <ds:schemaRef ds:uri="http://purl.org/dc/dcmitype/"/>
    <ds:schemaRef ds:uri="http://schemas.microsoft.com/office/2006/documentManagement/types"/>
    <ds:schemaRef ds:uri="http://purl.org/dc/elements/1.1/"/>
    <ds:schemaRef ds:uri="http://www.w3.org/XML/1998/namespace"/>
    <ds:schemaRef ds:uri="http://purl.org/dc/terms/"/>
    <ds:schemaRef ds:uri="http://schemas.microsoft.com/office/2006/metadata/properties"/>
    <ds:schemaRef ds:uri="http://schemas.openxmlformats.org/package/2006/metadata/core-properties"/>
    <ds:schemaRef ds:uri="289b8fc0-128f-4d7b-b8ee-34c94b7018e7"/>
    <ds:schemaRef ds:uri="http://schemas.microsoft.com/office/infopath/2007/PartnerControls"/>
    <ds:schemaRef ds:uri="35b4e7bb-0a9c-468b-b508-8e83b9d014a1"/>
  </ds:schemaRefs>
</ds:datastoreItem>
</file>

<file path=docProps/app.xml><?xml version="1.0" encoding="utf-8"?>
<Properties xmlns="http://schemas.openxmlformats.org/officeDocument/2006/extended-properties" xmlns:vt="http://schemas.openxmlformats.org/officeDocument/2006/docPropsVTypes">
  <Template>blank</Template>
  <TotalTime>1</TotalTime>
  <Words>610</Words>
  <Application>Microsoft Office PowerPoint</Application>
  <PresentationFormat>Widescreen</PresentationFormat>
  <Paragraphs>21</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Inter</vt:lpstr>
      <vt:lpstr>Lato</vt:lpstr>
      <vt:lpstr>Lora SemiBold</vt:lpstr>
      <vt:lpstr>Wingdings 2</vt:lpstr>
      <vt:lpstr>NICEbrandtheme</vt:lpstr>
      <vt:lpstr>Executive update to the Board </vt:lpstr>
      <vt:lpstr>Executive Summary </vt:lpstr>
      <vt:lpstr>Partnering with NHS England on a joint genomic testing pathway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Highlights</dc:title>
  <dc:creator>David Coombs</dc:creator>
  <cp:lastModifiedBy>Lynn Woodward</cp:lastModifiedBy>
  <cp:revision>1</cp:revision>
  <dcterms:created xsi:type="dcterms:W3CDTF">2023-12-08T11:59:22Z</dcterms:created>
  <dcterms:modified xsi:type="dcterms:W3CDTF">2025-05-14T08:31:44Z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0x010100CFEB742D5E2988439A0FECDECF284312</vt:lpwstr>
  </property>
  <property fmtid="{D5CDD505-2E9C-101B-9397-08002B2CF9AE}" pid="3" name="MSIP_Label_54678ddc-88e6-45fa-b88f-819f911892da_Enabled">
    <vt:lpwstr>true</vt:lpwstr>
  </property>
  <property fmtid="{D5CDD505-2E9C-101B-9397-08002B2CF9AE}" pid="4" name="MSIP_Label_54678ddc-88e6-45fa-b88f-819f911892da_SetDate">
    <vt:lpwstr>2025-05-13T15:33:29Z</vt:lpwstr>
  </property>
  <property fmtid="{D5CDD505-2E9C-101B-9397-08002B2CF9AE}" pid="5" name="MSIP_Label_54678ddc-88e6-45fa-b88f-819f911892da_Method">
    <vt:lpwstr>Privileged</vt:lpwstr>
  </property>
  <property fmtid="{D5CDD505-2E9C-101B-9397-08002B2CF9AE}" pid="6" name="MSIP_Label_54678ddc-88e6-45fa-b88f-819f911892da_Name">
    <vt:lpwstr>PUBLIC</vt:lpwstr>
  </property>
  <property fmtid="{D5CDD505-2E9C-101B-9397-08002B2CF9AE}" pid="7" name="MSIP_Label_54678ddc-88e6-45fa-b88f-819f911892da_SiteId">
    <vt:lpwstr>6030f479-b342-472d-a5dd-740ff7538de9</vt:lpwstr>
  </property>
  <property fmtid="{D5CDD505-2E9C-101B-9397-08002B2CF9AE}" pid="8" name="MSIP_Label_54678ddc-88e6-45fa-b88f-819f911892da_ActionId">
    <vt:lpwstr>1ad635b6-caaf-4dc9-9244-7805384eacba</vt:lpwstr>
  </property>
  <property fmtid="{D5CDD505-2E9C-101B-9397-08002B2CF9AE}" pid="9" name="MSIP_Label_54678ddc-88e6-45fa-b88f-819f911892da_ContentBits">
    <vt:lpwstr>0</vt:lpwstr>
  </property>
  <property fmtid="{D5CDD505-2E9C-101B-9397-08002B2CF9AE}" pid="10" name="MSIP_Label_54678ddc-88e6-45fa-b88f-819f911892da_Tag">
    <vt:lpwstr>10, 0, 1, 1</vt:lpwstr>
  </property>
</Properties>
</file>