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Ex1.xml" ContentType="application/vnd.ms-office.chartex+xml"/>
  <Override PartName="/ppt/charts/style3.xml" ContentType="application/vnd.ms-office.chartstyle+xml"/>
  <Override PartName="/ppt/charts/colors3.xml" ContentType="application/vnd.ms-office.chartcolorstyle+xml"/>
  <Override PartName="/ppt/charts/chart3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urnover/Leavers" id="{1D803B14-02D4-4699-AA96-14C199E3F2F2}">
          <p14:sldIdLst>
            <p14:sldId id="256"/>
            <p14:sldId id="257"/>
            <p14:sldId id="258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2" autoAdjust="0"/>
    <p:restoredTop sz="93792" autoAdjust="0"/>
  </p:normalViewPr>
  <p:slideViewPr>
    <p:cSldViewPr snapToGrid="0">
      <p:cViewPr>
        <p:scale>
          <a:sx n="75" d="100"/>
          <a:sy n="75" d="100"/>
        </p:scale>
        <p:origin x="516" y="3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nice.nhs.uk\Data\Planning%20&amp;%20Resources\HR\001-%20new%20structure\ESR%20Self%20Service\Power%20BI\NHS%20Leavers%20Detail%20BI%20Templat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oleObject" Target="file:///C:\Users\TRobinson\AppData\Local\Microsoft\Windows\INetCache\Content.Outlook\FS59ZK1O\20220608%20Exit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Length</a:t>
            </a:r>
            <a:r>
              <a:rPr lang="en-GB" baseline="0"/>
              <a:t> of Service</a:t>
            </a:r>
            <a:endParaRPr lang="en-GB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Charts!$D$3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Charts!$B$4:$C$8</c:f>
              <c:multiLvlStrCache>
                <c:ptCount val="5"/>
                <c:lvl>
                  <c:pt idx="0">
                    <c:v>&lt;2</c:v>
                  </c:pt>
                  <c:pt idx="1">
                    <c:v>2-5</c:v>
                  </c:pt>
                  <c:pt idx="2">
                    <c:v>6-10</c:v>
                  </c:pt>
                  <c:pt idx="3">
                    <c:v>11-15</c:v>
                  </c:pt>
                  <c:pt idx="4">
                    <c:v>&gt;15</c:v>
                  </c:pt>
                </c:lvl>
                <c:lvl>
                  <c:pt idx="0">
                    <c:v>Years</c:v>
                  </c:pt>
                </c:lvl>
              </c:multiLvlStrCache>
            </c:multiLvlStrRef>
          </c:cat>
          <c:val>
            <c:numRef>
              <c:f>Charts!$D$4:$D$8</c:f>
              <c:numCache>
                <c:formatCode>General</c:formatCode>
                <c:ptCount val="5"/>
                <c:pt idx="0">
                  <c:v>35</c:v>
                </c:pt>
                <c:pt idx="1">
                  <c:v>31</c:v>
                </c:pt>
                <c:pt idx="2">
                  <c:v>20</c:v>
                </c:pt>
                <c:pt idx="3">
                  <c:v>14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F8-42A5-B86A-38332C51CA55}"/>
            </c:ext>
          </c:extLst>
        </c:ser>
        <c:ser>
          <c:idx val="1"/>
          <c:order val="1"/>
          <c:tx>
            <c:strRef>
              <c:f>Charts!$E$3</c:f>
              <c:strCache>
                <c:ptCount val="1"/>
                <c:pt idx="0">
                  <c:v>BAME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Charts!$B$4:$C$8</c:f>
              <c:multiLvlStrCache>
                <c:ptCount val="5"/>
                <c:lvl>
                  <c:pt idx="0">
                    <c:v>&lt;2</c:v>
                  </c:pt>
                  <c:pt idx="1">
                    <c:v>2-5</c:v>
                  </c:pt>
                  <c:pt idx="2">
                    <c:v>6-10</c:v>
                  </c:pt>
                  <c:pt idx="3">
                    <c:v>11-15</c:v>
                  </c:pt>
                  <c:pt idx="4">
                    <c:v>&gt;15</c:v>
                  </c:pt>
                </c:lvl>
                <c:lvl>
                  <c:pt idx="0">
                    <c:v>Years</c:v>
                  </c:pt>
                </c:lvl>
              </c:multiLvlStrCache>
            </c:multiLvlStrRef>
          </c:cat>
          <c:val>
            <c:numRef>
              <c:f>Charts!$E$4:$E$8</c:f>
              <c:numCache>
                <c:formatCode>General</c:formatCode>
                <c:ptCount val="5"/>
                <c:pt idx="0">
                  <c:v>4</c:v>
                </c:pt>
                <c:pt idx="1">
                  <c:v>5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F8-42A5-B86A-38332C51CA5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590808799"/>
        <c:axId val="1590810047"/>
      </c:barChart>
      <c:catAx>
        <c:axId val="159080879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0810047"/>
        <c:crosses val="autoZero"/>
        <c:auto val="1"/>
        <c:lblAlgn val="ctr"/>
        <c:lblOffset val="100"/>
        <c:noMultiLvlLbl val="0"/>
      </c:catAx>
      <c:valAx>
        <c:axId val="15908100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0808799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[NHS Leavers Detail BI Template.xlsx]Charts!PivotTable12</c:name>
    <c:fmtId val="6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/>
              <a:t>Destination</a:t>
            </a:r>
            <a:r>
              <a:rPr lang="en-GB" sz="1600" b="1" baseline="0"/>
              <a:t> on Leaving</a:t>
            </a:r>
            <a:endParaRPr lang="en-GB" sz="16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Charts!$B$14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40005" dist="50800" dir="5400000" algn="ctr" rotWithShape="0">
                <a:schemeClr val="tx1">
                  <a:alpha val="35000"/>
                </a:scheme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Charts!$A$15:$A$28</c:f>
              <c:strCache>
                <c:ptCount val="13"/>
                <c:pt idx="0">
                  <c:v>Abroad - Non EU Country</c:v>
                </c:pt>
                <c:pt idx="1">
                  <c:v>Education /Training</c:v>
                </c:pt>
                <c:pt idx="2">
                  <c:v>Education Sector</c:v>
                </c:pt>
                <c:pt idx="3">
                  <c:v>NHS Organisation</c:v>
                </c:pt>
                <c:pt idx="4">
                  <c:v>No Employment</c:v>
                </c:pt>
                <c:pt idx="5">
                  <c:v>Other Private Sector</c:v>
                </c:pt>
                <c:pt idx="6">
                  <c:v>Other Public Sector</c:v>
                </c:pt>
                <c:pt idx="7">
                  <c:v>Private Health/Social Care</c:v>
                </c:pt>
                <c:pt idx="8">
                  <c:v>Self Employed</c:v>
                </c:pt>
                <c:pt idx="9">
                  <c:v>Social Services</c:v>
                </c:pt>
                <c:pt idx="10">
                  <c:v>Third Sector</c:v>
                </c:pt>
                <c:pt idx="11">
                  <c:v>Unknown</c:v>
                </c:pt>
                <c:pt idx="12">
                  <c:v>(blank)</c:v>
                </c:pt>
              </c:strCache>
            </c:strRef>
          </c:cat>
          <c:val>
            <c:numRef>
              <c:f>Charts!$B$15:$B$28</c:f>
              <c:numCache>
                <c:formatCode>General</c:formatCode>
                <c:ptCount val="13"/>
                <c:pt idx="0">
                  <c:v>3</c:v>
                </c:pt>
                <c:pt idx="1">
                  <c:v>2</c:v>
                </c:pt>
                <c:pt idx="2">
                  <c:v>1</c:v>
                </c:pt>
                <c:pt idx="3">
                  <c:v>20</c:v>
                </c:pt>
                <c:pt idx="4">
                  <c:v>17</c:v>
                </c:pt>
                <c:pt idx="5">
                  <c:v>26</c:v>
                </c:pt>
                <c:pt idx="6">
                  <c:v>5</c:v>
                </c:pt>
                <c:pt idx="7">
                  <c:v>4</c:v>
                </c:pt>
                <c:pt idx="8">
                  <c:v>2</c:v>
                </c:pt>
                <c:pt idx="9">
                  <c:v>1</c:v>
                </c:pt>
                <c:pt idx="10">
                  <c:v>2</c:v>
                </c:pt>
                <c:pt idx="1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45-4E56-9B26-A3087E5CAF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2085135"/>
        <c:axId val="182086383"/>
      </c:barChart>
      <c:catAx>
        <c:axId val="1820851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086383"/>
        <c:crosses val="autoZero"/>
        <c:auto val="1"/>
        <c:lblAlgn val="ctr"/>
        <c:lblOffset val="100"/>
        <c:noMultiLvlLbl val="0"/>
      </c:catAx>
      <c:valAx>
        <c:axId val="1820863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0851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How long have you been considering leaving nice?</a:t>
            </a:r>
          </a:p>
        </c:rich>
      </c:tx>
      <c:layout>
        <c:manualLayout>
          <c:xMode val="edge"/>
          <c:yMode val="edge"/>
          <c:x val="9.3226594241783756E-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9A0-4DF3-800C-20043DB274F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9A0-4DF3-800C-20043DB274F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9A0-4DF3-800C-20043DB274F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9A0-4DF3-800C-20043DB274F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9A0-4DF3-800C-20043DB274F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Sheet3!$J$4:$J$8</c:f>
              <c:strCache>
                <c:ptCount val="5"/>
                <c:pt idx="0">
                  <c:v>Over 12 months</c:v>
                </c:pt>
                <c:pt idx="1">
                  <c:v>9-12 months</c:v>
                </c:pt>
                <c:pt idx="2">
                  <c:v>6-9 months</c:v>
                </c:pt>
                <c:pt idx="3">
                  <c:v>3-6 months</c:v>
                </c:pt>
                <c:pt idx="4">
                  <c:v>0-3 months</c:v>
                </c:pt>
              </c:strCache>
            </c:strRef>
          </c:cat>
          <c:val>
            <c:numRef>
              <c:f>Sheet3!$K$4:$K$8</c:f>
              <c:numCache>
                <c:formatCode>General</c:formatCode>
                <c:ptCount val="5"/>
                <c:pt idx="0">
                  <c:v>14</c:v>
                </c:pt>
                <c:pt idx="1">
                  <c:v>9</c:v>
                </c:pt>
                <c:pt idx="2">
                  <c:v>11</c:v>
                </c:pt>
                <c:pt idx="3">
                  <c:v>14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9A0-4DF3-800C-20043DB274FB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Sheet3!$A$14:$A$24</cx:f>
        <cx:lvl ptCount="11">
          <cx:pt idx="0">Career Progression</cx:pt>
          <cx:pt idx="1">Higher Salary</cx:pt>
          <cx:pt idx="2">Unhappy with current job</cx:pt>
          <cx:pt idx="3">Low Morale</cx:pt>
          <cx:pt idx="4">Other</cx:pt>
          <cx:pt idx="5">End of Fixed Term Contract</cx:pt>
          <cx:pt idx="6">Work/Life Balance</cx:pt>
          <cx:pt idx="7">Family/Personal issues</cx:pt>
          <cx:pt idx="8">Retirement</cx:pt>
          <cx:pt idx="9">Workplace Relations</cx:pt>
          <cx:pt idx="10">Change of Career</cx:pt>
        </cx:lvl>
      </cx:strDim>
      <cx:numDim type="val">
        <cx:f>Sheet3!$B$14:$B$24</cx:f>
        <cx:lvl ptCount="11" formatCode="General">
          <cx:pt idx="0">34</cx:pt>
          <cx:pt idx="1">21</cx:pt>
          <cx:pt idx="2">13</cx:pt>
          <cx:pt idx="3">13</cx:pt>
          <cx:pt idx="4">10</cx:pt>
          <cx:pt idx="5">9</cx:pt>
          <cx:pt idx="6">7</cx:pt>
          <cx:pt idx="7">7</cx:pt>
          <cx:pt idx="8">5</cx:pt>
          <cx:pt idx="9">3</cx:pt>
          <cx:pt idx="10">2</cx:pt>
        </cx:lvl>
      </cx:numDim>
    </cx:data>
    <cx:data id="1">
      <cx:strDim type="cat">
        <cx:f>Sheet3!$A$14:$A$24</cx:f>
        <cx:lvl ptCount="11">
          <cx:pt idx="0">Career Progression</cx:pt>
          <cx:pt idx="1">Higher Salary</cx:pt>
          <cx:pt idx="2">Unhappy with current job</cx:pt>
          <cx:pt idx="3">Low Morale</cx:pt>
          <cx:pt idx="4">Other</cx:pt>
          <cx:pt idx="5">End of Fixed Term Contract</cx:pt>
          <cx:pt idx="6">Work/Life Balance</cx:pt>
          <cx:pt idx="7">Family/Personal issues</cx:pt>
          <cx:pt idx="8">Retirement</cx:pt>
          <cx:pt idx="9">Workplace Relations</cx:pt>
          <cx:pt idx="10">Change of Career</cx:pt>
        </cx:lvl>
      </cx:strDim>
      <cx:numDim type="val">
        <cx:f>Sheet3!$C$14:$C$24</cx:f>
        <cx:lvl ptCount="11" formatCode="General"/>
      </cx:numDim>
    </cx:data>
  </cx:chartData>
  <cx:chart>
    <cx:title pos="t" align="ctr" overlay="0">
      <cx:tx>
        <cx:rich>
          <a:bodyPr spcFirstLastPara="1" vertOverflow="ellipsis" horzOverflow="overflow" wrap="square" lIns="0" tIns="0" rIns="0" bIns="0" anchor="ctr" anchorCtr="1"/>
          <a:lstStyle/>
          <a:p>
            <a:pPr algn="ctr" rtl="0">
              <a:defRPr/>
            </a:pPr>
            <a:r>
              <a:rPr lang="en-US" sz="1400" b="0" i="0" u="none" strike="noStrike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Calibri" panose="020F0502020204030204"/>
              </a:rPr>
              <a:t>Factors Influenced Decision to Leave </a:t>
            </a:r>
          </a:p>
          <a:p>
            <a:pPr algn="ctr" rtl="0">
              <a:defRPr/>
            </a:pPr>
            <a:r>
              <a:rPr lang="en-US" sz="1000" b="0" i="0" u="none" strike="noStrike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Calibri" panose="020F0502020204030204"/>
              </a:rPr>
              <a:t>(NB leavers can select multiple options</a:t>
            </a:r>
          </a:p>
        </cx:rich>
      </cx:tx>
    </cx:title>
    <cx:plotArea>
      <cx:plotAreaRegion>
        <cx:series layoutId="funnel" uniqueId="{724D691A-58FB-4C93-A6AC-75D4CD912A08}" formatIdx="0">
          <cx:tx>
            <cx:txData>
              <cx:f>Sheet3!$B$13</cx:f>
              <cx:v>Number (please note, leavers can choose multiple options</cx:v>
            </cx:txData>
          </cx:tx>
          <cx:dataLabels>
            <cx:visibility seriesName="0" categoryName="0" value="1"/>
          </cx:dataLabels>
          <cx:dataId val="0"/>
        </cx:series>
        <cx:series layoutId="funnel" hidden="1" uniqueId="{8C74EED0-1FA3-46F9-A859-123C6D506B61}" formatIdx="1">
          <cx:tx>
            <cx:txData>
              <cx:f>Sheet3!$C$13</cx:f>
              <cx:v/>
            </cx:txData>
          </cx:tx>
          <cx:dataLabels>
            <cx:visibility seriesName="0" categoryName="0" value="1"/>
          </cx:dataLabels>
          <cx:dataId val="1"/>
        </cx:series>
      </cx:plotAreaRegion>
      <cx:axis id="0">
        <cx:catScaling gapWidth="0.0599999987"/>
        <cx:tickLabels/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CB3D6-BD12-454C-BC66-DABC0FA2D506}" type="datetimeFigureOut">
              <a:rPr lang="en-GB" smtClean="0"/>
              <a:t>19/07/2022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20AF79-1440-4D63-8EC9-49744A8FCC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048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20AF79-1440-4D63-8EC9-49744A8FCC7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238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ADF90-01A3-240E-9DE1-EA54E269C6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602286-60D4-D666-51D5-D9961415E1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7E99C7-E1C0-3068-AC44-B632684F3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8B5F-96C9-47EA-84A8-FE6AAE14726F}" type="datetimeFigureOut">
              <a:rPr lang="en-GB" smtClean="0"/>
              <a:t>19/07/2022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2C6A46-87CF-E026-0600-923344ADF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98C27E-1627-99BA-8245-4FC970EC3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2D734-0178-428F-9226-893C2B6ECF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151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A8F9F-EB3F-05CF-2DD6-CF45C1543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4AC9EB-598B-2641-54AC-B7DB92E921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EB32B0-FF43-0A48-9BE9-8794F2919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8B5F-96C9-47EA-84A8-FE6AAE14726F}" type="datetimeFigureOut">
              <a:rPr lang="en-GB" smtClean="0"/>
              <a:t>19/07/2022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F2647E-BABC-2792-1772-5E49D6A4B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E91F9F-4BF5-4FCB-C402-B152DA6CA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2D734-0178-428F-9226-893C2B6ECF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012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EDA6A6-B36C-9E75-736B-AB8BEB9DF5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1CDCCD-3783-5C01-D864-1D385321F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1A6E7-84D9-ED17-88C3-A307CDC8E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8B5F-96C9-47EA-84A8-FE6AAE14726F}" type="datetimeFigureOut">
              <a:rPr lang="en-GB" smtClean="0"/>
              <a:t>19/07/2022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58F062-E7C3-D4C1-8F85-A1393889A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0611F-9510-5147-B902-D958E2BB1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2D734-0178-428F-9226-893C2B6ECF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80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E281C-42B5-7D3D-A8FF-A0FAD3B61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DF6A61-741B-24DB-434A-B48AB7A47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06BAD5-4459-09B7-A0EA-4148E905A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8B5F-96C9-47EA-84A8-FE6AAE14726F}" type="datetimeFigureOut">
              <a:rPr lang="en-GB" smtClean="0"/>
              <a:t>19/07/2022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9E0F7-4E2A-D823-083D-EA28B8958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15C163-7985-2B63-F7C7-31A7B0025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2D734-0178-428F-9226-893C2B6ECF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602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B0623-FF2F-FD6E-04C4-BC0701BD9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B0DB53-0B1B-1C12-FFB8-9FF5314088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1E933-36B3-7184-97AF-896BB37CC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8B5F-96C9-47EA-84A8-FE6AAE14726F}" type="datetimeFigureOut">
              <a:rPr lang="en-GB" smtClean="0"/>
              <a:t>19/07/2022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A31994-6F77-FABC-016A-C63F9E696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0DF7FC-FED8-074F-493C-924569A06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2D734-0178-428F-9226-893C2B6ECF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176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D0A90-C57F-4236-1206-74C02A75A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77ADF-A9F7-BAE4-CC40-F0F02BD0CC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9B3AD0-CF37-CC3A-ED36-97C4296AC1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DAA2EC-B383-D26C-C36D-0E3BA1DB7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8B5F-96C9-47EA-84A8-FE6AAE14726F}" type="datetimeFigureOut">
              <a:rPr lang="en-GB" smtClean="0"/>
              <a:t>19/07/2022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9567E0-BB92-B9DD-6486-8F28498D6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3FDAF6-A3E1-EF8B-96DA-9816C6FBC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2D734-0178-428F-9226-893C2B6ECF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1655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3E61B-445E-4BE2-EEC3-5962EAB68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33A5EB-3C55-8FD4-27EA-B0C983A79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D2E181-23AF-4382-7D79-28661114BB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B4065E-43EB-9C8E-1316-A81714A4C1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938EE9-F20B-2266-6B9D-599CF84A3F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1F244B-4098-8FD3-298C-A3E44D22D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8B5F-96C9-47EA-84A8-FE6AAE14726F}" type="datetimeFigureOut">
              <a:rPr lang="en-GB" smtClean="0"/>
              <a:t>19/07/2022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8FACB5-5E0D-C4A0-EAEA-DBEC3ACF4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E05984-F158-7381-3E34-84E2F26A2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2D734-0178-428F-9226-893C2B6ECF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129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7A64F-8AD8-AD4A-1DD0-43211312F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37933D-58D3-DA60-C093-00477E42D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8B5F-96C9-47EA-84A8-FE6AAE14726F}" type="datetimeFigureOut">
              <a:rPr lang="en-GB" smtClean="0"/>
              <a:t>19/07/2022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B7808E-0DFD-F06D-0ACE-FF216264F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FBA8A0-A5E9-A31E-0AB3-8F272124B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2D734-0178-428F-9226-893C2B6ECF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113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1BA0FA-47F6-ED35-BDBC-089B567A1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8B5F-96C9-47EA-84A8-FE6AAE14726F}" type="datetimeFigureOut">
              <a:rPr lang="en-GB" smtClean="0"/>
              <a:t>19/07/2022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49EB24-3118-DCC9-7077-D9BE1A4DA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4B4790-7EE3-E565-D959-76BFE41DA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2D734-0178-428F-9226-893C2B6ECF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429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074C8-DC9E-FFF5-43D4-11A8A94A1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91186-C2FC-C0B2-7BD0-48CFA7C38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E7FAEB-06AA-0BC8-F37F-14CE2C4DBC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8FD076-EC6C-FA27-C25A-4C07E480E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8B5F-96C9-47EA-84A8-FE6AAE14726F}" type="datetimeFigureOut">
              <a:rPr lang="en-GB" smtClean="0"/>
              <a:t>19/07/2022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01AF0F-DE52-5C81-5FDA-D8B7FAB29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C78C22-1AAB-F471-9448-77F91B135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2D734-0178-428F-9226-893C2B6ECF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9475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0B94C-2E03-9053-0C89-A4744B34E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E7F7BF-91AE-75D3-F119-6F267135E4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B6AA7E-ADA9-24A0-D627-39008A7B9E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F91CD9-AF7C-6623-DD3A-93ADF0877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8B5F-96C9-47EA-84A8-FE6AAE14726F}" type="datetimeFigureOut">
              <a:rPr lang="en-GB" smtClean="0"/>
              <a:t>19/07/2022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0D33F1-A796-EE58-40D1-0BD82F714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B014D2-6E00-3C68-D089-8E46EA034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2D734-0178-428F-9226-893C2B6ECF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300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B9590E-15A1-EC0A-7246-10C685689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C35D5C-8E99-D791-5BD1-67E7286463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55ABE2-85C5-C85E-04AB-AC61B1CEFE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B8B5F-96C9-47EA-84A8-FE6AAE14726F}" type="datetimeFigureOut">
              <a:rPr lang="en-GB" smtClean="0"/>
              <a:t>19/07/2022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DCAA29-008A-39BF-881B-C1A8F4697B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4A684-E660-2058-4933-230FACE94B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2D734-0178-428F-9226-893C2B6ECF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385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94DF5A2-A7AA-A783-EA09-EB97816C8C5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7810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Turnover/Leavers</a:t>
            </a:r>
          </a:p>
        </p:txBody>
      </p:sp>
      <p:graphicFrame>
        <p:nvGraphicFramePr>
          <p:cNvPr id="14" name="Table 13" descr="Table showing percentage leaverts">
            <a:extLst>
              <a:ext uri="{FF2B5EF4-FFF2-40B4-BE49-F238E27FC236}">
                <a16:creationId xmlns:a16="http://schemas.microsoft.com/office/drawing/2014/main" id="{2B915BF6-C962-3F1F-8433-E95078629C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878217"/>
              </p:ext>
            </p:extLst>
          </p:nvPr>
        </p:nvGraphicFramePr>
        <p:xfrm>
          <a:off x="485163" y="1238907"/>
          <a:ext cx="2341236" cy="202565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033619">
                  <a:extLst>
                    <a:ext uri="{9D8B030D-6E8A-4147-A177-3AD203B41FA5}">
                      <a16:colId xmlns:a16="http://schemas.microsoft.com/office/drawing/2014/main" val="1935721450"/>
                    </a:ext>
                  </a:extLst>
                </a:gridCol>
                <a:gridCol w="1307617">
                  <a:extLst>
                    <a:ext uri="{9D8B030D-6E8A-4147-A177-3AD203B41FA5}">
                      <a16:colId xmlns:a16="http://schemas.microsoft.com/office/drawing/2014/main" val="3541846660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Jun-22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5563011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Directorate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Turnover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5051297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CHTE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9.06%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3650027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COMMS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27.73%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8941973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DIT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12.64%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8979507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FST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10.23%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7064804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HSC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23.56%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5264563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NICE </a:t>
                      </a:r>
                      <a:r>
                        <a:rPr lang="en-GB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CfG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8.05%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64668931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P&amp;P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19.24%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0048118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SEA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12.20%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0030121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Grand Total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11.89%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92480288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84A0817-9DCD-B00D-4135-238541C5C8CD}"/>
              </a:ext>
            </a:extLst>
          </p:cNvPr>
          <p:cNvSpPr txBox="1"/>
          <p:nvPr/>
        </p:nvSpPr>
        <p:spPr>
          <a:xfrm>
            <a:off x="4267772" y="1130258"/>
            <a:ext cx="114321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103</a:t>
            </a:r>
          </a:p>
          <a:p>
            <a:r>
              <a:rPr lang="en-GB" sz="1400" dirty="0"/>
              <a:t>Leavers in past 12 </a:t>
            </a:r>
            <a:r>
              <a:rPr lang="en-GB" sz="1400" dirty="0" err="1"/>
              <a:t>mths</a:t>
            </a:r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BAME leavers 10% of total</a:t>
            </a:r>
          </a:p>
        </p:txBody>
      </p:sp>
      <p:graphicFrame>
        <p:nvGraphicFramePr>
          <p:cNvPr id="10" name="Table 9" descr="Table showing number of leavers">
            <a:extLst>
              <a:ext uri="{FF2B5EF4-FFF2-40B4-BE49-F238E27FC236}">
                <a16:creationId xmlns:a16="http://schemas.microsoft.com/office/drawing/2014/main" id="{3F72E034-5BFD-739E-9373-3507BEFB92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545107"/>
              </p:ext>
            </p:extLst>
          </p:nvPr>
        </p:nvGraphicFramePr>
        <p:xfrm>
          <a:off x="6852358" y="1244337"/>
          <a:ext cx="2341236" cy="195236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635334">
                  <a:extLst>
                    <a:ext uri="{9D8B030D-6E8A-4147-A177-3AD203B41FA5}">
                      <a16:colId xmlns:a16="http://schemas.microsoft.com/office/drawing/2014/main" val="3393484867"/>
                    </a:ext>
                  </a:extLst>
                </a:gridCol>
                <a:gridCol w="1705902">
                  <a:extLst>
                    <a:ext uri="{9D8B030D-6E8A-4147-A177-3AD203B41FA5}">
                      <a16:colId xmlns:a16="http://schemas.microsoft.com/office/drawing/2014/main" val="203401516"/>
                    </a:ext>
                  </a:extLst>
                </a:gridCol>
              </a:tblGrid>
              <a:tr h="178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Dir.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No of Leavers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64851083"/>
                  </a:ext>
                </a:extLst>
              </a:tr>
              <a:tr h="178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CHTE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66101484"/>
                  </a:ext>
                </a:extLst>
              </a:tr>
              <a:tr h="178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93238114"/>
                  </a:ext>
                </a:extLst>
              </a:tr>
              <a:tr h="178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DIT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9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79547619"/>
                  </a:ext>
                </a:extLst>
              </a:tr>
              <a:tr h="178971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FST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7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80391684"/>
                  </a:ext>
                </a:extLst>
              </a:tr>
              <a:tr h="178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HSC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68971520"/>
                  </a:ext>
                </a:extLst>
              </a:tr>
              <a:tr h="178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NICE </a:t>
                      </a:r>
                      <a:r>
                        <a:rPr lang="en-GB" sz="1100" u="none" strike="noStrike" dirty="0" err="1">
                          <a:effectLst/>
                        </a:rPr>
                        <a:t>CfG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22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1719575"/>
                  </a:ext>
                </a:extLst>
              </a:tr>
              <a:tr h="178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P&amp;P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755439724"/>
                  </a:ext>
                </a:extLst>
              </a:tr>
              <a:tr h="178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9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27433378"/>
                  </a:ext>
                </a:extLst>
              </a:tr>
              <a:tr h="33202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Grand Total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103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61173440"/>
                  </a:ext>
                </a:extLst>
              </a:tr>
            </a:tbl>
          </a:graphicData>
        </a:graphic>
      </p:graphicFrame>
      <p:graphicFrame>
        <p:nvGraphicFramePr>
          <p:cNvPr id="9" name="Chart 8" descr="Chart - Length of Service (Leavers) 35 less than 2 years, 31 2-5 years, 20 6-10 years, 14 11 to 15 years and 3 more than 15 years.">
            <a:extLst>
              <a:ext uri="{FF2B5EF4-FFF2-40B4-BE49-F238E27FC236}">
                <a16:creationId xmlns:a16="http://schemas.microsoft.com/office/drawing/2014/main" id="{1CDBF272-BA3C-94C6-0812-B7EBB7085E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3873382"/>
              </p:ext>
            </p:extLst>
          </p:nvPr>
        </p:nvGraphicFramePr>
        <p:xfrm>
          <a:off x="735026" y="359344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 descr="Chart - Destination on Leaving: Abroad - non EU country 3, education/training 2, education sector 1, NHS organisation 20, No employment 17, other private sector 26, other public sector 5, private health/social care 4, self employed 2 , social services 1, third sector 2, unknown 20, blank 0">
            <a:extLst>
              <a:ext uri="{FF2B5EF4-FFF2-40B4-BE49-F238E27FC236}">
                <a16:creationId xmlns:a16="http://schemas.microsoft.com/office/drawing/2014/main" id="{6346523D-D6B7-E3A0-A2AC-43E599C47E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4505094"/>
              </p:ext>
            </p:extLst>
          </p:nvPr>
        </p:nvGraphicFramePr>
        <p:xfrm>
          <a:off x="5410985" y="3308350"/>
          <a:ext cx="5346700" cy="3549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5" name="Picture 14">
            <a:extLst>
              <a:ext uri="{FF2B5EF4-FFF2-40B4-BE49-F238E27FC236}">
                <a16:creationId xmlns:a16="http://schemas.microsoft.com/office/drawing/2014/main" id="{19DF0AF8-B9B8-4DE2-8943-F8F48EAE2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9352448" y="122651"/>
            <a:ext cx="2695840" cy="536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403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C22B1-EAAE-1E27-032F-B0FAAEAD6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138" y="1240879"/>
            <a:ext cx="4982155" cy="700350"/>
          </a:xfrm>
        </p:spPr>
        <p:txBody>
          <a:bodyPr>
            <a:normAutofit/>
          </a:bodyPr>
          <a:lstStyle/>
          <a:p>
            <a:r>
              <a:rPr lang="en-GB" dirty="0"/>
              <a:t>Reasons for Leaving</a:t>
            </a:r>
          </a:p>
        </p:txBody>
      </p:sp>
      <p:pic>
        <p:nvPicPr>
          <p:cNvPr id="1026" name="Picture 2" descr="A pie chart showing reasons for leaving: Voluntary resignation - promotion 21 (20.39%), voluntary resignation better reward package 15 (14.56%), voluntary resignation other/not known 13&#10;(12.62%), retirement age 12 (11.65%), end of fixed term contract 10 (9.71%), voluntary resignation - relocation 8 (7.77%), voluntary resignation - lack of opportunities 6 (5.83%), redundancy - compulsory 5 (4.85%), flexi retirement 3 (2.91%), voluntary resignation - to undertake further education 3 (2.91%), voluntary resignation - child dependants 2 (1.94%), voluntary resignation - work life balance 2 (1.94%), dismissal - capability 1 (0.97%), retirement - ill health  1 (0.97%), voluntary resignation - health 1 (0.97%)">
            <a:extLst>
              <a:ext uri="{FF2B5EF4-FFF2-40B4-BE49-F238E27FC236}">
                <a16:creationId xmlns:a16="http://schemas.microsoft.com/office/drawing/2014/main" id="{6952BAF1-C6BD-E072-D7D1-9E3EC661C8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138" y="2232569"/>
            <a:ext cx="10291918" cy="4391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7255BDA4-8D9B-C3A3-760E-69BF9852E3D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7817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4400" dirty="0">
                <a:latin typeface="+mj-lt"/>
              </a:rPr>
              <a:t>Turnover/Leavers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6E89C0B-348F-D037-F02A-46366F006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9352448" y="122651"/>
            <a:ext cx="2695840" cy="536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754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>
            <a:extLst>
              <a:ext uri="{FF2B5EF4-FFF2-40B4-BE49-F238E27FC236}">
                <a16:creationId xmlns:a16="http://schemas.microsoft.com/office/drawing/2014/main" id="{25EAB0AD-4A56-0EF7-6B98-DF034BE804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0"/>
            <a:ext cx="12192000" cy="7817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Exit Interviews</a:t>
            </a:r>
          </a:p>
        </p:txBody>
      </p:sp>
      <p:graphicFrame>
        <p:nvGraphicFramePr>
          <p:cNvPr id="5" name="Table 4" descr="A table showing exit interviews recorded.">
            <a:extLst>
              <a:ext uri="{FF2B5EF4-FFF2-40B4-BE49-F238E27FC236}">
                <a16:creationId xmlns:a16="http://schemas.microsoft.com/office/drawing/2014/main" id="{DF43A952-C783-96E1-D199-D18D3EB2B32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283065"/>
              </p:ext>
            </p:extLst>
          </p:nvPr>
        </p:nvGraphicFramePr>
        <p:xfrm>
          <a:off x="345388" y="1100520"/>
          <a:ext cx="2115007" cy="213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0987">
                  <a:extLst>
                    <a:ext uri="{9D8B030D-6E8A-4147-A177-3AD203B41FA5}">
                      <a16:colId xmlns:a16="http://schemas.microsoft.com/office/drawing/2014/main" val="2422390431"/>
                    </a:ext>
                  </a:extLst>
                </a:gridCol>
                <a:gridCol w="754145">
                  <a:extLst>
                    <a:ext uri="{9D8B030D-6E8A-4147-A177-3AD203B41FA5}">
                      <a16:colId xmlns:a16="http://schemas.microsoft.com/office/drawing/2014/main" val="4035769330"/>
                    </a:ext>
                  </a:extLst>
                </a:gridCol>
                <a:gridCol w="659875">
                  <a:extLst>
                    <a:ext uri="{9D8B030D-6E8A-4147-A177-3AD203B41FA5}">
                      <a16:colId xmlns:a16="http://schemas.microsoft.com/office/drawing/2014/main" val="1609191764"/>
                    </a:ext>
                  </a:extLst>
                </a:gridCol>
              </a:tblGrid>
              <a:tr h="141671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Dir.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880" marR="14880" marT="148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No. Rec'd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880" marR="14880" marT="14880" marB="0" anchor="b"/>
                </a:tc>
                <a:tc>
                  <a:txBody>
                    <a:bodyPr/>
                    <a:lstStyle/>
                    <a:p>
                      <a:pPr algn="just" fontAlgn="b"/>
                      <a:endParaRPr lang="en-GB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b"/>
                      <a:r>
                        <a:rPr lang="en-GB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% Rec’d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880" marR="14880" marT="14880" marB="0" anchor="ctr"/>
                </a:tc>
                <a:extLst>
                  <a:ext uri="{0D108BD9-81ED-4DB2-BD59-A6C34878D82A}">
                    <a16:rowId xmlns:a16="http://schemas.microsoft.com/office/drawing/2014/main" val="3741037392"/>
                  </a:ext>
                </a:extLst>
              </a:tr>
              <a:tr h="14167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CHTE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880" marR="14880" marT="148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15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880" marR="14880" marT="148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71%</a:t>
                      </a:r>
                    </a:p>
                  </a:txBody>
                  <a:tcPr marL="14880" marR="14880" marT="14880" marB="0" anchor="b"/>
                </a:tc>
                <a:extLst>
                  <a:ext uri="{0D108BD9-81ED-4DB2-BD59-A6C34878D82A}">
                    <a16:rowId xmlns:a16="http://schemas.microsoft.com/office/drawing/2014/main" val="1488416368"/>
                  </a:ext>
                </a:extLst>
              </a:tr>
              <a:tr h="14167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Comms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880" marR="14880" marT="148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8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880" marR="14880" marT="148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57%</a:t>
                      </a:r>
                    </a:p>
                  </a:txBody>
                  <a:tcPr marL="14880" marR="14880" marT="14880" marB="0" anchor="b"/>
                </a:tc>
                <a:extLst>
                  <a:ext uri="{0D108BD9-81ED-4DB2-BD59-A6C34878D82A}">
                    <a16:rowId xmlns:a16="http://schemas.microsoft.com/office/drawing/2014/main" val="269806424"/>
                  </a:ext>
                </a:extLst>
              </a:tr>
              <a:tr h="14167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DIT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880" marR="14880" marT="148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880" marR="14880" marT="148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22%</a:t>
                      </a:r>
                    </a:p>
                  </a:txBody>
                  <a:tcPr marL="14880" marR="14880" marT="14880" marB="0" anchor="b"/>
                </a:tc>
                <a:extLst>
                  <a:ext uri="{0D108BD9-81ED-4DB2-BD59-A6C34878D82A}">
                    <a16:rowId xmlns:a16="http://schemas.microsoft.com/office/drawing/2014/main" val="3317103290"/>
                  </a:ext>
                </a:extLst>
              </a:tr>
              <a:tr h="14167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FST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880" marR="14880" marT="148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4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880" marR="14880" marT="148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57%</a:t>
                      </a:r>
                    </a:p>
                  </a:txBody>
                  <a:tcPr marL="14880" marR="14880" marT="14880" marB="0" anchor="b"/>
                </a:tc>
                <a:extLst>
                  <a:ext uri="{0D108BD9-81ED-4DB2-BD59-A6C34878D82A}">
                    <a16:rowId xmlns:a16="http://schemas.microsoft.com/office/drawing/2014/main" val="1538193417"/>
                  </a:ext>
                </a:extLst>
              </a:tr>
              <a:tr h="14167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H&amp;SC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880" marR="14880" marT="148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4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880" marR="14880" marT="148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14880" marR="14880" marT="14880" marB="0" anchor="b"/>
                </a:tc>
                <a:extLst>
                  <a:ext uri="{0D108BD9-81ED-4DB2-BD59-A6C34878D82A}">
                    <a16:rowId xmlns:a16="http://schemas.microsoft.com/office/drawing/2014/main" val="2025494917"/>
                  </a:ext>
                </a:extLst>
              </a:tr>
              <a:tr h="14167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NICE </a:t>
                      </a:r>
                      <a:r>
                        <a:rPr lang="en-GB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CfG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880" marR="14880" marT="148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14880" marR="14880" marT="148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63%</a:t>
                      </a:r>
                    </a:p>
                  </a:txBody>
                  <a:tcPr marL="14880" marR="14880" marT="14880" marB="0" anchor="b"/>
                </a:tc>
                <a:extLst>
                  <a:ext uri="{0D108BD9-81ED-4DB2-BD59-A6C34878D82A}">
                    <a16:rowId xmlns:a16="http://schemas.microsoft.com/office/drawing/2014/main" val="2476873041"/>
                  </a:ext>
                </a:extLst>
              </a:tr>
              <a:tr h="14167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P&amp;P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880" marR="14880" marT="148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6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880" marR="14880" marT="148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14880" marR="14880" marT="14880" marB="0" anchor="b"/>
                </a:tc>
                <a:extLst>
                  <a:ext uri="{0D108BD9-81ED-4DB2-BD59-A6C34878D82A}">
                    <a16:rowId xmlns:a16="http://schemas.microsoft.com/office/drawing/2014/main" val="607251290"/>
                  </a:ext>
                </a:extLst>
              </a:tr>
              <a:tr h="14167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SEA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880" marR="14880" marT="148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6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880" marR="14880" marT="148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66%</a:t>
                      </a:r>
                    </a:p>
                  </a:txBody>
                  <a:tcPr marL="14880" marR="14880" marT="14880" marB="0" anchor="b"/>
                </a:tc>
                <a:extLst>
                  <a:ext uri="{0D108BD9-81ED-4DB2-BD59-A6C34878D82A}">
                    <a16:rowId xmlns:a16="http://schemas.microsoft.com/office/drawing/2014/main" val="3279969730"/>
                  </a:ext>
                </a:extLst>
              </a:tr>
              <a:tr h="141671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14880" marR="14880" marT="148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14880" marR="14880" marT="1488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880" marR="14880" marT="14880" marB="0" anchor="b"/>
                </a:tc>
                <a:extLst>
                  <a:ext uri="{0D108BD9-81ED-4DB2-BD59-A6C34878D82A}">
                    <a16:rowId xmlns:a16="http://schemas.microsoft.com/office/drawing/2014/main" val="2282600908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cx2="http://schemas.microsoft.com/office/drawing/2015/10/21/chartex" Requires="cx2">
          <p:graphicFrame>
            <p:nvGraphicFramePr>
              <p:cNvPr id="7" name="Chart 6" descr="Bar chart showing 'Influenced decision to leave' Career progression 34, higher salary 21, unhappy with current job 13, low morale 13, other 10, end of fixed term contract 9, work/life balance 7, family/personal issues 7, retirement 5, workplace relations 3, change of career 2">
                <a:extLst>
                  <a:ext uri="{FF2B5EF4-FFF2-40B4-BE49-F238E27FC236}">
                    <a16:creationId xmlns:a16="http://schemas.microsoft.com/office/drawing/2014/main" id="{09631AC7-B540-FCD6-99E3-30AF2B68B162}"/>
                  </a:ext>
                  <a:ext uri="{C183D7F6-B498-43B3-948B-1728B52AA6E4}">
                    <adec:decorative xmlns:adec="http://schemas.microsoft.com/office/drawing/2017/decorative" val="0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248080087"/>
                  </p:ext>
                </p:extLst>
              </p:nvPr>
            </p:nvGraphicFramePr>
            <p:xfrm>
              <a:off x="4762040" y="904431"/>
              <a:ext cx="7084572" cy="5102648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7" name="Chart 6" descr="Bar chart showing 'Influenced decision to leave' Career progression 34, higher salary 21, unhappy with current job 13, low morale 13, other 10, end of fixed term contract 9, work/life balance 7, family/personal issues 7, retirement 5, workplace relations 3, change of career 2">
                <a:extLst>
                  <a:ext uri="{FF2B5EF4-FFF2-40B4-BE49-F238E27FC236}">
                    <a16:creationId xmlns:a16="http://schemas.microsoft.com/office/drawing/2014/main" id="{09631AC7-B540-FCD6-99E3-30AF2B68B162}"/>
                  </a:ext>
                  <a:ext uri="{C183D7F6-B498-43B3-948B-1728B52AA6E4}">
                    <adec:decorative xmlns:adec="http://schemas.microsoft.com/office/drawing/2017/decorative" val="0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62040" y="904431"/>
                <a:ext cx="7084572" cy="5102648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8" name="Chart 7" descr="A pie chart showing responses to 'How long have you been considering leaving NICE?' Over 12 months: 24%, 9-12 months: 15%, 6-9 months: 18%, 3-6 months: 24%, 0-3 months: 19%">
            <a:extLst>
              <a:ext uri="{FF2B5EF4-FFF2-40B4-BE49-F238E27FC236}">
                <a16:creationId xmlns:a16="http://schemas.microsoft.com/office/drawing/2014/main" id="{BD0FE1D3-0B2C-D0F9-48AA-40439B2D8B7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2375027"/>
              </p:ext>
            </p:extLst>
          </p:nvPr>
        </p:nvGraphicFramePr>
        <p:xfrm>
          <a:off x="103142" y="3627481"/>
          <a:ext cx="4565650" cy="2790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AED99A7A-9E31-D212-1DD9-FEF8B35DB6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9352448" y="122651"/>
            <a:ext cx="2695840" cy="536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893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C6D05354-7648-2EFA-213C-D1B54F51563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0"/>
            <a:ext cx="12192000" cy="7817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Exit Interviews Themes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3" name="Picture 2" descr="Word cloud containing the words bureaucratic, limited, slow, career, cliquey, averse, change, development/job opportunities, risk averse, flexibility, hierarchical, working, autonomy/empowerment">
            <a:extLst>
              <a:ext uri="{FF2B5EF4-FFF2-40B4-BE49-F238E27FC236}">
                <a16:creationId xmlns:a16="http://schemas.microsoft.com/office/drawing/2014/main" id="{6AA59C3D-C31D-43BF-BA65-EF72149903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928" y="864474"/>
            <a:ext cx="8816854" cy="545887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C2417CF7-7100-FD63-DBB1-2897E3EE5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9352448" y="122651"/>
            <a:ext cx="2695840" cy="536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596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549</TotalTime>
  <Words>161</Words>
  <Application>Microsoft Office PowerPoint</Application>
  <PresentationFormat>Widescreen</PresentationFormat>
  <Paragraphs>86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Turnover/Leavers</vt:lpstr>
      <vt:lpstr>Reasons for Leaving</vt:lpstr>
      <vt:lpstr>Exit Interviews</vt:lpstr>
      <vt:lpstr>Exit Interviews Themes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Tessa Robinson</dc:creator>
  <cp:lastModifiedBy>Trish Brennan</cp:lastModifiedBy>
  <cp:revision>15</cp:revision>
  <dcterms:created xsi:type="dcterms:W3CDTF">2022-07-13T09:22:54Z</dcterms:created>
  <dcterms:modified xsi:type="dcterms:W3CDTF">2022-07-19T14:59:32Z</dcterms:modified>
</cp:coreProperties>
</file>