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946" r:id="rId1"/>
  </p:sldMasterIdLst>
  <p:notesMasterIdLst>
    <p:notesMasterId r:id="rId33"/>
  </p:notesMasterIdLst>
  <p:handoutMasterIdLst>
    <p:handoutMasterId r:id="rId34"/>
  </p:handoutMasterIdLst>
  <p:sldIdLst>
    <p:sldId id="366" r:id="rId2"/>
    <p:sldId id="370" r:id="rId3"/>
    <p:sldId id="417" r:id="rId4"/>
    <p:sldId id="2145706699" r:id="rId5"/>
    <p:sldId id="2145706692" r:id="rId6"/>
    <p:sldId id="2145706710" r:id="rId7"/>
    <p:sldId id="2145706707" r:id="rId8"/>
    <p:sldId id="2145706696" r:id="rId9"/>
    <p:sldId id="2145706708" r:id="rId10"/>
    <p:sldId id="2145706700" r:id="rId11"/>
    <p:sldId id="2145706709" r:id="rId12"/>
    <p:sldId id="2145706676" r:id="rId13"/>
    <p:sldId id="2145706677" r:id="rId14"/>
    <p:sldId id="2145706673" r:id="rId15"/>
    <p:sldId id="2145706668" r:id="rId16"/>
    <p:sldId id="2145706669" r:id="rId17"/>
    <p:sldId id="2145706687" r:id="rId18"/>
    <p:sldId id="2145706671" r:id="rId19"/>
    <p:sldId id="2145706613" r:id="rId20"/>
    <p:sldId id="2145706688" r:id="rId21"/>
    <p:sldId id="2145706670" r:id="rId22"/>
    <p:sldId id="2145706704" r:id="rId23"/>
    <p:sldId id="2145706720" r:id="rId24"/>
    <p:sldId id="2145706691" r:id="rId25"/>
    <p:sldId id="2145706705" r:id="rId26"/>
    <p:sldId id="2145706681" r:id="rId27"/>
    <p:sldId id="2145706682" r:id="rId28"/>
    <p:sldId id="400" r:id="rId29"/>
    <p:sldId id="2145706702" r:id="rId30"/>
    <p:sldId id="402" r:id="rId31"/>
    <p:sldId id="40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siness plan 2022/23" id="{C5F1DB73-3EC8-4073-94E8-C6EE2AADB6A1}">
          <p14:sldIdLst>
            <p14:sldId id="366"/>
            <p14:sldId id="370"/>
            <p14:sldId id="417"/>
            <p14:sldId id="2145706699"/>
            <p14:sldId id="2145706692"/>
            <p14:sldId id="2145706710"/>
            <p14:sldId id="2145706707"/>
            <p14:sldId id="2145706696"/>
            <p14:sldId id="2145706708"/>
            <p14:sldId id="2145706700"/>
            <p14:sldId id="2145706709"/>
            <p14:sldId id="2145706676"/>
            <p14:sldId id="2145706677"/>
            <p14:sldId id="2145706673"/>
            <p14:sldId id="2145706668"/>
            <p14:sldId id="2145706669"/>
            <p14:sldId id="2145706687"/>
            <p14:sldId id="2145706671"/>
            <p14:sldId id="2145706613"/>
            <p14:sldId id="2145706688"/>
            <p14:sldId id="2145706670"/>
            <p14:sldId id="2145706704"/>
            <p14:sldId id="2145706720"/>
            <p14:sldId id="2145706691"/>
            <p14:sldId id="2145706705"/>
            <p14:sldId id="2145706681"/>
            <p14:sldId id="2145706682"/>
            <p14:sldId id="400"/>
            <p14:sldId id="2145706702"/>
            <p14:sldId id="402"/>
            <p14:sldId id="40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46E"/>
    <a:srgbClr val="E9E9E9"/>
    <a:srgbClr val="D6D6D6"/>
    <a:srgbClr val="222222"/>
    <a:srgbClr val="451551"/>
    <a:srgbClr val="A2BDC1"/>
    <a:srgbClr val="004751"/>
    <a:srgbClr val="FFFFFF"/>
    <a:srgbClr val="51748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30" autoAdjust="0"/>
    <p:restoredTop sz="94645" autoAdjust="0"/>
  </p:normalViewPr>
  <p:slideViewPr>
    <p:cSldViewPr snapToGrid="0">
      <p:cViewPr varScale="1">
        <p:scale>
          <a:sx n="78" d="100"/>
          <a:sy n="78" d="100"/>
        </p:scale>
        <p:origin x="108" y="1092"/>
      </p:cViewPr>
      <p:guideLst>
        <p:guide orient="horz" pos="2160"/>
        <p:guide pos="3840"/>
      </p:guideLst>
    </p:cSldViewPr>
  </p:slideViewPr>
  <p:outlineViewPr>
    <p:cViewPr>
      <p:scale>
        <a:sx n="33" d="100"/>
        <a:sy n="33" d="100"/>
      </p:scale>
      <p:origin x="0" y="-1670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3-7622-485A-87C8-1F394A5F1961}"/>
              </c:ext>
            </c:extLst>
          </c:dPt>
          <c:dPt>
            <c:idx val="1"/>
            <c:bubble3D val="0"/>
            <c:spPr>
              <a:solidFill>
                <a:schemeClr val="bg2"/>
              </a:solidFill>
              <a:ln w="19050">
                <a:noFill/>
              </a:ln>
              <a:effectLst/>
            </c:spPr>
            <c:extLst>
              <c:ext xmlns:c16="http://schemas.microsoft.com/office/drawing/2014/chart" uri="{C3380CC4-5D6E-409C-BE32-E72D297353CC}">
                <c16:uniqueId val="{00000002-7622-485A-87C8-1F394A5F1961}"/>
              </c:ext>
            </c:extLst>
          </c:dPt>
          <c:dPt>
            <c:idx val="2"/>
            <c:bubble3D val="0"/>
            <c:spPr>
              <a:solidFill>
                <a:schemeClr val="accent3"/>
              </a:solidFill>
              <a:ln w="19050">
                <a:noFill/>
              </a:ln>
              <a:effectLst/>
            </c:spPr>
            <c:extLst>
              <c:ext xmlns:c16="http://schemas.microsoft.com/office/drawing/2014/chart" uri="{C3380CC4-5D6E-409C-BE32-E72D297353CC}">
                <c16:uniqueId val="{00000005-FD70-425D-8771-8B84AEEF3AAD}"/>
              </c:ext>
            </c:extLst>
          </c:dPt>
          <c:dPt>
            <c:idx val="3"/>
            <c:bubble3D val="0"/>
            <c:spPr>
              <a:solidFill>
                <a:schemeClr val="accent4"/>
              </a:solidFill>
              <a:ln w="19050">
                <a:noFill/>
              </a:ln>
              <a:effectLst/>
            </c:spPr>
            <c:extLst>
              <c:ext xmlns:c16="http://schemas.microsoft.com/office/drawing/2014/chart" uri="{C3380CC4-5D6E-409C-BE32-E72D297353CC}">
                <c16:uniqueId val="{00000007-FD70-425D-8771-8B84AEEF3AAD}"/>
              </c:ext>
            </c:extLst>
          </c:dPt>
          <c:val>
            <c:numRef>
              <c:f>Sheet1!$B$2:$B$5</c:f>
              <c:numCache>
                <c:formatCode>General</c:formatCode>
                <c:ptCount val="4"/>
                <c:pt idx="0">
                  <c:v>90</c:v>
                </c:pt>
                <c:pt idx="1">
                  <c:v>10</c:v>
                </c:pt>
                <c:pt idx="2">
                  <c:v>0</c:v>
                </c:pt>
                <c:pt idx="3">
                  <c:v>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0-7622-485A-87C8-1F394A5F196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24/05/2022</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5/24/2022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13447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17</a:t>
            </a:fld>
            <a:endParaRPr lang="en-US"/>
          </a:p>
        </p:txBody>
      </p:sp>
    </p:spTree>
    <p:extLst>
      <p:ext uri="{BB962C8B-B14F-4D97-AF65-F5344CB8AC3E}">
        <p14:creationId xmlns:p14="http://schemas.microsoft.com/office/powerpoint/2010/main" val="3365850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20</a:t>
            </a:fld>
            <a:endParaRPr lang="en-US"/>
          </a:p>
        </p:txBody>
      </p:sp>
    </p:spTree>
    <p:extLst>
      <p:ext uri="{BB962C8B-B14F-4D97-AF65-F5344CB8AC3E}">
        <p14:creationId xmlns:p14="http://schemas.microsoft.com/office/powerpoint/2010/main" val="1977424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7193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54957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74378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91160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40706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185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5109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8159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89458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4182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331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667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14</a:t>
            </a:fld>
            <a:endParaRPr lang="en-US"/>
          </a:p>
        </p:txBody>
      </p:sp>
    </p:spTree>
    <p:extLst>
      <p:ext uri="{BB962C8B-B14F-4D97-AF65-F5344CB8AC3E}">
        <p14:creationId xmlns:p14="http://schemas.microsoft.com/office/powerpoint/2010/main" val="361107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16</a:t>
            </a:fld>
            <a:endParaRPr lang="en-US"/>
          </a:p>
        </p:txBody>
      </p:sp>
    </p:spTree>
    <p:extLst>
      <p:ext uri="{BB962C8B-B14F-4D97-AF65-F5344CB8AC3E}">
        <p14:creationId xmlns:p14="http://schemas.microsoft.com/office/powerpoint/2010/main" val="4294250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2" name="Picture Placeholder 11">
            <a:extLst>
              <a:ext uri="{FF2B5EF4-FFF2-40B4-BE49-F238E27FC236}">
                <a16:creationId xmlns:a16="http://schemas.microsoft.com/office/drawing/2014/main" id="{DD23A9BB-0467-40B1-8547-4AAFA68D1909}"/>
              </a:ext>
            </a:extLst>
          </p:cNvPr>
          <p:cNvSpPr>
            <a:spLocks noGrp="1"/>
          </p:cNvSpPr>
          <p:nvPr>
            <p:ph type="pic" sz="quarter" idx="10"/>
          </p:nvPr>
        </p:nvSpPr>
        <p:spPr>
          <a:xfrm>
            <a:off x="6095998" y="344630"/>
            <a:ext cx="5736002" cy="6168740"/>
          </a:xfrm>
        </p:spPr>
        <p:txBody>
          <a:bodyPr/>
          <a:lstStyle/>
          <a:p>
            <a:endParaRPr lang="en-GB"/>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
        <p:nvSpPr>
          <p:cNvPr id="5" name="Title 4">
            <a:extLst>
              <a:ext uri="{FF2B5EF4-FFF2-40B4-BE49-F238E27FC236}">
                <a16:creationId xmlns:a16="http://schemas.microsoft.com/office/drawing/2014/main" id="{2C4CCBFD-89C7-2C4F-9B64-CBDA1A73B722}"/>
              </a:ext>
            </a:extLst>
          </p:cNvPr>
          <p:cNvSpPr>
            <a:spLocks noGrp="1"/>
          </p:cNvSpPr>
          <p:nvPr>
            <p:ph type="title"/>
          </p:nvPr>
        </p:nvSpPr>
        <p:spPr/>
        <p:txBody>
          <a:bodyPr/>
          <a:lstStyle/>
          <a:p>
            <a:r>
              <a:rPr lang="en-GB"/>
              <a:t>Click to edit Master title style</a:t>
            </a:r>
            <a:endParaRPr lang="en-US"/>
          </a:p>
        </p:txBody>
      </p:sp>
      <p:sp>
        <p:nvSpPr>
          <p:cNvPr id="7" name="Slide Number Placeholder 2">
            <a:extLst>
              <a:ext uri="{FF2B5EF4-FFF2-40B4-BE49-F238E27FC236}">
                <a16:creationId xmlns:a16="http://schemas.microsoft.com/office/drawing/2014/main" id="{04369E3E-D218-4C8B-A5F0-CAD03FAE58DA}"/>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76363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a:t>This is a sample page layout</a:t>
            </a:r>
            <a:br>
              <a:rPr lang="en-US"/>
            </a:br>
            <a:endParaRPr lang="en-US"/>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9" name="Text Placeholder 3">
            <a:extLst>
              <a:ext uri="{FF2B5EF4-FFF2-40B4-BE49-F238E27FC236}">
                <a16:creationId xmlns:a16="http://schemas.microsoft.com/office/drawing/2014/main" id="{B858E11F-CACB-4EFE-80EE-3759BCA5BECC}"/>
              </a:ext>
            </a:extLst>
          </p:cNvPr>
          <p:cNvSpPr>
            <a:spLocks noGrp="1"/>
          </p:cNvSpPr>
          <p:nvPr>
            <p:ph type="body" sz="quarter" idx="12" hasCustomPrompt="1"/>
          </p:nvPr>
        </p:nvSpPr>
        <p:spPr>
          <a:xfrm>
            <a:off x="496384" y="1774022"/>
            <a:ext cx="11076491"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a:t>Please use this space to insert written content as required. Please use </a:t>
            </a:r>
            <a:r>
              <a:rPr lang="en-US" err="1"/>
              <a:t>Lato</a:t>
            </a:r>
            <a:r>
              <a:rPr lang="en-US"/>
              <a:t> or Arial with a minimum font size of 18 </a:t>
            </a:r>
            <a:r>
              <a:rPr lang="en-US" err="1"/>
              <a:t>pt</a:t>
            </a:r>
            <a:r>
              <a:rPr lang="en-US"/>
              <a: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2">
            <a:extLst>
              <a:ext uri="{FF2B5EF4-FFF2-40B4-BE49-F238E27FC236}">
                <a16:creationId xmlns:a16="http://schemas.microsoft.com/office/drawing/2014/main" id="{4A8E12AE-8E0A-4798-8CC3-1B1585771320}"/>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42636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a:solidFill>
                  <a:srgbClr val="222222"/>
                </a:solidFill>
              </a:defRPr>
            </a:lvl1pPr>
          </a:lstStyle>
          <a:p>
            <a:r>
              <a:rPr lang="en-US"/>
              <a:t>This is sample bulleted text (one column)</a:t>
            </a:r>
            <a:br>
              <a:rPr lang="en-US"/>
            </a:br>
            <a:endParaRPr lang="en-US"/>
          </a:p>
        </p:txBody>
      </p:sp>
      <p:sp>
        <p:nvSpPr>
          <p:cNvPr id="11" name="Subtitle 2">
            <a:extLst>
              <a:ext uri="{FF2B5EF4-FFF2-40B4-BE49-F238E27FC236}">
                <a16:creationId xmlns:a16="http://schemas.microsoft.com/office/drawing/2014/main" id="{FAC2841A-2EFF-4DDA-A274-2C038BF872B1}"/>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a:solidFill>
                <a:srgbClr val="222222"/>
              </a:solidFill>
              <a:latin typeface="Lato" panose="020F0502020204030203" pitchFamily="34" charset="77"/>
            </a:endParaRPr>
          </a:p>
        </p:txBody>
      </p:sp>
      <p:sp>
        <p:nvSpPr>
          <p:cNvPr id="6" name="Slide Number Placeholder 2">
            <a:extLst>
              <a:ext uri="{FF2B5EF4-FFF2-40B4-BE49-F238E27FC236}">
                <a16:creationId xmlns:a16="http://schemas.microsoft.com/office/drawing/2014/main" id="{40047A7B-3046-4BC1-BAE0-73081AC87E56}"/>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429504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EC3CC89E-EBF2-B346-B7D3-219415B110FA}"/>
              </a:ext>
            </a:extLst>
          </p:cNvPr>
          <p:cNvSpPr>
            <a:spLocks noGrp="1"/>
          </p:cNvSpPr>
          <p:nvPr>
            <p:ph type="ctrTitle" hasCustomPrompt="1"/>
          </p:nvPr>
        </p:nvSpPr>
        <p:spPr>
          <a:xfrm>
            <a:off x="496384" y="487510"/>
            <a:ext cx="11080070" cy="1276350"/>
          </a:xfrm>
          <a:prstGeom prst="rect">
            <a:avLst/>
          </a:prstGeom>
        </p:spPr>
        <p:txBody>
          <a:bodyPr anchor="t" anchorCtr="0">
            <a:normAutofit/>
          </a:bodyPr>
          <a:lstStyle>
            <a:lvl1pPr algn="l">
              <a:defRPr sz="4000">
                <a:solidFill>
                  <a:srgbClr val="222222"/>
                </a:solidFill>
              </a:defRPr>
            </a:lvl1pPr>
          </a:lstStyle>
          <a:p>
            <a:r>
              <a:rPr lang="en-US"/>
              <a:t>This is sample bulleted text (one column)</a:t>
            </a:r>
            <a:br>
              <a:rPr lang="en-US"/>
            </a:br>
            <a:endParaRPr lang="en-US"/>
          </a:p>
        </p:txBody>
      </p:sp>
      <p:sp>
        <p:nvSpPr>
          <p:cNvPr id="6" name="Subtitle 2">
            <a:extLst>
              <a:ext uri="{FF2B5EF4-FFF2-40B4-BE49-F238E27FC236}">
                <a16:creationId xmlns:a16="http://schemas.microsoft.com/office/drawing/2014/main" id="{CCE67437-CAF1-4EBD-91F9-62BA4F771442}"/>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a:solidFill>
                <a:srgbClr val="222222"/>
              </a:solidFill>
              <a:latin typeface="Lato" panose="020F0502020204030203" pitchFamily="34" charset="77"/>
            </a:endParaRPr>
          </a:p>
        </p:txBody>
      </p:sp>
      <p:sp>
        <p:nvSpPr>
          <p:cNvPr id="7" name="Slide Number Placeholder 2">
            <a:extLst>
              <a:ext uri="{FF2B5EF4-FFF2-40B4-BE49-F238E27FC236}">
                <a16:creationId xmlns:a16="http://schemas.microsoft.com/office/drawing/2014/main" id="{691752B5-0E93-4FE0-8227-8197435F0B33}"/>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68382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4" y="1769458"/>
            <a:ext cx="10838726"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8" name="Title 1">
            <a:extLst>
              <a:ext uri="{FF2B5EF4-FFF2-40B4-BE49-F238E27FC236}">
                <a16:creationId xmlns:a16="http://schemas.microsoft.com/office/drawing/2014/main" id="{9E099680-070E-A94B-9DEC-E527F670151D}"/>
              </a:ext>
            </a:extLst>
          </p:cNvPr>
          <p:cNvSpPr>
            <a:spLocks noGrp="1"/>
          </p:cNvSpPr>
          <p:nvPr>
            <p:ph type="ctrTitle" hasCustomPrompt="1"/>
          </p:nvPr>
        </p:nvSpPr>
        <p:spPr>
          <a:xfrm>
            <a:off x="496384" y="487510"/>
            <a:ext cx="10838726" cy="1276350"/>
          </a:xfrm>
          <a:prstGeom prst="rect">
            <a:avLst/>
          </a:prstGeom>
        </p:spPr>
        <p:txBody>
          <a:bodyPr anchor="t" anchorCtr="0">
            <a:normAutofit/>
          </a:bodyPr>
          <a:lstStyle>
            <a:lvl1pPr algn="l">
              <a:defRPr sz="4000">
                <a:solidFill>
                  <a:schemeClr val="bg1"/>
                </a:solidFill>
              </a:defRPr>
            </a:lvl1pPr>
          </a:lstStyle>
          <a:p>
            <a:r>
              <a:rPr lang="en-GB" sz="4000" b="1">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b="1">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sp>
        <p:nvSpPr>
          <p:cNvPr id="7" name="Slide Number Placeholder 2">
            <a:extLst>
              <a:ext uri="{FF2B5EF4-FFF2-40B4-BE49-F238E27FC236}">
                <a16:creationId xmlns:a16="http://schemas.microsoft.com/office/drawing/2014/main" id="{8D780369-4177-4F1D-BA63-4633F9A5DF4F}"/>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435249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0862179" cy="1276350"/>
          </a:xfrm>
          <a:prstGeom prst="rect">
            <a:avLst/>
          </a:prstGeom>
        </p:spPr>
        <p:txBody>
          <a:bodyPr anchor="t" anchorCtr="0">
            <a:normAutofit/>
          </a:bodyPr>
          <a:lstStyle>
            <a:lvl1pPr algn="l">
              <a:defRPr sz="4000">
                <a:solidFill>
                  <a:schemeClr val="bg1">
                    <a:lumMod val="95000"/>
                  </a:schemeClr>
                </a:solidFill>
              </a:defRPr>
            </a:lvl1pPr>
          </a:lstStyle>
          <a:p>
            <a:r>
              <a:rPr lang="en-GB" sz="4000" b="1">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sz="4000" b="1">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D1CF93E0-1159-45C2-B3BC-2CB9CC1EF798}"/>
              </a:ext>
            </a:extLst>
          </p:cNvPr>
          <p:cNvSpPr>
            <a:spLocks noGrp="1"/>
          </p:cNvSpPr>
          <p:nvPr>
            <p:ph type="subTitle" idx="1" hasCustomPrompt="1"/>
          </p:nvPr>
        </p:nvSpPr>
        <p:spPr>
          <a:xfrm>
            <a:off x="496383" y="1769458"/>
            <a:ext cx="10862179"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p:txBody>
      </p:sp>
      <p:sp>
        <p:nvSpPr>
          <p:cNvPr id="8" name="Slide Number Placeholder 2">
            <a:extLst>
              <a:ext uri="{FF2B5EF4-FFF2-40B4-BE49-F238E27FC236}">
                <a16:creationId xmlns:a16="http://schemas.microsoft.com/office/drawing/2014/main" id="{2EA6D984-2CA4-4DD6-B477-87BFC7E57230}"/>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373188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a:solidFill>
                  <a:srgbClr val="222222"/>
                </a:solidFill>
              </a:defRPr>
            </a:lvl1pPr>
          </a:lstStyle>
          <a:p>
            <a:r>
              <a:rPr lang="en-US"/>
              <a:t>This is sample bulleted text (two columns)</a:t>
            </a:r>
            <a:br>
              <a:rPr lang="en-US"/>
            </a:br>
            <a:endParaRPr lang="en-US"/>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5"/>
            <a:ext cx="11270744" cy="405626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4" name="Slide Number Placeholder 2">
            <a:extLst>
              <a:ext uri="{FF2B5EF4-FFF2-40B4-BE49-F238E27FC236}">
                <a16:creationId xmlns:a16="http://schemas.microsoft.com/office/drawing/2014/main" id="{794DF874-5054-4763-BC06-18B7E23B092E}"/>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94644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(two columns)</a:t>
            </a:r>
            <a:br>
              <a:rPr lang="en-US"/>
            </a:br>
            <a:endParaRPr lang="en-US"/>
          </a:p>
        </p:txBody>
      </p:sp>
      <p:sp>
        <p:nvSpPr>
          <p:cNvPr id="8" name="Subtitle 2">
            <a:extLst>
              <a:ext uri="{FF2B5EF4-FFF2-40B4-BE49-F238E27FC236}">
                <a16:creationId xmlns:a16="http://schemas.microsoft.com/office/drawing/2014/main" id="{A958713B-718A-FF4E-BC11-A9FF68A06FFC}"/>
              </a:ext>
            </a:extLst>
          </p:cNvPr>
          <p:cNvSpPr>
            <a:spLocks noGrp="1"/>
          </p:cNvSpPr>
          <p:nvPr>
            <p:ph type="subTitle" idx="1" hasCustomPrompt="1"/>
          </p:nvPr>
        </p:nvSpPr>
        <p:spPr>
          <a:xfrm>
            <a:off x="487358" y="1771876"/>
            <a:ext cx="11150460" cy="4050953"/>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9" name="Slide Number Placeholder 2">
            <a:extLst>
              <a:ext uri="{FF2B5EF4-FFF2-40B4-BE49-F238E27FC236}">
                <a16:creationId xmlns:a16="http://schemas.microsoft.com/office/drawing/2014/main" id="{021C26B5-A868-4E50-9795-2BEE03596F86}"/>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908450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(two columns)</a:t>
            </a:r>
            <a:br>
              <a:rPr lang="en-US"/>
            </a:br>
            <a:endParaRPr lang="en-US"/>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132198" cy="402621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7" name="Slide Number Placeholder 2">
            <a:extLst>
              <a:ext uri="{FF2B5EF4-FFF2-40B4-BE49-F238E27FC236}">
                <a16:creationId xmlns:a16="http://schemas.microsoft.com/office/drawing/2014/main" id="{AED0F1E3-08C6-4543-B64E-795C380F05E0}"/>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687346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004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(two columns)</a:t>
            </a:r>
            <a:br>
              <a:rPr lang="en-US"/>
            </a:br>
            <a:endParaRPr lang="en-US"/>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132198" cy="402621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7" name="Slide Number Placeholder 2">
            <a:extLst>
              <a:ext uri="{FF2B5EF4-FFF2-40B4-BE49-F238E27FC236}">
                <a16:creationId xmlns:a16="http://schemas.microsoft.com/office/drawing/2014/main" id="{AED0F1E3-08C6-4543-B64E-795C380F05E0}"/>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209358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(two columns)</a:t>
            </a:r>
            <a:br>
              <a:rPr lang="en-US"/>
            </a:br>
            <a:endParaRPr lang="en-US"/>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132198" cy="402621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7" name="Slide Number Placeholder 2">
            <a:extLst>
              <a:ext uri="{FF2B5EF4-FFF2-40B4-BE49-F238E27FC236}">
                <a16:creationId xmlns:a16="http://schemas.microsoft.com/office/drawing/2014/main" id="{AED0F1E3-08C6-4543-B64E-795C380F05E0}"/>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4176182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userDrawn="1"/>
        </p:nvSpPr>
        <p:spPr>
          <a:xfrm>
            <a:off x="359999" y="326189"/>
            <a:ext cx="55306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
        <p:nvSpPr>
          <p:cNvPr id="7" name="Title 1">
            <a:extLst>
              <a:ext uri="{FF2B5EF4-FFF2-40B4-BE49-F238E27FC236}">
                <a16:creationId xmlns:a16="http://schemas.microsoft.com/office/drawing/2014/main" id="{70E25C59-0584-4CF4-895C-25095457B280}"/>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a:t>This is a sample title page layout</a:t>
            </a:r>
          </a:p>
        </p:txBody>
      </p:sp>
      <p:sp>
        <p:nvSpPr>
          <p:cNvPr id="9" name="Subtitle 2">
            <a:extLst>
              <a:ext uri="{FF2B5EF4-FFF2-40B4-BE49-F238E27FC236}">
                <a16:creationId xmlns:a16="http://schemas.microsoft.com/office/drawing/2014/main" id="{A5BFA7E2-C37B-421B-8A16-074A51159D3A}"/>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2">
            <a:extLst>
              <a:ext uri="{FF2B5EF4-FFF2-40B4-BE49-F238E27FC236}">
                <a16:creationId xmlns:a16="http://schemas.microsoft.com/office/drawing/2014/main" id="{B4E4545D-C77C-4FC7-A749-EF6844EB9CBF}"/>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669548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a:solidFill>
                  <a:schemeClr val="bg1"/>
                </a:solidFill>
              </a:defRPr>
            </a:lvl1pPr>
          </a:lstStyle>
          <a:p>
            <a:r>
              <a:rPr lang="en-US"/>
              <a:t>This is sample bulleted text (two columns)</a:t>
            </a:r>
            <a:br>
              <a:rPr lang="en-US"/>
            </a:br>
            <a:endParaRPr lang="en-US"/>
          </a:p>
        </p:txBody>
      </p:sp>
      <p:sp>
        <p:nvSpPr>
          <p:cNvPr id="8" name="Subtitle 2">
            <a:extLst>
              <a:ext uri="{FF2B5EF4-FFF2-40B4-BE49-F238E27FC236}">
                <a16:creationId xmlns:a16="http://schemas.microsoft.com/office/drawing/2014/main" id="{58F93585-C0D1-49C7-AF5A-D2A228752C97}"/>
              </a:ext>
            </a:extLst>
          </p:cNvPr>
          <p:cNvSpPr>
            <a:spLocks noGrp="1"/>
          </p:cNvSpPr>
          <p:nvPr>
            <p:ph type="subTitle" idx="1" hasCustomPrompt="1"/>
          </p:nvPr>
        </p:nvSpPr>
        <p:spPr>
          <a:xfrm>
            <a:off x="496384" y="1787934"/>
            <a:ext cx="11104488" cy="4007747"/>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10" name="Slide Number Placeholder 2">
            <a:extLst>
              <a:ext uri="{FF2B5EF4-FFF2-40B4-BE49-F238E27FC236}">
                <a16:creationId xmlns:a16="http://schemas.microsoft.com/office/drawing/2014/main" id="{C94C2124-0537-4387-81BC-B146109CFD40}"/>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175637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a:solidFill>
                  <a:srgbClr val="222222"/>
                </a:solidFill>
              </a:defRPr>
            </a:lvl1pPr>
          </a:lstStyle>
          <a:p>
            <a:r>
              <a:rPr lang="en-US"/>
              <a:t>This is sample bulleted text (three columns)</a:t>
            </a:r>
            <a:br>
              <a:rPr lang="en-US"/>
            </a:br>
            <a:endParaRPr lang="en-US"/>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6"/>
            <a:ext cx="11224562" cy="4019324"/>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6" name="Slide Number Placeholder 2">
            <a:extLst>
              <a:ext uri="{FF2B5EF4-FFF2-40B4-BE49-F238E27FC236}">
                <a16:creationId xmlns:a16="http://schemas.microsoft.com/office/drawing/2014/main" id="{FAB78C48-BD0B-422D-9316-32B25F90A3B2}"/>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381311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a:solidFill>
                  <a:srgbClr val="222222"/>
                </a:solidFill>
              </a:defRPr>
            </a:lvl1pPr>
          </a:lstStyle>
          <a:p>
            <a:r>
              <a:rPr lang="en-US"/>
              <a:t>This is sample bulleted text (three columns)</a:t>
            </a:r>
            <a:br>
              <a:rPr lang="en-US"/>
            </a:br>
            <a:endParaRPr lang="en-US"/>
          </a:p>
        </p:txBody>
      </p:sp>
      <p:sp>
        <p:nvSpPr>
          <p:cNvPr id="9" name="Subtitle 2">
            <a:extLst>
              <a:ext uri="{FF2B5EF4-FFF2-40B4-BE49-F238E27FC236}">
                <a16:creationId xmlns:a16="http://schemas.microsoft.com/office/drawing/2014/main" id="{84D682AB-2D42-44C5-B887-A4DF8FEE4B7B}"/>
              </a:ext>
            </a:extLst>
          </p:cNvPr>
          <p:cNvSpPr>
            <a:spLocks noGrp="1"/>
          </p:cNvSpPr>
          <p:nvPr>
            <p:ph type="subTitle" idx="1" hasCustomPrompt="1"/>
          </p:nvPr>
        </p:nvSpPr>
        <p:spPr>
          <a:xfrm>
            <a:off x="496383" y="1771875"/>
            <a:ext cx="11058308" cy="4050953"/>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endParaRPr lang="en-GB">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8" name="Slide Number Placeholder 2">
            <a:extLst>
              <a:ext uri="{FF2B5EF4-FFF2-40B4-BE49-F238E27FC236}">
                <a16:creationId xmlns:a16="http://schemas.microsoft.com/office/drawing/2014/main" id="{9599FC32-4556-4617-933D-17922D1F887C}"/>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992469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a:solidFill>
                  <a:srgbClr val="FFFFFF"/>
                </a:solidFill>
              </a:defRPr>
            </a:lvl1pPr>
          </a:lstStyle>
          <a:p>
            <a:r>
              <a:rPr lang="en-US"/>
              <a:t>This is sample bulleted text (three columns)</a:t>
            </a:r>
            <a:br>
              <a:rPr lang="en-US"/>
            </a:br>
            <a:endParaRPr lang="en-US"/>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076780" cy="4026219"/>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7" name="Slide Number Placeholder 2">
            <a:extLst>
              <a:ext uri="{FF2B5EF4-FFF2-40B4-BE49-F238E27FC236}">
                <a16:creationId xmlns:a16="http://schemas.microsoft.com/office/drawing/2014/main" id="{9533BCD3-EF3E-425B-B30D-ADF140B37EA5}"/>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883841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a:solidFill>
                  <a:schemeClr val="bg1"/>
                </a:solidFill>
              </a:defRPr>
            </a:lvl1pPr>
          </a:lstStyle>
          <a:p>
            <a:r>
              <a:rPr lang="en-US"/>
              <a:t>This is sample bulleted text (three columns)</a:t>
            </a:r>
            <a:br>
              <a:rPr lang="en-US"/>
            </a:br>
            <a:endParaRPr lang="en-US"/>
          </a:p>
        </p:txBody>
      </p:sp>
      <p:sp>
        <p:nvSpPr>
          <p:cNvPr id="10" name="Subtitle 2">
            <a:extLst>
              <a:ext uri="{FF2B5EF4-FFF2-40B4-BE49-F238E27FC236}">
                <a16:creationId xmlns:a16="http://schemas.microsoft.com/office/drawing/2014/main" id="{4A73DD63-0FA2-42C5-83E9-7FCD43A98672}"/>
              </a:ext>
            </a:extLst>
          </p:cNvPr>
          <p:cNvSpPr>
            <a:spLocks noGrp="1"/>
          </p:cNvSpPr>
          <p:nvPr>
            <p:ph type="subTitle" idx="1" hasCustomPrompt="1"/>
          </p:nvPr>
        </p:nvSpPr>
        <p:spPr>
          <a:xfrm>
            <a:off x="496384" y="1787934"/>
            <a:ext cx="11132198" cy="4007747"/>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a:solidFill>
                <a:srgbClr val="FFFFFF"/>
              </a:solidFill>
              <a:latin typeface="Lato" panose="020F0502020204030203" pitchFamily="34" charset="77"/>
            </a:endParaRPr>
          </a:p>
        </p:txBody>
      </p:sp>
      <p:sp>
        <p:nvSpPr>
          <p:cNvPr id="8" name="Slide Number Placeholder 2">
            <a:extLst>
              <a:ext uri="{FF2B5EF4-FFF2-40B4-BE49-F238E27FC236}">
                <a16:creationId xmlns:a16="http://schemas.microsoft.com/office/drawing/2014/main" id="{2E78D47D-624E-4BAF-A721-7DCCA3702974}"/>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889879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a:lvl1pPr>
          </a:lstStyle>
          <a:p>
            <a:r>
              <a:rPr lang="en-US"/>
              <a:t>This is a sample page layout</a:t>
            </a:r>
            <a:br>
              <a:rPr lang="en-US"/>
            </a:br>
            <a:endParaRPr lang="en-US"/>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629144" cy="4044766"/>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ndParaRP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sp>
        <p:nvSpPr>
          <p:cNvPr id="5" name="Slide Number Placeholder 2">
            <a:extLst>
              <a:ext uri="{FF2B5EF4-FFF2-40B4-BE49-F238E27FC236}">
                <a16:creationId xmlns:a16="http://schemas.microsoft.com/office/drawing/2014/main" id="{E5C68094-07C0-4430-874F-169BFE20B55D}"/>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453470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a:lvl1pPr>
          </a:lstStyle>
          <a:p>
            <a:r>
              <a:rPr lang="en-US"/>
              <a:t>This is a sample page layout</a:t>
            </a:r>
            <a:br>
              <a:rPr lang="en-US"/>
            </a:br>
            <a:endParaRPr lang="en-US"/>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sp>
        <p:nvSpPr>
          <p:cNvPr id="10" name="Subtitle 2">
            <a:extLst>
              <a:ext uri="{FF2B5EF4-FFF2-40B4-BE49-F238E27FC236}">
                <a16:creationId xmlns:a16="http://schemas.microsoft.com/office/drawing/2014/main" id="{DD8664C8-2569-40A4-99EB-04CE594F56B2}"/>
              </a:ext>
            </a:extLst>
          </p:cNvPr>
          <p:cNvSpPr>
            <a:spLocks noGrp="1"/>
          </p:cNvSpPr>
          <p:nvPr>
            <p:ph type="subTitle" idx="1" hasCustomPrompt="1"/>
          </p:nvPr>
        </p:nvSpPr>
        <p:spPr>
          <a:xfrm>
            <a:off x="496383" y="1774143"/>
            <a:ext cx="8435181" cy="4066102"/>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ndParaRPr>
          </a:p>
        </p:txBody>
      </p:sp>
      <p:sp>
        <p:nvSpPr>
          <p:cNvPr id="6" name="Slide Number Placeholder 2">
            <a:extLst>
              <a:ext uri="{FF2B5EF4-FFF2-40B4-BE49-F238E27FC236}">
                <a16:creationId xmlns:a16="http://schemas.microsoft.com/office/drawing/2014/main" id="{7E6A85D7-C803-45F0-9264-16E78E8159DF}"/>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213539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a:solidFill>
                  <a:srgbClr val="FFFFFF"/>
                </a:solidFill>
              </a:defRPr>
            </a:lvl1pPr>
          </a:lstStyle>
          <a:p>
            <a:r>
              <a:rPr lang="en-US"/>
              <a:t>This is a sample page layout</a:t>
            </a:r>
            <a:br>
              <a:rPr lang="en-US"/>
            </a:br>
            <a:endParaRPr lang="en-US"/>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416708"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sp>
        <p:nvSpPr>
          <p:cNvPr id="6" name="Slide Number Placeholder 2">
            <a:extLst>
              <a:ext uri="{FF2B5EF4-FFF2-40B4-BE49-F238E27FC236}">
                <a16:creationId xmlns:a16="http://schemas.microsoft.com/office/drawing/2014/main" id="{7857A07A-9963-4ED9-8AD3-EB6DE1E2E01F}"/>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383994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a:solidFill>
                  <a:srgbClr val="FFFFFF"/>
                </a:solidFill>
              </a:defRPr>
            </a:lvl1pPr>
          </a:lstStyle>
          <a:p>
            <a:r>
              <a:rPr lang="en-US"/>
              <a:t>This is a sample page layout</a:t>
            </a:r>
            <a:br>
              <a:rPr lang="en-US"/>
            </a:br>
            <a:endParaRPr lang="en-US"/>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416708"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sp>
        <p:nvSpPr>
          <p:cNvPr id="6" name="Slide Number Placeholder 2">
            <a:extLst>
              <a:ext uri="{FF2B5EF4-FFF2-40B4-BE49-F238E27FC236}">
                <a16:creationId xmlns:a16="http://schemas.microsoft.com/office/drawing/2014/main" id="{7857A07A-9963-4ED9-8AD3-EB6DE1E2E01F}"/>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685524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mple Layout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a:solidFill>
                  <a:srgbClr val="FFFFFF"/>
                </a:solidFill>
              </a:defRPr>
            </a:lvl1pPr>
          </a:lstStyle>
          <a:p>
            <a:r>
              <a:rPr lang="en-US"/>
              <a:t>This is a sample page layout</a:t>
            </a:r>
            <a:br>
              <a:rPr lang="en-US"/>
            </a:br>
            <a:endParaRPr lang="en-US"/>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sp>
        <p:nvSpPr>
          <p:cNvPr id="7" name="Subtitle 2">
            <a:extLst>
              <a:ext uri="{FF2B5EF4-FFF2-40B4-BE49-F238E27FC236}">
                <a16:creationId xmlns:a16="http://schemas.microsoft.com/office/drawing/2014/main" id="{5AD97662-6149-41E3-A713-4513F6577CE4}"/>
              </a:ext>
            </a:extLst>
          </p:cNvPr>
          <p:cNvSpPr>
            <a:spLocks noGrp="1"/>
          </p:cNvSpPr>
          <p:nvPr>
            <p:ph type="subTitle" idx="1" hasCustomPrompt="1"/>
          </p:nvPr>
        </p:nvSpPr>
        <p:spPr>
          <a:xfrm>
            <a:off x="496383" y="1774143"/>
            <a:ext cx="8444417"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p:txBody>
      </p:sp>
      <p:sp>
        <p:nvSpPr>
          <p:cNvPr id="6" name="Slide Number Placeholder 2">
            <a:extLst>
              <a:ext uri="{FF2B5EF4-FFF2-40B4-BE49-F238E27FC236}">
                <a16:creationId xmlns:a16="http://schemas.microsoft.com/office/drawing/2014/main" id="{26DA84C6-D16E-4E9D-B9E2-F7FB0C2CCC22}"/>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417569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Slide Number Placeholder 2">
            <a:extLst>
              <a:ext uri="{FF2B5EF4-FFF2-40B4-BE49-F238E27FC236}">
                <a16:creationId xmlns:a16="http://schemas.microsoft.com/office/drawing/2014/main" id="{A0CF2A5A-1B0C-4AC7-9EC2-DC18012A2779}"/>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741381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ample Layout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004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a:solidFill>
                  <a:srgbClr val="FFFFFF"/>
                </a:solidFill>
              </a:defRPr>
            </a:lvl1pPr>
          </a:lstStyle>
          <a:p>
            <a:r>
              <a:rPr lang="en-US"/>
              <a:t>This is a sample page layout</a:t>
            </a:r>
            <a:br>
              <a:rPr lang="en-US"/>
            </a:br>
            <a:endParaRPr lang="en-US"/>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a:p>
        </p:txBody>
      </p:sp>
      <p:sp>
        <p:nvSpPr>
          <p:cNvPr id="7" name="Subtitle 2">
            <a:extLst>
              <a:ext uri="{FF2B5EF4-FFF2-40B4-BE49-F238E27FC236}">
                <a16:creationId xmlns:a16="http://schemas.microsoft.com/office/drawing/2014/main" id="{5AD97662-6149-41E3-A713-4513F6577CE4}"/>
              </a:ext>
            </a:extLst>
          </p:cNvPr>
          <p:cNvSpPr>
            <a:spLocks noGrp="1"/>
          </p:cNvSpPr>
          <p:nvPr>
            <p:ph type="subTitle" idx="1" hasCustomPrompt="1"/>
          </p:nvPr>
        </p:nvSpPr>
        <p:spPr>
          <a:xfrm>
            <a:off x="496383" y="1774143"/>
            <a:ext cx="8444417"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chemeClr val="bg1"/>
                </a:solidFill>
                <a:latin typeface="Lato" panose="020F0502020204030203" pitchFamily="34" charset="77"/>
              </a:rPr>
              <a:t>Please use this space to insert written content as required </a:t>
            </a:r>
          </a:p>
        </p:txBody>
      </p:sp>
      <p:sp>
        <p:nvSpPr>
          <p:cNvPr id="6" name="Slide Number Placeholder 2">
            <a:extLst>
              <a:ext uri="{FF2B5EF4-FFF2-40B4-BE49-F238E27FC236}">
                <a16:creationId xmlns:a16="http://schemas.microsoft.com/office/drawing/2014/main" id="{26DA84C6-D16E-4E9D-B9E2-F7FB0C2CCC22}"/>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006995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ample Layout P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a:t>Example one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a:t>Example two</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a:t>Example three</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a:solidFill>
                  <a:srgbClr val="0E0E0E"/>
                </a:solidFill>
                <a:latin typeface="Lato" panose="020F0502020204030203" pitchFamily="34" charset="77"/>
              </a:rPr>
              <a:t>Please use this space to insert written content as required </a:t>
            </a:r>
          </a:p>
        </p:txBody>
      </p:sp>
      <p:sp>
        <p:nvSpPr>
          <p:cNvPr id="12" name="Slide Number Placeholder 2">
            <a:extLst>
              <a:ext uri="{FF2B5EF4-FFF2-40B4-BE49-F238E27FC236}">
                <a16:creationId xmlns:a16="http://schemas.microsoft.com/office/drawing/2014/main" id="{5A573C76-174C-410F-B18A-DC5EA5ACF76B}"/>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4205496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ample Layout P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a:t>Example one</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a:t>Example two</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a:t>Example three</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a:solidFill>
                  <a:srgbClr val="0E0E0E"/>
                </a:solidFill>
                <a:latin typeface="Lato" panose="020F0502020204030203" pitchFamily="34" charset="77"/>
              </a:rPr>
              <a:t>Please use this space to insert written content as required </a:t>
            </a:r>
          </a:p>
        </p:txBody>
      </p:sp>
      <p:sp>
        <p:nvSpPr>
          <p:cNvPr id="13" name="Slide Number Placeholder 2">
            <a:extLst>
              <a:ext uri="{FF2B5EF4-FFF2-40B4-BE49-F238E27FC236}">
                <a16:creationId xmlns:a16="http://schemas.microsoft.com/office/drawing/2014/main" id="{9CAA0BE5-FB67-4B5F-9E10-B9B4625F3FDA}"/>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098096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a:solidFill>
                  <a:srgbClr val="0E0E0E"/>
                </a:solidFill>
                <a:latin typeface="Lato" panose="020F0502020204030203" pitchFamily="34" charset="77"/>
              </a:rPr>
              <a:t>Insert name and job title here</a:t>
            </a:r>
          </a:p>
        </p:txBody>
      </p:sp>
      <p:sp>
        <p:nvSpPr>
          <p:cNvPr id="9" name="Slide Number Placeholder 2">
            <a:extLst>
              <a:ext uri="{FF2B5EF4-FFF2-40B4-BE49-F238E27FC236}">
                <a16:creationId xmlns:a16="http://schemas.microsoft.com/office/drawing/2014/main" id="{E0AD7895-B2FC-45BD-BE8B-11D8F3F8791B}"/>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987636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Image (Purple)">
    <p:spTree>
      <p:nvGrpSpPr>
        <p:cNvPr id="1" name=""/>
        <p:cNvGrpSpPr/>
        <p:nvPr/>
      </p:nvGrpSpPr>
      <p:grpSpPr>
        <a:xfrm>
          <a:off x="0" y="0"/>
          <a:ext cx="0" cy="0"/>
          <a:chOff x="0" y="0"/>
          <a:chExt cx="0" cy="0"/>
        </a:xfrm>
      </p:grpSpPr>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60000" y="408658"/>
            <a:ext cx="4088843" cy="6098821"/>
          </a:xfrm>
        </p:spPr>
        <p:txBody>
          <a:bodyPr/>
          <a:lstStyle/>
          <a:p>
            <a:endParaRPr lang="en-GB"/>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4635583" y="401128"/>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1181" y="6076421"/>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451551"/>
                </a:solidFill>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a:solidFill>
                  <a:srgbClr val="0E0E0E"/>
                </a:solidFill>
                <a:latin typeface="Lato" panose="020F0502020204030203" pitchFamily="34" charset="77"/>
              </a:rPr>
              <a:t>Insert name and job title here</a:t>
            </a:r>
          </a:p>
        </p:txBody>
      </p:sp>
      <p:sp>
        <p:nvSpPr>
          <p:cNvPr id="9" name="Slide Number Placeholder 2">
            <a:extLst>
              <a:ext uri="{FF2B5EF4-FFF2-40B4-BE49-F238E27FC236}">
                <a16:creationId xmlns:a16="http://schemas.microsoft.com/office/drawing/2014/main" id="{BE9BBC91-C22A-481E-B19E-2B6320BF2368}"/>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847897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Quote Image (Purple)">
    <p:spTree>
      <p:nvGrpSpPr>
        <p:cNvPr id="1" name=""/>
        <p:cNvGrpSpPr/>
        <p:nvPr/>
      </p:nvGrpSpPr>
      <p:grpSpPr>
        <a:xfrm>
          <a:off x="0" y="0"/>
          <a:ext cx="0" cy="0"/>
          <a:chOff x="0" y="0"/>
          <a:chExt cx="0" cy="0"/>
        </a:xfrm>
      </p:grpSpPr>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60000" y="408658"/>
            <a:ext cx="4088843" cy="6098821"/>
          </a:xfrm>
        </p:spPr>
        <p:txBody>
          <a:bodyPr/>
          <a:lstStyle/>
          <a:p>
            <a:endParaRPr lang="en-GB"/>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4635583" y="401128"/>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1181" y="6076421"/>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451551"/>
                </a:solidFill>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a:solidFill>
                  <a:srgbClr val="0E0E0E"/>
                </a:solidFill>
                <a:latin typeface="Lato" panose="020F0502020204030203" pitchFamily="34" charset="77"/>
              </a:rPr>
              <a:t>Insert name and job title here</a:t>
            </a:r>
          </a:p>
        </p:txBody>
      </p:sp>
      <p:sp>
        <p:nvSpPr>
          <p:cNvPr id="9" name="Slide Number Placeholder 2">
            <a:extLst>
              <a:ext uri="{FF2B5EF4-FFF2-40B4-BE49-F238E27FC236}">
                <a16:creationId xmlns:a16="http://schemas.microsoft.com/office/drawing/2014/main" id="{BE9BBC91-C22A-481E-B19E-2B6320BF2368}"/>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574473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Quote Image (Purple)">
    <p:spTree>
      <p:nvGrpSpPr>
        <p:cNvPr id="1" name=""/>
        <p:cNvGrpSpPr/>
        <p:nvPr/>
      </p:nvGrpSpPr>
      <p:grpSpPr>
        <a:xfrm>
          <a:off x="0" y="0"/>
          <a:ext cx="0" cy="0"/>
          <a:chOff x="0" y="0"/>
          <a:chExt cx="0" cy="0"/>
        </a:xfrm>
      </p:grpSpPr>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60000" y="408658"/>
            <a:ext cx="4088843" cy="6098821"/>
          </a:xfrm>
        </p:spPr>
        <p:txBody>
          <a:bodyPr/>
          <a:lstStyle/>
          <a:p>
            <a:endParaRPr lang="en-GB"/>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4635583" y="401128"/>
            <a:ext cx="3200400" cy="6122126"/>
          </a:xfrm>
          <a:prstGeom prst="rect">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1181" y="6076421"/>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451551"/>
                </a:solidFill>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a:solidFill>
                  <a:srgbClr val="0E0E0E"/>
                </a:solidFill>
                <a:latin typeface="Lato" panose="020F0502020204030203" pitchFamily="34" charset="77"/>
              </a:rPr>
              <a:t>Insert name and job title here</a:t>
            </a:r>
          </a:p>
        </p:txBody>
      </p:sp>
      <p:sp>
        <p:nvSpPr>
          <p:cNvPr id="9" name="Slide Number Placeholder 2">
            <a:extLst>
              <a:ext uri="{FF2B5EF4-FFF2-40B4-BE49-F238E27FC236}">
                <a16:creationId xmlns:a16="http://schemas.microsoft.com/office/drawing/2014/main" id="{BE9BBC91-C22A-481E-B19E-2B6320BF2368}"/>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728854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Quote Image (Purple)">
    <p:spTree>
      <p:nvGrpSpPr>
        <p:cNvPr id="1" name=""/>
        <p:cNvGrpSpPr/>
        <p:nvPr/>
      </p:nvGrpSpPr>
      <p:grpSpPr>
        <a:xfrm>
          <a:off x="0" y="0"/>
          <a:ext cx="0" cy="0"/>
          <a:chOff x="0" y="0"/>
          <a:chExt cx="0" cy="0"/>
        </a:xfrm>
      </p:grpSpPr>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60000" y="408658"/>
            <a:ext cx="4088843" cy="6098821"/>
          </a:xfrm>
        </p:spPr>
        <p:txBody>
          <a:bodyPr/>
          <a:lstStyle/>
          <a:p>
            <a:endParaRPr lang="en-GB"/>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4635583" y="401128"/>
            <a:ext cx="3200400" cy="6122126"/>
          </a:xfrm>
          <a:prstGeom prst="rect">
            <a:avLst/>
          </a:prstGeom>
          <a:solidFill>
            <a:srgbClr val="004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1181" y="6076421"/>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451551"/>
                </a:solidFill>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a:solidFill>
                  <a:srgbClr val="0E0E0E"/>
                </a:solidFill>
                <a:latin typeface="Lato" panose="020F0502020204030203" pitchFamily="34" charset="77"/>
              </a:rPr>
              <a:t>Insert name and job title here</a:t>
            </a:r>
          </a:p>
        </p:txBody>
      </p:sp>
      <p:sp>
        <p:nvSpPr>
          <p:cNvPr id="9" name="Slide Number Placeholder 2">
            <a:extLst>
              <a:ext uri="{FF2B5EF4-FFF2-40B4-BE49-F238E27FC236}">
                <a16:creationId xmlns:a16="http://schemas.microsoft.com/office/drawing/2014/main" id="{BE9BBC91-C22A-481E-B19E-2B6320BF2368}"/>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436329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xample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a:t>This is a sample page layout</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a:lvl1pPr>
          </a:lstStyle>
          <a:p>
            <a:pPr lvl="0"/>
            <a:r>
              <a:rPr lang="en-GB"/>
              <a:t>Example one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a:lvl1pPr>
          </a:lstStyle>
          <a:p>
            <a:pPr lvl="0"/>
            <a:r>
              <a:rPr lang="en-GB"/>
              <a:t>Example two</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a:lvl1pPr>
          </a:lstStyle>
          <a:p>
            <a:r>
              <a:rPr lang="en-GB">
                <a:solidFill>
                  <a:srgbClr val="0E0E0E"/>
                </a:solidFill>
                <a:latin typeface="Lato" panose="020F0502020204030203" pitchFamily="34" charset="77"/>
              </a:rPr>
              <a:t>Please use this space to insert written content as required </a:t>
            </a:r>
          </a:p>
        </p:txBody>
      </p:sp>
      <p:sp>
        <p:nvSpPr>
          <p:cNvPr id="12" name="Slide Number Placeholder 2">
            <a:extLst>
              <a:ext uri="{FF2B5EF4-FFF2-40B4-BE49-F238E27FC236}">
                <a16:creationId xmlns:a16="http://schemas.microsoft.com/office/drawing/2014/main" id="{730A0CA4-33DC-4532-B123-F1FB7E299B02}"/>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939711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s Im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11472001"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5" y="487510"/>
            <a:ext cx="6624432" cy="1276350"/>
          </a:xfrm>
          <a:prstGeom prst="rect">
            <a:avLst/>
          </a:prstGeom>
        </p:spPr>
        <p:txBody>
          <a:bodyPr anchor="t" anchorCtr="0">
            <a:normAutofit/>
          </a:bodyPr>
          <a:lstStyle>
            <a:lvl1pPr algn="l">
              <a:defRPr sz="4000">
                <a:solidFill>
                  <a:srgbClr val="222222"/>
                </a:solidFill>
              </a:defRPr>
            </a:lvl1pPr>
          </a:lstStyle>
          <a:p>
            <a:r>
              <a:rPr lang="en-US"/>
              <a:t>This is a sample page layout</a:t>
            </a:r>
            <a:br>
              <a:rPr lang="en-US"/>
            </a:br>
            <a:endParaRPr lang="en-US"/>
          </a:p>
        </p:txBody>
      </p:sp>
      <p:sp>
        <p:nvSpPr>
          <p:cNvPr id="5" name="Subtitle 1">
            <a:extLst>
              <a:ext uri="{FF2B5EF4-FFF2-40B4-BE49-F238E27FC236}">
                <a16:creationId xmlns:a16="http://schemas.microsoft.com/office/drawing/2014/main" id="{AF89FD6B-3774-0946-9EF6-17EFA435C986}"/>
              </a:ext>
            </a:extLst>
          </p:cNvPr>
          <p:cNvSpPr>
            <a:spLocks noGrp="1"/>
          </p:cNvSpPr>
          <p:nvPr>
            <p:ph type="body" sz="quarter" idx="12" hasCustomPrompt="1"/>
          </p:nvPr>
        </p:nvSpPr>
        <p:spPr>
          <a:xfrm>
            <a:off x="496888" y="1775004"/>
            <a:ext cx="6623929" cy="765175"/>
          </a:xfrm>
        </p:spPr>
        <p:txBody>
          <a:bodyPr/>
          <a:lstStyle>
            <a:lvl1pPr>
              <a:defRPr/>
            </a:lvl1pPr>
          </a:lstStyle>
          <a:p>
            <a:pPr lvl="0"/>
            <a:r>
              <a:rPr lang="en-GB">
                <a:solidFill>
                  <a:srgbClr val="222222"/>
                </a:solidFill>
                <a:latin typeface="Lato" panose="020F0502020204030203" pitchFamily="34" charset="77"/>
              </a:rPr>
              <a:t>Subtitle here please</a:t>
            </a:r>
            <a:endParaRPr lang="en-US"/>
          </a:p>
        </p:txBody>
      </p:sp>
      <p:sp>
        <p:nvSpPr>
          <p:cNvPr id="3" name="Text placeholder">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2551323"/>
            <a:ext cx="6624433" cy="3288922"/>
          </a:xfrm>
          <a:prstGeom prst="rect">
            <a:avLst/>
          </a:prstGeom>
        </p:spPr>
        <p:txBody>
          <a:bodyPr>
            <a:normAutofit/>
          </a:bodyPr>
          <a:lstStyle>
            <a:lvl1pPr marL="285750" indent="-285750" algn="l">
              <a:spcBef>
                <a:spcPts val="200"/>
              </a:spcBef>
              <a:buFont typeface="Arial" panose="020B0604020202020204" pitchFamily="34" charset="0"/>
              <a:buNone/>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endParaRPr lang="en-GB">
              <a:solidFill>
                <a:srgbClr val="222222"/>
              </a:solidFill>
              <a:latin typeface="Lato" panose="020F0502020204030203" pitchFamily="34" charset="77"/>
            </a:endParaRP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339295" y="538933"/>
            <a:ext cx="4274226" cy="2718617"/>
          </a:xfrm>
        </p:spPr>
        <p:txBody>
          <a:bodyPr/>
          <a:lstStyle/>
          <a:p>
            <a:endParaRPr lang="en-GB"/>
          </a:p>
        </p:txBody>
      </p:sp>
      <p:sp>
        <p:nvSpPr>
          <p:cNvPr id="12" name="Picture Placeholder 11">
            <a:extLst>
              <a:ext uri="{FF2B5EF4-FFF2-40B4-BE49-F238E27FC236}">
                <a16:creationId xmlns:a16="http://schemas.microsoft.com/office/drawing/2014/main" id="{846BE371-9E73-7148-BCCF-AB4D82E0951A}"/>
              </a:ext>
              <a:ext uri="{C183D7F6-B498-43B3-948B-1728B52AA6E4}">
                <adec:decorative xmlns:adec="http://schemas.microsoft.com/office/drawing/2017/decorative" val="1"/>
              </a:ext>
            </a:extLst>
          </p:cNvPr>
          <p:cNvSpPr>
            <a:spLocks noGrp="1"/>
          </p:cNvSpPr>
          <p:nvPr>
            <p:ph type="pic" sz="quarter" idx="11"/>
          </p:nvPr>
        </p:nvSpPr>
        <p:spPr>
          <a:xfrm>
            <a:off x="7339295" y="3514498"/>
            <a:ext cx="4274226" cy="2718617"/>
          </a:xfrm>
        </p:spPr>
        <p:txBody>
          <a:bodyPr/>
          <a:lstStyle/>
          <a:p>
            <a:endParaRPr lang="en-GB"/>
          </a:p>
        </p:txBody>
      </p:sp>
      <p:sp>
        <p:nvSpPr>
          <p:cNvPr id="10" name="Slide Number Placeholder 2">
            <a:extLst>
              <a:ext uri="{FF2B5EF4-FFF2-40B4-BE49-F238E27FC236}">
                <a16:creationId xmlns:a16="http://schemas.microsoft.com/office/drawing/2014/main" id="{6AB03472-92B7-48B7-81A2-7A2B891E43AF}"/>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76537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9789412-DB88-448F-8665-80D1476288DA}"/>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a:t>This is a sample title page layout</a:t>
            </a:r>
          </a:p>
        </p:txBody>
      </p:sp>
      <p:sp>
        <p:nvSpPr>
          <p:cNvPr id="8" name="Subtitle 2">
            <a:extLst>
              <a:ext uri="{FF2B5EF4-FFF2-40B4-BE49-F238E27FC236}">
                <a16:creationId xmlns:a16="http://schemas.microsoft.com/office/drawing/2014/main" id="{65407C8E-9326-4458-9C56-2C76C948E0AF}"/>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Slide Number Placeholder 2">
            <a:extLst>
              <a:ext uri="{FF2B5EF4-FFF2-40B4-BE49-F238E27FC236}">
                <a16:creationId xmlns:a16="http://schemas.microsoft.com/office/drawing/2014/main" id="{DFB5B17A-4517-4A20-969F-BEBE754B8E04}"/>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470272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8224354" y="314326"/>
            <a:ext cx="3546708" cy="3138766"/>
          </a:xfrm>
        </p:spPr>
        <p:txBody>
          <a:bodyPr/>
          <a:lstStyle/>
          <a:p>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962398" y="3459199"/>
            <a:ext cx="4261955" cy="3084476"/>
          </a:xfrm>
        </p:spPr>
        <p:txBody>
          <a:bodyPr/>
          <a:lstStyle/>
          <a:p>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415689" y="314326"/>
            <a:ext cx="3546708" cy="3138766"/>
          </a:xfrm>
        </p:spPr>
        <p:txBody>
          <a:bodyPr/>
          <a:lstStyle/>
          <a:p>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415688" y="4465747"/>
            <a:ext cx="3546475" cy="609878"/>
          </a:xfrm>
        </p:spPr>
        <p:txBody>
          <a:bodyPr/>
          <a:lstStyle>
            <a:lvl1pPr>
              <a:defRPr sz="4000" b="1">
                <a:solidFill>
                  <a:srgbClr val="004751"/>
                </a:solidFill>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415688" y="5121422"/>
            <a:ext cx="3546709" cy="766578"/>
          </a:xfrm>
        </p:spPr>
        <p:txBody>
          <a:bodyPr/>
          <a:lstStyle>
            <a:lvl1pPr>
              <a:defRPr sz="1800"/>
            </a:lvl1pPr>
          </a:lstStyle>
          <a:p>
            <a:pPr lvl="0"/>
            <a:r>
              <a:rPr lang="en-GB">
                <a:solidFill>
                  <a:srgbClr val="222222"/>
                </a:solidFill>
                <a:latin typeface="Lato" panose="020F0502020204030203" pitchFamily="34" charset="77"/>
              </a:rPr>
              <a:t>Use this space for additional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195515" y="1819793"/>
            <a:ext cx="3386003" cy="580507"/>
          </a:xfrm>
          <a:prstGeom prst="rect">
            <a:avLst/>
          </a:prstGeom>
        </p:spPr>
        <p:txBody>
          <a:bodyPr anchor="t" anchorCtr="0">
            <a:normAutofit/>
          </a:bodyPr>
          <a:lstStyle>
            <a:lvl1pPr algn="l">
              <a:defRPr sz="4000">
                <a:solidFill>
                  <a:srgbClr val="004751"/>
                </a:solidFill>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195515" y="2470096"/>
            <a:ext cx="3546709" cy="766578"/>
          </a:xfrm>
        </p:spPr>
        <p:txBody>
          <a:bodyPr/>
          <a:lstStyle>
            <a:lvl1pPr>
              <a:defRPr sz="1800"/>
            </a:lvl1pPr>
          </a:lstStyle>
          <a:p>
            <a:pPr lvl="0"/>
            <a:r>
              <a:rPr lang="en-GB">
                <a:solidFill>
                  <a:srgbClr val="222222"/>
                </a:solidFill>
                <a:latin typeface="Lato" panose="020F0502020204030203" pitchFamily="34" charset="77"/>
              </a:rPr>
              <a:t>Use this space for additional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385175" y="4465748"/>
            <a:ext cx="3546475" cy="609878"/>
          </a:xfrm>
        </p:spPr>
        <p:txBody>
          <a:bodyPr/>
          <a:lstStyle>
            <a:lvl1pPr>
              <a:defRPr sz="4000" b="1">
                <a:solidFill>
                  <a:srgbClr val="004751"/>
                </a:solidFill>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385059" y="5145570"/>
            <a:ext cx="3546709" cy="766578"/>
          </a:xfrm>
        </p:spPr>
        <p:txBody>
          <a:bodyPr/>
          <a:lstStyle>
            <a:lvl1pPr>
              <a:defRPr sz="1600"/>
            </a:lvl1pPr>
          </a:lstStyle>
          <a:p>
            <a:pPr lvl="0"/>
            <a:r>
              <a:rPr lang="en-GB">
                <a:solidFill>
                  <a:srgbClr val="222222"/>
                </a:solidFill>
                <a:latin typeface="Lato" panose="020F0502020204030203" pitchFamily="34" charset="77"/>
              </a:rPr>
              <a:t>Use this space for additional info</a:t>
            </a:r>
            <a:endParaRPr lang="en-US"/>
          </a:p>
        </p:txBody>
      </p:sp>
      <p:sp>
        <p:nvSpPr>
          <p:cNvPr id="12" name="Slide Number Placeholder 2">
            <a:extLst>
              <a:ext uri="{FF2B5EF4-FFF2-40B4-BE49-F238E27FC236}">
                <a16:creationId xmlns:a16="http://schemas.microsoft.com/office/drawing/2014/main" id="{1BA96B47-CBE0-4A7A-AC18-937F106BE45A}"/>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842342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a:solidFill>
                  <a:srgbClr val="004751"/>
                </a:solidFill>
              </a:defRPr>
            </a:lvl1pPr>
          </a:lstStyle>
          <a:p>
            <a:r>
              <a:rPr lang="en-US"/>
              <a:t>This is a sample page layout</a:t>
            </a:r>
            <a:br>
              <a:rPr lang="en-US"/>
            </a:br>
            <a:endParaRPr lang="en-US"/>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userDrawn="1"/>
        </p:nvSpPr>
        <p:spPr>
          <a:xfrm>
            <a:off x="485839" y="1953699"/>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85839" y="2113662"/>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buFontTx/>
              <a:buNone/>
              <a:defRPr sz="1800"/>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userDrawn="1"/>
        </p:nvSpPr>
        <p:spPr>
          <a:xfrm>
            <a:off x="485839"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buFontTx/>
              <a:buNone/>
              <a:defRPr sz="1800"/>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userDrawn="1"/>
        </p:nvSpPr>
        <p:spPr>
          <a:xfrm>
            <a:off x="6230964" y="195369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58834"/>
            <a:ext cx="1076325" cy="669260"/>
          </a:xfrm>
        </p:spPr>
        <p:txBody>
          <a:bodyPr/>
          <a:lstStyle>
            <a:lvl1pPr algn="ctr">
              <a:defRPr sz="4400">
                <a:solidFill>
                  <a:srgbClr val="FFFFFF"/>
                </a:solidFill>
              </a:defRPr>
            </a:lvl1pPr>
          </a:lstStyle>
          <a:p>
            <a:pPr lvl="0"/>
            <a:r>
              <a:rPr lang="en-GB"/>
              <a:t>C</a:t>
            </a:r>
            <a:endParaRPr lang="en-US"/>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buFontTx/>
              <a:buNone/>
              <a:defRPr sz="1800"/>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userDrawn="1"/>
        </p:nvSpPr>
        <p:spPr>
          <a:xfrm>
            <a:off x="6230965"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buFontTx/>
              <a:buNone/>
              <a:defRPr sz="1800"/>
            </a:lvl1pPr>
          </a:lstStyle>
          <a:p>
            <a:pPr lvl="0"/>
            <a:r>
              <a:rPr lang="en-GB"/>
              <a:t>Please use this space to insert written content as required</a:t>
            </a:r>
            <a:endParaRPr lang="en-US"/>
          </a:p>
        </p:txBody>
      </p:sp>
      <p:sp>
        <p:nvSpPr>
          <p:cNvPr id="17" name="Slide Number Placeholder 2">
            <a:extLst>
              <a:ext uri="{FF2B5EF4-FFF2-40B4-BE49-F238E27FC236}">
                <a16:creationId xmlns:a16="http://schemas.microsoft.com/office/drawing/2014/main" id="{7B382095-C2A9-4B97-A45A-B422061E8D8A}"/>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8534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451551"/>
                </a:solidFill>
              </a:defRPr>
            </a:lvl1pPr>
          </a:lstStyle>
          <a:p>
            <a:r>
              <a:rPr lang="en-US"/>
              <a:t>Table examples</a:t>
            </a: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Lst>
          </p:cNvPr>
          <p:cNvSpPr>
            <a:spLocks noGrp="1"/>
          </p:cNvSpPr>
          <p:nvPr>
            <p:ph type="tbl" sz="quarter" idx="19"/>
          </p:nvPr>
        </p:nvSpPr>
        <p:spPr>
          <a:xfrm>
            <a:off x="496888" y="2392363"/>
            <a:ext cx="5191531" cy="2753795"/>
          </a:xfrm>
        </p:spPr>
        <p:txBody>
          <a:bodyPr/>
          <a:lstStyle/>
          <a:p>
            <a:endParaRPr lang="en-US"/>
          </a:p>
        </p:txBody>
      </p:sp>
      <p:sp>
        <p:nvSpPr>
          <p:cNvPr id="8" name="Table Placeholder 5">
            <a:extLst>
              <a:ext uri="{FF2B5EF4-FFF2-40B4-BE49-F238E27FC236}">
                <a16:creationId xmlns:a16="http://schemas.microsoft.com/office/drawing/2014/main" id="{194BD8C5-50CB-3B48-80B0-64F3B438E273}"/>
              </a:ext>
            </a:extLst>
          </p:cNvPr>
          <p:cNvSpPr>
            <a:spLocks noGrp="1"/>
          </p:cNvSpPr>
          <p:nvPr>
            <p:ph type="tbl" sz="quarter" idx="20"/>
          </p:nvPr>
        </p:nvSpPr>
        <p:spPr>
          <a:xfrm>
            <a:off x="6096000" y="2392363"/>
            <a:ext cx="5191531" cy="2753795"/>
          </a:xfrm>
        </p:spPr>
        <p:txBody>
          <a:bodyPr/>
          <a:lstStyle/>
          <a:p>
            <a:endParaRPr lang="en-US"/>
          </a:p>
        </p:txBody>
      </p:sp>
      <p:sp>
        <p:nvSpPr>
          <p:cNvPr id="9" name="Slide Number Placeholder 2">
            <a:extLst>
              <a:ext uri="{FF2B5EF4-FFF2-40B4-BE49-F238E27FC236}">
                <a16:creationId xmlns:a16="http://schemas.microsoft.com/office/drawing/2014/main" id="{8A5180C8-2167-4535-80A5-B4B046006206}"/>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48869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004751"/>
                </a:solidFill>
              </a:defRPr>
            </a:lvl1pPr>
          </a:lstStyle>
          <a:p>
            <a:r>
              <a:rPr lang="en-US"/>
              <a:t>Chart examples</a:t>
            </a: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5" name="Chart Placeholder 4">
            <a:extLst>
              <a:ext uri="{FF2B5EF4-FFF2-40B4-BE49-F238E27FC236}">
                <a16:creationId xmlns:a16="http://schemas.microsoft.com/office/drawing/2014/main" id="{7E3AB261-B17C-5046-A098-0ADB62DAAA76}"/>
              </a:ext>
            </a:extLst>
          </p:cNvPr>
          <p:cNvSpPr>
            <a:spLocks noGrp="1"/>
          </p:cNvSpPr>
          <p:nvPr>
            <p:ph type="chart" sz="quarter" idx="10"/>
          </p:nvPr>
        </p:nvSpPr>
        <p:spPr>
          <a:xfrm>
            <a:off x="882866" y="2015207"/>
            <a:ext cx="4700587" cy="3668713"/>
          </a:xfrm>
        </p:spPr>
        <p:txBody>
          <a:bodyPr/>
          <a:lstStyle/>
          <a:p>
            <a:endParaRPr lang="en-US"/>
          </a:p>
        </p:txBody>
      </p:sp>
      <p:sp>
        <p:nvSpPr>
          <p:cNvPr id="9" name="Chart Placeholder 4">
            <a:extLst>
              <a:ext uri="{FF2B5EF4-FFF2-40B4-BE49-F238E27FC236}">
                <a16:creationId xmlns:a16="http://schemas.microsoft.com/office/drawing/2014/main" id="{3A5B2D22-2763-9D41-9CA4-2B9DADCE1519}"/>
              </a:ext>
            </a:extLst>
          </p:cNvPr>
          <p:cNvSpPr>
            <a:spLocks noGrp="1"/>
          </p:cNvSpPr>
          <p:nvPr>
            <p:ph type="chart" sz="quarter" idx="11"/>
          </p:nvPr>
        </p:nvSpPr>
        <p:spPr>
          <a:xfrm>
            <a:off x="6359933" y="2015206"/>
            <a:ext cx="4700587" cy="3668713"/>
          </a:xfrm>
        </p:spPr>
        <p:txBody>
          <a:bodyPr/>
          <a:lstStyle/>
          <a:p>
            <a:endParaRPr lang="en-US"/>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800"/>
            </a:lvl1pPr>
          </a:lstStyle>
          <a:p>
            <a:pPr lvl="0"/>
            <a:r>
              <a:rPr lang="en-GB">
                <a:solidFill>
                  <a:srgbClr val="222222"/>
                </a:solidFill>
                <a:latin typeface="Lato" panose="020F0502020204030203" pitchFamily="34" charset="77"/>
              </a:rPr>
              <a:t>Please insert charts according to the style below</a:t>
            </a:r>
            <a:endParaRPr lang="en-US"/>
          </a:p>
        </p:txBody>
      </p:sp>
      <p:sp>
        <p:nvSpPr>
          <p:cNvPr id="8" name="Slide Number Placeholder 2">
            <a:extLst>
              <a:ext uri="{FF2B5EF4-FFF2-40B4-BE49-F238E27FC236}">
                <a16:creationId xmlns:a16="http://schemas.microsoft.com/office/drawing/2014/main" id="{E518632E-4D53-4DAB-83C2-C3CBC633ACAA}"/>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859707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gn Off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a:t>Thank you.</a:t>
            </a:r>
          </a:p>
        </p:txBody>
      </p:sp>
      <p:sp>
        <p:nvSpPr>
          <p:cNvPr id="4" name="Slide Number Placeholder 2">
            <a:extLst>
              <a:ext uri="{FF2B5EF4-FFF2-40B4-BE49-F238E27FC236}">
                <a16:creationId xmlns:a16="http://schemas.microsoft.com/office/drawing/2014/main" id="{85689CD6-B566-4223-ACD5-9CAD6B314C7C}"/>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715735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a:t>Thank you.</a:t>
            </a:r>
          </a:p>
        </p:txBody>
      </p:sp>
      <p:sp>
        <p:nvSpPr>
          <p:cNvPr id="7" name="Slide Number Placeholder 2">
            <a:extLst>
              <a:ext uri="{FF2B5EF4-FFF2-40B4-BE49-F238E27FC236}">
                <a16:creationId xmlns:a16="http://schemas.microsoft.com/office/drawing/2014/main" id="{26C68FCB-C898-4947-8584-41FA93F17F26}"/>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861004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
        <p:nvSpPr>
          <p:cNvPr id="6" name="Slide Number Placeholder 2">
            <a:extLst>
              <a:ext uri="{FF2B5EF4-FFF2-40B4-BE49-F238E27FC236}">
                <a16:creationId xmlns:a16="http://schemas.microsoft.com/office/drawing/2014/main" id="{3A316CA0-5C9A-4C6A-9864-E98DE48CAC99}"/>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8335218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
        <p:nvSpPr>
          <p:cNvPr id="6" name="Slide Number Placeholder 2">
            <a:extLst>
              <a:ext uri="{FF2B5EF4-FFF2-40B4-BE49-F238E27FC236}">
                <a16:creationId xmlns:a16="http://schemas.microsoft.com/office/drawing/2014/main" id="{9FAF98F9-3491-4E3B-B47A-FA88C8C8925C}"/>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44868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a:t>This is a sample divider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Slide Number Placeholder 2">
            <a:extLst>
              <a:ext uri="{FF2B5EF4-FFF2-40B4-BE49-F238E27FC236}">
                <a16:creationId xmlns:a16="http://schemas.microsoft.com/office/drawing/2014/main" id="{4905348E-298D-42FB-94E8-F6C9487D7C55}"/>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48478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D2AEADB-4337-4878-BB07-3CD1B33B46B5}"/>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a:t>This is a sample divider page layout</a:t>
            </a:r>
          </a:p>
        </p:txBody>
      </p:sp>
      <p:sp>
        <p:nvSpPr>
          <p:cNvPr id="8" name="Subtitle 2">
            <a:extLst>
              <a:ext uri="{FF2B5EF4-FFF2-40B4-BE49-F238E27FC236}">
                <a16:creationId xmlns:a16="http://schemas.microsoft.com/office/drawing/2014/main" id="{0F404470-FC0D-4812-9A23-A880D12A6DDE}"/>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Slide Number Placeholder 2">
            <a:extLst>
              <a:ext uri="{FF2B5EF4-FFF2-40B4-BE49-F238E27FC236}">
                <a16:creationId xmlns:a16="http://schemas.microsoft.com/office/drawing/2014/main" id="{41F299EE-CA13-4C7F-961F-EE96BFD990E2}"/>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67627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3" y="487510"/>
            <a:ext cx="11178381" cy="1276350"/>
          </a:xfrm>
          <a:prstGeom prst="rect">
            <a:avLst/>
          </a:prstGeom>
        </p:spPr>
        <p:txBody>
          <a:bodyPr anchor="t" anchorCtr="0">
            <a:normAutofit/>
          </a:bodyPr>
          <a:lstStyle>
            <a:lvl1pPr algn="l">
              <a:defRPr sz="4000"/>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a:t>Please use this space to insert written content as required. Please use </a:t>
            </a:r>
            <a:r>
              <a:rPr lang="en-US" err="1"/>
              <a:t>Lato</a:t>
            </a:r>
            <a:r>
              <a:rPr lang="en-US"/>
              <a:t> or Arial with a minimum font size of 18 </a:t>
            </a:r>
            <a:r>
              <a:rPr lang="en-US" err="1"/>
              <a:t>pt</a:t>
            </a:r>
            <a:r>
              <a:rPr lang="en-US"/>
              <a: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2">
            <a:extLst>
              <a:ext uri="{FF2B5EF4-FFF2-40B4-BE49-F238E27FC236}">
                <a16:creationId xmlns:a16="http://schemas.microsoft.com/office/drawing/2014/main" id="{1A9D4341-F670-403D-AC38-0C1844727858}"/>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246488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5987" cy="1276350"/>
          </a:xfrm>
          <a:prstGeom prst="rect">
            <a:avLst/>
          </a:prstGeom>
        </p:spPr>
        <p:txBody>
          <a:bodyPr anchor="t" anchorCtr="0">
            <a:normAutofit/>
          </a:bodyPr>
          <a:lstStyle>
            <a:lvl1pPr algn="l">
              <a:defRPr sz="4000"/>
            </a:lvl1pPr>
          </a:lstStyle>
          <a:p>
            <a:r>
              <a:rPr lang="en-US"/>
              <a:t>This is a sample page layout</a:t>
            </a:r>
            <a:br>
              <a:rPr lang="en-US"/>
            </a:br>
            <a:endParaRPr lang="en-US"/>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6" name="Text Placeholder 3">
            <a:extLst>
              <a:ext uri="{FF2B5EF4-FFF2-40B4-BE49-F238E27FC236}">
                <a16:creationId xmlns:a16="http://schemas.microsoft.com/office/drawing/2014/main" id="{D33D4C08-E927-4E75-8C3B-65EC3A83513D}"/>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a:t>Please use this space to insert written content as required. Please use </a:t>
            </a:r>
            <a:r>
              <a:rPr lang="en-US" err="1"/>
              <a:t>Lato</a:t>
            </a:r>
            <a:r>
              <a:rPr lang="en-US"/>
              <a:t> or Arial with a minimum font size of 18 </a:t>
            </a:r>
            <a:r>
              <a:rPr lang="en-US" err="1"/>
              <a:t>pt</a:t>
            </a:r>
            <a:r>
              <a:rPr lang="en-US"/>
              <a: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2">
            <a:extLst>
              <a:ext uri="{FF2B5EF4-FFF2-40B4-BE49-F238E27FC236}">
                <a16:creationId xmlns:a16="http://schemas.microsoft.com/office/drawing/2014/main" id="{4B8919B5-8617-4E1B-B49D-48AE272BD1E8}"/>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412672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a:t>This is a sample page layout</a:t>
            </a:r>
            <a:br>
              <a:rPr lang="en-US"/>
            </a:br>
            <a:endParaRPr lang="en-US"/>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Text Placeholder 3">
            <a:extLst>
              <a:ext uri="{FF2B5EF4-FFF2-40B4-BE49-F238E27FC236}">
                <a16:creationId xmlns:a16="http://schemas.microsoft.com/office/drawing/2014/main" id="{D505188C-4EA9-41FC-88B3-8C1274287F83}"/>
              </a:ext>
            </a:extLst>
          </p:cNvPr>
          <p:cNvSpPr>
            <a:spLocks noGrp="1"/>
          </p:cNvSpPr>
          <p:nvPr>
            <p:ph type="body" sz="quarter" idx="12" hasCustomPrompt="1"/>
          </p:nvPr>
        </p:nvSpPr>
        <p:spPr>
          <a:xfrm>
            <a:off x="496383" y="1778908"/>
            <a:ext cx="11177587"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a:t>Please use this space to insert written content as required. Please use </a:t>
            </a:r>
            <a:r>
              <a:rPr lang="en-US" err="1"/>
              <a:t>Lato</a:t>
            </a:r>
            <a:r>
              <a:rPr lang="en-US"/>
              <a:t> or Arial with a minimum font size of 18 </a:t>
            </a:r>
            <a:r>
              <a:rPr lang="en-US" err="1"/>
              <a:t>pt</a:t>
            </a:r>
            <a:r>
              <a:rPr lang="en-US"/>
              <a: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2">
            <a:extLst>
              <a:ext uri="{FF2B5EF4-FFF2-40B4-BE49-F238E27FC236}">
                <a16:creationId xmlns:a16="http://schemas.microsoft.com/office/drawing/2014/main" id="{4C5562F5-31F8-4343-993B-B8DB37DAD2E5}"/>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9332981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3" name="Slide Number Placeholder 2">
            <a:extLst>
              <a:ext uri="{FF2B5EF4-FFF2-40B4-BE49-F238E27FC236}">
                <a16:creationId xmlns:a16="http://schemas.microsoft.com/office/drawing/2014/main" id="{007E6C88-E304-4965-A0B4-07395144DF98}"/>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126810352"/>
      </p:ext>
    </p:extLst>
  </p:cSld>
  <p:clrMap bg1="lt1" tx1="dk1" bg2="lt2" tx2="dk2" accent1="accent1" accent2="accent2" accent3="accent3" accent4="accent4" accent5="accent5" accent6="accent6" hlink="hlink" folHlink="folHlink"/>
  <p:sldLayoutIdLst>
    <p:sldLayoutId id="2147483947" r:id="rId1"/>
    <p:sldLayoutId id="2147483959" r:id="rId2"/>
    <p:sldLayoutId id="2147483961" r:id="rId3"/>
    <p:sldLayoutId id="2147483960" r:id="rId4"/>
    <p:sldLayoutId id="2147483962" r:id="rId5"/>
    <p:sldLayoutId id="2147483963" r:id="rId6"/>
    <p:sldLayoutId id="2147483965" r:id="rId7"/>
    <p:sldLayoutId id="2147483966" r:id="rId8"/>
    <p:sldLayoutId id="2147483967" r:id="rId9"/>
    <p:sldLayoutId id="2147483968" r:id="rId10"/>
    <p:sldLayoutId id="2147483970" r:id="rId11"/>
    <p:sldLayoutId id="2147483969" r:id="rId12"/>
    <p:sldLayoutId id="2147483972" r:id="rId13"/>
    <p:sldLayoutId id="2147483971" r:id="rId14"/>
    <p:sldLayoutId id="2147483973" r:id="rId15"/>
    <p:sldLayoutId id="2147483974" r:id="rId16"/>
    <p:sldLayoutId id="2147483975" r:id="rId17"/>
    <p:sldLayoutId id="2147484009" r:id="rId18"/>
    <p:sldLayoutId id="2147484007" r:id="rId19"/>
    <p:sldLayoutId id="2147483976" r:id="rId20"/>
    <p:sldLayoutId id="2147484000" r:id="rId21"/>
    <p:sldLayoutId id="2147484001" r:id="rId22"/>
    <p:sldLayoutId id="2147484002" r:id="rId23"/>
    <p:sldLayoutId id="2147484003" r:id="rId24"/>
    <p:sldLayoutId id="2147483980" r:id="rId25"/>
    <p:sldLayoutId id="2147483981" r:id="rId26"/>
    <p:sldLayoutId id="2147483983" r:id="rId27"/>
    <p:sldLayoutId id="2147484005" r:id="rId28"/>
    <p:sldLayoutId id="2147483982" r:id="rId29"/>
    <p:sldLayoutId id="2147484008" r:id="rId30"/>
    <p:sldLayoutId id="2147483978" r:id="rId31"/>
    <p:sldLayoutId id="2147483977" r:id="rId32"/>
    <p:sldLayoutId id="2147483985" r:id="rId33"/>
    <p:sldLayoutId id="2147483986" r:id="rId34"/>
    <p:sldLayoutId id="2147484004" r:id="rId35"/>
    <p:sldLayoutId id="2147484006" r:id="rId36"/>
    <p:sldLayoutId id="2147484010" r:id="rId37"/>
    <p:sldLayoutId id="2147483984" r:id="rId38"/>
    <p:sldLayoutId id="2147483987" r:id="rId39"/>
    <p:sldLayoutId id="2147483988" r:id="rId40"/>
    <p:sldLayoutId id="2147483989" r:id="rId41"/>
    <p:sldLayoutId id="2147483993" r:id="rId42"/>
    <p:sldLayoutId id="2147483994" r:id="rId43"/>
    <p:sldLayoutId id="2147483996" r:id="rId44"/>
    <p:sldLayoutId id="2147483997" r:id="rId45"/>
    <p:sldLayoutId id="2147483998" r:id="rId46"/>
    <p:sldLayoutId id="2147483999" r:id="rId47"/>
  </p:sldLayoutIdLst>
  <p:hf hdr="0" ftr="0" dt="0"/>
  <p:txStyles>
    <p:title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6.xml"/><Relationship Id="rId5" Type="http://schemas.openxmlformats.org/officeDocument/2006/relationships/hyperlink" Target="https://www.nice.org.uk/terms-and-conditions#notice-of-rights" TargetMode="External"/><Relationship Id="rId4" Type="http://schemas.openxmlformats.org/officeDocument/2006/relationships/hyperlink" Target="mailto:commsadminteam@nice.org.u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chart" Target="../charts/chart1.xml"/><Relationship Id="rId10" Type="http://schemas.openxmlformats.org/officeDocument/2006/relationships/image" Target="../media/image15.svg"/><Relationship Id="rId4" Type="http://schemas.openxmlformats.org/officeDocument/2006/relationships/image" Target="../media/image10.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18" Type="http://schemas.openxmlformats.org/officeDocument/2006/relationships/image" Target="../media/image37.png"/><Relationship Id="rId3" Type="http://schemas.openxmlformats.org/officeDocument/2006/relationships/image" Target="../media/image22.jpeg"/><Relationship Id="rId21" Type="http://schemas.openxmlformats.org/officeDocument/2006/relationships/image" Target="../media/image40.jpeg"/><Relationship Id="rId7" Type="http://schemas.openxmlformats.org/officeDocument/2006/relationships/image" Target="../media/image26.png"/><Relationship Id="rId12" Type="http://schemas.openxmlformats.org/officeDocument/2006/relationships/image" Target="../media/image31.jpeg"/><Relationship Id="rId17" Type="http://schemas.openxmlformats.org/officeDocument/2006/relationships/image" Target="../media/image36.png"/><Relationship Id="rId2" Type="http://schemas.openxmlformats.org/officeDocument/2006/relationships/notesSlide" Target="../notesSlides/notesSlide3.xml"/><Relationship Id="rId16" Type="http://schemas.openxmlformats.org/officeDocument/2006/relationships/image" Target="../media/image35.png"/><Relationship Id="rId20" Type="http://schemas.openxmlformats.org/officeDocument/2006/relationships/image" Target="../media/image39.jpeg"/><Relationship Id="rId1" Type="http://schemas.openxmlformats.org/officeDocument/2006/relationships/slideLayout" Target="../slideLayouts/slideLayout8.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jpe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B7D8-C509-E14A-9E51-537194EE6607}"/>
              </a:ext>
            </a:extLst>
          </p:cNvPr>
          <p:cNvSpPr>
            <a:spLocks noGrp="1"/>
          </p:cNvSpPr>
          <p:nvPr>
            <p:ph type="ctrTitle"/>
          </p:nvPr>
        </p:nvSpPr>
        <p:spPr/>
        <p:txBody>
          <a:bodyPr/>
          <a:lstStyle/>
          <a:p>
            <a:r>
              <a:rPr lang="en-US" dirty="0"/>
              <a:t>Business plan</a:t>
            </a:r>
          </a:p>
        </p:txBody>
      </p:sp>
      <p:sp>
        <p:nvSpPr>
          <p:cNvPr id="3" name="Subtitle 2">
            <a:extLst>
              <a:ext uri="{FF2B5EF4-FFF2-40B4-BE49-F238E27FC236}">
                <a16:creationId xmlns:a16="http://schemas.microsoft.com/office/drawing/2014/main" id="{FD5704D0-87B9-3B4B-AC0A-EF01DAA3A4E4}"/>
              </a:ext>
            </a:extLst>
          </p:cNvPr>
          <p:cNvSpPr>
            <a:spLocks noGrp="1"/>
          </p:cNvSpPr>
          <p:nvPr>
            <p:ph type="subTitle" idx="1"/>
          </p:nvPr>
        </p:nvSpPr>
        <p:spPr>
          <a:xfrm>
            <a:off x="755133" y="1404980"/>
            <a:ext cx="3924300" cy="1356518"/>
          </a:xfrm>
        </p:spPr>
        <p:txBody>
          <a:bodyPr>
            <a:normAutofit/>
          </a:bodyPr>
          <a:lstStyle/>
          <a:p>
            <a:r>
              <a:rPr lang="en-US" sz="3200" b="1"/>
              <a:t>2022/23</a:t>
            </a:r>
          </a:p>
        </p:txBody>
      </p:sp>
      <p:pic>
        <p:nvPicPr>
          <p:cNvPr id="8" name="Picture Placeholder 7" descr="A picture containing person, preparing&#10;&#10;Description automatically generated">
            <a:extLst>
              <a:ext uri="{FF2B5EF4-FFF2-40B4-BE49-F238E27FC236}">
                <a16:creationId xmlns:a16="http://schemas.microsoft.com/office/drawing/2014/main" id="{1D4F6063-BC08-41EE-AAB8-E3B191027ECA}"/>
              </a:ext>
            </a:extLst>
          </p:cNvPr>
          <p:cNvPicPr>
            <a:picLocks noGrp="1" noChangeAspect="1"/>
          </p:cNvPicPr>
          <p:nvPr>
            <p:ph type="pic" sz="quarter" idx="10"/>
          </p:nvPr>
        </p:nvPicPr>
        <p:blipFill>
          <a:blip r:embed="rId2"/>
          <a:srcRect l="23856" r="23856"/>
          <a:stretch>
            <a:fillRect/>
          </a:stretch>
        </p:blipFill>
        <p:spPr/>
      </p:pic>
      <p:sp>
        <p:nvSpPr>
          <p:cNvPr id="6" name="Slide Number Placeholder 5">
            <a:extLst>
              <a:ext uri="{FF2B5EF4-FFF2-40B4-BE49-F238E27FC236}">
                <a16:creationId xmlns:a16="http://schemas.microsoft.com/office/drawing/2014/main" id="{78767ADC-71B8-4015-87C8-103535EBB994}"/>
              </a:ext>
            </a:extLst>
          </p:cNvPr>
          <p:cNvSpPr>
            <a:spLocks noGrp="1"/>
          </p:cNvSpPr>
          <p:nvPr>
            <p:ph type="sldNum" sz="quarter" idx="4"/>
          </p:nvPr>
        </p:nvSpPr>
        <p:spPr/>
        <p:txBody>
          <a:bodyPr/>
          <a:lstStyle/>
          <a:p>
            <a:fld id="{FD914462-0A0E-4602-BFA1-33271CD95439}" type="slidenum">
              <a:rPr lang="en-GB" smtClean="0"/>
              <a:pPr/>
              <a:t>1</a:t>
            </a:fld>
            <a:endParaRPr lang="en-GB"/>
          </a:p>
        </p:txBody>
      </p:sp>
      <p:sp>
        <p:nvSpPr>
          <p:cNvPr id="4" name="TextBox 3">
            <a:extLst>
              <a:ext uri="{FF2B5EF4-FFF2-40B4-BE49-F238E27FC236}">
                <a16:creationId xmlns:a16="http://schemas.microsoft.com/office/drawing/2014/main" id="{83B3E860-80B1-4379-B346-727261F3D76F}"/>
              </a:ext>
            </a:extLst>
          </p:cNvPr>
          <p:cNvSpPr txBox="1"/>
          <p:nvPr/>
        </p:nvSpPr>
        <p:spPr>
          <a:xfrm>
            <a:off x="755133" y="2299833"/>
            <a:ext cx="3954445" cy="461665"/>
          </a:xfrm>
          <a:prstGeom prst="rect">
            <a:avLst/>
          </a:prstGeom>
          <a:noFill/>
        </p:spPr>
        <p:txBody>
          <a:bodyPr wrap="square" rtlCol="0">
            <a:spAutoFit/>
          </a:bodyPr>
          <a:lstStyle/>
          <a:p>
            <a:r>
              <a:rPr lang="en-GB" sz="2400" b="1">
                <a:solidFill>
                  <a:schemeClr val="bg1"/>
                </a:solidFill>
              </a:rPr>
              <a:t>DRAFT</a:t>
            </a:r>
          </a:p>
        </p:txBody>
      </p:sp>
    </p:spTree>
    <p:extLst>
      <p:ext uri="{BB962C8B-B14F-4D97-AF65-F5344CB8AC3E}">
        <p14:creationId xmlns:p14="http://schemas.microsoft.com/office/powerpoint/2010/main" val="298411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B501-3E85-4FA5-B76E-1AD4991A669E}"/>
              </a:ext>
            </a:extLst>
          </p:cNvPr>
          <p:cNvSpPr>
            <a:spLocks noGrp="1"/>
          </p:cNvSpPr>
          <p:nvPr>
            <p:ph type="ctrTitle"/>
          </p:nvPr>
        </p:nvSpPr>
        <p:spPr/>
        <p:txBody>
          <a:bodyPr>
            <a:normAutofit/>
          </a:bodyPr>
          <a:lstStyle/>
          <a:p>
            <a:r>
              <a:rPr lang="en-GB" sz="3000"/>
              <a:t>As well as change the way NICE operates internally </a:t>
            </a:r>
          </a:p>
        </p:txBody>
      </p:sp>
      <p:sp>
        <p:nvSpPr>
          <p:cNvPr id="4" name="Slide Number Placeholder 3">
            <a:extLst>
              <a:ext uri="{FF2B5EF4-FFF2-40B4-BE49-F238E27FC236}">
                <a16:creationId xmlns:a16="http://schemas.microsoft.com/office/drawing/2014/main" id="{C1FD54A9-7A7E-4C94-BF35-D2F385BFF1F4}"/>
              </a:ext>
            </a:extLst>
          </p:cNvPr>
          <p:cNvSpPr>
            <a:spLocks noGrp="1"/>
          </p:cNvSpPr>
          <p:nvPr>
            <p:ph type="sldNum" sz="quarter" idx="4"/>
          </p:nvPr>
        </p:nvSpPr>
        <p:spPr/>
        <p:txBody>
          <a:bodyPr/>
          <a:lstStyle/>
          <a:p>
            <a:fld id="{FD914462-0A0E-4602-BFA1-33271CD95439}" type="slidenum">
              <a:rPr lang="en-GB" smtClean="0"/>
              <a:pPr/>
              <a:t>10</a:t>
            </a:fld>
            <a:endParaRPr lang="en-GB"/>
          </a:p>
        </p:txBody>
      </p:sp>
      <p:sp>
        <p:nvSpPr>
          <p:cNvPr id="14" name="Isosceles Triangle 13">
            <a:extLst>
              <a:ext uri="{FF2B5EF4-FFF2-40B4-BE49-F238E27FC236}">
                <a16:creationId xmlns:a16="http://schemas.microsoft.com/office/drawing/2014/main" id="{6069F1AB-4B3C-13F9-8D77-589FCBC1AFBD}"/>
              </a:ext>
              <a:ext uri="{C183D7F6-B498-43B3-948B-1728B52AA6E4}">
                <adec:decorative xmlns:adec="http://schemas.microsoft.com/office/drawing/2017/decorative" val="1"/>
              </a:ext>
            </a:extLst>
          </p:cNvPr>
          <p:cNvSpPr/>
          <p:nvPr/>
        </p:nvSpPr>
        <p:spPr>
          <a:xfrm>
            <a:off x="1708935" y="1238699"/>
            <a:ext cx="8774130" cy="2052263"/>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F3F1DE6-0BB6-0F73-C5E5-2E25EA6809F5}"/>
              </a:ext>
            </a:extLst>
          </p:cNvPr>
          <p:cNvSpPr/>
          <p:nvPr/>
        </p:nvSpPr>
        <p:spPr>
          <a:xfrm rot="20100000">
            <a:off x="2418117" y="2150537"/>
            <a:ext cx="3739793" cy="2491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Enabling technology</a:t>
            </a:r>
          </a:p>
        </p:txBody>
      </p:sp>
      <p:sp>
        <p:nvSpPr>
          <p:cNvPr id="18" name="Rectangle 17">
            <a:extLst>
              <a:ext uri="{FF2B5EF4-FFF2-40B4-BE49-F238E27FC236}">
                <a16:creationId xmlns:a16="http://schemas.microsoft.com/office/drawing/2014/main" id="{D598E1F6-38AE-1948-F471-DFB684979031}"/>
              </a:ext>
            </a:extLst>
          </p:cNvPr>
          <p:cNvSpPr/>
          <p:nvPr/>
        </p:nvSpPr>
        <p:spPr>
          <a:xfrm>
            <a:off x="2544020" y="3004218"/>
            <a:ext cx="6977169" cy="227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Empowering, collaborative, user-focussed  culture </a:t>
            </a:r>
          </a:p>
        </p:txBody>
      </p:sp>
      <p:sp>
        <p:nvSpPr>
          <p:cNvPr id="19" name="Rectangle 18">
            <a:extLst>
              <a:ext uri="{FF2B5EF4-FFF2-40B4-BE49-F238E27FC236}">
                <a16:creationId xmlns:a16="http://schemas.microsoft.com/office/drawing/2014/main" id="{8A02D3DD-226F-A060-3136-A335C9C42610}"/>
              </a:ext>
            </a:extLst>
          </p:cNvPr>
          <p:cNvSpPr/>
          <p:nvPr/>
        </p:nvSpPr>
        <p:spPr>
          <a:xfrm rot="1500000">
            <a:off x="5880918" y="2202514"/>
            <a:ext cx="4387608" cy="224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Efficient systems and processes</a:t>
            </a:r>
          </a:p>
        </p:txBody>
      </p:sp>
      <p:sp>
        <p:nvSpPr>
          <p:cNvPr id="20" name="Rectangle 19">
            <a:extLst>
              <a:ext uri="{FF2B5EF4-FFF2-40B4-BE49-F238E27FC236}">
                <a16:creationId xmlns:a16="http://schemas.microsoft.com/office/drawing/2014/main" id="{28957499-C047-F86C-0729-504551AB89A8}"/>
              </a:ext>
            </a:extLst>
          </p:cNvPr>
          <p:cNvSpPr/>
          <p:nvPr/>
        </p:nvSpPr>
        <p:spPr>
          <a:xfrm>
            <a:off x="1708935" y="3366574"/>
            <a:ext cx="8774130" cy="1050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bg1"/>
                </a:solidFill>
                <a:latin typeface="Lato"/>
                <a:ea typeface="Lato"/>
                <a:cs typeface="Lato"/>
              </a:rPr>
              <a:t>1. Agree and initiate an organisation-wide approach to transformation</a:t>
            </a:r>
            <a:endParaRPr lang="en-GB"/>
          </a:p>
        </p:txBody>
      </p:sp>
      <p:sp>
        <p:nvSpPr>
          <p:cNvPr id="21" name="Rectangle 20">
            <a:extLst>
              <a:ext uri="{FF2B5EF4-FFF2-40B4-BE49-F238E27FC236}">
                <a16:creationId xmlns:a16="http://schemas.microsoft.com/office/drawing/2014/main" id="{27463C12-F64E-EE1A-0F1E-69E5C75F4D0E}"/>
              </a:ext>
            </a:extLst>
          </p:cNvPr>
          <p:cNvSpPr/>
          <p:nvPr/>
        </p:nvSpPr>
        <p:spPr>
          <a:xfrm>
            <a:off x="1708935" y="4514170"/>
            <a:ext cx="3602804" cy="1393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bg1"/>
                </a:solidFill>
                <a:latin typeface="Lato"/>
                <a:ea typeface="Lato"/>
                <a:cs typeface="Lato"/>
              </a:rPr>
              <a:t>2. Deliver a programme of improvements to foundational functions so they are effective and fully operational in 22/23</a:t>
            </a:r>
            <a:endParaRPr lang="en-GB"/>
          </a:p>
        </p:txBody>
      </p:sp>
      <p:sp>
        <p:nvSpPr>
          <p:cNvPr id="22" name="Rectangle 21">
            <a:extLst>
              <a:ext uri="{FF2B5EF4-FFF2-40B4-BE49-F238E27FC236}">
                <a16:creationId xmlns:a16="http://schemas.microsoft.com/office/drawing/2014/main" id="{7EFDF990-B869-5D64-9B7B-ADDDDAA4432E}"/>
              </a:ext>
            </a:extLst>
          </p:cNvPr>
          <p:cNvSpPr/>
          <p:nvPr/>
        </p:nvSpPr>
        <p:spPr>
          <a:xfrm>
            <a:off x="6880261" y="4514170"/>
            <a:ext cx="3602804" cy="1393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bg1"/>
                </a:solidFill>
                <a:latin typeface="Lato"/>
                <a:ea typeface="Lato"/>
                <a:cs typeface="Lato"/>
              </a:rPr>
              <a:t>3. Produce a 3-5 year roadmap for how we will deliver this transformation in technology, processes and behaviours</a:t>
            </a:r>
            <a:endParaRPr lang="en-GB"/>
          </a:p>
        </p:txBody>
      </p:sp>
      <p:sp>
        <p:nvSpPr>
          <p:cNvPr id="23" name="Rectangle 22">
            <a:extLst>
              <a:ext uri="{FF2B5EF4-FFF2-40B4-BE49-F238E27FC236}">
                <a16:creationId xmlns:a16="http://schemas.microsoft.com/office/drawing/2014/main" id="{0E8F5931-2C41-8C50-AB08-8700A3E52C0F}"/>
              </a:ext>
            </a:extLst>
          </p:cNvPr>
          <p:cNvSpPr/>
          <p:nvPr/>
        </p:nvSpPr>
        <p:spPr>
          <a:xfrm>
            <a:off x="5311739" y="4514170"/>
            <a:ext cx="1568522" cy="139346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Lato Black" panose="020F0502020204030203" pitchFamily="34" charset="0"/>
                <a:ea typeface="Lato Black" panose="020F0502020204030203" pitchFamily="34" charset="0"/>
                <a:cs typeface="Lato Black" panose="020F0502020204030203" pitchFamily="34" charset="0"/>
              </a:rPr>
              <a:t>22/23</a:t>
            </a:r>
          </a:p>
        </p:txBody>
      </p:sp>
      <p:sp>
        <p:nvSpPr>
          <p:cNvPr id="24" name="Rectangle 23">
            <a:extLst>
              <a:ext uri="{FF2B5EF4-FFF2-40B4-BE49-F238E27FC236}">
                <a16:creationId xmlns:a16="http://schemas.microsoft.com/office/drawing/2014/main" id="{D1CB6EED-DC02-DAC0-0FF6-3FA98F903F4A}"/>
              </a:ext>
              <a:ext uri="{C183D7F6-B498-43B3-948B-1728B52AA6E4}">
                <adec:decorative xmlns:adec="http://schemas.microsoft.com/office/drawing/2017/decorative" val="1"/>
              </a:ext>
            </a:extLst>
          </p:cNvPr>
          <p:cNvSpPr/>
          <p:nvPr/>
        </p:nvSpPr>
        <p:spPr>
          <a:xfrm>
            <a:off x="1708935" y="4416743"/>
            <a:ext cx="8774130" cy="97427"/>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p>
        </p:txBody>
      </p:sp>
      <p:sp>
        <p:nvSpPr>
          <p:cNvPr id="25" name="Rectangle 24">
            <a:extLst>
              <a:ext uri="{FF2B5EF4-FFF2-40B4-BE49-F238E27FC236}">
                <a16:creationId xmlns:a16="http://schemas.microsoft.com/office/drawing/2014/main" id="{2C468D25-9B4A-77A3-E3CE-01CEC397189E}"/>
              </a:ext>
              <a:ext uri="{C183D7F6-B498-43B3-948B-1728B52AA6E4}">
                <adec:decorative xmlns:adec="http://schemas.microsoft.com/office/drawing/2017/decorative" val="1"/>
              </a:ext>
            </a:extLst>
          </p:cNvPr>
          <p:cNvSpPr/>
          <p:nvPr/>
        </p:nvSpPr>
        <p:spPr>
          <a:xfrm>
            <a:off x="1587500" y="3284199"/>
            <a:ext cx="9040585" cy="97427"/>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p>
        </p:txBody>
      </p:sp>
      <p:sp>
        <p:nvSpPr>
          <p:cNvPr id="26" name="TextBox 25">
            <a:extLst>
              <a:ext uri="{FF2B5EF4-FFF2-40B4-BE49-F238E27FC236}">
                <a16:creationId xmlns:a16="http://schemas.microsoft.com/office/drawing/2014/main" id="{C6C9BDF3-9F65-5EF6-9C87-BF2A7ADA4B5A}"/>
              </a:ext>
            </a:extLst>
          </p:cNvPr>
          <p:cNvSpPr txBox="1"/>
          <p:nvPr/>
        </p:nvSpPr>
        <p:spPr>
          <a:xfrm>
            <a:off x="4900919" y="2169518"/>
            <a:ext cx="2390161" cy="646331"/>
          </a:xfrm>
          <a:prstGeom prst="rect">
            <a:avLst/>
          </a:prstGeom>
          <a:noFill/>
        </p:spPr>
        <p:txBody>
          <a:bodyPr wrap="square" rtlCol="0">
            <a:spAutoFit/>
          </a:bodyPr>
          <a:lstStyle/>
          <a:p>
            <a:pPr algn="ctr"/>
            <a:r>
              <a:rPr lang="en-GB" b="1" dirty="0">
                <a:solidFill>
                  <a:schemeClr val="bg1"/>
                </a:solidFill>
              </a:rPr>
              <a:t>ORGANISATIONAL TRANSFORMATION</a:t>
            </a:r>
          </a:p>
        </p:txBody>
      </p:sp>
    </p:spTree>
    <p:extLst>
      <p:ext uri="{BB962C8B-B14F-4D97-AF65-F5344CB8AC3E}">
        <p14:creationId xmlns:p14="http://schemas.microsoft.com/office/powerpoint/2010/main" val="392029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5C75-C275-C843-A795-967CD4641A61}"/>
              </a:ext>
            </a:extLst>
          </p:cNvPr>
          <p:cNvSpPr>
            <a:spLocks noGrp="1"/>
          </p:cNvSpPr>
          <p:nvPr>
            <p:ph type="ctrTitle"/>
          </p:nvPr>
        </p:nvSpPr>
        <p:spPr/>
        <p:txBody>
          <a:bodyPr>
            <a:noAutofit/>
          </a:bodyPr>
          <a:lstStyle/>
          <a:p>
            <a:r>
              <a:rPr lang="en-US" sz="3000">
                <a:latin typeface="Lato"/>
                <a:ea typeface="Lato"/>
                <a:cs typeface="Lato"/>
              </a:rPr>
              <a:t>Through our work we will continue to contribute to the priorities of the health system</a:t>
            </a:r>
            <a:endParaRPr lang="en-US" sz="3000"/>
          </a:p>
        </p:txBody>
      </p:sp>
      <p:sp>
        <p:nvSpPr>
          <p:cNvPr id="13" name="Slide Number Placeholder 12">
            <a:extLst>
              <a:ext uri="{FF2B5EF4-FFF2-40B4-BE49-F238E27FC236}">
                <a16:creationId xmlns:a16="http://schemas.microsoft.com/office/drawing/2014/main" id="{B90BAB9D-7F49-4631-9F0F-1CB4A4D80C72}"/>
              </a:ext>
            </a:extLst>
          </p:cNvPr>
          <p:cNvSpPr>
            <a:spLocks noGrp="1"/>
          </p:cNvSpPr>
          <p:nvPr>
            <p:ph type="sldNum" sz="quarter" idx="4"/>
          </p:nvPr>
        </p:nvSpPr>
        <p:spPr/>
        <p:txBody>
          <a:bodyPr/>
          <a:lstStyle/>
          <a:p>
            <a:fld id="{FD914462-0A0E-4602-BFA1-33271CD95439}" type="slidenum">
              <a:rPr lang="en-GB" smtClean="0"/>
              <a:pPr/>
              <a:t>11</a:t>
            </a:fld>
            <a:endParaRPr lang="en-GB"/>
          </a:p>
        </p:txBody>
      </p:sp>
      <p:sp>
        <p:nvSpPr>
          <p:cNvPr id="4" name="Rectangle 3">
            <a:extLst>
              <a:ext uri="{FF2B5EF4-FFF2-40B4-BE49-F238E27FC236}">
                <a16:creationId xmlns:a16="http://schemas.microsoft.com/office/drawing/2014/main" id="{449668FF-A688-46D0-8066-92732D2BBE7E}"/>
              </a:ext>
            </a:extLst>
          </p:cNvPr>
          <p:cNvSpPr/>
          <p:nvPr/>
        </p:nvSpPr>
        <p:spPr>
          <a:xfrm>
            <a:off x="429580" y="1601055"/>
            <a:ext cx="2713112" cy="63611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Prevention</a:t>
            </a:r>
          </a:p>
        </p:txBody>
      </p:sp>
      <p:sp>
        <p:nvSpPr>
          <p:cNvPr id="7" name="Rectangle 6">
            <a:extLst>
              <a:ext uri="{FF2B5EF4-FFF2-40B4-BE49-F238E27FC236}">
                <a16:creationId xmlns:a16="http://schemas.microsoft.com/office/drawing/2014/main" id="{6CED299D-A800-4CD6-865E-165C3D4A76BE}"/>
              </a:ext>
            </a:extLst>
          </p:cNvPr>
          <p:cNvSpPr/>
          <p:nvPr/>
        </p:nvSpPr>
        <p:spPr>
          <a:xfrm>
            <a:off x="3298666" y="1601055"/>
            <a:ext cx="2713112" cy="63611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Personalisation</a:t>
            </a:r>
          </a:p>
        </p:txBody>
      </p:sp>
      <p:sp>
        <p:nvSpPr>
          <p:cNvPr id="8" name="Rectangle 7">
            <a:extLst>
              <a:ext uri="{FF2B5EF4-FFF2-40B4-BE49-F238E27FC236}">
                <a16:creationId xmlns:a16="http://schemas.microsoft.com/office/drawing/2014/main" id="{96231BF5-DD4B-413F-B495-94A56AB71CF7}"/>
              </a:ext>
            </a:extLst>
          </p:cNvPr>
          <p:cNvSpPr/>
          <p:nvPr/>
        </p:nvSpPr>
        <p:spPr>
          <a:xfrm>
            <a:off x="6167752" y="1601055"/>
            <a:ext cx="2713113" cy="63611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Performance</a:t>
            </a:r>
          </a:p>
        </p:txBody>
      </p:sp>
      <p:sp>
        <p:nvSpPr>
          <p:cNvPr id="5" name="TextBox 4">
            <a:extLst>
              <a:ext uri="{FF2B5EF4-FFF2-40B4-BE49-F238E27FC236}">
                <a16:creationId xmlns:a16="http://schemas.microsoft.com/office/drawing/2014/main" id="{CC703B04-FB73-4C98-8C9A-B674FF24A112}"/>
              </a:ext>
            </a:extLst>
          </p:cNvPr>
          <p:cNvSpPr txBox="1"/>
          <p:nvPr/>
        </p:nvSpPr>
        <p:spPr>
          <a:xfrm>
            <a:off x="429580" y="2626771"/>
            <a:ext cx="2713112" cy="3743719"/>
          </a:xfrm>
          <a:prstGeom prst="rect">
            <a:avLst/>
          </a:prstGeom>
          <a:solidFill>
            <a:schemeClr val="bg1"/>
          </a:solidFill>
          <a:ln w="38100">
            <a:solidFill>
              <a:schemeClr val="accent2"/>
            </a:solidFill>
          </a:ln>
        </p:spPr>
        <p:txBody>
          <a:bodyPr wrap="square" rtlCol="0">
            <a:noAutofit/>
          </a:bodyPr>
          <a:lstStyle/>
          <a:p>
            <a:r>
              <a:rPr lang="en-GB" sz="1400" b="1" dirty="0"/>
              <a:t>Very innovative early diagnostics:</a:t>
            </a:r>
            <a:r>
              <a:rPr lang="en-GB" sz="1400" dirty="0"/>
              <a:t> Develop and pilot an approach to assessing very complex technologies, starting with major innovations in early diagnosis (through HTA lab)</a:t>
            </a:r>
          </a:p>
          <a:p>
            <a:pPr marL="285750" indent="-285750">
              <a:buFont typeface="Arial" panose="020B0604020202020204" pitchFamily="34" charset="0"/>
              <a:buChar char="•"/>
            </a:pPr>
            <a:endParaRPr lang="en-GB" sz="1400" dirty="0"/>
          </a:p>
          <a:p>
            <a:r>
              <a:rPr lang="en-GB" sz="1400" b="1" dirty="0"/>
              <a:t>Early diagnosis of cancer: </a:t>
            </a:r>
            <a:r>
              <a:rPr lang="en-GB" sz="1400" dirty="0"/>
              <a:t>Focus early value assessment of early cancer diagnostics in 22/23</a:t>
            </a:r>
            <a:endParaRPr lang="en-GB" sz="1400" b="1" dirty="0"/>
          </a:p>
        </p:txBody>
      </p:sp>
      <p:sp>
        <p:nvSpPr>
          <p:cNvPr id="10" name="TextBox 9">
            <a:extLst>
              <a:ext uri="{FF2B5EF4-FFF2-40B4-BE49-F238E27FC236}">
                <a16:creationId xmlns:a16="http://schemas.microsoft.com/office/drawing/2014/main" id="{2ACF75BB-7462-4B45-A670-A90F8AFBCE21}"/>
              </a:ext>
            </a:extLst>
          </p:cNvPr>
          <p:cNvSpPr txBox="1"/>
          <p:nvPr/>
        </p:nvSpPr>
        <p:spPr>
          <a:xfrm>
            <a:off x="3298666" y="2626770"/>
            <a:ext cx="2713112" cy="3743720"/>
          </a:xfrm>
          <a:prstGeom prst="rect">
            <a:avLst/>
          </a:prstGeom>
          <a:solidFill>
            <a:schemeClr val="bg1"/>
          </a:solidFill>
          <a:ln w="38100">
            <a:solidFill>
              <a:schemeClr val="accent2"/>
            </a:solidFill>
          </a:ln>
        </p:spPr>
        <p:txBody>
          <a:bodyPr wrap="square" rtlCol="0">
            <a:noAutofit/>
          </a:bodyPr>
          <a:lstStyle/>
          <a:p>
            <a:r>
              <a:rPr lang="en-GB" sz="1400" b="1"/>
              <a:t>Personalised Medicines:</a:t>
            </a:r>
            <a:r>
              <a:rPr lang="en-GB" sz="1400"/>
              <a:t> With NHSE/I, launch the Innovative Medicines Fund, enabling early access to highly personalised medicines (e.g. gene therapies)</a:t>
            </a:r>
          </a:p>
          <a:p>
            <a:pPr marL="285750" indent="-285750">
              <a:buFont typeface="Arial" panose="020B0604020202020204" pitchFamily="34" charset="0"/>
              <a:buChar char="•"/>
            </a:pPr>
            <a:endParaRPr lang="en-GB" sz="1400" b="1"/>
          </a:p>
          <a:p>
            <a:r>
              <a:rPr lang="en-GB" sz="1400" b="1"/>
              <a:t>Digital monitoring technologies: </a:t>
            </a:r>
            <a:r>
              <a:rPr lang="en-GB" sz="1400"/>
              <a:t>Undertake an early value assessment of a range of remote monitoring technologies that enable personalised risk assessment outside hospital</a:t>
            </a:r>
            <a:r>
              <a:rPr lang="en-GB" sz="1400" b="1"/>
              <a:t> </a:t>
            </a:r>
            <a:r>
              <a:rPr lang="en-GB" sz="1400"/>
              <a:t> </a:t>
            </a:r>
          </a:p>
        </p:txBody>
      </p:sp>
      <p:sp>
        <p:nvSpPr>
          <p:cNvPr id="11" name="TextBox 10">
            <a:extLst>
              <a:ext uri="{FF2B5EF4-FFF2-40B4-BE49-F238E27FC236}">
                <a16:creationId xmlns:a16="http://schemas.microsoft.com/office/drawing/2014/main" id="{4332E78F-10B9-42AE-B9F9-0670E8E76F74}"/>
              </a:ext>
            </a:extLst>
          </p:cNvPr>
          <p:cNvSpPr txBox="1"/>
          <p:nvPr/>
        </p:nvSpPr>
        <p:spPr>
          <a:xfrm>
            <a:off x="6180224" y="2626770"/>
            <a:ext cx="2706324" cy="3743720"/>
          </a:xfrm>
          <a:prstGeom prst="rect">
            <a:avLst/>
          </a:prstGeom>
          <a:solidFill>
            <a:schemeClr val="bg1"/>
          </a:solidFill>
          <a:ln w="38100">
            <a:solidFill>
              <a:schemeClr val="accent2"/>
            </a:solidFill>
          </a:ln>
        </p:spPr>
        <p:txBody>
          <a:bodyPr wrap="square" rtlCol="0">
            <a:noAutofit/>
          </a:bodyPr>
          <a:lstStyle/>
          <a:p>
            <a:r>
              <a:rPr lang="en-GB" sz="1400" b="1"/>
              <a:t>Health inequalities:</a:t>
            </a:r>
            <a:r>
              <a:rPr lang="en-GB" sz="1400"/>
              <a:t> Develop a ‘How to..’ resource on implementing major NICE recommendations that impact health inequalities for ICS’s</a:t>
            </a:r>
          </a:p>
          <a:p>
            <a:pPr marL="285750" indent="-285750">
              <a:buFont typeface="Arial" panose="020B0604020202020204" pitchFamily="34" charset="0"/>
              <a:buChar char="•"/>
            </a:pPr>
            <a:endParaRPr lang="en-GB" sz="1400"/>
          </a:p>
          <a:p>
            <a:r>
              <a:rPr lang="en-GB" sz="1400" b="1"/>
              <a:t>Recovery:</a:t>
            </a:r>
            <a:r>
              <a:rPr lang="en-GB" sz="1400"/>
              <a:t> </a:t>
            </a:r>
          </a:p>
          <a:p>
            <a:pPr marL="285750" indent="-285750">
              <a:buFont typeface="Arial" panose="020B0604020202020204" pitchFamily="34" charset="0"/>
              <a:buChar char="•"/>
            </a:pPr>
            <a:r>
              <a:rPr lang="en-GB" sz="1400"/>
              <a:t>Identify key NICE recommendations that could support elective recovery and develop resources to support their implementation</a:t>
            </a:r>
          </a:p>
          <a:p>
            <a:pPr marL="285750" indent="-285750">
              <a:buFont typeface="Arial" panose="020B0604020202020204" pitchFamily="34" charset="0"/>
              <a:buChar char="•"/>
            </a:pPr>
            <a:r>
              <a:rPr lang="en-GB" sz="1400"/>
              <a:t>Rapidly update guidance where new evidence could significantly impact recovery </a:t>
            </a:r>
          </a:p>
        </p:txBody>
      </p:sp>
      <p:sp>
        <p:nvSpPr>
          <p:cNvPr id="12" name="Rectangle 11">
            <a:extLst>
              <a:ext uri="{FF2B5EF4-FFF2-40B4-BE49-F238E27FC236}">
                <a16:creationId xmlns:a16="http://schemas.microsoft.com/office/drawing/2014/main" id="{DBB02509-8250-A3A9-9EFF-E8DC622AA7DF}"/>
              </a:ext>
            </a:extLst>
          </p:cNvPr>
          <p:cNvSpPr/>
          <p:nvPr/>
        </p:nvSpPr>
        <p:spPr>
          <a:xfrm>
            <a:off x="9036839" y="1601055"/>
            <a:ext cx="2713113" cy="636117"/>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Greener NHS</a:t>
            </a:r>
          </a:p>
        </p:txBody>
      </p:sp>
      <p:sp>
        <p:nvSpPr>
          <p:cNvPr id="14" name="TextBox 13">
            <a:extLst>
              <a:ext uri="{FF2B5EF4-FFF2-40B4-BE49-F238E27FC236}">
                <a16:creationId xmlns:a16="http://schemas.microsoft.com/office/drawing/2014/main" id="{10F68ED9-EE66-FDFE-0BA1-E580831614D3}"/>
              </a:ext>
            </a:extLst>
          </p:cNvPr>
          <p:cNvSpPr txBox="1"/>
          <p:nvPr/>
        </p:nvSpPr>
        <p:spPr>
          <a:xfrm>
            <a:off x="9036839" y="2615616"/>
            <a:ext cx="2713112" cy="3754874"/>
          </a:xfrm>
          <a:prstGeom prst="rect">
            <a:avLst/>
          </a:prstGeom>
          <a:solidFill>
            <a:schemeClr val="bg1"/>
          </a:solidFill>
          <a:ln w="38100">
            <a:solidFill>
              <a:schemeClr val="accent2"/>
            </a:solidFill>
          </a:ln>
        </p:spPr>
        <p:txBody>
          <a:bodyPr wrap="square" rtlCol="0">
            <a:spAutoFit/>
          </a:bodyPr>
          <a:lstStyle/>
          <a:p>
            <a:r>
              <a:rPr lang="en-GB" sz="1400" b="1"/>
              <a:t>Sustainability framework:</a:t>
            </a:r>
            <a:r>
              <a:rPr lang="en-GB" sz="1400"/>
              <a:t> Continue to explore </a:t>
            </a:r>
            <a:r>
              <a:rPr lang="en-GB" sz="1400" kern="1200">
                <a:solidFill>
                  <a:schemeClr val="dk1"/>
                </a:solidFill>
                <a:effectLst/>
                <a:latin typeface="+mn-lt"/>
                <a:ea typeface="+mn-ea"/>
                <a:cs typeface="+mn-cs"/>
              </a:rPr>
              <a:t>the development of a framework for quantifying and presenting environmental impact data</a:t>
            </a:r>
          </a:p>
          <a:p>
            <a:endParaRPr lang="en-GB" sz="1400"/>
          </a:p>
          <a:p>
            <a:r>
              <a:rPr lang="en-GB" sz="1400" b="1"/>
              <a:t>Public engagement:</a:t>
            </a:r>
            <a:r>
              <a:rPr lang="en-GB" sz="1400"/>
              <a:t> </a:t>
            </a:r>
          </a:p>
          <a:p>
            <a:r>
              <a:rPr lang="en-GB" sz="1400" kern="1200">
                <a:solidFill>
                  <a:schemeClr val="dk1"/>
                </a:solidFill>
                <a:effectLst/>
                <a:latin typeface="+mn-lt"/>
                <a:ea typeface="+mn-ea"/>
                <a:cs typeface="+mn-cs"/>
              </a:rPr>
              <a:t>The second NICE Listens deliberative public engagement project will focus on environmental sustainability and will include an examination of if and how the public would like to be involved in making decisions about their health and social care that impact on the environment</a:t>
            </a:r>
            <a:endParaRPr lang="en-GB" sz="1400"/>
          </a:p>
        </p:txBody>
      </p:sp>
      <p:sp>
        <p:nvSpPr>
          <p:cNvPr id="3" name="Rectangle 2">
            <a:extLst>
              <a:ext uri="{FF2B5EF4-FFF2-40B4-BE49-F238E27FC236}">
                <a16:creationId xmlns:a16="http://schemas.microsoft.com/office/drawing/2014/main" id="{FC4BD89C-F84B-7E90-8E30-B566A53F28E2}"/>
              </a:ext>
            </a:extLst>
          </p:cNvPr>
          <p:cNvSpPr/>
          <p:nvPr/>
        </p:nvSpPr>
        <p:spPr>
          <a:xfrm>
            <a:off x="429580" y="2237172"/>
            <a:ext cx="11320372" cy="389598"/>
          </a:xfrm>
          <a:prstGeom prst="rect">
            <a:avLst/>
          </a:prstGeom>
          <a:solidFill>
            <a:schemeClr val="accent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t>Specific work in 22/23 includes:</a:t>
            </a:r>
          </a:p>
        </p:txBody>
      </p:sp>
    </p:spTree>
    <p:extLst>
      <p:ext uri="{BB962C8B-B14F-4D97-AF65-F5344CB8AC3E}">
        <p14:creationId xmlns:p14="http://schemas.microsoft.com/office/powerpoint/2010/main" val="418972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4DD94D-5DBF-485D-8CF0-3523A053DACA}"/>
              </a:ext>
              <a:ext uri="{C183D7F6-B498-43B3-948B-1728B52AA6E4}">
                <adec:decorative xmlns:adec="http://schemas.microsoft.com/office/drawing/2017/decorative" val="1"/>
              </a:ext>
            </a:extLst>
          </p:cNvPr>
          <p:cNvSpPr/>
          <p:nvPr/>
        </p:nvSpPr>
        <p:spPr>
          <a:xfrm>
            <a:off x="1195388" y="2052639"/>
            <a:ext cx="4595812" cy="566737"/>
          </a:xfrm>
          <a:prstGeom prst="rect">
            <a:avLst/>
          </a:prstGeom>
          <a:solidFill>
            <a:srgbClr val="004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8B5D6DD5-7E5C-4443-A369-B187702A83F5}"/>
              </a:ext>
            </a:extLst>
          </p:cNvPr>
          <p:cNvSpPr>
            <a:spLocks noGrp="1"/>
          </p:cNvSpPr>
          <p:nvPr>
            <p:ph type="ctrTitle"/>
          </p:nvPr>
        </p:nvSpPr>
        <p:spPr>
          <a:xfrm>
            <a:off x="653547" y="1648152"/>
            <a:ext cx="7642729" cy="4657724"/>
          </a:xfrm>
        </p:spPr>
        <p:txBody>
          <a:bodyPr>
            <a:noAutofit/>
          </a:bodyPr>
          <a:lstStyle/>
          <a:p>
            <a:r>
              <a:rPr lang="en-GB" sz="7200" dirty="0">
                <a:latin typeface="Lato Black"/>
                <a:ea typeface="Lato Black"/>
                <a:cs typeface="Lato Black"/>
              </a:rPr>
              <a:t>Objective 1</a:t>
            </a:r>
            <a:br>
              <a:rPr lang="en-GB" sz="7200" dirty="0">
                <a:latin typeface="Lato Black" panose="020F0502020204030203" pitchFamily="34" charset="0"/>
                <a:ea typeface="Lato Black" panose="020F0502020204030203" pitchFamily="34" charset="0"/>
                <a:cs typeface="Lato Black" panose="020F0502020204030203" pitchFamily="34" charset="0"/>
              </a:rPr>
            </a:br>
            <a:br>
              <a:rPr lang="en-GB" sz="4600" dirty="0"/>
            </a:br>
            <a:r>
              <a:rPr lang="en-GB" sz="3200" b="1" dirty="0">
                <a:solidFill>
                  <a:schemeClr val="bg1"/>
                </a:solidFill>
                <a:latin typeface="Lato"/>
                <a:ea typeface="Lato"/>
                <a:cs typeface="Lato"/>
              </a:rPr>
              <a:t>Improving the usefulness and usability of our guidelines by publishing digital living guideline recommendations for breast cancer, with a new model of support for adoption of best practice</a:t>
            </a:r>
            <a:br>
              <a:rPr lang="en-GB" sz="3200" b="1" dirty="0">
                <a:solidFill>
                  <a:schemeClr val="bg1"/>
                </a:solidFill>
                <a:latin typeface="Lato"/>
                <a:ea typeface="Lato"/>
                <a:cs typeface="Lato"/>
              </a:rPr>
            </a:br>
            <a:br>
              <a:rPr lang="en-GB" dirty="0"/>
            </a:br>
            <a:endParaRPr lang="en-GB" b="0" dirty="0">
              <a:solidFill>
                <a:schemeClr val="bg1"/>
              </a:solidFill>
            </a:endParaRPr>
          </a:p>
        </p:txBody>
      </p:sp>
      <p:pic>
        <p:nvPicPr>
          <p:cNvPr id="6" name="Picture Placeholder 5" descr="A close-up of hands holding a light bulb&#10;&#10;Description automatically generated with low confidence">
            <a:extLst>
              <a:ext uri="{FF2B5EF4-FFF2-40B4-BE49-F238E27FC236}">
                <a16:creationId xmlns:a16="http://schemas.microsoft.com/office/drawing/2014/main" id="{2D74D4FB-4A4F-4250-AB17-09E1204AF418}"/>
              </a:ext>
            </a:extLst>
          </p:cNvPr>
          <p:cNvPicPr>
            <a:picLocks noGrp="1" noChangeAspect="1"/>
          </p:cNvPicPr>
          <p:nvPr>
            <p:ph type="pic" sz="quarter" idx="10"/>
          </p:nvPr>
        </p:nvPicPr>
        <p:blipFill rotWithShape="1">
          <a:blip r:embed="rId2"/>
          <a:srcRect l="22108" t="1661" r="37403" b="1290"/>
          <a:stretch/>
        </p:blipFill>
        <p:spPr>
          <a:xfrm>
            <a:off x="9545044" y="391242"/>
            <a:ext cx="2286956" cy="6098821"/>
          </a:xfrm>
        </p:spPr>
      </p:pic>
    </p:spTree>
    <p:extLst>
      <p:ext uri="{BB962C8B-B14F-4D97-AF65-F5344CB8AC3E}">
        <p14:creationId xmlns:p14="http://schemas.microsoft.com/office/powerpoint/2010/main" val="366200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close-up of hands holding a light bulb&#10;&#10;Description automatically generated with low confidence">
            <a:extLst>
              <a:ext uri="{FF2B5EF4-FFF2-40B4-BE49-F238E27FC236}">
                <a16:creationId xmlns:a16="http://schemas.microsoft.com/office/drawing/2014/main" id="{73385AF4-1C63-4180-8AE2-7AA698D62A21}"/>
              </a:ext>
            </a:extLst>
          </p:cNvPr>
          <p:cNvPicPr>
            <a:picLocks noGrp="1" noChangeAspect="1"/>
          </p:cNvPicPr>
          <p:nvPr>
            <p:ph type="pic" sz="quarter" idx="16"/>
          </p:nvPr>
        </p:nvPicPr>
        <p:blipFill rotWithShape="1">
          <a:blip r:embed="rId3"/>
          <a:srcRect l="12704" t="-76" r="16899" b="76"/>
          <a:stretch/>
        </p:blipFill>
        <p:spPr>
          <a:xfrm>
            <a:off x="360000" y="408658"/>
            <a:ext cx="4088843" cy="6098821"/>
          </a:xfrm>
        </p:spPr>
      </p:pic>
      <p:sp>
        <p:nvSpPr>
          <p:cNvPr id="5" name="Subtitle 4">
            <a:extLst>
              <a:ext uri="{FF2B5EF4-FFF2-40B4-BE49-F238E27FC236}">
                <a16:creationId xmlns:a16="http://schemas.microsoft.com/office/drawing/2014/main" id="{CAAD6896-342A-466B-8DBB-2E066AEA7917}"/>
              </a:ext>
            </a:extLst>
          </p:cNvPr>
          <p:cNvSpPr>
            <a:spLocks noGrp="1"/>
          </p:cNvSpPr>
          <p:nvPr>
            <p:ph type="body" sz="quarter" idx="10"/>
          </p:nvPr>
        </p:nvSpPr>
        <p:spPr>
          <a:xfrm>
            <a:off x="8219653" y="598122"/>
            <a:ext cx="3438947" cy="5661755"/>
          </a:xfrm>
        </p:spPr>
        <p:txBody>
          <a:bodyPr vert="horz" lIns="91440" tIns="45720" rIns="91440" bIns="45720" numCol="1" spcCol="216000" rtlCol="0" anchor="t">
            <a:noAutofit/>
          </a:bodyPr>
          <a:lstStyle/>
          <a:p>
            <a:r>
              <a:rPr lang="en-GB" sz="1400">
                <a:latin typeface="Lato"/>
                <a:ea typeface="Lato"/>
                <a:cs typeface="Lato"/>
              </a:rPr>
              <a:t>One of the challenges of producing evidence-based guidelines is that their development and updating can take months or years. The COVID-19 pandemic demanded a different approach. NICE brought the concept of living evidence and guidance to the fore with dynamic updating of recommendations once new practice-changing evidence was publicly available. </a:t>
            </a:r>
            <a:endParaRPr lang="en-US" sz="1400"/>
          </a:p>
          <a:p>
            <a:r>
              <a:rPr lang="en-GB" sz="1400">
                <a:latin typeface="Lato"/>
                <a:ea typeface="Lato"/>
                <a:cs typeface="Lato"/>
              </a:rPr>
              <a:t>A living guideline has an underpinning development process which updates recommendations as soon as new relevant evidence becomes available. New recommendations and updates need to be disseminated quickly to users when and where they are needed. This is why we want to embed our recommendations in a range of electronic workflow solutions, including decision support for clinicians in addition to being presented on the NICE website. </a:t>
            </a:r>
            <a:endParaRPr lang="en-GB" sz="1400"/>
          </a:p>
          <a:p>
            <a:pPr>
              <a:lnSpc>
                <a:spcPct val="100000"/>
              </a:lnSpc>
            </a:pPr>
            <a:endParaRPr lang="en-GB" sz="1200">
              <a:latin typeface="Lato"/>
              <a:ea typeface="Lato"/>
              <a:cs typeface="Lato"/>
            </a:endParaRPr>
          </a:p>
        </p:txBody>
      </p:sp>
      <p:sp>
        <p:nvSpPr>
          <p:cNvPr id="4" name="Title 3">
            <a:extLst>
              <a:ext uri="{FF2B5EF4-FFF2-40B4-BE49-F238E27FC236}">
                <a16:creationId xmlns:a16="http://schemas.microsoft.com/office/drawing/2014/main" id="{8B5D6DD5-7E5C-4443-A369-B187702A83F5}"/>
              </a:ext>
            </a:extLst>
          </p:cNvPr>
          <p:cNvSpPr>
            <a:spLocks noGrp="1"/>
          </p:cNvSpPr>
          <p:nvPr>
            <p:ph type="ctrTitle" idx="4294967295"/>
          </p:nvPr>
        </p:nvSpPr>
        <p:spPr>
          <a:xfrm>
            <a:off x="4724400" y="115888"/>
            <a:ext cx="3333750" cy="2570162"/>
          </a:xfrm>
        </p:spPr>
        <p:txBody>
          <a:bodyPr/>
          <a:lstStyle/>
          <a:p>
            <a:r>
              <a:rPr lang="en-GB">
                <a:solidFill>
                  <a:schemeClr val="bg1"/>
                </a:solidFill>
                <a:latin typeface="Lato"/>
                <a:ea typeface="Lato"/>
                <a:cs typeface="Lato"/>
              </a:rPr>
              <a:t>What is a digital living guideline?</a:t>
            </a:r>
          </a:p>
        </p:txBody>
      </p:sp>
    </p:spTree>
    <p:extLst>
      <p:ext uri="{BB962C8B-B14F-4D97-AF65-F5344CB8AC3E}">
        <p14:creationId xmlns:p14="http://schemas.microsoft.com/office/powerpoint/2010/main" val="30774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A2CE2-F15D-476D-B58F-DBB5271E6D41}"/>
              </a:ext>
            </a:extLst>
          </p:cNvPr>
          <p:cNvSpPr>
            <a:spLocks noGrp="1"/>
          </p:cNvSpPr>
          <p:nvPr>
            <p:ph type="ctrTitle"/>
          </p:nvPr>
        </p:nvSpPr>
        <p:spPr>
          <a:xfrm>
            <a:off x="562708" y="448644"/>
            <a:ext cx="10937630" cy="541956"/>
          </a:xfrm>
        </p:spPr>
        <p:txBody>
          <a:bodyPr>
            <a:noAutofit/>
          </a:bodyPr>
          <a:lstStyle/>
          <a:p>
            <a:pPr>
              <a:lnSpc>
                <a:spcPct val="100000"/>
              </a:lnSpc>
              <a:spcBef>
                <a:spcPts val="0"/>
              </a:spcBef>
            </a:pPr>
            <a:r>
              <a:rPr lang="en-GB" sz="2400" dirty="0">
                <a:latin typeface="Lato"/>
                <a:ea typeface="Lato"/>
                <a:cs typeface="Lato"/>
              </a:rPr>
              <a:t>Publish digital living guideline recommendations: outputs and milestones</a:t>
            </a:r>
            <a:br>
              <a:rPr lang="en-GB" sz="3200" dirty="0"/>
            </a:br>
            <a:endParaRPr lang="en-GB" sz="3200" dirty="0"/>
          </a:p>
        </p:txBody>
      </p:sp>
      <p:sp>
        <p:nvSpPr>
          <p:cNvPr id="7" name="TextBox 6">
            <a:extLst>
              <a:ext uri="{FF2B5EF4-FFF2-40B4-BE49-F238E27FC236}">
                <a16:creationId xmlns:a16="http://schemas.microsoft.com/office/drawing/2014/main" id="{27CCC3A7-59E2-4AA3-84CD-FC1C79281494}"/>
              </a:ext>
            </a:extLst>
          </p:cNvPr>
          <p:cNvSpPr txBox="1"/>
          <p:nvPr/>
        </p:nvSpPr>
        <p:spPr>
          <a:xfrm>
            <a:off x="562708" y="1035654"/>
            <a:ext cx="10017369" cy="1169551"/>
          </a:xfrm>
          <a:prstGeom prst="rect">
            <a:avLst/>
          </a:prstGeom>
          <a:noFill/>
        </p:spPr>
        <p:txBody>
          <a:bodyPr wrap="square" lIns="91440" tIns="45720" rIns="91440" bIns="45720" anchor="t">
            <a:spAutoFit/>
          </a:bodyPr>
          <a:lstStyle/>
          <a:p>
            <a:pPr marL="0" indent="0">
              <a:buNone/>
            </a:pPr>
            <a:r>
              <a:rPr lang="en-GB" sz="1400" b="1" dirty="0">
                <a:solidFill>
                  <a:schemeClr val="bg1"/>
                </a:solidFill>
                <a:latin typeface="Lato"/>
                <a:ea typeface="Lato"/>
                <a:cs typeface="Lato"/>
              </a:rPr>
              <a:t>Primary output by March 2023</a:t>
            </a:r>
          </a:p>
          <a:p>
            <a:pPr marL="342900" indent="-342900">
              <a:buFont typeface="+mj-lt"/>
              <a:buAutoNum type="arabicPeriod"/>
              <a:defRPr/>
            </a:pPr>
            <a:r>
              <a:rPr lang="en-GB" sz="1400" dirty="0">
                <a:solidFill>
                  <a:schemeClr val="bg1"/>
                </a:solidFill>
                <a:effectLst/>
                <a:latin typeface="Lato"/>
                <a:ea typeface="Lato"/>
                <a:cs typeface="Lato"/>
              </a:rPr>
              <a:t>Publish </a:t>
            </a:r>
            <a:r>
              <a:rPr lang="en-GB" sz="1400" dirty="0">
                <a:solidFill>
                  <a:schemeClr val="bg1"/>
                </a:solidFill>
                <a:latin typeface="Lato"/>
                <a:ea typeface="Lato"/>
                <a:cs typeface="Lato"/>
              </a:rPr>
              <a:t>recommendations for breast cancer redesigned around our user needs published on the </a:t>
            </a:r>
            <a:r>
              <a:rPr lang="en-GB" sz="1400" dirty="0">
                <a:solidFill>
                  <a:schemeClr val="bg1"/>
                </a:solidFill>
                <a:effectLst/>
                <a:latin typeface="Lato"/>
                <a:ea typeface="Lato"/>
                <a:cs typeface="Lato"/>
              </a:rPr>
              <a:t>NICE website</a:t>
            </a:r>
            <a:r>
              <a:rPr lang="en-GB" sz="1400" dirty="0">
                <a:solidFill>
                  <a:schemeClr val="bg1"/>
                </a:solidFill>
                <a:latin typeface="Lato"/>
                <a:ea typeface="Lato"/>
                <a:cs typeface="Lato"/>
              </a:rPr>
              <a:t> as a proof of concept</a:t>
            </a:r>
            <a:r>
              <a:rPr lang="en-GB" sz="1400" dirty="0">
                <a:solidFill>
                  <a:schemeClr val="bg1"/>
                </a:solidFill>
                <a:effectLst/>
                <a:latin typeface="Lato"/>
                <a:ea typeface="Lato"/>
                <a:cs typeface="Lato"/>
              </a:rPr>
              <a:t>.</a:t>
            </a:r>
          </a:p>
          <a:p>
            <a:pPr marL="342900" indent="-342900">
              <a:buFont typeface="+mj-lt"/>
              <a:buAutoNum type="arabicPeriod" startAt="2"/>
              <a:defRPr/>
            </a:pPr>
            <a:r>
              <a:rPr lang="en-GB" sz="1400" dirty="0">
                <a:solidFill>
                  <a:schemeClr val="bg1"/>
                </a:solidFill>
                <a:latin typeface="Lato"/>
                <a:ea typeface="Lato"/>
                <a:cs typeface="Lato"/>
              </a:rPr>
              <a:t>Undertake foundation work for content to be available and usable by </a:t>
            </a:r>
            <a:r>
              <a:rPr lang="en-GB" sz="1400" dirty="0">
                <a:solidFill>
                  <a:schemeClr val="bg1"/>
                </a:solidFill>
                <a:effectLst/>
                <a:latin typeface="Lato"/>
                <a:ea typeface="Lato"/>
                <a:cs typeface="Lato"/>
              </a:rPr>
              <a:t>third party </a:t>
            </a:r>
            <a:r>
              <a:rPr lang="en-GB" sz="1400" dirty="0">
                <a:solidFill>
                  <a:schemeClr val="bg1"/>
                </a:solidFill>
                <a:latin typeface="Lato"/>
                <a:ea typeface="Lato"/>
                <a:cs typeface="Lato"/>
              </a:rPr>
              <a:t>content aggregators and decision</a:t>
            </a:r>
            <a:r>
              <a:rPr lang="en-GB" sz="1400" dirty="0">
                <a:solidFill>
                  <a:schemeClr val="bg1"/>
                </a:solidFill>
                <a:effectLst/>
                <a:latin typeface="Lato"/>
                <a:ea typeface="Lato"/>
                <a:cs typeface="Lato"/>
              </a:rPr>
              <a:t> support </a:t>
            </a:r>
            <a:r>
              <a:rPr lang="en-GB" sz="1400" dirty="0">
                <a:solidFill>
                  <a:schemeClr val="bg1"/>
                </a:solidFill>
                <a:latin typeface="Lato"/>
                <a:ea typeface="Lato"/>
                <a:cs typeface="Lato"/>
              </a:rPr>
              <a:t>tools in the future</a:t>
            </a:r>
            <a:r>
              <a:rPr lang="en-GB" sz="1400" dirty="0">
                <a:solidFill>
                  <a:schemeClr val="bg1"/>
                </a:solidFill>
                <a:effectLst/>
                <a:latin typeface="Lato"/>
                <a:ea typeface="Lato"/>
                <a:cs typeface="Lato"/>
              </a:rPr>
              <a:t>.</a:t>
            </a:r>
          </a:p>
        </p:txBody>
      </p:sp>
      <p:graphicFrame>
        <p:nvGraphicFramePr>
          <p:cNvPr id="2" name="Table 2">
            <a:extLst>
              <a:ext uri="{FF2B5EF4-FFF2-40B4-BE49-F238E27FC236}">
                <a16:creationId xmlns:a16="http://schemas.microsoft.com/office/drawing/2014/main" id="{2859E583-ABA9-475C-8885-7B36E7B15E8B}"/>
              </a:ext>
            </a:extLst>
          </p:cNvPr>
          <p:cNvGraphicFramePr>
            <a:graphicFrameLocks noGrp="1"/>
          </p:cNvGraphicFramePr>
          <p:nvPr>
            <p:extLst>
              <p:ext uri="{D42A27DB-BD31-4B8C-83A1-F6EECF244321}">
                <p14:modId xmlns:p14="http://schemas.microsoft.com/office/powerpoint/2010/main" val="2519832995"/>
              </p:ext>
            </p:extLst>
          </p:nvPr>
        </p:nvGraphicFramePr>
        <p:xfrm>
          <a:off x="442546" y="2343936"/>
          <a:ext cx="11306908" cy="4419600"/>
        </p:xfrm>
        <a:graphic>
          <a:graphicData uri="http://schemas.openxmlformats.org/drawingml/2006/table">
            <a:tbl>
              <a:tblPr firstRow="1" bandRow="1">
                <a:tableStyleId>{93296810-A885-4BE3-A3E7-6D5BEEA58F35}</a:tableStyleId>
              </a:tblPr>
              <a:tblGrid>
                <a:gridCol w="4287716">
                  <a:extLst>
                    <a:ext uri="{9D8B030D-6E8A-4147-A177-3AD203B41FA5}">
                      <a16:colId xmlns:a16="http://schemas.microsoft.com/office/drawing/2014/main" val="1400856206"/>
                    </a:ext>
                  </a:extLst>
                </a:gridCol>
                <a:gridCol w="6137030">
                  <a:extLst>
                    <a:ext uri="{9D8B030D-6E8A-4147-A177-3AD203B41FA5}">
                      <a16:colId xmlns:a16="http://schemas.microsoft.com/office/drawing/2014/main" val="2224649716"/>
                    </a:ext>
                  </a:extLst>
                </a:gridCol>
                <a:gridCol w="882162">
                  <a:extLst>
                    <a:ext uri="{9D8B030D-6E8A-4147-A177-3AD203B41FA5}">
                      <a16:colId xmlns:a16="http://schemas.microsoft.com/office/drawing/2014/main" val="2208519918"/>
                    </a:ext>
                  </a:extLst>
                </a:gridCol>
              </a:tblGrid>
              <a:tr h="285086">
                <a:tc>
                  <a:txBody>
                    <a:bodyPr/>
                    <a:lstStyle/>
                    <a:p>
                      <a:r>
                        <a:rPr lang="en-GB" sz="1300" dirty="0">
                          <a:solidFill>
                            <a:schemeClr val="tx1"/>
                          </a:solidFill>
                        </a:rPr>
                        <a:t>Milestone</a:t>
                      </a:r>
                    </a:p>
                  </a:txBody>
                  <a:tcPr/>
                </a:tc>
                <a:tc>
                  <a:txBody>
                    <a:bodyPr/>
                    <a:lstStyle/>
                    <a:p>
                      <a:r>
                        <a:rPr lang="en-GB" sz="1300">
                          <a:solidFill>
                            <a:schemeClr val="tx1"/>
                          </a:solidFill>
                        </a:rPr>
                        <a:t>Activity</a:t>
                      </a:r>
                    </a:p>
                  </a:txBody>
                  <a:tcPr/>
                </a:tc>
                <a:tc>
                  <a:txBody>
                    <a:bodyPr/>
                    <a:lstStyle/>
                    <a:p>
                      <a:r>
                        <a:rPr lang="en-GB" sz="1300">
                          <a:solidFill>
                            <a:schemeClr val="tx1"/>
                          </a:solidFill>
                        </a:rPr>
                        <a:t>Timeline</a:t>
                      </a:r>
                    </a:p>
                  </a:txBody>
                  <a:tcPr/>
                </a:tc>
                <a:extLst>
                  <a:ext uri="{0D108BD9-81ED-4DB2-BD59-A6C34878D82A}">
                    <a16:rowId xmlns:a16="http://schemas.microsoft.com/office/drawing/2014/main" val="2156430701"/>
                  </a:ext>
                </a:extLst>
              </a:tr>
              <a:tr h="1168857">
                <a:tc>
                  <a:txBody>
                    <a:bodyPr/>
                    <a:lstStyle/>
                    <a:p>
                      <a:pPr lvl="0">
                        <a:buNone/>
                      </a:pPr>
                      <a:r>
                        <a:rPr lang="en-GB" sz="1300" b="0" i="0" u="none" strike="noStrike" noProof="0">
                          <a:latin typeface="Lato"/>
                        </a:rPr>
                        <a:t>Publish useful and usable content on the breast cancer topic on the NICE website as a proof of concept.  </a:t>
                      </a:r>
                      <a:endParaRPr lang="en-US" b="0" i="0" u="none" strike="noStrike" noProof="0">
                        <a:latin typeface="Lato"/>
                      </a:endParaRPr>
                    </a:p>
                    <a:p>
                      <a:pPr lvl="0">
                        <a:buNone/>
                      </a:pPr>
                      <a:endParaRPr lang="en-GB" sz="1300" b="0" i="0" u="none" strike="noStrike" noProof="0">
                        <a:latin typeface="Lato"/>
                      </a:endParaRPr>
                    </a:p>
                    <a:p>
                      <a:pPr lvl="0">
                        <a:buNone/>
                      </a:pPr>
                      <a:r>
                        <a:rPr lang="en-GB" sz="1300" b="0" i="0" u="none" strike="noStrike" noProof="0">
                          <a:latin typeface="Lato"/>
                        </a:rPr>
                        <a:t>Undertake foundation work for content to be available and usable by third party, content aggregators and decision support tools in the future</a:t>
                      </a:r>
                      <a:endParaRPr lang="en-US" b="0" i="0" u="none" strike="noStrike" noProof="0">
                        <a:latin typeface="Lato"/>
                      </a:endParaRPr>
                    </a:p>
                  </a:txBody>
                  <a:tcPr/>
                </a:tc>
                <a:tc>
                  <a:txBody>
                    <a:bodyPr/>
                    <a:lstStyle/>
                    <a:p>
                      <a:pPr marL="285750" lvl="0" indent="-285750" algn="l">
                        <a:buFont typeface="Arial" panose="020B0604020202020204" pitchFamily="34" charset="0"/>
                        <a:buChar char="•"/>
                      </a:pPr>
                      <a:r>
                        <a:rPr lang="en-GB" sz="1300" b="0" i="0" u="none" strike="noStrike" noProof="0" dirty="0">
                          <a:latin typeface="Lato"/>
                        </a:rPr>
                        <a:t>Design structured website content for improved usability </a:t>
                      </a:r>
                      <a:endParaRPr lang="en-GB" sz="1300" dirty="0"/>
                    </a:p>
                    <a:p>
                      <a:pPr marL="285750" lvl="0" indent="-285750" algn="l">
                        <a:buFont typeface="Arial" panose="020B0604020202020204" pitchFamily="34" charset="0"/>
                        <a:buChar char="•"/>
                      </a:pPr>
                      <a:r>
                        <a:rPr lang="en-GB" sz="1300" b="0" i="0" u="none" strike="noStrike" noProof="0" dirty="0"/>
                        <a:t>Gather requirements from third parties to learn about their content needs in terms of content structure and delivery</a:t>
                      </a:r>
                      <a:endParaRPr lang="en-GB" sz="1300" b="0" i="0" u="none" strike="noStrike" noProof="0" dirty="0">
                        <a:latin typeface="Lato"/>
                      </a:endParaRPr>
                    </a:p>
                    <a:p>
                      <a:pPr marL="285750" lvl="0" indent="-285750">
                        <a:buFont typeface="Arial" panose="020B0604020202020204" pitchFamily="34" charset="0"/>
                        <a:buChar char="•"/>
                      </a:pPr>
                      <a:r>
                        <a:rPr lang="en-GB" sz="1300" dirty="0"/>
                        <a:t>Use content management tools to implement and test content</a:t>
                      </a:r>
                    </a:p>
                    <a:p>
                      <a:pPr marL="285750" lvl="0" indent="-285750">
                        <a:buFont typeface="Arial" panose="020B0604020202020204" pitchFamily="34" charset="0"/>
                        <a:buChar char="•"/>
                      </a:pPr>
                      <a:r>
                        <a:rPr lang="en-GB" sz="1300" dirty="0"/>
                        <a:t>Publish breast cancer content piece on NICE website</a:t>
                      </a:r>
                    </a:p>
                  </a:txBody>
                  <a:tcPr/>
                </a:tc>
                <a:tc>
                  <a:txBody>
                    <a:bodyPr/>
                    <a:lstStyle/>
                    <a:p>
                      <a:r>
                        <a:rPr lang="en-GB" sz="1300"/>
                        <a:t>Q2</a:t>
                      </a:r>
                    </a:p>
                    <a:p>
                      <a:r>
                        <a:rPr lang="en-GB" sz="1300"/>
                        <a:t>Q2</a:t>
                      </a:r>
                    </a:p>
                    <a:p>
                      <a:pPr lvl="0">
                        <a:buNone/>
                      </a:pPr>
                      <a:endParaRPr lang="en-GB" sz="1300"/>
                    </a:p>
                    <a:p>
                      <a:r>
                        <a:rPr lang="en-GB" sz="1300"/>
                        <a:t>Q3</a:t>
                      </a:r>
                    </a:p>
                    <a:p>
                      <a:pPr lvl="0">
                        <a:buNone/>
                      </a:pPr>
                      <a:r>
                        <a:rPr lang="en-GB" sz="1300"/>
                        <a:t>Q4</a:t>
                      </a:r>
                    </a:p>
                  </a:txBody>
                  <a:tcPr/>
                </a:tc>
                <a:extLst>
                  <a:ext uri="{0D108BD9-81ED-4DB2-BD59-A6C34878D82A}">
                    <a16:rowId xmlns:a16="http://schemas.microsoft.com/office/drawing/2014/main" val="3048731540"/>
                  </a:ext>
                </a:extLst>
              </a:tr>
              <a:tr h="555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Design a sustainable future operating model to accommodate new ways of working for guideline production</a:t>
                      </a:r>
                      <a:endParaRPr lang="en-GB" sz="13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285750" indent="-285750">
                        <a:buFont typeface="Arial" panose="020B0604020202020204" pitchFamily="34" charset="0"/>
                        <a:buChar char="•"/>
                      </a:pPr>
                      <a:r>
                        <a:rPr lang="en-GB" sz="1300" dirty="0" err="1"/>
                        <a:t>CfG</a:t>
                      </a:r>
                      <a:r>
                        <a:rPr lang="en-GB" sz="1300" dirty="0"/>
                        <a:t> high level operating model design principles (including operating budget) agreed</a:t>
                      </a:r>
                    </a:p>
                    <a:p>
                      <a:pPr marL="285750" indent="-285750">
                        <a:buFont typeface="Arial" panose="020B0604020202020204" pitchFamily="34" charset="0"/>
                        <a:buChar char="•"/>
                      </a:pPr>
                      <a:r>
                        <a:rPr lang="en-GB" sz="1300" dirty="0"/>
                        <a:t>Operating model design complete and signed off for phased implementation</a:t>
                      </a:r>
                    </a:p>
                  </a:txBody>
                  <a:tcPr/>
                </a:tc>
                <a:tc>
                  <a:txBody>
                    <a:bodyPr/>
                    <a:lstStyle/>
                    <a:p>
                      <a:r>
                        <a:rPr lang="en-GB" sz="1300" dirty="0"/>
                        <a:t>Q2</a:t>
                      </a:r>
                    </a:p>
                    <a:p>
                      <a:endParaRPr lang="en-GB" sz="1300" dirty="0"/>
                    </a:p>
                    <a:p>
                      <a:pPr lvl="0">
                        <a:buNone/>
                      </a:pPr>
                      <a:r>
                        <a:rPr lang="en-GB" sz="1300" dirty="0"/>
                        <a:t>Q4</a:t>
                      </a:r>
                    </a:p>
                  </a:txBody>
                  <a:tcPr/>
                </a:tc>
                <a:extLst>
                  <a:ext uri="{0D108BD9-81ED-4DB2-BD59-A6C34878D82A}">
                    <a16:rowId xmlns:a16="http://schemas.microsoft.com/office/drawing/2014/main" val="1591755554"/>
                  </a:ext>
                </a:extLst>
              </a:tr>
              <a:tr h="841007">
                <a:tc>
                  <a:txBody>
                    <a:bodyPr/>
                    <a:lstStyle/>
                    <a:p>
                      <a:r>
                        <a:rPr lang="en-GB" sz="1300"/>
                        <a:t>Produce methods and processes for digital living guideline recommendations</a:t>
                      </a:r>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300" b="0" u="none" strike="noStrike" kern="1200" cap="none" spc="0" normalizeH="0" baseline="0" noProof="0">
                          <a:ln>
                            <a:noFill/>
                          </a:ln>
                          <a:solidFill>
                            <a:srgbClr val="000000"/>
                          </a:solidFill>
                          <a:effectLst/>
                          <a:uLnTx/>
                          <a:uFillTx/>
                        </a:rPr>
                        <a:t>Review learning from living COVID-19 and topic suites</a:t>
                      </a:r>
                      <a:endParaRPr kumimoji="0" lang="en-GB" sz="1300" b="0" u="none" strike="noStrike" kern="1200" cap="none" spc="0" normalizeH="0" baseline="0" noProof="0">
                        <a:ln>
                          <a:noFill/>
                        </a:ln>
                        <a:solidFill>
                          <a:srgbClr val="000000"/>
                        </a:solidFill>
                        <a:effectLst/>
                        <a:uLnTx/>
                        <a:uFillTx/>
                      </a:endParaRP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300" b="0" u="none" strike="noStrike" kern="1200" cap="none" spc="0" normalizeH="0" baseline="0">
                          <a:ln>
                            <a:noFill/>
                          </a:ln>
                          <a:solidFill>
                            <a:srgbClr val="000000"/>
                          </a:solidFill>
                          <a:effectLst/>
                          <a:uLnTx/>
                          <a:uFillTx/>
                        </a:rPr>
                        <a:t>Map new methods and processes needed for digital living guideline development</a:t>
                      </a:r>
                      <a:endParaRPr lang="en-GB" sz="1300" b="0" i="0" u="none" strike="noStrike" kern="1200" cap="none" spc="0" normalizeH="0" baseline="0">
                        <a:ln>
                          <a:noFill/>
                        </a:ln>
                        <a:solidFill>
                          <a:srgbClr val="000000"/>
                        </a:solidFill>
                        <a:effectLst/>
                        <a:uLnTx/>
                        <a:uFillTx/>
                        <a:latin typeface="+mn-lt"/>
                        <a:ea typeface="Lato"/>
                        <a:cs typeface="Lato"/>
                      </a:endParaRPr>
                    </a:p>
                    <a:p>
                      <a:pPr marL="285750" marR="0" lvl="0" indent="-285750" algn="l">
                        <a:lnSpc>
                          <a:spcPct val="100000"/>
                        </a:lnSpc>
                        <a:spcBef>
                          <a:spcPts val="0"/>
                        </a:spcBef>
                        <a:spcAft>
                          <a:spcPts val="0"/>
                        </a:spcAft>
                        <a:buClrTx/>
                        <a:buSzTx/>
                        <a:buFont typeface="Arial" panose="020B0604020202020204" pitchFamily="34" charset="0"/>
                        <a:buChar char="•"/>
                      </a:pPr>
                      <a:r>
                        <a:rPr lang="en-GB" sz="1300" b="0" u="none" strike="noStrike" kern="1200" cap="none" spc="0" normalizeH="0" baseline="0">
                          <a:ln>
                            <a:noFill/>
                          </a:ln>
                          <a:solidFill>
                            <a:srgbClr val="000000"/>
                          </a:solidFill>
                          <a:effectLst/>
                          <a:uLnTx/>
                          <a:uFillTx/>
                        </a:rPr>
                        <a:t>Feed changes into guideline manual update</a:t>
                      </a:r>
                      <a:endParaRPr kumimoji="0" lang="en-GB" sz="1300" b="0" u="none" strike="noStrike" kern="1200" cap="none" spc="0" normalizeH="0" baseline="0">
                        <a:ln>
                          <a:noFill/>
                        </a:ln>
                        <a:solidFill>
                          <a:srgbClr val="000000"/>
                        </a:solidFill>
                        <a:effectLst/>
                        <a:uLnTx/>
                        <a:uFillTx/>
                      </a:endParaRPr>
                    </a:p>
                  </a:txBody>
                  <a:tcPr/>
                </a:tc>
                <a:tc>
                  <a:txBody>
                    <a:bodyPr/>
                    <a:lstStyle/>
                    <a:p>
                      <a:r>
                        <a:rPr lang="en-GB" sz="1300"/>
                        <a:t>Q1</a:t>
                      </a:r>
                      <a:endParaRPr lang="en-US"/>
                    </a:p>
                    <a:p>
                      <a:r>
                        <a:rPr lang="en-GB" sz="1300"/>
                        <a:t>Q3</a:t>
                      </a:r>
                    </a:p>
                    <a:p>
                      <a:pPr lvl="0">
                        <a:buNone/>
                      </a:pPr>
                      <a:endParaRPr lang="en-GB" sz="1300"/>
                    </a:p>
                    <a:p>
                      <a:r>
                        <a:rPr lang="en-GB" sz="1300"/>
                        <a:t>Q4</a:t>
                      </a:r>
                    </a:p>
                  </a:txBody>
                  <a:tcPr/>
                </a:tc>
                <a:extLst>
                  <a:ext uri="{0D108BD9-81ED-4DB2-BD59-A6C34878D82A}">
                    <a16:rowId xmlns:a16="http://schemas.microsoft.com/office/drawing/2014/main" val="3632308619"/>
                  </a:ext>
                </a:extLst>
              </a:tr>
              <a:tr h="983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t>D</a:t>
                      </a:r>
                      <a:r>
                        <a:rPr lang="en-GB" sz="1300">
                          <a:effectLst/>
                        </a:rPr>
                        <a:t>eliver a bespoke implementation approach in partnership with national organisations, including an automated measurement framework</a:t>
                      </a:r>
                      <a:endParaRPr lang="en-GB" sz="1300">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285750" indent="-285750">
                        <a:buFont typeface="Arial" panose="020B0604020202020204" pitchFamily="34" charset="0"/>
                        <a:buChar char="•"/>
                      </a:pPr>
                      <a:r>
                        <a:rPr lang="en-GB" sz="1300" b="0" dirty="0">
                          <a:solidFill>
                            <a:schemeClr val="tx1"/>
                          </a:solidFill>
                        </a:rPr>
                        <a:t>Implementation activity of living guideline recommendations identified that can be embedded in development to enable the measurement of adoption and impact</a:t>
                      </a:r>
                    </a:p>
                    <a:p>
                      <a:pPr marL="285750" indent="-285750">
                        <a:buFont typeface="Arial" panose="020B0604020202020204" pitchFamily="34" charset="0"/>
                        <a:buChar char="•"/>
                      </a:pPr>
                      <a:r>
                        <a:rPr lang="en-GB" sz="1300" dirty="0">
                          <a:solidFill>
                            <a:schemeClr val="tx1"/>
                          </a:solidFill>
                        </a:rPr>
                        <a:t>Intelligence gathering and feedback into decisions taking place</a:t>
                      </a:r>
                    </a:p>
                    <a:p>
                      <a:pPr marL="285750" indent="-285750">
                        <a:buFont typeface="Arial" panose="020B0604020202020204" pitchFamily="34" charset="0"/>
                        <a:buChar char="•"/>
                      </a:pPr>
                      <a:r>
                        <a:rPr lang="en-GB" sz="1300" dirty="0">
                          <a:solidFill>
                            <a:schemeClr val="tx1"/>
                          </a:solidFill>
                        </a:rPr>
                        <a:t>Deliver a bespoke implementation approach in partnership with national organisations, including an automated measurement framework</a:t>
                      </a:r>
                    </a:p>
                  </a:txBody>
                  <a:tcPr/>
                </a:tc>
                <a:tc>
                  <a:txBody>
                    <a:bodyPr/>
                    <a:lstStyle/>
                    <a:p>
                      <a:r>
                        <a:rPr lang="en-GB" sz="1300" dirty="0"/>
                        <a:t>Q1</a:t>
                      </a:r>
                    </a:p>
                    <a:p>
                      <a:endParaRPr lang="en-GB" sz="1300" dirty="0"/>
                    </a:p>
                    <a:p>
                      <a:pPr lvl="0">
                        <a:buNone/>
                      </a:pPr>
                      <a:endParaRPr lang="en-GB" sz="1300" dirty="0"/>
                    </a:p>
                    <a:p>
                      <a:r>
                        <a:rPr lang="en-GB" sz="1300" dirty="0"/>
                        <a:t>Q3</a:t>
                      </a:r>
                    </a:p>
                    <a:p>
                      <a:r>
                        <a:rPr lang="en-GB" sz="1300" dirty="0"/>
                        <a:t>Q4</a:t>
                      </a:r>
                    </a:p>
                  </a:txBody>
                  <a:tcPr/>
                </a:tc>
                <a:extLst>
                  <a:ext uri="{0D108BD9-81ED-4DB2-BD59-A6C34878D82A}">
                    <a16:rowId xmlns:a16="http://schemas.microsoft.com/office/drawing/2014/main" val="633003472"/>
                  </a:ext>
                </a:extLst>
              </a:tr>
            </a:tbl>
          </a:graphicData>
        </a:graphic>
      </p:graphicFrame>
    </p:spTree>
    <p:extLst>
      <p:ext uri="{BB962C8B-B14F-4D97-AF65-F5344CB8AC3E}">
        <p14:creationId xmlns:p14="http://schemas.microsoft.com/office/powerpoint/2010/main" val="3286339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B74246-1164-4A34-8427-D1E50BB907C4}"/>
              </a:ext>
              <a:ext uri="{C183D7F6-B498-43B3-948B-1728B52AA6E4}">
                <adec:decorative xmlns:adec="http://schemas.microsoft.com/office/drawing/2017/decorative" val="1"/>
              </a:ext>
            </a:extLst>
          </p:cNvPr>
          <p:cNvSpPr/>
          <p:nvPr/>
        </p:nvSpPr>
        <p:spPr>
          <a:xfrm>
            <a:off x="1195388" y="2052639"/>
            <a:ext cx="4595812" cy="566737"/>
          </a:xfrm>
          <a:prstGeom prst="rect">
            <a:avLst/>
          </a:prstGeom>
          <a:solidFill>
            <a:srgbClr val="004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Placeholder 3">
            <a:extLst>
              <a:ext uri="{FF2B5EF4-FFF2-40B4-BE49-F238E27FC236}">
                <a16:creationId xmlns:a16="http://schemas.microsoft.com/office/drawing/2014/main" id="{CCF00717-F3EC-4835-AA91-F93E0354D290}"/>
              </a:ext>
              <a:ext uri="{C183D7F6-B498-43B3-948B-1728B52AA6E4}">
                <adec:decorative xmlns:adec="http://schemas.microsoft.com/office/drawing/2017/decorative" val="1"/>
              </a:ext>
            </a:extLst>
          </p:cNvPr>
          <p:cNvPicPr>
            <a:picLocks noGrp="1" noChangeAspect="1"/>
          </p:cNvPicPr>
          <p:nvPr>
            <p:ph type="pic" sz="quarter" idx="10"/>
          </p:nvPr>
        </p:nvPicPr>
        <p:blipFill>
          <a:blip r:embed="rId2"/>
          <a:srcRect l="37513" r="37513"/>
          <a:stretch/>
        </p:blipFill>
        <p:spPr>
          <a:xfrm>
            <a:off x="9545044" y="391242"/>
            <a:ext cx="2286956" cy="6098821"/>
          </a:xfrm>
        </p:spPr>
      </p:pic>
      <p:sp>
        <p:nvSpPr>
          <p:cNvPr id="6" name="Title 3">
            <a:extLst>
              <a:ext uri="{FF2B5EF4-FFF2-40B4-BE49-F238E27FC236}">
                <a16:creationId xmlns:a16="http://schemas.microsoft.com/office/drawing/2014/main" id="{B76DC4A7-594D-4683-9C47-A20F62EC987C}"/>
              </a:ext>
            </a:extLst>
          </p:cNvPr>
          <p:cNvSpPr txBox="1">
            <a:spLocks/>
          </p:cNvSpPr>
          <p:nvPr/>
        </p:nvSpPr>
        <p:spPr>
          <a:xfrm>
            <a:off x="653547" y="1481139"/>
            <a:ext cx="7642729" cy="465772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kern="1200">
                <a:solidFill>
                  <a:srgbClr val="FFFFFF"/>
                </a:solidFill>
                <a:latin typeface="Lato" panose="020F0502020204030203" pitchFamily="34" charset="0"/>
                <a:ea typeface="Lato" panose="020F0502020204030203" pitchFamily="34" charset="0"/>
                <a:cs typeface="Lato" panose="020F0502020204030203" pitchFamily="34" charset="0"/>
              </a:defRPr>
            </a:lvl1pPr>
          </a:lstStyle>
          <a:p>
            <a:r>
              <a:rPr lang="en-GB" sz="7200">
                <a:latin typeface="Lato Black"/>
                <a:ea typeface="Lato Black"/>
                <a:cs typeface="Lato Black"/>
              </a:rPr>
              <a:t>Objective 2</a:t>
            </a:r>
            <a:br>
              <a:rPr lang="en-GB" sz="7200">
                <a:latin typeface="Lato Black" panose="020F0502020204030203" pitchFamily="34" charset="0"/>
                <a:ea typeface="Lato Black" panose="020F0502020204030203" pitchFamily="34" charset="0"/>
                <a:cs typeface="Lato Black" panose="020F0502020204030203" pitchFamily="34" charset="0"/>
              </a:rPr>
            </a:br>
            <a:br>
              <a:rPr lang="en-GB" sz="4600"/>
            </a:br>
            <a:r>
              <a:rPr lang="en-GB" sz="3600" b="0">
                <a:latin typeface="Lato"/>
                <a:ea typeface="Lato"/>
                <a:cs typeface="Lato"/>
              </a:rPr>
              <a:t>Expanding our capacity for technology appraisal guidance for medicines by 20% through developing a more proportionate approach</a:t>
            </a:r>
            <a:br>
              <a:rPr lang="en-GB"/>
            </a:br>
            <a:endParaRPr lang="en-GB" b="0">
              <a:solidFill>
                <a:schemeClr val="bg1"/>
              </a:solidFill>
            </a:endParaRPr>
          </a:p>
        </p:txBody>
      </p:sp>
      <p:sp>
        <p:nvSpPr>
          <p:cNvPr id="2" name="Title 1">
            <a:extLst>
              <a:ext uri="{FF2B5EF4-FFF2-40B4-BE49-F238E27FC236}">
                <a16:creationId xmlns:a16="http://schemas.microsoft.com/office/drawing/2014/main" id="{5EFA1BA4-E7E6-0BC9-053D-BB663025A92D}"/>
              </a:ext>
            </a:extLst>
          </p:cNvPr>
          <p:cNvSpPr>
            <a:spLocks noGrp="1"/>
          </p:cNvSpPr>
          <p:nvPr>
            <p:ph type="ctrTitle"/>
          </p:nvPr>
        </p:nvSpPr>
        <p:spPr/>
        <p:txBody>
          <a:bodyPr/>
          <a:lstStyle/>
          <a:p>
            <a:r>
              <a:rPr lang="en-GB" dirty="0"/>
              <a:t>Objective 2</a:t>
            </a:r>
          </a:p>
        </p:txBody>
      </p:sp>
    </p:spTree>
    <p:extLst>
      <p:ext uri="{BB962C8B-B14F-4D97-AF65-F5344CB8AC3E}">
        <p14:creationId xmlns:p14="http://schemas.microsoft.com/office/powerpoint/2010/main" val="2703240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wall, indoor, toothbrush&#10;&#10;Description automatically generated">
            <a:extLst>
              <a:ext uri="{FF2B5EF4-FFF2-40B4-BE49-F238E27FC236}">
                <a16:creationId xmlns:a16="http://schemas.microsoft.com/office/drawing/2014/main" id="{4065BC14-9D76-4181-8ADA-4E670A03C8D7}"/>
              </a:ext>
            </a:extLst>
          </p:cNvPr>
          <p:cNvPicPr>
            <a:picLocks noGrp="1" noChangeAspect="1"/>
          </p:cNvPicPr>
          <p:nvPr>
            <p:ph type="pic" sz="quarter" idx="16"/>
          </p:nvPr>
        </p:nvPicPr>
        <p:blipFill>
          <a:blip r:embed="rId3"/>
          <a:srcRect l="27681" r="27681"/>
          <a:stretch>
            <a:fillRect/>
          </a:stretch>
        </p:blipFill>
        <p:spPr/>
      </p:pic>
      <p:sp>
        <p:nvSpPr>
          <p:cNvPr id="8" name="Subtitle 4">
            <a:extLst>
              <a:ext uri="{FF2B5EF4-FFF2-40B4-BE49-F238E27FC236}">
                <a16:creationId xmlns:a16="http://schemas.microsoft.com/office/drawing/2014/main" id="{F1B75CFA-D309-4D16-9106-787776ED8CDD}"/>
              </a:ext>
            </a:extLst>
          </p:cNvPr>
          <p:cNvSpPr>
            <a:spLocks noGrp="1"/>
          </p:cNvSpPr>
          <p:nvPr>
            <p:ph type="body" sz="quarter" idx="10"/>
          </p:nvPr>
        </p:nvSpPr>
        <p:spPr>
          <a:xfrm>
            <a:off x="8276804" y="662845"/>
            <a:ext cx="3305339" cy="4923567"/>
          </a:xfrm>
        </p:spPr>
        <p:txBody>
          <a:bodyPr vert="horz" lIns="91440" tIns="45720" rIns="91440" bIns="45720" numCol="1" rtlCol="0" anchor="t">
            <a:noAutofit/>
          </a:bodyPr>
          <a:lstStyle/>
          <a:p>
            <a:pPr marL="0" indent="0">
              <a:buNone/>
            </a:pPr>
            <a:r>
              <a:rPr lang="en-GB" sz="1400">
                <a:latin typeface="Lato"/>
                <a:ea typeface="Lato"/>
                <a:cs typeface="Lato"/>
              </a:rPr>
              <a:t>The range and complexity of technologies that NICE now reviews is greater than ever. But not all technologies can easily fit into our existing technology appraisal processes. A few medicines or technologies take up a large proportion of our teams’ time, while other potentially simpler appraisals may be delayed due to a lack of capacity.</a:t>
            </a:r>
          </a:p>
          <a:p>
            <a:r>
              <a:rPr lang="en-GB" sz="1400">
                <a:latin typeface="Lato"/>
                <a:ea typeface="Lato"/>
                <a:cs typeface="Lato"/>
              </a:rPr>
              <a:t>A proportional approach will help differentiate our appraisal processes, so that some medicines can move through a simpler, smoother, faster process, allowing more time to consider the complex appraisals/interventions which need bespoke attention. </a:t>
            </a:r>
            <a:endParaRPr lang="en-GB" sz="1400"/>
          </a:p>
          <a:p>
            <a:r>
              <a:rPr lang="en-GB" sz="1400">
                <a:latin typeface="Lato"/>
                <a:ea typeface="Lato"/>
                <a:cs typeface="Lato"/>
              </a:rPr>
              <a:t>This priority will develop a clear route for different types of technologies to go down, increase our capacity from 2023/24 by 20% by ensuring we make the best use of our technical and project resources, and that people and patients can access promising treatments more quickly. </a:t>
            </a:r>
            <a:endParaRPr lang="en-GB" sz="1400"/>
          </a:p>
        </p:txBody>
      </p:sp>
      <p:sp>
        <p:nvSpPr>
          <p:cNvPr id="6" name="Title 3">
            <a:extLst>
              <a:ext uri="{FF2B5EF4-FFF2-40B4-BE49-F238E27FC236}">
                <a16:creationId xmlns:a16="http://schemas.microsoft.com/office/drawing/2014/main" id="{4725E7AF-4975-48C7-92C1-447FAA61A12C}"/>
              </a:ext>
            </a:extLst>
          </p:cNvPr>
          <p:cNvSpPr>
            <a:spLocks noGrp="1"/>
          </p:cNvSpPr>
          <p:nvPr>
            <p:ph type="ctrTitle" idx="4294967295"/>
          </p:nvPr>
        </p:nvSpPr>
        <p:spPr>
          <a:xfrm>
            <a:off x="4776788" y="582612"/>
            <a:ext cx="2928937" cy="3394076"/>
          </a:xfrm>
        </p:spPr>
        <p:txBody>
          <a:bodyPr>
            <a:normAutofit/>
          </a:bodyPr>
          <a:lstStyle/>
          <a:p>
            <a:r>
              <a:rPr lang="en-GB" sz="3400">
                <a:solidFill>
                  <a:schemeClr val="bg1"/>
                </a:solidFill>
                <a:latin typeface="Lato"/>
                <a:ea typeface="Lato"/>
                <a:cs typeface="Lato"/>
              </a:rPr>
              <a:t>What is a proportionate approach to health </a:t>
            </a:r>
            <a:br>
              <a:rPr lang="en-GB" sz="3400">
                <a:solidFill>
                  <a:schemeClr val="bg1"/>
                </a:solidFill>
                <a:latin typeface="Lato"/>
                <a:ea typeface="Lato"/>
                <a:cs typeface="Lato"/>
              </a:rPr>
            </a:br>
            <a:r>
              <a:rPr lang="en-GB" sz="3400">
                <a:solidFill>
                  <a:schemeClr val="bg1"/>
                </a:solidFill>
                <a:latin typeface="Lato"/>
                <a:ea typeface="Lato"/>
                <a:cs typeface="Lato"/>
              </a:rPr>
              <a:t>technology appraisal for medicines? </a:t>
            </a:r>
            <a:endParaRPr lang="en-GB" sz="3400">
              <a:solidFill>
                <a:schemeClr val="bg1"/>
              </a:solidFill>
            </a:endParaRPr>
          </a:p>
        </p:txBody>
      </p:sp>
    </p:spTree>
    <p:extLst>
      <p:ext uri="{BB962C8B-B14F-4D97-AF65-F5344CB8AC3E}">
        <p14:creationId xmlns:p14="http://schemas.microsoft.com/office/powerpoint/2010/main" val="2658084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A2CE2-F15D-476D-B58F-DBB5271E6D41}"/>
              </a:ext>
            </a:extLst>
          </p:cNvPr>
          <p:cNvSpPr>
            <a:spLocks noGrp="1"/>
          </p:cNvSpPr>
          <p:nvPr>
            <p:ph type="ctrTitle"/>
          </p:nvPr>
        </p:nvSpPr>
        <p:spPr/>
        <p:txBody>
          <a:bodyPr>
            <a:noAutofit/>
          </a:bodyPr>
          <a:lstStyle/>
          <a:p>
            <a:pPr>
              <a:lnSpc>
                <a:spcPct val="100000"/>
              </a:lnSpc>
            </a:pPr>
            <a:r>
              <a:rPr lang="en-GB" sz="3200">
                <a:latin typeface="Lato"/>
                <a:ea typeface="Lato"/>
                <a:cs typeface="Lato"/>
              </a:rPr>
              <a:t>Proportionate approach to health technology appraisal for medicines: outputs and milestones</a:t>
            </a:r>
            <a:br>
              <a:rPr lang="en-GB" sz="3200"/>
            </a:br>
            <a:endParaRPr lang="en-GB" sz="3200"/>
          </a:p>
        </p:txBody>
      </p:sp>
      <p:sp>
        <p:nvSpPr>
          <p:cNvPr id="7" name="TextBox 6">
            <a:extLst>
              <a:ext uri="{FF2B5EF4-FFF2-40B4-BE49-F238E27FC236}">
                <a16:creationId xmlns:a16="http://schemas.microsoft.com/office/drawing/2014/main" id="{27CCC3A7-59E2-4AA3-84CD-FC1C79281494}"/>
              </a:ext>
            </a:extLst>
          </p:cNvPr>
          <p:cNvSpPr txBox="1"/>
          <p:nvPr/>
        </p:nvSpPr>
        <p:spPr>
          <a:xfrm>
            <a:off x="561917" y="1778698"/>
            <a:ext cx="11133700" cy="1384995"/>
          </a:xfrm>
          <a:prstGeom prst="rect">
            <a:avLst/>
          </a:prstGeom>
          <a:noFill/>
        </p:spPr>
        <p:txBody>
          <a:bodyPr wrap="square" lIns="91440" tIns="45720" rIns="91440" bIns="45720" anchor="t">
            <a:spAutoFit/>
          </a:bodyPr>
          <a:lstStyle/>
          <a:p>
            <a:pPr marL="0" indent="0">
              <a:buNone/>
            </a:pPr>
            <a:r>
              <a:rPr lang="en-GB" sz="1400" b="1" dirty="0">
                <a:solidFill>
                  <a:schemeClr val="bg1"/>
                </a:solidFill>
                <a:latin typeface="Lato"/>
                <a:ea typeface="Lato"/>
                <a:cs typeface="Lato"/>
              </a:rPr>
              <a:t>Primary outputs by March 2023</a:t>
            </a:r>
            <a:endParaRPr lang="en-GB" sz="1400" dirty="0">
              <a:solidFill>
                <a:schemeClr val="bg1"/>
              </a:solidFill>
              <a:latin typeface="Lato"/>
              <a:ea typeface="Lato"/>
              <a:cs typeface="Lato"/>
            </a:endParaRPr>
          </a:p>
          <a:p>
            <a:r>
              <a:rPr lang="en-GB" sz="1400" dirty="0">
                <a:solidFill>
                  <a:schemeClr val="bg1"/>
                </a:solidFill>
                <a:effectLst/>
                <a:latin typeface="Lato"/>
                <a:ea typeface="Lato"/>
                <a:cs typeface="Lato"/>
              </a:rPr>
              <a:t>1. </a:t>
            </a:r>
            <a:r>
              <a:rPr lang="en-GB" sz="1400" dirty="0">
                <a:solidFill>
                  <a:schemeClr val="bg1"/>
                </a:solidFill>
                <a:latin typeface="Lato"/>
                <a:ea typeface="Lato"/>
                <a:cs typeface="Lato"/>
              </a:rPr>
              <a:t>Create a </a:t>
            </a:r>
            <a:r>
              <a:rPr lang="en-GB" sz="1400" dirty="0">
                <a:solidFill>
                  <a:schemeClr val="bg1"/>
                </a:solidFill>
                <a:effectLst/>
                <a:latin typeface="Lato"/>
                <a:ea typeface="Lato"/>
                <a:cs typeface="Lato"/>
              </a:rPr>
              <a:t>Health Technology Assessment Innovation Laboratory (HTA Lab) </a:t>
            </a:r>
            <a:r>
              <a:rPr lang="en-GB" sz="1400" dirty="0">
                <a:solidFill>
                  <a:schemeClr val="bg1"/>
                </a:solidFill>
                <a:latin typeface="Lato"/>
                <a:ea typeface="Lato"/>
                <a:cs typeface="Lato"/>
              </a:rPr>
              <a:t>to support the </a:t>
            </a:r>
            <a:r>
              <a:rPr lang="en-GB" sz="1400" dirty="0">
                <a:solidFill>
                  <a:schemeClr val="bg1"/>
                </a:solidFill>
                <a:effectLst/>
                <a:latin typeface="Lato"/>
                <a:ea typeface="Lato"/>
                <a:cs typeface="Lato"/>
              </a:rPr>
              <a:t>evaluation of innovative and potentially highly beneficial health technologies, where application of NICE’s current frameworks alone would not meet the needs of patients, the public and health system partners.</a:t>
            </a:r>
          </a:p>
          <a:p>
            <a:pPr marL="0" indent="0">
              <a:buNone/>
            </a:pPr>
            <a:r>
              <a:rPr lang="en-GB" sz="1400" dirty="0">
                <a:solidFill>
                  <a:schemeClr val="bg1"/>
                </a:solidFill>
                <a:latin typeface="Lato"/>
                <a:ea typeface="Lato"/>
                <a:cs typeface="Lato"/>
              </a:rPr>
              <a:t>2. </a:t>
            </a:r>
            <a:r>
              <a:rPr lang="en-GB" sz="1400" dirty="0">
                <a:solidFill>
                  <a:schemeClr val="bg1"/>
                </a:solidFill>
                <a:effectLst/>
                <a:latin typeface="Lato"/>
                <a:ea typeface="Lato"/>
                <a:cs typeface="Lato"/>
              </a:rPr>
              <a:t>Pilot and implement a shorter and less resource intensive technology </a:t>
            </a:r>
            <a:r>
              <a:rPr lang="en-GB" sz="1400" dirty="0">
                <a:solidFill>
                  <a:schemeClr val="bg1"/>
                </a:solidFill>
                <a:latin typeface="Lato"/>
                <a:ea typeface="Lato"/>
                <a:cs typeface="Lato"/>
              </a:rPr>
              <a:t>a</a:t>
            </a:r>
            <a:r>
              <a:rPr lang="en-GB" sz="1400" dirty="0">
                <a:solidFill>
                  <a:schemeClr val="bg1"/>
                </a:solidFill>
                <a:effectLst/>
                <a:latin typeface="Lato"/>
                <a:ea typeface="Lato"/>
                <a:cs typeface="Lato"/>
              </a:rPr>
              <a:t>ppraisal process </a:t>
            </a:r>
            <a:r>
              <a:rPr lang="en-GB" sz="1400" dirty="0">
                <a:solidFill>
                  <a:schemeClr val="bg1"/>
                </a:solidFill>
                <a:latin typeface="Lato"/>
                <a:ea typeface="Lato"/>
                <a:cs typeface="Lato"/>
              </a:rPr>
              <a:t>for t</a:t>
            </a:r>
            <a:r>
              <a:rPr lang="en-GB" sz="1400" dirty="0">
                <a:solidFill>
                  <a:schemeClr val="bg1"/>
                </a:solidFill>
                <a:effectLst/>
                <a:latin typeface="Lato"/>
                <a:ea typeface="Lato"/>
                <a:cs typeface="Lato"/>
              </a:rPr>
              <a:t>opics where a highly streamlined process can be applied.</a:t>
            </a:r>
            <a:endParaRPr lang="en-GB" sz="1400" b="1" dirty="0">
              <a:solidFill>
                <a:schemeClr val="bg1"/>
              </a:solidFill>
              <a:latin typeface="Lato"/>
              <a:ea typeface="Lato"/>
              <a:cs typeface="Lato"/>
            </a:endParaRPr>
          </a:p>
        </p:txBody>
      </p:sp>
      <p:graphicFrame>
        <p:nvGraphicFramePr>
          <p:cNvPr id="2" name="Table 2">
            <a:extLst>
              <a:ext uri="{FF2B5EF4-FFF2-40B4-BE49-F238E27FC236}">
                <a16:creationId xmlns:a16="http://schemas.microsoft.com/office/drawing/2014/main" id="{2859E583-ABA9-475C-8885-7B36E7B15E8B}"/>
              </a:ext>
            </a:extLst>
          </p:cNvPr>
          <p:cNvGraphicFramePr>
            <a:graphicFrameLocks noGrp="1"/>
          </p:cNvGraphicFramePr>
          <p:nvPr>
            <p:extLst>
              <p:ext uri="{D42A27DB-BD31-4B8C-83A1-F6EECF244321}">
                <p14:modId xmlns:p14="http://schemas.microsoft.com/office/powerpoint/2010/main" val="1971210776"/>
              </p:ext>
            </p:extLst>
          </p:nvPr>
        </p:nvGraphicFramePr>
        <p:xfrm>
          <a:off x="529150" y="3292536"/>
          <a:ext cx="11119708" cy="3037112"/>
        </p:xfrm>
        <a:graphic>
          <a:graphicData uri="http://schemas.openxmlformats.org/drawingml/2006/table">
            <a:tbl>
              <a:tblPr firstRow="1" bandRow="1">
                <a:tableStyleId>{00A15C55-8517-42AA-B614-E9B94910E393}</a:tableStyleId>
              </a:tblPr>
              <a:tblGrid>
                <a:gridCol w="2637215">
                  <a:extLst>
                    <a:ext uri="{9D8B030D-6E8A-4147-A177-3AD203B41FA5}">
                      <a16:colId xmlns:a16="http://schemas.microsoft.com/office/drawing/2014/main" val="1400856206"/>
                    </a:ext>
                  </a:extLst>
                </a:gridCol>
                <a:gridCol w="7645715">
                  <a:extLst>
                    <a:ext uri="{9D8B030D-6E8A-4147-A177-3AD203B41FA5}">
                      <a16:colId xmlns:a16="http://schemas.microsoft.com/office/drawing/2014/main" val="2224649716"/>
                    </a:ext>
                  </a:extLst>
                </a:gridCol>
                <a:gridCol w="836778">
                  <a:extLst>
                    <a:ext uri="{9D8B030D-6E8A-4147-A177-3AD203B41FA5}">
                      <a16:colId xmlns:a16="http://schemas.microsoft.com/office/drawing/2014/main" val="2208519918"/>
                    </a:ext>
                  </a:extLst>
                </a:gridCol>
              </a:tblGrid>
              <a:tr h="280847">
                <a:tc>
                  <a:txBody>
                    <a:bodyPr/>
                    <a:lstStyle/>
                    <a:p>
                      <a:r>
                        <a:rPr lang="en-GB" sz="1300"/>
                        <a:t>Milestone</a:t>
                      </a:r>
                    </a:p>
                  </a:txBody>
                  <a:tcPr/>
                </a:tc>
                <a:tc>
                  <a:txBody>
                    <a:bodyPr/>
                    <a:lstStyle/>
                    <a:p>
                      <a:r>
                        <a:rPr lang="en-GB" sz="1300" dirty="0"/>
                        <a:t>Activity</a:t>
                      </a:r>
                    </a:p>
                  </a:txBody>
                  <a:tcPr/>
                </a:tc>
                <a:tc>
                  <a:txBody>
                    <a:bodyPr/>
                    <a:lstStyle/>
                    <a:p>
                      <a:r>
                        <a:rPr lang="en-GB" sz="1300"/>
                        <a:t>Timeline</a:t>
                      </a:r>
                    </a:p>
                  </a:txBody>
                  <a:tcPr/>
                </a:tc>
                <a:extLst>
                  <a:ext uri="{0D108BD9-81ED-4DB2-BD59-A6C34878D82A}">
                    <a16:rowId xmlns:a16="http://schemas.microsoft.com/office/drawing/2014/main" val="2156430701"/>
                  </a:ext>
                </a:extLst>
              </a:tr>
              <a:tr h="1433798">
                <a:tc>
                  <a:txBody>
                    <a:bodyPr/>
                    <a:lstStyle/>
                    <a:p>
                      <a:r>
                        <a:rPr lang="en-GB" sz="1300"/>
                        <a:t>Create an HTA lab for complex and innovative technologies and establishment of new frameworks</a:t>
                      </a:r>
                    </a:p>
                  </a:txBody>
                  <a:tcPr/>
                </a:tc>
                <a:tc>
                  <a:txBody>
                    <a:bodyPr/>
                    <a:lstStyle/>
                    <a:p>
                      <a:pPr marL="285750" indent="-285750">
                        <a:buFont typeface="Arial" panose="020B0604020202020204" pitchFamily="34" charset="0"/>
                        <a:buChar char="•"/>
                      </a:pPr>
                      <a:r>
                        <a:rPr lang="en-GB" sz="1300">
                          <a:effectLst/>
                        </a:rPr>
                        <a:t>Short reports on potential HTA Lab products produced, characterising the challenges and reasons why NICE’s current frameworks alone may not meet the needs of patients, the public and health system partners</a:t>
                      </a:r>
                      <a:endParaRPr lang="en-GB" sz="1300"/>
                    </a:p>
                    <a:p>
                      <a:pPr marL="285750" indent="-285750">
                        <a:buFont typeface="Arial" panose="020B0604020202020204" pitchFamily="34" charset="0"/>
                        <a:buChar char="•"/>
                      </a:pPr>
                      <a:r>
                        <a:rPr lang="en-GB" sz="1300">
                          <a:effectLst/>
                        </a:rPr>
                        <a:t>Detailed outputs on 1-</a:t>
                      </a:r>
                      <a:r>
                        <a:rPr lang="en-GB" sz="1300">
                          <a:solidFill>
                            <a:schemeClr val="tx1"/>
                          </a:solidFill>
                          <a:effectLst/>
                        </a:rPr>
                        <a:t>2 </a:t>
                      </a:r>
                      <a:r>
                        <a:rPr lang="en-GB" sz="1300">
                          <a:effectLst/>
                        </a:rPr>
                        <a:t>products agreed as priorities for the HTA Lab</a:t>
                      </a:r>
                    </a:p>
                    <a:p>
                      <a:pPr marL="285750" lvl="0" indent="-285750">
                        <a:buFont typeface="Arial" panose="020B0604020202020204" pitchFamily="34" charset="0"/>
                        <a:buChar char="•"/>
                      </a:pPr>
                      <a:r>
                        <a:rPr lang="en-GB" sz="1300">
                          <a:effectLst/>
                        </a:rPr>
                        <a:t>Development of a framework for early value signals</a:t>
                      </a:r>
                    </a:p>
                    <a:p>
                      <a:pPr marL="285750" indent="-285750">
                        <a:buFont typeface="Arial" panose="020B0604020202020204" pitchFamily="34" charset="0"/>
                        <a:buChar char="•"/>
                      </a:pPr>
                      <a:r>
                        <a:rPr lang="en-GB" sz="1300">
                          <a:solidFill>
                            <a:schemeClr val="tx1"/>
                          </a:solidFill>
                        </a:rPr>
                        <a:t>Lessons learnt report completed on HTA lab activity in 2022/23 including recommendations for its continuous improvement</a:t>
                      </a:r>
                      <a:endParaRPr lang="en-GB" sz="1300"/>
                    </a:p>
                  </a:txBody>
                  <a:tcPr/>
                </a:tc>
                <a:tc>
                  <a:txBody>
                    <a:bodyPr/>
                    <a:lstStyle/>
                    <a:p>
                      <a:r>
                        <a:rPr lang="en-GB" sz="1300"/>
                        <a:t>Q2</a:t>
                      </a:r>
                    </a:p>
                    <a:p>
                      <a:endParaRPr lang="en-GB" sz="1300"/>
                    </a:p>
                    <a:p>
                      <a:endParaRPr lang="en-GB" sz="1300"/>
                    </a:p>
                    <a:p>
                      <a:r>
                        <a:rPr lang="en-GB" sz="1300"/>
                        <a:t>Q4</a:t>
                      </a:r>
                    </a:p>
                    <a:p>
                      <a:r>
                        <a:rPr lang="en-GB" sz="1300"/>
                        <a:t>Q4</a:t>
                      </a:r>
                    </a:p>
                    <a:p>
                      <a:pPr lvl="0">
                        <a:buNone/>
                      </a:pPr>
                      <a:r>
                        <a:rPr lang="en-GB" sz="1300"/>
                        <a:t>Q4</a:t>
                      </a:r>
                    </a:p>
                  </a:txBody>
                  <a:tcPr/>
                </a:tc>
                <a:extLst>
                  <a:ext uri="{0D108BD9-81ED-4DB2-BD59-A6C34878D82A}">
                    <a16:rowId xmlns:a16="http://schemas.microsoft.com/office/drawing/2014/main" val="3048731540"/>
                  </a:ext>
                </a:extLst>
              </a:tr>
              <a:tr h="1269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effectLst/>
                        </a:rPr>
                        <a:t>Pilot and implement a shorter and less resource intensive technology </a:t>
                      </a:r>
                      <a:r>
                        <a:rPr lang="en-GB" sz="1300" dirty="0"/>
                        <a:t>a</a:t>
                      </a:r>
                      <a:r>
                        <a:rPr lang="en-GB" sz="1300" dirty="0">
                          <a:effectLst/>
                        </a:rPr>
                        <a:t>ppraisal process </a:t>
                      </a:r>
                      <a:r>
                        <a:rPr lang="en-GB" sz="1300" dirty="0"/>
                        <a:t>for t</a:t>
                      </a:r>
                      <a:r>
                        <a:rPr lang="en-GB" sz="1300" dirty="0">
                          <a:effectLst/>
                        </a:rPr>
                        <a:t>opics where a highly streamlined process can be applied</a:t>
                      </a:r>
                      <a:endParaRPr lang="en-GB" sz="13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285750" indent="-285750">
                        <a:buFont typeface="Arial" panose="020B0604020202020204" pitchFamily="34" charset="0"/>
                        <a:buChar char="•"/>
                      </a:pPr>
                      <a:r>
                        <a:rPr lang="en-GB" sz="1300" b="0" dirty="0">
                          <a:effectLst/>
                        </a:rPr>
                        <a:t>Pilot a simpler, faster approach for technology appraisal evaluations</a:t>
                      </a:r>
                    </a:p>
                    <a:p>
                      <a:pPr marL="285750" indent="-285750">
                        <a:buFont typeface="Arial" panose="020B0604020202020204" pitchFamily="34" charset="0"/>
                        <a:buChar char="•"/>
                      </a:pPr>
                      <a:r>
                        <a:rPr lang="en-GB" sz="1300" b="0" dirty="0"/>
                        <a:t>Implement with interim methods and processes and modular updates</a:t>
                      </a:r>
                    </a:p>
                    <a:p>
                      <a:pPr marL="285750" indent="-285750">
                        <a:buFont typeface="Arial" panose="020B0604020202020204" pitchFamily="34" charset="0"/>
                        <a:buChar char="•"/>
                      </a:pPr>
                      <a:r>
                        <a:rPr lang="en-GB" sz="1300" dirty="0"/>
                        <a:t>KPI framework for the new proportionate appraisal evaluation programme proposed and agreed</a:t>
                      </a:r>
                    </a:p>
                    <a:p>
                      <a:pPr marL="285750" indent="-285750">
                        <a:buFont typeface="Arial" panose="020B0604020202020204" pitchFamily="34" charset="0"/>
                        <a:buChar char="•"/>
                      </a:pPr>
                      <a:r>
                        <a:rPr lang="en-GB" sz="1300" dirty="0"/>
                        <a:t>Draft resource model for delivering a proportionate approach for technology appraisal evaluations as a mainstream activity completed</a:t>
                      </a:r>
                    </a:p>
                  </a:txBody>
                  <a:tcPr/>
                </a:tc>
                <a:tc>
                  <a:txBody>
                    <a:bodyPr/>
                    <a:lstStyle/>
                    <a:p>
                      <a:r>
                        <a:rPr lang="en-GB" sz="1300" dirty="0"/>
                        <a:t>Q3</a:t>
                      </a:r>
                    </a:p>
                    <a:p>
                      <a:r>
                        <a:rPr lang="en-GB" sz="1300" dirty="0"/>
                        <a:t>Q4</a:t>
                      </a:r>
                    </a:p>
                    <a:p>
                      <a:r>
                        <a:rPr lang="en-GB" sz="1300" dirty="0"/>
                        <a:t>Q4</a:t>
                      </a:r>
                    </a:p>
                    <a:p>
                      <a:r>
                        <a:rPr lang="en-GB" sz="1300" dirty="0"/>
                        <a:t>Q4</a:t>
                      </a:r>
                    </a:p>
                  </a:txBody>
                  <a:tcPr/>
                </a:tc>
                <a:extLst>
                  <a:ext uri="{0D108BD9-81ED-4DB2-BD59-A6C34878D82A}">
                    <a16:rowId xmlns:a16="http://schemas.microsoft.com/office/drawing/2014/main" val="1591755554"/>
                  </a:ext>
                </a:extLst>
              </a:tr>
            </a:tbl>
          </a:graphicData>
        </a:graphic>
      </p:graphicFrame>
    </p:spTree>
    <p:extLst>
      <p:ext uri="{BB962C8B-B14F-4D97-AF65-F5344CB8AC3E}">
        <p14:creationId xmlns:p14="http://schemas.microsoft.com/office/powerpoint/2010/main" val="821241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using a computer&#10;&#10;Description automatically generated with medium confidence">
            <a:extLst>
              <a:ext uri="{FF2B5EF4-FFF2-40B4-BE49-F238E27FC236}">
                <a16:creationId xmlns:a16="http://schemas.microsoft.com/office/drawing/2014/main" id="{2E5F579D-D8A0-44EE-AAAF-BCE842CA9281}"/>
              </a:ext>
            </a:extLst>
          </p:cNvPr>
          <p:cNvPicPr>
            <a:picLocks noGrp="1" noChangeAspect="1"/>
          </p:cNvPicPr>
          <p:nvPr>
            <p:ph type="pic" sz="quarter" idx="10"/>
          </p:nvPr>
        </p:nvPicPr>
        <p:blipFill>
          <a:blip r:embed="rId2"/>
          <a:srcRect l="37519" r="37519"/>
          <a:stretch>
            <a:fillRect/>
          </a:stretch>
        </p:blipFill>
        <p:spPr/>
      </p:pic>
      <p:sp>
        <p:nvSpPr>
          <p:cNvPr id="6" name="Rectangle 5">
            <a:extLst>
              <a:ext uri="{FF2B5EF4-FFF2-40B4-BE49-F238E27FC236}">
                <a16:creationId xmlns:a16="http://schemas.microsoft.com/office/drawing/2014/main" id="{EE87C05C-02BC-4AD2-B965-9A5E7FEAFB0B}"/>
              </a:ext>
              <a:ext uri="{C183D7F6-B498-43B3-948B-1728B52AA6E4}">
                <adec:decorative xmlns:adec="http://schemas.microsoft.com/office/drawing/2017/decorative" val="1"/>
              </a:ext>
            </a:extLst>
          </p:cNvPr>
          <p:cNvSpPr/>
          <p:nvPr/>
        </p:nvSpPr>
        <p:spPr>
          <a:xfrm>
            <a:off x="1230899" y="1482055"/>
            <a:ext cx="4595812" cy="566737"/>
          </a:xfrm>
          <a:prstGeom prst="rect">
            <a:avLst/>
          </a:prstGeom>
          <a:solidFill>
            <a:srgbClr val="004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3">
            <a:extLst>
              <a:ext uri="{FF2B5EF4-FFF2-40B4-BE49-F238E27FC236}">
                <a16:creationId xmlns:a16="http://schemas.microsoft.com/office/drawing/2014/main" id="{9080A8DE-EB6E-4BA0-BEC7-A6BC7CBD07D3}"/>
              </a:ext>
            </a:extLst>
          </p:cNvPr>
          <p:cNvSpPr txBox="1">
            <a:spLocks/>
          </p:cNvSpPr>
          <p:nvPr/>
        </p:nvSpPr>
        <p:spPr>
          <a:xfrm>
            <a:off x="671302" y="894694"/>
            <a:ext cx="8414083" cy="465772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kern="1200">
                <a:solidFill>
                  <a:srgbClr val="FFFFFF"/>
                </a:solidFill>
                <a:latin typeface="Lato" panose="020F0502020204030203" pitchFamily="34" charset="0"/>
                <a:ea typeface="Lato" panose="020F0502020204030203" pitchFamily="34" charset="0"/>
                <a:cs typeface="Lato" panose="020F0502020204030203" pitchFamily="34" charset="0"/>
              </a:defRPr>
            </a:lvl1pPr>
          </a:lstStyle>
          <a:p>
            <a:r>
              <a:rPr lang="en-GB" sz="7200" dirty="0">
                <a:latin typeface="Lato Black"/>
                <a:ea typeface="Lato Black"/>
                <a:cs typeface="Lato Black"/>
              </a:rPr>
              <a:t>Objective 3</a:t>
            </a:r>
            <a:br>
              <a:rPr lang="en-GB" sz="7200" dirty="0">
                <a:latin typeface="Lato Black" panose="020F0502020204030203" pitchFamily="34" charset="0"/>
                <a:ea typeface="Lato Black" panose="020F0502020204030203" pitchFamily="34" charset="0"/>
                <a:cs typeface="Lato Black" panose="020F0502020204030203" pitchFamily="34" charset="0"/>
              </a:rPr>
            </a:br>
            <a:br>
              <a:rPr lang="en-GB" sz="4600" dirty="0"/>
            </a:br>
            <a:r>
              <a:rPr lang="en-GB" sz="3600" b="0" dirty="0">
                <a:latin typeface="Lato"/>
                <a:ea typeface="Lato"/>
                <a:cs typeface="Lato"/>
              </a:rPr>
              <a:t>Actively drawing in medical devices, diagnostics and digital products that address national unmet needs and providing quicker assessments of early value to identify the most promising technologies conditional on further evidence generation </a:t>
            </a:r>
          </a:p>
          <a:p>
            <a:br>
              <a:rPr lang="en-GB" dirty="0"/>
            </a:br>
            <a:endParaRPr lang="en-GB" b="0" dirty="0">
              <a:solidFill>
                <a:schemeClr val="bg1"/>
              </a:solidFill>
            </a:endParaRPr>
          </a:p>
        </p:txBody>
      </p:sp>
      <p:sp>
        <p:nvSpPr>
          <p:cNvPr id="2" name="Title 1">
            <a:extLst>
              <a:ext uri="{FF2B5EF4-FFF2-40B4-BE49-F238E27FC236}">
                <a16:creationId xmlns:a16="http://schemas.microsoft.com/office/drawing/2014/main" id="{B5232D69-97AD-07CB-1D14-32254A2E6072}"/>
              </a:ext>
            </a:extLst>
          </p:cNvPr>
          <p:cNvSpPr>
            <a:spLocks noGrp="1"/>
          </p:cNvSpPr>
          <p:nvPr>
            <p:ph type="ctrTitle"/>
          </p:nvPr>
        </p:nvSpPr>
        <p:spPr/>
        <p:txBody>
          <a:bodyPr/>
          <a:lstStyle/>
          <a:p>
            <a:r>
              <a:rPr lang="en-GB" dirty="0" err="1"/>
              <a:t>Objextive</a:t>
            </a:r>
            <a:r>
              <a:rPr lang="en-GB" dirty="0"/>
              <a:t> 3</a:t>
            </a:r>
          </a:p>
        </p:txBody>
      </p:sp>
    </p:spTree>
    <p:extLst>
      <p:ext uri="{BB962C8B-B14F-4D97-AF65-F5344CB8AC3E}">
        <p14:creationId xmlns:p14="http://schemas.microsoft.com/office/powerpoint/2010/main" val="4263262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using a computer&#10;&#10;Description automatically generated with medium confidence">
            <a:extLst>
              <a:ext uri="{FF2B5EF4-FFF2-40B4-BE49-F238E27FC236}">
                <a16:creationId xmlns:a16="http://schemas.microsoft.com/office/drawing/2014/main" id="{FAABA8F6-EF2A-40E6-BAE9-9C6654F23D3E}"/>
              </a:ext>
            </a:extLst>
          </p:cNvPr>
          <p:cNvPicPr>
            <a:picLocks noGrp="1" noChangeAspect="1"/>
          </p:cNvPicPr>
          <p:nvPr>
            <p:ph type="pic" sz="quarter" idx="16"/>
          </p:nvPr>
        </p:nvPicPr>
        <p:blipFill>
          <a:blip r:embed="rId2"/>
          <a:srcRect l="27681" r="27681"/>
          <a:stretch>
            <a:fillRect/>
          </a:stretch>
        </p:blipFill>
        <p:spPr/>
      </p:pic>
      <p:sp>
        <p:nvSpPr>
          <p:cNvPr id="8" name="Subtitle 4">
            <a:extLst>
              <a:ext uri="{FF2B5EF4-FFF2-40B4-BE49-F238E27FC236}">
                <a16:creationId xmlns:a16="http://schemas.microsoft.com/office/drawing/2014/main" id="{69ABA8F9-BDA6-429C-8486-8C2DB461EE6A}"/>
              </a:ext>
            </a:extLst>
          </p:cNvPr>
          <p:cNvSpPr>
            <a:spLocks noGrp="1"/>
          </p:cNvSpPr>
          <p:nvPr>
            <p:ph type="body" sz="quarter" idx="10"/>
          </p:nvPr>
        </p:nvSpPr>
        <p:spPr>
          <a:xfrm>
            <a:off x="8103748" y="557213"/>
            <a:ext cx="3747261" cy="6455332"/>
          </a:xfrm>
        </p:spPr>
        <p:txBody>
          <a:bodyPr vert="horz" lIns="91440" tIns="45720" rIns="91440" bIns="45720" numCol="1" spcCol="216000" rtlCol="0" anchor="t">
            <a:noAutofit/>
          </a:bodyPr>
          <a:lstStyle/>
          <a:p>
            <a:pPr marL="0" indent="0">
              <a:buNone/>
            </a:pPr>
            <a:r>
              <a:rPr lang="en-GB" sz="1325" dirty="0"/>
              <a:t>This objective will establish processes for NICE to identify and review promising medical technologies, starting with digital health technologies, and provide an early indication to the system that they could be adopted. These promising technologies, or classes of technologies, can be recommended for use in the NHS via a rapid approval pathway, conditional on further collection of real-world evidence, before NICE makes a final evaluation. </a:t>
            </a:r>
          </a:p>
          <a:p>
            <a:pPr marL="0" indent="0">
              <a:buNone/>
            </a:pPr>
            <a:r>
              <a:rPr lang="en-GB" sz="1325" dirty="0"/>
              <a:t>There is an extremely large volume of digital health technologies and other </a:t>
            </a:r>
            <a:r>
              <a:rPr lang="en-GB" sz="1325" dirty="0" err="1"/>
              <a:t>medtech</a:t>
            </a:r>
            <a:r>
              <a:rPr lang="en-GB" sz="1325" dirty="0"/>
              <a:t> coming onto the market, but no clear signal for the NHS about which work and offer good value for money. It is important for NICE to provide an expert judgement about which early medical technologies could provide value for the NHS and what further real-world evidence is needed.</a:t>
            </a:r>
          </a:p>
          <a:p>
            <a:pPr marL="0" indent="0">
              <a:buNone/>
            </a:pPr>
            <a:r>
              <a:rPr lang="en-GB" sz="1325" dirty="0"/>
              <a:t>This objective will enable NICE to draw in and review a higher number of medical technologies that meet national unmet needs, as set out in the missions of the Life Sciences Vision and in the NHS Long Term Plan. This work on better understanding NHS needs, multiple technology evaluation and greater use of real-world evidence lays the foundation for future ambitions to scale up our evaluations of existing as well as new medical technologies for the health and care system. </a:t>
            </a:r>
          </a:p>
        </p:txBody>
      </p:sp>
      <p:sp>
        <p:nvSpPr>
          <p:cNvPr id="6" name="Title 3">
            <a:extLst>
              <a:ext uri="{FF2B5EF4-FFF2-40B4-BE49-F238E27FC236}">
                <a16:creationId xmlns:a16="http://schemas.microsoft.com/office/drawing/2014/main" id="{6F75DCB5-28C3-4779-BEC2-A5FACBD756C3}"/>
              </a:ext>
            </a:extLst>
          </p:cNvPr>
          <p:cNvSpPr>
            <a:spLocks noGrp="1"/>
          </p:cNvSpPr>
          <p:nvPr>
            <p:ph type="ctrTitle" idx="4294967295"/>
          </p:nvPr>
        </p:nvSpPr>
        <p:spPr>
          <a:xfrm>
            <a:off x="4765431" y="557213"/>
            <a:ext cx="3021729" cy="2252662"/>
          </a:xfrm>
        </p:spPr>
        <p:txBody>
          <a:bodyPr>
            <a:noAutofit/>
          </a:bodyPr>
          <a:lstStyle/>
          <a:p>
            <a:r>
              <a:rPr lang="en-GB" sz="3200" dirty="0">
                <a:solidFill>
                  <a:schemeClr val="bg1"/>
                </a:solidFill>
                <a:latin typeface="Lato"/>
                <a:ea typeface="Lato"/>
                <a:cs typeface="Lato"/>
              </a:rPr>
              <a:t>What is an early value assessment for </a:t>
            </a:r>
            <a:r>
              <a:rPr lang="en-GB" sz="3200" dirty="0" err="1">
                <a:solidFill>
                  <a:schemeClr val="bg1"/>
                </a:solidFill>
                <a:latin typeface="Lato"/>
                <a:ea typeface="Lato"/>
                <a:cs typeface="Lato"/>
              </a:rPr>
              <a:t>medtech</a:t>
            </a:r>
            <a:r>
              <a:rPr lang="en-GB" sz="3200" dirty="0">
                <a:solidFill>
                  <a:schemeClr val="bg1"/>
                </a:solidFill>
                <a:latin typeface="Lato"/>
                <a:ea typeface="Lato"/>
                <a:cs typeface="Lato"/>
              </a:rPr>
              <a:t>?</a:t>
            </a:r>
            <a:endParaRPr lang="en-US" sz="3200" dirty="0">
              <a:solidFill>
                <a:schemeClr val="bg1"/>
              </a:solidFill>
            </a:endParaRPr>
          </a:p>
        </p:txBody>
      </p:sp>
    </p:spTree>
    <p:extLst>
      <p:ext uri="{BB962C8B-B14F-4D97-AF65-F5344CB8AC3E}">
        <p14:creationId xmlns:p14="http://schemas.microsoft.com/office/powerpoint/2010/main" val="204976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0C94-22E7-6342-922B-F6E6C3FB0BFE}"/>
              </a:ext>
            </a:extLst>
          </p:cNvPr>
          <p:cNvSpPr>
            <a:spLocks noGrp="1"/>
          </p:cNvSpPr>
          <p:nvPr>
            <p:ph type="ctrTitle"/>
          </p:nvPr>
        </p:nvSpPr>
        <p:spPr>
          <a:xfrm>
            <a:off x="724988" y="746309"/>
            <a:ext cx="5199563" cy="797442"/>
          </a:xfrm>
        </p:spPr>
        <p:txBody>
          <a:bodyPr/>
          <a:lstStyle/>
          <a:p>
            <a:r>
              <a:rPr lang="en-US" dirty="0"/>
              <a:t>Contents</a:t>
            </a:r>
          </a:p>
        </p:txBody>
      </p:sp>
      <p:sp>
        <p:nvSpPr>
          <p:cNvPr id="3" name="Subtitle 2">
            <a:extLst>
              <a:ext uri="{FF2B5EF4-FFF2-40B4-BE49-F238E27FC236}">
                <a16:creationId xmlns:a16="http://schemas.microsoft.com/office/drawing/2014/main" id="{BA28353A-263F-9C41-A995-46BF02E70F57}"/>
              </a:ext>
            </a:extLst>
          </p:cNvPr>
          <p:cNvSpPr>
            <a:spLocks noGrp="1"/>
          </p:cNvSpPr>
          <p:nvPr>
            <p:ph type="subTitle" idx="1"/>
          </p:nvPr>
        </p:nvSpPr>
        <p:spPr>
          <a:xfrm>
            <a:off x="723014" y="1635651"/>
            <a:ext cx="10663443" cy="3321782"/>
          </a:xfrm>
        </p:spPr>
        <p:txBody>
          <a:bodyPr>
            <a:noAutofit/>
          </a:bodyPr>
          <a:lstStyle/>
          <a:p>
            <a:pPr>
              <a:lnSpc>
                <a:spcPct val="100000"/>
              </a:lnSpc>
            </a:pPr>
            <a:r>
              <a:rPr lang="en-GB" sz="1600" dirty="0"/>
              <a:t>Executive summary 									03</a:t>
            </a:r>
          </a:p>
          <a:p>
            <a:pPr>
              <a:lnSpc>
                <a:spcPct val="100000"/>
              </a:lnSpc>
            </a:pPr>
            <a:r>
              <a:rPr lang="en-GB" sz="1600" dirty="0"/>
              <a:t>Achievements in 2021/22								04</a:t>
            </a:r>
          </a:p>
          <a:p>
            <a:pPr>
              <a:lnSpc>
                <a:spcPct val="100000"/>
              </a:lnSpc>
            </a:pPr>
            <a:r>
              <a:rPr lang="en-GB" sz="1600" dirty="0"/>
              <a:t>Setting our priorities for 2022/23							06</a:t>
            </a:r>
          </a:p>
          <a:p>
            <a:pPr>
              <a:lnSpc>
                <a:spcPct val="100000"/>
              </a:lnSpc>
            </a:pPr>
            <a:r>
              <a:rPr lang="en-GB" sz="1600" dirty="0"/>
              <a:t>Impact of our transformation 								08</a:t>
            </a:r>
          </a:p>
          <a:p>
            <a:pPr>
              <a:lnSpc>
                <a:spcPct val="100000"/>
              </a:lnSpc>
            </a:pPr>
            <a:r>
              <a:rPr lang="en-GB" sz="1600" dirty="0"/>
              <a:t>Contributing to national priorities							11</a:t>
            </a:r>
          </a:p>
          <a:p>
            <a:pPr>
              <a:lnSpc>
                <a:spcPct val="100000"/>
              </a:lnSpc>
            </a:pPr>
            <a:r>
              <a:rPr lang="en-GB" sz="1600" dirty="0"/>
              <a:t>Our priorities and milestones for 2022/23 						12</a:t>
            </a:r>
          </a:p>
          <a:p>
            <a:pPr>
              <a:lnSpc>
                <a:spcPct val="100000"/>
              </a:lnSpc>
            </a:pPr>
            <a:r>
              <a:rPr lang="en-GB" sz="1600" dirty="0"/>
              <a:t>Delivering guidance and advice							24</a:t>
            </a:r>
          </a:p>
          <a:p>
            <a:pPr>
              <a:lnSpc>
                <a:spcPct val="100000"/>
              </a:lnSpc>
            </a:pPr>
            <a:r>
              <a:rPr lang="en-GB" sz="1600" dirty="0"/>
              <a:t>Key performance indicators 								25</a:t>
            </a:r>
          </a:p>
          <a:p>
            <a:pPr>
              <a:lnSpc>
                <a:spcPct val="100000"/>
              </a:lnSpc>
            </a:pPr>
            <a:r>
              <a:rPr lang="en-GB" sz="1600" dirty="0"/>
              <a:t>2022/23 budget									28</a:t>
            </a:r>
          </a:p>
          <a:p>
            <a:pPr>
              <a:lnSpc>
                <a:spcPct val="100000"/>
              </a:lnSpc>
            </a:pPr>
            <a:r>
              <a:rPr lang="en-GB" sz="1600" dirty="0"/>
              <a:t>									</a:t>
            </a:r>
          </a:p>
        </p:txBody>
      </p:sp>
      <p:cxnSp>
        <p:nvCxnSpPr>
          <p:cNvPr id="5" name="Straight Connector 4">
            <a:extLst>
              <a:ext uri="{FF2B5EF4-FFF2-40B4-BE49-F238E27FC236}">
                <a16:creationId xmlns:a16="http://schemas.microsoft.com/office/drawing/2014/main" id="{F66393D6-6F08-7649-A600-BB93E4A5CB54}"/>
              </a:ext>
              <a:ext uri="{C183D7F6-B498-43B3-948B-1728B52AA6E4}">
                <adec:decorative xmlns:adec="http://schemas.microsoft.com/office/drawing/2017/decorative" val="1"/>
              </a:ext>
            </a:extLst>
          </p:cNvPr>
          <p:cNvCxnSpPr>
            <a:cxnSpLocks/>
          </p:cNvCxnSpPr>
          <p:nvPr/>
        </p:nvCxnSpPr>
        <p:spPr>
          <a:xfrm>
            <a:off x="805543" y="1959429"/>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21A05DE-6EF9-2A4D-A7A0-3921B2901203}"/>
              </a:ext>
              <a:ext uri="{C183D7F6-B498-43B3-948B-1728B52AA6E4}">
                <adec:decorative xmlns:adec="http://schemas.microsoft.com/office/drawing/2017/decorative" val="1"/>
              </a:ext>
            </a:extLst>
          </p:cNvPr>
          <p:cNvCxnSpPr>
            <a:cxnSpLocks/>
          </p:cNvCxnSpPr>
          <p:nvPr/>
        </p:nvCxnSpPr>
        <p:spPr>
          <a:xfrm>
            <a:off x="805543" y="2332186"/>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DE89FBE-C46D-3442-8A54-1002B71D7088}"/>
              </a:ext>
              <a:ext uri="{C183D7F6-B498-43B3-948B-1728B52AA6E4}">
                <adec:decorative xmlns:adec="http://schemas.microsoft.com/office/drawing/2017/decorative" val="1"/>
              </a:ext>
            </a:extLst>
          </p:cNvPr>
          <p:cNvCxnSpPr>
            <a:cxnSpLocks/>
          </p:cNvCxnSpPr>
          <p:nvPr/>
        </p:nvCxnSpPr>
        <p:spPr>
          <a:xfrm>
            <a:off x="805543" y="2704943"/>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AF6A34-1355-9F4D-87BF-6A7541203BFF}"/>
              </a:ext>
              <a:ext uri="{C183D7F6-B498-43B3-948B-1728B52AA6E4}">
                <adec:decorative xmlns:adec="http://schemas.microsoft.com/office/drawing/2017/decorative" val="1"/>
              </a:ext>
            </a:extLst>
          </p:cNvPr>
          <p:cNvCxnSpPr>
            <a:cxnSpLocks/>
          </p:cNvCxnSpPr>
          <p:nvPr/>
        </p:nvCxnSpPr>
        <p:spPr>
          <a:xfrm>
            <a:off x="805543" y="3077700"/>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D6C67B-33E6-5C42-BAE5-0294C06CB547}"/>
              </a:ext>
              <a:ext uri="{C183D7F6-B498-43B3-948B-1728B52AA6E4}">
                <adec:decorative xmlns:adec="http://schemas.microsoft.com/office/drawing/2017/decorative" val="1"/>
              </a:ext>
            </a:extLst>
          </p:cNvPr>
          <p:cNvCxnSpPr>
            <a:cxnSpLocks/>
          </p:cNvCxnSpPr>
          <p:nvPr/>
        </p:nvCxnSpPr>
        <p:spPr>
          <a:xfrm>
            <a:off x="805543" y="3450457"/>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A883993-9CA7-354B-A5D3-B296FF965B35}"/>
              </a:ext>
              <a:ext uri="{C183D7F6-B498-43B3-948B-1728B52AA6E4}">
                <adec:decorative xmlns:adec="http://schemas.microsoft.com/office/drawing/2017/decorative" val="1"/>
              </a:ext>
            </a:extLst>
          </p:cNvPr>
          <p:cNvCxnSpPr>
            <a:cxnSpLocks/>
          </p:cNvCxnSpPr>
          <p:nvPr/>
        </p:nvCxnSpPr>
        <p:spPr>
          <a:xfrm>
            <a:off x="805543" y="3823214"/>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FA071E-9014-9145-8F73-05C01EB7970B}"/>
              </a:ext>
              <a:ext uri="{C183D7F6-B498-43B3-948B-1728B52AA6E4}">
                <adec:decorative xmlns:adec="http://schemas.microsoft.com/office/drawing/2017/decorative" val="1"/>
              </a:ext>
            </a:extLst>
          </p:cNvPr>
          <p:cNvCxnSpPr>
            <a:cxnSpLocks/>
          </p:cNvCxnSpPr>
          <p:nvPr/>
        </p:nvCxnSpPr>
        <p:spPr>
          <a:xfrm>
            <a:off x="805543" y="4195971"/>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B5C7456-1052-D94F-ACD1-A751642FA01B}"/>
              </a:ext>
              <a:ext uri="{C183D7F6-B498-43B3-948B-1728B52AA6E4}">
                <adec:decorative xmlns:adec="http://schemas.microsoft.com/office/drawing/2017/decorative" val="1"/>
              </a:ext>
            </a:extLst>
          </p:cNvPr>
          <p:cNvCxnSpPr>
            <a:cxnSpLocks/>
          </p:cNvCxnSpPr>
          <p:nvPr/>
        </p:nvCxnSpPr>
        <p:spPr>
          <a:xfrm>
            <a:off x="805543" y="4568728"/>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F47B4FB3-80AF-4E81-B3C7-3A2C04A7D4EC}"/>
              </a:ext>
            </a:extLst>
          </p:cNvPr>
          <p:cNvSpPr>
            <a:spLocks noGrp="1"/>
          </p:cNvSpPr>
          <p:nvPr>
            <p:ph type="sldNum" sz="quarter" idx="4"/>
          </p:nvPr>
        </p:nvSpPr>
        <p:spPr/>
        <p:txBody>
          <a:bodyPr/>
          <a:lstStyle/>
          <a:p>
            <a:fld id="{FD914462-0A0E-4602-BFA1-33271CD95439}" type="slidenum">
              <a:rPr lang="en-GB" smtClean="0"/>
              <a:pPr/>
              <a:t>2</a:t>
            </a:fld>
            <a:endParaRPr lang="en-GB"/>
          </a:p>
        </p:txBody>
      </p:sp>
      <p:cxnSp>
        <p:nvCxnSpPr>
          <p:cNvPr id="14" name="Straight Connector 13">
            <a:extLst>
              <a:ext uri="{FF2B5EF4-FFF2-40B4-BE49-F238E27FC236}">
                <a16:creationId xmlns:a16="http://schemas.microsoft.com/office/drawing/2014/main" id="{E9F1A4D9-3ADB-4B11-9797-2FE4AB63FC65}"/>
              </a:ext>
              <a:ext uri="{C183D7F6-B498-43B3-948B-1728B52AA6E4}">
                <adec:decorative xmlns:adec="http://schemas.microsoft.com/office/drawing/2017/decorative" val="1"/>
              </a:ext>
            </a:extLst>
          </p:cNvPr>
          <p:cNvCxnSpPr>
            <a:cxnSpLocks/>
          </p:cNvCxnSpPr>
          <p:nvPr/>
        </p:nvCxnSpPr>
        <p:spPr>
          <a:xfrm>
            <a:off x="846302" y="4926611"/>
            <a:ext cx="9394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083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7CCC3A7-59E2-4AA3-84CD-FC1C79281494}"/>
              </a:ext>
            </a:extLst>
          </p:cNvPr>
          <p:cNvSpPr txBox="1"/>
          <p:nvPr/>
        </p:nvSpPr>
        <p:spPr>
          <a:xfrm>
            <a:off x="513214" y="1414087"/>
            <a:ext cx="11165573" cy="1200329"/>
          </a:xfrm>
          <a:prstGeom prst="rect">
            <a:avLst/>
          </a:prstGeom>
          <a:noFill/>
        </p:spPr>
        <p:txBody>
          <a:bodyPr wrap="square" lIns="91440" tIns="45720" rIns="91440" bIns="45720" anchor="t">
            <a:spAutoFit/>
          </a:bodyPr>
          <a:lstStyle/>
          <a:p>
            <a:pPr marL="0" indent="0">
              <a:buNone/>
            </a:pPr>
            <a:r>
              <a:rPr lang="en-GB" sz="1400" b="1" dirty="0">
                <a:solidFill>
                  <a:schemeClr val="bg1"/>
                </a:solidFill>
                <a:latin typeface="Lato"/>
                <a:ea typeface="Lato"/>
                <a:cs typeface="Lato"/>
              </a:rPr>
              <a:t>Primary output by March 2023</a:t>
            </a:r>
          </a:p>
          <a:p>
            <a:pPr>
              <a:defRPr/>
            </a:pPr>
            <a:endParaRPr lang="en-GB" sz="14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a:defRPr/>
            </a:pPr>
            <a:r>
              <a:rPr lang="en-GB" sz="1400" dirty="0">
                <a:solidFill>
                  <a:schemeClr val="bg1"/>
                </a:solidFill>
                <a:effectLst/>
                <a:latin typeface="Lato"/>
                <a:ea typeface="Lato"/>
                <a:cs typeface="Lato"/>
              </a:rPr>
              <a:t>Develop and launch a new </a:t>
            </a:r>
            <a:r>
              <a:rPr lang="en-GB" sz="1400" dirty="0">
                <a:solidFill>
                  <a:schemeClr val="bg1"/>
                </a:solidFill>
                <a:latin typeface="Lato"/>
                <a:ea typeface="Lato"/>
                <a:cs typeface="Lato"/>
              </a:rPr>
              <a:t>early value assessment </a:t>
            </a:r>
            <a:r>
              <a:rPr lang="en-GB" sz="1400" dirty="0">
                <a:solidFill>
                  <a:schemeClr val="bg1"/>
                </a:solidFill>
                <a:effectLst/>
                <a:latin typeface="Lato"/>
                <a:ea typeface="Lato"/>
                <a:cs typeface="Lato"/>
              </a:rPr>
              <a:t>approach and apply this to at least 10 medical technologies, of which at least 6 will be digital health technologies</a:t>
            </a:r>
          </a:p>
          <a:p>
            <a:pPr marL="0" marR="0" lvl="0" indent="0" algn="l" defTabSz="914400" rtl="0" eaLnBrk="1" fontAlgn="auto" latinLnBrk="0" hangingPunct="1">
              <a:lnSpc>
                <a:spcPct val="100000"/>
              </a:lnSpc>
              <a:buClrTx/>
              <a:buSzTx/>
              <a:buFontTx/>
              <a:buNone/>
              <a:tabLst/>
              <a:defRPr/>
            </a:pPr>
            <a:endParaRPr lang="en-GB" sz="16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sp>
        <p:nvSpPr>
          <p:cNvPr id="5" name="Title 4">
            <a:extLst>
              <a:ext uri="{FF2B5EF4-FFF2-40B4-BE49-F238E27FC236}">
                <a16:creationId xmlns:a16="http://schemas.microsoft.com/office/drawing/2014/main" id="{A82A2CE2-F15D-476D-B58F-DBB5271E6D41}"/>
              </a:ext>
            </a:extLst>
          </p:cNvPr>
          <p:cNvSpPr>
            <a:spLocks noGrp="1"/>
          </p:cNvSpPr>
          <p:nvPr>
            <p:ph type="ctrTitle"/>
          </p:nvPr>
        </p:nvSpPr>
        <p:spPr>
          <a:xfrm>
            <a:off x="513213" y="350181"/>
            <a:ext cx="11132199" cy="1276350"/>
          </a:xfrm>
        </p:spPr>
        <p:txBody>
          <a:bodyPr>
            <a:noAutofit/>
          </a:bodyPr>
          <a:lstStyle/>
          <a:p>
            <a:pPr>
              <a:lnSpc>
                <a:spcPct val="100000"/>
              </a:lnSpc>
            </a:pPr>
            <a:r>
              <a:rPr lang="en-GB" sz="3200" dirty="0">
                <a:latin typeface="Lato"/>
                <a:ea typeface="Lato"/>
                <a:cs typeface="Lato"/>
              </a:rPr>
              <a:t>Launch early value assessment of </a:t>
            </a:r>
            <a:r>
              <a:rPr lang="en-GB" sz="3200" dirty="0" err="1">
                <a:latin typeface="Lato"/>
                <a:ea typeface="Lato"/>
                <a:cs typeface="Lato"/>
              </a:rPr>
              <a:t>medtech</a:t>
            </a:r>
            <a:r>
              <a:rPr lang="en-GB" sz="3200" dirty="0">
                <a:latin typeface="Lato"/>
                <a:ea typeface="Lato"/>
                <a:cs typeface="Lato"/>
              </a:rPr>
              <a:t>, piloting with digital: outputs and milestones</a:t>
            </a:r>
            <a:br>
              <a:rPr lang="en-GB" sz="3200" dirty="0"/>
            </a:br>
            <a:endParaRPr lang="en-GB" sz="3200" dirty="0"/>
          </a:p>
        </p:txBody>
      </p:sp>
      <p:graphicFrame>
        <p:nvGraphicFramePr>
          <p:cNvPr id="2" name="Table 2">
            <a:extLst>
              <a:ext uri="{FF2B5EF4-FFF2-40B4-BE49-F238E27FC236}">
                <a16:creationId xmlns:a16="http://schemas.microsoft.com/office/drawing/2014/main" id="{2859E583-ABA9-475C-8885-7B36E7B15E8B}"/>
              </a:ext>
            </a:extLst>
          </p:cNvPr>
          <p:cNvGraphicFramePr>
            <a:graphicFrameLocks noGrp="1"/>
          </p:cNvGraphicFramePr>
          <p:nvPr>
            <p:extLst>
              <p:ext uri="{D42A27DB-BD31-4B8C-83A1-F6EECF244321}">
                <p14:modId xmlns:p14="http://schemas.microsoft.com/office/powerpoint/2010/main" val="3040280029"/>
              </p:ext>
            </p:extLst>
          </p:nvPr>
        </p:nvGraphicFramePr>
        <p:xfrm>
          <a:off x="536145" y="2425221"/>
          <a:ext cx="11119708" cy="3887469"/>
        </p:xfrm>
        <a:graphic>
          <a:graphicData uri="http://schemas.openxmlformats.org/drawingml/2006/table">
            <a:tbl>
              <a:tblPr firstRow="1" bandRow="1">
                <a:tableStyleId>{5C22544A-7EE6-4342-B048-85BDC9FD1C3A}</a:tableStyleId>
              </a:tblPr>
              <a:tblGrid>
                <a:gridCol w="3932742">
                  <a:extLst>
                    <a:ext uri="{9D8B030D-6E8A-4147-A177-3AD203B41FA5}">
                      <a16:colId xmlns:a16="http://schemas.microsoft.com/office/drawing/2014/main" val="1400856206"/>
                    </a:ext>
                  </a:extLst>
                </a:gridCol>
                <a:gridCol w="6285767">
                  <a:extLst>
                    <a:ext uri="{9D8B030D-6E8A-4147-A177-3AD203B41FA5}">
                      <a16:colId xmlns:a16="http://schemas.microsoft.com/office/drawing/2014/main" val="2224649716"/>
                    </a:ext>
                  </a:extLst>
                </a:gridCol>
                <a:gridCol w="901199">
                  <a:extLst>
                    <a:ext uri="{9D8B030D-6E8A-4147-A177-3AD203B41FA5}">
                      <a16:colId xmlns:a16="http://schemas.microsoft.com/office/drawing/2014/main" val="2208519918"/>
                    </a:ext>
                  </a:extLst>
                </a:gridCol>
              </a:tblGrid>
              <a:tr h="355606">
                <a:tc>
                  <a:txBody>
                    <a:bodyPr/>
                    <a:lstStyle/>
                    <a:p>
                      <a:r>
                        <a:rPr lang="en-GB" sz="1300"/>
                        <a:t>Milestone</a:t>
                      </a:r>
                    </a:p>
                  </a:txBody>
                  <a:tcPr/>
                </a:tc>
                <a:tc>
                  <a:txBody>
                    <a:bodyPr/>
                    <a:lstStyle/>
                    <a:p>
                      <a:r>
                        <a:rPr lang="en-GB" sz="1300"/>
                        <a:t>Activity</a:t>
                      </a:r>
                    </a:p>
                  </a:txBody>
                  <a:tcPr/>
                </a:tc>
                <a:tc>
                  <a:txBody>
                    <a:bodyPr/>
                    <a:lstStyle/>
                    <a:p>
                      <a:r>
                        <a:rPr lang="en-GB" sz="1300"/>
                        <a:t>Timeline</a:t>
                      </a:r>
                    </a:p>
                  </a:txBody>
                  <a:tcPr/>
                </a:tc>
                <a:extLst>
                  <a:ext uri="{0D108BD9-81ED-4DB2-BD59-A6C34878D82A}">
                    <a16:rowId xmlns:a16="http://schemas.microsoft.com/office/drawing/2014/main" val="2156430701"/>
                  </a:ext>
                </a:extLst>
              </a:tr>
              <a:tr h="694280">
                <a:tc>
                  <a:txBody>
                    <a:bodyPr/>
                    <a:lstStyle/>
                    <a:p>
                      <a:r>
                        <a:rPr lang="en-GB" sz="1300" kern="1200">
                          <a:solidFill>
                            <a:schemeClr val="dk1"/>
                          </a:solidFill>
                          <a:latin typeface="+mn-lt"/>
                          <a:ea typeface="+mn-ea"/>
                          <a:cs typeface="+mn-cs"/>
                        </a:rPr>
                        <a:t>Develop and launch a new early value assessment approach.</a:t>
                      </a:r>
                    </a:p>
                  </a:txBody>
                  <a:tcPr/>
                </a:tc>
                <a:tc>
                  <a:txBody>
                    <a:bodyPr/>
                    <a:lstStyle/>
                    <a:p>
                      <a:pPr marL="285750" indent="-285750">
                        <a:buFont typeface="Arial" panose="020B0604020202020204" pitchFamily="34" charset="0"/>
                        <a:buChar char="•"/>
                      </a:pPr>
                      <a:r>
                        <a:rPr lang="en-GB" sz="1300"/>
                        <a:t>Launch first early value assessment pilot</a:t>
                      </a:r>
                    </a:p>
                    <a:p>
                      <a:pPr marL="285750" indent="-285750">
                        <a:buFont typeface="Arial" panose="020B0604020202020204" pitchFamily="34" charset="0"/>
                        <a:buChar char="•"/>
                      </a:pPr>
                      <a:r>
                        <a:rPr lang="en-GB" sz="1300"/>
                        <a:t>Publish first early value assessment output</a:t>
                      </a:r>
                    </a:p>
                    <a:p>
                      <a:pPr marL="285750" indent="-285750">
                        <a:buFont typeface="Arial" panose="020B0604020202020204" pitchFamily="34" charset="0"/>
                        <a:buChar char="•"/>
                      </a:pPr>
                      <a:r>
                        <a:rPr lang="en-GB" sz="1300">
                          <a:solidFill>
                            <a:schemeClr val="tx1"/>
                          </a:solidFill>
                        </a:rPr>
                        <a:t>Medtech early value assessment started on at least 10 products (6 digital)</a:t>
                      </a:r>
                      <a:endParaRPr lang="en-GB" sz="1300"/>
                    </a:p>
                  </a:txBody>
                  <a:tcPr/>
                </a:tc>
                <a:tc>
                  <a:txBody>
                    <a:bodyPr/>
                    <a:lstStyle/>
                    <a:p>
                      <a:r>
                        <a:rPr lang="en-GB" sz="1300"/>
                        <a:t>Q1</a:t>
                      </a:r>
                    </a:p>
                    <a:p>
                      <a:r>
                        <a:rPr lang="en-GB" sz="1300"/>
                        <a:t>Q2</a:t>
                      </a:r>
                    </a:p>
                    <a:p>
                      <a:r>
                        <a:rPr lang="en-GB" sz="1300"/>
                        <a:t>Q4</a:t>
                      </a:r>
                    </a:p>
                  </a:txBody>
                  <a:tcPr/>
                </a:tc>
                <a:extLst>
                  <a:ext uri="{0D108BD9-81ED-4DB2-BD59-A6C34878D82A}">
                    <a16:rowId xmlns:a16="http://schemas.microsoft.com/office/drawing/2014/main" val="3048731540"/>
                  </a:ext>
                </a:extLst>
              </a:tr>
              <a:tr h="714735">
                <a:tc>
                  <a:txBody>
                    <a:bodyPr/>
                    <a:lstStyle/>
                    <a:p>
                      <a:pPr marL="0" marR="0" lvl="0" indent="0" algn="l" rtl="0" eaLnBrk="1" fontAlgn="auto" latinLnBrk="0" hangingPunct="1">
                        <a:lnSpc>
                          <a:spcPct val="100000"/>
                        </a:lnSpc>
                        <a:spcBef>
                          <a:spcPts val="0"/>
                        </a:spcBef>
                        <a:spcAft>
                          <a:spcPts val="0"/>
                        </a:spcAft>
                        <a:buClrTx/>
                        <a:buSzTx/>
                        <a:buFontTx/>
                        <a:buNone/>
                      </a:pPr>
                      <a:r>
                        <a:rPr lang="en-GB" sz="1300"/>
                        <a:t>Methods and processes for early value assessment finalised</a:t>
                      </a:r>
                      <a:r>
                        <a:rPr lang="en-GB" sz="1300">
                          <a:solidFill>
                            <a:schemeClr val="tx1"/>
                          </a:solidFill>
                        </a:rPr>
                        <a:t>, and a partnership/collaborative model for real world data collection.</a:t>
                      </a:r>
                      <a:endParaRPr lang="en-GB" sz="130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285750" indent="-285750">
                        <a:buFont typeface="Arial" panose="020B0604020202020204" pitchFamily="34" charset="0"/>
                        <a:buChar char="•"/>
                      </a:pPr>
                      <a:r>
                        <a:rPr lang="en-GB" sz="1300"/>
                        <a:t>Interim methods and process statement confirmed for pilots</a:t>
                      </a:r>
                    </a:p>
                    <a:p>
                      <a:pPr marL="285750" indent="-285750">
                        <a:buFont typeface="Arial" panose="020B0604020202020204" pitchFamily="34" charset="0"/>
                        <a:buChar char="•"/>
                      </a:pPr>
                      <a:r>
                        <a:rPr lang="en-GB" sz="1300"/>
                        <a:t>Framework developed for real world evidence generation</a:t>
                      </a:r>
                    </a:p>
                    <a:p>
                      <a:pPr marL="285750" indent="-285750">
                        <a:buFont typeface="Arial" panose="020B0604020202020204" pitchFamily="34" charset="0"/>
                        <a:buChar char="•"/>
                      </a:pPr>
                      <a:r>
                        <a:rPr lang="en-GB" sz="1300"/>
                        <a:t>Methods and processes finalised for consultation</a:t>
                      </a:r>
                    </a:p>
                  </a:txBody>
                  <a:tcPr/>
                </a:tc>
                <a:tc>
                  <a:txBody>
                    <a:bodyPr/>
                    <a:lstStyle/>
                    <a:p>
                      <a:r>
                        <a:rPr lang="en-GB" sz="1300"/>
                        <a:t>Q1</a:t>
                      </a:r>
                    </a:p>
                    <a:p>
                      <a:r>
                        <a:rPr lang="en-GB" sz="1300"/>
                        <a:t>Q2</a:t>
                      </a:r>
                    </a:p>
                    <a:p>
                      <a:r>
                        <a:rPr lang="en-GB" sz="1300"/>
                        <a:t>Q4</a:t>
                      </a:r>
                    </a:p>
                  </a:txBody>
                  <a:tcPr/>
                </a:tc>
                <a:extLst>
                  <a:ext uri="{0D108BD9-81ED-4DB2-BD59-A6C34878D82A}">
                    <a16:rowId xmlns:a16="http://schemas.microsoft.com/office/drawing/2014/main" val="1591755554"/>
                  </a:ext>
                </a:extLst>
              </a:tr>
              <a:tr h="679849">
                <a:tc>
                  <a:txBody>
                    <a:bodyPr/>
                    <a:lstStyle/>
                    <a:p>
                      <a:pPr lvl="0">
                        <a:buNone/>
                      </a:pPr>
                      <a:r>
                        <a:rPr lang="en-GB" sz="1300"/>
                        <a:t>Establish a pipeline of prioritised topics for NICE topic selection</a:t>
                      </a:r>
                    </a:p>
                  </a:txBody>
                  <a:tcPr/>
                </a:tc>
                <a:tc>
                  <a:txBody>
                    <a:bodyPr/>
                    <a:lstStyle/>
                    <a:p>
                      <a:pPr marL="285750" lvl="0" indent="-285750" algn="l">
                        <a:lnSpc>
                          <a:spcPct val="100000"/>
                        </a:lnSpc>
                        <a:spcBef>
                          <a:spcPts val="0"/>
                        </a:spcBef>
                        <a:spcAft>
                          <a:spcPts val="0"/>
                        </a:spcAft>
                        <a:buFont typeface="Arial"/>
                        <a:buChar char="•"/>
                      </a:pPr>
                      <a:r>
                        <a:rPr lang="en-GB" sz="1300" kern="1200" noProof="0">
                          <a:solidFill>
                            <a:schemeClr val="dk1"/>
                          </a:solidFill>
                        </a:rPr>
                        <a:t>Establish clinical and stakeholder networks</a:t>
                      </a:r>
                    </a:p>
                    <a:p>
                      <a:pPr marL="285750" lvl="0" indent="-285750" algn="l">
                        <a:lnSpc>
                          <a:spcPct val="100000"/>
                        </a:lnSpc>
                        <a:spcBef>
                          <a:spcPts val="0"/>
                        </a:spcBef>
                        <a:spcAft>
                          <a:spcPts val="0"/>
                        </a:spcAft>
                        <a:buFont typeface="Arial"/>
                        <a:buChar char="•"/>
                      </a:pPr>
                      <a:r>
                        <a:rPr lang="en-GB" sz="1300" kern="1200" noProof="0">
                          <a:solidFill>
                            <a:schemeClr val="dk1"/>
                          </a:solidFill>
                        </a:rPr>
                        <a:t>Deliver a longlist of prioritised topics for the first early value assessment pilots</a:t>
                      </a:r>
                    </a:p>
                    <a:p>
                      <a:pPr marL="285750" lvl="0" indent="-285750" algn="l">
                        <a:lnSpc>
                          <a:spcPct val="100000"/>
                        </a:lnSpc>
                        <a:spcBef>
                          <a:spcPts val="0"/>
                        </a:spcBef>
                        <a:spcAft>
                          <a:spcPts val="0"/>
                        </a:spcAft>
                        <a:buFont typeface="Arial"/>
                        <a:buChar char="•"/>
                      </a:pPr>
                      <a:r>
                        <a:rPr lang="en-GB" sz="1300" kern="1200" noProof="0">
                          <a:solidFill>
                            <a:schemeClr val="dk1"/>
                          </a:solidFill>
                        </a:rPr>
                        <a:t>Establish topic templates, stakeholder and topic management systems</a:t>
                      </a:r>
                    </a:p>
                  </a:txBody>
                  <a:tcPr/>
                </a:tc>
                <a:tc>
                  <a:txBody>
                    <a:bodyPr/>
                    <a:lstStyle/>
                    <a:p>
                      <a:pPr lvl="0">
                        <a:buNone/>
                      </a:pPr>
                      <a:r>
                        <a:rPr lang="en-GB" sz="1300"/>
                        <a:t>Q1</a:t>
                      </a:r>
                    </a:p>
                    <a:p>
                      <a:pPr lvl="0">
                        <a:buNone/>
                      </a:pPr>
                      <a:r>
                        <a:rPr lang="en-GB" sz="1300"/>
                        <a:t>Q1</a:t>
                      </a:r>
                    </a:p>
                    <a:p>
                      <a:pPr lvl="0">
                        <a:buNone/>
                      </a:pPr>
                      <a:r>
                        <a:rPr lang="en-GB" sz="1300"/>
                        <a:t>Q3</a:t>
                      </a:r>
                    </a:p>
                  </a:txBody>
                  <a:tcPr/>
                </a:tc>
                <a:extLst>
                  <a:ext uri="{0D108BD9-81ED-4DB2-BD59-A6C34878D82A}">
                    <a16:rowId xmlns:a16="http://schemas.microsoft.com/office/drawing/2014/main" val="2778472652"/>
                  </a:ext>
                </a:extLst>
              </a:tr>
              <a:tr h="679849">
                <a:tc>
                  <a:txBody>
                    <a:bodyPr/>
                    <a:lstStyle/>
                    <a:p>
                      <a:pPr marL="0" marR="0" lvl="0" indent="0" algn="l" rtl="0" eaLnBrk="1" fontAlgn="auto" latinLnBrk="0" hangingPunct="1">
                        <a:lnSpc>
                          <a:spcPct val="100000"/>
                        </a:lnSpc>
                        <a:spcBef>
                          <a:spcPts val="0"/>
                        </a:spcBef>
                        <a:spcAft>
                          <a:spcPts val="0"/>
                        </a:spcAft>
                        <a:buClrTx/>
                        <a:buSzTx/>
                        <a:buFontTx/>
                        <a:buNone/>
                      </a:pPr>
                      <a:r>
                        <a:rPr lang="en-GB" sz="1300">
                          <a:solidFill>
                            <a:schemeClr val="tx1"/>
                          </a:solidFill>
                        </a:rPr>
                        <a:t>Early value assessment for </a:t>
                      </a:r>
                      <a:r>
                        <a:rPr lang="en-GB" sz="1300" err="1">
                          <a:solidFill>
                            <a:schemeClr val="tx1"/>
                          </a:solidFill>
                        </a:rPr>
                        <a:t>medtech</a:t>
                      </a:r>
                      <a:r>
                        <a:rPr lang="en-GB" sz="1300">
                          <a:solidFill>
                            <a:schemeClr val="tx1"/>
                          </a:solidFill>
                        </a:rPr>
                        <a:t> integrated into NICE's life sciences offer.</a:t>
                      </a:r>
                    </a:p>
                    <a:p>
                      <a:endParaRPr lang="en-GB" sz="1300"/>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300" b="0" i="0" u="none" strike="noStrike" kern="1200" noProof="0">
                          <a:latin typeface="Lato"/>
                        </a:rPr>
                        <a:t>Engagement and marketing plans complete</a:t>
                      </a:r>
                      <a:endParaRPr lang="en-GB" sz="1300" kern="1200" noProof="0">
                        <a:solidFill>
                          <a:schemeClr val="dk1"/>
                        </a:solidFill>
                      </a:endParaRPr>
                    </a:p>
                    <a:p>
                      <a:pPr marL="285750" marR="0" lvl="0" indent="-285750" algn="l">
                        <a:lnSpc>
                          <a:spcPct val="100000"/>
                        </a:lnSpc>
                        <a:spcBef>
                          <a:spcPts val="0"/>
                        </a:spcBef>
                        <a:spcAft>
                          <a:spcPts val="0"/>
                        </a:spcAft>
                        <a:buClrTx/>
                        <a:buSzTx/>
                        <a:buFont typeface="Arial" panose="020B0604020202020204" pitchFamily="34" charset="0"/>
                        <a:buChar char="•"/>
                      </a:pPr>
                      <a:r>
                        <a:rPr lang="en-GB" sz="1300" kern="1200" noProof="0">
                          <a:solidFill>
                            <a:schemeClr val="dk1"/>
                          </a:solidFill>
                        </a:rPr>
                        <a:t>Data collection workshops held and evidence generation plans developed for 60% of products that are conditionally recommended</a:t>
                      </a:r>
                    </a:p>
                  </a:txBody>
                  <a:tcPr/>
                </a:tc>
                <a:tc>
                  <a:txBody>
                    <a:bodyPr/>
                    <a:lstStyle/>
                    <a:p>
                      <a:r>
                        <a:rPr lang="en-GB" sz="1300"/>
                        <a:t>Q3</a:t>
                      </a:r>
                    </a:p>
                    <a:p>
                      <a:r>
                        <a:rPr lang="en-GB" sz="1300"/>
                        <a:t>Q4</a:t>
                      </a:r>
                    </a:p>
                  </a:txBody>
                  <a:tcPr/>
                </a:tc>
                <a:extLst>
                  <a:ext uri="{0D108BD9-81ED-4DB2-BD59-A6C34878D82A}">
                    <a16:rowId xmlns:a16="http://schemas.microsoft.com/office/drawing/2014/main" val="3632308619"/>
                  </a:ext>
                </a:extLst>
              </a:tr>
              <a:tr h="751248">
                <a:tc>
                  <a:txBody>
                    <a:bodyPr/>
                    <a:lstStyle/>
                    <a:p>
                      <a:pPr marL="0" marR="0" lvl="0" indent="0" algn="l" rtl="0" eaLnBrk="1" fontAlgn="auto" latinLnBrk="0" hangingPunct="1">
                        <a:lnSpc>
                          <a:spcPct val="100000"/>
                        </a:lnSpc>
                        <a:spcBef>
                          <a:spcPts val="0"/>
                        </a:spcBef>
                        <a:spcAft>
                          <a:spcPts val="0"/>
                        </a:spcAft>
                        <a:buClrTx/>
                        <a:buSzTx/>
                        <a:buFontTx/>
                        <a:buNone/>
                      </a:pPr>
                      <a:r>
                        <a:rPr lang="en-GB" sz="1300"/>
                        <a:t>Evaluation and p</a:t>
                      </a:r>
                      <a:r>
                        <a:rPr lang="en-GB" sz="1300" b="0" u="none" strike="noStrike" noProof="0"/>
                        <a:t>lan for expanding  early value assessment to more technologies from 2023/24.</a:t>
                      </a:r>
                      <a:endParaRPr lang="en-GB" sz="1300">
                        <a:latin typeface="+mn-lt"/>
                        <a:ea typeface="Lato"/>
                        <a:cs typeface="Lato"/>
                      </a:endParaRPr>
                    </a:p>
                  </a:txBody>
                  <a:tcPr/>
                </a:tc>
                <a:tc>
                  <a:txBody>
                    <a:bodyPr/>
                    <a:lstStyle/>
                    <a:p>
                      <a:pPr marL="285750" indent="-285750">
                        <a:buFont typeface="Arial" panose="020B0604020202020204" pitchFamily="34" charset="0"/>
                        <a:buChar char="•"/>
                      </a:pPr>
                      <a:r>
                        <a:rPr lang="en-GB" sz="1300"/>
                        <a:t>Completion of qualitative interviews</a:t>
                      </a:r>
                    </a:p>
                    <a:p>
                      <a:pPr marL="285750" indent="-285750">
                        <a:buFont typeface="Arial" panose="020B0604020202020204" pitchFamily="34" charset="0"/>
                        <a:buChar char="•"/>
                      </a:pPr>
                      <a:r>
                        <a:rPr lang="en-GB" sz="1300"/>
                        <a:t>Implementation plan created including resource model for early value assessment as mainstream activity</a:t>
                      </a:r>
                      <a:endParaRPr lang="en-GB" sz="1300" b="0">
                        <a:solidFill>
                          <a:schemeClr val="tx1"/>
                        </a:solidFill>
                        <a:latin typeface="+mn-lt"/>
                        <a:ea typeface="Lato"/>
                        <a:cs typeface="Lato"/>
                      </a:endParaRPr>
                    </a:p>
                  </a:txBody>
                  <a:tcPr/>
                </a:tc>
                <a:tc>
                  <a:txBody>
                    <a:bodyPr/>
                    <a:lstStyle/>
                    <a:p>
                      <a:r>
                        <a:rPr lang="en-GB" sz="1300" dirty="0"/>
                        <a:t>Q4</a:t>
                      </a:r>
                    </a:p>
                    <a:p>
                      <a:r>
                        <a:rPr lang="en-GB" sz="1300" dirty="0"/>
                        <a:t>Q4</a:t>
                      </a:r>
                    </a:p>
                    <a:p>
                      <a:endParaRPr lang="en-GB" sz="1300" dirty="0"/>
                    </a:p>
                  </a:txBody>
                  <a:tcPr/>
                </a:tc>
                <a:extLst>
                  <a:ext uri="{0D108BD9-81ED-4DB2-BD59-A6C34878D82A}">
                    <a16:rowId xmlns:a16="http://schemas.microsoft.com/office/drawing/2014/main" val="633003472"/>
                  </a:ext>
                </a:extLst>
              </a:tr>
            </a:tbl>
          </a:graphicData>
        </a:graphic>
      </p:graphicFrame>
    </p:spTree>
    <p:extLst>
      <p:ext uri="{BB962C8B-B14F-4D97-AF65-F5344CB8AC3E}">
        <p14:creationId xmlns:p14="http://schemas.microsoft.com/office/powerpoint/2010/main" val="3678533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looking at a computer screen&#10;&#10;Description automatically generated with medium confidence">
            <a:extLst>
              <a:ext uri="{FF2B5EF4-FFF2-40B4-BE49-F238E27FC236}">
                <a16:creationId xmlns:a16="http://schemas.microsoft.com/office/drawing/2014/main" id="{EE140D0A-A30E-4142-B61F-C4D0A6B8A448}"/>
              </a:ext>
            </a:extLst>
          </p:cNvPr>
          <p:cNvPicPr>
            <a:picLocks noGrp="1" noChangeAspect="1"/>
          </p:cNvPicPr>
          <p:nvPr>
            <p:ph type="pic" sz="quarter" idx="10"/>
          </p:nvPr>
        </p:nvPicPr>
        <p:blipFill>
          <a:blip r:embed="rId2"/>
          <a:srcRect l="37511" r="37511"/>
          <a:stretch>
            <a:fillRect/>
          </a:stretch>
        </p:blipFill>
        <p:spPr/>
      </p:pic>
      <p:sp>
        <p:nvSpPr>
          <p:cNvPr id="6" name="Rectangle 5">
            <a:extLst>
              <a:ext uri="{FF2B5EF4-FFF2-40B4-BE49-F238E27FC236}">
                <a16:creationId xmlns:a16="http://schemas.microsoft.com/office/drawing/2014/main" id="{9365BDAA-7C64-4575-B293-54935535A707}"/>
              </a:ext>
              <a:ext uri="{C183D7F6-B498-43B3-948B-1728B52AA6E4}">
                <adec:decorative xmlns:adec="http://schemas.microsoft.com/office/drawing/2017/decorative" val="1"/>
              </a:ext>
            </a:extLst>
          </p:cNvPr>
          <p:cNvSpPr/>
          <p:nvPr/>
        </p:nvSpPr>
        <p:spPr>
          <a:xfrm>
            <a:off x="1195388" y="2052639"/>
            <a:ext cx="4595812" cy="566737"/>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3">
            <a:extLst>
              <a:ext uri="{FF2B5EF4-FFF2-40B4-BE49-F238E27FC236}">
                <a16:creationId xmlns:a16="http://schemas.microsoft.com/office/drawing/2014/main" id="{9DA98AA2-EC00-4196-A303-50884FDCAB03}"/>
              </a:ext>
            </a:extLst>
          </p:cNvPr>
          <p:cNvSpPr txBox="1">
            <a:spLocks/>
          </p:cNvSpPr>
          <p:nvPr/>
        </p:nvSpPr>
        <p:spPr>
          <a:xfrm>
            <a:off x="653547" y="1481139"/>
            <a:ext cx="7942766" cy="465772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kern="1200">
                <a:solidFill>
                  <a:srgbClr val="FFFFFF"/>
                </a:solidFill>
                <a:latin typeface="Lato" panose="020F0502020204030203" pitchFamily="34" charset="0"/>
                <a:ea typeface="Lato" panose="020F0502020204030203" pitchFamily="34" charset="0"/>
                <a:cs typeface="Lato" panose="020F0502020204030203" pitchFamily="34" charset="0"/>
              </a:defRPr>
            </a:lvl1pPr>
          </a:lstStyle>
          <a:p>
            <a:r>
              <a:rPr lang="en-GB" sz="7200">
                <a:latin typeface="Lato Black"/>
                <a:ea typeface="Lato Black"/>
                <a:cs typeface="Lato Black"/>
              </a:rPr>
              <a:t>Objective 4</a:t>
            </a:r>
            <a:br>
              <a:rPr lang="en-GB" sz="7200">
                <a:latin typeface="Lato Black" panose="020F0502020204030203" pitchFamily="34" charset="0"/>
                <a:ea typeface="Lato Black" panose="020F0502020204030203" pitchFamily="34" charset="0"/>
                <a:cs typeface="Lato Black" panose="020F0502020204030203" pitchFamily="34" charset="0"/>
              </a:rPr>
            </a:br>
            <a:br>
              <a:rPr lang="en-GB" sz="4600"/>
            </a:br>
            <a:r>
              <a:rPr lang="en-GB" sz="3600" b="0">
                <a:latin typeface="Lato"/>
                <a:ea typeface="Lato"/>
                <a:cs typeface="Lato"/>
              </a:rPr>
              <a:t>Transformation of the way we work, including our technology, processes and behaviours</a:t>
            </a:r>
            <a:br>
              <a:rPr lang="en-GB"/>
            </a:br>
            <a:endParaRPr lang="en-GB" b="0">
              <a:solidFill>
                <a:schemeClr val="bg1"/>
              </a:solidFill>
            </a:endParaRPr>
          </a:p>
        </p:txBody>
      </p:sp>
      <p:sp>
        <p:nvSpPr>
          <p:cNvPr id="2" name="Title 1">
            <a:extLst>
              <a:ext uri="{FF2B5EF4-FFF2-40B4-BE49-F238E27FC236}">
                <a16:creationId xmlns:a16="http://schemas.microsoft.com/office/drawing/2014/main" id="{35F668A1-3FBE-F0F6-C2C3-E645948B059E}"/>
              </a:ext>
            </a:extLst>
          </p:cNvPr>
          <p:cNvSpPr>
            <a:spLocks noGrp="1"/>
          </p:cNvSpPr>
          <p:nvPr>
            <p:ph type="ctrTitle"/>
          </p:nvPr>
        </p:nvSpPr>
        <p:spPr/>
        <p:txBody>
          <a:bodyPr/>
          <a:lstStyle/>
          <a:p>
            <a:r>
              <a:rPr lang="en-GB" dirty="0"/>
              <a:t>Objective 4</a:t>
            </a:r>
          </a:p>
        </p:txBody>
      </p:sp>
    </p:spTree>
    <p:extLst>
      <p:ext uri="{BB962C8B-B14F-4D97-AF65-F5344CB8AC3E}">
        <p14:creationId xmlns:p14="http://schemas.microsoft.com/office/powerpoint/2010/main" val="245661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sitting in front of a computer monitor&#10;&#10;Description automatically generated with medium confidence">
            <a:extLst>
              <a:ext uri="{FF2B5EF4-FFF2-40B4-BE49-F238E27FC236}">
                <a16:creationId xmlns:a16="http://schemas.microsoft.com/office/drawing/2014/main" id="{F4717089-C912-4A7D-AF90-27FD4B933325}"/>
              </a:ext>
            </a:extLst>
          </p:cNvPr>
          <p:cNvPicPr>
            <a:picLocks noGrp="1" noChangeAspect="1"/>
          </p:cNvPicPr>
          <p:nvPr>
            <p:ph type="pic" sz="quarter" idx="16"/>
          </p:nvPr>
        </p:nvPicPr>
        <p:blipFill rotWithShape="1">
          <a:blip r:embed="rId3"/>
          <a:srcRect l="27668" r="27668"/>
          <a:stretch/>
        </p:blipFill>
        <p:spPr/>
      </p:pic>
      <p:sp>
        <p:nvSpPr>
          <p:cNvPr id="8" name="Subtitle 4">
            <a:extLst>
              <a:ext uri="{FF2B5EF4-FFF2-40B4-BE49-F238E27FC236}">
                <a16:creationId xmlns:a16="http://schemas.microsoft.com/office/drawing/2014/main" id="{69ABA8F9-BDA6-429C-8486-8C2DB461EE6A}"/>
              </a:ext>
            </a:extLst>
          </p:cNvPr>
          <p:cNvSpPr>
            <a:spLocks noGrp="1"/>
          </p:cNvSpPr>
          <p:nvPr>
            <p:ph type="body" sz="quarter" idx="10"/>
          </p:nvPr>
        </p:nvSpPr>
        <p:spPr>
          <a:xfrm>
            <a:off x="8188147" y="504583"/>
            <a:ext cx="3510018" cy="6718663"/>
          </a:xfrm>
        </p:spPr>
        <p:txBody>
          <a:bodyPr vert="horz" lIns="91440" tIns="45720" rIns="91440" bIns="45720" numCol="1" spcCol="216000" rtlCol="0" anchor="t">
            <a:noAutofit/>
          </a:bodyPr>
          <a:lstStyle/>
          <a:p>
            <a:r>
              <a:rPr lang="en-GB" sz="1325" dirty="0">
                <a:latin typeface="Lato"/>
                <a:ea typeface="Lato"/>
                <a:cs typeface="Lato"/>
              </a:rPr>
              <a:t>The successful achievement of our priorities is dependent on transformation of the way we work.</a:t>
            </a:r>
            <a:endParaRPr lang="en-GB" sz="1325" dirty="0"/>
          </a:p>
          <a:p>
            <a:r>
              <a:rPr lang="en-GB" sz="1325" dirty="0">
                <a:latin typeface="Lato"/>
                <a:ea typeface="Lato"/>
                <a:cs typeface="Lato"/>
              </a:rPr>
              <a:t>This is about ensuring we have an effective and efficient organisation that supports our externally facing guidance development centres to undertake their work.  We require strong, diverse leadership, an empowering, collaborative and user focused culture and fit-for-purpose systems and processes that embrace technology to underpin all that we do.</a:t>
            </a:r>
            <a:endParaRPr lang="en-GB" sz="1325" dirty="0"/>
          </a:p>
          <a:p>
            <a:r>
              <a:rPr lang="en-GB" sz="1325" dirty="0">
                <a:latin typeface="Lato"/>
                <a:ea typeface="Lato"/>
                <a:cs typeface="Lato"/>
              </a:rPr>
              <a:t>Our internal transformation has three components, which form the collective transformation effort: technology, processes and behaviours.  Across these three domains in 22/23 we will start by:</a:t>
            </a:r>
            <a:endParaRPr lang="en-GB" sz="1325" dirty="0"/>
          </a:p>
          <a:p>
            <a:pPr marL="285750" indent="-285750">
              <a:buChar char="•"/>
            </a:pPr>
            <a:r>
              <a:rPr lang="en-GB" sz="1325" dirty="0">
                <a:latin typeface="Lato"/>
                <a:ea typeface="Lato"/>
                <a:cs typeface="Lato"/>
              </a:rPr>
              <a:t>Getting the foundations right</a:t>
            </a:r>
            <a:endParaRPr lang="en-GB" sz="1325" dirty="0"/>
          </a:p>
          <a:p>
            <a:pPr marL="285750" indent="-285750">
              <a:buChar char="•"/>
            </a:pPr>
            <a:r>
              <a:rPr lang="en-GB" sz="1325" dirty="0">
                <a:latin typeface="Lato"/>
                <a:ea typeface="Lato"/>
                <a:cs typeface="Lato"/>
              </a:rPr>
              <a:t>Agreeing and initiating an organisation-wide approach to transformation</a:t>
            </a:r>
            <a:endParaRPr lang="en-GB" sz="1325" dirty="0"/>
          </a:p>
          <a:p>
            <a:pPr marL="285750" indent="-285750">
              <a:buChar char="•"/>
            </a:pPr>
            <a:r>
              <a:rPr lang="en-GB" sz="1325" dirty="0">
                <a:latin typeface="Lato"/>
                <a:ea typeface="Lato"/>
                <a:cs typeface="Lato"/>
              </a:rPr>
              <a:t>Developing a multi-year roadmap for the transformation</a:t>
            </a:r>
            <a:endParaRPr lang="en-GB" sz="1325" dirty="0"/>
          </a:p>
          <a:p>
            <a:r>
              <a:rPr lang="en-GB" sz="1325" dirty="0">
                <a:latin typeface="Lato"/>
                <a:ea typeface="Lato"/>
                <a:cs typeface="Lato"/>
              </a:rPr>
              <a:t>This will enable NICE to bring a systematic approach to tackling complex problems, focusing on outcomes, flattening hierarchies, giving everyone a greater voice, and bringing staff and users together to improve how health and social care guidance is provided.</a:t>
            </a:r>
            <a:endParaRPr lang="en-GB" sz="1325" dirty="0"/>
          </a:p>
          <a:p>
            <a:endParaRPr lang="en-GB" sz="1400" dirty="0"/>
          </a:p>
          <a:p>
            <a:pPr marL="0" indent="0">
              <a:buNone/>
            </a:pPr>
            <a:br>
              <a:rPr lang="en-GB" sz="1400" dirty="0"/>
            </a:br>
            <a:endParaRPr lang="en-GB" sz="1400" dirty="0"/>
          </a:p>
          <a:p>
            <a:pPr marL="0" indent="0">
              <a:buNone/>
            </a:pPr>
            <a:endParaRPr lang="en-GB" sz="1400" dirty="0"/>
          </a:p>
        </p:txBody>
      </p:sp>
      <p:sp>
        <p:nvSpPr>
          <p:cNvPr id="6" name="Title 3">
            <a:extLst>
              <a:ext uri="{FF2B5EF4-FFF2-40B4-BE49-F238E27FC236}">
                <a16:creationId xmlns:a16="http://schemas.microsoft.com/office/drawing/2014/main" id="{6F75DCB5-28C3-4779-BEC2-A5FACBD756C3}"/>
              </a:ext>
            </a:extLst>
          </p:cNvPr>
          <p:cNvSpPr>
            <a:spLocks noGrp="1"/>
          </p:cNvSpPr>
          <p:nvPr>
            <p:ph type="ctrTitle" idx="4294967295"/>
          </p:nvPr>
        </p:nvSpPr>
        <p:spPr>
          <a:xfrm>
            <a:off x="4771049" y="298938"/>
            <a:ext cx="3295650" cy="2947988"/>
          </a:xfrm>
        </p:spPr>
        <p:txBody>
          <a:bodyPr>
            <a:normAutofit/>
          </a:bodyPr>
          <a:lstStyle/>
          <a:p>
            <a:r>
              <a:rPr lang="en-GB" sz="3200" dirty="0">
                <a:solidFill>
                  <a:schemeClr val="bg1"/>
                </a:solidFill>
                <a:latin typeface="Lato"/>
                <a:ea typeface="Lato"/>
                <a:cs typeface="Lato"/>
              </a:rPr>
              <a:t>What is transformation of the way we work?</a:t>
            </a:r>
            <a:endParaRPr lang="en-US" sz="3200" dirty="0">
              <a:solidFill>
                <a:schemeClr val="bg1"/>
              </a:solidFill>
            </a:endParaRPr>
          </a:p>
        </p:txBody>
      </p:sp>
    </p:spTree>
    <p:extLst>
      <p:ext uri="{BB962C8B-B14F-4D97-AF65-F5344CB8AC3E}">
        <p14:creationId xmlns:p14="http://schemas.microsoft.com/office/powerpoint/2010/main" val="966771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A2CE2-F15D-476D-B58F-DBB5271E6D41}"/>
              </a:ext>
            </a:extLst>
          </p:cNvPr>
          <p:cNvSpPr>
            <a:spLocks noGrp="1"/>
          </p:cNvSpPr>
          <p:nvPr>
            <p:ph type="ctrTitle"/>
          </p:nvPr>
        </p:nvSpPr>
        <p:spPr>
          <a:xfrm>
            <a:off x="485945" y="487510"/>
            <a:ext cx="11142637" cy="618734"/>
          </a:xfrm>
        </p:spPr>
        <p:txBody>
          <a:bodyPr>
            <a:noAutofit/>
          </a:bodyPr>
          <a:lstStyle/>
          <a:p>
            <a:r>
              <a:rPr lang="en-GB" sz="3200" dirty="0">
                <a:solidFill>
                  <a:schemeClr val="bg1"/>
                </a:solidFill>
                <a:latin typeface="Lato"/>
                <a:ea typeface="Lato"/>
                <a:cs typeface="Lato"/>
              </a:rPr>
              <a:t>Transformation of the way we work: outputs and milestones</a:t>
            </a:r>
            <a:endParaRPr lang="en-GB" sz="3600" dirty="0">
              <a:solidFill>
                <a:schemeClr val="bg1"/>
              </a:solidFill>
              <a:latin typeface="Lato"/>
              <a:ea typeface="Lato"/>
              <a:cs typeface="Lato"/>
            </a:endParaRPr>
          </a:p>
        </p:txBody>
      </p:sp>
      <p:sp>
        <p:nvSpPr>
          <p:cNvPr id="7" name="TextBox 6">
            <a:extLst>
              <a:ext uri="{FF2B5EF4-FFF2-40B4-BE49-F238E27FC236}">
                <a16:creationId xmlns:a16="http://schemas.microsoft.com/office/drawing/2014/main" id="{27CCC3A7-59E2-4AA3-84CD-FC1C79281494}"/>
              </a:ext>
            </a:extLst>
          </p:cNvPr>
          <p:cNvSpPr txBox="1"/>
          <p:nvPr/>
        </p:nvSpPr>
        <p:spPr>
          <a:xfrm>
            <a:off x="484140" y="985419"/>
            <a:ext cx="11269583" cy="1169551"/>
          </a:xfrm>
          <a:prstGeom prst="rect">
            <a:avLst/>
          </a:prstGeom>
          <a:noFill/>
        </p:spPr>
        <p:txBody>
          <a:bodyPr wrap="square" lIns="91440" tIns="45720" rIns="91440" bIns="45720" anchor="t">
            <a:spAutoFit/>
          </a:bodyPr>
          <a:lstStyle/>
          <a:p>
            <a:r>
              <a:rPr lang="en-GB" sz="1400" b="1">
                <a:solidFill>
                  <a:schemeClr val="bg1"/>
                </a:solidFill>
                <a:latin typeface="Lato"/>
                <a:ea typeface="Lato"/>
                <a:cs typeface="Lato"/>
              </a:rPr>
              <a:t>Primary outputs</a:t>
            </a:r>
          </a:p>
          <a:p>
            <a:endParaRPr lang="en-GB" sz="1400">
              <a:solidFill>
                <a:schemeClr val="bg1"/>
              </a:solidFill>
              <a:latin typeface="Lato" panose="020F0502020204030203" pitchFamily="34" charset="0"/>
              <a:ea typeface="Lato" panose="020F0502020204030203" pitchFamily="34" charset="0"/>
              <a:cs typeface="Lato" panose="020F0502020204030203" pitchFamily="34" charset="0"/>
            </a:endParaRPr>
          </a:p>
          <a:p>
            <a:pPr marL="342900" indent="-342900">
              <a:buFont typeface="+mj-lt"/>
              <a:buAutoNum type="arabicPeriod"/>
            </a:pPr>
            <a:r>
              <a:rPr lang="en-GB" sz="1400">
                <a:solidFill>
                  <a:schemeClr val="bg1"/>
                </a:solidFill>
                <a:latin typeface="Lato"/>
                <a:ea typeface="Lato"/>
                <a:cs typeface="Lato"/>
              </a:rPr>
              <a:t>Deliver a programme of improvements to foundational functions so they are effective and fully operational.</a:t>
            </a:r>
          </a:p>
          <a:p>
            <a:pPr marL="342900" indent="-342900">
              <a:buFont typeface="+mj-lt"/>
              <a:buAutoNum type="arabicPeriod" startAt="2"/>
            </a:pPr>
            <a:r>
              <a:rPr lang="en-GB" sz="1400">
                <a:solidFill>
                  <a:schemeClr val="bg1"/>
                </a:solidFill>
                <a:latin typeface="Lato"/>
                <a:ea typeface="Lato"/>
                <a:cs typeface="Lato"/>
              </a:rPr>
              <a:t>Agree and initiate an organisation-wide approach to transformation. </a:t>
            </a:r>
            <a:endParaRPr lang="en-GB" sz="1400">
              <a:solidFill>
                <a:schemeClr val="bg1"/>
              </a:solidFill>
              <a:latin typeface="Lato" panose="020F0502020204030203" pitchFamily="34" charset="0"/>
              <a:ea typeface="Lato" panose="020F0502020204030203" pitchFamily="34" charset="0"/>
              <a:cs typeface="Lato" panose="020F0502020204030203" pitchFamily="34" charset="0"/>
            </a:endParaRPr>
          </a:p>
          <a:p>
            <a:pPr marL="342900" indent="-342900">
              <a:buFont typeface="+mj-lt"/>
              <a:buAutoNum type="arabicPeriod" startAt="3"/>
            </a:pPr>
            <a:r>
              <a:rPr lang="en-GB" sz="1400">
                <a:solidFill>
                  <a:schemeClr val="bg1"/>
                </a:solidFill>
                <a:latin typeface="Lato"/>
                <a:ea typeface="Lato"/>
                <a:cs typeface="Lato"/>
              </a:rPr>
              <a:t>Produce a 3-5 year roadmap for how we will deliver this transformation in technology, processes and behaviours.</a:t>
            </a:r>
          </a:p>
        </p:txBody>
      </p:sp>
      <p:graphicFrame>
        <p:nvGraphicFramePr>
          <p:cNvPr id="8" name="Table 2">
            <a:extLst>
              <a:ext uri="{FF2B5EF4-FFF2-40B4-BE49-F238E27FC236}">
                <a16:creationId xmlns:a16="http://schemas.microsoft.com/office/drawing/2014/main" id="{B6C76D7C-863C-422D-93F6-AD6CEF098079}"/>
              </a:ext>
            </a:extLst>
          </p:cNvPr>
          <p:cNvGraphicFramePr>
            <a:graphicFrameLocks noGrp="1"/>
          </p:cNvGraphicFramePr>
          <p:nvPr/>
        </p:nvGraphicFramePr>
        <p:xfrm>
          <a:off x="563671" y="2181616"/>
          <a:ext cx="11119708" cy="4273894"/>
        </p:xfrm>
        <a:graphic>
          <a:graphicData uri="http://schemas.openxmlformats.org/drawingml/2006/table">
            <a:tbl>
              <a:tblPr firstRow="1" bandRow="1">
                <a:tableStyleId>{93296810-A885-4BE3-A3E7-6D5BEEA58F35}</a:tableStyleId>
              </a:tblPr>
              <a:tblGrid>
                <a:gridCol w="1423834">
                  <a:extLst>
                    <a:ext uri="{9D8B030D-6E8A-4147-A177-3AD203B41FA5}">
                      <a16:colId xmlns:a16="http://schemas.microsoft.com/office/drawing/2014/main" val="1400856206"/>
                    </a:ext>
                  </a:extLst>
                </a:gridCol>
                <a:gridCol w="8339560">
                  <a:extLst>
                    <a:ext uri="{9D8B030D-6E8A-4147-A177-3AD203B41FA5}">
                      <a16:colId xmlns:a16="http://schemas.microsoft.com/office/drawing/2014/main" val="2224649716"/>
                    </a:ext>
                  </a:extLst>
                </a:gridCol>
                <a:gridCol w="1356314">
                  <a:extLst>
                    <a:ext uri="{9D8B030D-6E8A-4147-A177-3AD203B41FA5}">
                      <a16:colId xmlns:a16="http://schemas.microsoft.com/office/drawing/2014/main" val="2208519918"/>
                    </a:ext>
                  </a:extLst>
                </a:gridCol>
              </a:tblGrid>
              <a:tr h="510904">
                <a:tc>
                  <a:txBody>
                    <a:bodyPr/>
                    <a:lstStyle/>
                    <a:p>
                      <a:r>
                        <a:rPr lang="en-GB" sz="1300">
                          <a:solidFill>
                            <a:schemeClr val="tx1"/>
                          </a:solidFill>
                        </a:rPr>
                        <a:t>Theme</a:t>
                      </a:r>
                    </a:p>
                  </a:txBody>
                  <a:tcPr/>
                </a:tc>
                <a:tc>
                  <a:txBody>
                    <a:bodyPr/>
                    <a:lstStyle/>
                    <a:p>
                      <a:r>
                        <a:rPr lang="en-GB" sz="1300">
                          <a:solidFill>
                            <a:schemeClr val="tx1"/>
                          </a:solidFill>
                        </a:rPr>
                        <a:t>Activity</a:t>
                      </a:r>
                    </a:p>
                  </a:txBody>
                  <a:tcPr/>
                </a:tc>
                <a:tc>
                  <a:txBody>
                    <a:bodyPr/>
                    <a:lstStyle/>
                    <a:p>
                      <a:r>
                        <a:rPr lang="en-GB" sz="1300">
                          <a:solidFill>
                            <a:schemeClr val="tx1"/>
                          </a:solidFill>
                        </a:rPr>
                        <a:t>Timeline</a:t>
                      </a:r>
                    </a:p>
                  </a:txBody>
                  <a:tcPr/>
                </a:tc>
                <a:extLst>
                  <a:ext uri="{0D108BD9-81ED-4DB2-BD59-A6C34878D82A}">
                    <a16:rowId xmlns:a16="http://schemas.microsoft.com/office/drawing/2014/main" val="2156430701"/>
                  </a:ext>
                </a:extLst>
              </a:tr>
              <a:tr h="1788156">
                <a:tc>
                  <a:txBody>
                    <a:bodyPr/>
                    <a:lstStyle/>
                    <a:p>
                      <a:r>
                        <a:rPr lang="en-GB" sz="1300"/>
                        <a:t>Foundational improvements</a:t>
                      </a:r>
                    </a:p>
                  </a:txBody>
                  <a:tcPr/>
                </a:tc>
                <a:tc>
                  <a:txBody>
                    <a:bodyPr/>
                    <a:lstStyle/>
                    <a:p>
                      <a:pPr marL="285750" marR="0" lvl="0" indent="-285750" algn="l">
                        <a:lnSpc>
                          <a:spcPct val="100000"/>
                        </a:lnSpc>
                        <a:spcBef>
                          <a:spcPts val="0"/>
                        </a:spcBef>
                        <a:spcAft>
                          <a:spcPts val="0"/>
                        </a:spcAft>
                        <a:buClrTx/>
                        <a:buSzTx/>
                        <a:buFont typeface="Arial" panose="020B0604020202020204" pitchFamily="34" charset="0"/>
                        <a:buChar char="•"/>
                      </a:pPr>
                      <a:r>
                        <a:rPr lang="en-GB" sz="1300" dirty="0"/>
                        <a:t>Develop and formalise hybrid working, including making changes to employment contracts where necessary</a:t>
                      </a:r>
                    </a:p>
                    <a:p>
                      <a:pPr marL="285750" marR="0" lvl="0" indent="-285750" algn="l">
                        <a:lnSpc>
                          <a:spcPct val="100000"/>
                        </a:lnSpc>
                        <a:spcBef>
                          <a:spcPts val="0"/>
                        </a:spcBef>
                        <a:spcAft>
                          <a:spcPts val="0"/>
                        </a:spcAft>
                        <a:buClrTx/>
                        <a:buSzTx/>
                        <a:buFont typeface="Arial" panose="020B0604020202020204" pitchFamily="34" charset="0"/>
                        <a:buChar char="•"/>
                      </a:pPr>
                      <a:r>
                        <a:rPr lang="en-GB" sz="1300" dirty="0"/>
                        <a:t>Test process improvement to reduce manual work for gathering consultation comments and if successful deploy with 22/23</a:t>
                      </a:r>
                    </a:p>
                    <a:p>
                      <a:pPr marL="285750" marR="0" lvl="0" indent="-285750" algn="l">
                        <a:lnSpc>
                          <a:spcPct val="100000"/>
                        </a:lnSpc>
                        <a:spcBef>
                          <a:spcPts val="0"/>
                        </a:spcBef>
                        <a:spcAft>
                          <a:spcPts val="0"/>
                        </a:spcAft>
                        <a:buClrTx/>
                        <a:buSzTx/>
                        <a:buFont typeface="Arial" panose="020B0604020202020204" pitchFamily="34" charset="0"/>
                        <a:buChar char="•"/>
                      </a:pPr>
                      <a:r>
                        <a:rPr lang="en-GB" sz="1300" dirty="0"/>
                        <a:t>Roll out leadership and management development training to actively support delivery of our transformation programme</a:t>
                      </a:r>
                    </a:p>
                    <a:p>
                      <a:pPr marL="285750" marR="0" lvl="0" indent="-285750" algn="l">
                        <a:lnSpc>
                          <a:spcPct val="100000"/>
                        </a:lnSpc>
                        <a:spcBef>
                          <a:spcPts val="0"/>
                        </a:spcBef>
                        <a:spcAft>
                          <a:spcPts val="0"/>
                        </a:spcAft>
                        <a:buClrTx/>
                        <a:buSzTx/>
                        <a:buFont typeface="Arial" panose="020B0604020202020204" pitchFamily="34" charset="0"/>
                        <a:buChar char="•"/>
                      </a:pPr>
                      <a:r>
                        <a:rPr lang="en-GB" sz="1300" dirty="0"/>
                        <a:t>Embed the use of OneDrive and SharePoint to connect our workforce and improve collaboration and document management as part of the digital workplace programme</a:t>
                      </a:r>
                    </a:p>
                    <a:p>
                      <a:pPr marL="285750" marR="0" lvl="0" indent="-285750" algn="l">
                        <a:lnSpc>
                          <a:spcPct val="100000"/>
                        </a:lnSpc>
                        <a:spcBef>
                          <a:spcPts val="0"/>
                        </a:spcBef>
                        <a:spcAft>
                          <a:spcPts val="0"/>
                        </a:spcAft>
                        <a:buClrTx/>
                        <a:buSzTx/>
                        <a:buFont typeface="Arial" panose="020B0604020202020204" pitchFamily="34" charset="0"/>
                        <a:buChar char="•"/>
                      </a:pPr>
                      <a:r>
                        <a:rPr lang="en-GB" sz="1300" dirty="0"/>
                        <a:t>Implement a revised operating model for the IT helpdesk and AV equipment support ensuring that it is fully operational</a:t>
                      </a:r>
                    </a:p>
                    <a:p>
                      <a:pPr marL="285750" marR="0" lvl="0" indent="-285750" algn="l">
                        <a:lnSpc>
                          <a:spcPct val="100000"/>
                        </a:lnSpc>
                        <a:spcBef>
                          <a:spcPts val="0"/>
                        </a:spcBef>
                        <a:spcAft>
                          <a:spcPts val="0"/>
                        </a:spcAft>
                        <a:buClrTx/>
                        <a:buSzTx/>
                        <a:buFont typeface="Arial" panose="020B0604020202020204" pitchFamily="34" charset="0"/>
                        <a:buChar char="•"/>
                      </a:pPr>
                      <a:r>
                        <a:rPr lang="en-GB" sz="1300" dirty="0"/>
                        <a:t>Test a digital recruitment tool for committees and if successful deploy within 22/23</a:t>
                      </a:r>
                    </a:p>
                  </a:txBody>
                  <a:tcPr/>
                </a:tc>
                <a:tc>
                  <a:txBody>
                    <a:bodyPr/>
                    <a:lstStyle/>
                    <a:p>
                      <a:r>
                        <a:rPr lang="en-GB" sz="1300"/>
                        <a:t>Q2</a:t>
                      </a:r>
                    </a:p>
                    <a:p>
                      <a:r>
                        <a:rPr lang="en-GB" sz="1300"/>
                        <a:t>Q3</a:t>
                      </a:r>
                    </a:p>
                    <a:p>
                      <a:endParaRPr lang="en-GB" sz="1300"/>
                    </a:p>
                    <a:p>
                      <a:r>
                        <a:rPr lang="en-GB" sz="1300"/>
                        <a:t>Q4</a:t>
                      </a:r>
                    </a:p>
                    <a:p>
                      <a:pPr lvl="0">
                        <a:buNone/>
                      </a:pPr>
                      <a:endParaRPr lang="en-GB" sz="1300"/>
                    </a:p>
                    <a:p>
                      <a:pPr lvl="0">
                        <a:buNone/>
                      </a:pPr>
                      <a:r>
                        <a:rPr lang="en-GB" sz="1300"/>
                        <a:t>Q4</a:t>
                      </a:r>
                    </a:p>
                    <a:p>
                      <a:pPr lvl="0">
                        <a:buNone/>
                      </a:pPr>
                      <a:endParaRPr lang="en-GB" sz="1300"/>
                    </a:p>
                    <a:p>
                      <a:pPr lvl="0">
                        <a:buNone/>
                      </a:pPr>
                      <a:r>
                        <a:rPr lang="en-GB" sz="1300"/>
                        <a:t>Q4</a:t>
                      </a:r>
                    </a:p>
                    <a:p>
                      <a:pPr lvl="0">
                        <a:buNone/>
                      </a:pPr>
                      <a:endParaRPr lang="en-GB" sz="1300"/>
                    </a:p>
                    <a:p>
                      <a:pPr lvl="0">
                        <a:buNone/>
                      </a:pPr>
                      <a:r>
                        <a:rPr lang="en-GB" sz="1300"/>
                        <a:t>Q4</a:t>
                      </a:r>
                    </a:p>
                  </a:txBody>
                  <a:tcPr/>
                </a:tc>
                <a:extLst>
                  <a:ext uri="{0D108BD9-81ED-4DB2-BD59-A6C34878D82A}">
                    <a16:rowId xmlns:a16="http://schemas.microsoft.com/office/drawing/2014/main" val="3048731540"/>
                  </a:ext>
                </a:extLst>
              </a:tr>
              <a:tr h="895611">
                <a:tc>
                  <a:txBody>
                    <a:bodyPr/>
                    <a:lstStyle/>
                    <a:p>
                      <a:pPr marL="0" marR="0" lvl="0" indent="0" algn="l" rtl="0" eaLnBrk="1" fontAlgn="auto" latinLnBrk="0" hangingPunct="1">
                        <a:lnSpc>
                          <a:spcPct val="100000"/>
                        </a:lnSpc>
                        <a:spcBef>
                          <a:spcPts val="0"/>
                        </a:spcBef>
                        <a:spcAft>
                          <a:spcPts val="0"/>
                        </a:spcAft>
                        <a:buClrTx/>
                        <a:buSzTx/>
                        <a:buFontTx/>
                        <a:buNone/>
                      </a:pPr>
                      <a:r>
                        <a:rPr lang="en-GB" sz="1300">
                          <a:solidFill>
                            <a:schemeClr val="tx1"/>
                          </a:solidFill>
                        </a:rPr>
                        <a:t>Organisation-wide approach to transformation</a:t>
                      </a:r>
                    </a:p>
                  </a:txBody>
                  <a:tcPr/>
                </a:tc>
                <a:tc>
                  <a:txBody>
                    <a:bodyPr/>
                    <a:lstStyle/>
                    <a:p>
                      <a:pPr marL="285750" lvl="0" indent="-285750">
                        <a:buFont typeface="Arial" panose="020B0604020202020204" pitchFamily="34" charset="0"/>
                        <a:buChar char="•"/>
                      </a:pPr>
                      <a:r>
                        <a:rPr lang="en-GB" sz="1300" dirty="0"/>
                        <a:t>Agree an approach to organisation-wide transformation with the Board</a:t>
                      </a:r>
                    </a:p>
                    <a:p>
                      <a:pPr marL="285750" lvl="0" indent="-285750">
                        <a:buFont typeface="Arial" panose="020B0604020202020204" pitchFamily="34" charset="0"/>
                        <a:buChar char="•"/>
                      </a:pPr>
                      <a:r>
                        <a:rPr lang="en-GB" sz="1300" dirty="0"/>
                        <a:t>Develop the governance, metrics, capabilities and communications to support this transformation approach</a:t>
                      </a:r>
                    </a:p>
                    <a:p>
                      <a:pPr marL="285750" lvl="0" indent="-285750">
                        <a:buFont typeface="Arial" panose="020B0604020202020204" pitchFamily="34" charset="0"/>
                        <a:buChar char="•"/>
                      </a:pPr>
                      <a:r>
                        <a:rPr lang="en-GB" sz="1300" dirty="0"/>
                        <a:t>Agree the vision for NICE and how we will need to work to achieve the vision</a:t>
                      </a:r>
                    </a:p>
                  </a:txBody>
                  <a:tcPr/>
                </a:tc>
                <a:tc>
                  <a:txBody>
                    <a:bodyPr/>
                    <a:lstStyle/>
                    <a:p>
                      <a:r>
                        <a:rPr lang="en-GB" sz="1300" dirty="0"/>
                        <a:t>Q1</a:t>
                      </a:r>
                    </a:p>
                    <a:p>
                      <a:r>
                        <a:rPr lang="en-GB" sz="1300" dirty="0"/>
                        <a:t>Q1</a:t>
                      </a:r>
                    </a:p>
                    <a:p>
                      <a:r>
                        <a:rPr lang="en-GB" sz="1300" dirty="0"/>
                        <a:t>Q2</a:t>
                      </a:r>
                    </a:p>
                  </a:txBody>
                  <a:tcPr/>
                </a:tc>
                <a:extLst>
                  <a:ext uri="{0D108BD9-81ED-4DB2-BD59-A6C34878D82A}">
                    <a16:rowId xmlns:a16="http://schemas.microsoft.com/office/drawing/2014/main" val="1591755554"/>
                  </a:ext>
                </a:extLst>
              </a:tr>
              <a:tr h="794739">
                <a:tc>
                  <a:txBody>
                    <a:bodyPr/>
                    <a:lstStyle/>
                    <a:p>
                      <a:pPr marL="0" marR="0" lvl="0" indent="0" algn="l" rtl="0" eaLnBrk="1" fontAlgn="auto" latinLnBrk="0" hangingPunct="1">
                        <a:lnSpc>
                          <a:spcPct val="100000"/>
                        </a:lnSpc>
                        <a:spcBef>
                          <a:spcPts val="0"/>
                        </a:spcBef>
                        <a:spcAft>
                          <a:spcPts val="0"/>
                        </a:spcAft>
                        <a:buClrTx/>
                        <a:buSzTx/>
                        <a:buFontTx/>
                        <a:buNone/>
                      </a:pPr>
                      <a:r>
                        <a:rPr lang="en-GB" sz="1300">
                          <a:solidFill>
                            <a:schemeClr val="tx1"/>
                          </a:solidFill>
                        </a:rPr>
                        <a:t>Transformation roadmap</a:t>
                      </a:r>
                    </a:p>
                    <a:p>
                      <a:endParaRPr lang="en-GB" sz="1300"/>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300" dirty="0"/>
                        <a:t>Produce a 3-5 year roadmap for how we will achieve our vision, including new ways of working and organisation-wide transformation approach</a:t>
                      </a:r>
                      <a:endParaRPr lang="en-GB" sz="1300" b="0" dirty="0"/>
                    </a:p>
                  </a:txBody>
                  <a:tcPr/>
                </a:tc>
                <a:tc>
                  <a:txBody>
                    <a:bodyPr/>
                    <a:lstStyle/>
                    <a:p>
                      <a:r>
                        <a:rPr lang="en-GB" sz="1300" dirty="0"/>
                        <a:t>Q4</a:t>
                      </a:r>
                    </a:p>
                  </a:txBody>
                  <a:tcPr/>
                </a:tc>
                <a:extLst>
                  <a:ext uri="{0D108BD9-81ED-4DB2-BD59-A6C34878D82A}">
                    <a16:rowId xmlns:a16="http://schemas.microsoft.com/office/drawing/2014/main" val="3632308619"/>
                  </a:ext>
                </a:extLst>
              </a:tr>
            </a:tbl>
          </a:graphicData>
        </a:graphic>
      </p:graphicFrame>
    </p:spTree>
    <p:extLst>
      <p:ext uri="{BB962C8B-B14F-4D97-AF65-F5344CB8AC3E}">
        <p14:creationId xmlns:p14="http://schemas.microsoft.com/office/powerpoint/2010/main" val="2403596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7E19C86F-07CA-4D77-8E76-5B42360BDC52}"/>
              </a:ext>
            </a:extLst>
          </p:cNvPr>
          <p:cNvSpPr>
            <a:spLocks noGrp="1"/>
          </p:cNvSpPr>
          <p:nvPr>
            <p:ph type="ctrTitle"/>
          </p:nvPr>
        </p:nvSpPr>
        <p:spPr/>
        <p:txBody>
          <a:bodyPr>
            <a:noAutofit/>
          </a:bodyPr>
          <a:lstStyle/>
          <a:p>
            <a:r>
              <a:rPr lang="en-GB" sz="3200">
                <a:latin typeface="Lato"/>
                <a:ea typeface="Lato"/>
                <a:cs typeface="Lato"/>
              </a:rPr>
              <a:t>In addition, we will continue to deliver our core advice and guidance</a:t>
            </a:r>
            <a:endParaRPr lang="en-US" sz="3200">
              <a:latin typeface="Lato"/>
              <a:ea typeface="Lato"/>
              <a:cs typeface="Lato"/>
            </a:endParaRPr>
          </a:p>
        </p:txBody>
      </p:sp>
      <p:sp>
        <p:nvSpPr>
          <p:cNvPr id="4" name="Slide Number Placeholder 3">
            <a:extLst>
              <a:ext uri="{FF2B5EF4-FFF2-40B4-BE49-F238E27FC236}">
                <a16:creationId xmlns:a16="http://schemas.microsoft.com/office/drawing/2014/main" id="{D96AE515-1C72-4272-B015-1119829134F4}"/>
              </a:ext>
            </a:extLst>
          </p:cNvPr>
          <p:cNvSpPr>
            <a:spLocks noGrp="1"/>
          </p:cNvSpPr>
          <p:nvPr>
            <p:ph type="sldNum" sz="quarter" idx="4"/>
          </p:nvPr>
        </p:nvSpPr>
        <p:spPr/>
        <p:txBody>
          <a:bodyPr/>
          <a:lstStyle/>
          <a:p>
            <a:fld id="{FD914462-0A0E-4602-BFA1-33271CD95439}" type="slidenum">
              <a:rPr lang="en-GB" smtClean="0"/>
              <a:pPr/>
              <a:t>24</a:t>
            </a:fld>
            <a:endParaRPr lang="en-GB"/>
          </a:p>
        </p:txBody>
      </p:sp>
      <p:graphicFrame>
        <p:nvGraphicFramePr>
          <p:cNvPr id="8" name="Table 7">
            <a:extLst>
              <a:ext uri="{FF2B5EF4-FFF2-40B4-BE49-F238E27FC236}">
                <a16:creationId xmlns:a16="http://schemas.microsoft.com/office/drawing/2014/main" id="{97EB546F-1E6D-4E3F-8814-1B6B8BEB9888}"/>
              </a:ext>
            </a:extLst>
          </p:cNvPr>
          <p:cNvGraphicFramePr>
            <a:graphicFrameLocks noGrp="1"/>
          </p:cNvGraphicFramePr>
          <p:nvPr>
            <p:extLst>
              <p:ext uri="{D42A27DB-BD31-4B8C-83A1-F6EECF244321}">
                <p14:modId xmlns:p14="http://schemas.microsoft.com/office/powerpoint/2010/main" val="903539635"/>
              </p:ext>
            </p:extLst>
          </p:nvPr>
        </p:nvGraphicFramePr>
        <p:xfrm>
          <a:off x="587783" y="1666876"/>
          <a:ext cx="11016434" cy="3888015"/>
        </p:xfrm>
        <a:graphic>
          <a:graphicData uri="http://schemas.openxmlformats.org/drawingml/2006/table">
            <a:tbl>
              <a:tblPr firstRow="1" bandRow="1">
                <a:tableStyleId>{5C22544A-7EE6-4342-B048-85BDC9FD1C3A}</a:tableStyleId>
              </a:tblPr>
              <a:tblGrid>
                <a:gridCol w="11016434">
                  <a:extLst>
                    <a:ext uri="{9D8B030D-6E8A-4147-A177-3AD203B41FA5}">
                      <a16:colId xmlns:a16="http://schemas.microsoft.com/office/drawing/2014/main" val="2597715735"/>
                    </a:ext>
                  </a:extLst>
                </a:gridCol>
              </a:tblGrid>
              <a:tr h="308664">
                <a:tc>
                  <a:txBody>
                    <a:bodyPr/>
                    <a:lstStyle/>
                    <a:p>
                      <a:r>
                        <a:rPr lang="en-GB" sz="1400"/>
                        <a:t>In 2022/23 we anticipate delivering:</a:t>
                      </a:r>
                    </a:p>
                  </a:txBody>
                  <a:tcPr anchor="ctr"/>
                </a:tc>
                <a:extLst>
                  <a:ext uri="{0D108BD9-81ED-4DB2-BD59-A6C34878D82A}">
                    <a16:rowId xmlns:a16="http://schemas.microsoft.com/office/drawing/2014/main" val="303532966"/>
                  </a:ext>
                </a:extLst>
              </a:tr>
              <a:tr h="457507">
                <a:tc>
                  <a:txBody>
                    <a:bodyPr/>
                    <a:lstStyle/>
                    <a:p>
                      <a:r>
                        <a:rPr lang="en-GB" sz="1400" kern="1200">
                          <a:effectLst/>
                        </a:rPr>
                        <a:t>16 guidelines (new or updated)</a:t>
                      </a:r>
                    </a:p>
                  </a:txBody>
                  <a:tcPr anchor="ctr"/>
                </a:tc>
                <a:extLst>
                  <a:ext uri="{0D108BD9-81ED-4DB2-BD59-A6C34878D82A}">
                    <a16:rowId xmlns:a16="http://schemas.microsoft.com/office/drawing/2014/main" val="1163802860"/>
                  </a:ext>
                </a:extLst>
              </a:tr>
              <a:tr h="338416">
                <a:tc>
                  <a:txBody>
                    <a:bodyPr/>
                    <a:lstStyle/>
                    <a:p>
                      <a:pPr marL="0" indent="0">
                        <a:buFont typeface="Arial" panose="020B0604020202020204" pitchFamily="34" charset="0"/>
                        <a:buNone/>
                      </a:pPr>
                      <a:r>
                        <a:rPr lang="en-GB" sz="1400"/>
                        <a:t>98 technology appraisals and highly specialised technologies guidance</a:t>
                      </a:r>
                    </a:p>
                  </a:txBody>
                  <a:tcPr anchor="ctr"/>
                </a:tc>
                <a:extLst>
                  <a:ext uri="{0D108BD9-81ED-4DB2-BD59-A6C34878D82A}">
                    <a16:rowId xmlns:a16="http://schemas.microsoft.com/office/drawing/2014/main" val="1677223337"/>
                  </a:ext>
                </a:extLst>
              </a:tr>
              <a:tr h="338416">
                <a:tc>
                  <a:txBody>
                    <a:bodyPr/>
                    <a:lstStyle/>
                    <a:p>
                      <a:pPr marL="0" indent="0">
                        <a:buFont typeface="Arial" panose="020B0604020202020204" pitchFamily="34" charset="0"/>
                        <a:buNone/>
                      </a:pPr>
                      <a:r>
                        <a:rPr lang="en-GB" sz="1400"/>
                        <a:t>33 interventional procedures guidance</a:t>
                      </a:r>
                    </a:p>
                  </a:txBody>
                  <a:tcPr anchor="ctr"/>
                </a:tc>
                <a:extLst>
                  <a:ext uri="{0D108BD9-81ED-4DB2-BD59-A6C34878D82A}">
                    <a16:rowId xmlns:a16="http://schemas.microsoft.com/office/drawing/2014/main" val="2267127190"/>
                  </a:ext>
                </a:extLst>
              </a:tr>
              <a:tr h="338416">
                <a:tc>
                  <a:txBody>
                    <a:bodyPr/>
                    <a:lstStyle/>
                    <a:p>
                      <a:pPr marL="0" indent="0">
                        <a:buFont typeface="Arial" panose="020B0604020202020204" pitchFamily="34" charset="0"/>
                        <a:buNone/>
                      </a:pPr>
                      <a:r>
                        <a:rPr lang="en-GB" sz="1400"/>
                        <a:t>7 diagnostics guidance </a:t>
                      </a:r>
                    </a:p>
                  </a:txBody>
                  <a:tcPr anchor="ctr"/>
                </a:tc>
                <a:extLst>
                  <a:ext uri="{0D108BD9-81ED-4DB2-BD59-A6C34878D82A}">
                    <a16:rowId xmlns:a16="http://schemas.microsoft.com/office/drawing/2014/main" val="10649497"/>
                  </a:ext>
                </a:extLst>
              </a:tr>
              <a:tr h="338416">
                <a:tc>
                  <a:txBody>
                    <a:bodyPr/>
                    <a:lstStyle/>
                    <a:p>
                      <a:r>
                        <a:rPr lang="en-GB" sz="1400" kern="1200">
                          <a:effectLst/>
                        </a:rPr>
                        <a:t>8 medical technologies guidance </a:t>
                      </a:r>
                    </a:p>
                  </a:txBody>
                  <a:tcPr anchor="ctr"/>
                </a:tc>
                <a:extLst>
                  <a:ext uri="{0D108BD9-81ED-4DB2-BD59-A6C34878D82A}">
                    <a16:rowId xmlns:a16="http://schemas.microsoft.com/office/drawing/2014/main" val="2330716661"/>
                  </a:ext>
                </a:extLst>
              </a:tr>
              <a:tr h="442045">
                <a:tc>
                  <a:txBody>
                    <a:bodyPr/>
                    <a:lstStyle/>
                    <a:p>
                      <a:r>
                        <a:rPr lang="en-GB" sz="1400" kern="1200">
                          <a:effectLst/>
                        </a:rPr>
                        <a:t>Up to 46 Medtech innovation briefings</a:t>
                      </a:r>
                    </a:p>
                  </a:txBody>
                  <a:tcPr anchor="ctr"/>
                </a:tc>
                <a:extLst>
                  <a:ext uri="{0D108BD9-81ED-4DB2-BD59-A6C34878D82A}">
                    <a16:rowId xmlns:a16="http://schemas.microsoft.com/office/drawing/2014/main" val="966923694"/>
                  </a:ext>
                </a:extLst>
              </a:tr>
              <a:tr h="442045">
                <a:tc>
                  <a:txBody>
                    <a:bodyPr/>
                    <a:lstStyle/>
                    <a:p>
                      <a:pPr lvl="0">
                        <a:buNone/>
                      </a:pPr>
                      <a:r>
                        <a:rPr lang="en-GB" sz="1400" kern="1200">
                          <a:effectLst/>
                        </a:rPr>
                        <a:t>11 quality standard updates</a:t>
                      </a:r>
                    </a:p>
                  </a:txBody>
                  <a:tcPr/>
                </a:tc>
                <a:extLst>
                  <a:ext uri="{0D108BD9-81ED-4DB2-BD59-A6C34878D82A}">
                    <a16:rowId xmlns:a16="http://schemas.microsoft.com/office/drawing/2014/main" val="2756944384"/>
                  </a:ext>
                </a:extLst>
              </a:tr>
              <a:tr h="442045">
                <a:tc>
                  <a:txBody>
                    <a:bodyPr/>
                    <a:lstStyle/>
                    <a:p>
                      <a:pPr lvl="0">
                        <a:buNone/>
                      </a:pPr>
                      <a:r>
                        <a:rPr lang="en-GB" sz="1400" kern="1200">
                          <a:effectLst/>
                        </a:rPr>
                        <a:t>45 quality standard alignments</a:t>
                      </a:r>
                    </a:p>
                  </a:txBody>
                  <a:tcPr/>
                </a:tc>
                <a:extLst>
                  <a:ext uri="{0D108BD9-81ED-4DB2-BD59-A6C34878D82A}">
                    <a16:rowId xmlns:a16="http://schemas.microsoft.com/office/drawing/2014/main" val="1102841239"/>
                  </a:ext>
                </a:extLst>
              </a:tr>
              <a:tr h="442045">
                <a:tc>
                  <a:txBody>
                    <a:bodyPr/>
                    <a:lstStyle/>
                    <a:p>
                      <a:pPr lvl="0">
                        <a:buNone/>
                      </a:pPr>
                      <a:r>
                        <a:rPr lang="en-GB" sz="1400" kern="1200" dirty="0">
                          <a:effectLst/>
                        </a:rPr>
                        <a:t>1 indicator menu to inform quality and outcomes framework negotiations and be also considered for other measurement frameworks</a:t>
                      </a:r>
                    </a:p>
                  </a:txBody>
                  <a:tcPr/>
                </a:tc>
                <a:extLst>
                  <a:ext uri="{0D108BD9-81ED-4DB2-BD59-A6C34878D82A}">
                    <a16:rowId xmlns:a16="http://schemas.microsoft.com/office/drawing/2014/main" val="1256066190"/>
                  </a:ext>
                </a:extLst>
              </a:tr>
            </a:tbl>
          </a:graphicData>
        </a:graphic>
      </p:graphicFrame>
    </p:spTree>
    <p:extLst>
      <p:ext uri="{BB962C8B-B14F-4D97-AF65-F5344CB8AC3E}">
        <p14:creationId xmlns:p14="http://schemas.microsoft.com/office/powerpoint/2010/main" val="785966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356060-CCB2-484D-B9A1-E5307ED60CCA}"/>
              </a:ext>
              <a:ext uri="{C183D7F6-B498-43B3-948B-1728B52AA6E4}">
                <adec:decorative xmlns:adec="http://schemas.microsoft.com/office/drawing/2017/decorative" val="1"/>
              </a:ext>
            </a:extLst>
          </p:cNvPr>
          <p:cNvSpPr/>
          <p:nvPr/>
        </p:nvSpPr>
        <p:spPr>
          <a:xfrm>
            <a:off x="468675" y="765606"/>
            <a:ext cx="933450" cy="74473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B53019C-E3D5-429A-9576-2EFE03405738}"/>
              </a:ext>
            </a:extLst>
          </p:cNvPr>
          <p:cNvSpPr txBox="1">
            <a:spLocks/>
          </p:cNvSpPr>
          <p:nvPr/>
        </p:nvSpPr>
        <p:spPr>
          <a:xfrm>
            <a:off x="540089" y="405320"/>
            <a:ext cx="11161135" cy="113452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kern="1200">
                <a:solidFill>
                  <a:srgbClr val="222222"/>
                </a:solidFill>
                <a:latin typeface="Lato" panose="020F0502020204030203" pitchFamily="34" charset="0"/>
                <a:ea typeface="Lato" panose="020F0502020204030203" pitchFamily="34" charset="0"/>
                <a:cs typeface="Lato" panose="020F0502020204030203" pitchFamily="34" charset="0"/>
              </a:defRPr>
            </a:lvl1pPr>
          </a:lstStyle>
          <a:p>
            <a:r>
              <a:rPr lang="en-GB" sz="3200" dirty="0">
                <a:solidFill>
                  <a:schemeClr val="tx1"/>
                </a:solidFill>
                <a:latin typeface="Lato"/>
                <a:ea typeface="Lato"/>
                <a:cs typeface="Lato"/>
              </a:rPr>
              <a:t>Key performance indicators </a:t>
            </a:r>
          </a:p>
        </p:txBody>
      </p:sp>
      <p:sp>
        <p:nvSpPr>
          <p:cNvPr id="7" name="Rectangle 6">
            <a:extLst>
              <a:ext uri="{FF2B5EF4-FFF2-40B4-BE49-F238E27FC236}">
                <a16:creationId xmlns:a16="http://schemas.microsoft.com/office/drawing/2014/main" id="{2B1874DD-B1C1-9B54-2FC8-15EB6F1B9E56}"/>
              </a:ext>
            </a:extLst>
          </p:cNvPr>
          <p:cNvSpPr/>
          <p:nvPr/>
        </p:nvSpPr>
        <p:spPr>
          <a:xfrm>
            <a:off x="579146" y="5318156"/>
            <a:ext cx="11075486" cy="307577"/>
          </a:xfrm>
          <a:prstGeom prst="rect">
            <a:avLst/>
          </a:prstGeom>
          <a:solidFill>
            <a:srgbClr val="E9E9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ea typeface="Lato"/>
                <a:cs typeface="Lato"/>
              </a:rPr>
              <a:t>See slide 26 </a:t>
            </a:r>
          </a:p>
        </p:txBody>
      </p:sp>
      <p:sp>
        <p:nvSpPr>
          <p:cNvPr id="10" name="Rectangle 9">
            <a:extLst>
              <a:ext uri="{FF2B5EF4-FFF2-40B4-BE49-F238E27FC236}">
                <a16:creationId xmlns:a16="http://schemas.microsoft.com/office/drawing/2014/main" id="{AE366007-4B64-4446-8BE4-5EFC56E14784}"/>
              </a:ext>
            </a:extLst>
          </p:cNvPr>
          <p:cNvSpPr/>
          <p:nvPr/>
        </p:nvSpPr>
        <p:spPr>
          <a:xfrm>
            <a:off x="7442139" y="1466098"/>
            <a:ext cx="4212493" cy="3530643"/>
          </a:xfrm>
          <a:prstGeom prst="rect">
            <a:avLst/>
          </a:prstGeom>
          <a:solidFill>
            <a:srgbClr val="D6D6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1200" b="1" dirty="0">
                <a:solidFill>
                  <a:schemeClr val="tx1"/>
                </a:solidFill>
                <a:ea typeface="Lato"/>
                <a:cs typeface="Lato"/>
              </a:rPr>
              <a:t>Internal transformation programme:</a:t>
            </a:r>
          </a:p>
          <a:p>
            <a:endParaRPr lang="en-GB" sz="1200" b="1" dirty="0">
              <a:solidFill>
                <a:schemeClr val="tx1"/>
              </a:solidFill>
              <a:ea typeface="Lato"/>
              <a:cs typeface="Lato"/>
            </a:endParaRPr>
          </a:p>
          <a:p>
            <a:pPr marL="171450" indent="-171450">
              <a:buFont typeface="Arial"/>
              <a:buChar char="•"/>
            </a:pPr>
            <a:r>
              <a:rPr lang="en-GB" sz="1200" dirty="0">
                <a:solidFill>
                  <a:schemeClr val="tx1"/>
                </a:solidFill>
                <a:ea typeface="Lato"/>
                <a:cs typeface="Lato"/>
              </a:rPr>
              <a:t>Formal hybrid working introduced</a:t>
            </a:r>
          </a:p>
          <a:p>
            <a:pPr marL="171450" indent="-171450">
              <a:buFont typeface="Arial"/>
              <a:buChar char="•"/>
            </a:pPr>
            <a:r>
              <a:rPr lang="en-GB" sz="1200" dirty="0">
                <a:solidFill>
                  <a:schemeClr val="tx1"/>
                </a:solidFill>
                <a:ea typeface="Lato"/>
                <a:cs typeface="Lato"/>
              </a:rPr>
              <a:t>Leadership/management development training rolled out</a:t>
            </a:r>
          </a:p>
          <a:p>
            <a:pPr marL="171450" indent="-171450">
              <a:buFont typeface="Arial"/>
              <a:buChar char="•"/>
            </a:pPr>
            <a:r>
              <a:rPr lang="en-GB" sz="1200" dirty="0">
                <a:solidFill>
                  <a:schemeClr val="tx1"/>
                </a:solidFill>
                <a:ea typeface="Lato"/>
                <a:cs typeface="Lato"/>
              </a:rPr>
              <a:t>Process improvement for consultation comments rolled out if pilot successful</a:t>
            </a:r>
          </a:p>
          <a:p>
            <a:pPr marL="171450" indent="-171450">
              <a:buFont typeface="Arial"/>
              <a:buChar char="•"/>
            </a:pPr>
            <a:r>
              <a:rPr lang="en-GB" sz="1200" dirty="0">
                <a:solidFill>
                  <a:schemeClr val="tx1"/>
                </a:solidFill>
                <a:ea typeface="Lato"/>
                <a:cs typeface="Lato"/>
              </a:rPr>
              <a:t>OneDrive rolled out as part of My Space service</a:t>
            </a:r>
          </a:p>
          <a:p>
            <a:pPr marL="171450" indent="-171450">
              <a:buFont typeface="Arial"/>
              <a:buChar char="•"/>
            </a:pPr>
            <a:r>
              <a:rPr lang="en-GB" sz="1200" dirty="0">
                <a:solidFill>
                  <a:schemeClr val="tx1"/>
                </a:solidFill>
                <a:ea typeface="Lato"/>
                <a:cs typeface="Lato"/>
              </a:rPr>
              <a:t>SharePoint established as the main platform for document management in at least 1 directorate</a:t>
            </a:r>
          </a:p>
          <a:p>
            <a:pPr marL="171450" indent="-171450">
              <a:buFont typeface="Arial"/>
              <a:buChar char="•"/>
            </a:pPr>
            <a:r>
              <a:rPr lang="en-GB" sz="1200" dirty="0">
                <a:solidFill>
                  <a:schemeClr val="tx1"/>
                </a:solidFill>
                <a:ea typeface="Lato"/>
                <a:cs typeface="Lato"/>
              </a:rPr>
              <a:t>Priority objective projects are using Project Spaces as a service to support consistent standards and collaboration</a:t>
            </a:r>
          </a:p>
          <a:p>
            <a:pPr marL="171450" indent="-171450">
              <a:buFont typeface="Arial"/>
              <a:buChar char="•"/>
            </a:pPr>
            <a:r>
              <a:rPr lang="en-GB" sz="1200" dirty="0">
                <a:solidFill>
                  <a:schemeClr val="tx1"/>
                </a:solidFill>
                <a:ea typeface="Lato"/>
                <a:cs typeface="Lato"/>
              </a:rPr>
              <a:t>Fully integrated IT service desk is in place</a:t>
            </a:r>
          </a:p>
          <a:p>
            <a:pPr marL="171450" indent="-171450">
              <a:buFont typeface="Arial"/>
              <a:buChar char="•"/>
            </a:pPr>
            <a:r>
              <a:rPr lang="en-GB" sz="1200" dirty="0">
                <a:solidFill>
                  <a:schemeClr val="tx1"/>
                </a:solidFill>
                <a:ea typeface="Lato"/>
                <a:cs typeface="Lato"/>
              </a:rPr>
              <a:t>AV/VC installed and working across the NICE estate</a:t>
            </a:r>
          </a:p>
          <a:p>
            <a:pPr marL="171450" indent="-171450">
              <a:buFont typeface="Arial"/>
              <a:buChar char="•"/>
            </a:pPr>
            <a:r>
              <a:rPr lang="en-GB" sz="1200" dirty="0">
                <a:solidFill>
                  <a:schemeClr val="tx1"/>
                </a:solidFill>
                <a:ea typeface="Lato"/>
                <a:cs typeface="Lato"/>
              </a:rPr>
              <a:t>Digital committee recruitment tool rolled out if pilot successful</a:t>
            </a:r>
          </a:p>
          <a:p>
            <a:pPr marL="171450" indent="-171450">
              <a:buFont typeface="Arial"/>
              <a:buChar char="•"/>
            </a:pPr>
            <a:r>
              <a:rPr lang="en-GB" sz="1200" dirty="0">
                <a:solidFill>
                  <a:schemeClr val="tx1"/>
                </a:solidFill>
                <a:ea typeface="Lato"/>
                <a:cs typeface="Lato"/>
              </a:rPr>
              <a:t>Target culture defined</a:t>
            </a:r>
          </a:p>
          <a:p>
            <a:pPr marL="171450" indent="-171450">
              <a:buFont typeface="Arial"/>
              <a:buChar char="•"/>
            </a:pPr>
            <a:r>
              <a:rPr lang="en-GB" sz="1200" dirty="0">
                <a:solidFill>
                  <a:schemeClr val="tx1"/>
                </a:solidFill>
                <a:ea typeface="Lato"/>
                <a:cs typeface="Lato"/>
              </a:rPr>
              <a:t>3-5 year roadmap for target culture and organisation-wide transformation approach produced</a:t>
            </a:r>
          </a:p>
        </p:txBody>
      </p:sp>
      <p:sp>
        <p:nvSpPr>
          <p:cNvPr id="28" name="Rectangle 27">
            <a:extLst>
              <a:ext uri="{FF2B5EF4-FFF2-40B4-BE49-F238E27FC236}">
                <a16:creationId xmlns:a16="http://schemas.microsoft.com/office/drawing/2014/main" id="{410F338C-8933-450E-BFD5-2F1885D7F8B9}"/>
              </a:ext>
            </a:extLst>
          </p:cNvPr>
          <p:cNvSpPr/>
          <p:nvPr/>
        </p:nvSpPr>
        <p:spPr>
          <a:xfrm>
            <a:off x="5199769" y="1466098"/>
            <a:ext cx="2239232" cy="3530643"/>
          </a:xfrm>
          <a:prstGeom prst="rect">
            <a:avLst/>
          </a:prstGeom>
          <a:solidFill>
            <a:srgbClr val="E9E9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1200" b="1" dirty="0">
                <a:solidFill>
                  <a:schemeClr val="tx1"/>
                </a:solidFill>
                <a:ea typeface="Lato"/>
                <a:cs typeface="Lato"/>
              </a:rPr>
              <a:t>MedTech early value assessment :</a:t>
            </a:r>
          </a:p>
          <a:p>
            <a:endParaRPr lang="en-GB" sz="1200" b="1" dirty="0">
              <a:solidFill>
                <a:schemeClr val="tx1"/>
              </a:solidFill>
              <a:ea typeface="Lato"/>
              <a:cs typeface="Lato"/>
            </a:endParaRPr>
          </a:p>
          <a:p>
            <a:pPr marL="171450" indent="-171450">
              <a:buFont typeface="Arial" panose="020B0604020202020204" pitchFamily="34" charset="0"/>
              <a:buChar char="•"/>
            </a:pPr>
            <a:r>
              <a:rPr lang="en-GB" sz="1200" dirty="0">
                <a:solidFill>
                  <a:schemeClr val="tx1"/>
                </a:solidFill>
                <a:ea typeface="Lato"/>
                <a:cs typeface="Lato"/>
              </a:rPr>
              <a:t>10 </a:t>
            </a:r>
            <a:r>
              <a:rPr lang="en-GB" sz="1200" dirty="0" err="1">
                <a:solidFill>
                  <a:schemeClr val="tx1"/>
                </a:solidFill>
                <a:ea typeface="Lato"/>
                <a:cs typeface="Lato"/>
              </a:rPr>
              <a:t>medtech</a:t>
            </a:r>
            <a:r>
              <a:rPr lang="en-GB" sz="1200" dirty="0">
                <a:solidFill>
                  <a:schemeClr val="tx1"/>
                </a:solidFill>
                <a:ea typeface="Lato"/>
                <a:cs typeface="Lato"/>
              </a:rPr>
              <a:t> products (at least 6 of which will be digital) assessed</a:t>
            </a:r>
          </a:p>
          <a:p>
            <a:pPr marL="171450" indent="-171450">
              <a:buFont typeface="Arial" panose="020B0604020202020204" pitchFamily="34" charset="0"/>
              <a:buChar char="•"/>
            </a:pPr>
            <a:r>
              <a:rPr lang="en-GB" sz="1200" dirty="0">
                <a:solidFill>
                  <a:schemeClr val="tx1"/>
                </a:solidFill>
                <a:ea typeface="Lato"/>
                <a:cs typeface="Lato"/>
              </a:rPr>
              <a:t>5 products have published guidance</a:t>
            </a:r>
          </a:p>
          <a:p>
            <a:pPr marL="171450" indent="-171450">
              <a:buFont typeface="Arial" panose="020B0604020202020204" pitchFamily="34" charset="0"/>
              <a:buChar char="•"/>
            </a:pPr>
            <a:r>
              <a:rPr lang="en-GB" sz="1200" dirty="0">
                <a:solidFill>
                  <a:schemeClr val="tx1"/>
                </a:solidFill>
                <a:ea typeface="Lato"/>
                <a:cs typeface="Lato"/>
              </a:rPr>
              <a:t>Data collection workshops held and evidence generation plans developed for 60% of products that are conditionally recommended</a:t>
            </a:r>
            <a:endParaRPr lang="en-GB" dirty="0">
              <a:solidFill>
                <a:schemeClr val="tx1"/>
              </a:solidFill>
            </a:endParaRPr>
          </a:p>
          <a:p>
            <a:pPr marL="171450" indent="-171450">
              <a:buFont typeface="Arial" panose="020B0604020202020204" pitchFamily="34" charset="0"/>
              <a:buChar char="•"/>
            </a:pPr>
            <a:r>
              <a:rPr lang="en-GB" sz="1200" dirty="0">
                <a:solidFill>
                  <a:schemeClr val="tx1"/>
                </a:solidFill>
                <a:ea typeface="Lato"/>
                <a:cs typeface="Lato"/>
              </a:rPr>
              <a:t>Methods and resourcing in place to extend </a:t>
            </a:r>
            <a:r>
              <a:rPr lang="en-GB" sz="1200" dirty="0" err="1">
                <a:solidFill>
                  <a:schemeClr val="tx1"/>
                </a:solidFill>
                <a:ea typeface="Lato"/>
                <a:cs typeface="Lato"/>
              </a:rPr>
              <a:t>medtech</a:t>
            </a:r>
            <a:r>
              <a:rPr lang="en-GB" sz="1200" dirty="0">
                <a:solidFill>
                  <a:schemeClr val="tx1"/>
                </a:solidFill>
                <a:ea typeface="Lato"/>
                <a:cs typeface="Lato"/>
              </a:rPr>
              <a:t> early value assessment to all </a:t>
            </a:r>
            <a:r>
              <a:rPr lang="en-GB" sz="1200" dirty="0" err="1">
                <a:solidFill>
                  <a:schemeClr val="tx1"/>
                </a:solidFill>
                <a:ea typeface="Lato"/>
                <a:cs typeface="Lato"/>
              </a:rPr>
              <a:t>medtech</a:t>
            </a:r>
            <a:r>
              <a:rPr lang="en-GB" sz="1200" dirty="0">
                <a:solidFill>
                  <a:schemeClr val="tx1"/>
                </a:solidFill>
                <a:ea typeface="Lato"/>
                <a:cs typeface="Lato"/>
              </a:rPr>
              <a:t> in 23/24</a:t>
            </a:r>
          </a:p>
        </p:txBody>
      </p:sp>
      <p:sp>
        <p:nvSpPr>
          <p:cNvPr id="30" name="Rectangle 29">
            <a:extLst>
              <a:ext uri="{FF2B5EF4-FFF2-40B4-BE49-F238E27FC236}">
                <a16:creationId xmlns:a16="http://schemas.microsoft.com/office/drawing/2014/main" id="{AA4D97A4-0DCC-47DA-A8CB-6E22D95A427E}"/>
              </a:ext>
            </a:extLst>
          </p:cNvPr>
          <p:cNvSpPr/>
          <p:nvPr/>
        </p:nvSpPr>
        <p:spPr>
          <a:xfrm>
            <a:off x="2965304" y="1470036"/>
            <a:ext cx="2239644" cy="3606915"/>
          </a:xfrm>
          <a:prstGeom prst="rect">
            <a:avLst/>
          </a:prstGeom>
          <a:solidFill>
            <a:srgbClr val="D6D6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1200" b="1" dirty="0">
                <a:solidFill>
                  <a:schemeClr val="tx1"/>
                </a:solidFill>
                <a:ea typeface="Lato"/>
                <a:cs typeface="Lato"/>
              </a:rPr>
              <a:t>Proportionate approach to technology appraisals (TA):</a:t>
            </a:r>
          </a:p>
          <a:p>
            <a:endParaRPr lang="en-GB" sz="1200" b="1" dirty="0">
              <a:solidFill>
                <a:schemeClr val="tx1"/>
              </a:solidFill>
              <a:ea typeface="Lato"/>
              <a:cs typeface="Lato"/>
            </a:endParaRPr>
          </a:p>
          <a:p>
            <a:pPr marL="285750" indent="-285750">
              <a:buFont typeface="Arial"/>
              <a:buChar char="•"/>
            </a:pPr>
            <a:r>
              <a:rPr lang="en-GB" sz="1200" dirty="0">
                <a:solidFill>
                  <a:schemeClr val="tx1"/>
                </a:solidFill>
                <a:ea typeface="Lato"/>
                <a:cs typeface="Lato"/>
              </a:rPr>
              <a:t>HTA Lab approach trialled on at least 2 innovative, complex topics</a:t>
            </a:r>
          </a:p>
          <a:p>
            <a:pPr marL="285750" indent="-285750">
              <a:buFont typeface="Arial"/>
              <a:buChar char="•"/>
            </a:pPr>
            <a:r>
              <a:rPr lang="en-GB" sz="1200" dirty="0">
                <a:solidFill>
                  <a:schemeClr val="tx1"/>
                </a:solidFill>
                <a:ea typeface="Lato"/>
                <a:cs typeface="Lato"/>
              </a:rPr>
              <a:t>Proportionate approach piloted</a:t>
            </a:r>
          </a:p>
          <a:p>
            <a:pPr marL="285750" indent="-285750">
              <a:buFont typeface="Arial"/>
              <a:buChar char="•"/>
            </a:pPr>
            <a:r>
              <a:rPr lang="en-GB" sz="1200" dirty="0">
                <a:solidFill>
                  <a:schemeClr val="tx1"/>
                </a:solidFill>
                <a:ea typeface="Lato"/>
                <a:cs typeface="Lato"/>
              </a:rPr>
              <a:t>Proportionate (HTA Lab, conventional TA and simpler, faster approach) fully implementable from April 2023, providing a 20% increase in capacity to undertake TAs in 23/24</a:t>
            </a:r>
          </a:p>
          <a:p>
            <a:endParaRPr lang="en-GB" sz="1600" b="1" dirty="0">
              <a:solidFill>
                <a:schemeClr val="tx1"/>
              </a:solidFill>
              <a:ea typeface="Lato"/>
              <a:cs typeface="Lato"/>
            </a:endParaRPr>
          </a:p>
          <a:p>
            <a:endParaRPr lang="en-GB" sz="1600" b="1" dirty="0">
              <a:solidFill>
                <a:schemeClr val="tx1"/>
              </a:solidFill>
              <a:ea typeface="Lato"/>
              <a:cs typeface="Lato"/>
            </a:endParaRPr>
          </a:p>
          <a:p>
            <a:endParaRPr lang="en-GB" sz="1600" b="1" dirty="0">
              <a:solidFill>
                <a:schemeClr val="tx1"/>
              </a:solidFill>
              <a:ea typeface="Lato"/>
              <a:cs typeface="Lato"/>
            </a:endParaRPr>
          </a:p>
          <a:p>
            <a:endParaRPr lang="en-GB" sz="1600" b="1" dirty="0">
              <a:solidFill>
                <a:schemeClr val="tx1"/>
              </a:solidFill>
              <a:ea typeface="Lato"/>
              <a:cs typeface="Lato"/>
            </a:endParaRPr>
          </a:p>
          <a:p>
            <a:endParaRPr lang="en-GB" sz="1600" b="1" dirty="0">
              <a:solidFill>
                <a:schemeClr val="tx1"/>
              </a:solidFill>
              <a:ea typeface="Lato"/>
              <a:cs typeface="Lato"/>
            </a:endParaRPr>
          </a:p>
          <a:p>
            <a:endParaRPr lang="en-GB" sz="1200" b="1" dirty="0">
              <a:solidFill>
                <a:schemeClr val="tx1"/>
              </a:solidFill>
              <a:ea typeface="Lato"/>
              <a:cs typeface="Lato"/>
            </a:endParaRPr>
          </a:p>
        </p:txBody>
      </p:sp>
      <p:sp>
        <p:nvSpPr>
          <p:cNvPr id="31" name="Rectangle 30">
            <a:extLst>
              <a:ext uri="{FF2B5EF4-FFF2-40B4-BE49-F238E27FC236}">
                <a16:creationId xmlns:a16="http://schemas.microsoft.com/office/drawing/2014/main" id="{5CC25C35-2B5F-408F-BAB4-005B2131BB01}"/>
              </a:ext>
            </a:extLst>
          </p:cNvPr>
          <p:cNvSpPr/>
          <p:nvPr/>
        </p:nvSpPr>
        <p:spPr>
          <a:xfrm>
            <a:off x="579146" y="1479998"/>
            <a:ext cx="2393410" cy="3527182"/>
          </a:xfrm>
          <a:prstGeom prst="rect">
            <a:avLst/>
          </a:prstGeom>
          <a:solidFill>
            <a:srgbClr val="E9E9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45720" rIns="36000" bIns="45720" rtlCol="0" anchor="t"/>
          <a:lstStyle/>
          <a:p>
            <a:r>
              <a:rPr lang="en-GB" sz="1200" b="1" dirty="0">
                <a:solidFill>
                  <a:schemeClr val="tx1"/>
                </a:solidFill>
                <a:ea typeface="Lato"/>
                <a:cs typeface="Lato"/>
              </a:rPr>
              <a:t>Digital living guideline recommendations:</a:t>
            </a:r>
          </a:p>
          <a:p>
            <a:endParaRPr lang="en-GB" sz="1200" b="1" dirty="0">
              <a:solidFill>
                <a:schemeClr val="tx1"/>
              </a:solidFill>
              <a:ea typeface="Lato"/>
              <a:cs typeface="Lato"/>
            </a:endParaRPr>
          </a:p>
          <a:p>
            <a:pPr marL="171450" indent="-171450">
              <a:buFont typeface="Arial"/>
              <a:buChar char="•"/>
            </a:pPr>
            <a:r>
              <a:rPr lang="en-GB" sz="1200" dirty="0">
                <a:solidFill>
                  <a:schemeClr val="tx1"/>
                </a:solidFill>
                <a:ea typeface="Lato"/>
                <a:cs typeface="Lato"/>
              </a:rPr>
              <a:t>Interactive, digital living guideline recommendations on the breast cancer topic published on NICE website via a proof-of-concept platform</a:t>
            </a:r>
            <a:endParaRPr lang="en-GB" sz="1200" b="1" dirty="0">
              <a:solidFill>
                <a:schemeClr val="tx1"/>
              </a:solidFill>
              <a:ea typeface="Lato"/>
              <a:cs typeface="Lato"/>
            </a:endParaRPr>
          </a:p>
          <a:p>
            <a:pPr marL="171450" indent="-171450">
              <a:buFont typeface="Arial"/>
              <a:buChar char="•"/>
            </a:pPr>
            <a:r>
              <a:rPr lang="en-GB" sz="1200" dirty="0">
                <a:solidFill>
                  <a:schemeClr val="tx1"/>
                </a:solidFill>
                <a:effectLst/>
                <a:ea typeface="Times New Roman" panose="02020603050405020304" pitchFamily="18" charset="0"/>
              </a:rPr>
              <a:t>Deliver a bespoke implementation approach in partnership with national organisations, including a measurement framework</a:t>
            </a:r>
            <a:endParaRPr lang="en-GB" sz="1200" dirty="0">
              <a:solidFill>
                <a:schemeClr val="tx1"/>
              </a:solidFill>
              <a:ea typeface="Lato"/>
              <a:cs typeface="Lato"/>
            </a:endParaRPr>
          </a:p>
          <a:p>
            <a:pPr marL="171450" indent="-171450">
              <a:buFont typeface="Arial"/>
              <a:buChar char="•"/>
            </a:pPr>
            <a:r>
              <a:rPr lang="en-GB" sz="1200" dirty="0">
                <a:solidFill>
                  <a:schemeClr val="tx1"/>
                </a:solidFill>
                <a:ea typeface="Lato"/>
                <a:cs typeface="Lato"/>
              </a:rPr>
              <a:t>Organisational design to support the target operating model signed off for phased implementation</a:t>
            </a:r>
          </a:p>
          <a:p>
            <a:pPr marL="285750" indent="-285750">
              <a:buFont typeface="Arial"/>
              <a:buChar char="•"/>
            </a:pPr>
            <a:endParaRPr lang="en-GB" sz="1600" b="1" dirty="0">
              <a:solidFill>
                <a:schemeClr val="tx1"/>
              </a:solidFill>
              <a:ea typeface="Lato"/>
              <a:cs typeface="Lato"/>
            </a:endParaRPr>
          </a:p>
          <a:p>
            <a:endParaRPr lang="en-GB" sz="1600" b="1" dirty="0">
              <a:solidFill>
                <a:schemeClr val="tx1"/>
              </a:solidFill>
              <a:ea typeface="Lato"/>
              <a:cs typeface="Lato"/>
            </a:endParaRPr>
          </a:p>
          <a:p>
            <a:endParaRPr lang="en-GB" sz="1200" dirty="0">
              <a:solidFill>
                <a:schemeClr val="tx1"/>
              </a:solidFill>
              <a:ea typeface="Lato"/>
              <a:cs typeface="Lato"/>
            </a:endParaRPr>
          </a:p>
        </p:txBody>
      </p:sp>
      <p:sp>
        <p:nvSpPr>
          <p:cNvPr id="32" name="Rectangle 31">
            <a:extLst>
              <a:ext uri="{FF2B5EF4-FFF2-40B4-BE49-F238E27FC236}">
                <a16:creationId xmlns:a16="http://schemas.microsoft.com/office/drawing/2014/main" id="{388556BC-13B1-4E13-B06F-3C333A68A268}"/>
              </a:ext>
            </a:extLst>
          </p:cNvPr>
          <p:cNvSpPr/>
          <p:nvPr/>
        </p:nvSpPr>
        <p:spPr>
          <a:xfrm>
            <a:off x="570268" y="4912259"/>
            <a:ext cx="11100778" cy="405897"/>
          </a:xfrm>
          <a:prstGeom prst="rect">
            <a:avLst/>
          </a:prstGeom>
          <a:solidFill>
            <a:srgbClr val="222222"/>
          </a:solidFill>
          <a:ln>
            <a:solidFill>
              <a:srgbClr val="D6D6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bg1"/>
                </a:solidFill>
                <a:ea typeface="Lato"/>
                <a:cs typeface="Lato"/>
              </a:rPr>
              <a:t>Core guidance and advice</a:t>
            </a:r>
            <a:endParaRPr lang="en-US" dirty="0">
              <a:solidFill>
                <a:schemeClr val="bg1"/>
              </a:solidFill>
            </a:endParaRPr>
          </a:p>
        </p:txBody>
      </p:sp>
      <p:sp>
        <p:nvSpPr>
          <p:cNvPr id="33" name="Rectangle 32">
            <a:extLst>
              <a:ext uri="{FF2B5EF4-FFF2-40B4-BE49-F238E27FC236}">
                <a16:creationId xmlns:a16="http://schemas.microsoft.com/office/drawing/2014/main" id="{38F333F9-142D-43D5-ABD4-51AFFCFFD2C0}"/>
              </a:ext>
            </a:extLst>
          </p:cNvPr>
          <p:cNvSpPr/>
          <p:nvPr/>
        </p:nvSpPr>
        <p:spPr>
          <a:xfrm>
            <a:off x="582286" y="5631738"/>
            <a:ext cx="3659722" cy="343518"/>
          </a:xfrm>
          <a:prstGeom prst="rect">
            <a:avLst/>
          </a:prstGeom>
          <a:solidFill>
            <a:srgbClr val="A2BDC1"/>
          </a:solidFill>
          <a:ln>
            <a:solidFill>
              <a:srgbClr val="D6D6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ea typeface="Lato"/>
                <a:cs typeface="Lato"/>
              </a:rPr>
              <a:t>Communications and engagement</a:t>
            </a:r>
            <a:endParaRPr lang="en-GB" b="1" dirty="0">
              <a:solidFill>
                <a:schemeClr val="tx1"/>
              </a:solidFill>
            </a:endParaRPr>
          </a:p>
        </p:txBody>
      </p:sp>
      <p:sp>
        <p:nvSpPr>
          <p:cNvPr id="34" name="Rectangle 33">
            <a:extLst>
              <a:ext uri="{FF2B5EF4-FFF2-40B4-BE49-F238E27FC236}">
                <a16:creationId xmlns:a16="http://schemas.microsoft.com/office/drawing/2014/main" id="{5361D266-53C9-4814-8F2E-0A0EB36FF55A}"/>
              </a:ext>
            </a:extLst>
          </p:cNvPr>
          <p:cNvSpPr/>
          <p:nvPr/>
        </p:nvSpPr>
        <p:spPr>
          <a:xfrm>
            <a:off x="4230603" y="5625733"/>
            <a:ext cx="3749958" cy="357328"/>
          </a:xfrm>
          <a:prstGeom prst="rect">
            <a:avLst/>
          </a:prstGeom>
          <a:solidFill>
            <a:srgbClr val="18646E"/>
          </a:solidFill>
          <a:ln>
            <a:solidFill>
              <a:srgbClr val="D6D6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bg1"/>
                </a:solidFill>
                <a:ea typeface="Lato"/>
                <a:cs typeface="Lato"/>
              </a:rPr>
              <a:t>People</a:t>
            </a:r>
            <a:endParaRPr lang="en-GB" b="1" dirty="0">
              <a:solidFill>
                <a:schemeClr val="bg1"/>
              </a:solidFill>
            </a:endParaRPr>
          </a:p>
        </p:txBody>
      </p:sp>
      <p:sp>
        <p:nvSpPr>
          <p:cNvPr id="35" name="Rectangle 34">
            <a:extLst>
              <a:ext uri="{FF2B5EF4-FFF2-40B4-BE49-F238E27FC236}">
                <a16:creationId xmlns:a16="http://schemas.microsoft.com/office/drawing/2014/main" id="{FEEE335B-CE95-4C7A-867C-EED7F9896A7D}"/>
              </a:ext>
            </a:extLst>
          </p:cNvPr>
          <p:cNvSpPr/>
          <p:nvPr/>
        </p:nvSpPr>
        <p:spPr>
          <a:xfrm>
            <a:off x="7983088" y="5625086"/>
            <a:ext cx="3687960" cy="347125"/>
          </a:xfrm>
          <a:prstGeom prst="rect">
            <a:avLst/>
          </a:prstGeom>
          <a:solidFill>
            <a:srgbClr val="451551"/>
          </a:solidFill>
          <a:ln>
            <a:solidFill>
              <a:srgbClr val="D6D6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bg1"/>
                </a:solidFill>
                <a:ea typeface="Lato"/>
                <a:cs typeface="Lato"/>
              </a:rPr>
              <a:t>Finance</a:t>
            </a:r>
            <a:endParaRPr lang="en-GB" b="1" dirty="0">
              <a:solidFill>
                <a:schemeClr val="bg1"/>
              </a:solidFill>
            </a:endParaRPr>
          </a:p>
        </p:txBody>
      </p:sp>
      <p:sp>
        <p:nvSpPr>
          <p:cNvPr id="36" name="Rectangle 35">
            <a:extLst>
              <a:ext uri="{FF2B5EF4-FFF2-40B4-BE49-F238E27FC236}">
                <a16:creationId xmlns:a16="http://schemas.microsoft.com/office/drawing/2014/main" id="{AF56B86D-FA3B-4FC6-A5BE-DA38EEFCF274}"/>
              </a:ext>
            </a:extLst>
          </p:cNvPr>
          <p:cNvSpPr/>
          <p:nvPr/>
        </p:nvSpPr>
        <p:spPr>
          <a:xfrm>
            <a:off x="582286" y="5988116"/>
            <a:ext cx="3659722" cy="328053"/>
          </a:xfrm>
          <a:prstGeom prst="rect">
            <a:avLst/>
          </a:prstGeom>
          <a:solidFill>
            <a:srgbClr val="E9E9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a:solidFill>
                  <a:schemeClr val="tx1"/>
                </a:solidFill>
                <a:ea typeface="Lato"/>
                <a:cs typeface="Lato"/>
              </a:rPr>
              <a:t>See slide 27</a:t>
            </a:r>
            <a:endParaRPr lang="en-US" b="1">
              <a:solidFill>
                <a:schemeClr val="tx1"/>
              </a:solidFill>
              <a:ea typeface="Lato"/>
              <a:cs typeface="Lato"/>
            </a:endParaRPr>
          </a:p>
        </p:txBody>
      </p:sp>
      <p:sp>
        <p:nvSpPr>
          <p:cNvPr id="37" name="Rectangle 36">
            <a:extLst>
              <a:ext uri="{FF2B5EF4-FFF2-40B4-BE49-F238E27FC236}">
                <a16:creationId xmlns:a16="http://schemas.microsoft.com/office/drawing/2014/main" id="{476DE53E-FFA8-4102-A537-77DC0955B73D}"/>
              </a:ext>
            </a:extLst>
          </p:cNvPr>
          <p:cNvSpPr/>
          <p:nvPr/>
        </p:nvSpPr>
        <p:spPr>
          <a:xfrm>
            <a:off x="4230604" y="5985895"/>
            <a:ext cx="3749957" cy="321915"/>
          </a:xfrm>
          <a:prstGeom prst="rect">
            <a:avLst/>
          </a:prstGeom>
          <a:solidFill>
            <a:srgbClr val="D6D6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ea typeface="Lato"/>
                <a:cs typeface="Lato"/>
              </a:rPr>
              <a:t>See slide 27</a:t>
            </a:r>
            <a:endParaRPr lang="en-GB" sz="1200" b="1">
              <a:solidFill>
                <a:schemeClr val="tx1"/>
              </a:solidFill>
            </a:endParaRPr>
          </a:p>
        </p:txBody>
      </p:sp>
      <p:sp>
        <p:nvSpPr>
          <p:cNvPr id="39" name="Rectangle 38">
            <a:extLst>
              <a:ext uri="{FF2B5EF4-FFF2-40B4-BE49-F238E27FC236}">
                <a16:creationId xmlns:a16="http://schemas.microsoft.com/office/drawing/2014/main" id="{4CEE7696-FF5E-4A52-8385-5B644B362A05}"/>
              </a:ext>
            </a:extLst>
          </p:cNvPr>
          <p:cNvSpPr/>
          <p:nvPr/>
        </p:nvSpPr>
        <p:spPr>
          <a:xfrm>
            <a:off x="7973061" y="5987767"/>
            <a:ext cx="3697985" cy="321914"/>
          </a:xfrm>
          <a:prstGeom prst="rect">
            <a:avLst/>
          </a:prstGeom>
          <a:solidFill>
            <a:srgbClr val="E9E9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b="1">
                <a:solidFill>
                  <a:schemeClr val="tx1"/>
                </a:solidFill>
                <a:ea typeface="Lato"/>
                <a:cs typeface="Lato"/>
              </a:rPr>
              <a:t>See slide 27</a:t>
            </a:r>
            <a:endParaRPr lang="en-US" b="1">
              <a:solidFill>
                <a:schemeClr val="tx1"/>
              </a:solidFill>
              <a:ea typeface="Lato"/>
              <a:cs typeface="Lato"/>
            </a:endParaRPr>
          </a:p>
        </p:txBody>
      </p:sp>
      <p:sp>
        <p:nvSpPr>
          <p:cNvPr id="40" name="Rectangle 39">
            <a:extLst>
              <a:ext uri="{FF2B5EF4-FFF2-40B4-BE49-F238E27FC236}">
                <a16:creationId xmlns:a16="http://schemas.microsoft.com/office/drawing/2014/main" id="{60451CF7-A234-4E99-9DE6-23FDFAB25221}"/>
              </a:ext>
            </a:extLst>
          </p:cNvPr>
          <p:cNvSpPr/>
          <p:nvPr/>
        </p:nvSpPr>
        <p:spPr>
          <a:xfrm>
            <a:off x="570268" y="1060202"/>
            <a:ext cx="11087248" cy="405896"/>
          </a:xfrm>
          <a:prstGeom prst="rect">
            <a:avLst/>
          </a:prstGeom>
          <a:solidFill>
            <a:srgbClr val="004751"/>
          </a:solidFill>
          <a:ln>
            <a:solidFill>
              <a:srgbClr val="D6D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ea typeface="Lato"/>
                <a:cs typeface="Lato"/>
              </a:rPr>
              <a:t>Transformation</a:t>
            </a:r>
            <a:endParaRPr lang="en-GB" b="1" dirty="0">
              <a:solidFill>
                <a:schemeClr val="bg1"/>
              </a:solidFill>
            </a:endParaRPr>
          </a:p>
        </p:txBody>
      </p:sp>
      <p:sp>
        <p:nvSpPr>
          <p:cNvPr id="3" name="Title 2">
            <a:extLst>
              <a:ext uri="{FF2B5EF4-FFF2-40B4-BE49-F238E27FC236}">
                <a16:creationId xmlns:a16="http://schemas.microsoft.com/office/drawing/2014/main" id="{E4223D54-0E45-61E0-9BA5-962E8853AF10}"/>
              </a:ext>
            </a:extLst>
          </p:cNvPr>
          <p:cNvSpPr>
            <a:spLocks noGrp="1"/>
          </p:cNvSpPr>
          <p:nvPr>
            <p:ph type="ctrTitle"/>
          </p:nvPr>
        </p:nvSpPr>
        <p:spPr/>
        <p:txBody>
          <a:bodyPr/>
          <a:lstStyle/>
          <a:p>
            <a:r>
              <a:rPr lang="en-GB" dirty="0"/>
              <a:t>KPIs</a:t>
            </a:r>
          </a:p>
        </p:txBody>
      </p:sp>
    </p:spTree>
    <p:extLst>
      <p:ext uri="{BB962C8B-B14F-4D97-AF65-F5344CB8AC3E}">
        <p14:creationId xmlns:p14="http://schemas.microsoft.com/office/powerpoint/2010/main" val="386493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356060-CCB2-484D-B9A1-E5307ED60CCA}"/>
              </a:ext>
              <a:ext uri="{C183D7F6-B498-43B3-948B-1728B52AA6E4}">
                <adec:decorative xmlns:adec="http://schemas.microsoft.com/office/drawing/2017/decorative" val="1"/>
              </a:ext>
            </a:extLst>
          </p:cNvPr>
          <p:cNvSpPr/>
          <p:nvPr/>
        </p:nvSpPr>
        <p:spPr>
          <a:xfrm>
            <a:off x="496382" y="5695950"/>
            <a:ext cx="10998931" cy="74473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B53019C-E3D5-429A-9576-2EFE03405738}"/>
              </a:ext>
            </a:extLst>
          </p:cNvPr>
          <p:cNvSpPr txBox="1">
            <a:spLocks noGrp="1"/>
          </p:cNvSpPr>
          <p:nvPr>
            <p:ph type="title" idx="4294967295"/>
          </p:nvPr>
        </p:nvSpPr>
        <p:spPr>
          <a:xfrm>
            <a:off x="496382" y="435905"/>
            <a:ext cx="11132199" cy="6618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rgbClr val="22222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22222"/>
                </a:solidFill>
                <a:effectLst/>
                <a:uLnTx/>
                <a:uFillTx/>
                <a:latin typeface="Lato"/>
                <a:ea typeface="Lato"/>
                <a:cs typeface="Lato"/>
              </a:rPr>
              <a:t>Core guidance and advice KPIs</a:t>
            </a:r>
          </a:p>
        </p:txBody>
      </p:sp>
      <p:sp>
        <p:nvSpPr>
          <p:cNvPr id="4" name="Subtitle 3">
            <a:extLst>
              <a:ext uri="{FF2B5EF4-FFF2-40B4-BE49-F238E27FC236}">
                <a16:creationId xmlns:a16="http://schemas.microsoft.com/office/drawing/2014/main" id="{49778BF5-3481-44C4-8A84-924DE23457D7}"/>
              </a:ext>
            </a:extLst>
          </p:cNvPr>
          <p:cNvSpPr>
            <a:spLocks noGrp="1"/>
          </p:cNvSpPr>
          <p:nvPr>
            <p:ph type="subTitle" idx="1"/>
          </p:nvPr>
        </p:nvSpPr>
        <p:spPr>
          <a:xfrm>
            <a:off x="496580" y="1023259"/>
            <a:ext cx="11080069" cy="4875772"/>
          </a:xfrm>
        </p:spPr>
        <p:txBody>
          <a:bodyPr vert="horz" lIns="91440" tIns="45720" rIns="91440" bIns="45720" rtlCol="0" anchor="t">
            <a:normAutofit/>
          </a:bodyPr>
          <a:lstStyle/>
          <a:p>
            <a:r>
              <a:rPr lang="en-GB" b="1">
                <a:latin typeface="Lato"/>
                <a:ea typeface="Lato"/>
                <a:cs typeface="Lato"/>
              </a:rPr>
              <a:t>We will use the following measures to track operational delivery of our guidance and advice.</a:t>
            </a:r>
          </a:p>
          <a:p>
            <a:pPr marL="342900" indent="-342900">
              <a:lnSpc>
                <a:spcPct val="100000"/>
              </a:lnSpc>
              <a:buAutoNum type="arabicPeriod"/>
            </a:pPr>
            <a:r>
              <a:rPr lang="en-GB" sz="1400" b="0" i="0" u="none" strike="noStrike">
                <a:effectLst/>
                <a:latin typeface="+mj-lt"/>
                <a:ea typeface="Lato"/>
                <a:cs typeface="Lato"/>
              </a:rPr>
              <a:t>Enabling timely access to new technologies through our technology appraisal and highly specialised technologies programmes</a:t>
            </a:r>
          </a:p>
          <a:p>
            <a:pPr marL="342900" indent="-342900">
              <a:lnSpc>
                <a:spcPct val="100000"/>
              </a:lnSpc>
              <a:buAutoNum type="arabicPeriod"/>
            </a:pPr>
            <a:endParaRPr lang="en-GB" sz="1400">
              <a:latin typeface="+mj-lt"/>
            </a:endParaRPr>
          </a:p>
          <a:p>
            <a:pPr marL="342900" indent="-342900">
              <a:lnSpc>
                <a:spcPct val="100000"/>
              </a:lnSpc>
              <a:buAutoNum type="arabicPeriod"/>
            </a:pPr>
            <a:endParaRPr lang="en-GB" sz="1400" b="0" i="0" u="none" strike="noStrike">
              <a:effectLst/>
              <a:latin typeface="+mj-lt"/>
            </a:endParaRPr>
          </a:p>
          <a:p>
            <a:pPr marL="342900" indent="-342900">
              <a:lnSpc>
                <a:spcPct val="100000"/>
              </a:lnSpc>
              <a:buAutoNum type="arabicPeriod"/>
            </a:pPr>
            <a:endParaRPr lang="en-GB" sz="1400">
              <a:latin typeface="+mj-lt"/>
            </a:endParaRPr>
          </a:p>
          <a:p>
            <a:pPr marL="342900" indent="-342900">
              <a:lnSpc>
                <a:spcPct val="100000"/>
              </a:lnSpc>
              <a:buAutoNum type="arabicPeriod"/>
            </a:pPr>
            <a:endParaRPr lang="en-GB" sz="1400" b="0" i="0" u="none" strike="noStrike">
              <a:effectLst/>
              <a:latin typeface="+mj-lt"/>
            </a:endParaRPr>
          </a:p>
          <a:p>
            <a:pPr marL="342900" indent="-342900">
              <a:lnSpc>
                <a:spcPct val="100000"/>
              </a:lnSpc>
              <a:buAutoNum type="arabicPeriod"/>
            </a:pPr>
            <a:endParaRPr lang="en-GB" sz="1400">
              <a:latin typeface="+mj-lt"/>
            </a:endParaRPr>
          </a:p>
          <a:p>
            <a:pPr marL="342900" indent="-342900">
              <a:lnSpc>
                <a:spcPct val="100000"/>
              </a:lnSpc>
              <a:buAutoNum type="arabicPeriod"/>
            </a:pPr>
            <a:endParaRPr lang="en-GB" sz="1400" b="0" i="0" u="none" strike="noStrike">
              <a:effectLst/>
              <a:latin typeface="+mj-lt"/>
            </a:endParaRPr>
          </a:p>
          <a:p>
            <a:pPr marL="342900" indent="-342900">
              <a:lnSpc>
                <a:spcPct val="100000"/>
              </a:lnSpc>
              <a:buAutoNum type="arabicPeriod"/>
            </a:pPr>
            <a:endParaRPr lang="en-GB" sz="1400">
              <a:latin typeface="+mj-lt"/>
            </a:endParaRPr>
          </a:p>
          <a:p>
            <a:pPr marL="342900" indent="-342900">
              <a:lnSpc>
                <a:spcPct val="100000"/>
              </a:lnSpc>
              <a:buAutoNum type="arabicPeriod"/>
            </a:pPr>
            <a:endParaRPr lang="en-GB" sz="1400" b="0" i="0" u="none" strike="noStrike">
              <a:effectLst/>
              <a:latin typeface="+mj-lt"/>
            </a:endParaRPr>
          </a:p>
          <a:p>
            <a:pPr marL="342900" indent="-342900">
              <a:lnSpc>
                <a:spcPct val="100000"/>
              </a:lnSpc>
              <a:buAutoNum type="arabicPeriod"/>
            </a:pPr>
            <a:endParaRPr lang="en-GB" sz="1400">
              <a:latin typeface="+mj-lt"/>
            </a:endParaRPr>
          </a:p>
          <a:p>
            <a:pPr marL="342900" indent="-342900">
              <a:lnSpc>
                <a:spcPct val="100000"/>
              </a:lnSpc>
              <a:buAutoNum type="arabicPeriod"/>
            </a:pPr>
            <a:endParaRPr lang="en-GB" sz="1400" b="0" i="0" u="none" strike="noStrike">
              <a:effectLst/>
              <a:latin typeface="+mj-lt"/>
            </a:endParaRPr>
          </a:p>
          <a:p>
            <a:pPr marL="342900" indent="-342900">
              <a:lnSpc>
                <a:spcPct val="100000"/>
              </a:lnSpc>
              <a:buAutoNum type="arabicPeriod"/>
            </a:pPr>
            <a:endParaRPr lang="en-GB" sz="1400" b="0" i="0" u="none" strike="noStrike">
              <a:effectLst/>
              <a:latin typeface="+mj-lt"/>
            </a:endParaRPr>
          </a:p>
          <a:p>
            <a:endParaRPr lang="en-GB" sz="1400">
              <a:latin typeface="Lato"/>
              <a:ea typeface="Lato"/>
              <a:cs typeface="Lato"/>
            </a:endParaRPr>
          </a:p>
          <a:p>
            <a:endParaRPr lang="en-GB" sz="1400">
              <a:ea typeface="Lato"/>
              <a:cs typeface="Lato"/>
            </a:endParaRPr>
          </a:p>
          <a:p>
            <a:endParaRPr lang="en-GB"/>
          </a:p>
        </p:txBody>
      </p:sp>
      <p:graphicFrame>
        <p:nvGraphicFramePr>
          <p:cNvPr id="5" name="Table 6">
            <a:extLst>
              <a:ext uri="{FF2B5EF4-FFF2-40B4-BE49-F238E27FC236}">
                <a16:creationId xmlns:a16="http://schemas.microsoft.com/office/drawing/2014/main" id="{34D28106-BFD2-457B-9ED6-80E8CB1C6BD5}"/>
              </a:ext>
            </a:extLst>
          </p:cNvPr>
          <p:cNvGraphicFramePr>
            <a:graphicFrameLocks noGrp="1"/>
          </p:cNvGraphicFramePr>
          <p:nvPr>
            <p:extLst>
              <p:ext uri="{D42A27DB-BD31-4B8C-83A1-F6EECF244321}">
                <p14:modId xmlns:p14="http://schemas.microsoft.com/office/powerpoint/2010/main" val="1835285084"/>
              </p:ext>
            </p:extLst>
          </p:nvPr>
        </p:nvGraphicFramePr>
        <p:xfrm>
          <a:off x="615351" y="1805662"/>
          <a:ext cx="10836420" cy="3005937"/>
        </p:xfrm>
        <a:graphic>
          <a:graphicData uri="http://schemas.openxmlformats.org/drawingml/2006/table">
            <a:tbl>
              <a:tblPr firstRow="1" bandRow="1">
                <a:tableStyleId>{5C22544A-7EE6-4342-B048-85BDC9FD1C3A}</a:tableStyleId>
              </a:tblPr>
              <a:tblGrid>
                <a:gridCol w="9483289">
                  <a:extLst>
                    <a:ext uri="{9D8B030D-6E8A-4147-A177-3AD203B41FA5}">
                      <a16:colId xmlns:a16="http://schemas.microsoft.com/office/drawing/2014/main" val="3916042383"/>
                    </a:ext>
                  </a:extLst>
                </a:gridCol>
                <a:gridCol w="1353131">
                  <a:extLst>
                    <a:ext uri="{9D8B030D-6E8A-4147-A177-3AD203B41FA5}">
                      <a16:colId xmlns:a16="http://schemas.microsoft.com/office/drawing/2014/main" val="415342282"/>
                    </a:ext>
                  </a:extLst>
                </a:gridCol>
              </a:tblGrid>
              <a:tr h="406065">
                <a:tc>
                  <a:txBody>
                    <a:bodyPr/>
                    <a:lstStyle/>
                    <a:p>
                      <a:r>
                        <a:rPr lang="en-GB" sz="1200" dirty="0"/>
                        <a:t>Measure</a:t>
                      </a:r>
                    </a:p>
                  </a:txBody>
                  <a:tcPr anchor="ctr">
                    <a:solidFill>
                      <a:srgbClr val="222222"/>
                    </a:solidFill>
                  </a:tcPr>
                </a:tc>
                <a:tc>
                  <a:txBody>
                    <a:bodyPr/>
                    <a:lstStyle/>
                    <a:p>
                      <a:r>
                        <a:rPr lang="en-GB" sz="1200" dirty="0"/>
                        <a:t>Target</a:t>
                      </a:r>
                    </a:p>
                  </a:txBody>
                  <a:tcPr anchor="ctr">
                    <a:solidFill>
                      <a:srgbClr val="222222"/>
                    </a:solidFill>
                  </a:tcPr>
                </a:tc>
                <a:extLst>
                  <a:ext uri="{0D108BD9-81ED-4DB2-BD59-A6C34878D82A}">
                    <a16:rowId xmlns:a16="http://schemas.microsoft.com/office/drawing/2014/main" val="304823271"/>
                  </a:ext>
                </a:extLst>
              </a:tr>
              <a:tr h="313872">
                <a:tc>
                  <a:txBody>
                    <a:bodyPr/>
                    <a:lstStyle/>
                    <a:p>
                      <a:r>
                        <a:rPr lang="en-GB" sz="1200" dirty="0"/>
                        <a:t>Percentage of technology appraisals </a:t>
                      </a:r>
                      <a:r>
                        <a:rPr lang="en-GB" sz="1200" b="0" i="0" u="none" strike="noStrike" noProof="0" dirty="0">
                          <a:latin typeface="Lato"/>
                        </a:rPr>
                        <a:t>(TA) and highly specialised technologies evaluations (HST) </a:t>
                      </a:r>
                      <a:r>
                        <a:rPr lang="en-GB" sz="1200" dirty="0"/>
                        <a:t>for all new drugs with a new active substance referred to NICE issuing guidance within 90 days of the product being first licensed in the UK</a:t>
                      </a:r>
                    </a:p>
                  </a:txBody>
                  <a:tcPr/>
                </a:tc>
                <a:tc>
                  <a:txBody>
                    <a:bodyPr/>
                    <a:lstStyle/>
                    <a:p>
                      <a:r>
                        <a:rPr lang="en-GB" sz="1200"/>
                        <a:t>90%</a:t>
                      </a:r>
                    </a:p>
                  </a:txBody>
                  <a:tcPr/>
                </a:tc>
                <a:extLst>
                  <a:ext uri="{0D108BD9-81ED-4DB2-BD59-A6C34878D82A}">
                    <a16:rowId xmlns:a16="http://schemas.microsoft.com/office/drawing/2014/main" val="315653950"/>
                  </a:ext>
                </a:extLst>
              </a:tr>
              <a:tr h="313872">
                <a:tc>
                  <a:txBody>
                    <a:bodyPr/>
                    <a:lstStyle/>
                    <a:p>
                      <a:r>
                        <a:rPr lang="en-GB" sz="1200"/>
                        <a:t>Percentage of single technology appraisals and highly specialised technologies for all licence extensions issuing draft or final guidance within 6 months of the product being licensed in the UK</a:t>
                      </a:r>
                    </a:p>
                  </a:txBody>
                  <a:tcPr/>
                </a:tc>
                <a:tc>
                  <a:txBody>
                    <a:bodyPr/>
                    <a:lstStyle/>
                    <a:p>
                      <a:r>
                        <a:rPr lang="en-GB" sz="1200"/>
                        <a:t>90%</a:t>
                      </a:r>
                    </a:p>
                  </a:txBody>
                  <a:tcPr/>
                </a:tc>
                <a:extLst>
                  <a:ext uri="{0D108BD9-81ED-4DB2-BD59-A6C34878D82A}">
                    <a16:rowId xmlns:a16="http://schemas.microsoft.com/office/drawing/2014/main" val="4062798779"/>
                  </a:ext>
                </a:extLst>
              </a:tr>
              <a:tr h="313872">
                <a:tc>
                  <a:txBody>
                    <a:bodyPr/>
                    <a:lstStyle/>
                    <a:p>
                      <a:r>
                        <a:rPr lang="en-GB" sz="1200"/>
                        <a:t>Percentage of TA/HST evaluation topics at or below the relevant target time in appraisal set out in the guide to health technology evaluation</a:t>
                      </a:r>
                    </a:p>
                  </a:txBody>
                  <a:tcPr/>
                </a:tc>
                <a:tc>
                  <a:txBody>
                    <a:bodyPr/>
                    <a:lstStyle/>
                    <a:p>
                      <a:r>
                        <a:rPr lang="en-GB" sz="1200"/>
                        <a:t>80%</a:t>
                      </a:r>
                    </a:p>
                  </a:txBody>
                  <a:tcPr/>
                </a:tc>
                <a:extLst>
                  <a:ext uri="{0D108BD9-81ED-4DB2-BD59-A6C34878D82A}">
                    <a16:rowId xmlns:a16="http://schemas.microsoft.com/office/drawing/2014/main" val="2034308913"/>
                  </a:ext>
                </a:extLst>
              </a:tr>
              <a:tr h="313872">
                <a:tc>
                  <a:txBody>
                    <a:bodyPr/>
                    <a:lstStyle/>
                    <a:p>
                      <a:r>
                        <a:rPr lang="en-GB" sz="1200"/>
                        <a:t>Percentage of TA/HST appeal panel decisions received within 3 weeks of the hearing</a:t>
                      </a:r>
                    </a:p>
                  </a:txBody>
                  <a:tcPr/>
                </a:tc>
                <a:tc>
                  <a:txBody>
                    <a:bodyPr/>
                    <a:lstStyle/>
                    <a:p>
                      <a:r>
                        <a:rPr lang="en-GB" sz="1200"/>
                        <a:t>80%</a:t>
                      </a:r>
                    </a:p>
                  </a:txBody>
                  <a:tcPr/>
                </a:tc>
                <a:extLst>
                  <a:ext uri="{0D108BD9-81ED-4DB2-BD59-A6C34878D82A}">
                    <a16:rowId xmlns:a16="http://schemas.microsoft.com/office/drawing/2014/main" val="3771021935"/>
                  </a:ext>
                </a:extLst>
              </a:tr>
              <a:tr h="313872">
                <a:tc>
                  <a:txBody>
                    <a:bodyPr/>
                    <a:lstStyle/>
                    <a:p>
                      <a:r>
                        <a:rPr lang="en-GB" sz="1200"/>
                        <a:t>Percentage of TA/HST evaluation topics where post committee commercial activities have taken place which have draft guidance published within 63 days of committee recommendation </a:t>
                      </a:r>
                    </a:p>
                  </a:txBody>
                  <a:tcPr/>
                </a:tc>
                <a:tc>
                  <a:txBody>
                    <a:bodyPr/>
                    <a:lstStyle/>
                    <a:p>
                      <a:r>
                        <a:rPr lang="en-GB" sz="1200"/>
                        <a:t>80%</a:t>
                      </a:r>
                    </a:p>
                  </a:txBody>
                  <a:tcPr/>
                </a:tc>
                <a:extLst>
                  <a:ext uri="{0D108BD9-81ED-4DB2-BD59-A6C34878D82A}">
                    <a16:rowId xmlns:a16="http://schemas.microsoft.com/office/drawing/2014/main" val="2980296975"/>
                  </a:ext>
                </a:extLst>
              </a:tr>
              <a:tr h="313872">
                <a:tc>
                  <a:txBody>
                    <a:bodyPr/>
                    <a:lstStyle/>
                    <a:p>
                      <a:r>
                        <a:rPr lang="en-GB" sz="1200"/>
                        <a:t>Percentage of TA/HST evaluation topics where managed access activities have taken place which have draft guidance published within 63 days of committee recommendation </a:t>
                      </a:r>
                    </a:p>
                  </a:txBody>
                  <a:tcPr/>
                </a:tc>
                <a:tc>
                  <a:txBody>
                    <a:bodyPr/>
                    <a:lstStyle/>
                    <a:p>
                      <a:r>
                        <a:rPr lang="en-GB" sz="1200" dirty="0"/>
                        <a:t>80%</a:t>
                      </a:r>
                    </a:p>
                  </a:txBody>
                  <a:tcPr/>
                </a:tc>
                <a:extLst>
                  <a:ext uri="{0D108BD9-81ED-4DB2-BD59-A6C34878D82A}">
                    <a16:rowId xmlns:a16="http://schemas.microsoft.com/office/drawing/2014/main" val="3980785524"/>
                  </a:ext>
                </a:extLst>
              </a:tr>
            </a:tbl>
          </a:graphicData>
        </a:graphic>
      </p:graphicFrame>
      <p:graphicFrame>
        <p:nvGraphicFramePr>
          <p:cNvPr id="7" name="Table 8">
            <a:extLst>
              <a:ext uri="{FF2B5EF4-FFF2-40B4-BE49-F238E27FC236}">
                <a16:creationId xmlns:a16="http://schemas.microsoft.com/office/drawing/2014/main" id="{495E2C07-566D-4B4A-B388-0D14608AA70E}"/>
              </a:ext>
            </a:extLst>
          </p:cNvPr>
          <p:cNvGraphicFramePr>
            <a:graphicFrameLocks noGrp="1"/>
          </p:cNvGraphicFramePr>
          <p:nvPr>
            <p:extLst>
              <p:ext uri="{D42A27DB-BD31-4B8C-83A1-F6EECF244321}">
                <p14:modId xmlns:p14="http://schemas.microsoft.com/office/powerpoint/2010/main" val="1934819826"/>
              </p:ext>
            </p:extLst>
          </p:nvPr>
        </p:nvGraphicFramePr>
        <p:xfrm>
          <a:off x="615351" y="5246905"/>
          <a:ext cx="10836419" cy="1120558"/>
        </p:xfrm>
        <a:graphic>
          <a:graphicData uri="http://schemas.openxmlformats.org/drawingml/2006/table">
            <a:tbl>
              <a:tblPr firstRow="1" bandRow="1">
                <a:tableStyleId>{21E4AEA4-8DFA-4A89-87EB-49C32662AFE0}</a:tableStyleId>
              </a:tblPr>
              <a:tblGrid>
                <a:gridCol w="9459817">
                  <a:extLst>
                    <a:ext uri="{9D8B030D-6E8A-4147-A177-3AD203B41FA5}">
                      <a16:colId xmlns:a16="http://schemas.microsoft.com/office/drawing/2014/main" val="748123999"/>
                    </a:ext>
                  </a:extLst>
                </a:gridCol>
                <a:gridCol w="1376602">
                  <a:extLst>
                    <a:ext uri="{9D8B030D-6E8A-4147-A177-3AD203B41FA5}">
                      <a16:colId xmlns:a16="http://schemas.microsoft.com/office/drawing/2014/main" val="2104938620"/>
                    </a:ext>
                  </a:extLst>
                </a:gridCol>
              </a:tblGrid>
              <a:tr h="370840">
                <a:tc>
                  <a:txBody>
                    <a:bodyPr/>
                    <a:lstStyle/>
                    <a:p>
                      <a:pPr algn="l"/>
                      <a:r>
                        <a:rPr lang="en-GB" sz="1200" dirty="0"/>
                        <a:t>Measure</a:t>
                      </a:r>
                    </a:p>
                  </a:txBody>
                  <a:tcPr anchor="ctr">
                    <a:solidFill>
                      <a:srgbClr val="222222"/>
                    </a:solidFill>
                  </a:tcPr>
                </a:tc>
                <a:tc>
                  <a:txBody>
                    <a:bodyPr/>
                    <a:lstStyle/>
                    <a:p>
                      <a:pPr algn="l"/>
                      <a:r>
                        <a:rPr lang="en-GB" sz="1200" dirty="0"/>
                        <a:t>Target</a:t>
                      </a:r>
                    </a:p>
                  </a:txBody>
                  <a:tcPr anchor="ctr">
                    <a:solidFill>
                      <a:srgbClr val="222222"/>
                    </a:solidFill>
                  </a:tcPr>
                </a:tc>
                <a:extLst>
                  <a:ext uri="{0D108BD9-81ED-4DB2-BD59-A6C34878D82A}">
                    <a16:rowId xmlns:a16="http://schemas.microsoft.com/office/drawing/2014/main" val="1642276587"/>
                  </a:ext>
                </a:extLst>
              </a:tr>
              <a:tr h="370840">
                <a:tc>
                  <a:txBody>
                    <a:bodyPr/>
                    <a:lstStyle/>
                    <a:p>
                      <a:r>
                        <a:rPr lang="en-GB" sz="1200" dirty="0"/>
                        <a:t>Resource impact products published to support all NICE guidelines (excluding COVID-19 rapid guidelines), positively recommended technology appraisals, medical technologies and diagnostics guidance at the point of guidance publication</a:t>
                      </a:r>
                    </a:p>
                  </a:txBody>
                  <a:tcPr>
                    <a:solidFill>
                      <a:srgbClr val="D6D6D6"/>
                    </a:solidFill>
                  </a:tcPr>
                </a:tc>
                <a:tc>
                  <a:txBody>
                    <a:bodyPr/>
                    <a:lstStyle/>
                    <a:p>
                      <a:r>
                        <a:rPr lang="en-GB" sz="1200" dirty="0"/>
                        <a:t>90%</a:t>
                      </a:r>
                    </a:p>
                  </a:txBody>
                  <a:tcPr>
                    <a:solidFill>
                      <a:srgbClr val="D6D6D6"/>
                    </a:solidFill>
                  </a:tcPr>
                </a:tc>
                <a:extLst>
                  <a:ext uri="{0D108BD9-81ED-4DB2-BD59-A6C34878D82A}">
                    <a16:rowId xmlns:a16="http://schemas.microsoft.com/office/drawing/2014/main" val="56980874"/>
                  </a:ext>
                </a:extLst>
              </a:tr>
              <a:tr h="292518">
                <a:tc>
                  <a:txBody>
                    <a:bodyPr/>
                    <a:lstStyle/>
                    <a:p>
                      <a:r>
                        <a:rPr lang="en-GB" sz="1200" dirty="0"/>
                        <a:t>Percentage of planned availability of the NICE website, not including scheduled out of hours maintenance</a:t>
                      </a:r>
                    </a:p>
                  </a:txBody>
                  <a:tcPr>
                    <a:solidFill>
                      <a:srgbClr val="E9E9E9"/>
                    </a:solidFill>
                  </a:tcPr>
                </a:tc>
                <a:tc>
                  <a:txBody>
                    <a:bodyPr/>
                    <a:lstStyle/>
                    <a:p>
                      <a:r>
                        <a:rPr lang="en-GB" sz="1200" dirty="0"/>
                        <a:t>98%</a:t>
                      </a:r>
                    </a:p>
                  </a:txBody>
                  <a:tcPr>
                    <a:solidFill>
                      <a:srgbClr val="E9E9E9"/>
                    </a:solidFill>
                  </a:tcPr>
                </a:tc>
                <a:extLst>
                  <a:ext uri="{0D108BD9-81ED-4DB2-BD59-A6C34878D82A}">
                    <a16:rowId xmlns:a16="http://schemas.microsoft.com/office/drawing/2014/main" val="3671171390"/>
                  </a:ext>
                </a:extLst>
              </a:tr>
            </a:tbl>
          </a:graphicData>
        </a:graphic>
      </p:graphicFrame>
      <p:sp>
        <p:nvSpPr>
          <p:cNvPr id="3" name="TextBox 2">
            <a:extLst>
              <a:ext uri="{FF2B5EF4-FFF2-40B4-BE49-F238E27FC236}">
                <a16:creationId xmlns:a16="http://schemas.microsoft.com/office/drawing/2014/main" id="{58B1CED9-16E5-8199-D3C5-773BF1B76ECF}"/>
              </a:ext>
            </a:extLst>
          </p:cNvPr>
          <p:cNvSpPr txBox="1"/>
          <p:nvPr/>
        </p:nvSpPr>
        <p:spPr>
          <a:xfrm>
            <a:off x="493295" y="4884821"/>
            <a:ext cx="1031306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t>2. Supporting implementation and adoption of our guidance</a:t>
            </a:r>
            <a:endParaRPr lang="en-US" sz="1400"/>
          </a:p>
        </p:txBody>
      </p:sp>
    </p:spTree>
    <p:extLst>
      <p:ext uri="{BB962C8B-B14F-4D97-AF65-F5344CB8AC3E}">
        <p14:creationId xmlns:p14="http://schemas.microsoft.com/office/powerpoint/2010/main" val="28580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53019C-E3D5-429A-9576-2EFE03405738}"/>
              </a:ext>
            </a:extLst>
          </p:cNvPr>
          <p:cNvSpPr txBox="1">
            <a:spLocks noGrp="1"/>
          </p:cNvSpPr>
          <p:nvPr>
            <p:ph type="title" idx="4294967295"/>
          </p:nvPr>
        </p:nvSpPr>
        <p:spPr>
          <a:xfrm>
            <a:off x="496382" y="417315"/>
            <a:ext cx="11132199" cy="6618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rgbClr val="22222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22222"/>
                </a:solidFill>
                <a:effectLst/>
                <a:uLnTx/>
                <a:uFillTx/>
                <a:latin typeface="Lato" panose="020F0502020204030203" pitchFamily="34" charset="0"/>
                <a:ea typeface="Lato" panose="020F0502020204030203" pitchFamily="34" charset="0"/>
                <a:cs typeface="Lato" panose="020F0502020204030203" pitchFamily="34" charset="0"/>
              </a:rPr>
              <a:t>Key performance indicators (continued)</a:t>
            </a:r>
            <a:endParaRPr kumimoji="0" lang="en-GB" sz="3600" b="0"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4" name="Subtitle 3">
            <a:extLst>
              <a:ext uri="{FF2B5EF4-FFF2-40B4-BE49-F238E27FC236}">
                <a16:creationId xmlns:a16="http://schemas.microsoft.com/office/drawing/2014/main" id="{49778BF5-3481-44C4-8A84-924DE23457D7}"/>
              </a:ext>
            </a:extLst>
          </p:cNvPr>
          <p:cNvSpPr>
            <a:spLocks noGrp="1"/>
          </p:cNvSpPr>
          <p:nvPr>
            <p:ph type="subTitle" idx="1"/>
          </p:nvPr>
        </p:nvSpPr>
        <p:spPr>
          <a:xfrm>
            <a:off x="496580" y="989411"/>
            <a:ext cx="11080069" cy="3161272"/>
          </a:xfrm>
        </p:spPr>
        <p:txBody>
          <a:bodyPr vert="horz" lIns="91440" tIns="45720" rIns="91440" bIns="45720" rtlCol="0" anchor="t">
            <a:normAutofit/>
          </a:bodyPr>
          <a:lstStyle/>
          <a:p>
            <a:pPr marL="0" indent="0">
              <a:lnSpc>
                <a:spcPct val="100000"/>
              </a:lnSpc>
            </a:pPr>
            <a:r>
              <a:rPr lang="en-GB" sz="1400" b="0" i="0" u="none" strike="noStrike" dirty="0">
                <a:effectLst/>
                <a:latin typeface="+mj-lt"/>
                <a:ea typeface="Lato"/>
                <a:cs typeface="Lato"/>
              </a:rPr>
              <a:t>3. Communications and engagement</a:t>
            </a:r>
          </a:p>
          <a:p>
            <a:pPr marL="0" indent="0">
              <a:lnSpc>
                <a:spcPct val="100000"/>
              </a:lnSpc>
            </a:pPr>
            <a:endParaRPr lang="en-GB" sz="1400" dirty="0">
              <a:latin typeface="+mj-lt"/>
            </a:endParaRPr>
          </a:p>
          <a:p>
            <a:pPr marL="0" indent="0">
              <a:lnSpc>
                <a:spcPct val="100000"/>
              </a:lnSpc>
            </a:pPr>
            <a:endParaRPr lang="en-GB" sz="1400" b="0" i="0" u="none" strike="noStrike" dirty="0">
              <a:effectLst/>
              <a:latin typeface="+mj-lt"/>
            </a:endParaRPr>
          </a:p>
          <a:p>
            <a:pPr marL="342900" indent="-342900">
              <a:lnSpc>
                <a:spcPct val="100000"/>
              </a:lnSpc>
              <a:buAutoNum type="arabicPeriod"/>
            </a:pPr>
            <a:endParaRPr lang="en-GB" sz="1400" dirty="0">
              <a:latin typeface="+mj-lt"/>
            </a:endParaRPr>
          </a:p>
          <a:p>
            <a:pPr marL="342900" indent="-342900">
              <a:lnSpc>
                <a:spcPct val="100000"/>
              </a:lnSpc>
              <a:buAutoNum type="arabicPeriod"/>
            </a:pPr>
            <a:endParaRPr lang="en-GB" sz="1400" b="0" i="0" u="none" strike="noStrike" dirty="0">
              <a:effectLst/>
              <a:latin typeface="+mj-lt"/>
            </a:endParaRPr>
          </a:p>
          <a:p>
            <a:pPr marL="342900" indent="-342900">
              <a:lnSpc>
                <a:spcPct val="100000"/>
              </a:lnSpc>
              <a:buAutoNum type="arabicPeriod"/>
            </a:pPr>
            <a:endParaRPr lang="en-GB" sz="1400" dirty="0">
              <a:latin typeface="+mj-lt"/>
            </a:endParaRPr>
          </a:p>
          <a:p>
            <a:pPr marL="342900" indent="-342900">
              <a:lnSpc>
                <a:spcPct val="100000"/>
              </a:lnSpc>
              <a:buAutoNum type="arabicPeriod"/>
            </a:pPr>
            <a:endParaRPr lang="en-GB" sz="1400" b="0" i="0" u="none" strike="noStrike" dirty="0">
              <a:effectLst/>
              <a:latin typeface="+mj-lt"/>
            </a:endParaRPr>
          </a:p>
          <a:p>
            <a:pPr marL="342900" indent="-342900">
              <a:lnSpc>
                <a:spcPct val="100000"/>
              </a:lnSpc>
              <a:buAutoNum type="arabicPeriod"/>
            </a:pPr>
            <a:endParaRPr lang="en-GB" sz="1400" dirty="0">
              <a:latin typeface="+mj-lt"/>
            </a:endParaRPr>
          </a:p>
          <a:p>
            <a:pPr marL="342900" indent="-342900">
              <a:lnSpc>
                <a:spcPct val="100000"/>
              </a:lnSpc>
              <a:buAutoNum type="arabicPeriod"/>
            </a:pPr>
            <a:endParaRPr lang="en-GB" sz="1400" b="0" i="0" u="none" strike="noStrike" dirty="0">
              <a:effectLst/>
              <a:latin typeface="+mj-lt"/>
            </a:endParaRPr>
          </a:p>
          <a:p>
            <a:pPr marL="342900" indent="-342900">
              <a:lnSpc>
                <a:spcPct val="100000"/>
              </a:lnSpc>
              <a:buAutoNum type="arabicPeriod"/>
            </a:pPr>
            <a:endParaRPr lang="en-GB" sz="1400" dirty="0">
              <a:latin typeface="+mj-lt"/>
            </a:endParaRPr>
          </a:p>
          <a:p>
            <a:endParaRPr lang="en-GB" sz="1400" dirty="0"/>
          </a:p>
          <a:p>
            <a:endParaRPr lang="en-GB" sz="1400" dirty="0"/>
          </a:p>
          <a:p>
            <a:endParaRPr lang="en-GB" sz="1400" dirty="0">
              <a:latin typeface="Lato"/>
              <a:ea typeface="Lato"/>
              <a:cs typeface="Lato"/>
            </a:endParaRPr>
          </a:p>
          <a:p>
            <a:endParaRPr lang="en-GB" sz="1400" dirty="0"/>
          </a:p>
          <a:p>
            <a:endParaRPr lang="en-GB" dirty="0"/>
          </a:p>
        </p:txBody>
      </p:sp>
      <p:graphicFrame>
        <p:nvGraphicFramePr>
          <p:cNvPr id="5" name="Table 6">
            <a:extLst>
              <a:ext uri="{FF2B5EF4-FFF2-40B4-BE49-F238E27FC236}">
                <a16:creationId xmlns:a16="http://schemas.microsoft.com/office/drawing/2014/main" id="{34D28106-BFD2-457B-9ED6-80E8CB1C6BD5}"/>
              </a:ext>
            </a:extLst>
          </p:cNvPr>
          <p:cNvGraphicFramePr>
            <a:graphicFrameLocks noGrp="1"/>
          </p:cNvGraphicFramePr>
          <p:nvPr>
            <p:extLst>
              <p:ext uri="{D42A27DB-BD31-4B8C-83A1-F6EECF244321}">
                <p14:modId xmlns:p14="http://schemas.microsoft.com/office/powerpoint/2010/main" val="1492755557"/>
              </p:ext>
            </p:extLst>
          </p:nvPr>
        </p:nvGraphicFramePr>
        <p:xfrm>
          <a:off x="516436" y="1339627"/>
          <a:ext cx="11242905" cy="2197104"/>
        </p:xfrm>
        <a:graphic>
          <a:graphicData uri="http://schemas.openxmlformats.org/drawingml/2006/table">
            <a:tbl>
              <a:tblPr firstRow="1" bandRow="1">
                <a:tableStyleId>{F5AB1C69-6EDB-4FF4-983F-18BD219EF322}</a:tableStyleId>
              </a:tblPr>
              <a:tblGrid>
                <a:gridCol w="10211802">
                  <a:extLst>
                    <a:ext uri="{9D8B030D-6E8A-4147-A177-3AD203B41FA5}">
                      <a16:colId xmlns:a16="http://schemas.microsoft.com/office/drawing/2014/main" val="3916042383"/>
                    </a:ext>
                  </a:extLst>
                </a:gridCol>
                <a:gridCol w="1031103">
                  <a:extLst>
                    <a:ext uri="{9D8B030D-6E8A-4147-A177-3AD203B41FA5}">
                      <a16:colId xmlns:a16="http://schemas.microsoft.com/office/drawing/2014/main" val="415342282"/>
                    </a:ext>
                  </a:extLst>
                </a:gridCol>
              </a:tblGrid>
              <a:tr h="313872">
                <a:tc>
                  <a:txBody>
                    <a:bodyPr/>
                    <a:lstStyle/>
                    <a:p>
                      <a:r>
                        <a:rPr lang="en-GB" sz="1400" dirty="0">
                          <a:solidFill>
                            <a:schemeClr val="tx1"/>
                          </a:solidFill>
                        </a:rPr>
                        <a:t>Measure</a:t>
                      </a:r>
                    </a:p>
                  </a:txBody>
                  <a:tcPr>
                    <a:solidFill>
                      <a:srgbClr val="A2BDC1"/>
                    </a:solidFill>
                  </a:tcPr>
                </a:tc>
                <a:tc>
                  <a:txBody>
                    <a:bodyPr/>
                    <a:lstStyle/>
                    <a:p>
                      <a:r>
                        <a:rPr lang="en-GB" sz="1400" dirty="0">
                          <a:solidFill>
                            <a:schemeClr val="tx1"/>
                          </a:solidFill>
                        </a:rPr>
                        <a:t>Target</a:t>
                      </a:r>
                    </a:p>
                  </a:txBody>
                  <a:tcPr>
                    <a:solidFill>
                      <a:srgbClr val="A2BDC1"/>
                    </a:solidFill>
                  </a:tcPr>
                </a:tc>
                <a:extLst>
                  <a:ext uri="{0D108BD9-81ED-4DB2-BD59-A6C34878D82A}">
                    <a16:rowId xmlns:a16="http://schemas.microsoft.com/office/drawing/2014/main" val="304823271"/>
                  </a:ext>
                </a:extLst>
              </a:tr>
              <a:tr h="313872">
                <a:tc>
                  <a:txBody>
                    <a:bodyPr/>
                    <a:lstStyle/>
                    <a:p>
                      <a:r>
                        <a:rPr lang="en-GB" sz="1400"/>
                        <a:t>Complaints acknowledged and responded to in 20 working days</a:t>
                      </a:r>
                    </a:p>
                  </a:txBody>
                  <a:tcPr/>
                </a:tc>
                <a:tc>
                  <a:txBody>
                    <a:bodyPr/>
                    <a:lstStyle/>
                    <a:p>
                      <a:r>
                        <a:rPr lang="en-GB" sz="1400"/>
                        <a:t>80%</a:t>
                      </a:r>
                    </a:p>
                  </a:txBody>
                  <a:tcPr/>
                </a:tc>
                <a:extLst>
                  <a:ext uri="{0D108BD9-81ED-4DB2-BD59-A6C34878D82A}">
                    <a16:rowId xmlns:a16="http://schemas.microsoft.com/office/drawing/2014/main" val="315653950"/>
                  </a:ext>
                </a:extLst>
              </a:tr>
              <a:tr h="313872">
                <a:tc>
                  <a:txBody>
                    <a:bodyPr/>
                    <a:lstStyle/>
                    <a:p>
                      <a:r>
                        <a:rPr lang="en-GB" sz="1400" dirty="0"/>
                        <a:t>Enquiries acknowledged and responded to in 18 working days</a:t>
                      </a:r>
                    </a:p>
                  </a:txBody>
                  <a:tcPr/>
                </a:tc>
                <a:tc>
                  <a:txBody>
                    <a:bodyPr/>
                    <a:lstStyle/>
                    <a:p>
                      <a:r>
                        <a:rPr lang="en-GB" sz="1400"/>
                        <a:t>90%</a:t>
                      </a:r>
                    </a:p>
                  </a:txBody>
                  <a:tcPr/>
                </a:tc>
                <a:extLst>
                  <a:ext uri="{0D108BD9-81ED-4DB2-BD59-A6C34878D82A}">
                    <a16:rowId xmlns:a16="http://schemas.microsoft.com/office/drawing/2014/main" val="4062798779"/>
                  </a:ext>
                </a:extLst>
              </a:tr>
              <a:tr h="313872">
                <a:tc>
                  <a:txBody>
                    <a:bodyPr/>
                    <a:lstStyle/>
                    <a:p>
                      <a:r>
                        <a:rPr lang="en-GB" sz="1400"/>
                        <a:t>Freedom of Information requests responded to within 20 working days</a:t>
                      </a:r>
                    </a:p>
                  </a:txBody>
                  <a:tcPr/>
                </a:tc>
                <a:tc>
                  <a:txBody>
                    <a:bodyPr/>
                    <a:lstStyle/>
                    <a:p>
                      <a:r>
                        <a:rPr lang="en-GB" sz="1400"/>
                        <a:t>100%</a:t>
                      </a:r>
                    </a:p>
                  </a:txBody>
                  <a:tcPr/>
                </a:tc>
                <a:extLst>
                  <a:ext uri="{0D108BD9-81ED-4DB2-BD59-A6C34878D82A}">
                    <a16:rowId xmlns:a16="http://schemas.microsoft.com/office/drawing/2014/main" val="2034308913"/>
                  </a:ext>
                </a:extLst>
              </a:tr>
              <a:tr h="313872">
                <a:tc>
                  <a:txBody>
                    <a:bodyPr/>
                    <a:lstStyle/>
                    <a:p>
                      <a:r>
                        <a:rPr lang="en-GB" sz="1400"/>
                        <a:t>Parliamentary Questions (PQs) contribution provided within requested time frame</a:t>
                      </a:r>
                    </a:p>
                  </a:txBody>
                  <a:tcPr/>
                </a:tc>
                <a:tc>
                  <a:txBody>
                    <a:bodyPr/>
                    <a:lstStyle/>
                    <a:p>
                      <a:r>
                        <a:rPr lang="en-GB" sz="1400"/>
                        <a:t>90%</a:t>
                      </a:r>
                    </a:p>
                  </a:txBody>
                  <a:tcPr/>
                </a:tc>
                <a:extLst>
                  <a:ext uri="{0D108BD9-81ED-4DB2-BD59-A6C34878D82A}">
                    <a16:rowId xmlns:a16="http://schemas.microsoft.com/office/drawing/2014/main" val="3771021935"/>
                  </a:ext>
                </a:extLst>
              </a:tr>
              <a:tr h="313872">
                <a:tc>
                  <a:txBody>
                    <a:bodyPr/>
                    <a:lstStyle/>
                    <a:p>
                      <a:r>
                        <a:rPr lang="en-GB" sz="1400"/>
                        <a:t>Proportion of media coverage of NICE that is positive</a:t>
                      </a:r>
                    </a:p>
                  </a:txBody>
                  <a:tcPr/>
                </a:tc>
                <a:tc>
                  <a:txBody>
                    <a:bodyPr/>
                    <a:lstStyle/>
                    <a:p>
                      <a:r>
                        <a:rPr lang="en-GB" sz="1400"/>
                        <a:t>80%</a:t>
                      </a:r>
                    </a:p>
                  </a:txBody>
                  <a:tcPr/>
                </a:tc>
                <a:extLst>
                  <a:ext uri="{0D108BD9-81ED-4DB2-BD59-A6C34878D82A}">
                    <a16:rowId xmlns:a16="http://schemas.microsoft.com/office/drawing/2014/main" val="2980296975"/>
                  </a:ext>
                </a:extLst>
              </a:tr>
              <a:tr h="313872">
                <a:tc>
                  <a:txBody>
                    <a:bodyPr/>
                    <a:lstStyle/>
                    <a:p>
                      <a:pPr lvl="0">
                        <a:buNone/>
                      </a:pPr>
                      <a:r>
                        <a:rPr lang="en-GB" sz="1400" b="0" i="0" u="none" strike="noStrike" noProof="0">
                          <a:latin typeface="Lato"/>
                        </a:rPr>
                        <a:t>Proportion of NICE-generated news coverage includes at least one key message </a:t>
                      </a:r>
                      <a:endParaRPr lang="en-US"/>
                    </a:p>
                  </a:txBody>
                  <a:tcPr/>
                </a:tc>
                <a:tc>
                  <a:txBody>
                    <a:bodyPr/>
                    <a:lstStyle/>
                    <a:p>
                      <a:pPr lvl="0" defTabSz="914400">
                        <a:buNone/>
                        <a:tabLst/>
                        <a:defRPr/>
                      </a:pPr>
                      <a:r>
                        <a:rPr lang="en-GB" sz="1400" dirty="0">
                          <a:solidFill>
                            <a:schemeClr val="tx1"/>
                          </a:solidFill>
                        </a:rPr>
                        <a:t>60%</a:t>
                      </a:r>
                    </a:p>
                  </a:txBody>
                  <a:tcPr/>
                </a:tc>
                <a:extLst>
                  <a:ext uri="{0D108BD9-81ED-4DB2-BD59-A6C34878D82A}">
                    <a16:rowId xmlns:a16="http://schemas.microsoft.com/office/drawing/2014/main" val="463068040"/>
                  </a:ext>
                </a:extLst>
              </a:tr>
            </a:tbl>
          </a:graphicData>
        </a:graphic>
      </p:graphicFrame>
      <p:graphicFrame>
        <p:nvGraphicFramePr>
          <p:cNvPr id="7" name="Table 8">
            <a:extLst>
              <a:ext uri="{FF2B5EF4-FFF2-40B4-BE49-F238E27FC236}">
                <a16:creationId xmlns:a16="http://schemas.microsoft.com/office/drawing/2014/main" id="{495E2C07-566D-4B4A-B388-0D14608AA70E}"/>
              </a:ext>
            </a:extLst>
          </p:cNvPr>
          <p:cNvGraphicFramePr>
            <a:graphicFrameLocks noGrp="1"/>
          </p:cNvGraphicFramePr>
          <p:nvPr>
            <p:extLst>
              <p:ext uri="{D42A27DB-BD31-4B8C-83A1-F6EECF244321}">
                <p14:modId xmlns:p14="http://schemas.microsoft.com/office/powerpoint/2010/main" val="2759697726"/>
              </p:ext>
            </p:extLst>
          </p:nvPr>
        </p:nvGraphicFramePr>
        <p:xfrm>
          <a:off x="500843" y="3930416"/>
          <a:ext cx="5906136" cy="2329860"/>
        </p:xfrm>
        <a:graphic>
          <a:graphicData uri="http://schemas.openxmlformats.org/drawingml/2006/table">
            <a:tbl>
              <a:tblPr firstRow="1" bandRow="1">
                <a:tableStyleId>{00A15C55-8517-42AA-B614-E9B94910E393}</a:tableStyleId>
              </a:tblPr>
              <a:tblGrid>
                <a:gridCol w="5107756">
                  <a:extLst>
                    <a:ext uri="{9D8B030D-6E8A-4147-A177-3AD203B41FA5}">
                      <a16:colId xmlns:a16="http://schemas.microsoft.com/office/drawing/2014/main" val="748123999"/>
                    </a:ext>
                  </a:extLst>
                </a:gridCol>
                <a:gridCol w="798380">
                  <a:extLst>
                    <a:ext uri="{9D8B030D-6E8A-4147-A177-3AD203B41FA5}">
                      <a16:colId xmlns:a16="http://schemas.microsoft.com/office/drawing/2014/main" val="2104938620"/>
                    </a:ext>
                  </a:extLst>
                </a:gridCol>
              </a:tblGrid>
              <a:tr h="407318">
                <a:tc>
                  <a:txBody>
                    <a:bodyPr/>
                    <a:lstStyle/>
                    <a:p>
                      <a:r>
                        <a:rPr lang="en-GB" sz="1400" dirty="0"/>
                        <a:t>Measure</a:t>
                      </a:r>
                    </a:p>
                  </a:txBody>
                  <a:tcPr>
                    <a:solidFill>
                      <a:srgbClr val="18646E"/>
                    </a:solidFill>
                  </a:tcPr>
                </a:tc>
                <a:tc>
                  <a:txBody>
                    <a:bodyPr/>
                    <a:lstStyle/>
                    <a:p>
                      <a:r>
                        <a:rPr lang="en-GB" sz="1400" dirty="0"/>
                        <a:t>Target</a:t>
                      </a:r>
                    </a:p>
                  </a:txBody>
                  <a:tcPr>
                    <a:solidFill>
                      <a:srgbClr val="18646E"/>
                    </a:solidFill>
                  </a:tcPr>
                </a:tc>
                <a:extLst>
                  <a:ext uri="{0D108BD9-81ED-4DB2-BD59-A6C34878D82A}">
                    <a16:rowId xmlns:a16="http://schemas.microsoft.com/office/drawing/2014/main" val="1642276587"/>
                  </a:ext>
                </a:extLst>
              </a:tr>
              <a:tr h="407318">
                <a:tc>
                  <a:txBody>
                    <a:bodyPr/>
                    <a:lstStyle/>
                    <a:p>
                      <a:r>
                        <a:rPr lang="en-GB" sz="1400"/>
                        <a:t>Rate of staff turnover</a:t>
                      </a:r>
                    </a:p>
                  </a:txBody>
                  <a:tcPr/>
                </a:tc>
                <a:tc>
                  <a:txBody>
                    <a:bodyPr/>
                    <a:lstStyle/>
                    <a:p>
                      <a:r>
                        <a:rPr lang="en-GB" sz="1400"/>
                        <a:t>9%</a:t>
                      </a:r>
                    </a:p>
                  </a:txBody>
                  <a:tcPr/>
                </a:tc>
                <a:extLst>
                  <a:ext uri="{0D108BD9-81ED-4DB2-BD59-A6C34878D82A}">
                    <a16:rowId xmlns:a16="http://schemas.microsoft.com/office/drawing/2014/main" val="56980874"/>
                  </a:ext>
                </a:extLst>
              </a:tr>
              <a:tr h="407318">
                <a:tc>
                  <a:txBody>
                    <a:bodyPr/>
                    <a:lstStyle/>
                    <a:p>
                      <a:r>
                        <a:rPr lang="en-GB" sz="1400"/>
                        <a:t>Vacancy rate</a:t>
                      </a:r>
                    </a:p>
                  </a:txBody>
                  <a:tcPr/>
                </a:tc>
                <a:tc>
                  <a:txBody>
                    <a:bodyPr/>
                    <a:lstStyle/>
                    <a:p>
                      <a:r>
                        <a:rPr lang="en-GB" sz="1400"/>
                        <a:t>5%</a:t>
                      </a:r>
                    </a:p>
                  </a:txBody>
                  <a:tcPr/>
                </a:tc>
                <a:extLst>
                  <a:ext uri="{0D108BD9-81ED-4DB2-BD59-A6C34878D82A}">
                    <a16:rowId xmlns:a16="http://schemas.microsoft.com/office/drawing/2014/main" val="3671171390"/>
                  </a:ext>
                </a:extLst>
              </a:tr>
              <a:tr h="553953">
                <a:tc>
                  <a:txBody>
                    <a:bodyPr/>
                    <a:lstStyle/>
                    <a:p>
                      <a:r>
                        <a:rPr lang="en-GB" sz="1400"/>
                        <a:t>Sickness absence (proportion of WTE days reported as sickness)</a:t>
                      </a:r>
                    </a:p>
                  </a:txBody>
                  <a:tcPr/>
                </a:tc>
                <a:tc>
                  <a:txBody>
                    <a:bodyPr/>
                    <a:lstStyle/>
                    <a:p>
                      <a:r>
                        <a:rPr lang="en-GB" sz="1400"/>
                        <a:t>2.3%</a:t>
                      </a:r>
                    </a:p>
                  </a:txBody>
                  <a:tcPr/>
                </a:tc>
                <a:extLst>
                  <a:ext uri="{0D108BD9-81ED-4DB2-BD59-A6C34878D82A}">
                    <a16:rowId xmlns:a16="http://schemas.microsoft.com/office/drawing/2014/main" val="3610940909"/>
                  </a:ext>
                </a:extLst>
              </a:tr>
              <a:tr h="553953">
                <a:tc>
                  <a:txBody>
                    <a:bodyPr/>
                    <a:lstStyle/>
                    <a:p>
                      <a:r>
                        <a:rPr lang="en-GB" sz="1400"/>
                        <a:t>Increase in the proportion of Black, Asian and minority ethnic staff in senior roles </a:t>
                      </a:r>
                    </a:p>
                  </a:txBody>
                  <a:tcPr/>
                </a:tc>
                <a:tc>
                  <a:txBody>
                    <a:bodyPr/>
                    <a:lstStyle/>
                    <a:p>
                      <a:r>
                        <a:rPr lang="en-GB" sz="1400" dirty="0"/>
                        <a:t>TBC</a:t>
                      </a:r>
                    </a:p>
                  </a:txBody>
                  <a:tcPr/>
                </a:tc>
                <a:extLst>
                  <a:ext uri="{0D108BD9-81ED-4DB2-BD59-A6C34878D82A}">
                    <a16:rowId xmlns:a16="http://schemas.microsoft.com/office/drawing/2014/main" val="959750786"/>
                  </a:ext>
                </a:extLst>
              </a:tr>
            </a:tbl>
          </a:graphicData>
        </a:graphic>
      </p:graphicFrame>
      <p:graphicFrame>
        <p:nvGraphicFramePr>
          <p:cNvPr id="10" name="Table 6">
            <a:extLst>
              <a:ext uri="{FF2B5EF4-FFF2-40B4-BE49-F238E27FC236}">
                <a16:creationId xmlns:a16="http://schemas.microsoft.com/office/drawing/2014/main" id="{6572A3FE-12D1-5D0E-DA78-FE5E7AFF2764}"/>
              </a:ext>
            </a:extLst>
          </p:cNvPr>
          <p:cNvGraphicFramePr>
            <a:graphicFrameLocks noGrp="1"/>
          </p:cNvGraphicFramePr>
          <p:nvPr>
            <p:extLst>
              <p:ext uri="{D42A27DB-BD31-4B8C-83A1-F6EECF244321}">
                <p14:modId xmlns:p14="http://schemas.microsoft.com/office/powerpoint/2010/main" val="2872269400"/>
              </p:ext>
            </p:extLst>
          </p:nvPr>
        </p:nvGraphicFramePr>
        <p:xfrm>
          <a:off x="6525501" y="3941340"/>
          <a:ext cx="5233840" cy="2318936"/>
        </p:xfrm>
        <a:graphic>
          <a:graphicData uri="http://schemas.openxmlformats.org/drawingml/2006/table">
            <a:tbl>
              <a:tblPr firstRow="1" bandRow="1">
                <a:tableStyleId>{F5AB1C69-6EDB-4FF4-983F-18BD219EF322}</a:tableStyleId>
              </a:tblPr>
              <a:tblGrid>
                <a:gridCol w="4262242">
                  <a:extLst>
                    <a:ext uri="{9D8B030D-6E8A-4147-A177-3AD203B41FA5}">
                      <a16:colId xmlns:a16="http://schemas.microsoft.com/office/drawing/2014/main" val="3916042383"/>
                    </a:ext>
                  </a:extLst>
                </a:gridCol>
                <a:gridCol w="971598">
                  <a:extLst>
                    <a:ext uri="{9D8B030D-6E8A-4147-A177-3AD203B41FA5}">
                      <a16:colId xmlns:a16="http://schemas.microsoft.com/office/drawing/2014/main" val="456986746"/>
                    </a:ext>
                  </a:extLst>
                </a:gridCol>
              </a:tblGrid>
              <a:tr h="407410">
                <a:tc>
                  <a:txBody>
                    <a:bodyPr/>
                    <a:lstStyle/>
                    <a:p>
                      <a:r>
                        <a:rPr lang="en-GB" sz="1400" dirty="0"/>
                        <a:t>Measure</a:t>
                      </a:r>
                    </a:p>
                  </a:txBody>
                  <a:tcPr>
                    <a:solidFill>
                      <a:srgbClr val="451551"/>
                    </a:solidFill>
                  </a:tcPr>
                </a:tc>
                <a:tc>
                  <a:txBody>
                    <a:bodyPr/>
                    <a:lstStyle/>
                    <a:p>
                      <a:r>
                        <a:rPr lang="en-GB" sz="1400" dirty="0"/>
                        <a:t>Target</a:t>
                      </a:r>
                    </a:p>
                  </a:txBody>
                  <a:tcPr>
                    <a:solidFill>
                      <a:srgbClr val="451551"/>
                    </a:solidFill>
                  </a:tcPr>
                </a:tc>
                <a:extLst>
                  <a:ext uri="{0D108BD9-81ED-4DB2-BD59-A6C34878D82A}">
                    <a16:rowId xmlns:a16="http://schemas.microsoft.com/office/drawing/2014/main" val="304823271"/>
                  </a:ext>
                </a:extLst>
              </a:tr>
              <a:tr h="468188">
                <a:tc>
                  <a:txBody>
                    <a:bodyPr/>
                    <a:lstStyle/>
                    <a:p>
                      <a:pPr marL="0" marR="0" lvl="0" indent="0" algn="l">
                        <a:lnSpc>
                          <a:spcPct val="100000"/>
                        </a:lnSpc>
                        <a:spcBef>
                          <a:spcPts val="0"/>
                        </a:spcBef>
                        <a:spcAft>
                          <a:spcPts val="0"/>
                        </a:spcAft>
                        <a:buClr>
                          <a:srgbClr val="000000"/>
                        </a:buClr>
                        <a:buNone/>
                      </a:pPr>
                      <a:r>
                        <a:rPr lang="en-GB" sz="1400" b="0" i="0" u="none" strike="noStrike" noProof="0" dirty="0">
                          <a:solidFill>
                            <a:schemeClr val="tx1"/>
                          </a:solidFill>
                          <a:latin typeface="Lato"/>
                        </a:rPr>
                        <a:t>Meet our statutory financial duties</a:t>
                      </a:r>
                      <a:endParaRPr lang="en-US" sz="1400" b="0" i="0" u="none" strike="noStrike" noProof="0" dirty="0">
                        <a:solidFill>
                          <a:schemeClr val="tx1"/>
                        </a:solidFill>
                        <a:latin typeface="Lato"/>
                      </a:endParaRPr>
                    </a:p>
                  </a:txBody>
                  <a:tcPr/>
                </a:tc>
                <a:tc>
                  <a:txBody>
                    <a:bodyPr/>
                    <a:lstStyle/>
                    <a:p>
                      <a:pPr marL="0" marR="0" lvl="0" indent="0" algn="l">
                        <a:lnSpc>
                          <a:spcPct val="100000"/>
                        </a:lnSpc>
                        <a:spcBef>
                          <a:spcPts val="0"/>
                        </a:spcBef>
                        <a:spcAft>
                          <a:spcPts val="0"/>
                        </a:spcAft>
                        <a:buClr>
                          <a:srgbClr val="000000"/>
                        </a:buClr>
                        <a:buNone/>
                      </a:pPr>
                      <a:r>
                        <a:rPr lang="en-US" sz="1400" b="0" i="0" u="none" strike="noStrike" noProof="0" dirty="0">
                          <a:solidFill>
                            <a:schemeClr val="tx1"/>
                          </a:solidFill>
                          <a:latin typeface="Lato"/>
                        </a:rPr>
                        <a:t>100%</a:t>
                      </a:r>
                    </a:p>
                  </a:txBody>
                  <a:tcPr/>
                </a:tc>
                <a:extLst>
                  <a:ext uri="{0D108BD9-81ED-4DB2-BD59-A6C34878D82A}">
                    <a16:rowId xmlns:a16="http://schemas.microsoft.com/office/drawing/2014/main" val="315653950"/>
                  </a:ext>
                </a:extLst>
              </a:tr>
              <a:tr h="386755">
                <a:tc>
                  <a:txBody>
                    <a:bodyPr/>
                    <a:lstStyle/>
                    <a:p>
                      <a:pPr lvl="0">
                        <a:buNone/>
                      </a:pPr>
                      <a:r>
                        <a:rPr lang="en-GB" sz="1400" b="0" i="0" u="none" strike="noStrike" noProof="0" dirty="0">
                          <a:solidFill>
                            <a:schemeClr val="tx1"/>
                          </a:solidFill>
                          <a:latin typeface="Lato"/>
                        </a:rPr>
                        <a:t>Deliver an underspend of less than £1m</a:t>
                      </a:r>
                      <a:endParaRPr lang="en-US" dirty="0"/>
                    </a:p>
                  </a:txBody>
                  <a:tcPr/>
                </a:tc>
                <a:tc>
                  <a:txBody>
                    <a:bodyPr/>
                    <a:lstStyle/>
                    <a:p>
                      <a:pPr lvl="0">
                        <a:buNone/>
                      </a:pPr>
                      <a:r>
                        <a:rPr lang="en-US" sz="1400" dirty="0"/>
                        <a:t>&lt;£1m</a:t>
                      </a:r>
                    </a:p>
                  </a:txBody>
                  <a:tcPr/>
                </a:tc>
                <a:extLst>
                  <a:ext uri="{0D108BD9-81ED-4DB2-BD59-A6C34878D82A}">
                    <a16:rowId xmlns:a16="http://schemas.microsoft.com/office/drawing/2014/main" val="4062798779"/>
                  </a:ext>
                </a:extLst>
              </a:tr>
              <a:tr h="588395">
                <a:tc>
                  <a:txBody>
                    <a:bodyPr/>
                    <a:lstStyle/>
                    <a:p>
                      <a:pPr lvl="0">
                        <a:buNone/>
                      </a:pPr>
                      <a:r>
                        <a:rPr lang="en-GB" sz="1400" b="0" i="0" u="none" strike="noStrike" noProof="0" dirty="0">
                          <a:solidFill>
                            <a:schemeClr val="tx1"/>
                          </a:solidFill>
                          <a:latin typeface="Lato"/>
                        </a:rPr>
                        <a:t>Identify efficiencies of 5% for 2023/24 to create headroom to invest in future priorities</a:t>
                      </a:r>
                      <a:endParaRPr lang="en-US" dirty="0"/>
                    </a:p>
                  </a:txBody>
                  <a:tcPr/>
                </a:tc>
                <a:tc>
                  <a:txBody>
                    <a:bodyPr/>
                    <a:lstStyle/>
                    <a:p>
                      <a:pPr lvl="0">
                        <a:buNone/>
                      </a:pPr>
                      <a:r>
                        <a:rPr lang="en-US" sz="1400" dirty="0"/>
                        <a:t>5%</a:t>
                      </a:r>
                    </a:p>
                  </a:txBody>
                  <a:tcPr/>
                </a:tc>
                <a:extLst>
                  <a:ext uri="{0D108BD9-81ED-4DB2-BD59-A6C34878D82A}">
                    <a16:rowId xmlns:a16="http://schemas.microsoft.com/office/drawing/2014/main" val="2034308913"/>
                  </a:ext>
                </a:extLst>
              </a:tr>
              <a:tr h="468188">
                <a:tc>
                  <a:txBody>
                    <a:bodyPr/>
                    <a:lstStyle/>
                    <a:p>
                      <a:pPr lvl="0">
                        <a:buNone/>
                      </a:pPr>
                      <a:r>
                        <a:rPr lang="en-GB" sz="1400" b="0" i="0" u="none" strike="noStrike" noProof="0" dirty="0">
                          <a:solidFill>
                            <a:schemeClr val="tx1"/>
                          </a:solidFill>
                          <a:latin typeface="Lato"/>
                        </a:rPr>
                        <a:t>Increase TA/HST income by 25%  from 2021/22</a:t>
                      </a:r>
                      <a:endParaRPr lang="en-US" dirty="0"/>
                    </a:p>
                  </a:txBody>
                  <a:tcPr/>
                </a:tc>
                <a:tc>
                  <a:txBody>
                    <a:bodyPr/>
                    <a:lstStyle/>
                    <a:p>
                      <a:pPr lvl="0">
                        <a:buNone/>
                      </a:pPr>
                      <a:r>
                        <a:rPr lang="en-US" sz="1400" dirty="0"/>
                        <a:t>25%</a:t>
                      </a:r>
                    </a:p>
                  </a:txBody>
                  <a:tcPr/>
                </a:tc>
                <a:extLst>
                  <a:ext uri="{0D108BD9-81ED-4DB2-BD59-A6C34878D82A}">
                    <a16:rowId xmlns:a16="http://schemas.microsoft.com/office/drawing/2014/main" val="3771021935"/>
                  </a:ext>
                </a:extLst>
              </a:tr>
            </a:tbl>
          </a:graphicData>
        </a:graphic>
      </p:graphicFrame>
      <p:sp>
        <p:nvSpPr>
          <p:cNvPr id="13" name="TextBox 12">
            <a:extLst>
              <a:ext uri="{FF2B5EF4-FFF2-40B4-BE49-F238E27FC236}">
                <a16:creationId xmlns:a16="http://schemas.microsoft.com/office/drawing/2014/main" id="{0E0FBC14-C695-159B-E095-AFCEFEDD7E89}"/>
              </a:ext>
            </a:extLst>
          </p:cNvPr>
          <p:cNvSpPr txBox="1"/>
          <p:nvPr/>
        </p:nvSpPr>
        <p:spPr>
          <a:xfrm>
            <a:off x="496382" y="357968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4. People</a:t>
            </a:r>
          </a:p>
        </p:txBody>
      </p:sp>
      <p:sp>
        <p:nvSpPr>
          <p:cNvPr id="14" name="TextBox 13">
            <a:extLst>
              <a:ext uri="{FF2B5EF4-FFF2-40B4-BE49-F238E27FC236}">
                <a16:creationId xmlns:a16="http://schemas.microsoft.com/office/drawing/2014/main" id="{DE5C7BF1-4281-5FB5-71CE-2EFDA0E49E7F}"/>
              </a:ext>
            </a:extLst>
          </p:cNvPr>
          <p:cNvSpPr txBox="1"/>
          <p:nvPr/>
        </p:nvSpPr>
        <p:spPr>
          <a:xfrm>
            <a:off x="6525501" y="3621847"/>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5. Finance</a:t>
            </a:r>
          </a:p>
        </p:txBody>
      </p:sp>
    </p:spTree>
    <p:extLst>
      <p:ext uri="{BB962C8B-B14F-4D97-AF65-F5344CB8AC3E}">
        <p14:creationId xmlns:p14="http://schemas.microsoft.com/office/powerpoint/2010/main" val="29069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5F596-28E2-7A49-99E8-A30DFF4B47F2}"/>
              </a:ext>
            </a:extLst>
          </p:cNvPr>
          <p:cNvSpPr>
            <a:spLocks noGrp="1"/>
          </p:cNvSpPr>
          <p:nvPr>
            <p:ph type="ctrTitle"/>
          </p:nvPr>
        </p:nvSpPr>
        <p:spPr/>
        <p:txBody>
          <a:bodyPr>
            <a:normAutofit/>
          </a:bodyPr>
          <a:lstStyle/>
          <a:p>
            <a:r>
              <a:rPr lang="en-GB" dirty="0"/>
              <a:t>2022/23 budget</a:t>
            </a:r>
          </a:p>
        </p:txBody>
      </p:sp>
      <p:sp>
        <p:nvSpPr>
          <p:cNvPr id="3" name="Subtitle 2">
            <a:extLst>
              <a:ext uri="{FF2B5EF4-FFF2-40B4-BE49-F238E27FC236}">
                <a16:creationId xmlns:a16="http://schemas.microsoft.com/office/drawing/2014/main" id="{4104F8D7-5FE9-B04D-A67B-DFF09DD13B1D}"/>
              </a:ext>
            </a:extLst>
          </p:cNvPr>
          <p:cNvSpPr>
            <a:spLocks noGrp="1"/>
          </p:cNvSpPr>
          <p:nvPr>
            <p:ph type="body" sz="quarter" idx="12"/>
          </p:nvPr>
        </p:nvSpPr>
        <p:spPr>
          <a:xfrm>
            <a:off x="496384" y="1277868"/>
            <a:ext cx="7090122" cy="4541520"/>
          </a:xfrm>
        </p:spPr>
        <p:txBody>
          <a:bodyPr>
            <a:noAutofit/>
          </a:bodyPr>
          <a:lstStyle/>
          <a:p>
            <a:pPr>
              <a:lnSpc>
                <a:spcPct val="100000"/>
              </a:lnSpc>
              <a:spcBef>
                <a:spcPts val="1200"/>
              </a:spcBef>
            </a:pPr>
            <a:r>
              <a:rPr lang="en-GB" sz="1600" b="1" dirty="0">
                <a:solidFill>
                  <a:srgbClr val="451551"/>
                </a:solidFill>
              </a:rPr>
              <a:t>Sources of funding (revenue budget)</a:t>
            </a:r>
          </a:p>
          <a:p>
            <a:pPr>
              <a:lnSpc>
                <a:spcPct val="100000"/>
              </a:lnSpc>
              <a:spcBef>
                <a:spcPts val="1200"/>
              </a:spcBef>
            </a:pPr>
            <a:r>
              <a:rPr lang="en-GB" sz="1400" dirty="0"/>
              <a:t>Most of our funding for revenue expenditure (£54.1m, 69%) is provided by the Department of Health and Social Care (DHSC) through grant-in-aid (GIA) funding. We also generate revenue from fees for services and scientific advice and receive funding from other sources as shown in the table on the right.</a:t>
            </a:r>
          </a:p>
          <a:p>
            <a:pPr>
              <a:lnSpc>
                <a:spcPct val="100000"/>
              </a:lnSpc>
              <a:spcBef>
                <a:spcPts val="1200"/>
              </a:spcBef>
              <a:spcAft>
                <a:spcPts val="300"/>
              </a:spcAft>
              <a:buSzPts val="1200"/>
            </a:pPr>
            <a:r>
              <a:rPr lang="en-GB" sz="1400" dirty="0"/>
              <a:t>Funding from other non-departmental public bodies (NDPBs) includes resource from NHS England and Improvement to support their specialised commissioning programmes, and from Health Education England to procure and provide the national core content service for the NHS.</a:t>
            </a:r>
          </a:p>
          <a:p>
            <a:pPr>
              <a:lnSpc>
                <a:spcPct val="100000"/>
              </a:lnSpc>
              <a:spcBef>
                <a:spcPts val="1200"/>
              </a:spcBef>
              <a:spcAft>
                <a:spcPts val="300"/>
              </a:spcAft>
            </a:pPr>
            <a:r>
              <a:rPr lang="en-GB" sz="1400" dirty="0"/>
              <a:t>Other income includes grants from international bodies, charities and policy organisations to fund applied and methodological research to support changes in health and social care delivery.</a:t>
            </a:r>
          </a:p>
          <a:p>
            <a:pPr>
              <a:lnSpc>
                <a:spcPct val="100000"/>
              </a:lnSpc>
              <a:spcBef>
                <a:spcPts val="1200"/>
              </a:spcBef>
            </a:pPr>
            <a:r>
              <a:rPr lang="en-GB" sz="1600" b="1" dirty="0">
                <a:solidFill>
                  <a:srgbClr val="451551"/>
                </a:solidFill>
              </a:rPr>
              <a:t>Capital budget</a:t>
            </a:r>
          </a:p>
          <a:p>
            <a:pPr marL="0" indent="0">
              <a:lnSpc>
                <a:spcPct val="100000"/>
              </a:lnSpc>
              <a:spcBef>
                <a:spcPts val="1200"/>
              </a:spcBef>
              <a:buNone/>
            </a:pPr>
            <a:r>
              <a:rPr lang="en-GB" sz="1400" dirty="0"/>
              <a:t>In addition to GIA for revenue expenditure, DHSC allocate £0.5m as ringfenced budget for capital spending (not shown in the table). This budget is to fund investment in capital assets, mainly technologies that will enable us to meet our strategic objectives.</a:t>
            </a:r>
          </a:p>
        </p:txBody>
      </p:sp>
      <p:sp>
        <p:nvSpPr>
          <p:cNvPr id="7" name="Slide Number Placeholder 6">
            <a:extLst>
              <a:ext uri="{FF2B5EF4-FFF2-40B4-BE49-F238E27FC236}">
                <a16:creationId xmlns:a16="http://schemas.microsoft.com/office/drawing/2014/main" id="{9D108855-CD38-49BA-B845-D5532B907834}"/>
              </a:ext>
            </a:extLst>
          </p:cNvPr>
          <p:cNvSpPr>
            <a:spLocks noGrp="1"/>
          </p:cNvSpPr>
          <p:nvPr>
            <p:ph type="sldNum" sz="quarter" idx="4"/>
          </p:nvPr>
        </p:nvSpPr>
        <p:spPr/>
        <p:txBody>
          <a:bodyPr/>
          <a:lstStyle/>
          <a:p>
            <a:fld id="{FD914462-0A0E-4602-BFA1-33271CD95439}" type="slidenum">
              <a:rPr lang="en-GB" smtClean="0"/>
              <a:pPr/>
              <a:t>28</a:t>
            </a:fld>
            <a:endParaRPr lang="en-GB"/>
          </a:p>
        </p:txBody>
      </p:sp>
      <p:graphicFrame>
        <p:nvGraphicFramePr>
          <p:cNvPr id="4" name="Table 3">
            <a:extLst>
              <a:ext uri="{FF2B5EF4-FFF2-40B4-BE49-F238E27FC236}">
                <a16:creationId xmlns:a16="http://schemas.microsoft.com/office/drawing/2014/main" id="{8AAE64B9-073C-400B-BF2A-9D8D94785D39}"/>
              </a:ext>
            </a:extLst>
          </p:cNvPr>
          <p:cNvGraphicFramePr>
            <a:graphicFrameLocks noGrp="1"/>
          </p:cNvGraphicFramePr>
          <p:nvPr>
            <p:extLst>
              <p:ext uri="{D42A27DB-BD31-4B8C-83A1-F6EECF244321}">
                <p14:modId xmlns:p14="http://schemas.microsoft.com/office/powerpoint/2010/main" val="1821719916"/>
              </p:ext>
            </p:extLst>
          </p:nvPr>
        </p:nvGraphicFramePr>
        <p:xfrm>
          <a:off x="7998691" y="1473203"/>
          <a:ext cx="3518767" cy="4541520"/>
        </p:xfrm>
        <a:graphic>
          <a:graphicData uri="http://schemas.openxmlformats.org/drawingml/2006/table">
            <a:tbl>
              <a:tblPr firstRow="1" bandRow="1">
                <a:tableStyleId>{5C22544A-7EE6-4342-B048-85BDC9FD1C3A}</a:tableStyleId>
              </a:tblPr>
              <a:tblGrid>
                <a:gridCol w="2512293">
                  <a:extLst>
                    <a:ext uri="{9D8B030D-6E8A-4147-A177-3AD203B41FA5}">
                      <a16:colId xmlns:a16="http://schemas.microsoft.com/office/drawing/2014/main" val="2597715735"/>
                    </a:ext>
                  </a:extLst>
                </a:gridCol>
                <a:gridCol w="1006474">
                  <a:extLst>
                    <a:ext uri="{9D8B030D-6E8A-4147-A177-3AD203B41FA5}">
                      <a16:colId xmlns:a16="http://schemas.microsoft.com/office/drawing/2014/main" val="3592510617"/>
                    </a:ext>
                  </a:extLst>
                </a:gridCol>
              </a:tblGrid>
              <a:tr h="177634">
                <a:tc>
                  <a:txBody>
                    <a:bodyPr/>
                    <a:lstStyle/>
                    <a:p>
                      <a:pPr algn="l"/>
                      <a:r>
                        <a:rPr lang="en-GB" sz="1400"/>
                        <a:t>Sources of funding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tc>
                  <a:txBody>
                    <a:bodyPr/>
                    <a:lstStyle/>
                    <a:p>
                      <a:pPr algn="r"/>
                      <a:r>
                        <a:rPr lang="en-GB" sz="1400"/>
                        <a:t>2022/23 £m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51551"/>
                    </a:solidFill>
                  </a:tcPr>
                </a:tc>
                <a:extLst>
                  <a:ext uri="{0D108BD9-81ED-4DB2-BD59-A6C34878D82A}">
                    <a16:rowId xmlns:a16="http://schemas.microsoft.com/office/drawing/2014/main" val="303532966"/>
                  </a:ext>
                </a:extLst>
              </a:tr>
              <a:tr h="177634">
                <a:tc>
                  <a:txBody>
                    <a:bodyPr/>
                    <a:lstStyle/>
                    <a:p>
                      <a:pPr algn="l" fontAlgn="b"/>
                      <a:r>
                        <a:rPr lang="en-GB" sz="1400" b="0" i="0" u="none" strike="noStrike">
                          <a:effectLst/>
                          <a:latin typeface="Lato"/>
                          <a:ea typeface="Lato"/>
                          <a:cs typeface="Lato"/>
                        </a:rPr>
                        <a:t>DHSC: Administration GIA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a:r>
                        <a:rPr lang="en-GB" sz="1400" b="0" i="0" u="none" strike="noStrike">
                          <a:effectLst/>
                          <a:latin typeface="Lato"/>
                          <a:ea typeface="Lato"/>
                          <a:cs typeface="Lato"/>
                        </a:rPr>
                        <a:t>45.6</a:t>
                      </a:r>
                      <a:endParaRPr lang="en-GB" sz="1400">
                        <a:latin typeface="Lato"/>
                        <a:ea typeface="Lato"/>
                        <a:cs typeface="Lato"/>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1163802860"/>
                  </a:ext>
                </a:extLst>
              </a:tr>
              <a:tr h="177634">
                <a:tc>
                  <a:txBody>
                    <a:bodyPr/>
                    <a:lstStyle/>
                    <a:p>
                      <a:pPr algn="l" fontAlgn="b"/>
                      <a:r>
                        <a:rPr lang="en-GB" sz="1400" b="0" i="0" u="none" strike="noStrike">
                          <a:effectLst/>
                          <a:latin typeface="Lato"/>
                          <a:ea typeface="Lato"/>
                          <a:cs typeface="Lato"/>
                        </a:rPr>
                        <a:t>DHSC: Programme GIA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a:t>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677223337"/>
                  </a:ext>
                </a:extLst>
              </a:tr>
              <a:tr h="17763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a:effectLst/>
                          <a:latin typeface="Lato"/>
                          <a:ea typeface="Lato"/>
                          <a:cs typeface="Lato"/>
                        </a:rPr>
                        <a:t>DHSC: Depreciation (non-cash)</a:t>
                      </a:r>
                      <a:endParaRPr lang="en-GB" sz="1400">
                        <a:latin typeface="Lato"/>
                        <a:ea typeface="Lato"/>
                        <a:cs typeface="Lato"/>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algn="r"/>
                      <a:r>
                        <a:rPr lang="en-GB" sz="1400">
                          <a:latin typeface="Lato"/>
                          <a:ea typeface="Lato"/>
                          <a:cs typeface="Lato"/>
                        </a:rPr>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267127190"/>
                  </a:ext>
                </a:extLst>
              </a:tr>
              <a:tr h="301978">
                <a:tc>
                  <a:txBody>
                    <a:bodyPr/>
                    <a:lstStyle/>
                    <a:p>
                      <a:pPr algn="l" fontAlgn="b"/>
                      <a:r>
                        <a:rPr lang="en-GB" sz="1400" b="0" i="0" u="none" strike="noStrike">
                          <a:effectLst/>
                          <a:latin typeface="Lato"/>
                          <a:ea typeface="Lato"/>
                          <a:cs typeface="Lato"/>
                        </a:rPr>
                        <a:t>Fees: Technology appraisals and highly specialised technologies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a:latin typeface="Lato"/>
                          <a:ea typeface="Lato"/>
                          <a:cs typeface="Lato"/>
                        </a:rPr>
                        <a:t>10.7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10649497"/>
                  </a:ext>
                </a:extLst>
              </a:tr>
              <a:tr h="177634">
                <a:tc>
                  <a:txBody>
                    <a:bodyPr/>
                    <a:lstStyle/>
                    <a:p>
                      <a:pPr algn="l" fontAlgn="b"/>
                      <a:r>
                        <a:rPr lang="en-GB" sz="1400" b="0" i="0" u="none" strike="noStrike">
                          <a:effectLst/>
                          <a:latin typeface="Lato"/>
                          <a:ea typeface="Lato"/>
                          <a:cs typeface="Lato"/>
                        </a:rPr>
                        <a:t>Funding from other NDPBs and ALBs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a:latin typeface="Lato"/>
                          <a:ea typeface="Lato"/>
                          <a:cs typeface="Lato"/>
                        </a:rPr>
                        <a:t>7.3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330716661"/>
                  </a:ext>
                </a:extLst>
              </a:tr>
              <a:tr h="177634">
                <a:tc>
                  <a:txBody>
                    <a:bodyPr/>
                    <a:lstStyle/>
                    <a:p>
                      <a:pPr algn="l" fontAlgn="b"/>
                      <a:r>
                        <a:rPr lang="en-GB" sz="1400" b="0" i="0" u="none" strike="noStrike">
                          <a:effectLst/>
                          <a:latin typeface="Lato"/>
                          <a:ea typeface="Lato"/>
                          <a:cs typeface="Lato"/>
                        </a:rPr>
                        <a:t>Funding from devolved administrations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a:latin typeface="Lato"/>
                          <a:ea typeface="Lato"/>
                          <a:cs typeface="Lato"/>
                        </a:rPr>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966923694"/>
                  </a:ext>
                </a:extLst>
              </a:tr>
              <a:tr h="1776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u="none" strike="noStrike">
                          <a:effectLst/>
                          <a:latin typeface="Lato"/>
                          <a:ea typeface="Lato"/>
                          <a:cs typeface="Lato"/>
                        </a:rPr>
                        <a:t>NICE Scientific Advice income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a:latin typeface="Lato"/>
                          <a:ea typeface="Lato"/>
                          <a:cs typeface="Lato"/>
                        </a:rPr>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661464811"/>
                  </a:ext>
                </a:extLst>
              </a:tr>
              <a:tr h="1776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u="none" strike="noStrike">
                          <a:effectLst/>
                          <a:latin typeface="Lato"/>
                          <a:ea typeface="Lato"/>
                          <a:cs typeface="Lato"/>
                        </a:rPr>
                        <a:t>Other income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a:latin typeface="Lato"/>
                          <a:ea typeface="Lato"/>
                          <a:cs typeface="Lato"/>
                        </a:rPr>
                        <a:t>2.1</a:t>
                      </a:r>
                      <a:endParaRPr lang="en-GB" sz="140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9E9"/>
                    </a:solidFill>
                  </a:tcPr>
                </a:tc>
                <a:extLst>
                  <a:ext uri="{0D108BD9-81ED-4DB2-BD59-A6C34878D82A}">
                    <a16:rowId xmlns:a16="http://schemas.microsoft.com/office/drawing/2014/main" val="4185134729"/>
                  </a:ext>
                </a:extLst>
              </a:tr>
              <a:tr h="17763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a:effectLst/>
                          <a:latin typeface="Lato"/>
                          <a:ea typeface="Lato"/>
                          <a:cs typeface="Lato"/>
                        </a:rPr>
                        <a:t>Total revenue funding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dirty="0">
                          <a:latin typeface="Lato"/>
                          <a:ea typeface="Lato"/>
                          <a:cs typeface="Lato"/>
                        </a:rPr>
                        <a:t>78.6</a:t>
                      </a:r>
                      <a:endParaRPr lang="en-GB" sz="1400" b="1"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6D6D6"/>
                    </a:solidFill>
                  </a:tcPr>
                </a:tc>
                <a:extLst>
                  <a:ext uri="{0D108BD9-81ED-4DB2-BD59-A6C34878D82A}">
                    <a16:rowId xmlns:a16="http://schemas.microsoft.com/office/drawing/2014/main" val="2909926301"/>
                  </a:ext>
                </a:extLst>
              </a:tr>
            </a:tbl>
          </a:graphicData>
        </a:graphic>
      </p:graphicFrame>
    </p:spTree>
    <p:extLst>
      <p:ext uri="{BB962C8B-B14F-4D97-AF65-F5344CB8AC3E}">
        <p14:creationId xmlns:p14="http://schemas.microsoft.com/office/powerpoint/2010/main" val="1065251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6E814A-93AF-42C6-9276-5DBA65FA3E49}"/>
              </a:ext>
            </a:extLst>
          </p:cNvPr>
          <p:cNvSpPr>
            <a:spLocks noGrp="1"/>
          </p:cNvSpPr>
          <p:nvPr>
            <p:ph type="sldNum" sz="quarter" idx="4"/>
          </p:nvPr>
        </p:nvSpPr>
        <p:spPr/>
        <p:txBody>
          <a:bodyPr/>
          <a:lstStyle/>
          <a:p>
            <a:fld id="{FD914462-0A0E-4602-BFA1-33271CD95439}" type="slidenum">
              <a:rPr lang="en-GB" smtClean="0"/>
              <a:pPr/>
              <a:t>29</a:t>
            </a:fld>
            <a:endParaRPr lang="en-GB"/>
          </a:p>
        </p:txBody>
      </p:sp>
      <p:graphicFrame>
        <p:nvGraphicFramePr>
          <p:cNvPr id="5" name="Table 5">
            <a:extLst>
              <a:ext uri="{FF2B5EF4-FFF2-40B4-BE49-F238E27FC236}">
                <a16:creationId xmlns:a16="http://schemas.microsoft.com/office/drawing/2014/main" id="{ACA01F7A-9485-48E2-8BB6-58A8518424CF}"/>
              </a:ext>
            </a:extLst>
          </p:cNvPr>
          <p:cNvGraphicFramePr>
            <a:graphicFrameLocks noGrp="1"/>
          </p:cNvGraphicFramePr>
          <p:nvPr>
            <p:extLst>
              <p:ext uri="{D42A27DB-BD31-4B8C-83A1-F6EECF244321}">
                <p14:modId xmlns:p14="http://schemas.microsoft.com/office/powerpoint/2010/main" val="2690521586"/>
              </p:ext>
            </p:extLst>
          </p:nvPr>
        </p:nvGraphicFramePr>
        <p:xfrm>
          <a:off x="6968066" y="513745"/>
          <a:ext cx="4194857" cy="5738459"/>
        </p:xfrm>
        <a:graphic>
          <a:graphicData uri="http://schemas.openxmlformats.org/drawingml/2006/table">
            <a:tbl>
              <a:tblPr firstRow="1" bandRow="1">
                <a:tableStyleId>{5C22544A-7EE6-4342-B048-85BDC9FD1C3A}</a:tableStyleId>
              </a:tblPr>
              <a:tblGrid>
                <a:gridCol w="3308641">
                  <a:extLst>
                    <a:ext uri="{9D8B030D-6E8A-4147-A177-3AD203B41FA5}">
                      <a16:colId xmlns:a16="http://schemas.microsoft.com/office/drawing/2014/main" val="1715029123"/>
                    </a:ext>
                  </a:extLst>
                </a:gridCol>
                <a:gridCol w="886216">
                  <a:extLst>
                    <a:ext uri="{9D8B030D-6E8A-4147-A177-3AD203B41FA5}">
                      <a16:colId xmlns:a16="http://schemas.microsoft.com/office/drawing/2014/main" val="2669158135"/>
                    </a:ext>
                  </a:extLst>
                </a:gridCol>
              </a:tblGrid>
              <a:tr h="419705">
                <a:tc>
                  <a:txBody>
                    <a:bodyPr/>
                    <a:lstStyle/>
                    <a:p>
                      <a:pPr marL="0" algn="ctr" rtl="0" eaLnBrk="1" fontAlgn="b" latinLnBrk="0" hangingPunct="1"/>
                      <a:r>
                        <a:rPr lang="en-GB" sz="1400" b="1" i="0" u="none" strike="noStrike" kern="1200" dirty="0">
                          <a:solidFill>
                            <a:schemeClr val="lt1"/>
                          </a:solidFill>
                          <a:effectLst/>
                          <a:latin typeface="+mn-lt"/>
                          <a:ea typeface="+mn-ea"/>
                          <a:cs typeface="+mn-cs"/>
                        </a:rPr>
                        <a:t>22/23 sources and application of funds </a:t>
                      </a:r>
                    </a:p>
                  </a:txBody>
                  <a:tcPr marL="0" marR="0" marT="0" marB="0" anchor="ctr">
                    <a:solidFill>
                      <a:srgbClr val="451551"/>
                    </a:solidFill>
                  </a:tcPr>
                </a:tc>
                <a:tc>
                  <a:txBody>
                    <a:bodyPr/>
                    <a:lstStyle/>
                    <a:p>
                      <a:pPr marL="0" algn="ctr" defTabSz="914400" rtl="0" eaLnBrk="1" fontAlgn="b" latinLnBrk="0" hangingPunct="1"/>
                      <a:r>
                        <a:rPr lang="en-GB" sz="1400" b="1" i="0" u="none" strike="noStrike" kern="1200" dirty="0">
                          <a:solidFill>
                            <a:schemeClr val="lt1"/>
                          </a:solidFill>
                          <a:effectLst/>
                          <a:latin typeface="+mn-lt"/>
                          <a:ea typeface="+mn-ea"/>
                          <a:cs typeface="+mn-cs"/>
                        </a:rPr>
                        <a:t>£m</a:t>
                      </a:r>
                    </a:p>
                  </a:txBody>
                  <a:tcPr marL="0" marR="0" marT="0" marB="0" anchor="ctr">
                    <a:solidFill>
                      <a:srgbClr val="451551"/>
                    </a:solidFill>
                  </a:tcPr>
                </a:tc>
                <a:extLst>
                  <a:ext uri="{0D108BD9-81ED-4DB2-BD59-A6C34878D82A}">
                    <a16:rowId xmlns:a16="http://schemas.microsoft.com/office/drawing/2014/main" val="1484787653"/>
                  </a:ext>
                </a:extLst>
              </a:tr>
              <a:tr h="248073">
                <a:tc>
                  <a:txBody>
                    <a:bodyPr/>
                    <a:lstStyle/>
                    <a:p>
                      <a:pPr algn="l" rtl="0" fontAlgn="b"/>
                      <a:r>
                        <a:rPr lang="en-GB" sz="1400" b="0" i="0" u="none" strike="noStrike" dirty="0">
                          <a:solidFill>
                            <a:srgbClr val="000000"/>
                          </a:solidFill>
                          <a:effectLst/>
                          <a:latin typeface="+mn-lt"/>
                          <a:cs typeface="Arial"/>
                        </a:rPr>
                        <a:t>DHSC Funding</a:t>
                      </a:r>
                    </a:p>
                  </a:txBody>
                  <a:tcPr marL="0" marR="0" marT="0" marB="0" anchor="ctr"/>
                </a:tc>
                <a:tc>
                  <a:txBody>
                    <a:bodyPr/>
                    <a:lstStyle/>
                    <a:p>
                      <a:pPr algn="ctr" rtl="0" fontAlgn="b"/>
                      <a:r>
                        <a:rPr lang="en-GB" sz="1400" b="0" i="0" u="none" strike="noStrike">
                          <a:solidFill>
                            <a:srgbClr val="000000"/>
                          </a:solidFill>
                          <a:effectLst/>
                          <a:latin typeface="+mn-lt"/>
                          <a:cs typeface="Arial"/>
                        </a:rPr>
                        <a:t>54.1</a:t>
                      </a:r>
                    </a:p>
                  </a:txBody>
                  <a:tcPr marL="0" marR="0" marT="0" marB="0" anchor="ctr"/>
                </a:tc>
                <a:extLst>
                  <a:ext uri="{0D108BD9-81ED-4DB2-BD59-A6C34878D82A}">
                    <a16:rowId xmlns:a16="http://schemas.microsoft.com/office/drawing/2014/main" val="1239787661"/>
                  </a:ext>
                </a:extLst>
              </a:tr>
              <a:tr h="248073">
                <a:tc>
                  <a:txBody>
                    <a:bodyPr/>
                    <a:lstStyle/>
                    <a:p>
                      <a:pPr algn="l" rtl="0" fontAlgn="b"/>
                      <a:r>
                        <a:rPr lang="en-GB" sz="1400" b="0" i="0" u="none" strike="noStrike" dirty="0">
                          <a:solidFill>
                            <a:srgbClr val="000000"/>
                          </a:solidFill>
                          <a:effectLst/>
                          <a:latin typeface="+mn-lt"/>
                          <a:cs typeface="Arial"/>
                        </a:rPr>
                        <a:t>TA/HST Fees</a:t>
                      </a:r>
                    </a:p>
                  </a:txBody>
                  <a:tcPr marL="0" marR="0" marT="0" marB="0" anchor="ctr"/>
                </a:tc>
                <a:tc>
                  <a:txBody>
                    <a:bodyPr/>
                    <a:lstStyle/>
                    <a:p>
                      <a:pPr algn="ctr" rtl="0" fontAlgn="b"/>
                      <a:r>
                        <a:rPr lang="en-GB" sz="1400" b="0" i="0" u="none" strike="noStrike">
                          <a:solidFill>
                            <a:srgbClr val="000000"/>
                          </a:solidFill>
                          <a:effectLst/>
                          <a:latin typeface="+mn-lt"/>
                          <a:cs typeface="Arial"/>
                        </a:rPr>
                        <a:t>10.7</a:t>
                      </a:r>
                    </a:p>
                  </a:txBody>
                  <a:tcPr marL="0" marR="0" marT="0" marB="0" anchor="ctr"/>
                </a:tc>
                <a:extLst>
                  <a:ext uri="{0D108BD9-81ED-4DB2-BD59-A6C34878D82A}">
                    <a16:rowId xmlns:a16="http://schemas.microsoft.com/office/drawing/2014/main" val="2591144048"/>
                  </a:ext>
                </a:extLst>
              </a:tr>
              <a:tr h="248073">
                <a:tc>
                  <a:txBody>
                    <a:bodyPr/>
                    <a:lstStyle/>
                    <a:p>
                      <a:pPr algn="l" rtl="0" fontAlgn="b"/>
                      <a:r>
                        <a:rPr lang="en-GB" sz="1400" b="0" i="0" u="none" strike="noStrike" dirty="0">
                          <a:solidFill>
                            <a:srgbClr val="000000"/>
                          </a:solidFill>
                          <a:effectLst/>
                          <a:latin typeface="+mn-lt"/>
                          <a:cs typeface="Arial"/>
                        </a:rPr>
                        <a:t>Other funding</a:t>
                      </a:r>
                    </a:p>
                  </a:txBody>
                  <a:tcPr marL="0" marR="0" marT="0" marB="0" anchor="ctr"/>
                </a:tc>
                <a:tc>
                  <a:txBody>
                    <a:bodyPr/>
                    <a:lstStyle/>
                    <a:p>
                      <a:pPr algn="ctr" rtl="0" fontAlgn="b"/>
                      <a:r>
                        <a:rPr lang="en-GB" sz="1400" b="0" i="0" u="none" strike="noStrike">
                          <a:solidFill>
                            <a:srgbClr val="000000"/>
                          </a:solidFill>
                          <a:effectLst/>
                          <a:latin typeface="+mn-lt"/>
                          <a:cs typeface="Arial"/>
                        </a:rPr>
                        <a:t>13.8</a:t>
                      </a:r>
                      <a:endParaRPr lang="en-GB" sz="1400" b="0" i="0" u="none" strike="noStrike">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val="3240656912"/>
                  </a:ext>
                </a:extLst>
              </a:tr>
              <a:tr h="248073">
                <a:tc>
                  <a:txBody>
                    <a:bodyPr/>
                    <a:lstStyle/>
                    <a:p>
                      <a:pPr algn="l" rtl="0" fontAlgn="b"/>
                      <a:r>
                        <a:rPr lang="en-GB" sz="1400" b="1" i="0" u="none" strike="noStrike">
                          <a:solidFill>
                            <a:srgbClr val="000000"/>
                          </a:solidFill>
                          <a:effectLst/>
                          <a:latin typeface="+mn-lt"/>
                          <a:cs typeface="Arial"/>
                        </a:rPr>
                        <a:t>Total sources of funds</a:t>
                      </a:r>
                    </a:p>
                  </a:txBody>
                  <a:tcPr marL="0" marR="0" marT="0" marB="0" anchor="ctr"/>
                </a:tc>
                <a:tc>
                  <a:txBody>
                    <a:bodyPr/>
                    <a:lstStyle/>
                    <a:p>
                      <a:pPr algn="ctr" rtl="0" fontAlgn="b"/>
                      <a:r>
                        <a:rPr lang="en-GB" sz="1400" b="1" i="0" u="none" strike="noStrike">
                          <a:solidFill>
                            <a:srgbClr val="000000"/>
                          </a:solidFill>
                          <a:effectLst/>
                          <a:latin typeface="+mn-lt"/>
                          <a:cs typeface="Arial"/>
                        </a:rPr>
                        <a:t>78.6</a:t>
                      </a:r>
                      <a:endParaRPr lang="en-GB" sz="1400" b="1" i="0" u="none" strike="noStrike">
                        <a:solidFill>
                          <a:srgbClr val="000000"/>
                        </a:solidFill>
                        <a:effectLst/>
                        <a:latin typeface="+mn-lt"/>
                        <a:cs typeface="Arial" panose="020B0604020202020204" pitchFamily="34" charset="0"/>
                      </a:endParaRPr>
                    </a:p>
                  </a:txBody>
                  <a:tcPr marL="0" marR="0" marT="0" marB="0" anchor="ctr"/>
                </a:tc>
                <a:extLst>
                  <a:ext uri="{0D108BD9-81ED-4DB2-BD59-A6C34878D82A}">
                    <a16:rowId xmlns:a16="http://schemas.microsoft.com/office/drawing/2014/main" val="1393558349"/>
                  </a:ext>
                </a:extLst>
              </a:tr>
              <a:tr h="248073">
                <a:tc>
                  <a:txBody>
                    <a:bodyPr/>
                    <a:lstStyle/>
                    <a:p>
                      <a:pPr algn="l" rtl="0" fontAlgn="b"/>
                      <a:endParaRPr lang="en-GB" sz="1400" b="0" i="0" u="none" strike="noStrike">
                        <a:solidFill>
                          <a:srgbClr val="000000"/>
                        </a:solidFill>
                        <a:effectLst/>
                        <a:latin typeface="+mn-lt"/>
                        <a:cs typeface="Arial"/>
                      </a:endParaRPr>
                    </a:p>
                  </a:txBody>
                  <a:tcPr marL="0" marR="0" marT="0" marB="0" anchor="ctr"/>
                </a:tc>
                <a:tc>
                  <a:txBody>
                    <a:bodyPr/>
                    <a:lstStyle/>
                    <a:p>
                      <a:pPr algn="ctr" rtl="0" fontAlgn="b"/>
                      <a:endParaRPr lang="en-GB" sz="1400" b="0" i="0" u="none" strike="noStrike">
                        <a:solidFill>
                          <a:srgbClr val="000000"/>
                        </a:solidFill>
                        <a:effectLst/>
                        <a:latin typeface="+mn-lt"/>
                        <a:cs typeface="Arial"/>
                      </a:endParaRPr>
                    </a:p>
                  </a:txBody>
                  <a:tcPr marL="0" marR="0" marT="0" marB="0" anchor="ctr"/>
                </a:tc>
                <a:extLst>
                  <a:ext uri="{0D108BD9-81ED-4DB2-BD59-A6C34878D82A}">
                    <a16:rowId xmlns:a16="http://schemas.microsoft.com/office/drawing/2014/main" val="4292880290"/>
                  </a:ext>
                </a:extLst>
              </a:tr>
              <a:tr h="248073">
                <a:tc>
                  <a:txBody>
                    <a:bodyPr/>
                    <a:lstStyle/>
                    <a:p>
                      <a:pPr algn="l" rtl="0" fontAlgn="b"/>
                      <a:r>
                        <a:rPr lang="en-GB" sz="1400" b="0" i="0" u="none" strike="noStrike" dirty="0">
                          <a:solidFill>
                            <a:srgbClr val="000000"/>
                          </a:solidFill>
                          <a:effectLst/>
                          <a:latin typeface="+mn-lt"/>
                          <a:cs typeface="Arial"/>
                        </a:rPr>
                        <a:t>Gross Pay costs* (before vacancy factor)</a:t>
                      </a:r>
                    </a:p>
                  </a:txBody>
                  <a:tcPr marL="0" marR="0" marT="0" marB="0" anchor="ctr"/>
                </a:tc>
                <a:tc>
                  <a:txBody>
                    <a:bodyPr/>
                    <a:lstStyle/>
                    <a:p>
                      <a:pPr algn="ctr" rtl="0" fontAlgn="b"/>
                      <a:r>
                        <a:rPr lang="en-GB" sz="1400" b="0" i="0" u="none" strike="noStrike">
                          <a:solidFill>
                            <a:srgbClr val="000000"/>
                          </a:solidFill>
                          <a:effectLst/>
                          <a:latin typeface="+mn-lt"/>
                          <a:cs typeface="Arial"/>
                        </a:rPr>
                        <a:t>(57.4)</a:t>
                      </a:r>
                    </a:p>
                  </a:txBody>
                  <a:tcPr marL="0" marR="0" marT="0" marB="0" anchor="ctr"/>
                </a:tc>
                <a:extLst>
                  <a:ext uri="{0D108BD9-81ED-4DB2-BD59-A6C34878D82A}">
                    <a16:rowId xmlns:a16="http://schemas.microsoft.com/office/drawing/2014/main" val="2242121442"/>
                  </a:ext>
                </a:extLst>
              </a:tr>
              <a:tr h="248073">
                <a:tc>
                  <a:txBody>
                    <a:bodyPr/>
                    <a:lstStyle/>
                    <a:p>
                      <a:pPr algn="l" rtl="0" fontAlgn="b"/>
                      <a:r>
                        <a:rPr lang="en-GB" sz="1400" b="0" i="0" u="none" strike="noStrike">
                          <a:solidFill>
                            <a:srgbClr val="000000"/>
                          </a:solidFill>
                          <a:effectLst/>
                          <a:latin typeface="+mn-lt"/>
                          <a:cs typeface="Arial"/>
                        </a:rPr>
                        <a:t>Gross Non-pay costs (before efficiencies)</a:t>
                      </a:r>
                    </a:p>
                  </a:txBody>
                  <a:tcPr marL="0" marR="0" marT="0" marB="0" anchor="ctr"/>
                </a:tc>
                <a:tc>
                  <a:txBody>
                    <a:bodyPr/>
                    <a:lstStyle/>
                    <a:p>
                      <a:pPr algn="ctr" rtl="0" fontAlgn="b"/>
                      <a:r>
                        <a:rPr lang="en-GB" sz="1400" b="0" i="0" u="none" strike="noStrike">
                          <a:solidFill>
                            <a:srgbClr val="000000"/>
                          </a:solidFill>
                          <a:effectLst/>
                          <a:latin typeface="+mn-lt"/>
                          <a:cs typeface="Arial"/>
                        </a:rPr>
                        <a:t>(22.8)</a:t>
                      </a:r>
                    </a:p>
                  </a:txBody>
                  <a:tcPr marL="0" marR="0" marT="0" marB="0" anchor="ctr"/>
                </a:tc>
                <a:extLst>
                  <a:ext uri="{0D108BD9-81ED-4DB2-BD59-A6C34878D82A}">
                    <a16:rowId xmlns:a16="http://schemas.microsoft.com/office/drawing/2014/main" val="3580434405"/>
                  </a:ext>
                </a:extLst>
              </a:tr>
              <a:tr h="248073">
                <a:tc>
                  <a:txBody>
                    <a:bodyPr/>
                    <a:lstStyle/>
                    <a:p>
                      <a:pPr algn="l" rtl="0" fontAlgn="b"/>
                      <a:r>
                        <a:rPr lang="en-GB" sz="1400" b="0" i="0" u="none" strike="noStrike">
                          <a:solidFill>
                            <a:srgbClr val="000000"/>
                          </a:solidFill>
                          <a:effectLst/>
                          <a:latin typeface="+mn-lt"/>
                          <a:cs typeface="Arial"/>
                        </a:rPr>
                        <a:t>Contingency</a:t>
                      </a:r>
                    </a:p>
                  </a:txBody>
                  <a:tcPr marL="0" marR="0" marT="0" marB="0" anchor="ctr"/>
                </a:tc>
                <a:tc>
                  <a:txBody>
                    <a:bodyPr/>
                    <a:lstStyle/>
                    <a:p>
                      <a:pPr algn="ctr" rtl="0" fontAlgn="b"/>
                      <a:r>
                        <a:rPr lang="en-GB" sz="1400" b="0" i="0" u="none" strike="noStrike">
                          <a:solidFill>
                            <a:srgbClr val="000000"/>
                          </a:solidFill>
                          <a:effectLst/>
                          <a:latin typeface="+mn-lt"/>
                          <a:cs typeface="Arial"/>
                        </a:rPr>
                        <a:t>(0.9)</a:t>
                      </a:r>
                    </a:p>
                  </a:txBody>
                  <a:tcPr marL="0" marR="0" marT="0" marB="0" anchor="ctr"/>
                </a:tc>
                <a:extLst>
                  <a:ext uri="{0D108BD9-81ED-4DB2-BD59-A6C34878D82A}">
                    <a16:rowId xmlns:a16="http://schemas.microsoft.com/office/drawing/2014/main" val="3644746015"/>
                  </a:ext>
                </a:extLst>
              </a:tr>
              <a:tr h="248073">
                <a:tc>
                  <a:txBody>
                    <a:bodyPr/>
                    <a:lstStyle/>
                    <a:p>
                      <a:pPr algn="l" rtl="0" fontAlgn="b"/>
                      <a:r>
                        <a:rPr lang="en-GB" sz="1400" b="1" i="0" u="none" strike="noStrike" dirty="0">
                          <a:solidFill>
                            <a:srgbClr val="000000"/>
                          </a:solidFill>
                          <a:effectLst/>
                          <a:latin typeface="+mn-lt"/>
                          <a:cs typeface="Arial"/>
                        </a:rPr>
                        <a:t>Total baseline costs</a:t>
                      </a:r>
                    </a:p>
                  </a:txBody>
                  <a:tcPr marL="0" marR="0" marT="0" marB="0" anchor="ctr"/>
                </a:tc>
                <a:tc>
                  <a:txBody>
                    <a:bodyPr/>
                    <a:lstStyle/>
                    <a:p>
                      <a:pPr algn="ctr" rtl="0" fontAlgn="b"/>
                      <a:r>
                        <a:rPr lang="en-GB" sz="1400" b="1" i="0" u="none" strike="noStrike">
                          <a:solidFill>
                            <a:srgbClr val="000000"/>
                          </a:solidFill>
                          <a:effectLst/>
                          <a:latin typeface="+mn-lt"/>
                          <a:cs typeface="Arial"/>
                        </a:rPr>
                        <a:t>(81.1)</a:t>
                      </a:r>
                    </a:p>
                  </a:txBody>
                  <a:tcPr marL="0" marR="0" marT="0" marB="0" anchor="ctr"/>
                </a:tc>
                <a:extLst>
                  <a:ext uri="{0D108BD9-81ED-4DB2-BD59-A6C34878D82A}">
                    <a16:rowId xmlns:a16="http://schemas.microsoft.com/office/drawing/2014/main" val="1926948263"/>
                  </a:ext>
                </a:extLst>
              </a:tr>
              <a:tr h="248073">
                <a:tc>
                  <a:txBody>
                    <a:bodyPr/>
                    <a:lstStyle/>
                    <a:p>
                      <a:pPr algn="l" rtl="0" fontAlgn="b"/>
                      <a:endParaRPr lang="en-GB" sz="1400" b="0" i="0" u="none" strike="noStrike">
                        <a:solidFill>
                          <a:srgbClr val="000000"/>
                        </a:solidFill>
                        <a:effectLst/>
                        <a:latin typeface="+mn-lt"/>
                        <a:cs typeface="Arial" panose="020B0604020202020204" pitchFamily="34" charset="0"/>
                      </a:endParaRPr>
                    </a:p>
                  </a:txBody>
                  <a:tcPr marL="0" marR="0" marT="0" marB="0" anchor="ctr"/>
                </a:tc>
                <a:tc>
                  <a:txBody>
                    <a:bodyPr/>
                    <a:lstStyle/>
                    <a:p>
                      <a:pPr algn="l" rtl="0" fontAlgn="b"/>
                      <a:endParaRPr lang="en-GB" sz="1400" b="0" i="0" u="none" strike="noStrike">
                        <a:solidFill>
                          <a:srgbClr val="000000"/>
                        </a:solidFill>
                        <a:effectLst/>
                        <a:latin typeface="+mn-lt"/>
                        <a:cs typeface="Arial"/>
                      </a:endParaRPr>
                    </a:p>
                  </a:txBody>
                  <a:tcPr marL="0" marR="0" marT="0" marB="0" anchor="ctr"/>
                </a:tc>
                <a:extLst>
                  <a:ext uri="{0D108BD9-81ED-4DB2-BD59-A6C34878D82A}">
                    <a16:rowId xmlns:a16="http://schemas.microsoft.com/office/drawing/2014/main" val="3521179270"/>
                  </a:ext>
                </a:extLst>
              </a:tr>
              <a:tr h="248073">
                <a:tc>
                  <a:txBody>
                    <a:bodyPr/>
                    <a:lstStyle/>
                    <a:p>
                      <a:pPr algn="l" rtl="0" fontAlgn="b"/>
                      <a:r>
                        <a:rPr lang="en-GB" sz="1400" b="1" i="0" u="none" strike="noStrike" dirty="0">
                          <a:solidFill>
                            <a:srgbClr val="000000"/>
                          </a:solidFill>
                          <a:effectLst/>
                          <a:latin typeface="+mn-lt"/>
                          <a:cs typeface="Arial"/>
                        </a:rPr>
                        <a:t>Baseline budget gap</a:t>
                      </a:r>
                    </a:p>
                  </a:txBody>
                  <a:tcPr marL="0" marR="0" marT="0" marB="0" anchor="ctr"/>
                </a:tc>
                <a:tc>
                  <a:txBody>
                    <a:bodyPr/>
                    <a:lstStyle/>
                    <a:p>
                      <a:pPr algn="ctr" rtl="0" fontAlgn="b"/>
                      <a:r>
                        <a:rPr lang="en-GB" sz="1400" b="1" i="0" u="none" strike="noStrike">
                          <a:solidFill>
                            <a:srgbClr val="000000"/>
                          </a:solidFill>
                          <a:effectLst/>
                          <a:latin typeface="+mn-lt"/>
                          <a:cs typeface="Arial"/>
                        </a:rPr>
                        <a:t>(2.5)</a:t>
                      </a:r>
                    </a:p>
                  </a:txBody>
                  <a:tcPr marL="0" marR="0" marT="0" marB="0" anchor="ctr"/>
                </a:tc>
                <a:extLst>
                  <a:ext uri="{0D108BD9-81ED-4DB2-BD59-A6C34878D82A}">
                    <a16:rowId xmlns:a16="http://schemas.microsoft.com/office/drawing/2014/main" val="2911783814"/>
                  </a:ext>
                </a:extLst>
              </a:tr>
              <a:tr h="248073">
                <a:tc>
                  <a:txBody>
                    <a:bodyPr/>
                    <a:lstStyle/>
                    <a:p>
                      <a:pPr algn="l" fontAlgn="b"/>
                      <a:endParaRPr lang="en-GB" sz="1400" b="0" i="0" u="none" strike="noStrike" dirty="0">
                        <a:effectLst/>
                        <a:latin typeface="+mn-lt"/>
                        <a:cs typeface="Arial"/>
                      </a:endParaRPr>
                    </a:p>
                  </a:txBody>
                  <a:tcPr marL="0" marR="0" marT="0" marB="0" anchor="ctr"/>
                </a:tc>
                <a:tc>
                  <a:txBody>
                    <a:bodyPr/>
                    <a:lstStyle/>
                    <a:p>
                      <a:pPr algn="l" fontAlgn="b"/>
                      <a:endParaRPr lang="en-GB" sz="1400" b="0" i="0" u="none" strike="noStrike">
                        <a:effectLst/>
                        <a:latin typeface="+mn-lt"/>
                        <a:cs typeface="Arial"/>
                      </a:endParaRPr>
                    </a:p>
                  </a:txBody>
                  <a:tcPr marL="0" marR="0" marT="0" marB="0" anchor="ctr"/>
                </a:tc>
                <a:extLst>
                  <a:ext uri="{0D108BD9-81ED-4DB2-BD59-A6C34878D82A}">
                    <a16:rowId xmlns:a16="http://schemas.microsoft.com/office/drawing/2014/main" val="1890913455"/>
                  </a:ext>
                </a:extLst>
              </a:tr>
              <a:tr h="248073">
                <a:tc>
                  <a:txBody>
                    <a:bodyPr/>
                    <a:lstStyle/>
                    <a:p>
                      <a:pPr algn="l" fontAlgn="b"/>
                      <a:r>
                        <a:rPr lang="en-GB" sz="1400" b="0" i="0" u="none" strike="noStrike" dirty="0">
                          <a:effectLst/>
                          <a:latin typeface="+mn-lt"/>
                          <a:cs typeface="Arial"/>
                        </a:rPr>
                        <a:t>22-23 assumed pay award @ 3%</a:t>
                      </a:r>
                    </a:p>
                  </a:txBody>
                  <a:tcPr marL="0" marR="0" marT="0" marB="0" anchor="ctr"/>
                </a:tc>
                <a:tc>
                  <a:txBody>
                    <a:bodyPr/>
                    <a:lstStyle/>
                    <a:p>
                      <a:pPr algn="ctr" fontAlgn="b"/>
                      <a:r>
                        <a:rPr lang="en-GB" sz="1400" b="0" i="0" u="none" strike="noStrike">
                          <a:effectLst/>
                          <a:latin typeface="+mn-lt"/>
                          <a:cs typeface="Arial"/>
                        </a:rPr>
                        <a:t>(1.6)</a:t>
                      </a:r>
                      <a:endParaRPr lang="en-GB" sz="1400" b="0" i="0" u="none" strike="noStrike">
                        <a:effectLst/>
                        <a:latin typeface="+mn-lt"/>
                        <a:cs typeface="Arial" panose="020B0604020202020204" pitchFamily="34" charset="0"/>
                      </a:endParaRPr>
                    </a:p>
                  </a:txBody>
                  <a:tcPr marL="0" marR="0" marT="0" marB="0" anchor="ctr"/>
                </a:tc>
                <a:extLst>
                  <a:ext uri="{0D108BD9-81ED-4DB2-BD59-A6C34878D82A}">
                    <a16:rowId xmlns:a16="http://schemas.microsoft.com/office/drawing/2014/main" val="3096752775"/>
                  </a:ext>
                </a:extLst>
              </a:tr>
              <a:tr h="248073">
                <a:tc>
                  <a:txBody>
                    <a:bodyPr/>
                    <a:lstStyle/>
                    <a:p>
                      <a:pPr algn="l" fontAlgn="b"/>
                      <a:endParaRPr lang="en-GB" sz="1400" b="0" i="0" u="none" strike="noStrike" dirty="0">
                        <a:effectLst/>
                        <a:latin typeface="+mn-lt"/>
                        <a:cs typeface="Arial"/>
                      </a:endParaRPr>
                    </a:p>
                  </a:txBody>
                  <a:tcPr marL="0" marR="0" marT="0" marB="0" anchor="ctr"/>
                </a:tc>
                <a:tc>
                  <a:txBody>
                    <a:bodyPr/>
                    <a:lstStyle/>
                    <a:p>
                      <a:pPr algn="ctr" fontAlgn="b"/>
                      <a:endParaRPr lang="en-GB" sz="1400" b="0" i="0" u="none" strike="noStrike">
                        <a:effectLst/>
                        <a:latin typeface="+mn-lt"/>
                        <a:cs typeface="Arial"/>
                      </a:endParaRPr>
                    </a:p>
                  </a:txBody>
                  <a:tcPr marL="0" marR="0" marT="0" marB="0" anchor="ctr"/>
                </a:tc>
                <a:extLst>
                  <a:ext uri="{0D108BD9-81ED-4DB2-BD59-A6C34878D82A}">
                    <a16:rowId xmlns:a16="http://schemas.microsoft.com/office/drawing/2014/main" val="4047087093"/>
                  </a:ext>
                </a:extLst>
              </a:tr>
              <a:tr h="248073">
                <a:tc>
                  <a:txBody>
                    <a:bodyPr/>
                    <a:lstStyle/>
                    <a:p>
                      <a:pPr algn="l" fontAlgn="b"/>
                      <a:r>
                        <a:rPr lang="en-GB" sz="1400" b="1" i="0" u="none" strike="noStrike" dirty="0">
                          <a:effectLst/>
                          <a:latin typeface="+mn-lt"/>
                          <a:cs typeface="Arial"/>
                        </a:rPr>
                        <a:t>Revised budget gap</a:t>
                      </a:r>
                    </a:p>
                  </a:txBody>
                  <a:tcPr marL="0" marR="0" marT="0" marB="0" anchor="ctr"/>
                </a:tc>
                <a:tc>
                  <a:txBody>
                    <a:bodyPr/>
                    <a:lstStyle/>
                    <a:p>
                      <a:pPr algn="ctr" fontAlgn="b"/>
                      <a:r>
                        <a:rPr lang="en-GB" sz="1400" b="1" i="0" u="none" strike="noStrike" dirty="0">
                          <a:effectLst/>
                          <a:latin typeface="+mn-lt"/>
                          <a:cs typeface="Arial"/>
                        </a:rPr>
                        <a:t>(4.1)</a:t>
                      </a:r>
                    </a:p>
                  </a:txBody>
                  <a:tcPr marL="0" marR="0" marT="0" marB="0" anchor="ctr"/>
                </a:tc>
                <a:extLst>
                  <a:ext uri="{0D108BD9-81ED-4DB2-BD59-A6C34878D82A}">
                    <a16:rowId xmlns:a16="http://schemas.microsoft.com/office/drawing/2014/main" val="2741682483"/>
                  </a:ext>
                </a:extLst>
              </a:tr>
              <a:tr h="248073">
                <a:tc>
                  <a:txBody>
                    <a:bodyPr/>
                    <a:lstStyle/>
                    <a:p>
                      <a:pPr algn="l" fontAlgn="b"/>
                      <a:endParaRPr lang="en-GB" sz="1400" b="0" i="0" u="none" strike="noStrike" dirty="0">
                        <a:effectLst/>
                        <a:latin typeface="+mn-lt"/>
                        <a:cs typeface="Arial"/>
                      </a:endParaRPr>
                    </a:p>
                  </a:txBody>
                  <a:tcPr marL="0" marR="0" marT="0" marB="0" anchor="ctr"/>
                </a:tc>
                <a:tc>
                  <a:txBody>
                    <a:bodyPr/>
                    <a:lstStyle/>
                    <a:p>
                      <a:pPr algn="l" fontAlgn="b"/>
                      <a:endParaRPr lang="en-GB" sz="1400" b="0" i="0" u="none" strike="noStrike">
                        <a:effectLst/>
                        <a:latin typeface="+mn-lt"/>
                        <a:cs typeface="Arial"/>
                      </a:endParaRPr>
                    </a:p>
                  </a:txBody>
                  <a:tcPr marL="0" marR="0" marT="0" marB="0" anchor="ctr"/>
                </a:tc>
                <a:extLst>
                  <a:ext uri="{0D108BD9-81ED-4DB2-BD59-A6C34878D82A}">
                    <a16:rowId xmlns:a16="http://schemas.microsoft.com/office/drawing/2014/main" val="1887525886"/>
                  </a:ext>
                </a:extLst>
              </a:tr>
              <a:tr h="248073">
                <a:tc>
                  <a:txBody>
                    <a:bodyPr/>
                    <a:lstStyle/>
                    <a:p>
                      <a:pPr algn="l" fontAlgn="b"/>
                      <a:r>
                        <a:rPr lang="en-GB" sz="1400" b="0" i="0" u="none" strike="noStrike" dirty="0">
                          <a:effectLst/>
                          <a:latin typeface="+mn-lt"/>
                          <a:cs typeface="Arial"/>
                        </a:rPr>
                        <a:t>Savings identified through vacancy management, cost improvement programmes and refocusing our investment in transformation</a:t>
                      </a:r>
                    </a:p>
                  </a:txBody>
                  <a:tcPr marL="0" marR="0" marT="0" marB="0" anchor="ctr"/>
                </a:tc>
                <a:tc>
                  <a:txBody>
                    <a:bodyPr/>
                    <a:lstStyle/>
                    <a:p>
                      <a:pPr algn="ctr" fontAlgn="b"/>
                      <a:r>
                        <a:rPr lang="en-GB" sz="1400" b="0" i="0" u="none" strike="noStrike" dirty="0">
                          <a:effectLst/>
                          <a:latin typeface="+mn-lt"/>
                          <a:cs typeface="Arial"/>
                        </a:rPr>
                        <a:t>4.1</a:t>
                      </a:r>
                    </a:p>
                  </a:txBody>
                  <a:tcPr marL="0" marR="0" marT="0" marB="0" anchor="ctr"/>
                </a:tc>
                <a:extLst>
                  <a:ext uri="{0D108BD9-81ED-4DB2-BD59-A6C34878D82A}">
                    <a16:rowId xmlns:a16="http://schemas.microsoft.com/office/drawing/2014/main" val="1038879997"/>
                  </a:ext>
                </a:extLst>
              </a:tr>
              <a:tr h="248073">
                <a:tc>
                  <a:txBody>
                    <a:bodyPr/>
                    <a:lstStyle/>
                    <a:p>
                      <a:pPr algn="l" fontAlgn="b"/>
                      <a:endParaRPr lang="en-GB" sz="1400" b="0" i="0" u="none" strike="noStrike">
                        <a:effectLst/>
                        <a:latin typeface="+mn-lt"/>
                        <a:cs typeface="Arial"/>
                      </a:endParaRPr>
                    </a:p>
                  </a:txBody>
                  <a:tcPr marL="0" marR="0" marT="0" marB="0" anchor="ctr"/>
                </a:tc>
                <a:tc>
                  <a:txBody>
                    <a:bodyPr/>
                    <a:lstStyle/>
                    <a:p>
                      <a:pPr algn="l" fontAlgn="b"/>
                      <a:endParaRPr lang="en-GB" sz="1400" b="0" i="0" u="none" strike="noStrike" dirty="0">
                        <a:effectLst/>
                        <a:latin typeface="+mn-lt"/>
                        <a:cs typeface="Arial"/>
                      </a:endParaRPr>
                    </a:p>
                  </a:txBody>
                  <a:tcPr marL="0" marR="0" marT="0" marB="0" anchor="ctr"/>
                </a:tc>
                <a:extLst>
                  <a:ext uri="{0D108BD9-81ED-4DB2-BD59-A6C34878D82A}">
                    <a16:rowId xmlns:a16="http://schemas.microsoft.com/office/drawing/2014/main" val="3417100460"/>
                  </a:ext>
                </a:extLst>
              </a:tr>
              <a:tr h="248073">
                <a:tc>
                  <a:txBody>
                    <a:bodyPr/>
                    <a:lstStyle/>
                    <a:p>
                      <a:pPr algn="l" fontAlgn="b"/>
                      <a:r>
                        <a:rPr lang="en-GB" sz="1400" b="1" i="0" u="none" strike="noStrike">
                          <a:effectLst/>
                          <a:latin typeface="+mn-lt"/>
                          <a:cs typeface="Arial"/>
                        </a:rPr>
                        <a:t>Balance</a:t>
                      </a:r>
                    </a:p>
                  </a:txBody>
                  <a:tcPr marL="0" marR="0" marT="0" marB="0" anchor="ctr"/>
                </a:tc>
                <a:tc>
                  <a:txBody>
                    <a:bodyPr/>
                    <a:lstStyle/>
                    <a:p>
                      <a:pPr algn="ctr" fontAlgn="b"/>
                      <a:r>
                        <a:rPr lang="en-GB" sz="1400" b="1" i="0" u="none" strike="noStrike" dirty="0">
                          <a:effectLst/>
                          <a:latin typeface="+mn-lt"/>
                          <a:cs typeface="Arial"/>
                        </a:rPr>
                        <a:t>0</a:t>
                      </a:r>
                    </a:p>
                  </a:txBody>
                  <a:tcPr marL="0" marR="0" marT="0" marB="0" anchor="ctr"/>
                </a:tc>
                <a:extLst>
                  <a:ext uri="{0D108BD9-81ED-4DB2-BD59-A6C34878D82A}">
                    <a16:rowId xmlns:a16="http://schemas.microsoft.com/office/drawing/2014/main" val="1758462206"/>
                  </a:ext>
                </a:extLst>
              </a:tr>
            </a:tbl>
          </a:graphicData>
        </a:graphic>
      </p:graphicFrame>
      <p:sp>
        <p:nvSpPr>
          <p:cNvPr id="7" name="TextBox 6">
            <a:extLst>
              <a:ext uri="{FF2B5EF4-FFF2-40B4-BE49-F238E27FC236}">
                <a16:creationId xmlns:a16="http://schemas.microsoft.com/office/drawing/2014/main" id="{77192107-4909-4FFE-96EF-873CD4F4CE28}"/>
              </a:ext>
            </a:extLst>
          </p:cNvPr>
          <p:cNvSpPr txBox="1"/>
          <p:nvPr/>
        </p:nvSpPr>
        <p:spPr>
          <a:xfrm>
            <a:off x="5544987" y="6531037"/>
            <a:ext cx="5757475" cy="276999"/>
          </a:xfrm>
          <a:prstGeom prst="rect">
            <a:avLst/>
          </a:prstGeom>
          <a:noFill/>
        </p:spPr>
        <p:txBody>
          <a:bodyPr wrap="square" rtlCol="0">
            <a:spAutoFit/>
          </a:bodyPr>
          <a:lstStyle/>
          <a:p>
            <a:r>
              <a:rPr lang="en-GB" sz="1200" i="1"/>
              <a:t>*Pay costs include 1.25% increase in National Insurance contributions from April 22 </a:t>
            </a:r>
          </a:p>
        </p:txBody>
      </p:sp>
      <p:sp>
        <p:nvSpPr>
          <p:cNvPr id="8" name="TextBox 7">
            <a:extLst>
              <a:ext uri="{FF2B5EF4-FFF2-40B4-BE49-F238E27FC236}">
                <a16:creationId xmlns:a16="http://schemas.microsoft.com/office/drawing/2014/main" id="{DA832563-0CA5-4E64-B162-6088388770EB}"/>
              </a:ext>
            </a:extLst>
          </p:cNvPr>
          <p:cNvSpPr txBox="1"/>
          <p:nvPr/>
        </p:nvSpPr>
        <p:spPr>
          <a:xfrm>
            <a:off x="634623" y="1070555"/>
            <a:ext cx="5386703" cy="4955203"/>
          </a:xfrm>
          <a:prstGeom prst="rect">
            <a:avLst/>
          </a:prstGeom>
          <a:noFill/>
          <a:ln>
            <a:noFill/>
          </a:ln>
        </p:spPr>
        <p:txBody>
          <a:bodyPr wrap="square" lIns="91440" tIns="45720" rIns="91440" bIns="45720" rtlCol="0" anchor="t">
            <a:spAutoFit/>
          </a:bodyPr>
          <a:lstStyle/>
          <a:p>
            <a:endParaRPr lang="en-GB" dirty="0"/>
          </a:p>
          <a:p>
            <a:pPr marL="285750" indent="-285750">
              <a:buFont typeface="Arial" panose="020B0604020202020204" pitchFamily="34" charset="0"/>
              <a:buChar char="•"/>
            </a:pPr>
            <a:r>
              <a:rPr lang="en-GB" sz="1400" dirty="0"/>
              <a:t>The 22/23 budget settlement of £54.1m (incl. £0.5m depreciation) requires us to achieve ca. 5% baseline savings and recognises some pressures and investments.</a:t>
            </a:r>
            <a:endParaRPr lang="en-GB" sz="1400" dirty="0">
              <a:ea typeface="Lato"/>
              <a:cs typeface="Lato"/>
            </a:endParaRP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If 100% of our 22/23 budgeted posts (872 WTE) were filled we would have a budget deficit of ca. £2.5m. </a:t>
            </a:r>
            <a:endParaRPr lang="en-GB" sz="1400" dirty="0">
              <a:ea typeface="Lato"/>
              <a:cs typeface="Lato"/>
            </a:endParaRP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expected 22/23 pay award (est. 3%) will add a further £1.6m to the deficit. Vacancy management is our primary lever to balance the 22/23 budget.</a:t>
            </a:r>
            <a:endParaRPr lang="en-GB" sz="1400" dirty="0">
              <a:ea typeface="Lato"/>
              <a:cs typeface="Lato"/>
            </a:endParaRP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We have also set aside resources (£0.9m) to support our 22/23 business plan objectives and reserved funds to meet the costs of the COVID-19 public inquiry. These add further pressures to our 22/23 budget</a:t>
            </a:r>
            <a:endParaRPr lang="en-GB" sz="1400" dirty="0">
              <a:ea typeface="Lato"/>
              <a:cs typeface="Lato"/>
            </a:endParaRP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 the next 12 months we will need to reshape and refocus the organisation to free up capacity and resources for strategic growth and transformation and to ensure that we stay at the forefront of innovation in the life sciences sector.</a:t>
            </a:r>
            <a:endParaRPr lang="en-GB" sz="1400" dirty="0">
              <a:ea typeface="Lato"/>
              <a:cs typeface="Lato"/>
            </a:endParaRPr>
          </a:p>
          <a:p>
            <a:endParaRPr lang="en-GB" dirty="0"/>
          </a:p>
        </p:txBody>
      </p:sp>
      <p:sp>
        <p:nvSpPr>
          <p:cNvPr id="3" name="Title 2">
            <a:extLst>
              <a:ext uri="{FF2B5EF4-FFF2-40B4-BE49-F238E27FC236}">
                <a16:creationId xmlns:a16="http://schemas.microsoft.com/office/drawing/2014/main" id="{C42EAD02-889D-F5E5-ED07-9EBC5D8DD3B8}"/>
              </a:ext>
            </a:extLst>
          </p:cNvPr>
          <p:cNvSpPr txBox="1">
            <a:spLocks noGrp="1"/>
          </p:cNvSpPr>
          <p:nvPr>
            <p:ph type="title" idx="4294967295"/>
          </p:nvPr>
        </p:nvSpPr>
        <p:spPr>
          <a:xfrm>
            <a:off x="634623" y="567392"/>
            <a:ext cx="491036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n-lt"/>
                <a:ea typeface="+mn-ea"/>
                <a:cs typeface="+mn-cs"/>
              </a:rPr>
              <a:t>2022/23 budget </a:t>
            </a:r>
          </a:p>
        </p:txBody>
      </p:sp>
    </p:spTree>
    <p:extLst>
      <p:ext uri="{BB962C8B-B14F-4D97-AF65-F5344CB8AC3E}">
        <p14:creationId xmlns:p14="http://schemas.microsoft.com/office/powerpoint/2010/main" val="1997717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ECEB33-C838-4AC8-B45A-AD38044F84D9}"/>
              </a:ext>
            </a:extLst>
          </p:cNvPr>
          <p:cNvSpPr txBox="1"/>
          <p:nvPr/>
        </p:nvSpPr>
        <p:spPr>
          <a:xfrm>
            <a:off x="496384" y="1229098"/>
            <a:ext cx="8812003" cy="5088573"/>
          </a:xfrm>
          <a:prstGeom prst="rect">
            <a:avLst/>
          </a:prstGeom>
          <a:noFill/>
        </p:spPr>
        <p:txBody>
          <a:bodyPr wrap="square" lIns="91440" tIns="45720" rIns="91440" bIns="45720" rtlCol="0" anchor="t">
            <a:spAutoFit/>
          </a:bodyPr>
          <a:lstStyle/>
          <a:p>
            <a:pPr marL="285750" indent="-285750">
              <a:spcAft>
                <a:spcPts val="400"/>
              </a:spcAft>
              <a:buFont typeface="Arial" panose="020B0604020202020204" pitchFamily="34" charset="0"/>
              <a:buChar char="•"/>
            </a:pPr>
            <a:r>
              <a:rPr lang="en-GB" sz="1400" dirty="0">
                <a:latin typeface="Lato"/>
                <a:ea typeface="Lato"/>
                <a:cs typeface="Lato"/>
              </a:rPr>
              <a:t>In April 2021, we launched our new </a:t>
            </a:r>
            <a:r>
              <a:rPr lang="en-GB" sz="1400" i="1" dirty="0">
                <a:latin typeface="Lato"/>
                <a:ea typeface="Lato"/>
                <a:cs typeface="Lato"/>
              </a:rPr>
              <a:t>NICE strategy 2021 to 2026: Dynamic, Collaborative, Excellent</a:t>
            </a:r>
            <a:r>
              <a:rPr lang="en-GB" sz="1400" dirty="0">
                <a:latin typeface="Lato"/>
                <a:ea typeface="Lato"/>
                <a:cs typeface="Lato"/>
              </a:rPr>
              <a:t>. Since then, </a:t>
            </a:r>
            <a:r>
              <a:rPr lang="en-GB" sz="1400" b="1" dirty="0">
                <a:solidFill>
                  <a:schemeClr val="tx2"/>
                </a:solidFill>
                <a:latin typeface="Lato"/>
                <a:ea typeface="Lato"/>
                <a:cs typeface="Lato"/>
              </a:rPr>
              <a:t>we have made real inroads in delivery</a:t>
            </a:r>
            <a:r>
              <a:rPr lang="en-GB" sz="1400" dirty="0">
                <a:latin typeface="Lato"/>
                <a:ea typeface="Lato"/>
                <a:cs typeface="Lato"/>
              </a:rPr>
              <a:t>, continuing to support people and patients to receive the best care, </a:t>
            </a:r>
            <a:r>
              <a:rPr lang="en-GB" sz="1400" b="1" dirty="0">
                <a:solidFill>
                  <a:schemeClr val="tx2"/>
                </a:solidFill>
                <a:latin typeface="Lato"/>
                <a:ea typeface="Lato"/>
                <a:cs typeface="Lato"/>
              </a:rPr>
              <a:t>while making progress on big strategic issues</a:t>
            </a:r>
            <a:r>
              <a:rPr lang="en-GB" sz="1400" dirty="0">
                <a:latin typeface="Lato"/>
                <a:ea typeface="Lato"/>
                <a:cs typeface="Lato"/>
              </a:rPr>
              <a:t>. </a:t>
            </a:r>
          </a:p>
          <a:p>
            <a:pPr marL="285750" indent="-285750">
              <a:spcAft>
                <a:spcPts val="400"/>
              </a:spcAft>
              <a:buFont typeface="Arial" panose="020B0604020202020204" pitchFamily="34" charset="0"/>
              <a:buChar char="•"/>
            </a:pPr>
            <a:r>
              <a:rPr lang="en-GB" sz="1400" dirty="0">
                <a:latin typeface="Lato"/>
                <a:ea typeface="Lato"/>
                <a:cs typeface="Lato"/>
              </a:rPr>
              <a:t>We have engaged with our stakeholders to understand how they would like us to develop as an organisation. Based on this feedback, we will focus on transforming three key elements of how we work:</a:t>
            </a:r>
            <a:r>
              <a:rPr lang="en-US" sz="1400" dirty="0">
                <a:latin typeface="Lato"/>
                <a:ea typeface="Lato"/>
                <a:cs typeface="Lato"/>
              </a:rPr>
              <a:t> </a:t>
            </a:r>
            <a:r>
              <a:rPr lang="en-US" sz="1400" dirty="0" err="1">
                <a:latin typeface="Lato"/>
                <a:ea typeface="Lato"/>
                <a:cs typeface="Lato"/>
              </a:rPr>
              <a:t>i</a:t>
            </a:r>
            <a:r>
              <a:rPr lang="en-US" sz="1400" dirty="0">
                <a:latin typeface="Lato"/>
                <a:ea typeface="Lato"/>
                <a:cs typeface="Lato"/>
              </a:rPr>
              <a:t>) </a:t>
            </a:r>
            <a:r>
              <a:rPr lang="en-GB" sz="1400" b="1" dirty="0">
                <a:solidFill>
                  <a:schemeClr val="tx2"/>
                </a:solidFill>
                <a:latin typeface="Lato"/>
                <a:ea typeface="Lato"/>
                <a:cs typeface="Lato"/>
              </a:rPr>
              <a:t>actively</a:t>
            </a:r>
            <a:r>
              <a:rPr lang="en-GB" sz="1400" b="1" dirty="0">
                <a:latin typeface="Lato"/>
                <a:ea typeface="Lato"/>
                <a:cs typeface="Lato"/>
              </a:rPr>
              <a:t> </a:t>
            </a:r>
            <a:r>
              <a:rPr lang="en-GB" sz="1400" b="1" dirty="0">
                <a:solidFill>
                  <a:schemeClr val="tx2"/>
                </a:solidFill>
                <a:latin typeface="Lato"/>
                <a:ea typeface="Lato"/>
                <a:cs typeface="Lato"/>
              </a:rPr>
              <a:t>drawing</a:t>
            </a:r>
            <a:r>
              <a:rPr lang="en-GB" sz="1400" b="1" dirty="0">
                <a:latin typeface="Lato"/>
                <a:ea typeface="Lato"/>
                <a:cs typeface="Lato"/>
              </a:rPr>
              <a:t> </a:t>
            </a:r>
            <a:r>
              <a:rPr lang="en-GB" sz="1400" b="1" dirty="0">
                <a:solidFill>
                  <a:schemeClr val="tx2"/>
                </a:solidFill>
                <a:latin typeface="Lato"/>
                <a:ea typeface="Lato"/>
                <a:cs typeface="Lato"/>
              </a:rPr>
              <a:t>in</a:t>
            </a:r>
            <a:r>
              <a:rPr lang="en-GB" sz="1400" dirty="0">
                <a:latin typeface="Lato"/>
                <a:ea typeface="Lato"/>
                <a:cs typeface="Lato"/>
              </a:rPr>
              <a:t> the most cutting-edge improvements in care, ii) rapidly and robustly translating into </a:t>
            </a:r>
            <a:r>
              <a:rPr lang="en-GB" sz="1400" b="1" dirty="0">
                <a:solidFill>
                  <a:schemeClr val="tx2"/>
                </a:solidFill>
                <a:latin typeface="Lato"/>
                <a:ea typeface="Lato"/>
                <a:cs typeface="Lato"/>
              </a:rPr>
              <a:t>useful</a:t>
            </a:r>
            <a:r>
              <a:rPr lang="en-GB" sz="1400" b="1" dirty="0">
                <a:latin typeface="Lato"/>
                <a:ea typeface="Lato"/>
                <a:cs typeface="Lato"/>
              </a:rPr>
              <a:t> </a:t>
            </a:r>
            <a:r>
              <a:rPr lang="en-GB" sz="1400" b="1" dirty="0">
                <a:solidFill>
                  <a:schemeClr val="tx2"/>
                </a:solidFill>
                <a:latin typeface="Lato"/>
                <a:ea typeface="Lato"/>
                <a:cs typeface="Lato"/>
              </a:rPr>
              <a:t>and useable advice</a:t>
            </a:r>
            <a:r>
              <a:rPr lang="en-US" sz="1400" b="1" dirty="0">
                <a:latin typeface="Lato"/>
                <a:ea typeface="Lato"/>
                <a:cs typeface="Lato"/>
              </a:rPr>
              <a:t>, </a:t>
            </a:r>
            <a:r>
              <a:rPr lang="en-US" sz="1400" dirty="0">
                <a:latin typeface="Lato"/>
                <a:ea typeface="Lato"/>
                <a:cs typeface="Lato"/>
              </a:rPr>
              <a:t>iii) </a:t>
            </a:r>
            <a:r>
              <a:rPr lang="en-GB" sz="1400" b="1" dirty="0">
                <a:solidFill>
                  <a:schemeClr val="tx2"/>
                </a:solidFill>
                <a:latin typeface="Lato"/>
                <a:ea typeface="Lato"/>
                <a:cs typeface="Lato"/>
              </a:rPr>
              <a:t>purposefully influencing </a:t>
            </a:r>
            <a:r>
              <a:rPr lang="en-GB" sz="1400" dirty="0">
                <a:latin typeface="Lato"/>
                <a:ea typeface="Lato"/>
                <a:cs typeface="Lato"/>
              </a:rPr>
              <a:t>the system to adopt.  </a:t>
            </a:r>
            <a:endParaRPr lang="en-US" sz="1400" dirty="0">
              <a:latin typeface="Lato"/>
              <a:ea typeface="Lato"/>
              <a:cs typeface="Lato"/>
            </a:endParaRPr>
          </a:p>
          <a:p>
            <a:pPr marL="285750" indent="-285750">
              <a:spcAft>
                <a:spcPts val="400"/>
              </a:spcAft>
              <a:buFont typeface="Arial" panose="020B0604020202020204" pitchFamily="34" charset="0"/>
              <a:buChar char="•"/>
            </a:pPr>
            <a:r>
              <a:rPr lang="en-GB" sz="1400" b="1" dirty="0">
                <a:solidFill>
                  <a:schemeClr val="tx2"/>
                </a:solidFill>
                <a:latin typeface="Lato"/>
                <a:ea typeface="Lato"/>
                <a:cs typeface="Lato"/>
              </a:rPr>
              <a:t>We want NICE to feel different, quickly</a:t>
            </a:r>
            <a:r>
              <a:rPr lang="en-GB" sz="1400" dirty="0">
                <a:latin typeface="Lato"/>
                <a:ea typeface="Lato"/>
                <a:cs typeface="Lato"/>
              </a:rPr>
              <a:t>, both for external and internal stakeholders. We have translated these 3 areas of evolution into 4 tangible business priorities for 22/23:</a:t>
            </a:r>
          </a:p>
          <a:p>
            <a:pPr marL="800100" lvl="1" indent="-342900">
              <a:buFontTx/>
              <a:buAutoNum type="arabicPeriod"/>
            </a:pPr>
            <a:r>
              <a:rPr lang="en-GB" sz="1400" dirty="0">
                <a:ea typeface="Lato"/>
                <a:cs typeface="Lato"/>
              </a:rPr>
              <a:t>Improving the usefulness and usability of our guidelines by </a:t>
            </a:r>
            <a:r>
              <a:rPr lang="en-GB" sz="1400" b="1" dirty="0">
                <a:solidFill>
                  <a:schemeClr val="tx2"/>
                </a:solidFill>
                <a:latin typeface="Lato"/>
                <a:ea typeface="Lato"/>
                <a:cs typeface="Lato"/>
              </a:rPr>
              <a:t>developing digital living guideline recommendations</a:t>
            </a:r>
            <a:r>
              <a:rPr lang="en-GB" sz="1400" dirty="0">
                <a:ea typeface="Lato"/>
                <a:cs typeface="Lato"/>
              </a:rPr>
              <a:t> for breast cancer, with a new model of support for adoption of best practice </a:t>
            </a:r>
            <a:endParaRPr lang="en-GB" sz="1400" dirty="0"/>
          </a:p>
          <a:p>
            <a:pPr marL="800100" lvl="1" indent="-342900">
              <a:buFontTx/>
              <a:buAutoNum type="arabicPeriod"/>
            </a:pPr>
            <a:r>
              <a:rPr lang="en-GB" sz="1400" dirty="0">
                <a:ea typeface="+mn-lt"/>
                <a:cs typeface="+mn-lt"/>
              </a:rPr>
              <a:t>Expanding our capacity by 20% through </a:t>
            </a:r>
            <a:r>
              <a:rPr lang="en-GB" sz="1400" b="1" dirty="0">
                <a:solidFill>
                  <a:schemeClr val="tx2"/>
                </a:solidFill>
                <a:latin typeface="Lato"/>
                <a:ea typeface="Lato"/>
                <a:cs typeface="Lato"/>
              </a:rPr>
              <a:t>developing a more proportionate approach to our technology appraisal guidance </a:t>
            </a:r>
            <a:r>
              <a:rPr lang="en-GB" sz="1400" dirty="0">
                <a:ea typeface="+mn-lt"/>
                <a:cs typeface="+mn-lt"/>
              </a:rPr>
              <a:t>for medicines</a:t>
            </a:r>
            <a:endParaRPr lang="en-GB" sz="1400" dirty="0">
              <a:ea typeface="Lato"/>
              <a:cs typeface="Lato"/>
            </a:endParaRPr>
          </a:p>
          <a:p>
            <a:pPr marL="800100" lvl="1" indent="-342900">
              <a:buAutoNum type="arabicPeriod"/>
            </a:pPr>
            <a:r>
              <a:rPr lang="en-GB" sz="1400" dirty="0">
                <a:latin typeface="Lato"/>
                <a:ea typeface="Lato"/>
                <a:cs typeface="Lato"/>
              </a:rPr>
              <a:t>Providing </a:t>
            </a:r>
            <a:r>
              <a:rPr lang="en-GB" sz="1400" b="1" dirty="0">
                <a:solidFill>
                  <a:schemeClr val="tx2"/>
                </a:solidFill>
                <a:latin typeface="Lato"/>
                <a:ea typeface="Lato"/>
                <a:cs typeface="Lato"/>
              </a:rPr>
              <a:t>quicker assessments of early value </a:t>
            </a:r>
            <a:r>
              <a:rPr lang="en-GB" sz="1400" dirty="0">
                <a:latin typeface="Lato"/>
                <a:ea typeface="Lato"/>
                <a:cs typeface="Lato"/>
              </a:rPr>
              <a:t>to identify the most promising medical devices, diagnostics and digital products- conditional on further evidence generation </a:t>
            </a:r>
          </a:p>
          <a:p>
            <a:pPr marL="800100" lvl="1" indent="-342900">
              <a:spcAft>
                <a:spcPts val="400"/>
              </a:spcAft>
              <a:buAutoNum type="arabicPeriod"/>
            </a:pPr>
            <a:r>
              <a:rPr lang="en-GB" sz="1400" dirty="0">
                <a:latin typeface="Lato"/>
                <a:ea typeface="Lato"/>
                <a:cs typeface="Lato"/>
              </a:rPr>
              <a:t>These will be supported by starting </a:t>
            </a:r>
            <a:r>
              <a:rPr lang="en-GB" sz="1400" dirty="0">
                <a:solidFill>
                  <a:srgbClr val="000000"/>
                </a:solidFill>
                <a:latin typeface="Lato"/>
                <a:ea typeface="Lato"/>
                <a:cs typeface="Lato"/>
              </a:rPr>
              <a:t>a </a:t>
            </a:r>
            <a:r>
              <a:rPr lang="en-GB" sz="1400" b="1" dirty="0">
                <a:solidFill>
                  <a:schemeClr val="tx2"/>
                </a:solidFill>
                <a:latin typeface="Lato"/>
                <a:ea typeface="Lato"/>
                <a:cs typeface="Lato"/>
              </a:rPr>
              <a:t>transformation of the way we work</a:t>
            </a:r>
            <a:r>
              <a:rPr lang="en-GB" sz="1400" dirty="0">
                <a:latin typeface="Lato"/>
                <a:ea typeface="Lato"/>
                <a:cs typeface="Lato"/>
              </a:rPr>
              <a:t>, including our technology, processes and behaviour</a:t>
            </a:r>
          </a:p>
          <a:p>
            <a:pPr marL="285750" indent="-285750">
              <a:spcAft>
                <a:spcPts val="400"/>
              </a:spcAft>
              <a:buFont typeface="Arial"/>
              <a:buChar char="•"/>
            </a:pPr>
            <a:r>
              <a:rPr lang="en-GB" sz="1400" dirty="0">
                <a:latin typeface="Lato"/>
                <a:ea typeface="Lato"/>
                <a:cs typeface="Lato"/>
              </a:rPr>
              <a:t>We know we can’t do everything, so are </a:t>
            </a:r>
            <a:r>
              <a:rPr lang="en-GB" sz="1400" b="1" dirty="0">
                <a:solidFill>
                  <a:schemeClr val="tx2"/>
                </a:solidFill>
                <a:latin typeface="Lato"/>
                <a:ea typeface="Lato"/>
                <a:cs typeface="Lato"/>
              </a:rPr>
              <a:t>focussing on those areas that  provide the greatest benefit to people and patients</a:t>
            </a:r>
            <a:r>
              <a:rPr lang="en-GB" sz="1400" dirty="0">
                <a:latin typeface="Lato"/>
                <a:ea typeface="Lato"/>
                <a:cs typeface="Lato"/>
              </a:rPr>
              <a:t>. </a:t>
            </a:r>
            <a:r>
              <a:rPr lang="en-GB" sz="1400" dirty="0">
                <a:ea typeface="Lato"/>
                <a:cs typeface="Lato"/>
              </a:rPr>
              <a:t>In addition to these tangible improvements, we will </a:t>
            </a:r>
            <a:r>
              <a:rPr lang="en-GB" sz="1400" b="1" dirty="0">
                <a:solidFill>
                  <a:schemeClr val="tx2"/>
                </a:solidFill>
                <a:latin typeface="Lato"/>
                <a:ea typeface="Lato"/>
                <a:cs typeface="Lato"/>
              </a:rPr>
              <a:t>build on a record year for guidance production </a:t>
            </a:r>
            <a:r>
              <a:rPr lang="en-GB" sz="1400" dirty="0">
                <a:ea typeface="Lato"/>
                <a:cs typeface="Lato"/>
              </a:rPr>
              <a:t>in 21/22 by continuing to deliver our core advice and guidance in a timely manner.</a:t>
            </a:r>
          </a:p>
          <a:p>
            <a:pPr marL="285750" indent="-285750">
              <a:spcAft>
                <a:spcPts val="400"/>
              </a:spcAft>
              <a:buFont typeface="Arial"/>
              <a:buChar char="•"/>
            </a:pPr>
            <a:r>
              <a:rPr lang="en-GB" sz="1400" dirty="0">
                <a:ea typeface="Lato"/>
                <a:cs typeface="Lato"/>
              </a:rPr>
              <a:t>All of this is underpinned by clearly agreed delivery plans and KPIs to ensure our sponsors and stakeholders are able </a:t>
            </a:r>
            <a:r>
              <a:rPr lang="en-GB" sz="1400" b="1" dirty="0">
                <a:solidFill>
                  <a:schemeClr val="tx2"/>
                </a:solidFill>
                <a:latin typeface="Lato"/>
                <a:ea typeface="Lato"/>
                <a:cs typeface="Lato"/>
              </a:rPr>
              <a:t>to hold us to account and demonstrate our ongoing value to the taxpayer</a:t>
            </a:r>
            <a:r>
              <a:rPr lang="en-GB" sz="1400" dirty="0">
                <a:ea typeface="Lato"/>
                <a:cs typeface="Lato"/>
              </a:rPr>
              <a:t>. </a:t>
            </a:r>
          </a:p>
        </p:txBody>
      </p:sp>
      <p:sp>
        <p:nvSpPr>
          <p:cNvPr id="2" name="Title 1">
            <a:extLst>
              <a:ext uri="{FF2B5EF4-FFF2-40B4-BE49-F238E27FC236}">
                <a16:creationId xmlns:a16="http://schemas.microsoft.com/office/drawing/2014/main" id="{035E7EAF-756D-4574-B5DB-764EA118F5D0}"/>
              </a:ext>
            </a:extLst>
          </p:cNvPr>
          <p:cNvSpPr>
            <a:spLocks noGrp="1"/>
          </p:cNvSpPr>
          <p:nvPr>
            <p:ph type="ctrTitle"/>
          </p:nvPr>
        </p:nvSpPr>
        <p:spPr>
          <a:xfrm>
            <a:off x="496384" y="391242"/>
            <a:ext cx="8435180" cy="837856"/>
          </a:xfrm>
        </p:spPr>
        <p:txBody>
          <a:bodyPr/>
          <a:lstStyle/>
          <a:p>
            <a:r>
              <a:rPr lang="en-GB" dirty="0">
                <a:latin typeface="Lato"/>
                <a:ea typeface="Lato"/>
                <a:cs typeface="Lato"/>
              </a:rPr>
              <a:t>Executive summary </a:t>
            </a:r>
            <a:endParaRPr lang="en-GB" dirty="0"/>
          </a:p>
        </p:txBody>
      </p:sp>
      <p:sp>
        <p:nvSpPr>
          <p:cNvPr id="4" name="Slide Number Placeholder 3">
            <a:extLst>
              <a:ext uri="{FF2B5EF4-FFF2-40B4-BE49-F238E27FC236}">
                <a16:creationId xmlns:a16="http://schemas.microsoft.com/office/drawing/2014/main" id="{1A7CBD94-D8D5-4C50-B12B-399881C04C7C}"/>
              </a:ext>
            </a:extLst>
          </p:cNvPr>
          <p:cNvSpPr>
            <a:spLocks noGrp="1"/>
          </p:cNvSpPr>
          <p:nvPr>
            <p:ph type="sldNum" sz="quarter" idx="4"/>
          </p:nvPr>
        </p:nvSpPr>
        <p:spPr/>
        <p:txBody>
          <a:bodyPr/>
          <a:lstStyle/>
          <a:p>
            <a:fld id="{FD914462-0A0E-4602-BFA1-33271CD95439}" type="slidenum">
              <a:rPr lang="en-GB" smtClean="0"/>
              <a:pPr/>
              <a:t>3</a:t>
            </a:fld>
            <a:endParaRPr lang="en-GB"/>
          </a:p>
        </p:txBody>
      </p:sp>
      <p:sp>
        <p:nvSpPr>
          <p:cNvPr id="6" name="Picture Placeholder 5">
            <a:extLst>
              <a:ext uri="{FF2B5EF4-FFF2-40B4-BE49-F238E27FC236}">
                <a16:creationId xmlns:a16="http://schemas.microsoft.com/office/drawing/2014/main" id="{2126223B-0061-AA6A-F4F4-8C9F6D52F050}"/>
              </a:ext>
              <a:ext uri="{C183D7F6-B498-43B3-948B-1728B52AA6E4}">
                <adec:decorative xmlns:adec="http://schemas.microsoft.com/office/drawing/2017/decorative" val="1"/>
              </a:ext>
            </a:extLst>
          </p:cNvPr>
          <p:cNvSpPr>
            <a:spLocks noGrp="1"/>
          </p:cNvSpPr>
          <p:nvPr>
            <p:ph type="pic" sz="quarter" idx="10"/>
          </p:nvPr>
        </p:nvSpPr>
        <p:spPr/>
      </p:sp>
      <p:pic>
        <p:nvPicPr>
          <p:cNvPr id="8" name="Picture 7">
            <a:extLst>
              <a:ext uri="{FF2B5EF4-FFF2-40B4-BE49-F238E27FC236}">
                <a16:creationId xmlns:a16="http://schemas.microsoft.com/office/drawing/2014/main" id="{8B564E0F-1CA5-FD17-5E20-FC663C58F88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604345" y="367937"/>
            <a:ext cx="2227655" cy="6122126"/>
          </a:xfrm>
          <a:prstGeom prst="rect">
            <a:avLst/>
          </a:prstGeom>
        </p:spPr>
      </p:pic>
    </p:spTree>
    <p:extLst>
      <p:ext uri="{BB962C8B-B14F-4D97-AF65-F5344CB8AC3E}">
        <p14:creationId xmlns:p14="http://schemas.microsoft.com/office/powerpoint/2010/main" val="3447788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FFDCE3-5951-FE4B-B3F1-53E56A9C3390}"/>
              </a:ext>
            </a:extLst>
          </p:cNvPr>
          <p:cNvSpPr>
            <a:spLocks noGrp="1"/>
          </p:cNvSpPr>
          <p:nvPr>
            <p:ph type="subTitle" idx="1"/>
          </p:nvPr>
        </p:nvSpPr>
        <p:spPr>
          <a:xfrm>
            <a:off x="627438" y="1004348"/>
            <a:ext cx="4563688" cy="4939252"/>
          </a:xfrm>
        </p:spPr>
        <p:txBody>
          <a:bodyPr vert="horz" lIns="91440" tIns="45720" rIns="91440" bIns="45720" numCol="1" spcCol="216000" rtlCol="0" anchor="t">
            <a:noAutofit/>
          </a:bodyPr>
          <a:lstStyle/>
          <a:p>
            <a:pPr marL="0" indent="0">
              <a:spcBef>
                <a:spcPts val="1200"/>
              </a:spcBef>
              <a:buNone/>
            </a:pPr>
            <a:r>
              <a:rPr lang="en-GB" sz="1600" b="1" dirty="0">
                <a:solidFill>
                  <a:srgbClr val="451551"/>
                </a:solidFill>
                <a:latin typeface="Lato"/>
                <a:ea typeface="Lato"/>
                <a:cs typeface="Lato"/>
              </a:rPr>
              <a:t>Application of funding</a:t>
            </a:r>
          </a:p>
          <a:p>
            <a:pPr marL="0" indent="0">
              <a:spcBef>
                <a:spcPts val="1200"/>
              </a:spcBef>
              <a:buNone/>
            </a:pPr>
            <a:r>
              <a:rPr lang="en-GB" sz="1350" dirty="0">
                <a:latin typeface="Lato"/>
                <a:ea typeface="Lato"/>
                <a:cs typeface="Lato"/>
              </a:rPr>
              <a:t>The table shows how we have allocated the budget to each centre and directorate within NICE. Just over two-thirds of our costs relate to our workforce. The budget deficit noted earlier is shown as an adjustment against the pay budget and will be managed in-year.</a:t>
            </a:r>
            <a:endParaRPr lang="en-GB" sz="1350" dirty="0"/>
          </a:p>
          <a:p>
            <a:pPr marL="0" indent="0">
              <a:spcBef>
                <a:spcPts val="1200"/>
              </a:spcBef>
              <a:buNone/>
            </a:pPr>
            <a:r>
              <a:rPr lang="en-GB" sz="1350" dirty="0">
                <a:latin typeface="Lato"/>
                <a:ea typeface="Lato"/>
                <a:cs typeface="Lato"/>
              </a:rPr>
              <a:t>Our non-pay budget includes the cost of our offices in Stratford (east London) and Manchester, as well as contracts to purchase the British National Formulary and other content for the NHS, contracts with external partners who support the production of our guidance and technology appraisals, and the cost of running our independent committee meetings.</a:t>
            </a:r>
          </a:p>
          <a:p>
            <a:pPr marL="0" indent="0">
              <a:spcBef>
                <a:spcPts val="1200"/>
              </a:spcBef>
              <a:buNone/>
            </a:pPr>
            <a:r>
              <a:rPr lang="en-GB" sz="1600" b="1" dirty="0">
                <a:solidFill>
                  <a:srgbClr val="451551"/>
                </a:solidFill>
                <a:latin typeface="Lato"/>
                <a:ea typeface="Lato"/>
                <a:cs typeface="Lato"/>
              </a:rPr>
              <a:t>Transformation</a:t>
            </a:r>
            <a:endParaRPr lang="en-GB" sz="1400" b="1" dirty="0">
              <a:solidFill>
                <a:srgbClr val="451551"/>
              </a:solidFill>
              <a:latin typeface="Lato"/>
              <a:ea typeface="Lato"/>
              <a:cs typeface="Lato"/>
            </a:endParaRPr>
          </a:p>
          <a:p>
            <a:pPr marL="0" indent="0">
              <a:spcBef>
                <a:spcPts val="1200"/>
              </a:spcBef>
              <a:buNone/>
            </a:pPr>
            <a:r>
              <a:rPr lang="en-GB" sz="1350" dirty="0">
                <a:latin typeface="Lato"/>
                <a:ea typeface="Lato"/>
                <a:cs typeface="Lato"/>
              </a:rPr>
              <a:t>To enable the delivery of our strategy and the 22/23 business plan objectives, we have set aside a budget to support our transformational activities and invest in new digital services, organisational development and business process redesign that will also help us to unlock further cost efficiencies.</a:t>
            </a:r>
          </a:p>
        </p:txBody>
      </p:sp>
      <p:graphicFrame>
        <p:nvGraphicFramePr>
          <p:cNvPr id="5" name="Table 4">
            <a:extLst>
              <a:ext uri="{FF2B5EF4-FFF2-40B4-BE49-F238E27FC236}">
                <a16:creationId xmlns:a16="http://schemas.microsoft.com/office/drawing/2014/main" id="{D140E1BC-1B3A-EC47-8495-62177180D492}"/>
              </a:ext>
            </a:extLst>
          </p:cNvPr>
          <p:cNvGraphicFramePr>
            <a:graphicFrameLocks noGrp="1"/>
          </p:cNvGraphicFramePr>
          <p:nvPr>
            <p:extLst>
              <p:ext uri="{D42A27DB-BD31-4B8C-83A1-F6EECF244321}">
                <p14:modId xmlns:p14="http://schemas.microsoft.com/office/powerpoint/2010/main" val="3121320554"/>
              </p:ext>
            </p:extLst>
          </p:nvPr>
        </p:nvGraphicFramePr>
        <p:xfrm>
          <a:off x="5317066" y="846666"/>
          <a:ext cx="6473054" cy="5310417"/>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597715735"/>
                    </a:ext>
                  </a:extLst>
                </a:gridCol>
                <a:gridCol w="694265">
                  <a:extLst>
                    <a:ext uri="{9D8B030D-6E8A-4147-A177-3AD203B41FA5}">
                      <a16:colId xmlns:a16="http://schemas.microsoft.com/office/drawing/2014/main" val="3592510617"/>
                    </a:ext>
                  </a:extLst>
                </a:gridCol>
                <a:gridCol w="710961">
                  <a:extLst>
                    <a:ext uri="{9D8B030D-6E8A-4147-A177-3AD203B41FA5}">
                      <a16:colId xmlns:a16="http://schemas.microsoft.com/office/drawing/2014/main" val="4152227695"/>
                    </a:ext>
                  </a:extLst>
                </a:gridCol>
                <a:gridCol w="810197">
                  <a:extLst>
                    <a:ext uri="{9D8B030D-6E8A-4147-A177-3AD203B41FA5}">
                      <a16:colId xmlns:a16="http://schemas.microsoft.com/office/drawing/2014/main" val="610991913"/>
                    </a:ext>
                  </a:extLst>
                </a:gridCol>
                <a:gridCol w="828631">
                  <a:extLst>
                    <a:ext uri="{9D8B030D-6E8A-4147-A177-3AD203B41FA5}">
                      <a16:colId xmlns:a16="http://schemas.microsoft.com/office/drawing/2014/main" val="2157973853"/>
                    </a:ext>
                  </a:extLst>
                </a:gridCol>
              </a:tblGrid>
              <a:tr h="648820">
                <a:tc>
                  <a:txBody>
                    <a:bodyPr/>
                    <a:lstStyle/>
                    <a:p>
                      <a:pPr algn="l" fontAlgn="b"/>
                      <a:r>
                        <a:rPr lang="en-GB" sz="1400" u="none" strike="noStrike" dirty="0">
                          <a:effectLst/>
                        </a:rPr>
                        <a:t>Centre/directorate</a:t>
                      </a:r>
                    </a:p>
                  </a:txBody>
                  <a:tcPr anchor="ctr">
                    <a:solidFill>
                      <a:srgbClr val="451551"/>
                    </a:solidFill>
                  </a:tcPr>
                </a:tc>
                <a:tc>
                  <a:txBody>
                    <a:bodyPr/>
                    <a:lstStyle/>
                    <a:p>
                      <a:pPr algn="r" fontAlgn="b"/>
                      <a:r>
                        <a:rPr lang="en-GB" sz="1400" u="none" strike="noStrike" dirty="0">
                          <a:effectLst/>
                        </a:rPr>
                        <a:t>Heads (FTE)</a:t>
                      </a:r>
                    </a:p>
                  </a:txBody>
                  <a:tcPr anchor="ctr">
                    <a:solidFill>
                      <a:srgbClr val="451551"/>
                    </a:solidFill>
                  </a:tcPr>
                </a:tc>
                <a:tc>
                  <a:txBody>
                    <a:bodyPr/>
                    <a:lstStyle/>
                    <a:p>
                      <a:pPr algn="r" fontAlgn="b"/>
                      <a:r>
                        <a:rPr lang="en-GB" sz="1400" u="none" strike="noStrike" dirty="0">
                          <a:effectLst/>
                        </a:rPr>
                        <a:t>Pay £m</a:t>
                      </a:r>
                    </a:p>
                  </a:txBody>
                  <a:tcPr anchor="ctr">
                    <a:solidFill>
                      <a:srgbClr val="45155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400" u="none" strike="noStrike" dirty="0">
                          <a:effectLst/>
                        </a:rPr>
                        <a:t>Non-pay £m</a:t>
                      </a:r>
                    </a:p>
                  </a:txBody>
                  <a:tcPr anchor="ctr">
                    <a:solidFill>
                      <a:srgbClr val="45155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400" u="none" strike="noStrike" dirty="0">
                          <a:effectLst/>
                        </a:rPr>
                        <a:t>Total £m</a:t>
                      </a:r>
                    </a:p>
                  </a:txBody>
                  <a:tcPr anchor="ctr">
                    <a:solidFill>
                      <a:srgbClr val="451551"/>
                    </a:solidFill>
                  </a:tcPr>
                </a:tc>
                <a:extLst>
                  <a:ext uri="{0D108BD9-81ED-4DB2-BD59-A6C34878D82A}">
                    <a16:rowId xmlns:a16="http://schemas.microsoft.com/office/drawing/2014/main" val="303532966"/>
                  </a:ext>
                </a:extLst>
              </a:tr>
              <a:tr h="271599">
                <a:tc>
                  <a:txBody>
                    <a:bodyPr/>
                    <a:lstStyle/>
                    <a:p>
                      <a:pPr algn="l" fontAlgn="b"/>
                      <a:r>
                        <a:rPr lang="en-GB" sz="1400" u="none" strike="noStrike">
                          <a:effectLst/>
                        </a:rPr>
                        <a:t>Centre for Guidelines</a:t>
                      </a:r>
                    </a:p>
                  </a:txBody>
                  <a:tcPr anchor="ctr"/>
                </a:tc>
                <a:tc>
                  <a:txBody>
                    <a:bodyPr/>
                    <a:lstStyle/>
                    <a:p>
                      <a:pPr algn="r" fontAlgn="b"/>
                      <a:r>
                        <a:rPr lang="en-GB" sz="1400" u="none" strike="noStrike">
                          <a:effectLst/>
                        </a:rPr>
                        <a:t>259</a:t>
                      </a:r>
                    </a:p>
                  </a:txBody>
                  <a:tcPr anchor="ctr"/>
                </a:tc>
                <a:tc>
                  <a:txBody>
                    <a:bodyPr/>
                    <a:lstStyle/>
                    <a:p>
                      <a:pPr algn="r" fontAlgn="b"/>
                      <a:r>
                        <a:rPr lang="en-GB" sz="1400" u="none" strike="noStrike">
                          <a:effectLst/>
                        </a:rPr>
                        <a:t>17.1</a:t>
                      </a:r>
                    </a:p>
                  </a:txBody>
                  <a:tcPr anchor="ctr"/>
                </a:tc>
                <a:tc>
                  <a:txBody>
                    <a:bodyPr/>
                    <a:lstStyle/>
                    <a:p>
                      <a:pPr algn="r" fontAlgn="b"/>
                      <a:r>
                        <a:rPr lang="en-GB" sz="1400" u="none" strike="noStrike">
                          <a:effectLst/>
                        </a:rPr>
                        <a:t>6.2</a:t>
                      </a:r>
                    </a:p>
                  </a:txBody>
                  <a:tcPr anchor="ctr"/>
                </a:tc>
                <a:tc>
                  <a:txBody>
                    <a:bodyPr/>
                    <a:lstStyle/>
                    <a:p>
                      <a:pPr algn="r" fontAlgn="b"/>
                      <a:r>
                        <a:rPr lang="en-GB" sz="1400" u="none" strike="noStrike">
                          <a:effectLst/>
                        </a:rPr>
                        <a:t>23.3</a:t>
                      </a:r>
                    </a:p>
                  </a:txBody>
                  <a:tcPr anchor="ctr"/>
                </a:tc>
                <a:extLst>
                  <a:ext uri="{0D108BD9-81ED-4DB2-BD59-A6C34878D82A}">
                    <a16:rowId xmlns:a16="http://schemas.microsoft.com/office/drawing/2014/main" val="1163802860"/>
                  </a:ext>
                </a:extLst>
              </a:tr>
              <a:tr h="460209">
                <a:tc>
                  <a:txBody>
                    <a:bodyPr/>
                    <a:lstStyle/>
                    <a:p>
                      <a:pPr algn="l" fontAlgn="b"/>
                      <a:r>
                        <a:rPr lang="en-GB" sz="1400" u="none" strike="noStrike">
                          <a:effectLst/>
                        </a:rPr>
                        <a:t>Centre for Health Technology Evaluation</a:t>
                      </a:r>
                    </a:p>
                  </a:txBody>
                  <a:tcPr anchor="ctr"/>
                </a:tc>
                <a:tc>
                  <a:txBody>
                    <a:bodyPr/>
                    <a:lstStyle/>
                    <a:p>
                      <a:pPr algn="r" fontAlgn="b"/>
                      <a:r>
                        <a:rPr lang="en-GB" sz="1400" u="none" strike="noStrike">
                          <a:effectLst/>
                        </a:rPr>
                        <a:t>232</a:t>
                      </a:r>
                    </a:p>
                  </a:txBody>
                  <a:tcPr anchor="ctr"/>
                </a:tc>
                <a:tc>
                  <a:txBody>
                    <a:bodyPr/>
                    <a:lstStyle/>
                    <a:p>
                      <a:pPr algn="r" fontAlgn="b"/>
                      <a:r>
                        <a:rPr lang="en-GB" sz="1400" u="none" strike="noStrike">
                          <a:effectLst/>
                        </a:rPr>
                        <a:t>15.5</a:t>
                      </a:r>
                    </a:p>
                  </a:txBody>
                  <a:tcPr anchor="ctr"/>
                </a:tc>
                <a:tc>
                  <a:txBody>
                    <a:bodyPr/>
                    <a:lstStyle/>
                    <a:p>
                      <a:pPr algn="r" fontAlgn="b"/>
                      <a:r>
                        <a:rPr lang="en-GB" sz="1400" u="none" strike="noStrike">
                          <a:effectLst/>
                        </a:rPr>
                        <a:t>3.6</a:t>
                      </a:r>
                    </a:p>
                  </a:txBody>
                  <a:tcPr anchor="ctr"/>
                </a:tc>
                <a:tc>
                  <a:txBody>
                    <a:bodyPr/>
                    <a:lstStyle/>
                    <a:p>
                      <a:pPr algn="r" fontAlgn="b"/>
                      <a:r>
                        <a:rPr lang="en-GB" sz="1400" u="none" strike="noStrike">
                          <a:effectLst/>
                        </a:rPr>
                        <a:t>19.1</a:t>
                      </a:r>
                    </a:p>
                  </a:txBody>
                  <a:tcPr anchor="ctr"/>
                </a:tc>
                <a:extLst>
                  <a:ext uri="{0D108BD9-81ED-4DB2-BD59-A6C34878D82A}">
                    <a16:rowId xmlns:a16="http://schemas.microsoft.com/office/drawing/2014/main" val="1677223337"/>
                  </a:ext>
                </a:extLst>
              </a:tr>
              <a:tr h="271599">
                <a:tc>
                  <a:txBody>
                    <a:bodyPr/>
                    <a:lstStyle/>
                    <a:p>
                      <a:pPr algn="l" fontAlgn="b"/>
                      <a:r>
                        <a:rPr lang="en-GB" sz="1400" u="none" strike="noStrike">
                          <a:effectLst/>
                        </a:rPr>
                        <a:t>Science, Evidence and Analytics</a:t>
                      </a:r>
                    </a:p>
                  </a:txBody>
                  <a:tcPr anchor="ctr"/>
                </a:tc>
                <a:tc>
                  <a:txBody>
                    <a:bodyPr/>
                    <a:lstStyle/>
                    <a:p>
                      <a:pPr algn="r" fontAlgn="b"/>
                      <a:r>
                        <a:rPr lang="en-GB" sz="1400" u="none" strike="noStrike">
                          <a:effectLst/>
                        </a:rPr>
                        <a:t>73</a:t>
                      </a:r>
                    </a:p>
                  </a:txBody>
                  <a:tcPr anchor="ctr"/>
                </a:tc>
                <a:tc>
                  <a:txBody>
                    <a:bodyPr/>
                    <a:lstStyle/>
                    <a:p>
                      <a:pPr algn="r" fontAlgn="b"/>
                      <a:r>
                        <a:rPr lang="en-GB" sz="1400" u="none" strike="noStrike">
                          <a:effectLst/>
                        </a:rPr>
                        <a:t>5.1</a:t>
                      </a:r>
                    </a:p>
                  </a:txBody>
                  <a:tcPr anchor="ctr"/>
                </a:tc>
                <a:tc>
                  <a:txBody>
                    <a:bodyPr/>
                    <a:lstStyle/>
                    <a:p>
                      <a:pPr algn="r" fontAlgn="b"/>
                      <a:r>
                        <a:rPr lang="en-GB" sz="1400" u="none" strike="noStrike">
                          <a:effectLst/>
                        </a:rPr>
                        <a:t>5.0</a:t>
                      </a:r>
                    </a:p>
                  </a:txBody>
                  <a:tcPr anchor="ctr"/>
                </a:tc>
                <a:tc>
                  <a:txBody>
                    <a:bodyPr/>
                    <a:lstStyle/>
                    <a:p>
                      <a:pPr algn="r" fontAlgn="b"/>
                      <a:r>
                        <a:rPr lang="en-GB" sz="1400" u="none" strike="noStrike">
                          <a:effectLst/>
                        </a:rPr>
                        <a:t>10.1</a:t>
                      </a:r>
                    </a:p>
                  </a:txBody>
                  <a:tcPr anchor="ctr"/>
                </a:tc>
                <a:extLst>
                  <a:ext uri="{0D108BD9-81ED-4DB2-BD59-A6C34878D82A}">
                    <a16:rowId xmlns:a16="http://schemas.microsoft.com/office/drawing/2014/main" val="2267127190"/>
                  </a:ext>
                </a:extLst>
              </a:tr>
              <a:tr h="271599">
                <a:tc>
                  <a:txBody>
                    <a:bodyPr/>
                    <a:lstStyle/>
                    <a:p>
                      <a:pPr algn="l" fontAlgn="b"/>
                      <a:r>
                        <a:rPr lang="en-GB" sz="1400" u="none" strike="noStrike">
                          <a:effectLst/>
                        </a:rPr>
                        <a:t>Health and Social Care</a:t>
                      </a:r>
                    </a:p>
                  </a:txBody>
                  <a:tcPr anchor="ctr"/>
                </a:tc>
                <a:tc>
                  <a:txBody>
                    <a:bodyPr/>
                    <a:lstStyle/>
                    <a:p>
                      <a:pPr algn="r" fontAlgn="b"/>
                      <a:r>
                        <a:rPr lang="en-GB" sz="1400" u="none" strike="noStrike">
                          <a:effectLst/>
                        </a:rPr>
                        <a:t>65</a:t>
                      </a:r>
                    </a:p>
                  </a:txBody>
                  <a:tcPr anchor="ctr"/>
                </a:tc>
                <a:tc>
                  <a:txBody>
                    <a:bodyPr/>
                    <a:lstStyle/>
                    <a:p>
                      <a:pPr algn="r" fontAlgn="b"/>
                      <a:r>
                        <a:rPr lang="en-GB" sz="1400" u="none" strike="noStrike">
                          <a:effectLst/>
                        </a:rPr>
                        <a:t>4.5</a:t>
                      </a:r>
                    </a:p>
                  </a:txBody>
                  <a:tcPr anchor="ctr"/>
                </a:tc>
                <a:tc>
                  <a:txBody>
                    <a:bodyPr/>
                    <a:lstStyle/>
                    <a:p>
                      <a:pPr algn="r" fontAlgn="b"/>
                      <a:r>
                        <a:rPr lang="en-GB" sz="1400" u="none" strike="noStrike">
                          <a:effectLst/>
                        </a:rPr>
                        <a:t>0.2</a:t>
                      </a:r>
                    </a:p>
                  </a:txBody>
                  <a:tcPr anchor="ctr"/>
                </a:tc>
                <a:tc>
                  <a:txBody>
                    <a:bodyPr/>
                    <a:lstStyle/>
                    <a:p>
                      <a:pPr algn="r" fontAlgn="b"/>
                      <a:r>
                        <a:rPr lang="en-GB" sz="1400" u="none" strike="noStrike">
                          <a:effectLst/>
                        </a:rPr>
                        <a:t>4.7</a:t>
                      </a:r>
                    </a:p>
                  </a:txBody>
                  <a:tcPr anchor="ctr"/>
                </a:tc>
                <a:extLst>
                  <a:ext uri="{0D108BD9-81ED-4DB2-BD59-A6C34878D82A}">
                    <a16:rowId xmlns:a16="http://schemas.microsoft.com/office/drawing/2014/main" val="10649497"/>
                  </a:ext>
                </a:extLst>
              </a:tr>
              <a:tr h="271599">
                <a:tc>
                  <a:txBody>
                    <a:bodyPr/>
                    <a:lstStyle/>
                    <a:p>
                      <a:pPr algn="l" fontAlgn="b"/>
                      <a:r>
                        <a:rPr lang="en-GB" sz="1400" u="none" strike="noStrike">
                          <a:effectLst/>
                        </a:rPr>
                        <a:t>Digital Information and Technology</a:t>
                      </a:r>
                    </a:p>
                  </a:txBody>
                  <a:tcPr anchor="ctr"/>
                </a:tc>
                <a:tc>
                  <a:txBody>
                    <a:bodyPr/>
                    <a:lstStyle/>
                    <a:p>
                      <a:pPr algn="r" fontAlgn="b"/>
                      <a:r>
                        <a:rPr lang="en-GB" sz="1400" u="none" strike="noStrike">
                          <a:effectLst/>
                        </a:rPr>
                        <a:t>85</a:t>
                      </a:r>
                    </a:p>
                  </a:txBody>
                  <a:tcPr anchor="ctr"/>
                </a:tc>
                <a:tc>
                  <a:txBody>
                    <a:bodyPr/>
                    <a:lstStyle/>
                    <a:p>
                      <a:pPr algn="r" fontAlgn="b"/>
                      <a:r>
                        <a:rPr lang="en-GB" sz="1400" u="none" strike="noStrike">
                          <a:effectLst/>
                        </a:rPr>
                        <a:t>5.5</a:t>
                      </a:r>
                    </a:p>
                  </a:txBody>
                  <a:tcPr anchor="ctr"/>
                </a:tc>
                <a:tc>
                  <a:txBody>
                    <a:bodyPr/>
                    <a:lstStyle/>
                    <a:p>
                      <a:pPr algn="r" fontAlgn="b"/>
                      <a:r>
                        <a:rPr lang="en-GB" sz="1400" u="none" strike="noStrike">
                          <a:effectLst/>
                        </a:rPr>
                        <a:t>2.9</a:t>
                      </a:r>
                    </a:p>
                  </a:txBody>
                  <a:tcPr anchor="ctr"/>
                </a:tc>
                <a:tc>
                  <a:txBody>
                    <a:bodyPr/>
                    <a:lstStyle/>
                    <a:p>
                      <a:pPr algn="r" fontAlgn="b"/>
                      <a:r>
                        <a:rPr lang="en-GB" sz="1400" u="none" strike="noStrike">
                          <a:effectLst/>
                        </a:rPr>
                        <a:t>8.4</a:t>
                      </a:r>
                    </a:p>
                  </a:txBody>
                  <a:tcPr anchor="ctr"/>
                </a:tc>
                <a:extLst>
                  <a:ext uri="{0D108BD9-81ED-4DB2-BD59-A6C34878D82A}">
                    <a16:rowId xmlns:a16="http://schemas.microsoft.com/office/drawing/2014/main" val="2330716661"/>
                  </a:ext>
                </a:extLst>
              </a:tr>
              <a:tr h="271599">
                <a:tc>
                  <a:txBody>
                    <a:bodyPr/>
                    <a:lstStyle/>
                    <a:p>
                      <a:pPr algn="l" fontAlgn="b"/>
                      <a:r>
                        <a:rPr lang="en-GB" sz="1400" u="none" strike="noStrike">
                          <a:effectLst/>
                        </a:rPr>
                        <a:t>Finance, Strategy &amp; Transformation</a:t>
                      </a:r>
                    </a:p>
                  </a:txBody>
                  <a:tcPr anchor="ctr"/>
                </a:tc>
                <a:tc>
                  <a:txBody>
                    <a:bodyPr/>
                    <a:lstStyle/>
                    <a:p>
                      <a:pPr algn="r" fontAlgn="b"/>
                      <a:r>
                        <a:rPr lang="en-GB" sz="1400" u="none" strike="noStrike">
                          <a:effectLst/>
                        </a:rPr>
                        <a:t>74</a:t>
                      </a:r>
                    </a:p>
                  </a:txBody>
                  <a:tcPr anchor="ctr"/>
                </a:tc>
                <a:tc>
                  <a:txBody>
                    <a:bodyPr/>
                    <a:lstStyle/>
                    <a:p>
                      <a:pPr algn="r" fontAlgn="b"/>
                      <a:r>
                        <a:rPr lang="en-GB" sz="1400" u="none" strike="noStrike">
                          <a:effectLst/>
                        </a:rPr>
                        <a:t>5.1</a:t>
                      </a:r>
                    </a:p>
                  </a:txBody>
                  <a:tcPr anchor="ctr"/>
                </a:tc>
                <a:tc>
                  <a:txBody>
                    <a:bodyPr/>
                    <a:lstStyle/>
                    <a:p>
                      <a:pPr algn="r" fontAlgn="b"/>
                      <a:r>
                        <a:rPr lang="en-GB" sz="1400" u="none" strike="noStrike">
                          <a:effectLst/>
                        </a:rPr>
                        <a:t>0.5</a:t>
                      </a:r>
                    </a:p>
                  </a:txBody>
                  <a:tcPr anchor="ctr"/>
                </a:tc>
                <a:tc>
                  <a:txBody>
                    <a:bodyPr/>
                    <a:lstStyle/>
                    <a:p>
                      <a:pPr algn="r" fontAlgn="b"/>
                      <a:r>
                        <a:rPr lang="en-GB" sz="1400" u="none" strike="noStrike">
                          <a:effectLst/>
                        </a:rPr>
                        <a:t>5.6</a:t>
                      </a:r>
                    </a:p>
                  </a:txBody>
                  <a:tcPr anchor="ctr"/>
                </a:tc>
                <a:extLst>
                  <a:ext uri="{0D108BD9-81ED-4DB2-BD59-A6C34878D82A}">
                    <a16:rowId xmlns:a16="http://schemas.microsoft.com/office/drawing/2014/main" val="966923694"/>
                  </a:ext>
                </a:extLst>
              </a:tr>
              <a:tr h="271599">
                <a:tc>
                  <a:txBody>
                    <a:bodyPr/>
                    <a:lstStyle/>
                    <a:p>
                      <a:pPr algn="l" fontAlgn="b"/>
                      <a:r>
                        <a:rPr lang="en-GB" sz="1400" u="none" strike="noStrike">
                          <a:effectLst/>
                        </a:rPr>
                        <a:t>Communications</a:t>
                      </a:r>
                    </a:p>
                  </a:txBody>
                  <a:tcPr anchor="ctr"/>
                </a:tc>
                <a:tc>
                  <a:txBody>
                    <a:bodyPr/>
                    <a:lstStyle/>
                    <a:p>
                      <a:pPr algn="r" fontAlgn="b"/>
                      <a:r>
                        <a:rPr lang="en-GB" sz="1400" u="none" strike="noStrike">
                          <a:effectLst/>
                        </a:rPr>
                        <a:t>47</a:t>
                      </a:r>
                    </a:p>
                  </a:txBody>
                  <a:tcPr anchor="ctr"/>
                </a:tc>
                <a:tc>
                  <a:txBody>
                    <a:bodyPr/>
                    <a:lstStyle/>
                    <a:p>
                      <a:pPr algn="r" fontAlgn="b"/>
                      <a:r>
                        <a:rPr lang="en-GB" sz="1400" u="none" strike="noStrike">
                          <a:effectLst/>
                        </a:rPr>
                        <a:t>2.9</a:t>
                      </a:r>
                    </a:p>
                  </a:txBody>
                  <a:tcPr anchor="ctr"/>
                </a:tc>
                <a:tc>
                  <a:txBody>
                    <a:bodyPr/>
                    <a:lstStyle/>
                    <a:p>
                      <a:pPr algn="r" fontAlgn="b"/>
                      <a:r>
                        <a:rPr lang="en-GB" sz="1400" u="none" strike="noStrike">
                          <a:effectLst/>
                        </a:rPr>
                        <a:t>0.3</a:t>
                      </a:r>
                    </a:p>
                  </a:txBody>
                  <a:tcPr anchor="ctr"/>
                </a:tc>
                <a:tc>
                  <a:txBody>
                    <a:bodyPr/>
                    <a:lstStyle/>
                    <a:p>
                      <a:pPr algn="r" fontAlgn="b"/>
                      <a:r>
                        <a:rPr lang="en-GB" sz="1400" u="none" strike="noStrike">
                          <a:effectLst/>
                        </a:rPr>
                        <a:t>3.2</a:t>
                      </a:r>
                    </a:p>
                  </a:txBody>
                  <a:tcPr anchor="ctr"/>
                </a:tc>
                <a:extLst>
                  <a:ext uri="{0D108BD9-81ED-4DB2-BD59-A6C34878D82A}">
                    <a16:rowId xmlns:a16="http://schemas.microsoft.com/office/drawing/2014/main" val="661464811"/>
                  </a:ext>
                </a:extLst>
              </a:tr>
              <a:tr h="271599">
                <a:tc>
                  <a:txBody>
                    <a:bodyPr/>
                    <a:lstStyle/>
                    <a:p>
                      <a:pPr marL="0" lvl="0" algn="l" rtl="0">
                        <a:buNone/>
                      </a:pPr>
                      <a:r>
                        <a:rPr lang="en-GB" sz="1400" u="none" strike="noStrike" kern="1200">
                          <a:effectLst/>
                        </a:rPr>
                        <a:t>People and Places</a:t>
                      </a:r>
                      <a:endParaRPr lang="en-US"/>
                    </a:p>
                  </a:txBody>
                  <a:tcPr/>
                </a:tc>
                <a:tc>
                  <a:txBody>
                    <a:bodyPr/>
                    <a:lstStyle/>
                    <a:p>
                      <a:pPr marL="0" lvl="0" algn="r" defTabSz="914400" rtl="0">
                        <a:buNone/>
                      </a:pPr>
                      <a:r>
                        <a:rPr lang="en-GB" sz="1400" u="none" strike="noStrike" kern="1200">
                          <a:effectLst/>
                        </a:rPr>
                        <a:t>37</a:t>
                      </a:r>
                      <a:endParaRPr lang="en-US"/>
                    </a:p>
                  </a:txBody>
                  <a:tcPr/>
                </a:tc>
                <a:tc>
                  <a:txBody>
                    <a:bodyPr/>
                    <a:lstStyle/>
                    <a:p>
                      <a:pPr marL="0" lvl="0" algn="r" defTabSz="914400" rtl="0">
                        <a:buNone/>
                      </a:pPr>
                      <a:r>
                        <a:rPr lang="en-GB" sz="1400" u="none" strike="noStrike" kern="1200">
                          <a:effectLst/>
                        </a:rPr>
                        <a:t>1.7</a:t>
                      </a:r>
                      <a:endParaRPr lang="en-US"/>
                    </a:p>
                  </a:txBody>
                  <a:tcPr/>
                </a:tc>
                <a:tc>
                  <a:txBody>
                    <a:bodyPr/>
                    <a:lstStyle/>
                    <a:p>
                      <a:pPr marL="0" lvl="0" algn="r" defTabSz="914400" rtl="0">
                        <a:buNone/>
                      </a:pPr>
                      <a:r>
                        <a:rPr lang="en-GB" sz="1400" u="none" strike="noStrike" kern="1200">
                          <a:effectLst/>
                        </a:rPr>
                        <a:t>3.6</a:t>
                      </a:r>
                      <a:endParaRPr lang="en-US"/>
                    </a:p>
                  </a:txBody>
                  <a:tcPr/>
                </a:tc>
                <a:tc>
                  <a:txBody>
                    <a:bodyPr/>
                    <a:lstStyle/>
                    <a:p>
                      <a:pPr marL="0" lvl="0" algn="r" defTabSz="914400" rtl="0">
                        <a:buNone/>
                      </a:pPr>
                      <a:r>
                        <a:rPr lang="en-GB" sz="1400" u="none" strike="noStrike" kern="1200">
                          <a:effectLst/>
                        </a:rPr>
                        <a:t>5.3</a:t>
                      </a:r>
                      <a:endParaRPr lang="en-US"/>
                    </a:p>
                  </a:txBody>
                  <a:tcPr/>
                </a:tc>
                <a:extLst>
                  <a:ext uri="{0D108BD9-81ED-4DB2-BD59-A6C34878D82A}">
                    <a16:rowId xmlns:a16="http://schemas.microsoft.com/office/drawing/2014/main" val="2324836442"/>
                  </a:ext>
                </a:extLst>
              </a:tr>
              <a:tr h="271599">
                <a:tc>
                  <a:txBody>
                    <a:bodyPr/>
                    <a:lstStyle/>
                    <a:p>
                      <a:pPr lvl="0" algn="l">
                        <a:buNone/>
                      </a:pPr>
                      <a:r>
                        <a:rPr lang="en-GB" sz="1400" u="none" strike="noStrike">
                          <a:effectLst/>
                        </a:rPr>
                        <a:t>Contingency and reserves</a:t>
                      </a:r>
                      <a:endParaRPr lang="en-US"/>
                    </a:p>
                  </a:txBody>
                  <a:tcPr/>
                </a:tc>
                <a:tc>
                  <a:txBody>
                    <a:bodyPr/>
                    <a:lstStyle/>
                    <a:p>
                      <a:pPr lvl="0" algn="r" defTabSz="914400">
                        <a:buNone/>
                      </a:pPr>
                      <a:endParaRPr lang="en-GB" sz="1400" u="none" strike="noStrike">
                        <a:effectLst/>
                      </a:endParaRPr>
                    </a:p>
                  </a:txBody>
                  <a:tcPr/>
                </a:tc>
                <a:tc>
                  <a:txBody>
                    <a:bodyPr/>
                    <a:lstStyle/>
                    <a:p>
                      <a:pPr lvl="0" algn="r" defTabSz="914400">
                        <a:buNone/>
                      </a:pPr>
                      <a:r>
                        <a:rPr lang="en-GB" sz="1400" u="none" strike="noStrike">
                          <a:effectLst/>
                        </a:rPr>
                        <a:t>0.0</a:t>
                      </a:r>
                      <a:endParaRPr lang="en-US"/>
                    </a:p>
                  </a:txBody>
                  <a:tcPr/>
                </a:tc>
                <a:tc>
                  <a:txBody>
                    <a:bodyPr/>
                    <a:lstStyle/>
                    <a:p>
                      <a:pPr lvl="0" algn="r" defTabSz="914400">
                        <a:buNone/>
                      </a:pPr>
                      <a:r>
                        <a:rPr lang="en-GB" sz="1400" u="none" strike="noStrike">
                          <a:effectLst/>
                        </a:rPr>
                        <a:t>0.9</a:t>
                      </a:r>
                      <a:endParaRPr lang="en-US"/>
                    </a:p>
                  </a:txBody>
                  <a:tcPr/>
                </a:tc>
                <a:tc>
                  <a:txBody>
                    <a:bodyPr/>
                    <a:lstStyle/>
                    <a:p>
                      <a:pPr lvl="0" algn="r" defTabSz="914400">
                        <a:buNone/>
                      </a:pPr>
                      <a:r>
                        <a:rPr lang="en-GB" sz="1400" u="none" strike="noStrike">
                          <a:effectLst/>
                        </a:rPr>
                        <a:t>0.9</a:t>
                      </a:r>
                      <a:endParaRPr lang="en-US"/>
                    </a:p>
                  </a:txBody>
                  <a:tcPr/>
                </a:tc>
                <a:extLst>
                  <a:ext uri="{0D108BD9-81ED-4DB2-BD59-A6C34878D82A}">
                    <a16:rowId xmlns:a16="http://schemas.microsoft.com/office/drawing/2014/main" val="3971354877"/>
                  </a:ext>
                </a:extLst>
              </a:tr>
              <a:tr h="46020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u="none" strike="noStrike">
                          <a:effectLst/>
                        </a:rPr>
                        <a:t>Depreciation and amortisation (non-cash)</a:t>
                      </a:r>
                    </a:p>
                  </a:txBody>
                  <a:tcPr anchor="ctr"/>
                </a:tc>
                <a:tc>
                  <a:txBody>
                    <a:bodyPr/>
                    <a:lstStyle/>
                    <a:p>
                      <a:pPr algn="r" fontAlgn="b"/>
                      <a:endParaRPr lang="en-GB" sz="1400" u="none" strike="noStrike">
                        <a:effectLst/>
                      </a:endParaRPr>
                    </a:p>
                  </a:txBody>
                  <a:tcPr anchor="ctr"/>
                </a:tc>
                <a:tc>
                  <a:txBody>
                    <a:bodyPr/>
                    <a:lstStyle/>
                    <a:p>
                      <a:pPr algn="r" fontAlgn="b"/>
                      <a:r>
                        <a:rPr lang="en-GB" sz="1400" u="none" strike="noStrike">
                          <a:effectLst/>
                        </a:rPr>
                        <a:t>-</a:t>
                      </a:r>
                    </a:p>
                  </a:txBody>
                  <a:tcPr anchor="ctr"/>
                </a:tc>
                <a:tc>
                  <a:txBody>
                    <a:bodyPr/>
                    <a:lstStyle/>
                    <a:p>
                      <a:pPr algn="r" fontAlgn="b"/>
                      <a:r>
                        <a:rPr lang="en-GB" sz="1400" u="none" strike="noStrike">
                          <a:effectLst/>
                        </a:rPr>
                        <a:t>0.5</a:t>
                      </a:r>
                    </a:p>
                  </a:txBody>
                  <a:tcPr anchor="ctr"/>
                </a:tc>
                <a:tc>
                  <a:txBody>
                    <a:bodyPr/>
                    <a:lstStyle/>
                    <a:p>
                      <a:pPr algn="r" fontAlgn="b"/>
                      <a:r>
                        <a:rPr lang="en-GB" sz="1400" u="none" strike="noStrike">
                          <a:effectLst/>
                        </a:rPr>
                        <a:t>0.5</a:t>
                      </a:r>
                    </a:p>
                  </a:txBody>
                  <a:tcPr anchor="ctr"/>
                </a:tc>
                <a:extLst>
                  <a:ext uri="{0D108BD9-81ED-4DB2-BD59-A6C34878D82A}">
                    <a16:rowId xmlns:a16="http://schemas.microsoft.com/office/drawing/2014/main" val="3176651406"/>
                  </a:ext>
                </a:extLst>
              </a:tr>
              <a:tr h="324410">
                <a:tc>
                  <a:txBody>
                    <a:bodyPr/>
                    <a:lstStyle/>
                    <a:p>
                      <a:pPr marL="0" lvl="0" indent="0" algn="l">
                        <a:lnSpc>
                          <a:spcPct val="100000"/>
                        </a:lnSpc>
                        <a:spcBef>
                          <a:spcPts val="0"/>
                        </a:spcBef>
                        <a:spcAft>
                          <a:spcPts val="0"/>
                        </a:spcAft>
                        <a:buNone/>
                      </a:pPr>
                      <a:r>
                        <a:rPr lang="en-GB" sz="1400" u="none" strike="noStrike" noProof="0">
                          <a:effectLst/>
                        </a:rPr>
                        <a:t>Estimate 2022-23 pay award (3%)</a:t>
                      </a:r>
                    </a:p>
                  </a:txBody>
                  <a:tcPr/>
                </a:tc>
                <a:tc>
                  <a:txBody>
                    <a:bodyPr/>
                    <a:lstStyle/>
                    <a:p>
                      <a:pPr lvl="0" algn="r">
                        <a:buNone/>
                      </a:pPr>
                      <a:endParaRPr lang="en-GB" sz="1400" u="none" strike="noStrike">
                        <a:effectLst/>
                      </a:endParaRPr>
                    </a:p>
                  </a:txBody>
                  <a:tcPr/>
                </a:tc>
                <a:tc>
                  <a:txBody>
                    <a:bodyPr/>
                    <a:lstStyle/>
                    <a:p>
                      <a:pPr lvl="0" algn="r">
                        <a:buNone/>
                      </a:pPr>
                      <a:r>
                        <a:rPr lang="en-GB" sz="1400" u="none" strike="noStrike">
                          <a:effectLst/>
                        </a:rPr>
                        <a:t>1.6</a:t>
                      </a:r>
                    </a:p>
                  </a:txBody>
                  <a:tcPr/>
                </a:tc>
                <a:tc>
                  <a:txBody>
                    <a:bodyPr/>
                    <a:lstStyle/>
                    <a:p>
                      <a:pPr lvl="0" algn="r">
                        <a:buNone/>
                      </a:pPr>
                      <a:r>
                        <a:rPr lang="en-GB" sz="1400" u="none" strike="noStrike">
                          <a:effectLst/>
                        </a:rPr>
                        <a:t>-</a:t>
                      </a:r>
                    </a:p>
                  </a:txBody>
                  <a:tcPr/>
                </a:tc>
                <a:tc>
                  <a:txBody>
                    <a:bodyPr/>
                    <a:lstStyle/>
                    <a:p>
                      <a:pPr lvl="0" algn="r">
                        <a:buNone/>
                      </a:pPr>
                      <a:r>
                        <a:rPr lang="en-GB" sz="1400" u="none" strike="noStrike">
                          <a:effectLst/>
                        </a:rPr>
                        <a:t>1.6</a:t>
                      </a:r>
                    </a:p>
                  </a:txBody>
                  <a:tcPr/>
                </a:tc>
                <a:extLst>
                  <a:ext uri="{0D108BD9-81ED-4DB2-BD59-A6C34878D82A}">
                    <a16:rowId xmlns:a16="http://schemas.microsoft.com/office/drawing/2014/main" val="1904796030"/>
                  </a:ext>
                </a:extLst>
              </a:tr>
              <a:tr h="460209">
                <a:tc>
                  <a:txBody>
                    <a:bodyPr/>
                    <a:lstStyle/>
                    <a:p>
                      <a:pPr marL="0" lvl="0" indent="0" algn="l">
                        <a:lnSpc>
                          <a:spcPct val="100000"/>
                        </a:lnSpc>
                        <a:spcBef>
                          <a:spcPts val="0"/>
                        </a:spcBef>
                        <a:spcAft>
                          <a:spcPts val="0"/>
                        </a:spcAft>
                        <a:buNone/>
                      </a:pPr>
                      <a:r>
                        <a:rPr lang="en-GB" sz="1400" u="none" strike="noStrike" noProof="0">
                          <a:effectLst/>
                        </a:rPr>
                        <a:t>Deficit (savings to find through vacancy management etc)</a:t>
                      </a:r>
                    </a:p>
                  </a:txBody>
                  <a:tcPr/>
                </a:tc>
                <a:tc>
                  <a:txBody>
                    <a:bodyPr/>
                    <a:lstStyle/>
                    <a:p>
                      <a:pPr lvl="0" algn="r">
                        <a:buNone/>
                      </a:pPr>
                      <a:endParaRPr lang="en-GB" sz="1400" u="none" strike="noStrike">
                        <a:effectLst/>
                      </a:endParaRPr>
                    </a:p>
                  </a:txBody>
                  <a:tcPr/>
                </a:tc>
                <a:tc>
                  <a:txBody>
                    <a:bodyPr/>
                    <a:lstStyle/>
                    <a:p>
                      <a:pPr lvl="0" algn="r">
                        <a:buNone/>
                      </a:pPr>
                      <a:r>
                        <a:rPr lang="en-GB" sz="1400" u="none" strike="noStrike">
                          <a:effectLst/>
                        </a:rPr>
                        <a:t>(4.1)</a:t>
                      </a:r>
                    </a:p>
                  </a:txBody>
                  <a:tcPr/>
                </a:tc>
                <a:tc>
                  <a:txBody>
                    <a:bodyPr/>
                    <a:lstStyle/>
                    <a:p>
                      <a:pPr lvl="0" algn="r">
                        <a:buNone/>
                      </a:pPr>
                      <a:r>
                        <a:rPr lang="en-GB" sz="1400" u="none" strike="noStrike">
                          <a:effectLst/>
                        </a:rPr>
                        <a:t>-</a:t>
                      </a:r>
                    </a:p>
                  </a:txBody>
                  <a:tcPr/>
                </a:tc>
                <a:tc>
                  <a:txBody>
                    <a:bodyPr/>
                    <a:lstStyle/>
                    <a:p>
                      <a:pPr lvl="0" algn="r">
                        <a:buNone/>
                      </a:pPr>
                      <a:r>
                        <a:rPr lang="en-GB" sz="1400" u="none" strike="noStrike">
                          <a:effectLst/>
                        </a:rPr>
                        <a:t>(4.1)</a:t>
                      </a:r>
                    </a:p>
                  </a:txBody>
                  <a:tcPr/>
                </a:tc>
                <a:extLst>
                  <a:ext uri="{0D108BD9-81ED-4DB2-BD59-A6C34878D82A}">
                    <a16:rowId xmlns:a16="http://schemas.microsoft.com/office/drawing/2014/main" val="2781834659"/>
                  </a:ext>
                </a:extLst>
              </a:tr>
              <a:tr h="460209">
                <a:tc>
                  <a:txBody>
                    <a:bodyPr/>
                    <a:lstStyle/>
                    <a:p>
                      <a:pPr marL="0" algn="l" rtl="0" eaLnBrk="1" fontAlgn="b" latinLnBrk="0" hangingPunct="1"/>
                      <a:r>
                        <a:rPr lang="en-GB" sz="1400" u="none" strike="noStrike" kern="1200">
                          <a:effectLst/>
                        </a:rPr>
                        <a:t>Total revenue expenditure </a:t>
                      </a:r>
                    </a:p>
                  </a:txBody>
                  <a:tcPr anchor="ctr"/>
                </a:tc>
                <a:tc>
                  <a:txBody>
                    <a:bodyPr/>
                    <a:lstStyle/>
                    <a:p>
                      <a:pPr marL="0" algn="r" defTabSz="914400" rtl="0" eaLnBrk="1" fontAlgn="b" latinLnBrk="0" hangingPunct="1"/>
                      <a:r>
                        <a:rPr lang="en-GB" sz="1400" u="none" strike="noStrike" kern="1200">
                          <a:effectLst/>
                        </a:rPr>
                        <a:t>872</a:t>
                      </a:r>
                    </a:p>
                  </a:txBody>
                  <a:tcPr anchor="ctr"/>
                </a:tc>
                <a:tc>
                  <a:txBody>
                    <a:bodyPr/>
                    <a:lstStyle/>
                    <a:p>
                      <a:pPr marL="0" algn="r" defTabSz="914400" rtl="0" eaLnBrk="1" fontAlgn="b" latinLnBrk="0" hangingPunct="1"/>
                      <a:r>
                        <a:rPr lang="en-GB" sz="1400" u="none" strike="noStrike" kern="1200">
                          <a:effectLst/>
                        </a:rPr>
                        <a:t>54.9</a:t>
                      </a:r>
                    </a:p>
                  </a:txBody>
                  <a:tcPr anchor="ctr"/>
                </a:tc>
                <a:tc>
                  <a:txBody>
                    <a:bodyPr/>
                    <a:lstStyle/>
                    <a:p>
                      <a:pPr marL="0" algn="r" defTabSz="914400" rtl="0" eaLnBrk="1" fontAlgn="b" latinLnBrk="0" hangingPunct="1"/>
                      <a:r>
                        <a:rPr lang="en-GB" sz="1400" u="none" strike="noStrike" kern="1200">
                          <a:effectLst/>
                        </a:rPr>
                        <a:t>23.7</a:t>
                      </a:r>
                    </a:p>
                  </a:txBody>
                  <a:tcPr anchor="ctr"/>
                </a:tc>
                <a:tc>
                  <a:txBody>
                    <a:bodyPr/>
                    <a:lstStyle/>
                    <a:p>
                      <a:pPr marL="0" algn="r" defTabSz="914400" rtl="0" eaLnBrk="1" fontAlgn="b" latinLnBrk="0" hangingPunct="1"/>
                      <a:r>
                        <a:rPr lang="en-GB" sz="1400" u="none" strike="noStrike" kern="1200" dirty="0">
                          <a:effectLst/>
                        </a:rPr>
                        <a:t>78.6</a:t>
                      </a:r>
                    </a:p>
                  </a:txBody>
                  <a:tcPr anchor="ctr"/>
                </a:tc>
                <a:extLst>
                  <a:ext uri="{0D108BD9-81ED-4DB2-BD59-A6C34878D82A}">
                    <a16:rowId xmlns:a16="http://schemas.microsoft.com/office/drawing/2014/main" val="2909926301"/>
                  </a:ext>
                </a:extLst>
              </a:tr>
            </a:tbl>
          </a:graphicData>
        </a:graphic>
      </p:graphicFrame>
      <p:sp>
        <p:nvSpPr>
          <p:cNvPr id="8" name="Slide Number Placeholder 7">
            <a:extLst>
              <a:ext uri="{FF2B5EF4-FFF2-40B4-BE49-F238E27FC236}">
                <a16:creationId xmlns:a16="http://schemas.microsoft.com/office/drawing/2014/main" id="{280E475C-B137-4C17-8206-0EF75E2A11DF}"/>
              </a:ext>
            </a:extLst>
          </p:cNvPr>
          <p:cNvSpPr>
            <a:spLocks noGrp="1"/>
          </p:cNvSpPr>
          <p:nvPr>
            <p:ph type="sldNum" sz="quarter" idx="4"/>
          </p:nvPr>
        </p:nvSpPr>
        <p:spPr>
          <a:xfrm>
            <a:off x="9453751" y="6478508"/>
            <a:ext cx="2743200" cy="365125"/>
          </a:xfrm>
        </p:spPr>
        <p:txBody>
          <a:bodyPr/>
          <a:lstStyle/>
          <a:p>
            <a:fld id="{FD914462-0A0E-4602-BFA1-33271CD95439}" type="slidenum">
              <a:rPr lang="en-GB" smtClean="0"/>
              <a:pPr/>
              <a:t>30</a:t>
            </a:fld>
            <a:endParaRPr lang="en-GB"/>
          </a:p>
        </p:txBody>
      </p:sp>
      <p:sp>
        <p:nvSpPr>
          <p:cNvPr id="6" name="Title 5">
            <a:extLst>
              <a:ext uri="{FF2B5EF4-FFF2-40B4-BE49-F238E27FC236}">
                <a16:creationId xmlns:a16="http://schemas.microsoft.com/office/drawing/2014/main" id="{32E6C771-93E2-5178-87D4-90D2539B979A}"/>
              </a:ext>
            </a:extLst>
          </p:cNvPr>
          <p:cNvSpPr txBox="1">
            <a:spLocks noGrp="1"/>
          </p:cNvSpPr>
          <p:nvPr>
            <p:ph type="title" idx="4294967295"/>
          </p:nvPr>
        </p:nvSpPr>
        <p:spPr>
          <a:xfrm>
            <a:off x="627437" y="346974"/>
            <a:ext cx="491036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n-lt"/>
                <a:ea typeface="+mn-ea"/>
                <a:cs typeface="+mn-cs"/>
              </a:rPr>
              <a:t>2022/23 budget </a:t>
            </a:r>
          </a:p>
        </p:txBody>
      </p:sp>
    </p:spTree>
    <p:extLst>
      <p:ext uri="{BB962C8B-B14F-4D97-AF65-F5344CB8AC3E}">
        <p14:creationId xmlns:p14="http://schemas.microsoft.com/office/powerpoint/2010/main" val="2531822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FFE52BD-8430-4693-ABA9-8152ED25DEF3}"/>
              </a:ext>
              <a:ext uri="{C183D7F6-B498-43B3-948B-1728B52AA6E4}">
                <adec:decorative xmlns:adec="http://schemas.microsoft.com/office/drawing/2017/decorative" val="1"/>
              </a:ext>
            </a:extLst>
          </p:cNvPr>
          <p:cNvSpPr/>
          <p:nvPr/>
        </p:nvSpPr>
        <p:spPr>
          <a:xfrm>
            <a:off x="632564" y="5486987"/>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4FD61F18-902A-4A63-A542-21F04D53B9A9}"/>
              </a:ext>
            </a:extLst>
          </p:cNvPr>
          <p:cNvSpPr>
            <a:spLocks noGrp="1"/>
          </p:cNvSpPr>
          <p:nvPr>
            <p:ph type="ctrTitle"/>
          </p:nvPr>
        </p:nvSpPr>
        <p:spPr>
          <a:xfrm>
            <a:off x="529900" y="1354408"/>
            <a:ext cx="11132199" cy="1276350"/>
          </a:xfrm>
        </p:spPr>
        <p:txBody>
          <a:bodyPr/>
          <a:lstStyle/>
          <a:p>
            <a:r>
              <a:rPr lang="en-GB">
                <a:solidFill>
                  <a:srgbClr val="18646E"/>
                </a:solidFill>
              </a:rPr>
              <a:t>Printing this document</a:t>
            </a:r>
          </a:p>
        </p:txBody>
      </p:sp>
      <p:pic>
        <p:nvPicPr>
          <p:cNvPr id="10" name="Graphic 9">
            <a:extLst>
              <a:ext uri="{FF2B5EF4-FFF2-40B4-BE49-F238E27FC236}">
                <a16:creationId xmlns:a16="http://schemas.microsoft.com/office/drawing/2014/main" id="{59718825-C9E3-455C-9169-11A3E22FD6D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3693" y="5608067"/>
            <a:ext cx="477839" cy="477839"/>
          </a:xfrm>
          <a:prstGeom prst="rect">
            <a:avLst/>
          </a:prstGeom>
        </p:spPr>
      </p:pic>
      <p:sp>
        <p:nvSpPr>
          <p:cNvPr id="8" name="TextBox 7">
            <a:extLst>
              <a:ext uri="{FF2B5EF4-FFF2-40B4-BE49-F238E27FC236}">
                <a16:creationId xmlns:a16="http://schemas.microsoft.com/office/drawing/2014/main" id="{3BED23C4-DC4B-438A-BA0A-4EC72E17B6C0}"/>
              </a:ext>
            </a:extLst>
          </p:cNvPr>
          <p:cNvSpPr txBox="1"/>
          <p:nvPr/>
        </p:nvSpPr>
        <p:spPr>
          <a:xfrm>
            <a:off x="1437881" y="5585376"/>
            <a:ext cx="4309776" cy="523220"/>
          </a:xfrm>
          <a:prstGeom prst="rect">
            <a:avLst/>
          </a:prstGeom>
          <a:noFill/>
        </p:spPr>
        <p:txBody>
          <a:bodyPr wrap="square" rtlCol="0">
            <a:spAutoFit/>
          </a:bodyPr>
          <a:lstStyle/>
          <a:p>
            <a:r>
              <a:rPr lang="en-GB" sz="1400">
                <a:solidFill>
                  <a:schemeClr val="bg1"/>
                </a:solidFill>
              </a:rPr>
              <a:t>To request a print-friendly version of this document please email </a:t>
            </a:r>
            <a:r>
              <a:rPr lang="en-GB" sz="1400" b="1" u="sng">
                <a:solidFill>
                  <a:schemeClr val="bg1"/>
                </a:solidFill>
                <a:hlinkClick r:id="rId4">
                  <a:extLst>
                    <a:ext uri="{A12FA001-AC4F-418D-AE19-62706E023703}">
                      <ahyp:hlinkClr xmlns:ahyp="http://schemas.microsoft.com/office/drawing/2018/hyperlinkcolor" val="tx"/>
                    </a:ext>
                  </a:extLst>
                </a:hlinkClick>
              </a:rPr>
              <a:t>commsadminteam@nice.org.uk</a:t>
            </a:r>
            <a:endParaRPr lang="en-GB" sz="1400" b="1" u="sng">
              <a:solidFill>
                <a:schemeClr val="bg1"/>
              </a:solidFill>
            </a:endParaRPr>
          </a:p>
        </p:txBody>
      </p:sp>
      <p:sp>
        <p:nvSpPr>
          <p:cNvPr id="7" name="Text Placeholder 3">
            <a:extLst>
              <a:ext uri="{FF2B5EF4-FFF2-40B4-BE49-F238E27FC236}">
                <a16:creationId xmlns:a16="http://schemas.microsoft.com/office/drawing/2014/main" id="{18460AC2-606E-4745-A861-4D3B04356C28}"/>
              </a:ext>
            </a:extLst>
          </p:cNvPr>
          <p:cNvSpPr txBox="1">
            <a:spLocks/>
          </p:cNvSpPr>
          <p:nvPr/>
        </p:nvSpPr>
        <p:spPr>
          <a:xfrm>
            <a:off x="6785022" y="6085908"/>
            <a:ext cx="5641439" cy="477838"/>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solidFill>
                  <a:schemeClr val="bg1"/>
                </a:solidFill>
                <a:latin typeface="Lato" panose="020F0502020204030203" pitchFamily="34" charset="77"/>
                <a:ea typeface="Times New Roman" panose="02020603050405020304" pitchFamily="18" charset="0"/>
              </a:rPr>
              <a:t>© NICE 2022. All rights reserved. Subject to </a:t>
            </a:r>
            <a:r>
              <a:rPr lang="en-GB" sz="1400">
                <a:solidFill>
                  <a:schemeClr val="bg1"/>
                </a:solidFill>
                <a:latin typeface="Lato" panose="020F0502020204030203" pitchFamily="34" charset="77"/>
                <a:ea typeface="Times New Roman" panose="02020603050405020304" pitchFamily="18" charset="0"/>
                <a:hlinkClick r:id="rId5">
                  <a:extLst>
                    <a:ext uri="{A12FA001-AC4F-418D-AE19-62706E023703}">
                      <ahyp:hlinkClr xmlns:ahyp="http://schemas.microsoft.com/office/drawing/2018/hyperlinkcolor" val="tx"/>
                    </a:ext>
                  </a:extLst>
                </a:hlinkClick>
              </a:rPr>
              <a:t>Notice of rights</a:t>
            </a:r>
            <a:r>
              <a:rPr lang="en-GB" sz="1400">
                <a:solidFill>
                  <a:schemeClr val="bg1"/>
                </a:solidFill>
                <a:latin typeface="Lato" panose="020F0502020204030203" pitchFamily="34" charset="77"/>
                <a:ea typeface="Times New Roman" panose="02020603050405020304" pitchFamily="18" charset="0"/>
              </a:rPr>
              <a:t>.</a:t>
            </a:r>
            <a:r>
              <a:rPr lang="en-GB" sz="1400">
                <a:solidFill>
                  <a:schemeClr val="bg1"/>
                </a:solidFill>
                <a:latin typeface="Lato" panose="020F0502020204030203" pitchFamily="34" charset="77"/>
              </a:rPr>
              <a:t> </a:t>
            </a:r>
            <a:endParaRPr lang="en-US" sz="1400">
              <a:solidFill>
                <a:schemeClr val="bg1"/>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B865CDB3-781E-4530-BE1E-2DF78FF475BC}"/>
              </a:ext>
            </a:extLst>
          </p:cNvPr>
          <p:cNvSpPr>
            <a:spLocks noGrp="1"/>
          </p:cNvSpPr>
          <p:nvPr>
            <p:ph type="sldNum" sz="quarter" idx="4"/>
          </p:nvPr>
        </p:nvSpPr>
        <p:spPr/>
        <p:txBody>
          <a:bodyPr/>
          <a:lstStyle/>
          <a:p>
            <a:fld id="{FD914462-0A0E-4602-BFA1-33271CD95439}" type="slidenum">
              <a:rPr lang="en-GB" dirty="0" smtClean="0"/>
              <a:pPr/>
              <a:t>31</a:t>
            </a:fld>
            <a:endParaRPr lang="en-GB"/>
          </a:p>
        </p:txBody>
      </p:sp>
    </p:spTree>
    <p:extLst>
      <p:ext uri="{BB962C8B-B14F-4D97-AF65-F5344CB8AC3E}">
        <p14:creationId xmlns:p14="http://schemas.microsoft.com/office/powerpoint/2010/main" val="239239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5C75-C275-C843-A795-967CD4641A61}"/>
              </a:ext>
            </a:extLst>
          </p:cNvPr>
          <p:cNvSpPr>
            <a:spLocks noGrp="1"/>
          </p:cNvSpPr>
          <p:nvPr>
            <p:ph type="ctrTitle"/>
          </p:nvPr>
        </p:nvSpPr>
        <p:spPr>
          <a:xfrm>
            <a:off x="496384" y="487510"/>
            <a:ext cx="11075987" cy="505407"/>
          </a:xfrm>
        </p:spPr>
        <p:txBody>
          <a:bodyPr>
            <a:normAutofit/>
          </a:bodyPr>
          <a:lstStyle/>
          <a:p>
            <a:pPr marL="36000"/>
            <a:r>
              <a:rPr lang="en-GB" sz="3000">
                <a:latin typeface="Lato"/>
                <a:ea typeface="Lato"/>
                <a:cs typeface="Lato"/>
              </a:rPr>
              <a:t>In 2021/22 we continued to deliver for people and patients</a:t>
            </a:r>
            <a:endParaRPr lang="en-US" sz="3000"/>
          </a:p>
        </p:txBody>
      </p:sp>
      <p:sp>
        <p:nvSpPr>
          <p:cNvPr id="6" name="Slide Number Placeholder 5">
            <a:extLst>
              <a:ext uri="{FF2B5EF4-FFF2-40B4-BE49-F238E27FC236}">
                <a16:creationId xmlns:a16="http://schemas.microsoft.com/office/drawing/2014/main" id="{A5531D7C-541F-4C29-8CA0-707F1C3460AE}"/>
              </a:ext>
            </a:extLst>
          </p:cNvPr>
          <p:cNvSpPr>
            <a:spLocks noGrp="1"/>
          </p:cNvSpPr>
          <p:nvPr>
            <p:ph type="sldNum" sz="quarter" idx="4"/>
          </p:nvPr>
        </p:nvSpPr>
        <p:spPr/>
        <p:txBody>
          <a:bodyPr/>
          <a:lstStyle/>
          <a:p>
            <a:fld id="{FD914462-0A0E-4602-BFA1-33271CD95439}" type="slidenum">
              <a:rPr lang="en-GB" smtClean="0"/>
              <a:pPr/>
              <a:t>4</a:t>
            </a:fld>
            <a:endParaRPr lang="en-GB" dirty="0"/>
          </a:p>
        </p:txBody>
      </p:sp>
      <p:sp>
        <p:nvSpPr>
          <p:cNvPr id="10" name="Subtitle 2">
            <a:extLst>
              <a:ext uri="{FF2B5EF4-FFF2-40B4-BE49-F238E27FC236}">
                <a16:creationId xmlns:a16="http://schemas.microsoft.com/office/drawing/2014/main" id="{584C34A4-8C96-4B66-BBF5-4DE1E146713C}"/>
              </a:ext>
            </a:extLst>
          </p:cNvPr>
          <p:cNvSpPr txBox="1">
            <a:spLocks/>
          </p:cNvSpPr>
          <p:nvPr/>
        </p:nvSpPr>
        <p:spPr>
          <a:xfrm>
            <a:off x="550717" y="1147662"/>
            <a:ext cx="11022158" cy="349632"/>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r>
              <a:rPr lang="en-GB" sz="1800">
                <a:latin typeface="Lato"/>
              </a:rPr>
              <a:t>Highlights include:</a:t>
            </a:r>
            <a:endParaRPr lang="en-US" sz="1800"/>
          </a:p>
        </p:txBody>
      </p:sp>
      <p:sp>
        <p:nvSpPr>
          <p:cNvPr id="22" name="Rectangle 21">
            <a:extLst>
              <a:ext uri="{FF2B5EF4-FFF2-40B4-BE49-F238E27FC236}">
                <a16:creationId xmlns:a16="http://schemas.microsoft.com/office/drawing/2014/main" id="{6970D2DD-6B58-4125-9782-E5D966517C55}"/>
              </a:ext>
            </a:extLst>
          </p:cNvPr>
          <p:cNvSpPr/>
          <p:nvPr/>
        </p:nvSpPr>
        <p:spPr>
          <a:xfrm>
            <a:off x="614048" y="3783127"/>
            <a:ext cx="2664217" cy="17402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400" b="1" dirty="0">
                <a:solidFill>
                  <a:schemeClr val="tx1"/>
                </a:solidFill>
                <a:ea typeface="Lato Black" panose="020F0502020204030203" pitchFamily="34" charset="0"/>
                <a:cs typeface="Lato Black" panose="020F0502020204030203" pitchFamily="34" charset="0"/>
              </a:rPr>
              <a:t>We published</a:t>
            </a:r>
          </a:p>
          <a:p>
            <a:pPr algn="ctr"/>
            <a:endParaRPr lang="en-GB" sz="1200" dirty="0">
              <a:solidFill>
                <a:schemeClr val="tx1"/>
              </a:solidFill>
            </a:endParaRPr>
          </a:p>
          <a:p>
            <a:pPr algn="ctr"/>
            <a:endParaRPr lang="en-GB" sz="1200" dirty="0">
              <a:solidFill>
                <a:schemeClr val="tx1"/>
              </a:solidFill>
            </a:endParaRPr>
          </a:p>
          <a:p>
            <a:pPr algn="ctr"/>
            <a:endParaRPr lang="en-GB" sz="1200" dirty="0">
              <a:solidFill>
                <a:schemeClr val="tx1"/>
              </a:solidFill>
            </a:endParaRPr>
          </a:p>
          <a:p>
            <a:pPr algn="ctr"/>
            <a:endParaRPr lang="en-GB" sz="1200" dirty="0">
              <a:solidFill>
                <a:schemeClr val="tx1"/>
              </a:solidFill>
            </a:endParaRPr>
          </a:p>
          <a:p>
            <a:pPr algn="ctr"/>
            <a:endParaRPr lang="en-GB" sz="1200" dirty="0">
              <a:solidFill>
                <a:schemeClr val="tx1"/>
              </a:solidFill>
            </a:endParaRPr>
          </a:p>
          <a:p>
            <a:pPr algn="ctr"/>
            <a:r>
              <a:rPr lang="en-GB" sz="1100" dirty="0">
                <a:solidFill>
                  <a:schemeClr val="tx1"/>
                </a:solidFill>
              </a:rPr>
              <a:t>pieces of technology appraisal and highly specialised technologies guidance</a:t>
            </a:r>
            <a:endParaRPr lang="en-GB" sz="1000" dirty="0">
              <a:solidFill>
                <a:schemeClr val="tx1"/>
              </a:solidFill>
            </a:endParaRPr>
          </a:p>
        </p:txBody>
      </p:sp>
      <p:sp>
        <p:nvSpPr>
          <p:cNvPr id="26" name="TextBox 25">
            <a:extLst>
              <a:ext uri="{FF2B5EF4-FFF2-40B4-BE49-F238E27FC236}">
                <a16:creationId xmlns:a16="http://schemas.microsoft.com/office/drawing/2014/main" id="{56C68170-D5ED-4933-8940-1569B5B3B88C}"/>
              </a:ext>
            </a:extLst>
          </p:cNvPr>
          <p:cNvSpPr txBox="1"/>
          <p:nvPr/>
        </p:nvSpPr>
        <p:spPr>
          <a:xfrm>
            <a:off x="666484" y="2875876"/>
            <a:ext cx="2385443" cy="851049"/>
          </a:xfrm>
          <a:prstGeom prst="rect">
            <a:avLst/>
          </a:prstGeom>
          <a:noFill/>
        </p:spPr>
        <p:txBody>
          <a:bodyPr wrap="square">
            <a:spAutoFit/>
          </a:bodyPr>
          <a:lstStyle/>
          <a:p>
            <a:pPr marR="0" algn="l" rtl="0"/>
            <a:r>
              <a:rPr lang="en-GB" sz="1800" b="0" i="0" u="none" strike="noStrike" baseline="30000" dirty="0">
                <a:solidFill>
                  <a:srgbClr val="000000"/>
                </a:solidFill>
                <a:latin typeface="Lato" panose="020F0502020204030203" pitchFamily="34" charset="0"/>
              </a:rPr>
              <a:t>could benefit from the preventative strategy we recommend in our guideline on pelvic floor dysfunction </a:t>
            </a:r>
          </a:p>
        </p:txBody>
      </p:sp>
      <p:sp>
        <p:nvSpPr>
          <p:cNvPr id="27" name="TextBox 26">
            <a:extLst>
              <a:ext uri="{FF2B5EF4-FFF2-40B4-BE49-F238E27FC236}">
                <a16:creationId xmlns:a16="http://schemas.microsoft.com/office/drawing/2014/main" id="{808A3EC5-A834-442A-9E92-85C308E9E3FD}"/>
              </a:ext>
            </a:extLst>
          </p:cNvPr>
          <p:cNvSpPr txBox="1"/>
          <p:nvPr/>
        </p:nvSpPr>
        <p:spPr>
          <a:xfrm>
            <a:off x="688277" y="5336531"/>
            <a:ext cx="2526654" cy="461665"/>
          </a:xfrm>
          <a:prstGeom prst="rect">
            <a:avLst/>
          </a:prstGeom>
          <a:noFill/>
        </p:spPr>
        <p:txBody>
          <a:bodyPr wrap="square">
            <a:spAutoFit/>
          </a:bodyPr>
          <a:lstStyle/>
          <a:p>
            <a:pPr algn="ctr"/>
            <a:r>
              <a:rPr lang="en-GB" sz="1200" dirty="0">
                <a:solidFill>
                  <a:schemeClr val="accent2"/>
                </a:solidFill>
                <a:latin typeface="Lato Black" panose="020F0502020204030203" pitchFamily="34" charset="0"/>
                <a:ea typeface="Lato Black" panose="020F0502020204030203" pitchFamily="34" charset="0"/>
                <a:cs typeface="Lato Black" panose="020F0502020204030203" pitchFamily="34" charset="0"/>
              </a:rPr>
              <a:t>Which is our highest ever and 50% more than last year </a:t>
            </a:r>
          </a:p>
        </p:txBody>
      </p:sp>
      <p:sp>
        <p:nvSpPr>
          <p:cNvPr id="31" name="TextBox 30">
            <a:extLst>
              <a:ext uri="{FF2B5EF4-FFF2-40B4-BE49-F238E27FC236}">
                <a16:creationId xmlns:a16="http://schemas.microsoft.com/office/drawing/2014/main" id="{A1096FAD-5CCB-4D2D-89FA-4200C4383BAD}"/>
              </a:ext>
            </a:extLst>
          </p:cNvPr>
          <p:cNvSpPr txBox="1"/>
          <p:nvPr/>
        </p:nvSpPr>
        <p:spPr>
          <a:xfrm>
            <a:off x="3529977" y="2409142"/>
            <a:ext cx="1543096" cy="1200329"/>
          </a:xfrm>
          <a:prstGeom prst="rect">
            <a:avLst/>
          </a:prstGeom>
          <a:noFill/>
        </p:spPr>
        <p:txBody>
          <a:bodyPr wrap="square">
            <a:spAutoFit/>
          </a:bodyPr>
          <a:lstStyle/>
          <a:p>
            <a:pPr marR="0" algn="l" rtl="0"/>
            <a:r>
              <a:rPr lang="en-GB" sz="1800" b="0" i="0" u="none" strike="noStrike" baseline="30000" dirty="0">
                <a:solidFill>
                  <a:srgbClr val="000000"/>
                </a:solidFill>
              </a:rPr>
              <a:t>with moderate rheumatoid arthritis could benefit from the additional treatment options we recommended</a:t>
            </a:r>
          </a:p>
        </p:txBody>
      </p:sp>
      <p:sp>
        <p:nvSpPr>
          <p:cNvPr id="36" name="TextBox 35">
            <a:extLst>
              <a:ext uri="{FF2B5EF4-FFF2-40B4-BE49-F238E27FC236}">
                <a16:creationId xmlns:a16="http://schemas.microsoft.com/office/drawing/2014/main" id="{50EAB08C-76D7-4420-93F3-F10563388E36}"/>
              </a:ext>
            </a:extLst>
          </p:cNvPr>
          <p:cNvSpPr txBox="1"/>
          <p:nvPr/>
        </p:nvSpPr>
        <p:spPr>
          <a:xfrm>
            <a:off x="6142034" y="2952718"/>
            <a:ext cx="2771872" cy="646331"/>
          </a:xfrm>
          <a:prstGeom prst="rect">
            <a:avLst/>
          </a:prstGeom>
          <a:noFill/>
        </p:spPr>
        <p:txBody>
          <a:bodyPr wrap="square">
            <a:spAutoFit/>
          </a:bodyPr>
          <a:lstStyle/>
          <a:p>
            <a:pPr algn="ctr"/>
            <a:r>
              <a:rPr lang="en-GB" sz="1200"/>
              <a:t>with HIV-1 could benefit from the first long-acting  injectable treatment thanks to our new guidance</a:t>
            </a:r>
          </a:p>
        </p:txBody>
      </p:sp>
      <p:sp>
        <p:nvSpPr>
          <p:cNvPr id="44" name="TextBox 43">
            <a:extLst>
              <a:ext uri="{FF2B5EF4-FFF2-40B4-BE49-F238E27FC236}">
                <a16:creationId xmlns:a16="http://schemas.microsoft.com/office/drawing/2014/main" id="{306FC1D9-5275-4D1C-8A28-25A4D99A93C9}"/>
              </a:ext>
            </a:extLst>
          </p:cNvPr>
          <p:cNvSpPr txBox="1"/>
          <p:nvPr/>
        </p:nvSpPr>
        <p:spPr>
          <a:xfrm>
            <a:off x="8951595" y="2963753"/>
            <a:ext cx="2725745" cy="646331"/>
          </a:xfrm>
          <a:prstGeom prst="rect">
            <a:avLst/>
          </a:prstGeom>
          <a:noFill/>
        </p:spPr>
        <p:txBody>
          <a:bodyPr wrap="square">
            <a:spAutoFit/>
          </a:bodyPr>
          <a:lstStyle/>
          <a:p>
            <a:pPr algn="ctr"/>
            <a:r>
              <a:rPr lang="en-GB" sz="1200"/>
              <a:t>will benefit from an innovative lung cancer treatment we recommended within the Cancer Drugs Fund</a:t>
            </a:r>
          </a:p>
        </p:txBody>
      </p:sp>
      <p:sp>
        <p:nvSpPr>
          <p:cNvPr id="49" name="TextBox 48">
            <a:extLst>
              <a:ext uri="{FF2B5EF4-FFF2-40B4-BE49-F238E27FC236}">
                <a16:creationId xmlns:a16="http://schemas.microsoft.com/office/drawing/2014/main" id="{98C88573-A144-4DE0-8253-E119DA997BD2}"/>
              </a:ext>
            </a:extLst>
          </p:cNvPr>
          <p:cNvSpPr txBox="1"/>
          <p:nvPr/>
        </p:nvSpPr>
        <p:spPr>
          <a:xfrm>
            <a:off x="4215102" y="5365515"/>
            <a:ext cx="1965256" cy="461665"/>
          </a:xfrm>
          <a:prstGeom prst="rect">
            <a:avLst/>
          </a:prstGeom>
          <a:noFill/>
        </p:spPr>
        <p:txBody>
          <a:bodyPr wrap="square">
            <a:spAutoFit/>
          </a:bodyPr>
          <a:lstStyle/>
          <a:p>
            <a:r>
              <a:rPr lang="en-GB" sz="1200"/>
              <a:t>Of our highly specialised technologies guidance</a:t>
            </a:r>
          </a:p>
        </p:txBody>
      </p:sp>
      <p:sp>
        <p:nvSpPr>
          <p:cNvPr id="56" name="TextBox 55">
            <a:extLst>
              <a:ext uri="{FF2B5EF4-FFF2-40B4-BE49-F238E27FC236}">
                <a16:creationId xmlns:a16="http://schemas.microsoft.com/office/drawing/2014/main" id="{66D5FD06-3604-4627-A32B-1ABBF6688886}"/>
              </a:ext>
            </a:extLst>
          </p:cNvPr>
          <p:cNvSpPr txBox="1"/>
          <p:nvPr/>
        </p:nvSpPr>
        <p:spPr>
          <a:xfrm>
            <a:off x="6118369" y="5479559"/>
            <a:ext cx="2779752" cy="707886"/>
          </a:xfrm>
          <a:prstGeom prst="rect">
            <a:avLst/>
          </a:prstGeom>
          <a:noFill/>
        </p:spPr>
        <p:txBody>
          <a:bodyPr wrap="square">
            <a:spAutoFit/>
          </a:bodyPr>
          <a:lstStyle/>
          <a:p>
            <a:pPr algn="ctr"/>
            <a:r>
              <a:rPr lang="en-GB" sz="1200">
                <a:solidFill>
                  <a:srgbClr val="222222"/>
                </a:solidFill>
              </a:rPr>
              <a:t>benefitted from engagements with NICE international over </a:t>
            </a:r>
          </a:p>
          <a:p>
            <a:pPr algn="ctr"/>
            <a:r>
              <a:rPr lang="en-GB" sz="1600">
                <a:solidFill>
                  <a:srgbClr val="451551"/>
                </a:solidFill>
                <a:latin typeface="Lato Black" panose="020F0502020204030203" pitchFamily="34" charset="0"/>
                <a:ea typeface="Lato Black" panose="020F0502020204030203" pitchFamily="34" charset="0"/>
                <a:cs typeface="Lato Black" panose="020F0502020204030203" pitchFamily="34" charset="0"/>
              </a:rPr>
              <a:t>75</a:t>
            </a:r>
            <a:r>
              <a:rPr lang="en-GB" sz="1600">
                <a:solidFill>
                  <a:srgbClr val="222222"/>
                </a:solidFill>
                <a:latin typeface="Lato Black" panose="020F0502020204030203" pitchFamily="34" charset="0"/>
                <a:ea typeface="Lato Black" panose="020F0502020204030203" pitchFamily="34" charset="0"/>
                <a:cs typeface="Lato Black" panose="020F0502020204030203" pitchFamily="34" charset="0"/>
              </a:rPr>
              <a:t> engagements</a:t>
            </a:r>
            <a:endParaRPr lang="en-GB" sz="1200">
              <a:solidFill>
                <a:srgbClr val="22222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0" name="TextBox 59">
            <a:extLst>
              <a:ext uri="{FF2B5EF4-FFF2-40B4-BE49-F238E27FC236}">
                <a16:creationId xmlns:a16="http://schemas.microsoft.com/office/drawing/2014/main" id="{75AEF4A0-038A-494E-BC32-48EC58597FE1}"/>
              </a:ext>
            </a:extLst>
          </p:cNvPr>
          <p:cNvSpPr txBox="1"/>
          <p:nvPr/>
        </p:nvSpPr>
        <p:spPr>
          <a:xfrm>
            <a:off x="9274527" y="5725796"/>
            <a:ext cx="1572266" cy="830997"/>
          </a:xfrm>
          <a:prstGeom prst="rect">
            <a:avLst/>
          </a:prstGeom>
          <a:noFill/>
        </p:spPr>
        <p:txBody>
          <a:bodyPr wrap="square">
            <a:spAutoFit/>
          </a:bodyPr>
          <a:lstStyle/>
          <a:p>
            <a:pPr algn="ctr"/>
            <a:r>
              <a:rPr lang="en-GB" sz="1200" dirty="0"/>
              <a:t>Number of times that our guidance has been viewed </a:t>
            </a:r>
            <a:r>
              <a:rPr lang="en-GB" sz="1200" dirty="0">
                <a:solidFill>
                  <a:schemeClr val="accent2"/>
                </a:solidFill>
              </a:rPr>
              <a:t>	</a:t>
            </a:r>
          </a:p>
        </p:txBody>
      </p:sp>
      <p:pic>
        <p:nvPicPr>
          <p:cNvPr id="8" name="Picture 7" descr="Icon&#10;&#10;Description automatically generated">
            <a:extLst>
              <a:ext uri="{FF2B5EF4-FFF2-40B4-BE49-F238E27FC236}">
                <a16:creationId xmlns:a16="http://schemas.microsoft.com/office/drawing/2014/main" id="{CF689852-8332-492E-9D7A-D26C828B176A}"/>
              </a:ext>
            </a:extLst>
          </p:cNvPr>
          <p:cNvPicPr>
            <a:picLocks noChangeAspect="1"/>
          </p:cNvPicPr>
          <p:nvPr/>
        </p:nvPicPr>
        <p:blipFill>
          <a:blip r:embed="rId3"/>
          <a:stretch>
            <a:fillRect/>
          </a:stretch>
        </p:blipFill>
        <p:spPr>
          <a:xfrm>
            <a:off x="2415840" y="2272031"/>
            <a:ext cx="833338" cy="830997"/>
          </a:xfrm>
          <a:prstGeom prst="rect">
            <a:avLst/>
          </a:prstGeom>
        </p:spPr>
      </p:pic>
      <p:sp>
        <p:nvSpPr>
          <p:cNvPr id="37" name="TextBox 36">
            <a:extLst>
              <a:ext uri="{FF2B5EF4-FFF2-40B4-BE49-F238E27FC236}">
                <a16:creationId xmlns:a16="http://schemas.microsoft.com/office/drawing/2014/main" id="{EDBC348E-A0F3-4ED1-89F8-90471E77AEA6}"/>
              </a:ext>
            </a:extLst>
          </p:cNvPr>
          <p:cNvSpPr txBox="1"/>
          <p:nvPr/>
        </p:nvSpPr>
        <p:spPr>
          <a:xfrm>
            <a:off x="660571" y="1676376"/>
            <a:ext cx="2124759" cy="276999"/>
          </a:xfrm>
          <a:prstGeom prst="rect">
            <a:avLst/>
          </a:prstGeom>
          <a:noFill/>
        </p:spPr>
        <p:txBody>
          <a:bodyPr wrap="square">
            <a:spAutoFit/>
          </a:bodyPr>
          <a:lstStyle/>
          <a:p>
            <a:pPr marR="0" algn="l" rtl="0"/>
            <a:r>
              <a:rPr lang="en-GB" sz="1800" b="0" i="0" u="none" strike="noStrike" baseline="30000">
                <a:solidFill>
                  <a:srgbClr val="000000"/>
                </a:solidFill>
                <a:latin typeface="Lato" panose="020F0502020204030203" pitchFamily="34" charset="0"/>
              </a:rPr>
              <a:t>Up to</a:t>
            </a:r>
          </a:p>
        </p:txBody>
      </p:sp>
      <p:sp>
        <p:nvSpPr>
          <p:cNvPr id="38" name="TextBox 37">
            <a:extLst>
              <a:ext uri="{FF2B5EF4-FFF2-40B4-BE49-F238E27FC236}">
                <a16:creationId xmlns:a16="http://schemas.microsoft.com/office/drawing/2014/main" id="{7FC3340F-1ED5-40DA-9EA7-01F021A0A451}"/>
              </a:ext>
            </a:extLst>
          </p:cNvPr>
          <p:cNvSpPr txBox="1"/>
          <p:nvPr/>
        </p:nvSpPr>
        <p:spPr>
          <a:xfrm>
            <a:off x="632116" y="1798681"/>
            <a:ext cx="2347999" cy="1077218"/>
          </a:xfrm>
          <a:prstGeom prst="rect">
            <a:avLst/>
          </a:prstGeom>
          <a:noFill/>
        </p:spPr>
        <p:txBody>
          <a:bodyPr wrap="square">
            <a:spAutoFit/>
          </a:bodyPr>
          <a:lstStyle/>
          <a:p>
            <a:r>
              <a:rPr lang="en-GB" sz="3600" b="1" dirty="0">
                <a:solidFill>
                  <a:schemeClr val="accent2"/>
                </a:solidFill>
                <a:latin typeface="Lato Black" panose="020F0502020204030203" pitchFamily="34" charset="0"/>
                <a:ea typeface="Lato Black" panose="020F0502020204030203" pitchFamily="34" charset="0"/>
                <a:cs typeface="Lato Black" panose="020F0502020204030203" pitchFamily="34" charset="0"/>
              </a:rPr>
              <a:t>140,000 </a:t>
            </a:r>
            <a:r>
              <a:rPr lang="en-GB" sz="2800" b="1" dirty="0">
                <a:solidFill>
                  <a:srgbClr val="222222"/>
                </a:solidFill>
                <a:latin typeface="Lato Black" panose="020F0502020204030203" pitchFamily="34" charset="0"/>
                <a:ea typeface="Lato Black" panose="020F0502020204030203" pitchFamily="34" charset="0"/>
                <a:cs typeface="Lato Black" panose="020F0502020204030203" pitchFamily="34" charset="0"/>
              </a:rPr>
              <a:t>people</a:t>
            </a:r>
            <a:r>
              <a:rPr lang="en-GB" sz="2800" b="1" dirty="0">
                <a:solidFill>
                  <a:schemeClr val="accent2"/>
                </a:solidFill>
                <a:latin typeface="Lato Black" panose="020F0502020204030203" pitchFamily="34" charset="0"/>
                <a:ea typeface="Lato Black" panose="020F0502020204030203" pitchFamily="34" charset="0"/>
                <a:cs typeface="Lato Black" panose="020F0502020204030203" pitchFamily="34" charset="0"/>
              </a:rPr>
              <a:t> </a:t>
            </a:r>
          </a:p>
        </p:txBody>
      </p:sp>
      <p:sp>
        <p:nvSpPr>
          <p:cNvPr id="39" name="TextBox 38">
            <a:extLst>
              <a:ext uri="{FF2B5EF4-FFF2-40B4-BE49-F238E27FC236}">
                <a16:creationId xmlns:a16="http://schemas.microsoft.com/office/drawing/2014/main" id="{1EC69067-9579-4FDB-8DC1-EC2D35B695DC}"/>
              </a:ext>
            </a:extLst>
          </p:cNvPr>
          <p:cNvSpPr txBox="1"/>
          <p:nvPr/>
        </p:nvSpPr>
        <p:spPr>
          <a:xfrm>
            <a:off x="3714905" y="1597836"/>
            <a:ext cx="2084958" cy="738664"/>
          </a:xfrm>
          <a:prstGeom prst="rect">
            <a:avLst/>
          </a:prstGeom>
          <a:noFill/>
        </p:spPr>
        <p:txBody>
          <a:bodyPr wrap="square">
            <a:spAutoFit/>
          </a:bodyPr>
          <a:lstStyle/>
          <a:p>
            <a:pPr algn="ctr"/>
            <a:r>
              <a:rPr lang="en-GB" sz="1800" b="1" dirty="0">
                <a:solidFill>
                  <a:srgbClr val="222222"/>
                </a:solidFill>
                <a:latin typeface="Lato Black" panose="020F0502020204030203" pitchFamily="34" charset="0"/>
                <a:ea typeface="Lato Black" panose="020F0502020204030203" pitchFamily="34" charset="0"/>
                <a:cs typeface="Lato Black" panose="020F0502020204030203" pitchFamily="34" charset="0"/>
              </a:rPr>
              <a:t>Around</a:t>
            </a:r>
            <a:r>
              <a:rPr lang="en-GB" sz="2400" b="1" dirty="0">
                <a:solidFill>
                  <a:schemeClr val="accent2"/>
                </a:solidFill>
                <a:latin typeface="Lato Black" panose="020F0502020204030203" pitchFamily="34" charset="0"/>
                <a:ea typeface="Lato Black" panose="020F0502020204030203" pitchFamily="34" charset="0"/>
                <a:cs typeface="Lato Black" panose="020F0502020204030203" pitchFamily="34" charset="0"/>
              </a:rPr>
              <a:t> 25,000 </a:t>
            </a:r>
            <a:r>
              <a:rPr lang="en-GB" sz="1800" b="1" dirty="0">
                <a:solidFill>
                  <a:srgbClr val="222222"/>
                </a:solidFill>
                <a:latin typeface="Lato Black" panose="020F0502020204030203" pitchFamily="34" charset="0"/>
                <a:ea typeface="Lato Black" panose="020F0502020204030203" pitchFamily="34" charset="0"/>
                <a:cs typeface="Lato Black" panose="020F0502020204030203" pitchFamily="34" charset="0"/>
              </a:rPr>
              <a:t>people</a:t>
            </a:r>
            <a:r>
              <a:rPr lang="en-GB" sz="1800" b="1" dirty="0">
                <a:solidFill>
                  <a:schemeClr val="accent2"/>
                </a:solidFill>
                <a:latin typeface="Lato Black" panose="020F0502020204030203" pitchFamily="34" charset="0"/>
                <a:ea typeface="Lato Black" panose="020F0502020204030203" pitchFamily="34" charset="0"/>
                <a:cs typeface="Lato Black" panose="020F0502020204030203" pitchFamily="34" charset="0"/>
              </a:rPr>
              <a:t> </a:t>
            </a:r>
          </a:p>
        </p:txBody>
      </p:sp>
      <p:sp>
        <p:nvSpPr>
          <p:cNvPr id="41" name="TextBox 40">
            <a:extLst>
              <a:ext uri="{FF2B5EF4-FFF2-40B4-BE49-F238E27FC236}">
                <a16:creationId xmlns:a16="http://schemas.microsoft.com/office/drawing/2014/main" id="{0CA2F820-04BB-4BFB-87FB-E347162C9A89}"/>
              </a:ext>
            </a:extLst>
          </p:cNvPr>
          <p:cNvSpPr txBox="1"/>
          <p:nvPr/>
        </p:nvSpPr>
        <p:spPr>
          <a:xfrm>
            <a:off x="6179613" y="2489507"/>
            <a:ext cx="2691785" cy="523220"/>
          </a:xfrm>
          <a:prstGeom prst="rect">
            <a:avLst/>
          </a:prstGeom>
          <a:noFill/>
        </p:spPr>
        <p:txBody>
          <a:bodyPr wrap="square">
            <a:spAutoFit/>
          </a:bodyPr>
          <a:lstStyle/>
          <a:p>
            <a:pPr algn="ctr"/>
            <a:r>
              <a:rPr lang="en-GB" sz="2800" b="1">
                <a:solidFill>
                  <a:schemeClr val="accent2"/>
                </a:solidFill>
                <a:latin typeface="Lato Black" panose="020F0502020204030203" pitchFamily="34" charset="0"/>
                <a:ea typeface="Lato Black" panose="020F0502020204030203" pitchFamily="34" charset="0"/>
                <a:cs typeface="Lato Black" panose="020F0502020204030203" pitchFamily="34" charset="0"/>
              </a:rPr>
              <a:t>13,000 </a:t>
            </a:r>
            <a:r>
              <a:rPr lang="en-GB" sz="2800" b="1">
                <a:solidFill>
                  <a:srgbClr val="222222"/>
                </a:solidFill>
                <a:latin typeface="Lato Black" panose="020F0502020204030203" pitchFamily="34" charset="0"/>
                <a:ea typeface="Lato Black" panose="020F0502020204030203" pitchFamily="34" charset="0"/>
                <a:cs typeface="Lato Black" panose="020F0502020204030203" pitchFamily="34" charset="0"/>
              </a:rPr>
              <a:t>adults</a:t>
            </a:r>
            <a:r>
              <a:rPr lang="en-GB" sz="2800" b="1">
                <a:solidFill>
                  <a:schemeClr val="accent2"/>
                </a:solidFill>
                <a:latin typeface="Lato Black" panose="020F0502020204030203" pitchFamily="34" charset="0"/>
                <a:ea typeface="Lato Black" panose="020F0502020204030203" pitchFamily="34" charset="0"/>
                <a:cs typeface="Lato Black" panose="020F0502020204030203" pitchFamily="34" charset="0"/>
              </a:rPr>
              <a:t> </a:t>
            </a:r>
          </a:p>
        </p:txBody>
      </p:sp>
      <p:sp>
        <p:nvSpPr>
          <p:cNvPr id="45" name="TextBox 44">
            <a:extLst>
              <a:ext uri="{FF2B5EF4-FFF2-40B4-BE49-F238E27FC236}">
                <a16:creationId xmlns:a16="http://schemas.microsoft.com/office/drawing/2014/main" id="{16EA6768-A8A6-40F1-9E14-E8ECA6EB4857}"/>
              </a:ext>
            </a:extLst>
          </p:cNvPr>
          <p:cNvSpPr txBox="1"/>
          <p:nvPr/>
        </p:nvSpPr>
        <p:spPr>
          <a:xfrm>
            <a:off x="6484325" y="2303383"/>
            <a:ext cx="2084958" cy="276999"/>
          </a:xfrm>
          <a:prstGeom prst="rect">
            <a:avLst/>
          </a:prstGeom>
          <a:noFill/>
        </p:spPr>
        <p:txBody>
          <a:bodyPr wrap="square">
            <a:spAutoFit/>
          </a:bodyPr>
          <a:lstStyle/>
          <a:p>
            <a:pPr algn="ctr"/>
            <a:r>
              <a:rPr lang="en-GB" sz="1200">
                <a:solidFill>
                  <a:schemeClr val="accent2"/>
                </a:solidFill>
              </a:rPr>
              <a:t>Around</a:t>
            </a:r>
          </a:p>
        </p:txBody>
      </p:sp>
      <p:sp>
        <p:nvSpPr>
          <p:cNvPr id="14" name="Oval 13" descr="syringe infographic">
            <a:extLst>
              <a:ext uri="{FF2B5EF4-FFF2-40B4-BE49-F238E27FC236}">
                <a16:creationId xmlns:a16="http://schemas.microsoft.com/office/drawing/2014/main" id="{FC1383D6-A000-4D66-9D7B-EEF37ED171EA}"/>
              </a:ext>
            </a:extLst>
          </p:cNvPr>
          <p:cNvSpPr/>
          <p:nvPr/>
        </p:nvSpPr>
        <p:spPr>
          <a:xfrm>
            <a:off x="7178296" y="1543657"/>
            <a:ext cx="695130" cy="695130"/>
          </a:xfrm>
          <a:prstGeom prst="ellipse">
            <a:avLst/>
          </a:prstGeom>
          <a:solidFill>
            <a:srgbClr val="004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5247D8D8-32C4-449D-BE1A-05DDBCAB77F4}"/>
              </a:ext>
            </a:extLst>
          </p:cNvPr>
          <p:cNvSpPr txBox="1"/>
          <p:nvPr/>
        </p:nvSpPr>
        <p:spPr>
          <a:xfrm>
            <a:off x="8572315" y="2049132"/>
            <a:ext cx="1194775" cy="369332"/>
          </a:xfrm>
          <a:prstGeom prst="rect">
            <a:avLst/>
          </a:prstGeom>
          <a:noFill/>
        </p:spPr>
        <p:txBody>
          <a:bodyPr wrap="square">
            <a:spAutoFit/>
          </a:bodyPr>
          <a:lstStyle/>
          <a:p>
            <a:pPr algn="r"/>
            <a:r>
              <a:rPr lang="en-GB" b="1">
                <a:solidFill>
                  <a:srgbClr val="222222"/>
                </a:solidFill>
                <a:latin typeface="Lato Black" panose="020F0502020204030203" pitchFamily="34" charset="0"/>
                <a:ea typeface="Lato Black" panose="020F0502020204030203" pitchFamily="34" charset="0"/>
                <a:cs typeface="Lato Black" panose="020F0502020204030203" pitchFamily="34" charset="0"/>
              </a:rPr>
              <a:t>than</a:t>
            </a:r>
            <a:endParaRPr lang="en-GB" sz="1400" b="1">
              <a:solidFill>
                <a:srgbClr val="22222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0" name="TextBox 49">
            <a:extLst>
              <a:ext uri="{FF2B5EF4-FFF2-40B4-BE49-F238E27FC236}">
                <a16:creationId xmlns:a16="http://schemas.microsoft.com/office/drawing/2014/main" id="{D04C8814-23B2-479C-BB0C-7914B9B54452}"/>
              </a:ext>
            </a:extLst>
          </p:cNvPr>
          <p:cNvSpPr txBox="1"/>
          <p:nvPr/>
        </p:nvSpPr>
        <p:spPr>
          <a:xfrm>
            <a:off x="10791468" y="1854342"/>
            <a:ext cx="1194775" cy="369332"/>
          </a:xfrm>
          <a:prstGeom prst="rect">
            <a:avLst/>
          </a:prstGeom>
          <a:noFill/>
        </p:spPr>
        <p:txBody>
          <a:bodyPr wrap="square">
            <a:spAutoFit/>
          </a:bodyPr>
          <a:lstStyle/>
          <a:p>
            <a:r>
              <a:rPr lang="en-GB" b="1">
                <a:solidFill>
                  <a:schemeClr val="accent2"/>
                </a:solidFill>
                <a:latin typeface="Lato Black" panose="020F0502020204030203" pitchFamily="34" charset="0"/>
                <a:ea typeface="Lato Black" panose="020F0502020204030203" pitchFamily="34" charset="0"/>
                <a:cs typeface="Lato Black" panose="020F0502020204030203" pitchFamily="34" charset="0"/>
              </a:rPr>
              <a:t>600</a:t>
            </a:r>
            <a:endParaRPr lang="en-GB" sz="1400" b="1">
              <a:solidFill>
                <a:schemeClr val="accent2"/>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17" name="Picture 16" descr="Icon&#10;&#10;Description automatically generated">
            <a:extLst>
              <a:ext uri="{FF2B5EF4-FFF2-40B4-BE49-F238E27FC236}">
                <a16:creationId xmlns:a16="http://schemas.microsoft.com/office/drawing/2014/main" id="{37938966-7715-42B6-84F5-1C4E79B6286B}"/>
              </a:ext>
            </a:extLst>
          </p:cNvPr>
          <p:cNvPicPr>
            <a:picLocks noChangeAspect="1"/>
          </p:cNvPicPr>
          <p:nvPr/>
        </p:nvPicPr>
        <p:blipFill>
          <a:blip r:embed="rId4"/>
          <a:stretch>
            <a:fillRect/>
          </a:stretch>
        </p:blipFill>
        <p:spPr>
          <a:xfrm>
            <a:off x="7309897" y="1661200"/>
            <a:ext cx="431927" cy="431927"/>
          </a:xfrm>
          <a:prstGeom prst="rect">
            <a:avLst/>
          </a:prstGeom>
        </p:spPr>
      </p:pic>
      <p:cxnSp>
        <p:nvCxnSpPr>
          <p:cNvPr id="19" name="Straight Connector 18">
            <a:extLst>
              <a:ext uri="{FF2B5EF4-FFF2-40B4-BE49-F238E27FC236}">
                <a16:creationId xmlns:a16="http://schemas.microsoft.com/office/drawing/2014/main" id="{F8186DA3-8972-4602-B783-740DCA83195F}"/>
              </a:ext>
              <a:ext uri="{C183D7F6-B498-43B3-948B-1728B52AA6E4}">
                <adec:decorative xmlns:adec="http://schemas.microsoft.com/office/drawing/2017/decorative" val="1"/>
              </a:ext>
            </a:extLst>
          </p:cNvPr>
          <p:cNvCxnSpPr>
            <a:cxnSpLocks/>
          </p:cNvCxnSpPr>
          <p:nvPr/>
        </p:nvCxnSpPr>
        <p:spPr>
          <a:xfrm>
            <a:off x="3377934" y="1694689"/>
            <a:ext cx="0" cy="40776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7321970-235C-4409-83FC-539A00977142}"/>
              </a:ext>
              <a:ext uri="{C183D7F6-B498-43B3-948B-1728B52AA6E4}">
                <adec:decorative xmlns:adec="http://schemas.microsoft.com/office/drawing/2017/decorative" val="1"/>
              </a:ext>
            </a:extLst>
          </p:cNvPr>
          <p:cNvCxnSpPr>
            <a:cxnSpLocks/>
          </p:cNvCxnSpPr>
          <p:nvPr/>
        </p:nvCxnSpPr>
        <p:spPr>
          <a:xfrm>
            <a:off x="6142034" y="1709961"/>
            <a:ext cx="0" cy="40776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447ED6D-C701-4561-86F3-D47EF803F9C2}"/>
              </a:ext>
              <a:ext uri="{C183D7F6-B498-43B3-948B-1728B52AA6E4}">
                <adec:decorative xmlns:adec="http://schemas.microsoft.com/office/drawing/2017/decorative" val="1"/>
              </a:ext>
            </a:extLst>
          </p:cNvPr>
          <p:cNvCxnSpPr>
            <a:cxnSpLocks/>
          </p:cNvCxnSpPr>
          <p:nvPr/>
        </p:nvCxnSpPr>
        <p:spPr>
          <a:xfrm>
            <a:off x="8909687" y="1701428"/>
            <a:ext cx="0" cy="40776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B973824-3D96-49D4-8F39-CAA496D7D85A}"/>
              </a:ext>
              <a:ext uri="{C183D7F6-B498-43B3-948B-1728B52AA6E4}">
                <adec:decorative xmlns:adec="http://schemas.microsoft.com/office/drawing/2017/decorative" val="1"/>
              </a:ext>
            </a:extLst>
          </p:cNvPr>
          <p:cNvCxnSpPr>
            <a:cxnSpLocks/>
          </p:cNvCxnSpPr>
          <p:nvPr/>
        </p:nvCxnSpPr>
        <p:spPr>
          <a:xfrm flipH="1">
            <a:off x="630163" y="3754972"/>
            <a:ext cx="110471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4079C81-E025-4D92-B273-16C8DA294A3F}"/>
              </a:ext>
            </a:extLst>
          </p:cNvPr>
          <p:cNvSpPr txBox="1"/>
          <p:nvPr/>
        </p:nvSpPr>
        <p:spPr>
          <a:xfrm>
            <a:off x="3530115" y="3846297"/>
            <a:ext cx="2649498" cy="646331"/>
          </a:xfrm>
          <a:prstGeom prst="rect">
            <a:avLst/>
          </a:prstGeom>
          <a:noFill/>
        </p:spPr>
        <p:txBody>
          <a:bodyPr wrap="square">
            <a:spAutoFit/>
          </a:bodyPr>
          <a:lstStyle/>
          <a:p>
            <a:pPr marR="0" rtl="0"/>
            <a:r>
              <a:rPr lang="en-GB">
                <a:solidFill>
                  <a:srgbClr val="222222"/>
                </a:solidFill>
                <a:latin typeface="Lato Black" panose="020F0502020204030203" pitchFamily="34" charset="0"/>
                <a:ea typeface="Lato Black" panose="020F0502020204030203" pitchFamily="34" charset="0"/>
                <a:cs typeface="Lato Black" panose="020F0502020204030203" pitchFamily="34" charset="0"/>
              </a:rPr>
              <a:t>We made </a:t>
            </a:r>
            <a:r>
              <a:rPr lang="en-GB">
                <a:solidFill>
                  <a:srgbClr val="451551"/>
                </a:solidFill>
                <a:latin typeface="Lato Black" panose="020F0502020204030203" pitchFamily="34" charset="0"/>
                <a:ea typeface="Lato Black" panose="020F0502020204030203" pitchFamily="34" charset="0"/>
                <a:cs typeface="Lato Black" panose="020F0502020204030203" pitchFamily="34" charset="0"/>
              </a:rPr>
              <a:t>positive recommendations </a:t>
            </a:r>
            <a:r>
              <a:rPr lang="en-GB">
                <a:solidFill>
                  <a:srgbClr val="222222"/>
                </a:solidFill>
                <a:latin typeface="Lato Black" panose="020F0502020204030203" pitchFamily="34" charset="0"/>
                <a:ea typeface="Lato Black" panose="020F0502020204030203" pitchFamily="34" charset="0"/>
                <a:cs typeface="Lato Black" panose="020F0502020204030203" pitchFamily="34" charset="0"/>
              </a:rPr>
              <a:t>in </a:t>
            </a:r>
          </a:p>
        </p:txBody>
      </p:sp>
      <p:sp>
        <p:nvSpPr>
          <p:cNvPr id="42" name="TextBox 41">
            <a:extLst>
              <a:ext uri="{FF2B5EF4-FFF2-40B4-BE49-F238E27FC236}">
                <a16:creationId xmlns:a16="http://schemas.microsoft.com/office/drawing/2014/main" id="{708F12BE-2ADA-4487-B34B-B0263EE31526}"/>
              </a:ext>
            </a:extLst>
          </p:cNvPr>
          <p:cNvSpPr txBox="1"/>
          <p:nvPr/>
        </p:nvSpPr>
        <p:spPr>
          <a:xfrm>
            <a:off x="4215102" y="4635285"/>
            <a:ext cx="2043925" cy="461665"/>
          </a:xfrm>
          <a:prstGeom prst="rect">
            <a:avLst/>
          </a:prstGeom>
          <a:noFill/>
        </p:spPr>
        <p:txBody>
          <a:bodyPr wrap="square">
            <a:spAutoFit/>
          </a:bodyPr>
          <a:lstStyle/>
          <a:p>
            <a:r>
              <a:rPr lang="en-GB" sz="1200"/>
              <a:t>Of our completed technology appraisal </a:t>
            </a:r>
          </a:p>
        </p:txBody>
      </p:sp>
      <p:sp>
        <p:nvSpPr>
          <p:cNvPr id="5" name="Oval 4" descr="100% infographic">
            <a:extLst>
              <a:ext uri="{FF2B5EF4-FFF2-40B4-BE49-F238E27FC236}">
                <a16:creationId xmlns:a16="http://schemas.microsoft.com/office/drawing/2014/main" id="{CBA10185-D135-4A7F-B879-37E2FCF3D9E9}"/>
              </a:ext>
            </a:extLst>
          </p:cNvPr>
          <p:cNvSpPr/>
          <p:nvPr/>
        </p:nvSpPr>
        <p:spPr>
          <a:xfrm>
            <a:off x="3614352" y="5261862"/>
            <a:ext cx="611005" cy="6110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Chart 10" descr="90% infographic">
            <a:extLst>
              <a:ext uri="{FF2B5EF4-FFF2-40B4-BE49-F238E27FC236}">
                <a16:creationId xmlns:a16="http://schemas.microsoft.com/office/drawing/2014/main" id="{FC608E2C-87FB-41CA-B0E7-B09E3EA5D675}"/>
              </a:ext>
            </a:extLst>
          </p:cNvPr>
          <p:cNvGraphicFramePr/>
          <p:nvPr>
            <p:extLst>
              <p:ext uri="{D42A27DB-BD31-4B8C-83A1-F6EECF244321}">
                <p14:modId xmlns:p14="http://schemas.microsoft.com/office/powerpoint/2010/main" val="2274255256"/>
              </p:ext>
            </p:extLst>
          </p:nvPr>
        </p:nvGraphicFramePr>
        <p:xfrm>
          <a:off x="3257650" y="4403832"/>
          <a:ext cx="1324411" cy="897922"/>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Box 46">
            <a:extLst>
              <a:ext uri="{FF2B5EF4-FFF2-40B4-BE49-F238E27FC236}">
                <a16:creationId xmlns:a16="http://schemas.microsoft.com/office/drawing/2014/main" id="{C9E95CD1-FACD-4F4B-8081-D2A5749A0EAC}"/>
              </a:ext>
            </a:extLst>
          </p:cNvPr>
          <p:cNvSpPr txBox="1"/>
          <p:nvPr/>
        </p:nvSpPr>
        <p:spPr>
          <a:xfrm>
            <a:off x="3557014" y="5425031"/>
            <a:ext cx="725679" cy="307777"/>
          </a:xfrm>
          <a:prstGeom prst="rect">
            <a:avLst/>
          </a:prstGeom>
          <a:noFill/>
        </p:spPr>
        <p:txBody>
          <a:bodyPr wrap="square">
            <a:spAutoFit/>
          </a:bodyPr>
          <a:lstStyle/>
          <a:p>
            <a:pPr marR="0" algn="ctr" rtl="0"/>
            <a:r>
              <a:rPr lang="en-GB" sz="1400">
                <a:solidFill>
                  <a:schemeClr val="bg1"/>
                </a:solidFill>
                <a:latin typeface="Lato Black" panose="020F0502020204030203" pitchFamily="34" charset="0"/>
                <a:ea typeface="Lato Black" panose="020F0502020204030203" pitchFamily="34" charset="0"/>
                <a:cs typeface="Lato Black" panose="020F0502020204030203" pitchFamily="34" charset="0"/>
              </a:rPr>
              <a:t>100%</a:t>
            </a:r>
          </a:p>
        </p:txBody>
      </p:sp>
      <p:sp>
        <p:nvSpPr>
          <p:cNvPr id="51" name="TextBox 50">
            <a:extLst>
              <a:ext uri="{FF2B5EF4-FFF2-40B4-BE49-F238E27FC236}">
                <a16:creationId xmlns:a16="http://schemas.microsoft.com/office/drawing/2014/main" id="{7A867191-CDB0-481A-ACA6-077D70E0DAA8}"/>
              </a:ext>
            </a:extLst>
          </p:cNvPr>
          <p:cNvSpPr txBox="1"/>
          <p:nvPr/>
        </p:nvSpPr>
        <p:spPr>
          <a:xfrm>
            <a:off x="3563937" y="4819802"/>
            <a:ext cx="725679" cy="307777"/>
          </a:xfrm>
          <a:prstGeom prst="rect">
            <a:avLst/>
          </a:prstGeom>
          <a:noFill/>
        </p:spPr>
        <p:txBody>
          <a:bodyPr wrap="square">
            <a:spAutoFit/>
          </a:bodyPr>
          <a:lstStyle/>
          <a:p>
            <a:pPr marR="0" algn="ctr" rtl="0"/>
            <a:r>
              <a:rPr lang="en-GB" sz="1400">
                <a:solidFill>
                  <a:schemeClr val="bg1"/>
                </a:solidFill>
                <a:latin typeface="Lato Black" panose="020F0502020204030203" pitchFamily="34" charset="0"/>
                <a:ea typeface="Lato Black" panose="020F0502020204030203" pitchFamily="34" charset="0"/>
                <a:cs typeface="Lato Black" panose="020F0502020204030203" pitchFamily="34" charset="0"/>
              </a:rPr>
              <a:t>90%</a:t>
            </a:r>
          </a:p>
        </p:txBody>
      </p:sp>
      <p:pic>
        <p:nvPicPr>
          <p:cNvPr id="13" name="Picture 12" descr="A picture containing text&#10;&#10;Description automatically generated">
            <a:extLst>
              <a:ext uri="{FF2B5EF4-FFF2-40B4-BE49-F238E27FC236}">
                <a16:creationId xmlns:a16="http://schemas.microsoft.com/office/drawing/2014/main" id="{4E04EFA6-C299-4813-99DE-21E91750FA32}"/>
              </a:ext>
            </a:extLst>
          </p:cNvPr>
          <p:cNvPicPr>
            <a:picLocks noChangeAspect="1"/>
          </p:cNvPicPr>
          <p:nvPr/>
        </p:nvPicPr>
        <p:blipFill rotWithShape="1">
          <a:blip r:embed="rId6"/>
          <a:srcRect b="17246"/>
          <a:stretch/>
        </p:blipFill>
        <p:spPr>
          <a:xfrm>
            <a:off x="4814150" y="2103441"/>
            <a:ext cx="1400179" cy="1651530"/>
          </a:xfrm>
          <a:prstGeom prst="rect">
            <a:avLst/>
          </a:prstGeom>
        </p:spPr>
      </p:pic>
      <p:pic>
        <p:nvPicPr>
          <p:cNvPr id="16" name="Picture 15" descr="lungs infographic">
            <a:extLst>
              <a:ext uri="{FF2B5EF4-FFF2-40B4-BE49-F238E27FC236}">
                <a16:creationId xmlns:a16="http://schemas.microsoft.com/office/drawing/2014/main" id="{425E9140-29C0-4E6A-91E5-3DF03F4DB1CE}"/>
              </a:ext>
            </a:extLst>
          </p:cNvPr>
          <p:cNvPicPr>
            <a:picLocks noChangeAspect="1"/>
          </p:cNvPicPr>
          <p:nvPr/>
        </p:nvPicPr>
        <p:blipFill>
          <a:blip r:embed="rId7"/>
          <a:srcRect/>
          <a:stretch/>
        </p:blipFill>
        <p:spPr>
          <a:xfrm>
            <a:off x="9407045" y="1358390"/>
            <a:ext cx="1858728" cy="1722198"/>
          </a:xfrm>
          <a:prstGeom prst="rect">
            <a:avLst/>
          </a:prstGeom>
        </p:spPr>
      </p:pic>
      <p:sp>
        <p:nvSpPr>
          <p:cNvPr id="62" name="TextBox 61">
            <a:extLst>
              <a:ext uri="{FF2B5EF4-FFF2-40B4-BE49-F238E27FC236}">
                <a16:creationId xmlns:a16="http://schemas.microsoft.com/office/drawing/2014/main" id="{477DB237-E45E-4499-8D16-B0CEF05A78D9}"/>
              </a:ext>
            </a:extLst>
          </p:cNvPr>
          <p:cNvSpPr txBox="1"/>
          <p:nvPr/>
        </p:nvSpPr>
        <p:spPr>
          <a:xfrm>
            <a:off x="9126246" y="1823866"/>
            <a:ext cx="764361" cy="369332"/>
          </a:xfrm>
          <a:prstGeom prst="rect">
            <a:avLst/>
          </a:prstGeom>
          <a:noFill/>
        </p:spPr>
        <p:txBody>
          <a:bodyPr wrap="square">
            <a:spAutoFit/>
          </a:bodyPr>
          <a:lstStyle/>
          <a:p>
            <a:pPr algn="r"/>
            <a:r>
              <a:rPr lang="en-GB" b="1">
                <a:solidFill>
                  <a:srgbClr val="222222"/>
                </a:solidFill>
                <a:latin typeface="Lato Black" panose="020F0502020204030203" pitchFamily="34" charset="0"/>
                <a:ea typeface="Lato Black" panose="020F0502020204030203" pitchFamily="34" charset="0"/>
                <a:cs typeface="Lato Black" panose="020F0502020204030203" pitchFamily="34" charset="0"/>
              </a:rPr>
              <a:t>More</a:t>
            </a:r>
            <a:endParaRPr lang="en-GB">
              <a:solidFill>
                <a:srgbClr val="222222"/>
              </a:solidFill>
            </a:endParaRPr>
          </a:p>
        </p:txBody>
      </p:sp>
      <p:sp>
        <p:nvSpPr>
          <p:cNvPr id="64" name="TextBox 63">
            <a:extLst>
              <a:ext uri="{FF2B5EF4-FFF2-40B4-BE49-F238E27FC236}">
                <a16:creationId xmlns:a16="http://schemas.microsoft.com/office/drawing/2014/main" id="{6EDAEDE8-CD52-4C6A-A3F7-79A008FD6E09}"/>
              </a:ext>
            </a:extLst>
          </p:cNvPr>
          <p:cNvSpPr txBox="1"/>
          <p:nvPr/>
        </p:nvSpPr>
        <p:spPr>
          <a:xfrm>
            <a:off x="10885765" y="2052096"/>
            <a:ext cx="934084" cy="369332"/>
          </a:xfrm>
          <a:prstGeom prst="rect">
            <a:avLst/>
          </a:prstGeom>
          <a:noFill/>
        </p:spPr>
        <p:txBody>
          <a:bodyPr wrap="square">
            <a:spAutoFit/>
          </a:bodyPr>
          <a:lstStyle/>
          <a:p>
            <a:r>
              <a:rPr lang="en-GB" b="1">
                <a:solidFill>
                  <a:srgbClr val="222222"/>
                </a:solidFill>
                <a:latin typeface="Lato Black" panose="020F0502020204030203" pitchFamily="34" charset="0"/>
                <a:ea typeface="Lato Black" panose="020F0502020204030203" pitchFamily="34" charset="0"/>
                <a:cs typeface="Lato Black" panose="020F0502020204030203" pitchFamily="34" charset="0"/>
              </a:rPr>
              <a:t>people</a:t>
            </a:r>
            <a:endParaRPr lang="en-GB">
              <a:solidFill>
                <a:srgbClr val="222222"/>
              </a:solidFill>
            </a:endParaRPr>
          </a:p>
        </p:txBody>
      </p:sp>
      <p:sp>
        <p:nvSpPr>
          <p:cNvPr id="65" name="TextBox 64">
            <a:extLst>
              <a:ext uri="{FF2B5EF4-FFF2-40B4-BE49-F238E27FC236}">
                <a16:creationId xmlns:a16="http://schemas.microsoft.com/office/drawing/2014/main" id="{19BE80BB-3461-4409-A197-874B81EC93FE}"/>
              </a:ext>
            </a:extLst>
          </p:cNvPr>
          <p:cNvSpPr txBox="1"/>
          <p:nvPr/>
        </p:nvSpPr>
        <p:spPr>
          <a:xfrm>
            <a:off x="6125706" y="5070921"/>
            <a:ext cx="2790083" cy="461665"/>
          </a:xfrm>
          <a:prstGeom prst="rect">
            <a:avLst/>
          </a:prstGeom>
          <a:noFill/>
        </p:spPr>
        <p:txBody>
          <a:bodyPr wrap="square">
            <a:spAutoFit/>
          </a:bodyPr>
          <a:lstStyle/>
          <a:p>
            <a:pPr algn="ctr"/>
            <a:r>
              <a:rPr lang="en-GB" sz="2400" b="1">
                <a:solidFill>
                  <a:srgbClr val="18646E"/>
                </a:solidFill>
                <a:latin typeface="Lato Black" panose="020F0502020204030203" pitchFamily="34" charset="0"/>
                <a:ea typeface="Lato Black" panose="020F0502020204030203" pitchFamily="34" charset="0"/>
                <a:cs typeface="Lato Black" panose="020F0502020204030203" pitchFamily="34" charset="0"/>
              </a:rPr>
              <a:t>31</a:t>
            </a:r>
            <a:r>
              <a:rPr lang="en-GB" sz="2400" b="1">
                <a:solidFill>
                  <a:schemeClr val="accent2"/>
                </a:solidFill>
                <a:latin typeface="Lato Black" panose="020F0502020204030203" pitchFamily="34" charset="0"/>
                <a:ea typeface="Lato Black" panose="020F0502020204030203" pitchFamily="34" charset="0"/>
                <a:cs typeface="Lato Black" panose="020F0502020204030203" pitchFamily="34" charset="0"/>
              </a:rPr>
              <a:t> </a:t>
            </a:r>
            <a:r>
              <a:rPr lang="en-GB" sz="1800" b="1">
                <a:solidFill>
                  <a:srgbClr val="222222"/>
                </a:solidFill>
                <a:latin typeface="Lato Black" panose="020F0502020204030203" pitchFamily="34" charset="0"/>
                <a:ea typeface="Lato Black" panose="020F0502020204030203" pitchFamily="34" charset="0"/>
                <a:cs typeface="Lato Black" panose="020F0502020204030203" pitchFamily="34" charset="0"/>
              </a:rPr>
              <a:t>different countries </a:t>
            </a:r>
          </a:p>
        </p:txBody>
      </p:sp>
      <p:pic>
        <p:nvPicPr>
          <p:cNvPr id="24" name="Picture 23" descr="A picture containing logo&#10;&#10;Description automatically generated">
            <a:extLst>
              <a:ext uri="{FF2B5EF4-FFF2-40B4-BE49-F238E27FC236}">
                <a16:creationId xmlns:a16="http://schemas.microsoft.com/office/drawing/2014/main" id="{305F3660-6108-4ACD-B3DB-6BB4823A7885}"/>
              </a:ext>
            </a:extLst>
          </p:cNvPr>
          <p:cNvPicPr>
            <a:picLocks noChangeAspect="1"/>
          </p:cNvPicPr>
          <p:nvPr/>
        </p:nvPicPr>
        <p:blipFill rotWithShape="1">
          <a:blip r:embed="rId8"/>
          <a:srcRect b="46802"/>
          <a:stretch/>
        </p:blipFill>
        <p:spPr>
          <a:xfrm>
            <a:off x="5958052" y="3431910"/>
            <a:ext cx="3070761" cy="1633598"/>
          </a:xfrm>
          <a:prstGeom prst="rect">
            <a:avLst/>
          </a:prstGeom>
        </p:spPr>
      </p:pic>
      <p:pic>
        <p:nvPicPr>
          <p:cNvPr id="7" name="Graphic 6" descr="Magnifying glass with solid fill">
            <a:extLst>
              <a:ext uri="{FF2B5EF4-FFF2-40B4-BE49-F238E27FC236}">
                <a16:creationId xmlns:a16="http://schemas.microsoft.com/office/drawing/2014/main" id="{C11188D1-EADD-9177-DED3-24A3879FBD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8857" y="3512942"/>
            <a:ext cx="3127201" cy="3127201"/>
          </a:xfrm>
          <a:prstGeom prst="rect">
            <a:avLst/>
          </a:prstGeom>
        </p:spPr>
      </p:pic>
      <p:sp>
        <p:nvSpPr>
          <p:cNvPr id="59" name="Rectangle 58">
            <a:extLst>
              <a:ext uri="{FF2B5EF4-FFF2-40B4-BE49-F238E27FC236}">
                <a16:creationId xmlns:a16="http://schemas.microsoft.com/office/drawing/2014/main" id="{E0673721-9792-4FFD-8964-B0E01B72FAFA}"/>
              </a:ext>
            </a:extLst>
          </p:cNvPr>
          <p:cNvSpPr/>
          <p:nvPr/>
        </p:nvSpPr>
        <p:spPr>
          <a:xfrm>
            <a:off x="9338929" y="4091747"/>
            <a:ext cx="1809487" cy="1223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4000" b="1" dirty="0">
                <a:solidFill>
                  <a:schemeClr val="accent2"/>
                </a:solidFill>
                <a:latin typeface="Lato Black" panose="020F0502020204030203" pitchFamily="34" charset="0"/>
                <a:ea typeface="Lato Black" panose="020F0502020204030203" pitchFamily="34" charset="0"/>
                <a:cs typeface="Lato Black" panose="020F0502020204030203" pitchFamily="34" charset="0"/>
              </a:rPr>
              <a:t>10.9 </a:t>
            </a:r>
            <a:r>
              <a:rPr lang="en-GB" sz="2800" b="1" dirty="0">
                <a:solidFill>
                  <a:srgbClr val="222222"/>
                </a:solidFill>
                <a:latin typeface="Lato Black" panose="020F0502020204030203" pitchFamily="34" charset="0"/>
                <a:ea typeface="Lato Black" panose="020F0502020204030203" pitchFamily="34" charset="0"/>
                <a:cs typeface="Lato Black" panose="020F0502020204030203" pitchFamily="34" charset="0"/>
              </a:rPr>
              <a:t>million</a:t>
            </a:r>
          </a:p>
        </p:txBody>
      </p:sp>
      <p:sp>
        <p:nvSpPr>
          <p:cNvPr id="48" name="TextBox 47">
            <a:extLst>
              <a:ext uri="{FF2B5EF4-FFF2-40B4-BE49-F238E27FC236}">
                <a16:creationId xmlns:a16="http://schemas.microsoft.com/office/drawing/2014/main" id="{61CE5B0B-7407-0DCF-6D3B-5C3711144BD1}"/>
              </a:ext>
            </a:extLst>
          </p:cNvPr>
          <p:cNvSpPr txBox="1"/>
          <p:nvPr/>
        </p:nvSpPr>
        <p:spPr>
          <a:xfrm>
            <a:off x="1163636" y="3830908"/>
            <a:ext cx="1581055" cy="1323439"/>
          </a:xfrm>
          <a:prstGeom prst="rect">
            <a:avLst/>
          </a:prstGeom>
          <a:noFill/>
        </p:spPr>
        <p:txBody>
          <a:bodyPr wrap="square">
            <a:spAutoFit/>
          </a:bodyPr>
          <a:lstStyle/>
          <a:p>
            <a:pPr algn="ctr"/>
            <a:r>
              <a:rPr lang="en-GB" sz="8000" b="1" dirty="0">
                <a:solidFill>
                  <a:schemeClr val="accent2"/>
                </a:solidFill>
                <a:latin typeface="Lato Black" panose="020F0502020204030203" pitchFamily="34" charset="0"/>
                <a:ea typeface="Lato Black" panose="020F0502020204030203" pitchFamily="34" charset="0"/>
                <a:cs typeface="Lato Black" panose="020F0502020204030203" pitchFamily="34" charset="0"/>
              </a:rPr>
              <a:t>98</a:t>
            </a:r>
            <a:endParaRPr lang="en-GB" sz="8000" dirty="0"/>
          </a:p>
        </p:txBody>
      </p:sp>
      <p:pic>
        <p:nvPicPr>
          <p:cNvPr id="15" name="Graphic 14" descr="Star with solid fill">
            <a:extLst>
              <a:ext uri="{FF2B5EF4-FFF2-40B4-BE49-F238E27FC236}">
                <a16:creationId xmlns:a16="http://schemas.microsoft.com/office/drawing/2014/main" id="{352E1ED5-7086-384E-7F67-31A777734E4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818137">
            <a:off x="2612727" y="3881665"/>
            <a:ext cx="914400" cy="914400"/>
          </a:xfrm>
          <a:prstGeom prst="rect">
            <a:avLst/>
          </a:prstGeom>
        </p:spPr>
      </p:pic>
      <p:pic>
        <p:nvPicPr>
          <p:cNvPr id="54" name="Graphic 53" descr="Star with solid fill">
            <a:extLst>
              <a:ext uri="{FF2B5EF4-FFF2-40B4-BE49-F238E27FC236}">
                <a16:creationId xmlns:a16="http://schemas.microsoft.com/office/drawing/2014/main" id="{6A932028-555E-838D-5554-55AE61C6D5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781863" flipH="1">
            <a:off x="400494" y="3884689"/>
            <a:ext cx="914400" cy="914400"/>
          </a:xfrm>
          <a:prstGeom prst="rect">
            <a:avLst/>
          </a:prstGeom>
        </p:spPr>
      </p:pic>
    </p:spTree>
    <p:extLst>
      <p:ext uri="{BB962C8B-B14F-4D97-AF65-F5344CB8AC3E}">
        <p14:creationId xmlns:p14="http://schemas.microsoft.com/office/powerpoint/2010/main" val="283211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41B77610-9A61-4AD4-9D47-4D4E835526F2}"/>
              </a:ext>
              <a:ext uri="{C183D7F6-B498-43B3-948B-1728B52AA6E4}">
                <adec:decorative xmlns:adec="http://schemas.microsoft.com/office/drawing/2017/decorative" val="1"/>
              </a:ext>
            </a:extLst>
          </p:cNvPr>
          <p:cNvSpPr/>
          <p:nvPr/>
        </p:nvSpPr>
        <p:spPr>
          <a:xfrm>
            <a:off x="6124949" y="1348274"/>
            <a:ext cx="2727501" cy="4255330"/>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0" name="Rectangle 49">
            <a:extLst>
              <a:ext uri="{FF2B5EF4-FFF2-40B4-BE49-F238E27FC236}">
                <a16:creationId xmlns:a16="http://schemas.microsoft.com/office/drawing/2014/main" id="{F6F419EF-C88C-4432-90AD-804E09BABC22}"/>
              </a:ext>
              <a:ext uri="{C183D7F6-B498-43B3-948B-1728B52AA6E4}">
                <adec:decorative xmlns:adec="http://schemas.microsoft.com/office/drawing/2017/decorative" val="1"/>
              </a:ext>
            </a:extLst>
          </p:cNvPr>
          <p:cNvSpPr/>
          <p:nvPr/>
        </p:nvSpPr>
        <p:spPr>
          <a:xfrm>
            <a:off x="3348817" y="1348274"/>
            <a:ext cx="2727501" cy="42553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6" name="Rectangle 15">
            <a:extLst>
              <a:ext uri="{FF2B5EF4-FFF2-40B4-BE49-F238E27FC236}">
                <a16:creationId xmlns:a16="http://schemas.microsoft.com/office/drawing/2014/main" id="{D0A70C06-0172-41C0-BD0C-C1B57E04046A}"/>
              </a:ext>
              <a:ext uri="{C183D7F6-B498-43B3-948B-1728B52AA6E4}">
                <adec:decorative xmlns:adec="http://schemas.microsoft.com/office/drawing/2017/decorative" val="1"/>
              </a:ext>
            </a:extLst>
          </p:cNvPr>
          <p:cNvSpPr/>
          <p:nvPr/>
        </p:nvSpPr>
        <p:spPr>
          <a:xfrm>
            <a:off x="568766" y="1348274"/>
            <a:ext cx="2727501" cy="4255330"/>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 name="Title 1">
            <a:extLst>
              <a:ext uri="{FF2B5EF4-FFF2-40B4-BE49-F238E27FC236}">
                <a16:creationId xmlns:a16="http://schemas.microsoft.com/office/drawing/2014/main" id="{09975C75-C275-C843-A795-967CD4641A61}"/>
              </a:ext>
            </a:extLst>
          </p:cNvPr>
          <p:cNvSpPr>
            <a:spLocks noGrp="1"/>
          </p:cNvSpPr>
          <p:nvPr>
            <p:ph type="ctrTitle"/>
          </p:nvPr>
        </p:nvSpPr>
        <p:spPr/>
        <p:txBody>
          <a:bodyPr>
            <a:normAutofit/>
          </a:bodyPr>
          <a:lstStyle/>
          <a:p>
            <a:pPr marL="36000"/>
            <a:r>
              <a:rPr lang="en-GB" sz="3000">
                <a:latin typeface="Lato"/>
                <a:ea typeface="Lato"/>
                <a:cs typeface="Lato"/>
              </a:rPr>
              <a:t>And made significant progress on strategically important issues</a:t>
            </a:r>
            <a:endParaRPr lang="en-US" sz="3000"/>
          </a:p>
        </p:txBody>
      </p:sp>
      <p:sp>
        <p:nvSpPr>
          <p:cNvPr id="6" name="Slide Number Placeholder 5">
            <a:extLst>
              <a:ext uri="{FF2B5EF4-FFF2-40B4-BE49-F238E27FC236}">
                <a16:creationId xmlns:a16="http://schemas.microsoft.com/office/drawing/2014/main" id="{A5531D7C-541F-4C29-8CA0-707F1C3460AE}"/>
              </a:ext>
            </a:extLst>
          </p:cNvPr>
          <p:cNvSpPr>
            <a:spLocks noGrp="1"/>
          </p:cNvSpPr>
          <p:nvPr>
            <p:ph type="sldNum" sz="quarter" idx="4"/>
          </p:nvPr>
        </p:nvSpPr>
        <p:spPr/>
        <p:txBody>
          <a:bodyPr/>
          <a:lstStyle/>
          <a:p>
            <a:fld id="{FD914462-0A0E-4602-BFA1-33271CD95439}" type="slidenum">
              <a:rPr lang="en-GB" smtClean="0"/>
              <a:pPr/>
              <a:t>5</a:t>
            </a:fld>
            <a:endParaRPr lang="en-GB"/>
          </a:p>
        </p:txBody>
      </p:sp>
      <p:pic>
        <p:nvPicPr>
          <p:cNvPr id="5" name="Picture 4">
            <a:extLst>
              <a:ext uri="{FF2B5EF4-FFF2-40B4-BE49-F238E27FC236}">
                <a16:creationId xmlns:a16="http://schemas.microsoft.com/office/drawing/2014/main" id="{0C4E0273-A369-437B-9B12-496E6E505D0C}"/>
              </a:ext>
              <a:ext uri="{C183D7F6-B498-43B3-948B-1728B52AA6E4}">
                <adec:decorative xmlns:adec="http://schemas.microsoft.com/office/drawing/2017/decorative" val="1"/>
              </a:ext>
            </a:extLst>
          </p:cNvPr>
          <p:cNvPicPr>
            <a:picLocks noChangeAspect="1"/>
          </p:cNvPicPr>
          <p:nvPr/>
        </p:nvPicPr>
        <p:blipFill rotWithShape="1">
          <a:blip r:embed="rId3"/>
          <a:srcRect b="9036"/>
          <a:stretch/>
        </p:blipFill>
        <p:spPr>
          <a:xfrm>
            <a:off x="714253" y="1571211"/>
            <a:ext cx="2440323" cy="3216368"/>
          </a:xfrm>
          <a:prstGeom prst="rect">
            <a:avLst/>
          </a:prstGeom>
        </p:spPr>
      </p:pic>
      <p:pic>
        <p:nvPicPr>
          <p:cNvPr id="13" name="Picture 12">
            <a:extLst>
              <a:ext uri="{FF2B5EF4-FFF2-40B4-BE49-F238E27FC236}">
                <a16:creationId xmlns:a16="http://schemas.microsoft.com/office/drawing/2014/main" id="{E2D95BD7-CC31-4681-BD71-2632F4AAD3D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88487" y="1571210"/>
            <a:ext cx="2440323" cy="3216369"/>
          </a:xfrm>
          <a:prstGeom prst="rect">
            <a:avLst/>
          </a:prstGeom>
        </p:spPr>
      </p:pic>
      <p:pic>
        <p:nvPicPr>
          <p:cNvPr id="15" name="Picture 14">
            <a:extLst>
              <a:ext uri="{FF2B5EF4-FFF2-40B4-BE49-F238E27FC236}">
                <a16:creationId xmlns:a16="http://schemas.microsoft.com/office/drawing/2014/main" id="{FF3F091A-6570-4E37-BA68-18B8AC7123D7}"/>
              </a:ext>
              <a:ext uri="{C183D7F6-B498-43B3-948B-1728B52AA6E4}">
                <adec:decorative xmlns:adec="http://schemas.microsoft.com/office/drawing/2017/decorative" val="1"/>
              </a:ext>
            </a:extLst>
          </p:cNvPr>
          <p:cNvPicPr>
            <a:picLocks noChangeAspect="1"/>
          </p:cNvPicPr>
          <p:nvPr/>
        </p:nvPicPr>
        <p:blipFill rotWithShape="1">
          <a:blip r:embed="rId5"/>
          <a:srcRect b="7282"/>
          <a:stretch/>
        </p:blipFill>
        <p:spPr>
          <a:xfrm>
            <a:off x="6268537" y="1581227"/>
            <a:ext cx="2440323" cy="3216369"/>
          </a:xfrm>
          <a:prstGeom prst="rect">
            <a:avLst/>
          </a:prstGeom>
        </p:spPr>
      </p:pic>
      <p:sp>
        <p:nvSpPr>
          <p:cNvPr id="53" name="Rectangle 52">
            <a:extLst>
              <a:ext uri="{FF2B5EF4-FFF2-40B4-BE49-F238E27FC236}">
                <a16:creationId xmlns:a16="http://schemas.microsoft.com/office/drawing/2014/main" id="{DDCD04E2-6C64-4268-81DC-F34777F4620B}"/>
              </a:ext>
              <a:ext uri="{C183D7F6-B498-43B3-948B-1728B52AA6E4}">
                <adec:decorative xmlns:adec="http://schemas.microsoft.com/office/drawing/2017/decorative" val="1"/>
              </a:ext>
            </a:extLst>
          </p:cNvPr>
          <p:cNvSpPr/>
          <p:nvPr/>
        </p:nvSpPr>
        <p:spPr>
          <a:xfrm>
            <a:off x="8901081" y="1348274"/>
            <a:ext cx="2727501" cy="42553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20" name="Picture 19">
            <a:extLst>
              <a:ext uri="{FF2B5EF4-FFF2-40B4-BE49-F238E27FC236}">
                <a16:creationId xmlns:a16="http://schemas.microsoft.com/office/drawing/2014/main" id="{4E416543-409E-40FD-90F5-71DDE11912B7}"/>
              </a:ext>
              <a:ext uri="{C183D7F6-B498-43B3-948B-1728B52AA6E4}">
                <adec:decorative xmlns:adec="http://schemas.microsoft.com/office/drawing/2017/decorative" val="1"/>
              </a:ext>
            </a:extLst>
          </p:cNvPr>
          <p:cNvPicPr>
            <a:picLocks noChangeAspect="1"/>
          </p:cNvPicPr>
          <p:nvPr/>
        </p:nvPicPr>
        <p:blipFill rotWithShape="1">
          <a:blip r:embed="rId6"/>
          <a:srcRect l="2939"/>
          <a:stretch/>
        </p:blipFill>
        <p:spPr>
          <a:xfrm>
            <a:off x="9042966" y="1571209"/>
            <a:ext cx="2443729" cy="3216370"/>
          </a:xfrm>
          <a:prstGeom prst="rect">
            <a:avLst/>
          </a:prstGeom>
        </p:spPr>
      </p:pic>
      <p:sp>
        <p:nvSpPr>
          <p:cNvPr id="17" name="TextBox 16">
            <a:extLst>
              <a:ext uri="{FF2B5EF4-FFF2-40B4-BE49-F238E27FC236}">
                <a16:creationId xmlns:a16="http://schemas.microsoft.com/office/drawing/2014/main" id="{7AB5D034-7F48-4979-B5B9-470B68CD132D}"/>
              </a:ext>
            </a:extLst>
          </p:cNvPr>
          <p:cNvSpPr txBox="1"/>
          <p:nvPr/>
        </p:nvSpPr>
        <p:spPr>
          <a:xfrm>
            <a:off x="641156" y="4921525"/>
            <a:ext cx="2582719" cy="523220"/>
          </a:xfrm>
          <a:prstGeom prst="rect">
            <a:avLst/>
          </a:prstGeom>
          <a:noFill/>
        </p:spPr>
        <p:txBody>
          <a:bodyPr wrap="square">
            <a:spAutoFit/>
          </a:bodyPr>
          <a:lstStyle/>
          <a:p>
            <a:pPr algn="ctr"/>
            <a:r>
              <a:rPr lang="en-GB" sz="1400">
                <a:solidFill>
                  <a:schemeClr val="bg1"/>
                </a:solidFill>
              </a:rPr>
              <a:t>Updated our methods and process manual</a:t>
            </a:r>
          </a:p>
        </p:txBody>
      </p:sp>
      <p:sp>
        <p:nvSpPr>
          <p:cNvPr id="18" name="TextBox 17">
            <a:extLst>
              <a:ext uri="{FF2B5EF4-FFF2-40B4-BE49-F238E27FC236}">
                <a16:creationId xmlns:a16="http://schemas.microsoft.com/office/drawing/2014/main" id="{DD3EC4C4-8AC3-41C6-99D5-7A101081BEE6}"/>
              </a:ext>
            </a:extLst>
          </p:cNvPr>
          <p:cNvSpPr txBox="1"/>
          <p:nvPr/>
        </p:nvSpPr>
        <p:spPr>
          <a:xfrm>
            <a:off x="3417288" y="4933981"/>
            <a:ext cx="2582719" cy="523220"/>
          </a:xfrm>
          <a:prstGeom prst="rect">
            <a:avLst/>
          </a:prstGeom>
          <a:noFill/>
        </p:spPr>
        <p:txBody>
          <a:bodyPr wrap="square">
            <a:spAutoFit/>
          </a:bodyPr>
          <a:lstStyle/>
          <a:p>
            <a:pPr algn="ctr"/>
            <a:r>
              <a:rPr lang="en-GB" sz="1400">
                <a:solidFill>
                  <a:schemeClr val="bg1"/>
                </a:solidFill>
              </a:rPr>
              <a:t>Released our new NICE International strategy</a:t>
            </a:r>
          </a:p>
        </p:txBody>
      </p:sp>
      <p:sp>
        <p:nvSpPr>
          <p:cNvPr id="21" name="TextBox 20">
            <a:extLst>
              <a:ext uri="{FF2B5EF4-FFF2-40B4-BE49-F238E27FC236}">
                <a16:creationId xmlns:a16="http://schemas.microsoft.com/office/drawing/2014/main" id="{F8ABDB31-C360-45B0-BAAF-4FAA498F1104}"/>
              </a:ext>
            </a:extLst>
          </p:cNvPr>
          <p:cNvSpPr txBox="1"/>
          <p:nvPr/>
        </p:nvSpPr>
        <p:spPr>
          <a:xfrm>
            <a:off x="6268537" y="4826259"/>
            <a:ext cx="2439806" cy="738664"/>
          </a:xfrm>
          <a:prstGeom prst="rect">
            <a:avLst/>
          </a:prstGeom>
          <a:noFill/>
        </p:spPr>
        <p:txBody>
          <a:bodyPr wrap="square">
            <a:spAutoFit/>
          </a:bodyPr>
          <a:lstStyle/>
          <a:p>
            <a:pPr algn="ctr"/>
            <a:r>
              <a:rPr lang="en-GB" sz="1400">
                <a:solidFill>
                  <a:schemeClr val="bg1"/>
                </a:solidFill>
                <a:latin typeface="Lato"/>
                <a:ea typeface="Lato"/>
                <a:cs typeface="Lato"/>
              </a:rPr>
              <a:t>Updated evidence standards framework for digital health technologies</a:t>
            </a:r>
            <a:endParaRPr lang="en-GB" sz="1400">
              <a:solidFill>
                <a:schemeClr val="bg1"/>
              </a:solidFill>
            </a:endParaRPr>
          </a:p>
        </p:txBody>
      </p:sp>
      <p:sp>
        <p:nvSpPr>
          <p:cNvPr id="22" name="TextBox 21">
            <a:extLst>
              <a:ext uri="{FF2B5EF4-FFF2-40B4-BE49-F238E27FC236}">
                <a16:creationId xmlns:a16="http://schemas.microsoft.com/office/drawing/2014/main" id="{247B3FD3-DC53-4E4A-8362-5D876EC76317}"/>
              </a:ext>
            </a:extLst>
          </p:cNvPr>
          <p:cNvSpPr txBox="1"/>
          <p:nvPr/>
        </p:nvSpPr>
        <p:spPr>
          <a:xfrm>
            <a:off x="8901079" y="4902884"/>
            <a:ext cx="2727501" cy="523220"/>
          </a:xfrm>
          <a:prstGeom prst="rect">
            <a:avLst/>
          </a:prstGeom>
          <a:noFill/>
        </p:spPr>
        <p:txBody>
          <a:bodyPr wrap="square">
            <a:spAutoFit/>
          </a:bodyPr>
          <a:lstStyle/>
          <a:p>
            <a:pPr algn="ctr"/>
            <a:r>
              <a:rPr lang="en-GB" sz="1400">
                <a:solidFill>
                  <a:schemeClr val="bg1"/>
                </a:solidFill>
                <a:latin typeface="Lato"/>
                <a:ea typeface="Lato"/>
                <a:cs typeface="Lato"/>
              </a:rPr>
              <a:t>Developed a draft framework for Real World Evidence</a:t>
            </a:r>
            <a:endParaRPr lang="en-GB" sz="1400">
              <a:solidFill>
                <a:schemeClr val="bg1"/>
              </a:solidFill>
            </a:endParaRPr>
          </a:p>
        </p:txBody>
      </p:sp>
    </p:spTree>
    <p:extLst>
      <p:ext uri="{BB962C8B-B14F-4D97-AF65-F5344CB8AC3E}">
        <p14:creationId xmlns:p14="http://schemas.microsoft.com/office/powerpoint/2010/main" val="2408399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5C75-C275-C843-A795-967CD4641A61}"/>
              </a:ext>
            </a:extLst>
          </p:cNvPr>
          <p:cNvSpPr>
            <a:spLocks noGrp="1"/>
          </p:cNvSpPr>
          <p:nvPr>
            <p:ph type="ctrTitle"/>
          </p:nvPr>
        </p:nvSpPr>
        <p:spPr>
          <a:xfrm>
            <a:off x="496384" y="487510"/>
            <a:ext cx="11374038" cy="1276350"/>
          </a:xfrm>
        </p:spPr>
        <p:txBody>
          <a:bodyPr>
            <a:noAutofit/>
          </a:bodyPr>
          <a:lstStyle/>
          <a:p>
            <a:r>
              <a:rPr lang="en-GB" sz="3000" dirty="0">
                <a:latin typeface="Lato"/>
                <a:ea typeface="Lato"/>
                <a:cs typeface="Lato"/>
              </a:rPr>
              <a:t>For 22/23 we have engaged with our stakeholders to understand how they would like us to develop as an organisation </a:t>
            </a:r>
            <a:endParaRPr lang="en-US" sz="3000" dirty="0"/>
          </a:p>
        </p:txBody>
      </p:sp>
      <p:sp>
        <p:nvSpPr>
          <p:cNvPr id="41" name="Arrow: Right 40">
            <a:extLst>
              <a:ext uri="{FF2B5EF4-FFF2-40B4-BE49-F238E27FC236}">
                <a16:creationId xmlns:a16="http://schemas.microsoft.com/office/drawing/2014/main" id="{6024C381-E42C-4002-B378-055ECEF76E8F}"/>
              </a:ext>
              <a:ext uri="{C183D7F6-B498-43B3-948B-1728B52AA6E4}">
                <adec:decorative xmlns:adec="http://schemas.microsoft.com/office/drawing/2017/decorative" val="1"/>
              </a:ext>
            </a:extLst>
          </p:cNvPr>
          <p:cNvSpPr/>
          <p:nvPr/>
        </p:nvSpPr>
        <p:spPr>
          <a:xfrm>
            <a:off x="4883299" y="3705318"/>
            <a:ext cx="966055" cy="54335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68E136E7-A5DC-1E0A-854F-2706DE7C74F2}"/>
              </a:ext>
            </a:extLst>
          </p:cNvPr>
          <p:cNvSpPr/>
          <p:nvPr/>
        </p:nvSpPr>
        <p:spPr>
          <a:xfrm>
            <a:off x="5881529" y="3352869"/>
            <a:ext cx="5036315" cy="1163159"/>
          </a:xfrm>
          <a:prstGeom prst="rect">
            <a:avLst/>
          </a:prstGeom>
          <a:solidFill>
            <a:srgbClr val="A2BDC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85750" lvl="0" indent="-285750" algn="l">
              <a:lnSpc>
                <a:spcPct val="100000"/>
              </a:lnSpc>
              <a:spcBef>
                <a:spcPts val="0"/>
              </a:spcBef>
              <a:spcAft>
                <a:spcPts val="0"/>
              </a:spcAft>
              <a:buFont typeface="Arial" panose="020B0604020202020204" pitchFamily="34" charset="0"/>
              <a:buChar char="•"/>
            </a:pPr>
            <a:r>
              <a:rPr lang="en-GB" dirty="0">
                <a:solidFill>
                  <a:schemeClr val="tx1"/>
                </a:solidFill>
                <a:latin typeface="Lato"/>
              </a:rPr>
              <a:t>Content needs to be more up to date</a:t>
            </a:r>
          </a:p>
          <a:p>
            <a:pPr marL="285750" lvl="0" indent="-285750" algn="l">
              <a:lnSpc>
                <a:spcPct val="100000"/>
              </a:lnSpc>
              <a:spcBef>
                <a:spcPts val="0"/>
              </a:spcBef>
              <a:spcAft>
                <a:spcPts val="600"/>
              </a:spcAft>
              <a:buFont typeface="Arial" panose="020B0604020202020204" pitchFamily="34" charset="0"/>
              <a:buChar char="•"/>
            </a:pPr>
            <a:r>
              <a:rPr lang="en-GB" dirty="0">
                <a:solidFill>
                  <a:schemeClr val="tx1"/>
                </a:solidFill>
                <a:latin typeface="Lato"/>
              </a:rPr>
              <a:t>Information needs to be more accessible to front line</a:t>
            </a:r>
          </a:p>
        </p:txBody>
      </p:sp>
      <p:sp>
        <p:nvSpPr>
          <p:cNvPr id="60" name="Arrow: Right 59">
            <a:extLst>
              <a:ext uri="{FF2B5EF4-FFF2-40B4-BE49-F238E27FC236}">
                <a16:creationId xmlns:a16="http://schemas.microsoft.com/office/drawing/2014/main" id="{4E4D5009-C862-B731-DD9F-2F7B418445E8}"/>
              </a:ext>
              <a:ext uri="{C183D7F6-B498-43B3-948B-1728B52AA6E4}">
                <adec:decorative xmlns:adec="http://schemas.microsoft.com/office/drawing/2017/decorative" val="1"/>
              </a:ext>
            </a:extLst>
          </p:cNvPr>
          <p:cNvSpPr/>
          <p:nvPr/>
        </p:nvSpPr>
        <p:spPr>
          <a:xfrm>
            <a:off x="4876767" y="2255576"/>
            <a:ext cx="966055" cy="543358"/>
          </a:xfrm>
          <a:prstGeom prst="rightArrow">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Arrow: Right 60">
            <a:extLst>
              <a:ext uri="{FF2B5EF4-FFF2-40B4-BE49-F238E27FC236}">
                <a16:creationId xmlns:a16="http://schemas.microsoft.com/office/drawing/2014/main" id="{1BBECC27-224A-7D80-6807-79A44EB4BC81}"/>
              </a:ext>
              <a:ext uri="{C183D7F6-B498-43B3-948B-1728B52AA6E4}">
                <adec:decorative xmlns:adec="http://schemas.microsoft.com/office/drawing/2017/decorative" val="1"/>
              </a:ext>
            </a:extLst>
          </p:cNvPr>
          <p:cNvSpPr/>
          <p:nvPr/>
        </p:nvSpPr>
        <p:spPr>
          <a:xfrm>
            <a:off x="4877149" y="5130857"/>
            <a:ext cx="965673" cy="543358"/>
          </a:xfrm>
          <a:prstGeom prst="rightArrow">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50D36918-066D-D6C1-AB6E-9518893B2520}"/>
              </a:ext>
            </a:extLst>
          </p:cNvPr>
          <p:cNvSpPr/>
          <p:nvPr/>
        </p:nvSpPr>
        <p:spPr>
          <a:xfrm>
            <a:off x="5881528" y="1911601"/>
            <a:ext cx="5036316" cy="1163159"/>
          </a:xfrm>
          <a:prstGeom prst="rect">
            <a:avLst/>
          </a:prstGeom>
          <a:solidFill>
            <a:srgbClr val="A2BDC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l">
              <a:lnSpc>
                <a:spcPct val="100000"/>
              </a:lnSpc>
              <a:spcBef>
                <a:spcPts val="0"/>
              </a:spcBef>
              <a:spcAft>
                <a:spcPts val="0"/>
              </a:spcAft>
              <a:buFont typeface="Arial" panose="020B0604020202020204" pitchFamily="34" charset="0"/>
              <a:buChar char="•"/>
            </a:pPr>
            <a:r>
              <a:rPr lang="en-GB" b="0" i="0" u="none" strike="noStrike" noProof="0" dirty="0">
                <a:solidFill>
                  <a:schemeClr val="tx1"/>
                </a:solidFill>
                <a:latin typeface="Lato"/>
              </a:rPr>
              <a:t>Topic selection has to be aligned with system needs</a:t>
            </a:r>
          </a:p>
          <a:p>
            <a:pPr marL="285750" indent="-285750">
              <a:spcAft>
                <a:spcPts val="600"/>
              </a:spcAft>
              <a:buFont typeface="Arial" panose="020B0604020202020204" pitchFamily="34" charset="0"/>
              <a:buChar char="•"/>
            </a:pPr>
            <a:r>
              <a:rPr lang="en-GB" dirty="0">
                <a:solidFill>
                  <a:schemeClr val="tx1"/>
                </a:solidFill>
                <a:latin typeface="Lato"/>
              </a:rPr>
              <a:t>Need to cover all relevant technologies </a:t>
            </a:r>
          </a:p>
        </p:txBody>
      </p:sp>
      <p:sp>
        <p:nvSpPr>
          <p:cNvPr id="66" name="Rectangle 65">
            <a:extLst>
              <a:ext uri="{FF2B5EF4-FFF2-40B4-BE49-F238E27FC236}">
                <a16:creationId xmlns:a16="http://schemas.microsoft.com/office/drawing/2014/main" id="{63A54509-6F57-5718-0ABC-6C9207A41022}"/>
              </a:ext>
            </a:extLst>
          </p:cNvPr>
          <p:cNvSpPr/>
          <p:nvPr/>
        </p:nvSpPr>
        <p:spPr>
          <a:xfrm>
            <a:off x="5878256" y="4794137"/>
            <a:ext cx="5027343" cy="1159969"/>
          </a:xfrm>
          <a:prstGeom prst="rect">
            <a:avLst/>
          </a:prstGeom>
          <a:solidFill>
            <a:srgbClr val="A2BDC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GB">
                <a:solidFill>
                  <a:schemeClr val="tx1"/>
                </a:solidFill>
                <a:latin typeface="Lato"/>
              </a:rPr>
              <a:t>More needs to be done to address unwarranted variations in care</a:t>
            </a:r>
          </a:p>
        </p:txBody>
      </p:sp>
      <p:sp>
        <p:nvSpPr>
          <p:cNvPr id="78" name="Rectangle 77">
            <a:extLst>
              <a:ext uri="{FF2B5EF4-FFF2-40B4-BE49-F238E27FC236}">
                <a16:creationId xmlns:a16="http://schemas.microsoft.com/office/drawing/2014/main" id="{11E7DB1E-2531-FE12-E8A4-7FC4B9DA72D0}"/>
              </a:ext>
            </a:extLst>
          </p:cNvPr>
          <p:cNvSpPr/>
          <p:nvPr/>
        </p:nvSpPr>
        <p:spPr>
          <a:xfrm>
            <a:off x="5878256" y="1583328"/>
            <a:ext cx="1335118" cy="32607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ts val="0"/>
              </a:spcBef>
              <a:spcAft>
                <a:spcPts val="0"/>
              </a:spcAft>
            </a:pPr>
            <a:r>
              <a:rPr lang="en-GB" sz="1400" b="1" dirty="0">
                <a:solidFill>
                  <a:schemeClr val="tx1"/>
                </a:solidFill>
                <a:latin typeface="Lato"/>
              </a:rPr>
              <a:t>FEEDBACK:</a:t>
            </a:r>
          </a:p>
        </p:txBody>
      </p:sp>
      <p:sp>
        <p:nvSpPr>
          <p:cNvPr id="11" name="Rectangle 10">
            <a:extLst>
              <a:ext uri="{FF2B5EF4-FFF2-40B4-BE49-F238E27FC236}">
                <a16:creationId xmlns:a16="http://schemas.microsoft.com/office/drawing/2014/main" id="{317B79B9-7FBB-683B-380A-7601C72FBA5A}"/>
              </a:ext>
              <a:ext uri="{C183D7F6-B498-43B3-948B-1728B52AA6E4}">
                <adec:decorative xmlns:adec="http://schemas.microsoft.com/office/drawing/2017/decorative" val="1"/>
              </a:ext>
            </a:extLst>
          </p:cNvPr>
          <p:cNvSpPr/>
          <p:nvPr/>
        </p:nvSpPr>
        <p:spPr>
          <a:xfrm>
            <a:off x="1286401" y="1583328"/>
            <a:ext cx="3590365" cy="432950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u="sng" dirty="0">
                <a:solidFill>
                  <a:schemeClr val="tx1"/>
                </a:solidFill>
              </a:rPr>
              <a:t> </a:t>
            </a:r>
          </a:p>
        </p:txBody>
      </p:sp>
      <p:pic>
        <p:nvPicPr>
          <p:cNvPr id="12" name="Picture 6" descr="MHRA Logo - PharSafer® - Specialists in Global Clinical and Post Marketing  Drug Safety">
            <a:extLst>
              <a:ext uri="{FF2B5EF4-FFF2-40B4-BE49-F238E27FC236}">
                <a16:creationId xmlns:a16="http://schemas.microsoft.com/office/drawing/2014/main" id="{85350F8D-D11F-E8F9-1CC3-526443D7C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507" y="1772437"/>
            <a:ext cx="1293092" cy="4340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apbi logo">
            <a:extLst>
              <a:ext uri="{FF2B5EF4-FFF2-40B4-BE49-F238E27FC236}">
                <a16:creationId xmlns:a16="http://schemas.microsoft.com/office/drawing/2014/main" id="{DFA4A7CA-8162-13DE-876F-B6894F0193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63" r="12732"/>
          <a:stretch/>
        </p:blipFill>
        <p:spPr bwMode="auto">
          <a:xfrm>
            <a:off x="3669453" y="4977564"/>
            <a:ext cx="1112824" cy="7895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hsc-logo - AGSD-UK">
            <a:extLst>
              <a:ext uri="{FF2B5EF4-FFF2-40B4-BE49-F238E27FC236}">
                <a16:creationId xmlns:a16="http://schemas.microsoft.com/office/drawing/2014/main" id="{21E39063-4E5F-09C1-C19D-B7845E49A4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8539" y="1653698"/>
            <a:ext cx="843426" cy="7292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Lord Kamall - GOV.UK">
            <a:extLst>
              <a:ext uri="{FF2B5EF4-FFF2-40B4-BE49-F238E27FC236}">
                <a16:creationId xmlns:a16="http://schemas.microsoft.com/office/drawing/2014/main" id="{6BB5E7B0-9540-7628-64B3-4558040D3D4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495979" y="2382976"/>
            <a:ext cx="693154" cy="693154"/>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4" descr="National Voices - Home | Facebook">
            <a:extLst>
              <a:ext uri="{FF2B5EF4-FFF2-40B4-BE49-F238E27FC236}">
                <a16:creationId xmlns:a16="http://schemas.microsoft.com/office/drawing/2014/main" id="{DD9D645C-EF76-6A29-B4E8-6A968FCED6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6716" y="2442293"/>
            <a:ext cx="729279" cy="7292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Branding – People&amp;#39;s History of the NHS">
            <a:extLst>
              <a:ext uri="{FF2B5EF4-FFF2-40B4-BE49-F238E27FC236}">
                <a16:creationId xmlns:a16="http://schemas.microsoft.com/office/drawing/2014/main" id="{26ED6037-6655-E43A-B593-452D9AB38B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1481" y="1750120"/>
            <a:ext cx="886338" cy="4985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BHI HealthTech for Life">
            <a:extLst>
              <a:ext uri="{FF2B5EF4-FFF2-40B4-BE49-F238E27FC236}">
                <a16:creationId xmlns:a16="http://schemas.microsoft.com/office/drawing/2014/main" id="{544267D9-7822-6CCA-FAF4-85C089311C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1143" y="2511208"/>
            <a:ext cx="807875" cy="4366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2" descr="Royal College of General Practitioners - Home | Facebook">
            <a:extLst>
              <a:ext uri="{FF2B5EF4-FFF2-40B4-BE49-F238E27FC236}">
                <a16:creationId xmlns:a16="http://schemas.microsoft.com/office/drawing/2014/main" id="{A937BCAA-4D0E-13D9-5497-1786D9B179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7389" y="2429343"/>
            <a:ext cx="601716" cy="6017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Medical Technology Group | Improving Patient Access to Technologies">
            <a:extLst>
              <a:ext uri="{FF2B5EF4-FFF2-40B4-BE49-F238E27FC236}">
                <a16:creationId xmlns:a16="http://schemas.microsoft.com/office/drawing/2014/main" id="{92280131-4FF2-ABDE-F090-A1A13DB27D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35991" y="4594279"/>
            <a:ext cx="1092675" cy="44921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Bionow | News">
            <a:extLst>
              <a:ext uri="{FF2B5EF4-FFF2-40B4-BE49-F238E27FC236}">
                <a16:creationId xmlns:a16="http://schemas.microsoft.com/office/drawing/2014/main" id="{E2CDBD04-0D82-CEF3-EEE5-B59D0ECDA21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58412" y="3208532"/>
            <a:ext cx="967046" cy="6017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Image">
            <a:extLst>
              <a:ext uri="{FF2B5EF4-FFF2-40B4-BE49-F238E27FC236}">
                <a16:creationId xmlns:a16="http://schemas.microsoft.com/office/drawing/2014/main" id="{F5A3B6BB-26F0-960E-B238-79060F18F1A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46167" y="5224687"/>
            <a:ext cx="467923" cy="46792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News: NIHR issues guidance to ensure research protected in a 'second wave'  | NIHR">
            <a:extLst>
              <a:ext uri="{FF2B5EF4-FFF2-40B4-BE49-F238E27FC236}">
                <a16:creationId xmlns:a16="http://schemas.microsoft.com/office/drawing/2014/main" id="{2CF0E227-630A-517F-7567-B46AE21720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a:stretch/>
        </p:blipFill>
        <p:spPr bwMode="auto">
          <a:xfrm>
            <a:off x="1482119" y="4541500"/>
            <a:ext cx="1241549" cy="4198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2" descr="Jobs with Health Education England">
            <a:extLst>
              <a:ext uri="{FF2B5EF4-FFF2-40B4-BE49-F238E27FC236}">
                <a16:creationId xmlns:a16="http://schemas.microsoft.com/office/drawing/2014/main" id="{8A00181A-E6B9-5EE4-D695-1AB9AEBE13C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46414" y="3180080"/>
            <a:ext cx="1295859" cy="6479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Royal College of Physicians - Home | Facebook">
            <a:extLst>
              <a:ext uri="{FF2B5EF4-FFF2-40B4-BE49-F238E27FC236}">
                <a16:creationId xmlns:a16="http://schemas.microsoft.com/office/drawing/2014/main" id="{CF671CB0-8DAA-D20F-7BBF-BCCFAEB49C9B}"/>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1468"/>
          <a:stretch/>
        </p:blipFill>
        <p:spPr bwMode="auto">
          <a:xfrm>
            <a:off x="3211143" y="5194222"/>
            <a:ext cx="532709" cy="60171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ANTRUK is approved to become a member of the Association of Medical  Research Charities - Antibiotic Research UK">
            <a:extLst>
              <a:ext uri="{FF2B5EF4-FFF2-40B4-BE49-F238E27FC236}">
                <a16:creationId xmlns:a16="http://schemas.microsoft.com/office/drawing/2014/main" id="{0C06F63F-7A1B-7248-35CE-50F1CBE4586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41049" y="3211717"/>
            <a:ext cx="967046" cy="30538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The Japanese Pharmaceutical Group | Just another WordPress site">
            <a:extLst>
              <a:ext uri="{FF2B5EF4-FFF2-40B4-BE49-F238E27FC236}">
                <a16:creationId xmlns:a16="http://schemas.microsoft.com/office/drawing/2014/main" id="{4EB5D4CC-42AB-55BC-D6C9-0199B583367F}"/>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a:stretch/>
        </p:blipFill>
        <p:spPr bwMode="auto">
          <a:xfrm>
            <a:off x="1530742" y="4000018"/>
            <a:ext cx="1233033" cy="3247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A logo">
            <a:extLst>
              <a:ext uri="{FF2B5EF4-FFF2-40B4-BE49-F238E27FC236}">
                <a16:creationId xmlns:a16="http://schemas.microsoft.com/office/drawing/2014/main" id="{DD79A219-46C7-69BC-BBF4-5AD8AA72C4F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82119" y="5122638"/>
            <a:ext cx="818249" cy="6322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George Freeman (politician) - Wikipedia">
            <a:extLst>
              <a:ext uri="{FF2B5EF4-FFF2-40B4-BE49-F238E27FC236}">
                <a16:creationId xmlns:a16="http://schemas.microsoft.com/office/drawing/2014/main" id="{80A1D59D-29C8-F8C2-9E99-88E92E32BCA6}"/>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a:stretch/>
        </p:blipFill>
        <p:spPr bwMode="auto">
          <a:xfrm>
            <a:off x="3903102" y="3918920"/>
            <a:ext cx="731113" cy="731113"/>
          </a:xfrm>
          <a:prstGeom prst="ellipse">
            <a:avLst/>
          </a:prstGeom>
          <a:noFill/>
          <a:extLst>
            <a:ext uri="{909E8E84-426E-40DD-AFC4-6F175D3DCCD1}">
              <a14:hiddenFill xmlns:a14="http://schemas.microsoft.com/office/drawing/2010/main">
                <a:solidFill>
                  <a:srgbClr val="FFFFFF"/>
                </a:solidFill>
              </a14:hiddenFill>
            </a:ext>
          </a:extLst>
        </p:spPr>
      </p:pic>
      <p:pic>
        <p:nvPicPr>
          <p:cNvPr id="24" name="Picture 10" descr="EBSCO Information Services Partners with Guidelines International Network  (GIN) to Develop GIN Library and Registry of Guidelines - News | EBSCO">
            <a:extLst>
              <a:ext uri="{FF2B5EF4-FFF2-40B4-BE49-F238E27FC236}">
                <a16:creationId xmlns:a16="http://schemas.microsoft.com/office/drawing/2014/main" id="{B592FC5A-545A-BF94-FCD8-66D1559822F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47653" y="3772843"/>
            <a:ext cx="624496" cy="62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08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6CCC549-5756-2880-177A-2A4DD08C4850}"/>
              </a:ext>
            </a:extLst>
          </p:cNvPr>
          <p:cNvSpPr/>
          <p:nvPr/>
        </p:nvSpPr>
        <p:spPr>
          <a:xfrm>
            <a:off x="1056299" y="2431387"/>
            <a:ext cx="1370551" cy="326071"/>
          </a:xfrm>
          <a:prstGeom prst="rect">
            <a:avLst/>
          </a:prstGeom>
          <a:solidFill>
            <a:srgbClr val="A2BDC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ts val="0"/>
              </a:spcBef>
              <a:spcAft>
                <a:spcPts val="0"/>
              </a:spcAft>
            </a:pPr>
            <a:r>
              <a:rPr lang="en-GB" b="1">
                <a:solidFill>
                  <a:schemeClr val="tx1"/>
                </a:solidFill>
                <a:latin typeface="Lato"/>
              </a:rPr>
              <a:t>WE WILL:</a:t>
            </a:r>
          </a:p>
        </p:txBody>
      </p:sp>
      <p:sp>
        <p:nvSpPr>
          <p:cNvPr id="2" name="Title 1">
            <a:extLst>
              <a:ext uri="{FF2B5EF4-FFF2-40B4-BE49-F238E27FC236}">
                <a16:creationId xmlns:a16="http://schemas.microsoft.com/office/drawing/2014/main" id="{09975C75-C275-C843-A795-967CD4641A61}"/>
              </a:ext>
            </a:extLst>
          </p:cNvPr>
          <p:cNvSpPr>
            <a:spLocks noGrp="1"/>
          </p:cNvSpPr>
          <p:nvPr>
            <p:ph type="ctrTitle"/>
          </p:nvPr>
        </p:nvSpPr>
        <p:spPr>
          <a:xfrm>
            <a:off x="496384" y="487510"/>
            <a:ext cx="11374038" cy="1276350"/>
          </a:xfrm>
        </p:spPr>
        <p:txBody>
          <a:bodyPr>
            <a:noAutofit/>
          </a:bodyPr>
          <a:lstStyle/>
          <a:p>
            <a:r>
              <a:rPr lang="en-GB" sz="3000">
                <a:latin typeface="Lato"/>
                <a:ea typeface="Lato"/>
                <a:cs typeface="Lato"/>
              </a:rPr>
              <a:t>Identifying 3 fundamental areas of evolution for NICE</a:t>
            </a:r>
            <a:endParaRPr lang="en-US" sz="3000"/>
          </a:p>
        </p:txBody>
      </p:sp>
      <p:sp>
        <p:nvSpPr>
          <p:cNvPr id="59" name="Rectangle 58">
            <a:extLst>
              <a:ext uri="{FF2B5EF4-FFF2-40B4-BE49-F238E27FC236}">
                <a16:creationId xmlns:a16="http://schemas.microsoft.com/office/drawing/2014/main" id="{2375C4EF-515F-34DC-F9EC-4BF8885ADA10}"/>
              </a:ext>
            </a:extLst>
          </p:cNvPr>
          <p:cNvSpPr/>
          <p:nvPr/>
        </p:nvSpPr>
        <p:spPr>
          <a:xfrm>
            <a:off x="4745646" y="2743619"/>
            <a:ext cx="2743200" cy="1633958"/>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a:solidFill>
                  <a:schemeClr val="tx1"/>
                </a:solidFill>
              </a:rPr>
              <a:t>Rapidly and robustly translate these into </a:t>
            </a:r>
            <a:r>
              <a:rPr lang="en-GB" sz="2200" b="1">
                <a:solidFill>
                  <a:srgbClr val="451551"/>
                </a:solidFill>
                <a:latin typeface="Lato Black" panose="020F0502020204030203" pitchFamily="34" charset="0"/>
                <a:ea typeface="Lato Black" panose="020F0502020204030203" pitchFamily="34" charset="0"/>
                <a:cs typeface="Lato Black" panose="020F0502020204030203" pitchFamily="34" charset="0"/>
              </a:rPr>
              <a:t>USEFUL AND USEABLE ADVICE </a:t>
            </a:r>
          </a:p>
        </p:txBody>
      </p:sp>
      <p:sp>
        <p:nvSpPr>
          <p:cNvPr id="67" name="Rectangle 66">
            <a:extLst>
              <a:ext uri="{FF2B5EF4-FFF2-40B4-BE49-F238E27FC236}">
                <a16:creationId xmlns:a16="http://schemas.microsoft.com/office/drawing/2014/main" id="{68CED05D-2507-42AC-D689-5C0C4AAE42C9}"/>
              </a:ext>
            </a:extLst>
          </p:cNvPr>
          <p:cNvSpPr/>
          <p:nvPr/>
        </p:nvSpPr>
        <p:spPr>
          <a:xfrm>
            <a:off x="1041493" y="2743618"/>
            <a:ext cx="2743201" cy="1649477"/>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a:solidFill>
                  <a:srgbClr val="18646E"/>
                </a:solidFill>
                <a:latin typeface="Lato Black" panose="020F0502020204030203" pitchFamily="34" charset="0"/>
                <a:ea typeface="Lato Black" panose="020F0502020204030203" pitchFamily="34" charset="0"/>
                <a:cs typeface="Lato Black" panose="020F0502020204030203" pitchFamily="34" charset="0"/>
              </a:rPr>
              <a:t>ACTIVELY DRAW IN </a:t>
            </a:r>
            <a:r>
              <a:rPr lang="en-GB" sz="2200">
                <a:solidFill>
                  <a:schemeClr val="tx1"/>
                </a:solidFill>
              </a:rPr>
              <a:t>the most cutting edge improvements in care</a:t>
            </a:r>
          </a:p>
        </p:txBody>
      </p:sp>
      <p:sp>
        <p:nvSpPr>
          <p:cNvPr id="68" name="Rectangle 67">
            <a:extLst>
              <a:ext uri="{FF2B5EF4-FFF2-40B4-BE49-F238E27FC236}">
                <a16:creationId xmlns:a16="http://schemas.microsoft.com/office/drawing/2014/main" id="{3F0F2DFC-8A9D-5F6F-9A5D-71A8E4A27F03}"/>
              </a:ext>
            </a:extLst>
          </p:cNvPr>
          <p:cNvSpPr/>
          <p:nvPr/>
        </p:nvSpPr>
        <p:spPr>
          <a:xfrm>
            <a:off x="8449798" y="2767639"/>
            <a:ext cx="2740435" cy="1641844"/>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517489"/>
                </a:solidFill>
                <a:latin typeface="Lato Black" panose="020F0502020204030203" pitchFamily="34" charset="0"/>
                <a:ea typeface="Lato Black" panose="020F0502020204030203" pitchFamily="34" charset="0"/>
                <a:cs typeface="Lato Black" panose="020F0502020204030203" pitchFamily="34" charset="0"/>
              </a:rPr>
              <a:t>PURPOSEFULLY INFLUENCE</a:t>
            </a:r>
            <a:r>
              <a:rPr lang="en-GB" sz="2200" dirty="0">
                <a:solidFill>
                  <a:srgbClr val="517489"/>
                </a:solidFill>
                <a:latin typeface="Lato Black" panose="020F0502020204030203" pitchFamily="34" charset="0"/>
                <a:ea typeface="Lato Black" panose="020F0502020204030203" pitchFamily="34" charset="0"/>
                <a:cs typeface="Lato Black" panose="020F0502020204030203" pitchFamily="34" charset="0"/>
              </a:rPr>
              <a:t> </a:t>
            </a:r>
            <a:r>
              <a:rPr lang="en-GB" sz="2200" dirty="0">
                <a:solidFill>
                  <a:schemeClr val="tx1"/>
                </a:solidFill>
              </a:rPr>
              <a:t>the system to adopt the best possible care</a:t>
            </a:r>
          </a:p>
        </p:txBody>
      </p:sp>
      <p:sp>
        <p:nvSpPr>
          <p:cNvPr id="72" name="Oval 71">
            <a:extLst>
              <a:ext uri="{FF2B5EF4-FFF2-40B4-BE49-F238E27FC236}">
                <a16:creationId xmlns:a16="http://schemas.microsoft.com/office/drawing/2014/main" id="{1FB25BA4-542F-27A8-9B20-9D79D7E0BB57}"/>
              </a:ext>
              <a:ext uri="{C183D7F6-B498-43B3-948B-1728B52AA6E4}">
                <adec:decorative xmlns:adec="http://schemas.microsoft.com/office/drawing/2017/decorative" val="1"/>
              </a:ext>
            </a:extLst>
          </p:cNvPr>
          <p:cNvSpPr/>
          <p:nvPr/>
        </p:nvSpPr>
        <p:spPr>
          <a:xfrm>
            <a:off x="8291587" y="2614540"/>
            <a:ext cx="345440" cy="345440"/>
          </a:xfrm>
          <a:prstGeom prst="ellipse">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F95BD029-CF86-DA4D-422F-3AB2811B3F59}"/>
              </a:ext>
            </a:extLst>
          </p:cNvPr>
          <p:cNvSpPr txBox="1"/>
          <p:nvPr/>
        </p:nvSpPr>
        <p:spPr>
          <a:xfrm>
            <a:off x="8293030" y="2590648"/>
            <a:ext cx="345440" cy="369332"/>
          </a:xfrm>
          <a:prstGeom prst="rect">
            <a:avLst/>
          </a:prstGeom>
          <a:noFill/>
        </p:spPr>
        <p:txBody>
          <a:bodyPr wrap="square" rtlCol="0">
            <a:spAutoFit/>
          </a:bodyPr>
          <a:lstStyle/>
          <a:p>
            <a:pPr algn="ctr"/>
            <a:r>
              <a:rPr lang="en-GB" b="1">
                <a:solidFill>
                  <a:schemeClr val="bg1"/>
                </a:solidFill>
              </a:rPr>
              <a:t>3</a:t>
            </a:r>
          </a:p>
        </p:txBody>
      </p:sp>
      <p:sp>
        <p:nvSpPr>
          <p:cNvPr id="74" name="Oval 73">
            <a:extLst>
              <a:ext uri="{FF2B5EF4-FFF2-40B4-BE49-F238E27FC236}">
                <a16:creationId xmlns:a16="http://schemas.microsoft.com/office/drawing/2014/main" id="{B6EBE326-0909-BEE7-0FB3-5F605D43A03F}"/>
              </a:ext>
              <a:ext uri="{C183D7F6-B498-43B3-948B-1728B52AA6E4}">
                <adec:decorative xmlns:adec="http://schemas.microsoft.com/office/drawing/2017/decorative" val="1"/>
              </a:ext>
            </a:extLst>
          </p:cNvPr>
          <p:cNvSpPr/>
          <p:nvPr/>
        </p:nvSpPr>
        <p:spPr>
          <a:xfrm>
            <a:off x="4590577" y="2590648"/>
            <a:ext cx="345440" cy="34544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8A80137F-76DD-6FFD-DF9E-2F45078085BD}"/>
              </a:ext>
              <a:ext uri="{C183D7F6-B498-43B3-948B-1728B52AA6E4}">
                <adec:decorative xmlns:adec="http://schemas.microsoft.com/office/drawing/2017/decorative" val="1"/>
              </a:ext>
            </a:extLst>
          </p:cNvPr>
          <p:cNvSpPr/>
          <p:nvPr/>
        </p:nvSpPr>
        <p:spPr>
          <a:xfrm>
            <a:off x="883579" y="2568722"/>
            <a:ext cx="345440" cy="345440"/>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0AA53368-5C66-4351-C86E-2E8EC09AB359}"/>
              </a:ext>
            </a:extLst>
          </p:cNvPr>
          <p:cNvSpPr txBox="1"/>
          <p:nvPr/>
        </p:nvSpPr>
        <p:spPr>
          <a:xfrm>
            <a:off x="4592411" y="2569962"/>
            <a:ext cx="345440" cy="369332"/>
          </a:xfrm>
          <a:prstGeom prst="rect">
            <a:avLst/>
          </a:prstGeom>
          <a:noFill/>
          <a:ln>
            <a:noFill/>
          </a:ln>
        </p:spPr>
        <p:txBody>
          <a:bodyPr wrap="square" rtlCol="0">
            <a:spAutoFit/>
          </a:bodyPr>
          <a:lstStyle/>
          <a:p>
            <a:pPr algn="ctr"/>
            <a:r>
              <a:rPr lang="en-GB" b="1">
                <a:solidFill>
                  <a:schemeClr val="bg1"/>
                </a:solidFill>
              </a:rPr>
              <a:t>2</a:t>
            </a:r>
          </a:p>
        </p:txBody>
      </p:sp>
      <p:sp>
        <p:nvSpPr>
          <p:cNvPr id="77" name="TextBox 76">
            <a:extLst>
              <a:ext uri="{FF2B5EF4-FFF2-40B4-BE49-F238E27FC236}">
                <a16:creationId xmlns:a16="http://schemas.microsoft.com/office/drawing/2014/main" id="{85BC7C44-33FF-AA9A-2A10-BD0B657E8FB8}"/>
              </a:ext>
            </a:extLst>
          </p:cNvPr>
          <p:cNvSpPr txBox="1"/>
          <p:nvPr/>
        </p:nvSpPr>
        <p:spPr>
          <a:xfrm>
            <a:off x="892681" y="2555480"/>
            <a:ext cx="345440" cy="369332"/>
          </a:xfrm>
          <a:prstGeom prst="rect">
            <a:avLst/>
          </a:prstGeom>
          <a:noFill/>
        </p:spPr>
        <p:txBody>
          <a:bodyPr wrap="square" rtlCol="0">
            <a:spAutoFit/>
          </a:bodyPr>
          <a:lstStyle/>
          <a:p>
            <a:pPr algn="ctr"/>
            <a:r>
              <a:rPr lang="en-GB" b="1">
                <a:solidFill>
                  <a:schemeClr val="bg1"/>
                </a:solidFill>
              </a:rPr>
              <a:t>1</a:t>
            </a:r>
          </a:p>
        </p:txBody>
      </p:sp>
    </p:spTree>
    <p:extLst>
      <p:ext uri="{BB962C8B-B14F-4D97-AF65-F5344CB8AC3E}">
        <p14:creationId xmlns:p14="http://schemas.microsoft.com/office/powerpoint/2010/main" val="1751029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190E3C-5737-4D3D-B736-454DCEE62A58}"/>
              </a:ext>
            </a:extLst>
          </p:cNvPr>
          <p:cNvSpPr>
            <a:spLocks noGrp="1"/>
          </p:cNvSpPr>
          <p:nvPr>
            <p:ph type="ctrTitle"/>
          </p:nvPr>
        </p:nvSpPr>
        <p:spPr/>
        <p:txBody>
          <a:bodyPr>
            <a:normAutofit/>
          </a:bodyPr>
          <a:lstStyle/>
          <a:p>
            <a:r>
              <a:rPr lang="en-GB" sz="3000">
                <a:latin typeface="Lato"/>
                <a:ea typeface="Lato"/>
                <a:cs typeface="Lato"/>
              </a:rPr>
              <a:t>We have translated these 3 areas of evolution into 4 tangible business priorities for 22/23</a:t>
            </a:r>
          </a:p>
        </p:txBody>
      </p:sp>
      <p:sp>
        <p:nvSpPr>
          <p:cNvPr id="9" name="Text Placeholder 2">
            <a:extLst>
              <a:ext uri="{FF2B5EF4-FFF2-40B4-BE49-F238E27FC236}">
                <a16:creationId xmlns:a16="http://schemas.microsoft.com/office/drawing/2014/main" id="{A6DB5635-785B-4138-8BAC-FA29786EF8B0}"/>
              </a:ext>
            </a:extLst>
          </p:cNvPr>
          <p:cNvSpPr>
            <a:spLocks noGrp="1"/>
          </p:cNvSpPr>
          <p:nvPr>
            <p:ph type="subTitle" idx="1"/>
          </p:nvPr>
        </p:nvSpPr>
        <p:spPr>
          <a:xfrm>
            <a:off x="5097900" y="3144334"/>
            <a:ext cx="6428177" cy="801738"/>
          </a:xfrm>
          <a:solidFill>
            <a:srgbClr val="FFFFFF"/>
          </a:solidFill>
        </p:spPr>
        <p:txBody>
          <a:bodyPr vert="horz" lIns="36000" tIns="36000" rIns="36000" bIns="36000" rtlCol="0" anchor="t">
            <a:noAutofit/>
          </a:bodyPr>
          <a:lstStyle/>
          <a:p>
            <a:pPr marL="342900" indent="-342900">
              <a:lnSpc>
                <a:spcPct val="100000"/>
              </a:lnSpc>
              <a:spcBef>
                <a:spcPts val="0"/>
              </a:spcBef>
              <a:buFont typeface="+mj-lt"/>
              <a:buAutoNum type="arabicPeriod"/>
            </a:pPr>
            <a:r>
              <a:rPr lang="en-GB" sz="1500" b="1" dirty="0">
                <a:latin typeface="Lato"/>
                <a:ea typeface="Lato"/>
                <a:cs typeface="Lato"/>
              </a:rPr>
              <a:t>Improving the usefulness and usability of our guidelines by publishing digital living guideline recommendations for breast cancer, with a new model of support for adoption of best practice</a:t>
            </a:r>
          </a:p>
          <a:p>
            <a:pPr>
              <a:lnSpc>
                <a:spcPct val="100000"/>
              </a:lnSpc>
              <a:spcBef>
                <a:spcPts val="0"/>
              </a:spcBef>
            </a:pPr>
            <a:endParaRPr lang="en-GB" sz="1500" b="1" dirty="0">
              <a:solidFill>
                <a:schemeClr val="accent2"/>
              </a:solidFill>
            </a:endParaRPr>
          </a:p>
        </p:txBody>
      </p:sp>
      <p:sp>
        <p:nvSpPr>
          <p:cNvPr id="4" name="Slide Number Placeholder 3">
            <a:extLst>
              <a:ext uri="{FF2B5EF4-FFF2-40B4-BE49-F238E27FC236}">
                <a16:creationId xmlns:a16="http://schemas.microsoft.com/office/drawing/2014/main" id="{3CAA21B6-B440-48F5-892F-0D954A7990DA}"/>
              </a:ext>
            </a:extLst>
          </p:cNvPr>
          <p:cNvSpPr>
            <a:spLocks noGrp="1"/>
          </p:cNvSpPr>
          <p:nvPr>
            <p:ph type="sldNum" sz="quarter" idx="4"/>
          </p:nvPr>
        </p:nvSpPr>
        <p:spPr/>
        <p:txBody>
          <a:bodyPr/>
          <a:lstStyle/>
          <a:p>
            <a:fld id="{FD914462-0A0E-4602-BFA1-33271CD95439}" type="slidenum">
              <a:rPr lang="en-GB" smtClean="0"/>
              <a:pPr/>
              <a:t>8</a:t>
            </a:fld>
            <a:endParaRPr lang="en-GB"/>
          </a:p>
        </p:txBody>
      </p:sp>
      <p:sp>
        <p:nvSpPr>
          <p:cNvPr id="10" name="TextBox 9">
            <a:extLst>
              <a:ext uri="{FF2B5EF4-FFF2-40B4-BE49-F238E27FC236}">
                <a16:creationId xmlns:a16="http://schemas.microsoft.com/office/drawing/2014/main" id="{C94A839A-6698-431C-910A-5218CAA64C6C}"/>
              </a:ext>
            </a:extLst>
          </p:cNvPr>
          <p:cNvSpPr txBox="1"/>
          <p:nvPr/>
        </p:nvSpPr>
        <p:spPr>
          <a:xfrm>
            <a:off x="5097901" y="4008698"/>
            <a:ext cx="3108572" cy="1018768"/>
          </a:xfrm>
          <a:prstGeom prst="rect">
            <a:avLst/>
          </a:prstGeom>
          <a:solidFill>
            <a:srgbClr val="FFFFFF"/>
          </a:solidFill>
        </p:spPr>
        <p:txBody>
          <a:bodyPr vert="horz" lIns="91440" tIns="45720" rIns="91440" bIns="45720" rtlCol="0">
            <a:noAutofit/>
          </a:bodyPr>
          <a:lstStyle>
            <a:lvl1pPr indent="0" algn="ctr">
              <a:lnSpc>
                <a:spcPct val="100000"/>
              </a:lnSpc>
              <a:spcBef>
                <a:spcPts val="0"/>
              </a:spcBef>
              <a:buFont typeface="Arial" panose="020B0604020202020204" pitchFamily="34" charset="0"/>
              <a:buNone/>
              <a:defRPr sz="2000" b="1">
                <a:latin typeface="Lato" panose="020F0502020204030203" pitchFamily="34" charset="0"/>
                <a:ea typeface="Lato" panose="020F0502020204030203" pitchFamily="34" charset="0"/>
                <a:cs typeface="Lato" panose="020F0502020204030203" pitchFamily="34" charset="0"/>
              </a:defRPr>
            </a:lvl1pPr>
            <a:lvl2pPr marL="685800" indent="-228600">
              <a:lnSpc>
                <a:spcPct val="150000"/>
              </a:lnSpc>
              <a:spcBef>
                <a:spcPts val="500"/>
              </a:spcBef>
              <a:buFont typeface="Arial" panose="020B0604020202020204" pitchFamily="34" charset="0"/>
              <a:buChar char="•"/>
            </a:lvl2pPr>
            <a:lvl3pPr marL="1143000" indent="-228600">
              <a:lnSpc>
                <a:spcPct val="150000"/>
              </a:lnSpc>
              <a:spcBef>
                <a:spcPts val="500"/>
              </a:spcBef>
              <a:buFont typeface="Arial" panose="020B0604020202020204" pitchFamily="34" charset="0"/>
              <a:buChar char="•"/>
            </a:lvl3pPr>
            <a:lvl4pPr marL="1600200" indent="-228600">
              <a:lnSpc>
                <a:spcPct val="150000"/>
              </a:lnSpc>
              <a:spcBef>
                <a:spcPts val="500"/>
              </a:spcBef>
              <a:buFont typeface="Arial" panose="020B0604020202020204" pitchFamily="34" charset="0"/>
              <a:buChar char="•"/>
            </a:lvl4pPr>
            <a:lvl5pPr marL="2057400" indent="-228600">
              <a:lnSpc>
                <a:spcPct val="15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indent="-342900" algn="l">
              <a:buFont typeface="+mj-lt"/>
              <a:buAutoNum type="arabicPeriod" startAt="2"/>
            </a:pPr>
            <a:r>
              <a:rPr lang="en-GB" sz="1500" dirty="0">
                <a:latin typeface="Lato"/>
                <a:ea typeface="Lato"/>
                <a:cs typeface="Lato"/>
              </a:rPr>
              <a:t>Expand our appraisal capacity by 20% through introducing a more proportionate approach to our advice on medicines</a:t>
            </a:r>
          </a:p>
        </p:txBody>
      </p:sp>
      <p:sp>
        <p:nvSpPr>
          <p:cNvPr id="11" name="Title 1">
            <a:extLst>
              <a:ext uri="{FF2B5EF4-FFF2-40B4-BE49-F238E27FC236}">
                <a16:creationId xmlns:a16="http://schemas.microsoft.com/office/drawing/2014/main" id="{E65058FA-2CA7-4AB4-A8C6-FA9ECC408A2E}"/>
              </a:ext>
            </a:extLst>
          </p:cNvPr>
          <p:cNvSpPr txBox="1">
            <a:spLocks/>
          </p:cNvSpPr>
          <p:nvPr/>
        </p:nvSpPr>
        <p:spPr>
          <a:xfrm>
            <a:off x="1894019" y="5130668"/>
            <a:ext cx="6312453" cy="894882"/>
          </a:xfrm>
          <a:prstGeom prst="rect">
            <a:avLst/>
          </a:prstGeom>
          <a:solidFill>
            <a:srgbClr val="FFFFFF"/>
          </a:solidFill>
        </p:spPr>
        <p:txBody>
          <a:bodyPr vert="horz" lIns="36000" tIns="36000" rIns="36000" bIns="36000" rtlCol="0" anchor="t">
            <a:noAutofit/>
          </a:bodyPr>
          <a:lstStyle>
            <a:defPPr>
              <a:defRPr lang="en-US"/>
            </a:defPPr>
            <a:lvl1pPr indent="0" algn="ctr">
              <a:lnSpc>
                <a:spcPct val="100000"/>
              </a:lnSpc>
              <a:spcBef>
                <a:spcPts val="0"/>
              </a:spcBef>
              <a:buFont typeface="Arial" panose="020B0604020202020204" pitchFamily="34" charset="0"/>
              <a:buNone/>
              <a:defRPr sz="2000" b="1">
                <a:latin typeface="Lato" panose="020F0502020204030203" pitchFamily="34" charset="0"/>
                <a:ea typeface="Lato" panose="020F0502020204030203" pitchFamily="34" charset="0"/>
                <a:cs typeface="Lato" panose="020F0502020204030203" pitchFamily="34" charset="0"/>
              </a:defRPr>
            </a:lvl1pPr>
            <a:lvl2pPr marL="685800" indent="-228600">
              <a:lnSpc>
                <a:spcPct val="150000"/>
              </a:lnSpc>
              <a:spcBef>
                <a:spcPts val="500"/>
              </a:spcBef>
              <a:buFont typeface="Arial" panose="020B0604020202020204" pitchFamily="34" charset="0"/>
              <a:buChar char="•"/>
            </a:lvl2pPr>
            <a:lvl3pPr marL="1143000" indent="-228600">
              <a:lnSpc>
                <a:spcPct val="150000"/>
              </a:lnSpc>
              <a:spcBef>
                <a:spcPts val="500"/>
              </a:spcBef>
              <a:buFont typeface="Arial" panose="020B0604020202020204" pitchFamily="34" charset="0"/>
              <a:buChar char="•"/>
            </a:lvl3pPr>
            <a:lvl4pPr marL="1600200" indent="-228600">
              <a:lnSpc>
                <a:spcPct val="150000"/>
              </a:lnSpc>
              <a:spcBef>
                <a:spcPts val="500"/>
              </a:spcBef>
              <a:buFont typeface="Arial" panose="020B0604020202020204" pitchFamily="34" charset="0"/>
              <a:buChar char="•"/>
            </a:lvl4pPr>
            <a:lvl5pPr marL="2057400" indent="-228600">
              <a:lnSpc>
                <a:spcPct val="15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indent="-342900" algn="l">
              <a:buFont typeface="+mj-lt"/>
              <a:buAutoNum type="arabicPeriod" startAt="3"/>
            </a:pPr>
            <a:r>
              <a:rPr lang="en-GB" sz="1500">
                <a:latin typeface="Lato"/>
                <a:ea typeface="Lato"/>
                <a:cs typeface="Lato"/>
              </a:rPr>
              <a:t>Providing quicker assessments of early value to identify the most promising medical devices, diagnostics and digital products- conditional on further evidence generation </a:t>
            </a:r>
          </a:p>
        </p:txBody>
      </p:sp>
      <p:sp>
        <p:nvSpPr>
          <p:cNvPr id="12" name="TextBox 11">
            <a:extLst>
              <a:ext uri="{FF2B5EF4-FFF2-40B4-BE49-F238E27FC236}">
                <a16:creationId xmlns:a16="http://schemas.microsoft.com/office/drawing/2014/main" id="{C1EC3454-24EB-4320-B7E7-DC33B8139EAB}"/>
              </a:ext>
            </a:extLst>
          </p:cNvPr>
          <p:cNvSpPr txBox="1"/>
          <p:nvPr/>
        </p:nvSpPr>
        <p:spPr>
          <a:xfrm>
            <a:off x="1894019" y="6088647"/>
            <a:ext cx="9632058" cy="293163"/>
          </a:xfrm>
          <a:prstGeom prst="rect">
            <a:avLst/>
          </a:prstGeom>
          <a:solidFill>
            <a:srgbClr val="FFFFFF"/>
          </a:solidFill>
        </p:spPr>
        <p:txBody>
          <a:bodyPr vert="horz" lIns="91440" tIns="45720" rIns="91440" bIns="45720" rtlCol="0" anchor="t">
            <a:noAutofit/>
          </a:bodyPr>
          <a:lstStyle>
            <a:defPPr>
              <a:defRPr lang="en-US"/>
            </a:defPPr>
            <a:lvl1pPr indent="0" algn="ctr">
              <a:lnSpc>
                <a:spcPct val="100000"/>
              </a:lnSpc>
              <a:spcBef>
                <a:spcPts val="0"/>
              </a:spcBef>
              <a:buFont typeface="Arial" panose="020B0604020202020204" pitchFamily="34" charset="0"/>
              <a:buNone/>
              <a:defRPr sz="2000" b="1">
                <a:latin typeface="Lato" panose="020F0502020204030203" pitchFamily="34" charset="0"/>
                <a:ea typeface="Lato" panose="020F0502020204030203" pitchFamily="34" charset="0"/>
                <a:cs typeface="Lato" panose="020F0502020204030203" pitchFamily="34" charset="0"/>
              </a:defRPr>
            </a:lvl1pPr>
            <a:lvl2pPr marL="685800" indent="-228600">
              <a:lnSpc>
                <a:spcPct val="150000"/>
              </a:lnSpc>
              <a:spcBef>
                <a:spcPts val="500"/>
              </a:spcBef>
              <a:buFont typeface="Arial" panose="020B0604020202020204" pitchFamily="34" charset="0"/>
              <a:buChar char="•"/>
            </a:lvl2pPr>
            <a:lvl3pPr marL="1143000" indent="-228600">
              <a:lnSpc>
                <a:spcPct val="150000"/>
              </a:lnSpc>
              <a:spcBef>
                <a:spcPts val="500"/>
              </a:spcBef>
              <a:buFont typeface="Arial" panose="020B0604020202020204" pitchFamily="34" charset="0"/>
              <a:buChar char="•"/>
            </a:lvl3pPr>
            <a:lvl4pPr marL="1600200" indent="-228600">
              <a:lnSpc>
                <a:spcPct val="150000"/>
              </a:lnSpc>
              <a:spcBef>
                <a:spcPts val="500"/>
              </a:spcBef>
              <a:buFont typeface="Arial" panose="020B0604020202020204" pitchFamily="34" charset="0"/>
              <a:buChar char="•"/>
            </a:lvl4pPr>
            <a:lvl5pPr marL="2057400" indent="-228600">
              <a:lnSpc>
                <a:spcPct val="15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indent="-342900" algn="l">
              <a:buFont typeface="+mj-lt"/>
              <a:buAutoNum type="arabicPeriod" startAt="4"/>
            </a:pPr>
            <a:r>
              <a:rPr lang="en-GB" sz="1500" dirty="0">
                <a:latin typeface="Lato"/>
                <a:ea typeface="Lato"/>
                <a:cs typeface="Lato"/>
              </a:rPr>
              <a:t>Transformation of the way we work, including our technology, processes and behaviour</a:t>
            </a:r>
            <a:endParaRPr lang="en-GB" sz="1500" dirty="0"/>
          </a:p>
        </p:txBody>
      </p:sp>
      <p:sp>
        <p:nvSpPr>
          <p:cNvPr id="13" name="Rectangle 12">
            <a:extLst>
              <a:ext uri="{FF2B5EF4-FFF2-40B4-BE49-F238E27FC236}">
                <a16:creationId xmlns:a16="http://schemas.microsoft.com/office/drawing/2014/main" id="{EA12CA07-7493-40DC-9DDF-640AFC324BE9}"/>
              </a:ext>
            </a:extLst>
          </p:cNvPr>
          <p:cNvSpPr/>
          <p:nvPr/>
        </p:nvSpPr>
        <p:spPr>
          <a:xfrm>
            <a:off x="1787819" y="1725386"/>
            <a:ext cx="3108572" cy="131574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Lato Black" panose="020F0502020204030203" pitchFamily="34" charset="0"/>
                <a:ea typeface="Lato Black" panose="020F0502020204030203" pitchFamily="34" charset="0"/>
                <a:cs typeface="Lato Black" panose="020F0502020204030203" pitchFamily="34" charset="0"/>
              </a:rPr>
              <a:t>ACTIVELY DRAW IN</a:t>
            </a:r>
            <a:r>
              <a:rPr lang="en-GB">
                <a:solidFill>
                  <a:schemeClr val="bg1"/>
                </a:solidFill>
                <a:latin typeface="Lato Black" panose="020F0502020204030203" pitchFamily="34" charset="0"/>
                <a:ea typeface="Lato Black" panose="020F0502020204030203" pitchFamily="34" charset="0"/>
                <a:cs typeface="Lato Black" panose="020F0502020204030203" pitchFamily="34" charset="0"/>
              </a:rPr>
              <a:t> </a:t>
            </a:r>
            <a:r>
              <a:rPr lang="en-GB"/>
              <a:t>the most cutting edge improvements in care</a:t>
            </a:r>
          </a:p>
        </p:txBody>
      </p:sp>
      <p:sp>
        <p:nvSpPr>
          <p:cNvPr id="14" name="Rectangle 13">
            <a:extLst>
              <a:ext uri="{FF2B5EF4-FFF2-40B4-BE49-F238E27FC236}">
                <a16:creationId xmlns:a16="http://schemas.microsoft.com/office/drawing/2014/main" id="{53F75561-98CF-4D1D-AC8D-94E62B194E77}"/>
              </a:ext>
            </a:extLst>
          </p:cNvPr>
          <p:cNvSpPr/>
          <p:nvPr/>
        </p:nvSpPr>
        <p:spPr>
          <a:xfrm>
            <a:off x="5097900" y="1725386"/>
            <a:ext cx="3108572" cy="131574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Rapidly and robustly translate these into </a:t>
            </a:r>
            <a:r>
              <a:rPr lang="en-GB" b="1">
                <a:solidFill>
                  <a:schemeClr val="bg1"/>
                </a:solidFill>
                <a:latin typeface="Lato Black" panose="020F0502020204030203" pitchFamily="34" charset="0"/>
                <a:ea typeface="Lato Black" panose="020F0502020204030203" pitchFamily="34" charset="0"/>
                <a:cs typeface="Lato Black" panose="020F0502020204030203" pitchFamily="34" charset="0"/>
              </a:rPr>
              <a:t>USEFUL AND USEABLE ADVICE </a:t>
            </a:r>
          </a:p>
        </p:txBody>
      </p:sp>
      <p:sp>
        <p:nvSpPr>
          <p:cNvPr id="15" name="Rectangle 14">
            <a:extLst>
              <a:ext uri="{FF2B5EF4-FFF2-40B4-BE49-F238E27FC236}">
                <a16:creationId xmlns:a16="http://schemas.microsoft.com/office/drawing/2014/main" id="{18DEA9E9-D974-40EB-B652-FE82BD3BD59F}"/>
              </a:ext>
            </a:extLst>
          </p:cNvPr>
          <p:cNvSpPr/>
          <p:nvPr/>
        </p:nvSpPr>
        <p:spPr>
          <a:xfrm>
            <a:off x="8417505" y="1725386"/>
            <a:ext cx="3108572" cy="1315746"/>
          </a:xfrm>
          <a:prstGeom prst="rect">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Lato Black" panose="020F0502020204030203" pitchFamily="34" charset="0"/>
                <a:ea typeface="Lato Black" panose="020F0502020204030203" pitchFamily="34" charset="0"/>
                <a:cs typeface="Lato Black" panose="020F0502020204030203" pitchFamily="34" charset="0"/>
              </a:rPr>
              <a:t>PURPOSEFULLY INFLUENCE</a:t>
            </a:r>
            <a:r>
              <a:rPr lang="en-GB">
                <a:solidFill>
                  <a:schemeClr val="bg1"/>
                </a:solidFill>
                <a:latin typeface="Lato Black" panose="020F0502020204030203" pitchFamily="34" charset="0"/>
                <a:ea typeface="Lato Black" panose="020F0502020204030203" pitchFamily="34" charset="0"/>
                <a:cs typeface="Lato Black" panose="020F0502020204030203" pitchFamily="34" charset="0"/>
              </a:rPr>
              <a:t> </a:t>
            </a:r>
            <a:r>
              <a:rPr lang="en-GB"/>
              <a:t>the system to adopt the best possible care for people and patients </a:t>
            </a:r>
          </a:p>
        </p:txBody>
      </p:sp>
      <p:sp>
        <p:nvSpPr>
          <p:cNvPr id="16" name="Rectangle 15">
            <a:extLst>
              <a:ext uri="{FF2B5EF4-FFF2-40B4-BE49-F238E27FC236}">
                <a16:creationId xmlns:a16="http://schemas.microsoft.com/office/drawing/2014/main" id="{B51F3005-26C8-4B2D-BEFB-BB12E8BA9D49}"/>
              </a:ext>
            </a:extLst>
          </p:cNvPr>
          <p:cNvSpPr/>
          <p:nvPr/>
        </p:nvSpPr>
        <p:spPr>
          <a:xfrm>
            <a:off x="504824" y="3144334"/>
            <a:ext cx="1281085" cy="323747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rPr>
              <a:t>Priorities for 22/23</a:t>
            </a:r>
          </a:p>
        </p:txBody>
      </p:sp>
    </p:spTree>
    <p:extLst>
      <p:ext uri="{BB962C8B-B14F-4D97-AF65-F5344CB8AC3E}">
        <p14:creationId xmlns:p14="http://schemas.microsoft.com/office/powerpoint/2010/main" val="55152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24E5-A65F-4BB5-B569-58D391E2BC3C}"/>
              </a:ext>
            </a:extLst>
          </p:cNvPr>
          <p:cNvSpPr>
            <a:spLocks noGrp="1"/>
          </p:cNvSpPr>
          <p:nvPr>
            <p:ph type="ctrTitle"/>
          </p:nvPr>
        </p:nvSpPr>
        <p:spPr/>
        <p:txBody>
          <a:bodyPr>
            <a:normAutofit/>
          </a:bodyPr>
          <a:lstStyle/>
          <a:p>
            <a:r>
              <a:rPr lang="en-GB" sz="3000" dirty="0"/>
              <a:t>Delivering in these areas will make a real difference to the way clinicians, people, patients and industry use NICE services</a:t>
            </a:r>
          </a:p>
        </p:txBody>
      </p:sp>
      <p:sp>
        <p:nvSpPr>
          <p:cNvPr id="4" name="Slide Number Placeholder 3">
            <a:extLst>
              <a:ext uri="{FF2B5EF4-FFF2-40B4-BE49-F238E27FC236}">
                <a16:creationId xmlns:a16="http://schemas.microsoft.com/office/drawing/2014/main" id="{5AE8607A-220A-43A7-9F59-D9C0E4FF0C5E}"/>
              </a:ext>
            </a:extLst>
          </p:cNvPr>
          <p:cNvSpPr>
            <a:spLocks noGrp="1"/>
          </p:cNvSpPr>
          <p:nvPr>
            <p:ph type="sldNum" sz="quarter" idx="4"/>
          </p:nvPr>
        </p:nvSpPr>
        <p:spPr/>
        <p:txBody>
          <a:bodyPr/>
          <a:lstStyle/>
          <a:p>
            <a:fld id="{FD914462-0A0E-4602-BFA1-33271CD95439}" type="slidenum">
              <a:rPr lang="en-GB" smtClean="0"/>
              <a:pPr/>
              <a:t>9</a:t>
            </a:fld>
            <a:endParaRPr lang="en-GB"/>
          </a:p>
        </p:txBody>
      </p:sp>
      <p:sp>
        <p:nvSpPr>
          <p:cNvPr id="15" name="Rectangle 14">
            <a:extLst>
              <a:ext uri="{FF2B5EF4-FFF2-40B4-BE49-F238E27FC236}">
                <a16:creationId xmlns:a16="http://schemas.microsoft.com/office/drawing/2014/main" id="{FAF590D3-AF7E-476D-9705-5473F4876AE8}"/>
              </a:ext>
            </a:extLst>
          </p:cNvPr>
          <p:cNvSpPr/>
          <p:nvPr/>
        </p:nvSpPr>
        <p:spPr>
          <a:xfrm>
            <a:off x="581025" y="1904056"/>
            <a:ext cx="2828925" cy="1222974"/>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Lato Black" panose="020F0502020204030203" pitchFamily="34" charset="0"/>
                <a:ea typeface="Lato Black" panose="020F0502020204030203" pitchFamily="34" charset="0"/>
                <a:cs typeface="Lato Black" panose="020F0502020204030203" pitchFamily="34" charset="0"/>
              </a:rPr>
              <a:t>ACTIVELY DRAW IN</a:t>
            </a:r>
            <a:r>
              <a:rPr lang="en-GB">
                <a:solidFill>
                  <a:schemeClr val="bg1"/>
                </a:solidFill>
                <a:latin typeface="Lato Black" panose="020F0502020204030203" pitchFamily="34" charset="0"/>
                <a:ea typeface="Lato Black" panose="020F0502020204030203" pitchFamily="34" charset="0"/>
                <a:cs typeface="Lato Black" panose="020F0502020204030203" pitchFamily="34" charset="0"/>
              </a:rPr>
              <a:t> </a:t>
            </a:r>
            <a:r>
              <a:rPr lang="en-GB">
                <a:solidFill>
                  <a:schemeClr val="bg1"/>
                </a:solidFill>
              </a:rPr>
              <a:t>the most cutting edge improvements in care</a:t>
            </a:r>
          </a:p>
        </p:txBody>
      </p:sp>
      <p:sp>
        <p:nvSpPr>
          <p:cNvPr id="16" name="Rectangle 15">
            <a:extLst>
              <a:ext uri="{FF2B5EF4-FFF2-40B4-BE49-F238E27FC236}">
                <a16:creationId xmlns:a16="http://schemas.microsoft.com/office/drawing/2014/main" id="{638E3C71-241F-435D-B039-C2F8700EA6BC}"/>
              </a:ext>
            </a:extLst>
          </p:cNvPr>
          <p:cNvSpPr/>
          <p:nvPr/>
        </p:nvSpPr>
        <p:spPr>
          <a:xfrm>
            <a:off x="576072" y="3343005"/>
            <a:ext cx="2828925" cy="131230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Rapidly and robustly translate these into </a:t>
            </a:r>
            <a:r>
              <a:rPr lang="en-GB" b="1">
                <a:solidFill>
                  <a:schemeClr val="bg1"/>
                </a:solidFill>
                <a:latin typeface="Lato Black" panose="020F0502020204030203" pitchFamily="34" charset="0"/>
                <a:ea typeface="Lato Black" panose="020F0502020204030203" pitchFamily="34" charset="0"/>
                <a:cs typeface="Lato Black" panose="020F0502020204030203" pitchFamily="34" charset="0"/>
              </a:rPr>
              <a:t>USEFUL AND USEABLE ADVICE </a:t>
            </a:r>
          </a:p>
        </p:txBody>
      </p:sp>
      <p:sp>
        <p:nvSpPr>
          <p:cNvPr id="17" name="Rectangle 16">
            <a:extLst>
              <a:ext uri="{FF2B5EF4-FFF2-40B4-BE49-F238E27FC236}">
                <a16:creationId xmlns:a16="http://schemas.microsoft.com/office/drawing/2014/main" id="{B1EC63CC-6CDC-492A-8444-1CD879CD68D2}"/>
              </a:ext>
            </a:extLst>
          </p:cNvPr>
          <p:cNvSpPr/>
          <p:nvPr/>
        </p:nvSpPr>
        <p:spPr>
          <a:xfrm>
            <a:off x="581025" y="4867729"/>
            <a:ext cx="2828925" cy="1491451"/>
          </a:xfrm>
          <a:prstGeom prst="rect">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Lato Black" panose="020F0502020204030203" pitchFamily="34" charset="0"/>
                <a:ea typeface="Lato Black" panose="020F0502020204030203" pitchFamily="34" charset="0"/>
                <a:cs typeface="Lato Black" panose="020F0502020204030203" pitchFamily="34" charset="0"/>
              </a:rPr>
              <a:t>PURPOSEFULLY INFLUENCE</a:t>
            </a:r>
            <a:r>
              <a:rPr lang="en-GB">
                <a:solidFill>
                  <a:schemeClr val="bg1"/>
                </a:solidFill>
                <a:latin typeface="Lato Black" panose="020F0502020204030203" pitchFamily="34" charset="0"/>
                <a:ea typeface="Lato Black" panose="020F0502020204030203" pitchFamily="34" charset="0"/>
                <a:cs typeface="Lato Black" panose="020F0502020204030203" pitchFamily="34" charset="0"/>
              </a:rPr>
              <a:t> </a:t>
            </a:r>
            <a:r>
              <a:rPr lang="en-GB">
                <a:solidFill>
                  <a:schemeClr val="bg1"/>
                </a:solidFill>
              </a:rPr>
              <a:t>the system to adopt the best possible care for people and patients </a:t>
            </a:r>
          </a:p>
        </p:txBody>
      </p:sp>
      <p:sp>
        <p:nvSpPr>
          <p:cNvPr id="3" name="Right Brace 2">
            <a:extLst>
              <a:ext uri="{FF2B5EF4-FFF2-40B4-BE49-F238E27FC236}">
                <a16:creationId xmlns:a16="http://schemas.microsoft.com/office/drawing/2014/main" id="{4061D3A5-E9FB-4B44-B308-1176548B0545}"/>
              </a:ext>
              <a:ext uri="{C183D7F6-B498-43B3-948B-1728B52AA6E4}">
                <adec:decorative xmlns:adec="http://schemas.microsoft.com/office/drawing/2017/decorative" val="1"/>
              </a:ext>
            </a:extLst>
          </p:cNvPr>
          <p:cNvSpPr/>
          <p:nvPr/>
        </p:nvSpPr>
        <p:spPr>
          <a:xfrm>
            <a:off x="3494591" y="1934827"/>
            <a:ext cx="452978" cy="4411653"/>
          </a:xfrm>
          <a:prstGeom prst="rightBrace">
            <a:avLst/>
          </a:prstGeom>
          <a:ln w="57150">
            <a:solidFill>
              <a:srgbClr val="22222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Rectangle 20">
            <a:extLst>
              <a:ext uri="{FF2B5EF4-FFF2-40B4-BE49-F238E27FC236}">
                <a16:creationId xmlns:a16="http://schemas.microsoft.com/office/drawing/2014/main" id="{78D335EA-669F-424C-B5D0-23EB98935256}"/>
              </a:ext>
            </a:extLst>
          </p:cNvPr>
          <p:cNvSpPr/>
          <p:nvPr/>
        </p:nvSpPr>
        <p:spPr>
          <a:xfrm>
            <a:off x="4009314" y="4993240"/>
            <a:ext cx="4202372" cy="1353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600"/>
              </a:spcBef>
              <a:spcAft>
                <a:spcPts val="600"/>
              </a:spcAft>
              <a:buFont typeface="Arial" panose="020B0604020202020204" pitchFamily="34" charset="0"/>
              <a:buChar char="•"/>
            </a:pPr>
            <a:r>
              <a:rPr lang="en-GB" sz="1200" dirty="0">
                <a:solidFill>
                  <a:schemeClr val="tx1"/>
                </a:solidFill>
                <a:latin typeface="Lato"/>
                <a:ea typeface="Lato"/>
                <a:cs typeface="Lato"/>
              </a:rPr>
              <a:t>Publish recommendations for breast cancer redesigned around our user needs published on the NICE website as a proof of concept.</a:t>
            </a:r>
          </a:p>
          <a:p>
            <a:pPr marL="171450" indent="-171450">
              <a:spcBef>
                <a:spcPts val="600"/>
              </a:spcBef>
              <a:spcAft>
                <a:spcPts val="600"/>
              </a:spcAft>
              <a:buFont typeface="Arial" panose="020B0604020202020204" pitchFamily="34" charset="0"/>
              <a:buChar char="•"/>
            </a:pPr>
            <a:r>
              <a:rPr lang="en-GB" sz="1200" dirty="0">
                <a:solidFill>
                  <a:schemeClr val="tx1"/>
                </a:solidFill>
                <a:latin typeface="Lato"/>
                <a:ea typeface="Lato"/>
                <a:cs typeface="Lato"/>
              </a:rPr>
              <a:t>Undertake foundation work for content to be available and usable by third party content aggregators and decision support tools in the future.</a:t>
            </a:r>
          </a:p>
          <a:p>
            <a:endParaRPr lang="en-GB" sz="1200" dirty="0">
              <a:solidFill>
                <a:schemeClr val="tx1"/>
              </a:solidFill>
            </a:endParaRPr>
          </a:p>
        </p:txBody>
      </p:sp>
      <p:sp>
        <p:nvSpPr>
          <p:cNvPr id="22" name="Rectangle 21">
            <a:extLst>
              <a:ext uri="{FF2B5EF4-FFF2-40B4-BE49-F238E27FC236}">
                <a16:creationId xmlns:a16="http://schemas.microsoft.com/office/drawing/2014/main" id="{771244CE-0CD8-43C3-8589-98DED09458B7}"/>
              </a:ext>
            </a:extLst>
          </p:cNvPr>
          <p:cNvSpPr/>
          <p:nvPr/>
        </p:nvSpPr>
        <p:spPr>
          <a:xfrm>
            <a:off x="4008233" y="1908435"/>
            <a:ext cx="4207325" cy="1936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600"/>
              </a:spcBef>
              <a:spcAft>
                <a:spcPts val="300"/>
              </a:spcAft>
              <a:buFont typeface="Arial" panose="020B0604020202020204" pitchFamily="34" charset="0"/>
              <a:buChar char="•"/>
            </a:pPr>
            <a:r>
              <a:rPr lang="en-GB" sz="1200" dirty="0">
                <a:solidFill>
                  <a:schemeClr val="tx1"/>
                </a:solidFill>
                <a:latin typeface="Lato"/>
                <a:ea typeface="Lato"/>
                <a:cs typeface="Lato"/>
              </a:rPr>
              <a:t>Create a Health Technology Assessment Innovation Laboratory (HTA Lab) to support the evaluation of innovative and potentially highly beneficial health technologies, where application of NICE’s current frameworks alone would not meet the needs of patients, the public and health system partners.</a:t>
            </a:r>
          </a:p>
          <a:p>
            <a:pPr marL="171450" indent="-171450">
              <a:spcBef>
                <a:spcPts val="600"/>
              </a:spcBef>
              <a:spcAft>
                <a:spcPts val="300"/>
              </a:spcAft>
              <a:buFont typeface="Arial" panose="020B0604020202020204" pitchFamily="34" charset="0"/>
              <a:buChar char="•"/>
            </a:pPr>
            <a:r>
              <a:rPr lang="en-GB" sz="1200" dirty="0">
                <a:solidFill>
                  <a:schemeClr val="tx1"/>
                </a:solidFill>
                <a:latin typeface="Lato"/>
                <a:ea typeface="Lato"/>
                <a:cs typeface="Lato"/>
              </a:rPr>
              <a:t>Pilot and implement a shorter and less resource intensive technology appraisal process for topics where a highly streamlined process can be applied.</a:t>
            </a:r>
          </a:p>
          <a:p>
            <a:pPr marL="171450" indent="-171450">
              <a:spcBef>
                <a:spcPts val="600"/>
              </a:spcBef>
              <a:spcAft>
                <a:spcPts val="600"/>
              </a:spcAft>
              <a:buFont typeface="Arial" panose="020B0604020202020204" pitchFamily="34" charset="0"/>
              <a:buChar char="•"/>
            </a:pPr>
            <a:endParaRPr lang="en-GB" sz="1200" dirty="0">
              <a:solidFill>
                <a:schemeClr val="tx1"/>
              </a:solidFill>
              <a:latin typeface="Lato"/>
              <a:ea typeface="Lato"/>
              <a:cs typeface="Lato"/>
            </a:endParaRPr>
          </a:p>
        </p:txBody>
      </p:sp>
      <p:sp>
        <p:nvSpPr>
          <p:cNvPr id="23" name="Rectangle 22">
            <a:extLst>
              <a:ext uri="{FF2B5EF4-FFF2-40B4-BE49-F238E27FC236}">
                <a16:creationId xmlns:a16="http://schemas.microsoft.com/office/drawing/2014/main" id="{018FE7A9-D914-41A1-93C2-066EE1B8D767}"/>
              </a:ext>
            </a:extLst>
          </p:cNvPr>
          <p:cNvSpPr/>
          <p:nvPr/>
        </p:nvSpPr>
        <p:spPr>
          <a:xfrm>
            <a:off x="4008233" y="3970492"/>
            <a:ext cx="4207325" cy="8972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spcBef>
                <a:spcPts val="600"/>
              </a:spcBef>
              <a:spcAft>
                <a:spcPts val="600"/>
              </a:spcAft>
              <a:buFont typeface="Arial" panose="020B0604020202020204" pitchFamily="34" charset="0"/>
              <a:buChar char="•"/>
            </a:pPr>
            <a:r>
              <a:rPr lang="en-GB" sz="1200">
                <a:solidFill>
                  <a:schemeClr val="tx1"/>
                </a:solidFill>
                <a:latin typeface="Lato"/>
                <a:ea typeface="Lato"/>
                <a:cs typeface="Lato"/>
              </a:rPr>
              <a:t>Develop and launch a new early value assessment approach and apply this to at least 10 medical technologies, of which at least 6 will be digital health technologies.</a:t>
            </a:r>
          </a:p>
        </p:txBody>
      </p:sp>
      <p:sp>
        <p:nvSpPr>
          <p:cNvPr id="24" name="Rectangle 23">
            <a:extLst>
              <a:ext uri="{FF2B5EF4-FFF2-40B4-BE49-F238E27FC236}">
                <a16:creationId xmlns:a16="http://schemas.microsoft.com/office/drawing/2014/main" id="{84D21C9F-843D-4D46-82D6-A48BF397150D}"/>
              </a:ext>
            </a:extLst>
          </p:cNvPr>
          <p:cNvSpPr/>
          <p:nvPr/>
        </p:nvSpPr>
        <p:spPr>
          <a:xfrm>
            <a:off x="576072" y="1514475"/>
            <a:ext cx="2828925" cy="304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chemeClr val="tx1"/>
                </a:solidFill>
              </a:rPr>
              <a:t>Ambition:</a:t>
            </a:r>
            <a:endParaRPr lang="en-GB">
              <a:solidFill>
                <a:schemeClr val="tx1"/>
              </a:solidFill>
            </a:endParaRPr>
          </a:p>
        </p:txBody>
      </p:sp>
      <p:sp>
        <p:nvSpPr>
          <p:cNvPr id="26" name="Rectangle 25">
            <a:extLst>
              <a:ext uri="{FF2B5EF4-FFF2-40B4-BE49-F238E27FC236}">
                <a16:creationId xmlns:a16="http://schemas.microsoft.com/office/drawing/2014/main" id="{85698689-876C-4A03-B708-D9BE40F5B397}"/>
              </a:ext>
            </a:extLst>
          </p:cNvPr>
          <p:cNvSpPr/>
          <p:nvPr/>
        </p:nvSpPr>
        <p:spPr>
          <a:xfrm>
            <a:off x="4008233" y="1514326"/>
            <a:ext cx="4203453" cy="304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chemeClr val="tx1"/>
                </a:solidFill>
              </a:rPr>
              <a:t>22/23 deliverables:</a:t>
            </a:r>
            <a:endParaRPr lang="en-GB">
              <a:solidFill>
                <a:schemeClr val="tx1"/>
              </a:solidFill>
            </a:endParaRPr>
          </a:p>
        </p:txBody>
      </p:sp>
      <p:sp>
        <p:nvSpPr>
          <p:cNvPr id="33" name="Rectangle 32">
            <a:extLst>
              <a:ext uri="{FF2B5EF4-FFF2-40B4-BE49-F238E27FC236}">
                <a16:creationId xmlns:a16="http://schemas.microsoft.com/office/drawing/2014/main" id="{6C1ACC63-B7F9-B9A0-F39E-D2C603BF723A}"/>
              </a:ext>
            </a:extLst>
          </p:cNvPr>
          <p:cNvSpPr/>
          <p:nvPr/>
        </p:nvSpPr>
        <p:spPr>
          <a:xfrm>
            <a:off x="8782052" y="1525785"/>
            <a:ext cx="2828925" cy="304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chemeClr val="tx1"/>
                </a:solidFill>
              </a:rPr>
              <a:t>Impact:</a:t>
            </a:r>
            <a:endParaRPr lang="en-GB">
              <a:solidFill>
                <a:schemeClr val="tx1"/>
              </a:solidFill>
            </a:endParaRPr>
          </a:p>
        </p:txBody>
      </p:sp>
      <p:sp>
        <p:nvSpPr>
          <p:cNvPr id="34" name="Right Brace 33">
            <a:extLst>
              <a:ext uri="{FF2B5EF4-FFF2-40B4-BE49-F238E27FC236}">
                <a16:creationId xmlns:a16="http://schemas.microsoft.com/office/drawing/2014/main" id="{8270314D-6428-A5FA-DB2B-DE9527D2B852}"/>
              </a:ext>
              <a:ext uri="{C183D7F6-B498-43B3-948B-1728B52AA6E4}">
                <adec:decorative xmlns:adec="http://schemas.microsoft.com/office/drawing/2017/decorative" val="1"/>
              </a:ext>
            </a:extLst>
          </p:cNvPr>
          <p:cNvSpPr/>
          <p:nvPr/>
        </p:nvSpPr>
        <p:spPr>
          <a:xfrm>
            <a:off x="8290099" y="1934827"/>
            <a:ext cx="452978" cy="4411653"/>
          </a:xfrm>
          <a:prstGeom prst="rightBrace">
            <a:avLst/>
          </a:prstGeom>
          <a:ln w="57150">
            <a:solidFill>
              <a:srgbClr val="22222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Rectangle 17">
            <a:extLst>
              <a:ext uri="{FF2B5EF4-FFF2-40B4-BE49-F238E27FC236}">
                <a16:creationId xmlns:a16="http://schemas.microsoft.com/office/drawing/2014/main" id="{B3808646-7208-0990-A4CD-31FB2804C7AE}"/>
              </a:ext>
            </a:extLst>
          </p:cNvPr>
          <p:cNvSpPr/>
          <p:nvPr/>
        </p:nvSpPr>
        <p:spPr>
          <a:xfrm>
            <a:off x="8787005" y="3611969"/>
            <a:ext cx="2828925" cy="1222974"/>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latin typeface="Segoe UI" panose="020B0502040204020203" pitchFamily="34" charset="0"/>
              </a:rPr>
              <a:t>P</a:t>
            </a:r>
            <a:r>
              <a:rPr lang="en-GB" b="0" i="0" dirty="0">
                <a:solidFill>
                  <a:srgbClr val="FFFFFF"/>
                </a:solidFill>
                <a:effectLst/>
                <a:latin typeface="Segoe UI" panose="020B0502040204020203" pitchFamily="34" charset="0"/>
              </a:rPr>
              <a:t>romising digital technologies </a:t>
            </a:r>
            <a:r>
              <a:rPr lang="en-GB" dirty="0">
                <a:solidFill>
                  <a:srgbClr val="FFFFFF"/>
                </a:solidFill>
                <a:effectLst/>
                <a:latin typeface="Segoe UI" panose="020B0502040204020203" pitchFamily="34" charset="0"/>
              </a:rPr>
              <a:t>available to patients as part of further evidence generation</a:t>
            </a:r>
            <a:endParaRPr lang="en-GB" dirty="0">
              <a:solidFill>
                <a:schemeClr val="bg1"/>
              </a:solidFill>
            </a:endParaRPr>
          </a:p>
        </p:txBody>
      </p:sp>
      <p:sp>
        <p:nvSpPr>
          <p:cNvPr id="19" name="Rectangle 18">
            <a:extLst>
              <a:ext uri="{FF2B5EF4-FFF2-40B4-BE49-F238E27FC236}">
                <a16:creationId xmlns:a16="http://schemas.microsoft.com/office/drawing/2014/main" id="{9FB42963-2F88-D6BA-1AD3-0DC57B3085C4}"/>
              </a:ext>
            </a:extLst>
          </p:cNvPr>
          <p:cNvSpPr/>
          <p:nvPr/>
        </p:nvSpPr>
        <p:spPr>
          <a:xfrm>
            <a:off x="8782052" y="5017865"/>
            <a:ext cx="2828925" cy="131230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latin typeface="Segoe UI" panose="020B0502040204020203" pitchFamily="34" charset="0"/>
              </a:rPr>
              <a:t>L</a:t>
            </a:r>
            <a:r>
              <a:rPr lang="en-GB" b="0" i="0" dirty="0">
                <a:solidFill>
                  <a:srgbClr val="FFFFFF"/>
                </a:solidFill>
                <a:effectLst/>
                <a:latin typeface="Segoe UI" panose="020B0502040204020203" pitchFamily="34" charset="0"/>
              </a:rPr>
              <a:t>iving content on breast cancer that our users can find, understand and implement quickly</a:t>
            </a:r>
            <a:endParaRPr lang="en-GB"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20" name="Rectangle 19">
            <a:extLst>
              <a:ext uri="{FF2B5EF4-FFF2-40B4-BE49-F238E27FC236}">
                <a16:creationId xmlns:a16="http://schemas.microsoft.com/office/drawing/2014/main" id="{89BEB152-7261-2AE6-C4F5-623B3B4ED7BD}"/>
              </a:ext>
            </a:extLst>
          </p:cNvPr>
          <p:cNvSpPr/>
          <p:nvPr/>
        </p:nvSpPr>
        <p:spPr>
          <a:xfrm>
            <a:off x="8802295" y="1937549"/>
            <a:ext cx="2828925" cy="1491451"/>
          </a:xfrm>
          <a:prstGeom prst="rect">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latin typeface="Segoe UI" panose="020B0502040204020203" pitchFamily="34" charset="0"/>
              </a:rPr>
              <a:t>E</a:t>
            </a:r>
            <a:r>
              <a:rPr lang="en-GB" b="0" i="0" dirty="0">
                <a:solidFill>
                  <a:srgbClr val="FFFFFF"/>
                </a:solidFill>
                <a:effectLst/>
                <a:latin typeface="Segoe UI" panose="020B0502040204020203" pitchFamily="34" charset="0"/>
              </a:rPr>
              <a:t>xpand our capacity for appraisals </a:t>
            </a:r>
            <a:r>
              <a:rPr lang="en-GB" dirty="0">
                <a:solidFill>
                  <a:srgbClr val="FFFFFF"/>
                </a:solidFill>
                <a:latin typeface="Segoe UI" panose="020B0502040204020203" pitchFamily="34" charset="0"/>
              </a:rPr>
              <a:t>from</a:t>
            </a:r>
            <a:r>
              <a:rPr lang="en-GB" b="0" i="0" dirty="0">
                <a:solidFill>
                  <a:srgbClr val="FFFFFF"/>
                </a:solidFill>
                <a:effectLst/>
                <a:latin typeface="Segoe UI" panose="020B0502040204020203" pitchFamily="34" charset="0"/>
              </a:rPr>
              <a:t> 2023,  increasing the number of technologies NICE can assess</a:t>
            </a:r>
            <a:endParaRPr lang="en-GB" dirty="0">
              <a:solidFill>
                <a:schemeClr val="bg1"/>
              </a:solidFill>
            </a:endParaRPr>
          </a:p>
        </p:txBody>
      </p:sp>
    </p:spTree>
    <p:extLst>
      <p:ext uri="{BB962C8B-B14F-4D97-AF65-F5344CB8AC3E}">
        <p14:creationId xmlns:p14="http://schemas.microsoft.com/office/powerpoint/2010/main" val="284974243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04550"/>
      </a:accent1>
      <a:accent2>
        <a:srgbClr val="451550"/>
      </a:accent2>
      <a:accent3>
        <a:srgbClr val="005069"/>
      </a:accent3>
      <a:accent4>
        <a:srgbClr val="0D0D0D"/>
      </a:accent4>
      <a:accent5>
        <a:srgbClr val="304C5F"/>
      </a:accent5>
      <a:accent6>
        <a:srgbClr val="A1BDC1"/>
      </a:accent6>
      <a:hlink>
        <a:srgbClr val="0000FF"/>
      </a:hlink>
      <a:folHlink>
        <a:srgbClr val="0000FF"/>
      </a:folHlink>
    </a:clrScheme>
    <a:fontScheme name="NICE corporate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4991</Words>
  <Application>Microsoft Office PowerPoint</Application>
  <PresentationFormat>Widescreen</PresentationFormat>
  <Paragraphs>607</Paragraphs>
  <Slides>31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Lato</vt:lpstr>
      <vt:lpstr>Lato Black</vt:lpstr>
      <vt:lpstr>Segoe UI</vt:lpstr>
      <vt:lpstr>Office Theme</vt:lpstr>
      <vt:lpstr>Business plan</vt:lpstr>
      <vt:lpstr>Contents</vt:lpstr>
      <vt:lpstr>Executive summary </vt:lpstr>
      <vt:lpstr>In 2021/22 we continued to deliver for people and patients</vt:lpstr>
      <vt:lpstr>And made significant progress on strategically important issues</vt:lpstr>
      <vt:lpstr>For 22/23 we have engaged with our stakeholders to understand how they would like us to develop as an organisation </vt:lpstr>
      <vt:lpstr>Identifying 3 fundamental areas of evolution for NICE</vt:lpstr>
      <vt:lpstr>We have translated these 3 areas of evolution into 4 tangible business priorities for 22/23</vt:lpstr>
      <vt:lpstr>Delivering in these areas will make a real difference to the way clinicians, people, patients and industry use NICE services</vt:lpstr>
      <vt:lpstr>As well as change the way NICE operates internally </vt:lpstr>
      <vt:lpstr>Through our work we will continue to contribute to the priorities of the health system</vt:lpstr>
      <vt:lpstr>Objective 1  Improving the usefulness and usability of our guidelines by publishing digital living guideline recommendations for breast cancer, with a new model of support for adoption of best practice  </vt:lpstr>
      <vt:lpstr>What is a digital living guideline?</vt:lpstr>
      <vt:lpstr>Publish digital living guideline recommendations: outputs and milestones </vt:lpstr>
      <vt:lpstr>Objective 2</vt:lpstr>
      <vt:lpstr>What is a proportionate approach to health  technology appraisal for medicines? </vt:lpstr>
      <vt:lpstr>Proportionate approach to health technology appraisal for medicines: outputs and milestones </vt:lpstr>
      <vt:lpstr>Objextive 3</vt:lpstr>
      <vt:lpstr>What is an early value assessment for medtech?</vt:lpstr>
      <vt:lpstr>Launch early value assessment of medtech, piloting with digital: outputs and milestones </vt:lpstr>
      <vt:lpstr>Objective 4</vt:lpstr>
      <vt:lpstr>What is transformation of the way we work?</vt:lpstr>
      <vt:lpstr>Transformation of the way we work: outputs and milestones</vt:lpstr>
      <vt:lpstr>In addition, we will continue to deliver our core advice and guidance</vt:lpstr>
      <vt:lpstr>KPIs</vt:lpstr>
      <vt:lpstr>Core guidance and advice KPIs</vt:lpstr>
      <vt:lpstr>Key performance indicators (continued)</vt:lpstr>
      <vt:lpstr>2022/23 budget</vt:lpstr>
      <vt:lpstr>2022/23 budget </vt:lpstr>
      <vt:lpstr>2022/23 budget </vt:lpstr>
      <vt:lpstr>Printing this document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2022-05-24T07:47:39Z</dcterms:created>
  <dcterms:modified xsi:type="dcterms:W3CDTF">2022-05-24T07:52:33Z</dcterms:modified>
</cp:coreProperties>
</file>