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46" r:id="rId1"/>
  </p:sldMasterIdLst>
  <p:notesMasterIdLst>
    <p:notesMasterId r:id="rId12"/>
  </p:notesMasterIdLst>
  <p:handoutMasterIdLst>
    <p:handoutMasterId r:id="rId13"/>
  </p:handoutMasterIdLst>
  <p:sldIdLst>
    <p:sldId id="2145706762" r:id="rId2"/>
    <p:sldId id="2145706757" r:id="rId3"/>
    <p:sldId id="2145706742" r:id="rId4"/>
    <p:sldId id="2145706758" r:id="rId5"/>
    <p:sldId id="2145706759" r:id="rId6"/>
    <p:sldId id="2145706760" r:id="rId7"/>
    <p:sldId id="2145706743" r:id="rId8"/>
    <p:sldId id="2145706761" r:id="rId9"/>
    <p:sldId id="2145706763" r:id="rId10"/>
    <p:sldId id="33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edicines Access Top Lines" id="{C5F1DB73-3EC8-4073-94E8-C6EE2AADB6A1}">
          <p14:sldIdLst>
            <p14:sldId id="2145706762"/>
            <p14:sldId id="2145706757"/>
            <p14:sldId id="2145706742"/>
            <p14:sldId id="2145706758"/>
            <p14:sldId id="2145706759"/>
            <p14:sldId id="2145706760"/>
            <p14:sldId id="2145706743"/>
            <p14:sldId id="2145706761"/>
            <p14:sldId id="2145706763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46E"/>
    <a:srgbClr val="451551"/>
    <a:srgbClr val="A2BDC1"/>
    <a:srgbClr val="222222"/>
    <a:srgbClr val="CBCFD0"/>
    <a:srgbClr val="004550"/>
    <a:srgbClr val="E7E9EB"/>
    <a:srgbClr val="CBD0D4"/>
    <a:srgbClr val="E7E9E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4795" autoAdjust="0"/>
  </p:normalViewPr>
  <p:slideViewPr>
    <p:cSldViewPr snapToGrid="0">
      <p:cViewPr varScale="1">
        <p:scale>
          <a:sx n="67" d="100"/>
          <a:sy n="67" d="100"/>
        </p:scale>
        <p:origin x="58" y="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4E-4CF2-9903-EA8DC6F360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E-4CF2-9903-EA8DC6F360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E-4CF2-9903-EA8DC6F360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4E-4CF2-9903-EA8DC6F360CE}"/>
              </c:ext>
            </c:extLst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2-4613-8889-3EE56112EE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45155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024-4403-819C-AFCE09DD803D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24-4403-819C-AFCE09DD80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30-4A9A-8590-42F87AEE25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30-4A9A-8590-42F87AEE2516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4-4403-819C-AFCE09DD8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54170767716532"/>
          <c:y val="7.0312495674674236E-3"/>
          <c:w val="0.63229170767716536"/>
          <c:h val="0.9484375031719055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7E-4255-A886-FB31A8656A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7E-4255-A886-FB31A8656A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7E-4255-A886-FB31A8656A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7E-4255-A886-FB31A8656A47}"/>
              </c:ext>
            </c:extLst>
          </c:dPt>
          <c:cat>
            <c:strRef>
              <c:f>Sheet1!$A$2:$A$5</c:f>
              <c:strCache>
                <c:ptCount val="2"/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3-4404-AE02-E2EC740D6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A7B4E0-C5AF-4E67-A372-F7A03C7E2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31CFB-1E73-40F4-AB1A-D345A7F8CA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9B0F1-6494-479E-9AB9-629C0F1571D6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C8A56-2EE4-4E74-BCEC-B277CFD218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1CB3-6147-438D-AE3F-8D3A9D32BC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32AD-622C-4DA7-9523-4C5A8793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272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D7A42-0977-2147-8194-01C3DBCDFF3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2B9AF-1FF3-B64A-A57E-17202D6D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004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93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7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056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68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816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999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13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583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2C4CCBFD-89C7-2C4F-9B64-CBDA1A73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04369E3E-D218-4C8B-A5F0-CAD03FAE5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63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858E11F-CACB-4EFE-80EE-3759BCA5BE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774022"/>
            <a:ext cx="11076491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Please use this space to insert written content as required. Please use </a:t>
            </a:r>
            <a:r>
              <a:rPr lang="en-US" err="1"/>
              <a:t>Lato</a:t>
            </a:r>
            <a:r>
              <a:rPr lang="en-US"/>
              <a:t> or Arial with a minimum font size of 18 </a:t>
            </a:r>
            <a:r>
              <a:rPr lang="en-US" err="1"/>
              <a:t>pt</a:t>
            </a:r>
            <a:r>
              <a:rPr lang="en-US"/>
              <a:t> and avoid changing the </a:t>
            </a:r>
            <a:r>
              <a:rPr lang="en-US" err="1"/>
              <a:t>colour</a:t>
            </a:r>
            <a:r>
              <a:rPr lang="en-US"/>
              <a:t> of the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4A8E12AE-8E0A-4798-8CC3-1B1585771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36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(one column)</a:t>
            </a:r>
            <a:br>
              <a:rPr lang="en-US"/>
            </a:br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AC2841A-2EFF-4DDA-A274-2C038BF872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0047A7B-3046-4BC1-BAE0-73081AC87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50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C3CC89E-EBF2-B346-B7D3-219415B110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8007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(one column)</a:t>
            </a:r>
            <a:br>
              <a:rPr lang="en-US"/>
            </a:br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CE67437-CAF1-4EBD-91F9-62BA4F7714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691752B5-0E93-4FE0-8227-8197435F0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25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58"/>
            <a:ext cx="10838726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E099680-070E-A94B-9DEC-E527F6701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3872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sz="4000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b="1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D780369-4177-4F1D-BA63-4633F9A5D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49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6217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sz="4000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sz="4000" b="1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D1CF93E0-1159-45C2-B3BC-2CB9CC1EF7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69458"/>
            <a:ext cx="10862179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EA6D984-2CA4-4DD6-B477-87BFC7E57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88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270744" cy="405626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94DF874-5054-4763-BC06-18B7E23B0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4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958713B-718A-FF4E-BC11-A9FF68A06F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7358" y="1771876"/>
            <a:ext cx="11150460" cy="4050953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21C26B5-A868-4E50-9795-2BEE03596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5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ED0F1E3-08C6-4543-B64E-795C380F0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34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00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ED0F1E3-08C6-4543-B64E-795C380F0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358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51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ED0F1E3-08C6-4543-B64E-795C380F0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8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26189"/>
            <a:ext cx="55306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0E25C59-0584-4CF4-895C-25095457B2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This is a sample title page layout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5BFA7E2-C37B-421B-8A16-074A51159D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B4E4545D-C77C-4FC7-A749-EF6844EB9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48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sample bulleted text (two columns)</a:t>
            </a:r>
            <a:br>
              <a:rPr lang="en-US"/>
            </a:br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8F93585-C0D1-49C7-AF5A-D2A228752C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04488" cy="4007747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C94C2124-0537-4387-81BC-B146109CF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37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(three columns)</a:t>
            </a:r>
            <a:br>
              <a:rPr lang="en-US"/>
            </a:b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6"/>
            <a:ext cx="11224562" cy="4019324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FAB78C48-BD0B-422D-9316-32B25F90A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11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sample bulleted text (three columns)</a:t>
            </a:r>
            <a:br>
              <a:rPr lang="en-US"/>
            </a:br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4D682AB-2D42-44C5-B887-A4DF8FEE4B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058308" cy="4050953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599FC32-4556-4617-933D-17922D1F8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469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sample bulleted text (three columns)</a:t>
            </a:r>
            <a:br>
              <a:rPr lang="en-US"/>
            </a:b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076780" cy="4026219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533BCD3-EF3E-425B-B30D-ADF140B3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417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sample bulleted text (three columns)</a:t>
            </a:r>
            <a:br>
              <a:rPr lang="en-US"/>
            </a:br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73DD63-0FA2-42C5-83E9-7FCD43A986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32198" cy="4007747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E78D47D-624E-4BAF-A721-7DCCA3702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79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629144" cy="404476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5C68094-07C0-4430-874F-169BFE20B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70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D8664C8-2569-40A4-99EB-04CE594F56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35181" cy="406610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E6A85D7-C803-45F0-9264-16E78E815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539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16708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857A07A-9963-4ED9-8AD3-EB6DE1E2E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9948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51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16708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857A07A-9963-4ED9-8AD3-EB6DE1E2E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5249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D97662-6149-41E3-A713-4513F6577C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44417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26DA84C6-D16E-4E9D-B9E2-F7FB0C2CC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9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0CF2A5A-1B0C-4AC7-9EC2-DC18012A2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81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00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D97662-6149-41E3-A713-4513F6577C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44417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26DA84C6-D16E-4E9D-B9E2-F7FB0C2CC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957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one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two</a:t>
            </a:r>
            <a:endParaRPr lang="en-US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three</a:t>
            </a:r>
            <a:endParaRPr lang="en-US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5A573C76-174C-410F-B18A-DC5EA5ACF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496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one</a:t>
            </a:r>
            <a:endParaRPr lang="en-US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two</a:t>
            </a:r>
            <a:endParaRPr lang="en-US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three</a:t>
            </a:r>
            <a:endParaRPr lang="en-US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9CAA0BE5-FB67-4B5F-9E10-B9B4625F3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963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</a:defRPr>
            </a:lvl1pPr>
          </a:lstStyle>
          <a:p>
            <a:pPr lvl="0"/>
            <a:r>
              <a:rPr lang="en-GB"/>
              <a:t>This is a sample quote layout page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0AD7895-B2FC-45BD-BE8B-11D8F3F87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6364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/>
              <a:t>This is a sample quote layout page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BE9BBC91-C22A-481E-B19E-2B6320BF2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897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/>
              <a:t>This is a sample quote layout page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BE9BBC91-C22A-481E-B19E-2B6320BF2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4739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51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/>
              <a:t>This is a sample quote layout page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BE9BBC91-C22A-481E-B19E-2B6320BF2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8548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00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/>
              <a:t>This is a sample quote layout page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BE9BBC91-C22A-481E-B19E-2B6320BF2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3293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page layout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one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/>
              <a:t>Example two</a:t>
            </a:r>
            <a:endParaRPr lang="en-US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730A0CA4-33DC-4532-B123-F1FB7E299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7118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Im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11472001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5" y="487510"/>
            <a:ext cx="662443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AF89FD6B-3774-0946-9EF6-17EFA435C9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888" y="1775004"/>
            <a:ext cx="6623929" cy="765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Subtitle here please</a:t>
            </a:r>
            <a:endParaRPr lang="en-US"/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2551323"/>
            <a:ext cx="6624433" cy="328892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9295" y="538933"/>
            <a:ext cx="4274226" cy="271861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46BE371-9E73-7148-BCCF-AB4D82E0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9295" y="3514498"/>
            <a:ext cx="4274226" cy="2718617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6AB03472-92B7-48B7-81A2-7A2B891E4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37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9789412-DB88-448F-8665-80D1476288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5407C8E-9326-4458-9C56-2C76C948E0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DFB5B17A-4517-4A20-969F-BEBE754B8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727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4354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2398" y="3459199"/>
            <a:ext cx="4261955" cy="3084476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5689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688" y="4465747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r>
              <a:rPr lang="en-US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688" y="5121422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95515" y="1819793"/>
            <a:ext cx="3386003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95515" y="2470096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5175" y="4465748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pPr lvl="0"/>
            <a:r>
              <a:rPr lang="en-US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5059" y="5145570"/>
            <a:ext cx="3546709" cy="76657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1BA96B47-CBE0-4A7A-AC18-937F106BE4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428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5839" y="2113662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/>
              <a:t>A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/>
              <a:t>Please use this space to insert written content as required</a:t>
            </a: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/>
              <a:t>B</a:t>
            </a:r>
            <a:endParaRPr 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/>
              <a:t>Please use this space to insert written content as required</a:t>
            </a:r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58834"/>
            <a:ext cx="1076325" cy="669260"/>
          </a:xfrm>
        </p:spPr>
        <p:txBody>
          <a:bodyPr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</a:t>
            </a:r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/>
              <a:t>Please use this space to insert written content as required</a:t>
            </a:r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/>
              <a:t>D</a:t>
            </a:r>
            <a:endParaRPr lang="en-US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/>
              <a:t>Please use this space to insert written content as required</a:t>
            </a:r>
            <a:endParaRPr lang="en-US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7B382095-C2A9-4B97-A45A-B422061E8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42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451551"/>
                </a:solidFill>
              </a:defRPr>
            </a:lvl1pPr>
          </a:lstStyle>
          <a:p>
            <a:r>
              <a:rPr lang="en-US"/>
              <a:t>Table examples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insert tables according to the style below</a:t>
            </a:r>
            <a:endParaRPr lang="en-US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888" y="2392363"/>
            <a:ext cx="5191531" cy="275379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A5180C8-2167-4535-80A5-B4B046006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69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/>
              <a:t>Chart examples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82866" y="2015207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>
                <a:solidFill>
                  <a:srgbClr val="222222"/>
                </a:solidFill>
                <a:latin typeface="Lato" panose="020F0502020204030203" pitchFamily="34" charset="77"/>
              </a:rPr>
              <a:t>Please insert charts according to the style below</a:t>
            </a:r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E518632E-4D53-4DAB-83C2-C3CBC633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79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5689CD6-B566-4223-ACD5-9CAD6B314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7355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26C68FCB-C898-4947-8584-41FA93F17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0048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16CA0-5C9A-4C6A-9864-E98DE48CA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5218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9FAF98F9-3491-4E3B-B47A-FA88C8C89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68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divider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4905348E-298D-42FB-94E8-F6C9487D7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78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D2AEADB-4337-4878-BB07-3CD1B33B46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divider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404470-FC0D-4812-9A23-A880D12A6D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 here please</a:t>
            </a:r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1F299EE-CA13-4C7F-961F-EE96BFD99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7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783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59B50-E623-4981-8E6B-4C312DCAB9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Please use this space to insert written content as required. Please use </a:t>
            </a:r>
            <a:r>
              <a:rPr lang="en-US" err="1"/>
              <a:t>Lato</a:t>
            </a:r>
            <a:r>
              <a:rPr lang="en-US"/>
              <a:t> or Arial with a minimum font size of 18 </a:t>
            </a:r>
            <a:r>
              <a:rPr lang="en-US" err="1"/>
              <a:t>pt</a:t>
            </a:r>
            <a:r>
              <a:rPr lang="en-US"/>
              <a:t> and avoid changing the </a:t>
            </a:r>
            <a:r>
              <a:rPr lang="en-US" err="1"/>
              <a:t>colour</a:t>
            </a:r>
            <a:r>
              <a:rPr lang="en-US"/>
              <a:t> of the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A9D4341-F670-403D-AC38-0C1844727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8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598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33D4C08-E927-4E75-8C3B-65EC3A8351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Please use this space to insert written content as required. Please use </a:t>
            </a:r>
            <a:r>
              <a:rPr lang="en-US" err="1"/>
              <a:t>Lato</a:t>
            </a:r>
            <a:r>
              <a:rPr lang="en-US"/>
              <a:t> or Arial with a minimum font size of 18 </a:t>
            </a:r>
            <a:r>
              <a:rPr lang="en-US" err="1"/>
              <a:t>pt</a:t>
            </a:r>
            <a:r>
              <a:rPr lang="en-US"/>
              <a:t> and avoid changing the </a:t>
            </a:r>
            <a:r>
              <a:rPr lang="en-US" err="1"/>
              <a:t>colour</a:t>
            </a:r>
            <a:r>
              <a:rPr lang="en-US"/>
              <a:t> of the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4B8919B5-8617-4E1B-B49D-48AE272BD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72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This is a sample page layout</a:t>
            </a:r>
            <a:br>
              <a:rPr lang="en-US"/>
            </a:b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05188C-4EA9-41FC-88B3-8C1274287F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Please use this space to insert written content as required. Please use </a:t>
            </a:r>
            <a:r>
              <a:rPr lang="en-US" err="1"/>
              <a:t>Lato</a:t>
            </a:r>
            <a:r>
              <a:rPr lang="en-US"/>
              <a:t> or Arial with a minimum font size of 18 </a:t>
            </a:r>
            <a:r>
              <a:rPr lang="en-US" err="1"/>
              <a:t>pt</a:t>
            </a:r>
            <a:r>
              <a:rPr lang="en-US"/>
              <a:t> and avoid changing the </a:t>
            </a:r>
            <a:r>
              <a:rPr lang="en-US" err="1"/>
              <a:t>colour</a:t>
            </a:r>
            <a:r>
              <a:rPr lang="en-US"/>
              <a:t> of the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4C5562F5-31F8-4343-993B-B8DB37DAD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9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This is the slide master template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Please select from the available layout slides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7E6C88-E304-4965-A0B4-07395144D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3751" y="6486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FD914462-0A0E-4602-BFA1-33271CD954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1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59" r:id="rId2"/>
    <p:sldLayoutId id="2147483961" r:id="rId3"/>
    <p:sldLayoutId id="2147483960" r:id="rId4"/>
    <p:sldLayoutId id="2147483962" r:id="rId5"/>
    <p:sldLayoutId id="2147483963" r:id="rId6"/>
    <p:sldLayoutId id="2147483965" r:id="rId7"/>
    <p:sldLayoutId id="2147483966" r:id="rId8"/>
    <p:sldLayoutId id="2147483967" r:id="rId9"/>
    <p:sldLayoutId id="2147483968" r:id="rId10"/>
    <p:sldLayoutId id="2147483970" r:id="rId11"/>
    <p:sldLayoutId id="2147483969" r:id="rId12"/>
    <p:sldLayoutId id="2147483972" r:id="rId13"/>
    <p:sldLayoutId id="2147483971" r:id="rId14"/>
    <p:sldLayoutId id="2147483973" r:id="rId15"/>
    <p:sldLayoutId id="2147483974" r:id="rId16"/>
    <p:sldLayoutId id="2147483975" r:id="rId17"/>
    <p:sldLayoutId id="2147484009" r:id="rId18"/>
    <p:sldLayoutId id="2147484007" r:id="rId19"/>
    <p:sldLayoutId id="2147483976" r:id="rId20"/>
    <p:sldLayoutId id="2147484000" r:id="rId21"/>
    <p:sldLayoutId id="2147484001" r:id="rId22"/>
    <p:sldLayoutId id="2147484002" r:id="rId23"/>
    <p:sldLayoutId id="2147484003" r:id="rId24"/>
    <p:sldLayoutId id="2147483980" r:id="rId25"/>
    <p:sldLayoutId id="2147483981" r:id="rId26"/>
    <p:sldLayoutId id="2147483983" r:id="rId27"/>
    <p:sldLayoutId id="2147484005" r:id="rId28"/>
    <p:sldLayoutId id="2147483982" r:id="rId29"/>
    <p:sldLayoutId id="2147484008" r:id="rId30"/>
    <p:sldLayoutId id="2147483978" r:id="rId31"/>
    <p:sldLayoutId id="2147483977" r:id="rId32"/>
    <p:sldLayoutId id="2147483985" r:id="rId33"/>
    <p:sldLayoutId id="2147483986" r:id="rId34"/>
    <p:sldLayoutId id="2147484004" r:id="rId35"/>
    <p:sldLayoutId id="2147484006" r:id="rId36"/>
    <p:sldLayoutId id="2147484010" r:id="rId37"/>
    <p:sldLayoutId id="2147483984" r:id="rId38"/>
    <p:sldLayoutId id="2147483987" r:id="rId39"/>
    <p:sldLayoutId id="2147483988" r:id="rId40"/>
    <p:sldLayoutId id="2147483989" r:id="rId41"/>
    <p:sldLayoutId id="2147483993" r:id="rId42"/>
    <p:sldLayoutId id="2147483994" r:id="rId43"/>
    <p:sldLayoutId id="2147483996" r:id="rId44"/>
    <p:sldLayoutId id="2147483997" r:id="rId45"/>
    <p:sldLayoutId id="2147483998" r:id="rId46"/>
    <p:sldLayoutId id="2147483999" r:id="rId4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3.xml"/><Relationship Id="rId4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389B-2D5D-58E9-4AC5-B108FE627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Medicines access in England: NICE’s performance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52A76-1191-A857-3F7C-405345D9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914462-0A0E-4602-BFA1-33271CD95439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6" name="Picture Placeholder 7" descr="A picture containing a medical professional looking at data">
            <a:extLst>
              <a:ext uri="{FF2B5EF4-FFF2-40B4-BE49-F238E27FC236}">
                <a16:creationId xmlns:a16="http://schemas.microsoft.com/office/drawing/2014/main" id="{9D850E80-C6C4-8A7C-F616-42BEEA452AD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3856" r="23856"/>
          <a:stretch>
            <a:fillRect/>
          </a:stretch>
        </p:blipFill>
        <p:spPr>
          <a:xfrm>
            <a:off x="6096000" y="344488"/>
            <a:ext cx="5735638" cy="6169025"/>
          </a:xfrm>
        </p:spPr>
      </p:pic>
    </p:spTree>
    <p:extLst>
      <p:ext uri="{BB962C8B-B14F-4D97-AF65-F5344CB8AC3E}">
        <p14:creationId xmlns:p14="http://schemas.microsoft.com/office/powerpoint/2010/main" val="2931353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04794E7-33DE-CB39-751B-B100B0774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16866" y="121080"/>
            <a:ext cx="8229600" cy="6354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5EA3DC-BE30-03DC-163B-E4E5C3928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 all have a part to play in speeding up patient access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A940098-254C-4C1F-952D-3743F53FB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90611" y="214717"/>
            <a:ext cx="7933267" cy="2208244"/>
            <a:chOff x="3852333" y="257111"/>
            <a:chExt cx="7933267" cy="2208244"/>
          </a:xfrm>
        </p:grpSpPr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0977ABA-9990-1624-F25E-DBE18FC13B54}"/>
                </a:ext>
              </a:extLst>
            </p:cNvPr>
            <p:cNvSpPr/>
            <p:nvPr/>
          </p:nvSpPr>
          <p:spPr>
            <a:xfrm rot="3636944">
              <a:off x="3908501" y="2233701"/>
              <a:ext cx="205537" cy="190356"/>
            </a:xfrm>
            <a:prstGeom prst="triangle">
              <a:avLst/>
            </a:prstGeom>
            <a:solidFill>
              <a:srgbClr val="186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72E6F45-A2FB-4B71-F161-A4E907C9976A}"/>
                </a:ext>
              </a:extLst>
            </p:cNvPr>
            <p:cNvSpPr/>
            <p:nvPr/>
          </p:nvSpPr>
          <p:spPr>
            <a:xfrm>
              <a:off x="5093648" y="259271"/>
              <a:ext cx="205537" cy="190356"/>
            </a:xfrm>
            <a:prstGeom prst="triangle">
              <a:avLst/>
            </a:prstGeom>
            <a:solidFill>
              <a:srgbClr val="186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ED2023C-B0EF-5350-08B5-E558EB46B40E}"/>
                </a:ext>
              </a:extLst>
            </p:cNvPr>
            <p:cNvSpPr/>
            <p:nvPr/>
          </p:nvSpPr>
          <p:spPr>
            <a:xfrm>
              <a:off x="3852333" y="419099"/>
              <a:ext cx="7933267" cy="1879599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Flowchart: Data 9">
              <a:extLst>
                <a:ext uri="{FF2B5EF4-FFF2-40B4-BE49-F238E27FC236}">
                  <a16:creationId xmlns:a16="http://schemas.microsoft.com/office/drawing/2014/main" id="{9DEC5A86-3D2C-8AD8-298F-354A44B8BBC8}"/>
                </a:ext>
              </a:extLst>
            </p:cNvPr>
            <p:cNvSpPr/>
            <p:nvPr/>
          </p:nvSpPr>
          <p:spPr>
            <a:xfrm>
              <a:off x="3975100" y="257111"/>
              <a:ext cx="1221317" cy="2208244"/>
            </a:xfrm>
            <a:prstGeom prst="flowChartInputOutpu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FCF5DE9-B52C-8462-AA69-2A12ED1D7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65033" y="4531091"/>
            <a:ext cx="7933267" cy="2208244"/>
            <a:chOff x="3852333" y="4393380"/>
            <a:chExt cx="7933267" cy="2208244"/>
          </a:xfrm>
        </p:grpSpPr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28161A5B-AE90-17E9-D3E2-A430951EB3F0}"/>
                </a:ext>
              </a:extLst>
            </p:cNvPr>
            <p:cNvSpPr/>
            <p:nvPr/>
          </p:nvSpPr>
          <p:spPr>
            <a:xfrm rot="3636944">
              <a:off x="3908501" y="6369970"/>
              <a:ext cx="205537" cy="190356"/>
            </a:xfrm>
            <a:prstGeom prst="triangle">
              <a:avLst/>
            </a:prstGeom>
            <a:solidFill>
              <a:srgbClr val="186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2C7FFBA0-482D-4226-55CB-0319B757495B}"/>
                </a:ext>
              </a:extLst>
            </p:cNvPr>
            <p:cNvSpPr/>
            <p:nvPr/>
          </p:nvSpPr>
          <p:spPr>
            <a:xfrm>
              <a:off x="5093648" y="4395540"/>
              <a:ext cx="205537" cy="190356"/>
            </a:xfrm>
            <a:prstGeom prst="triangle">
              <a:avLst/>
            </a:prstGeom>
            <a:solidFill>
              <a:srgbClr val="186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C65619-7AD8-B24C-DB17-747B92CDDCBD}"/>
                </a:ext>
              </a:extLst>
            </p:cNvPr>
            <p:cNvSpPr/>
            <p:nvPr/>
          </p:nvSpPr>
          <p:spPr>
            <a:xfrm>
              <a:off x="3852333" y="4559302"/>
              <a:ext cx="7933267" cy="1879599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lowchart: Data 30">
              <a:extLst>
                <a:ext uri="{FF2B5EF4-FFF2-40B4-BE49-F238E27FC236}">
                  <a16:creationId xmlns:a16="http://schemas.microsoft.com/office/drawing/2014/main" id="{84A68A94-2CF1-14DF-DAAC-0048F1931DF9}"/>
                </a:ext>
              </a:extLst>
            </p:cNvPr>
            <p:cNvSpPr/>
            <p:nvPr/>
          </p:nvSpPr>
          <p:spPr>
            <a:xfrm>
              <a:off x="3975100" y="4393380"/>
              <a:ext cx="1221317" cy="2208244"/>
            </a:xfrm>
            <a:prstGeom prst="flowChartInputOutpu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0F357C95-169B-1BA6-A4AE-43499EA5D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3636944">
            <a:off x="3895623" y="4352680"/>
            <a:ext cx="205537" cy="190356"/>
          </a:xfrm>
          <a:prstGeom prst="triangl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AF7965D1-7E0F-C641-35E4-46F29484A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80948" y="2412734"/>
            <a:ext cx="205537" cy="190356"/>
          </a:xfrm>
          <a:prstGeom prst="triangl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656D5A-B555-2546-B9A6-B260A1B7E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65033" y="2648508"/>
            <a:ext cx="7933267" cy="1879599"/>
          </a:xfrm>
          <a:prstGeom prst="rect">
            <a:avLst/>
          </a:prstGeom>
          <a:solidFill>
            <a:srgbClr val="E9E9E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lowchart: Data 33">
            <a:extLst>
              <a:ext uri="{FF2B5EF4-FFF2-40B4-BE49-F238E27FC236}">
                <a16:creationId xmlns:a16="http://schemas.microsoft.com/office/drawing/2014/main" id="{1D99D31E-3B54-2016-76EF-3D236016C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62222" y="2376090"/>
            <a:ext cx="1221317" cy="2208244"/>
          </a:xfrm>
          <a:prstGeom prst="flowChartInputOutpu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BEC127-2D46-86A8-9E37-8F6CC4EACCF9}"/>
              </a:ext>
            </a:extLst>
          </p:cNvPr>
          <p:cNvSpPr txBox="1"/>
          <p:nvPr/>
        </p:nvSpPr>
        <p:spPr>
          <a:xfrm>
            <a:off x="4171166" y="975705"/>
            <a:ext cx="90573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solidFill>
                  <a:srgbClr val="E9E9E9"/>
                </a:solidFill>
              </a:rPr>
              <a:t>NICE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D2672C0-49B8-BACD-A2F5-9D70A1387E29}"/>
              </a:ext>
            </a:extLst>
          </p:cNvPr>
          <p:cNvSpPr txBox="1"/>
          <p:nvPr/>
        </p:nvSpPr>
        <p:spPr>
          <a:xfrm>
            <a:off x="5246311" y="457810"/>
            <a:ext cx="65976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Adhere to agreed NICE processes and timelines</a:t>
            </a:r>
          </a:p>
          <a:p>
            <a:endParaRPr lang="en-GB" sz="1400" dirty="0"/>
          </a:p>
          <a:p>
            <a:r>
              <a:rPr lang="en-GB" sz="1400" dirty="0"/>
              <a:t>Continually review processes and capacity to support rapid patient access</a:t>
            </a:r>
          </a:p>
          <a:p>
            <a:endParaRPr lang="en-GB" sz="1400" dirty="0"/>
          </a:p>
          <a:p>
            <a:r>
              <a:rPr lang="en-GB" sz="1400" dirty="0"/>
              <a:t>Gateway approach for flexible scheduling</a:t>
            </a:r>
          </a:p>
          <a:p>
            <a:endParaRPr lang="en-GB" sz="1400" dirty="0"/>
          </a:p>
          <a:p>
            <a:r>
              <a:rPr lang="en-GB" sz="1400" dirty="0"/>
              <a:t>Support earlier engagement and decision making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115482-0800-40A6-DA2B-9C0AD224030C}"/>
              </a:ext>
            </a:extLst>
          </p:cNvPr>
          <p:cNvSpPr txBox="1"/>
          <p:nvPr/>
        </p:nvSpPr>
        <p:spPr>
          <a:xfrm>
            <a:off x="4016587" y="3295546"/>
            <a:ext cx="111835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solidFill>
                  <a:srgbClr val="E9E9E9"/>
                </a:solidFill>
              </a:rPr>
              <a:t>Industry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B9DA8CC-8B1F-1F5C-310A-715EA167C705}"/>
              </a:ext>
            </a:extLst>
          </p:cNvPr>
          <p:cNvSpPr txBox="1"/>
          <p:nvPr/>
        </p:nvSpPr>
        <p:spPr>
          <a:xfrm>
            <a:off x="5272260" y="2602004"/>
            <a:ext cx="659765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Adhere to agreed NICE processes and timelines</a:t>
            </a:r>
          </a:p>
          <a:p>
            <a:endParaRPr lang="en-GB" sz="1100" dirty="0"/>
          </a:p>
          <a:p>
            <a:r>
              <a:rPr lang="en-GB" sz="1100" dirty="0"/>
              <a:t>Provide timely information to </a:t>
            </a:r>
            <a:r>
              <a:rPr lang="en-GB" sz="1100" dirty="0" err="1"/>
              <a:t>PharmaScan</a:t>
            </a:r>
            <a:endParaRPr lang="en-GB" sz="1100" dirty="0"/>
          </a:p>
          <a:p>
            <a:endParaRPr lang="en-GB" sz="1100" dirty="0"/>
          </a:p>
          <a:p>
            <a:r>
              <a:rPr lang="en-GB" sz="1100" dirty="0"/>
              <a:t>Simple PAS discount with initial submission</a:t>
            </a:r>
          </a:p>
          <a:p>
            <a:endParaRPr lang="en-GB" sz="1100" dirty="0"/>
          </a:p>
          <a:p>
            <a:r>
              <a:rPr lang="en-GB" sz="1100" dirty="0"/>
              <a:t>Submit with, at least, a cost-effective company base-case</a:t>
            </a:r>
          </a:p>
          <a:p>
            <a:endParaRPr lang="en-GB" sz="1100" dirty="0"/>
          </a:p>
          <a:p>
            <a:r>
              <a:rPr lang="en-GB" sz="1100" dirty="0"/>
              <a:t>Commercial negotiations completed without delaying the appraisal process</a:t>
            </a:r>
          </a:p>
          <a:p>
            <a:endParaRPr lang="en-GB" sz="1100" dirty="0"/>
          </a:p>
          <a:p>
            <a:r>
              <a:rPr lang="en-GB" sz="1100" dirty="0"/>
              <a:t>Full use of all engagement opportunities (before and during appraisal process)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B1A09CC-E20F-8A41-D7B9-03F6E899C1E9}"/>
              </a:ext>
            </a:extLst>
          </p:cNvPr>
          <p:cNvSpPr txBox="1"/>
          <p:nvPr/>
        </p:nvSpPr>
        <p:spPr>
          <a:xfrm>
            <a:off x="4091502" y="5270011"/>
            <a:ext cx="101484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solidFill>
                  <a:srgbClr val="E9E9E9"/>
                </a:solidFill>
              </a:rPr>
              <a:t>NHS England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1A0102-8485-9CD5-AC82-EDD46310F961}"/>
              </a:ext>
            </a:extLst>
          </p:cNvPr>
          <p:cNvSpPr txBox="1"/>
          <p:nvPr/>
        </p:nvSpPr>
        <p:spPr>
          <a:xfrm>
            <a:off x="5252034" y="4783237"/>
            <a:ext cx="65976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Adhere to agreed NICE processes and timelines</a:t>
            </a:r>
          </a:p>
          <a:p>
            <a:endParaRPr lang="en-GB" sz="1100" dirty="0"/>
          </a:p>
          <a:p>
            <a:r>
              <a:rPr lang="en-GB" sz="1100" dirty="0"/>
              <a:t>Identification of need for and willingness to offer commercial flexibility before first committee meeting</a:t>
            </a:r>
          </a:p>
          <a:p>
            <a:endParaRPr lang="en-GB" sz="1100" dirty="0"/>
          </a:p>
          <a:p>
            <a:r>
              <a:rPr lang="en-GB" sz="1100" dirty="0"/>
              <a:t>Commercial negotiations completed without delaying the appraisal process</a:t>
            </a:r>
          </a:p>
          <a:p>
            <a:endParaRPr lang="en-GB" sz="1100" dirty="0"/>
          </a:p>
          <a:p>
            <a:r>
              <a:rPr lang="en-GB" sz="1100" dirty="0"/>
              <a:t>Identification of and development of solutions to service implementation issues and costs before first committee meeting</a:t>
            </a:r>
          </a:p>
          <a:p>
            <a:endParaRPr lang="en-GB" sz="1100" dirty="0"/>
          </a:p>
          <a:p>
            <a:r>
              <a:rPr lang="en-GB" sz="1100" dirty="0"/>
              <a:t>Full engagement in pre-committee consultations as a stakeholder</a:t>
            </a:r>
          </a:p>
        </p:txBody>
      </p:sp>
    </p:spTree>
    <p:extLst>
      <p:ext uri="{BB962C8B-B14F-4D97-AF65-F5344CB8AC3E}">
        <p14:creationId xmlns:p14="http://schemas.microsoft.com/office/powerpoint/2010/main" val="273642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B8F57-5402-2A46-7DAB-461615FDC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514" y="642852"/>
            <a:ext cx="5802816" cy="2097849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GB" sz="3200" b="1" dirty="0">
                <a:latin typeface="+mn-lt"/>
              </a:rPr>
              <a:t>NICE is a critical element of the access to medicines pathway, but we do not have direct control over the whole pathway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BAAF6-DDFD-3FD2-FA9E-FF4ABE88AA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7729" y="2721000"/>
            <a:ext cx="4960152" cy="9031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>
                <a:latin typeface="+mn-lt"/>
              </a:rPr>
              <a:t>NICE operates within the overall regulatory and medicines pricing framework determined by DHSC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91DB61E-5AE6-5AAF-894C-502AE2C4ABE1}"/>
              </a:ext>
            </a:extLst>
          </p:cNvPr>
          <p:cNvSpPr txBox="1">
            <a:spLocks/>
          </p:cNvSpPr>
          <p:nvPr/>
        </p:nvSpPr>
        <p:spPr>
          <a:xfrm>
            <a:off x="657728" y="4062955"/>
            <a:ext cx="5657295" cy="6215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>
                <a:latin typeface="+mn-lt"/>
              </a:rPr>
              <a:t>NICE directly determines the number and speed of appraisals, and extent of optimised access to medicines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A853700-1101-675D-E129-E5EBEC0FCCCF}"/>
              </a:ext>
            </a:extLst>
          </p:cNvPr>
          <p:cNvSpPr txBox="1">
            <a:spLocks/>
          </p:cNvSpPr>
          <p:nvPr/>
        </p:nvSpPr>
        <p:spPr>
          <a:xfrm>
            <a:off x="657728" y="5018254"/>
            <a:ext cx="4960153" cy="713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>
                <a:latin typeface="+mn-lt"/>
              </a:rPr>
              <a:t>Uptake of medicines is determined by a range of NHS bodies and professionals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67A51-19C3-81D6-4FF3-4073CADEB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914462-0A0E-4602-BFA1-33271CD95439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5480E3F-1185-BE8B-1729-1B337D70B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4201103"/>
              </p:ext>
            </p:extLst>
          </p:nvPr>
        </p:nvGraphicFramePr>
        <p:xfrm>
          <a:off x="4876779" y="73485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ECA7D09-6ACB-84B6-FBA8-CDAB5773E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33820" y="2492805"/>
            <a:ext cx="1261501" cy="716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DHSC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3404AF-30D9-377B-1F86-5CD6C60E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21467" y="2452513"/>
            <a:ext cx="2066707" cy="796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8D9A0-8DA9-4603-F8BF-B21681A40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07425" y="4377469"/>
            <a:ext cx="2066707" cy="1276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NHS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D955E6E-7D9F-6A33-A8E5-4FEF13F38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17881" y="5199530"/>
            <a:ext cx="275515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FF76B2-7285-51A7-27CB-B4EDC81D1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17881" y="2907553"/>
            <a:ext cx="127299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08FF764-448B-7379-B888-6D6FC343E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4228354"/>
            <a:ext cx="414767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42E0294-55F3-DF0D-49C8-8DEEC75FB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234706" y="3143624"/>
            <a:ext cx="8965" cy="108473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7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705E13-2AA2-97C3-54D4-0D5BC6A52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2" y="554273"/>
            <a:ext cx="11022517" cy="1276350"/>
          </a:xfrm>
        </p:spPr>
        <p:txBody>
          <a:bodyPr>
            <a:normAutofit fontScale="90000"/>
          </a:bodyPr>
          <a:lstStyle/>
          <a:p>
            <a:r>
              <a:rPr lang="en-GB" sz="3200" kern="1600" dirty="0">
                <a:latin typeface="+mj-lt"/>
                <a:cs typeface="Arial" panose="020B0604020202020204" pitchFamily="34" charset="0"/>
              </a:rPr>
              <a:t>Within the access pathway, NICE has a role in total availability of new medicines, speed of availability, and extent of optimised recommendations  </a:t>
            </a:r>
            <a:endParaRPr lang="en-GB" sz="32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A221D-E500-6813-028D-F7818050E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914462-0A0E-4602-BFA1-33271CD95439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54F33E-3BC1-CC66-6704-5F28BB410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77364" y="2074062"/>
            <a:ext cx="3113741" cy="3256950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4B2E16-1BCF-F88C-C41D-A1191CBCD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12572" y="2074062"/>
            <a:ext cx="3113740" cy="3256950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1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A36354-AFA9-BC0C-24DC-9F37B6EDE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47778" y="2074062"/>
            <a:ext cx="3113739" cy="3256950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1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8A7E4D-EF9F-AF50-7A9C-55DE3B86F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77364" y="5431015"/>
            <a:ext cx="31137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Availability</a:t>
            </a:r>
            <a:endParaRPr lang="en-GB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6C14E4-8DCD-B8C0-B893-5F8E206F4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479548" y="5431015"/>
            <a:ext cx="31137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Speed</a:t>
            </a:r>
            <a:endParaRPr lang="en-GB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658AC2-DDB8-98D5-D961-73846C3FE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847778" y="5431015"/>
            <a:ext cx="31137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Optimised</a:t>
            </a:r>
            <a:endParaRPr lang="en-GB" sz="2800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6FB64ED-68B8-7350-67BB-A3E05563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98304" y="2306918"/>
            <a:ext cx="2795391" cy="2795391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2C09D9EB-1655-8B56-E49E-330E2538D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87486" y="2511610"/>
            <a:ext cx="2532529" cy="2532529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DEAD5790-53EB-0392-EC09-1B49AFBD4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72022" y="2815662"/>
            <a:ext cx="1924423" cy="1924423"/>
            <a:chOff x="1772022" y="2815662"/>
            <a:chExt cx="1924423" cy="192442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2B1E489-E5DD-2E0F-8C71-EA1E2D8B262E}"/>
                </a:ext>
              </a:extLst>
            </p:cNvPr>
            <p:cNvSpPr/>
            <p:nvPr/>
          </p:nvSpPr>
          <p:spPr>
            <a:xfrm>
              <a:off x="1772022" y="2815662"/>
              <a:ext cx="1924423" cy="1924423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40C576-3307-FD41-FCDB-020ABDA8D78A}"/>
                </a:ext>
              </a:extLst>
            </p:cNvPr>
            <p:cNvCxnSpPr>
              <a:cxnSpLocks/>
            </p:cNvCxnSpPr>
            <p:nvPr/>
          </p:nvCxnSpPr>
          <p:spPr>
            <a:xfrm>
              <a:off x="1825810" y="3429000"/>
              <a:ext cx="181169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E7CC43D-1829-3829-B4CE-3AF4FE4F13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2989" y="3550110"/>
              <a:ext cx="0" cy="36819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7C731A4-CCFE-4772-3F13-FF1533CB7F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1656" y="3550110"/>
              <a:ext cx="0" cy="36819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20CC36C-D221-FDA6-26CF-D9A33A3B3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8324" y="3550109"/>
              <a:ext cx="0" cy="36819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907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9B55-414A-30DA-A92A-6148DE1C3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4" y="487510"/>
            <a:ext cx="10079186" cy="1276350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latin typeface="+mn-lt"/>
              </a:rPr>
              <a:t>The UK is </a:t>
            </a:r>
            <a:r>
              <a:rPr lang="en-GB" dirty="0">
                <a:latin typeface="+mn-lt"/>
              </a:rPr>
              <a:t>3</a:t>
            </a:r>
            <a:r>
              <a:rPr lang="en-GB" baseline="30000" dirty="0">
                <a:latin typeface="+mn-lt"/>
              </a:rPr>
              <a:t>rd</a:t>
            </a:r>
            <a:r>
              <a:rPr lang="en-GB" dirty="0">
                <a:latin typeface="+mn-lt"/>
              </a:rPr>
              <a:t> in the OECD on new medicines with sales and England is 7th </a:t>
            </a:r>
            <a:r>
              <a:rPr lang="en-GB" sz="4000" dirty="0">
                <a:latin typeface="+mn-lt"/>
              </a:rPr>
              <a:t>in Europe by total availability of new active substances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EC600-7D7F-50B7-FF60-29DD249A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914462-0A0E-4602-BFA1-33271CD95439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A216FB8C-F821-761C-48FF-C5F897AC885B}"/>
              </a:ext>
            </a:extLst>
          </p:cNvPr>
          <p:cNvSpPr txBox="1">
            <a:spLocks/>
          </p:cNvSpPr>
          <p:nvPr/>
        </p:nvSpPr>
        <p:spPr>
          <a:xfrm>
            <a:off x="1727855" y="2513502"/>
            <a:ext cx="4825438" cy="10108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The UK is 3rd in OECD countries by new medicines with sales (MEDS Entry Watch</a:t>
            </a:r>
            <a:r>
              <a:rPr lang="en-GB" sz="2400" baseline="30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) 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>
              <a:latin typeface="Arial" panose="020B0604020202020204" pitchFamily="34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56C6053-086F-A63D-012D-6E42051726CE}"/>
              </a:ext>
            </a:extLst>
          </p:cNvPr>
          <p:cNvSpPr txBox="1">
            <a:spLocks/>
          </p:cNvSpPr>
          <p:nvPr/>
        </p:nvSpPr>
        <p:spPr>
          <a:xfrm>
            <a:off x="522868" y="3779810"/>
            <a:ext cx="5911228" cy="2211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The WAIT Survey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 shows that England has 68% availability of new medicines by approval year, meaning that the medicine is listed centrally as available to patients.</a:t>
            </a:r>
          </a:p>
          <a:p>
            <a:pPr>
              <a:spcAft>
                <a:spcPts val="600"/>
              </a:spcAft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8898B8-878F-A806-2144-714EA6F55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253665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94745A-662F-9553-D57D-5C6053AE0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297099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70F162-C140-B53E-E560-4E12C8444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340533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23F73-D355-C242-1495-AE13A03D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383967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CC86A1-4421-25F8-1948-06037CF0C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427401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78F82-E41D-C090-0064-1573A923C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4717427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F9CD8B-5E25-45B1-191F-C9733A16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5248" y="5160844"/>
            <a:ext cx="4566022" cy="574914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09EE1AB-C8AB-B02A-92C2-FBB7E83DF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11338" y="4940931"/>
            <a:ext cx="1095901" cy="1095901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8DFC24-EBCC-9168-9584-82BE6BEF0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63035" y="5187264"/>
            <a:ext cx="9925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7th</a:t>
            </a:r>
            <a:endParaRPr lang="en-GB" sz="3200" dirty="0">
              <a:solidFill>
                <a:schemeClr val="bg1"/>
              </a:solidFill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0FC1D2EF-E93E-21A4-B5AF-7A472D5AA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8889790"/>
              </p:ext>
            </p:extLst>
          </p:nvPr>
        </p:nvGraphicFramePr>
        <p:xfrm>
          <a:off x="8789585" y="4168226"/>
          <a:ext cx="3677771" cy="2451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4A45871-D71B-429A-BE3E-E1C4FD3B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031942" y="5624991"/>
            <a:ext cx="12904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68% availability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9CE93D-8E56-60C0-45A0-24895CBFA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518566" y="5202350"/>
            <a:ext cx="2377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England</a:t>
            </a:r>
            <a:endParaRPr lang="en-GB" sz="2400" dirty="0">
              <a:solidFill>
                <a:schemeClr val="bg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E04764-7A41-F1A0-77AD-BE91C3190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07774" y="534359"/>
            <a:ext cx="868680" cy="868680"/>
            <a:chOff x="1772022" y="2815662"/>
            <a:chExt cx="1924423" cy="192442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688C077-4357-31F4-5D3A-056303BB7CFE}"/>
                </a:ext>
              </a:extLst>
            </p:cNvPr>
            <p:cNvSpPr/>
            <p:nvPr/>
          </p:nvSpPr>
          <p:spPr>
            <a:xfrm>
              <a:off x="1772022" y="2815662"/>
              <a:ext cx="1924423" cy="1924423"/>
            </a:xfrm>
            <a:prstGeom prst="ellipse">
              <a:avLst/>
            </a:prstGeom>
            <a:noFill/>
            <a:ln w="57150">
              <a:solidFill>
                <a:srgbClr val="1864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F0EDE4-DDEF-C82F-E7C5-5B30980D2947}"/>
                </a:ext>
              </a:extLst>
            </p:cNvPr>
            <p:cNvCxnSpPr>
              <a:cxnSpLocks/>
            </p:cNvCxnSpPr>
            <p:nvPr/>
          </p:nvCxnSpPr>
          <p:spPr>
            <a:xfrm>
              <a:off x="1825810" y="3429000"/>
              <a:ext cx="1811693" cy="0"/>
            </a:xfrm>
            <a:prstGeom prst="line">
              <a:avLst/>
            </a:prstGeom>
            <a:ln w="38100">
              <a:solidFill>
                <a:srgbClr val="1864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C115C4F-F7F9-A9D8-E23E-0D08A36DF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2989" y="3550110"/>
              <a:ext cx="0" cy="368191"/>
            </a:xfrm>
            <a:prstGeom prst="straightConnector1">
              <a:avLst/>
            </a:prstGeom>
            <a:ln w="38100">
              <a:solidFill>
                <a:srgbClr val="18646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C21D388-E7C2-4FF9-AB5C-D428ED651E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1656" y="3550110"/>
              <a:ext cx="0" cy="368191"/>
            </a:xfrm>
            <a:prstGeom prst="straightConnector1">
              <a:avLst/>
            </a:prstGeom>
            <a:ln w="38100">
              <a:solidFill>
                <a:srgbClr val="18646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167B546-5CA2-9FF4-49AB-7A97B9B27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8324" y="3550109"/>
              <a:ext cx="0" cy="368192"/>
            </a:xfrm>
            <a:prstGeom prst="straightConnector1">
              <a:avLst/>
            </a:prstGeom>
            <a:ln w="38100">
              <a:solidFill>
                <a:srgbClr val="18646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BA5530D7-F15C-FBB7-2B29-738B1F12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6104" y="2588797"/>
            <a:ext cx="1095901" cy="1095901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D3A6FC-FC47-8F24-1D3B-6CCF4B129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6104" y="2812357"/>
            <a:ext cx="9925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3rd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08D15A-69CB-6034-6433-EDBC9D5A7EC4}"/>
              </a:ext>
            </a:extLst>
          </p:cNvPr>
          <p:cNvSpPr txBox="1"/>
          <p:nvPr/>
        </p:nvSpPr>
        <p:spPr>
          <a:xfrm>
            <a:off x="496384" y="5963755"/>
            <a:ext cx="8033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NPDUIS MEDS </a:t>
            </a:r>
            <a:r>
              <a:rPr lang="en-GB" sz="1400" dirty="0" err="1">
                <a:latin typeface="+mn-lt"/>
              </a:rPr>
              <a:t>EntryWatch</a:t>
            </a:r>
            <a:r>
              <a:rPr lang="en-GB" sz="1400" dirty="0">
                <a:latin typeface="+mn-lt"/>
              </a:rPr>
              <a:t> 6</a:t>
            </a:r>
            <a:r>
              <a:rPr lang="en-GB" sz="1400" baseline="30000" dirty="0">
                <a:latin typeface="+mn-lt"/>
              </a:rPr>
              <a:t>th</a:t>
            </a:r>
            <a:r>
              <a:rPr lang="en-GB" sz="1400" dirty="0">
                <a:latin typeface="+mn-lt"/>
              </a:rPr>
              <a:t> Edition 2022</a:t>
            </a:r>
            <a:endParaRPr lang="en-GB" sz="1400" dirty="0"/>
          </a:p>
          <a:p>
            <a:r>
              <a:rPr lang="en-GB" sz="1400" baseline="30000" dirty="0">
                <a:latin typeface="+mn-lt"/>
              </a:rPr>
              <a:t>2</a:t>
            </a:r>
            <a:r>
              <a:rPr lang="en-GB" sz="1400" dirty="0">
                <a:latin typeface="+mn-lt"/>
              </a:rPr>
              <a:t>2021 EFPIA WAIT Indicator Survey, published April 2022</a:t>
            </a:r>
          </a:p>
        </p:txBody>
      </p:sp>
    </p:spTree>
    <p:extLst>
      <p:ext uri="{BB962C8B-B14F-4D97-AF65-F5344CB8AC3E}">
        <p14:creationId xmlns:p14="http://schemas.microsoft.com/office/powerpoint/2010/main" val="55479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9B55-414A-30DA-A92A-6148DE1C3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4" y="487510"/>
            <a:ext cx="10400216" cy="1276350"/>
          </a:xfrm>
        </p:spPr>
        <p:txBody>
          <a:bodyPr/>
          <a:lstStyle/>
          <a:p>
            <a:r>
              <a:rPr lang="en-GB" sz="4000" dirty="0">
                <a:latin typeface="+mn-lt"/>
              </a:rPr>
              <a:t>England is 6th in Europe on time to availability of new active substances</a:t>
            </a:r>
            <a:r>
              <a:rPr lang="en-GB" dirty="0">
                <a:latin typeface="+mn-lt"/>
              </a:rPr>
              <a:t>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EC600-7D7F-50B7-FF60-29DD249A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914462-0A0E-4602-BFA1-33271CD95439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B94D7F4-7EF9-900B-1F9E-8FCDA067ED78}"/>
              </a:ext>
            </a:extLst>
          </p:cNvPr>
          <p:cNvSpPr txBox="1">
            <a:spLocks/>
          </p:cNvSpPr>
          <p:nvPr/>
        </p:nvSpPr>
        <p:spPr>
          <a:xfrm>
            <a:off x="517938" y="1825273"/>
            <a:ext cx="5437421" cy="40374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WAIT data</a:t>
            </a:r>
            <a:r>
              <a:rPr lang="en-GB" sz="2400" baseline="30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 reports that England has a mean of 340 days for access to all medicines, compared to the EU average of 511 days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NICE’s internal performance data - which excludes delays outside of NICE’s control - shows that in 2020/21, the average time from Marketing Authorisation to 1st NICE output was 1.5 months, and to final NICE output was 3.3 months.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8F2A726-F8AC-65D1-88F7-E4782A19C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61320" y="414310"/>
            <a:ext cx="1134296" cy="113429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F6FA4DB-1688-9E21-04D6-4968907B3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176386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484587-EE2E-D12F-AFC9-0D9A6D351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219820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750942-AA69-C0CB-076C-A9C55701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263254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7279B61-4381-4C21-F95A-225258526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3066880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2F7612-DCD3-E045-0E09-A69DE0C25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3510297"/>
            <a:ext cx="4566022" cy="267510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769142-3B2A-40FB-049D-158C41F37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1928" y="3953714"/>
            <a:ext cx="4566022" cy="574914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3E41DB5-3A8F-F701-FC3F-06722ED1A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8018" y="3733801"/>
            <a:ext cx="1095901" cy="1095901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389804-A6E4-43AA-8A21-91E2F4323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469715" y="3980134"/>
            <a:ext cx="9925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6th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6C92A1-E6A7-9B9B-3082-C10C0CE6B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625246" y="3995220"/>
            <a:ext cx="2377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England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EADE587-0C3D-32D9-56FD-40FF58EFE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5970" y="5315014"/>
            <a:ext cx="2043594" cy="369332"/>
          </a:xfrm>
          <a:prstGeom prst="rect">
            <a:avLst/>
          </a:prstGeom>
          <a:solidFill>
            <a:srgbClr val="0045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EB32B6A-E2DE-DA9D-5C81-F41CBA44A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5968" y="5680179"/>
            <a:ext cx="3168002" cy="365125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27D379-1F8D-3F49-D2C3-4D1E4A9C9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56133" y="5292257"/>
            <a:ext cx="1129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340 days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C4EE06-597C-FBC2-EF9E-BC7F32921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744485" y="5680179"/>
            <a:ext cx="1129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511 days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BA464A-B9C0-93D3-4D73-9270943EB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23971" y="5321164"/>
            <a:ext cx="17907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England average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1220F8-A5A9-2283-F01B-F23BD34C5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23971" y="5695164"/>
            <a:ext cx="17907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EU average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E8A1ACE3-3BAD-8D54-B413-DD9DDFB3E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9117077" y="5385372"/>
            <a:ext cx="259415" cy="2236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CF0AFBE-386C-7FE0-62DB-42058DC81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9407334" y="5388272"/>
            <a:ext cx="259415" cy="2236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B8B122CF-0FC7-F560-38AF-D46A2671E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9697590" y="5383289"/>
            <a:ext cx="259415" cy="2236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AB7FF222-4E1B-25A9-EBF0-8947FC85A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212704" y="5764959"/>
            <a:ext cx="259415" cy="223634"/>
          </a:xfrm>
          <a:prstGeom prst="triangl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B402B7AA-6940-9F08-095D-D6400C7C8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502960" y="5759976"/>
            <a:ext cx="259415" cy="223634"/>
          </a:xfrm>
          <a:prstGeom prst="triangl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A33911-C532-2637-A449-8AEC002C0E43}"/>
              </a:ext>
            </a:extLst>
          </p:cNvPr>
          <p:cNvSpPr txBox="1"/>
          <p:nvPr/>
        </p:nvSpPr>
        <p:spPr>
          <a:xfrm>
            <a:off x="394784" y="5994116"/>
            <a:ext cx="8033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2021 EFPIA WAIT Indicator Survey, published April 2022</a:t>
            </a:r>
          </a:p>
          <a:p>
            <a:r>
              <a:rPr lang="en-GB" sz="1400" baseline="30000" dirty="0"/>
              <a:t>2</a:t>
            </a:r>
            <a:r>
              <a:rPr lang="en-GB" sz="1400" dirty="0">
                <a:latin typeface="+mn-lt"/>
              </a:rPr>
              <a:t>This figure is skewed by outliers; the median figure is lower.</a:t>
            </a:r>
          </a:p>
        </p:txBody>
      </p:sp>
    </p:spTree>
    <p:extLst>
      <p:ext uri="{BB962C8B-B14F-4D97-AF65-F5344CB8AC3E}">
        <p14:creationId xmlns:p14="http://schemas.microsoft.com/office/powerpoint/2010/main" val="142819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9B55-414A-30DA-A92A-6148DE1C3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4" y="487510"/>
            <a:ext cx="10273216" cy="1276350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latin typeface="+mn-lt"/>
              </a:rPr>
              <a:t>England’s rate of optimised recommendations is comparable to international peers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EC600-7D7F-50B7-FF60-29DD249A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8000" y="6472438"/>
            <a:ext cx="2743200" cy="365125"/>
          </a:xfrm>
        </p:spPr>
        <p:txBody>
          <a:bodyPr/>
          <a:lstStyle/>
          <a:p>
            <a:fld id="{FD914462-0A0E-4602-BFA1-33271CD95439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6E8BBAD5-23C5-AE30-2412-A39786EA5838}"/>
              </a:ext>
            </a:extLst>
          </p:cNvPr>
          <p:cNvSpPr txBox="1">
            <a:spLocks/>
          </p:cNvSpPr>
          <p:nvPr/>
        </p:nvSpPr>
        <p:spPr>
          <a:xfrm>
            <a:off x="4481187" y="2147386"/>
            <a:ext cx="6750564" cy="13832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England’s rate of optimised recommendations is very similar to 50% of the top 6 higher ranked countries by volumes of new medicines. </a:t>
            </a:r>
          </a:p>
          <a:p>
            <a:pPr>
              <a:spcAft>
                <a:spcPts val="600"/>
              </a:spcAft>
            </a:pPr>
            <a:endParaRPr lang="en-GB" sz="2400" dirty="0">
              <a:latin typeface="+mn-lt"/>
            </a:endParaRPr>
          </a:p>
          <a:p>
            <a:pPr>
              <a:spcAft>
                <a:spcPts val="600"/>
              </a:spcAft>
            </a:pPr>
            <a:endParaRPr lang="en-GB" sz="2400" b="1" dirty="0">
              <a:latin typeface="Arial" panose="020B0604020202020204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27318C3-2133-176F-A561-8DAB23F56BA4}"/>
              </a:ext>
            </a:extLst>
          </p:cNvPr>
          <p:cNvSpPr txBox="1">
            <a:spLocks/>
          </p:cNvSpPr>
          <p:nvPr/>
        </p:nvSpPr>
        <p:spPr>
          <a:xfrm>
            <a:off x="4458504" y="3496823"/>
            <a:ext cx="5006113" cy="7194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>
                <a:latin typeface="+mn-lt"/>
              </a:rPr>
              <a:t>The past three years of WAIT data</a:t>
            </a:r>
            <a:r>
              <a:rPr lang="en-GB" sz="2400" baseline="30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 shows a stable trend of c40% optimised and c60% fully available medicines, similar to comparable countries. </a:t>
            </a:r>
          </a:p>
          <a:p>
            <a:pPr>
              <a:spcAft>
                <a:spcPts val="600"/>
              </a:spcAft>
            </a:pPr>
            <a:endParaRPr lang="en-GB" sz="2400" b="1" dirty="0">
              <a:latin typeface="Arial" panose="020B0604020202020204" pitchFamily="34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2C1FD57-5CB7-49D8-0B08-215CCE68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9420" y="358946"/>
            <a:ext cx="1164696" cy="1164696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D08A600-0EDC-46ED-B32E-BDEB633A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081921"/>
              </p:ext>
            </p:extLst>
          </p:nvPr>
        </p:nvGraphicFramePr>
        <p:xfrm>
          <a:off x="8841224" y="3327399"/>
          <a:ext cx="3067454" cy="226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ABBD4C4-D5E8-A438-4A6C-7EED5BCED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297805" y="4182460"/>
            <a:ext cx="1345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60% fully available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5AEC67-FB65-040C-BEB9-E29851CFF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455541" y="3966132"/>
            <a:ext cx="10404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40% optimised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0DEBD8-17FF-31E8-9DE5-C8E4C29CF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2227579"/>
            <a:ext cx="3550933" cy="204999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BC47BF-0DFE-DE8B-C66A-DDD2E1A62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2661919"/>
            <a:ext cx="3550933" cy="20499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1227F2-B01A-D601-3852-166949D9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3096259"/>
            <a:ext cx="3550933" cy="20499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81C6CF-F503-6F36-DEAD-7B6E6B192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3530599"/>
            <a:ext cx="3550933" cy="204999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23A3FE-D748-1D5D-B2D2-1E50C2C64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3974016"/>
            <a:ext cx="3550933" cy="20499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E931B6-10E5-0B87-A917-CE070DFE9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4417433"/>
            <a:ext cx="3550933" cy="204999"/>
          </a:xfrm>
          <a:prstGeom prst="rect">
            <a:avLst/>
          </a:prstGeom>
          <a:solidFill>
            <a:srgbClr val="A2B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589D86-8E56-8ED6-2CD4-AE999B198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46" y="4851773"/>
            <a:ext cx="3550933" cy="20499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2B59E2-B881-BA6B-2B52-1C34611ADED7}"/>
              </a:ext>
            </a:extLst>
          </p:cNvPr>
          <p:cNvSpPr txBox="1"/>
          <p:nvPr/>
        </p:nvSpPr>
        <p:spPr>
          <a:xfrm>
            <a:off x="394784" y="6167582"/>
            <a:ext cx="8033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2021 EFPIA WAIT Indicator Survey, published April 2022</a:t>
            </a:r>
          </a:p>
        </p:txBody>
      </p:sp>
    </p:spTree>
    <p:extLst>
      <p:ext uri="{BB962C8B-B14F-4D97-AF65-F5344CB8AC3E}">
        <p14:creationId xmlns:p14="http://schemas.microsoft.com/office/powerpoint/2010/main" val="31765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7D85-38AB-3777-8727-73AC1BE3F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5" y="441210"/>
            <a:ext cx="5707192" cy="1885061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</a:rPr>
              <a:t>NICE is a world leader in rapid access to medicines, but we want to go further and are continuing to invest to maintain and enhance this position.</a:t>
            </a:r>
            <a:endParaRPr lang="en-GB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F002F-34F0-665E-94BD-7FBF7AD96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06143" y="6169141"/>
            <a:ext cx="2743200" cy="365125"/>
          </a:xfrm>
        </p:spPr>
        <p:txBody>
          <a:bodyPr/>
          <a:lstStyle/>
          <a:p>
            <a:fld id="{FD914462-0A0E-4602-BFA1-33271CD9543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5BEBDEA-CB8A-4535-092A-A3DCDD356B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66693" y="473704"/>
            <a:ext cx="5372733" cy="851908"/>
          </a:xfrm>
        </p:spPr>
        <p:txBody>
          <a:bodyPr/>
          <a:lstStyle/>
          <a:p>
            <a:r>
              <a:rPr lang="en-GB" dirty="0"/>
              <a:t>Over the next year we will deliver this through: 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CD011B0-E609-C030-CF53-02392C7F24B0}"/>
              </a:ext>
            </a:extLst>
          </p:cNvPr>
          <p:cNvSpPr txBox="1">
            <a:spLocks/>
          </p:cNvSpPr>
          <p:nvPr/>
        </p:nvSpPr>
        <p:spPr>
          <a:xfrm>
            <a:off x="6100963" y="2884037"/>
            <a:ext cx="2632006" cy="85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b="1" dirty="0"/>
              <a:t>Improved, more flexible methods &amp; processes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F8B3FA8-D17E-A537-E32B-B9C86A7EEB90}"/>
              </a:ext>
            </a:extLst>
          </p:cNvPr>
          <p:cNvSpPr txBox="1">
            <a:spLocks/>
          </p:cNvSpPr>
          <p:nvPr/>
        </p:nvSpPr>
        <p:spPr>
          <a:xfrm>
            <a:off x="8953026" y="2854224"/>
            <a:ext cx="2513005" cy="82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600" b="1" dirty="0"/>
              <a:t>Audit of performance by molecule &amp; lessons learnt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6E2F61C-CB7E-5679-5E1D-6E9B721F4636}"/>
              </a:ext>
            </a:extLst>
          </p:cNvPr>
          <p:cNvSpPr txBox="1">
            <a:spLocks/>
          </p:cNvSpPr>
          <p:nvPr/>
        </p:nvSpPr>
        <p:spPr>
          <a:xfrm>
            <a:off x="6065556" y="5344678"/>
            <a:ext cx="1599740" cy="632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b="1" dirty="0"/>
              <a:t>Proportionate HTA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FFB69CA-0F7C-B45F-990E-F79A2AFBEDEE}"/>
              </a:ext>
            </a:extLst>
          </p:cNvPr>
          <p:cNvSpPr txBox="1">
            <a:spLocks/>
          </p:cNvSpPr>
          <p:nvPr/>
        </p:nvSpPr>
        <p:spPr>
          <a:xfrm>
            <a:off x="8067201" y="5327695"/>
            <a:ext cx="1486330" cy="947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b="1" dirty="0"/>
              <a:t>Collaboration on access pathways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CDE7DC6F-CD8D-D3D2-43EF-FC4B13524B8E}"/>
              </a:ext>
            </a:extLst>
          </p:cNvPr>
          <p:cNvSpPr txBox="1">
            <a:spLocks/>
          </p:cNvSpPr>
          <p:nvPr/>
        </p:nvSpPr>
        <p:spPr>
          <a:xfrm>
            <a:off x="10171933" y="5413756"/>
            <a:ext cx="1180225" cy="808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b="1" dirty="0"/>
              <a:t>RWE framework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4A8836-D40B-951A-6029-7843BB534F63}"/>
              </a:ext>
            </a:extLst>
          </p:cNvPr>
          <p:cNvSpPr/>
          <p:nvPr/>
        </p:nvSpPr>
        <p:spPr>
          <a:xfrm>
            <a:off x="686717" y="3827045"/>
            <a:ext cx="4232049" cy="19439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Through our ways of working and continued investment we provide a balance between flexibility in approach, responsive engagement, and rigorous evaluation.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41CBD27-06F9-6FEE-737D-E2B9BF85B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78771" y="3871248"/>
            <a:ext cx="511362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184061A-D8AE-83FF-D54F-210ED56B8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73088" y="1381468"/>
            <a:ext cx="0" cy="24750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FB9956-1D31-5180-3EC2-610B6EA6E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33471" y="3856522"/>
            <a:ext cx="0" cy="22416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373141E-AA6E-DF70-064C-40D15968F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755465" y="3856521"/>
            <a:ext cx="0" cy="22416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854F477C-8C7A-ACD2-6B9B-56E4CFCA3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55469" y="3896806"/>
            <a:ext cx="1483137" cy="1483137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2558F0E1-CCB8-C865-E293-3BFC104536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5556" y="1366551"/>
            <a:ext cx="1494256" cy="1494256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4FF23E45-0F9A-793C-A53A-4B9825C7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84583" y="3857904"/>
            <a:ext cx="1619771" cy="1619771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901CCBB8-D434-D4DA-15E9-2CECC56AA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44749" y="1264265"/>
            <a:ext cx="1619772" cy="1619772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10490D9D-5CA3-574F-F7AB-804E44D24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30548" y="4087728"/>
            <a:ext cx="1292215" cy="129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2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7457-27B2-485D-AB48-5DAD1F443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Our analysis shows that a number of factors need to be in place to enable a fast appraisal and timely recommendation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F8C639A-3A10-99F6-B7D0-B00B53C15A01}"/>
              </a:ext>
            </a:extLst>
          </p:cNvPr>
          <p:cNvSpPr txBox="1"/>
          <p:nvPr/>
        </p:nvSpPr>
        <p:spPr>
          <a:xfrm>
            <a:off x="5155526" y="3255019"/>
            <a:ext cx="14689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/>
              <a:t>Guidance within 90 days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AE8D67-1D56-DB2C-11B7-98E6F41E64FF}"/>
              </a:ext>
            </a:extLst>
          </p:cNvPr>
          <p:cNvSpPr txBox="1"/>
          <p:nvPr/>
        </p:nvSpPr>
        <p:spPr>
          <a:xfrm>
            <a:off x="7435874" y="2088672"/>
            <a:ext cx="290244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Early notification</a:t>
            </a:r>
          </a:p>
          <a:p>
            <a:pPr>
              <a:spcAft>
                <a:spcPts val="600"/>
              </a:spcAft>
            </a:pPr>
            <a:r>
              <a:rPr lang="en-GB" sz="1200" dirty="0"/>
              <a:t>NICE needs to be made aware of products early on in the regulatory pipeline (e.g. via </a:t>
            </a:r>
            <a:r>
              <a:rPr lang="en-GB" sz="1200" dirty="0" err="1"/>
              <a:t>PharmaScan</a:t>
            </a:r>
            <a:r>
              <a:rPr lang="en-GB" sz="1200" dirty="0"/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FA544F-35A1-2920-8AAF-F1782CE61749}"/>
              </a:ext>
            </a:extLst>
          </p:cNvPr>
          <p:cNvSpPr txBox="1"/>
          <p:nvPr/>
        </p:nvSpPr>
        <p:spPr>
          <a:xfrm>
            <a:off x="8108658" y="3235441"/>
            <a:ext cx="300674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Timely evidence submission</a:t>
            </a:r>
          </a:p>
          <a:p>
            <a:pPr>
              <a:spcAft>
                <a:spcPts val="600"/>
              </a:spcAft>
            </a:pPr>
            <a:r>
              <a:rPr lang="en-GB" sz="1200" dirty="0"/>
              <a:t>Submission deadlines are set in relation to CHMP to allow for timely guidance to be produced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F863E0-CE32-573B-1104-3DBA13B6D5F7}"/>
              </a:ext>
            </a:extLst>
          </p:cNvPr>
          <p:cNvSpPr txBox="1"/>
          <p:nvPr/>
        </p:nvSpPr>
        <p:spPr>
          <a:xfrm>
            <a:off x="7375602" y="4486775"/>
            <a:ext cx="335997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Best value offer upfront</a:t>
            </a:r>
          </a:p>
          <a:p>
            <a:pPr>
              <a:spcAft>
                <a:spcPts val="600"/>
              </a:spcAft>
            </a:pPr>
            <a:r>
              <a:rPr lang="en-GB" sz="1200" dirty="0"/>
              <a:t>Companies should provide their best value offer to NICE at submission in order to inform the 1</a:t>
            </a:r>
            <a:r>
              <a:rPr lang="en-GB" sz="1200" baseline="30000" dirty="0"/>
              <a:t>st</a:t>
            </a:r>
            <a:r>
              <a:rPr lang="en-GB" sz="1200" dirty="0"/>
              <a:t> committee discussion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F0A009-35F3-919E-A0C0-9B201F04E334}"/>
              </a:ext>
            </a:extLst>
          </p:cNvPr>
          <p:cNvSpPr txBox="1"/>
          <p:nvPr/>
        </p:nvSpPr>
        <p:spPr>
          <a:xfrm>
            <a:off x="1456424" y="4436936"/>
            <a:ext cx="301510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Early commercial negotiations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Commercial negotiations need to be completed before technical engagement (though this is not a mandatory step in the process)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9CEC98-7699-AE75-7AC7-C95CF5E9DB98}"/>
              </a:ext>
            </a:extLst>
          </p:cNvPr>
          <p:cNvSpPr txBox="1"/>
          <p:nvPr/>
        </p:nvSpPr>
        <p:spPr>
          <a:xfrm>
            <a:off x="1537855" y="3216547"/>
            <a:ext cx="219385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NICE capacity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NICE needs to have capacity in it’s work schedule to fit the topic in at the optimum time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BF7D9C-7DE2-234A-52E3-5D4438078A36}"/>
              </a:ext>
            </a:extLst>
          </p:cNvPr>
          <p:cNvSpPr txBox="1"/>
          <p:nvPr/>
        </p:nvSpPr>
        <p:spPr>
          <a:xfrm>
            <a:off x="1389998" y="1992505"/>
            <a:ext cx="302570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Straight to FAD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Final guidance needs to be produced after 1 committee meeting, with no consultation on draft guidance required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CED7CDF-F1B6-686F-8868-72E4E777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72540" y="4146050"/>
            <a:ext cx="1368000" cy="1368000"/>
            <a:chOff x="6417315" y="3824499"/>
            <a:chExt cx="1368000" cy="1368000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3A78789F-0D31-C15C-35E9-BAA800B1F822}"/>
                </a:ext>
              </a:extLst>
            </p:cNvPr>
            <p:cNvSpPr/>
            <p:nvPr/>
          </p:nvSpPr>
          <p:spPr>
            <a:xfrm rot="5400000">
              <a:off x="6417315" y="3824499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4E057FB-BE4D-2D81-309F-782C2127AD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40301" y="4148499"/>
              <a:ext cx="722028" cy="7200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5F1A5D6-B29A-BBD5-74F4-3670E8D9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31706" y="3032684"/>
            <a:ext cx="1368000" cy="1368000"/>
            <a:chOff x="5676481" y="2711133"/>
            <a:chExt cx="1368000" cy="1368000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EC79793F-7B97-391B-AD95-46567C43BFFA}"/>
                </a:ext>
              </a:extLst>
            </p:cNvPr>
            <p:cNvSpPr/>
            <p:nvPr/>
          </p:nvSpPr>
          <p:spPr>
            <a:xfrm rot="5400000">
              <a:off x="5676481" y="2711133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1A6BCF18-2614-F0FF-4152-EBE44D4FC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99467" y="3035133"/>
              <a:ext cx="722028" cy="720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D303BF-E2F6-DD3A-DF8A-40F914FCC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95040" y="3032684"/>
            <a:ext cx="1368000" cy="1368000"/>
            <a:chOff x="8639815" y="2711133"/>
            <a:chExt cx="1368000" cy="1368000"/>
          </a:xfrm>
        </p:grpSpPr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F69D4D59-6620-5F57-9E29-EE764CABE3EE}"/>
                </a:ext>
              </a:extLst>
            </p:cNvPr>
            <p:cNvSpPr/>
            <p:nvPr/>
          </p:nvSpPr>
          <p:spPr>
            <a:xfrm rot="5400000">
              <a:off x="8639815" y="2711133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983E1CBD-1AB3-8F14-161C-57C9CE65A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962801" y="3065679"/>
              <a:ext cx="722028" cy="7200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9A2A84C-A221-A481-CDDC-2A0D62CBE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54207" y="1919318"/>
            <a:ext cx="1368000" cy="1368000"/>
            <a:chOff x="7898982" y="1597767"/>
            <a:chExt cx="1368000" cy="1368000"/>
          </a:xfrm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2495A963-259C-F7D5-04CE-D0E5C9F0C7E6}"/>
                </a:ext>
              </a:extLst>
            </p:cNvPr>
            <p:cNvSpPr/>
            <p:nvPr/>
          </p:nvSpPr>
          <p:spPr>
            <a:xfrm rot="5400000">
              <a:off x="7898982" y="1597767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642D1C8-485C-8629-26D5-1A069A473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22982" y="1921767"/>
              <a:ext cx="720000" cy="720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9D86B45-0750-80C9-66E8-839BFA98E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72540" y="1919318"/>
            <a:ext cx="1368000" cy="1368000"/>
            <a:chOff x="6417315" y="1597767"/>
            <a:chExt cx="1368000" cy="1368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03BCD3CE-D22B-0156-FABA-1EBD11713188}"/>
                </a:ext>
              </a:extLst>
            </p:cNvPr>
            <p:cNvSpPr/>
            <p:nvPr/>
          </p:nvSpPr>
          <p:spPr>
            <a:xfrm rot="5400000">
              <a:off x="6417315" y="1597767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3963E921-6AB3-7BBE-4611-F8C4301D8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40301" y="1920450"/>
              <a:ext cx="720000" cy="7200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7F6C866-EFD1-F03C-BEEE-F07DF6B6A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54207" y="4146050"/>
            <a:ext cx="1368000" cy="1368000"/>
            <a:chOff x="7898982" y="3824499"/>
            <a:chExt cx="1368000" cy="1368000"/>
          </a:xfrm>
        </p:grpSpPr>
        <p:sp>
          <p:nvSpPr>
            <p:cNvPr id="26" name="Hexagon 25">
              <a:extLst>
                <a:ext uri="{FF2B5EF4-FFF2-40B4-BE49-F238E27FC236}">
                  <a16:creationId xmlns:a16="http://schemas.microsoft.com/office/drawing/2014/main" id="{DB326756-740F-7847-82D7-16E7F0312BCA}"/>
                </a:ext>
              </a:extLst>
            </p:cNvPr>
            <p:cNvSpPr/>
            <p:nvPr/>
          </p:nvSpPr>
          <p:spPr>
            <a:xfrm rot="5400000">
              <a:off x="7898982" y="3824499"/>
              <a:ext cx="1368000" cy="13680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GB" sz="1200"/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6AB8C55A-6238-DB19-3D99-2734BA364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222982" y="4148499"/>
              <a:ext cx="7179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091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7457-27B2-485D-AB48-5DAD1F443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But these factors are not generally met to enable a fast appraisal and timely recommendation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B5FABB8-8A7B-C64A-2D00-0662F3AE310B}"/>
              </a:ext>
            </a:extLst>
          </p:cNvPr>
          <p:cNvSpPr txBox="1"/>
          <p:nvPr/>
        </p:nvSpPr>
        <p:spPr>
          <a:xfrm>
            <a:off x="496384" y="1559360"/>
            <a:ext cx="782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2021/22 NICE published 42 appraisals of new active substances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64DB7-3C19-F8D4-A20C-E7DB1B7FAC75}"/>
              </a:ext>
            </a:extLst>
          </p:cNvPr>
          <p:cNvSpPr txBox="1"/>
          <p:nvPr/>
        </p:nvSpPr>
        <p:spPr>
          <a:xfrm>
            <a:off x="5400902" y="3786844"/>
            <a:ext cx="14689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/>
              <a:t>Guidance within 90 days</a:t>
            </a:r>
          </a:p>
        </p:txBody>
      </p:sp>
      <p:sp>
        <p:nvSpPr>
          <p:cNvPr id="49" name="Hexagon 48">
            <a:extLst>
              <a:ext uri="{FF2B5EF4-FFF2-40B4-BE49-F238E27FC236}">
                <a16:creationId xmlns:a16="http://schemas.microsoft.com/office/drawing/2014/main" id="{815398D4-36BE-1062-010F-07AE3DDEB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728000" y="4670604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/>
          </a:p>
        </p:txBody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AA2ED31C-FC60-C2D1-630B-1BB4B87A2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87166" y="3557238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/>
          </a:p>
        </p:txBody>
      </p:sp>
      <p:sp>
        <p:nvSpPr>
          <p:cNvPr id="51" name="Hexagon 50">
            <a:extLst>
              <a:ext uri="{FF2B5EF4-FFF2-40B4-BE49-F238E27FC236}">
                <a16:creationId xmlns:a16="http://schemas.microsoft.com/office/drawing/2014/main" id="{151589D8-E167-7C8E-29DE-E32F8F9D6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950500" y="3557238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/>
          </a:p>
        </p:txBody>
      </p:sp>
      <p:sp>
        <p:nvSpPr>
          <p:cNvPr id="52" name="Hexagon 51">
            <a:extLst>
              <a:ext uri="{FF2B5EF4-FFF2-40B4-BE49-F238E27FC236}">
                <a16:creationId xmlns:a16="http://schemas.microsoft.com/office/drawing/2014/main" id="{E522E63F-3E33-7212-4A9F-73D72F4D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209667" y="2443872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 dirty="0"/>
          </a:p>
        </p:txBody>
      </p:sp>
      <p:sp>
        <p:nvSpPr>
          <p:cNvPr id="53" name="Hexagon 52">
            <a:extLst>
              <a:ext uri="{FF2B5EF4-FFF2-40B4-BE49-F238E27FC236}">
                <a16:creationId xmlns:a16="http://schemas.microsoft.com/office/drawing/2014/main" id="{0DDA2754-8896-0B4F-34FD-E8578866D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728000" y="2443872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/>
          </a:p>
        </p:txBody>
      </p:sp>
      <p:sp>
        <p:nvSpPr>
          <p:cNvPr id="54" name="Hexagon 53">
            <a:extLst>
              <a:ext uri="{FF2B5EF4-FFF2-40B4-BE49-F238E27FC236}">
                <a16:creationId xmlns:a16="http://schemas.microsoft.com/office/drawing/2014/main" id="{9D3F453D-74AA-4D7C-5CD5-359F16076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209667" y="4670604"/>
            <a:ext cx="1368000" cy="136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GB" sz="12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FF5C0A8-BC10-CF14-4920-C483C6950D63}"/>
              </a:ext>
            </a:extLst>
          </p:cNvPr>
          <p:cNvSpPr txBox="1"/>
          <p:nvPr/>
        </p:nvSpPr>
        <p:spPr>
          <a:xfrm>
            <a:off x="7577664" y="2600135"/>
            <a:ext cx="31030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Early notification</a:t>
            </a:r>
          </a:p>
          <a:p>
            <a:pPr>
              <a:spcAft>
                <a:spcPts val="600"/>
              </a:spcAft>
            </a:pPr>
            <a:r>
              <a:rPr lang="en-GB" sz="1200" dirty="0"/>
              <a:t>48% of topics were notified to NICE late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49D5DD5-3899-B299-9CC0-85744E6FE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218133" y="2866557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48%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B37B146-84C0-7844-99CB-05A9C5984640}"/>
              </a:ext>
            </a:extLst>
          </p:cNvPr>
          <p:cNvSpPr txBox="1"/>
          <p:nvPr/>
        </p:nvSpPr>
        <p:spPr>
          <a:xfrm>
            <a:off x="8321648" y="3600409"/>
            <a:ext cx="290515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Timely submission</a:t>
            </a:r>
          </a:p>
          <a:p>
            <a:pPr>
              <a:spcAft>
                <a:spcPts val="600"/>
              </a:spcAft>
            </a:pPr>
            <a:r>
              <a:rPr lang="en-GB" sz="1200" b="1" dirty="0"/>
              <a:t>33% </a:t>
            </a:r>
            <a:r>
              <a:rPr lang="en-GB" sz="1200" dirty="0"/>
              <a:t>of topics saw a request for timelines to be delayed by the company and/or additional evidence submitted after the submission deadline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E8FC28E-6F6E-AE2A-F735-1F06D35F5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50500" y="3988977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33%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F06DBBF-F90B-EFAA-F958-569594269BB6}"/>
              </a:ext>
            </a:extLst>
          </p:cNvPr>
          <p:cNvSpPr txBox="1"/>
          <p:nvPr/>
        </p:nvSpPr>
        <p:spPr>
          <a:xfrm>
            <a:off x="7576090" y="4922452"/>
            <a:ext cx="348561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Best value offer upfront</a:t>
            </a:r>
          </a:p>
          <a:p>
            <a:pPr>
              <a:spcAft>
                <a:spcPts val="600"/>
              </a:spcAft>
            </a:pPr>
            <a:r>
              <a:rPr lang="en-GB" sz="1200" dirty="0"/>
              <a:t>78% of individual draft recommendations that committee can make at the 1</a:t>
            </a:r>
            <a:r>
              <a:rPr lang="en-GB" sz="1200" baseline="30000" dirty="0"/>
              <a:t>st</a:t>
            </a:r>
            <a:r>
              <a:rPr lang="en-GB" sz="1200" dirty="0"/>
              <a:t> meeting are negative. This falls to 15% for final guidance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5F95AA-EC28-61E0-C638-B53BBC342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209667" y="5092699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78%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E30139-B7A2-0758-3A2A-426690734FC0}"/>
              </a:ext>
            </a:extLst>
          </p:cNvPr>
          <p:cNvSpPr txBox="1"/>
          <p:nvPr/>
        </p:nvSpPr>
        <p:spPr>
          <a:xfrm>
            <a:off x="1473200" y="5013875"/>
            <a:ext cx="325704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Early commercial negotiations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Less than a third of commercial deals were finalised in time for the first committee meeting, 68% did not have a deal finalised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03F0FE5-259A-7202-4A2F-3CCFC3E1D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67385" y="5088465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68%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5BB4B65-F5DF-1DBE-3BA1-2D8A19418092}"/>
              </a:ext>
            </a:extLst>
          </p:cNvPr>
          <p:cNvSpPr txBox="1"/>
          <p:nvPr/>
        </p:nvSpPr>
        <p:spPr>
          <a:xfrm>
            <a:off x="1624966" y="3767968"/>
            <a:ext cx="236643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NICE capacity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12 topics (29%) were delayed due to NICE capacity. 11 were caused by COVID-19.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18C719B-8379-2B4D-37E5-D1E58DC5B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999867" y="3995274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29%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FEF7BF4-D8FA-DFAF-9FC3-497CEE7ACA4C}"/>
              </a:ext>
            </a:extLst>
          </p:cNvPr>
          <p:cNvSpPr txBox="1"/>
          <p:nvPr/>
        </p:nvSpPr>
        <p:spPr>
          <a:xfrm>
            <a:off x="2297869" y="2604510"/>
            <a:ext cx="242378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600" b="1" dirty="0"/>
              <a:t>Straight to FAD</a:t>
            </a:r>
          </a:p>
          <a:p>
            <a:pPr algn="r">
              <a:spcAft>
                <a:spcPts val="600"/>
              </a:spcAft>
            </a:pPr>
            <a:r>
              <a:rPr lang="en-GB" sz="1200" dirty="0"/>
              <a:t>73% of topics did not go straight to FAD and required a consultation on draft guidance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086A9EB-2863-58C8-3744-F4A27AA1E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28000" y="2871086"/>
            <a:ext cx="13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E9E9E9"/>
                </a:solidFill>
              </a:rPr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361295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550"/>
      </a:accent1>
      <a:accent2>
        <a:srgbClr val="451550"/>
      </a:accent2>
      <a:accent3>
        <a:srgbClr val="005069"/>
      </a:accent3>
      <a:accent4>
        <a:srgbClr val="0D0D0D"/>
      </a:accent4>
      <a:accent5>
        <a:srgbClr val="304C5F"/>
      </a:accent5>
      <a:accent6>
        <a:srgbClr val="A1BDC1"/>
      </a:accent6>
      <a:hlink>
        <a:srgbClr val="0000FF"/>
      </a:hlink>
      <a:folHlink>
        <a:srgbClr val="0000FF"/>
      </a:folHlink>
    </a:clrScheme>
    <a:fontScheme name="NICE corporate fonts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957</Words>
  <Application>Microsoft Office PowerPoint</Application>
  <PresentationFormat>Widescreen</PresentationFormat>
  <Paragraphs>123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Lato</vt:lpstr>
      <vt:lpstr>Lato Black</vt:lpstr>
      <vt:lpstr>Office Theme</vt:lpstr>
      <vt:lpstr>Medicines access in England: NICE’s performance </vt:lpstr>
      <vt:lpstr>NICE is a critical element of the access to medicines pathway, but we do not have direct control over the whole pathway</vt:lpstr>
      <vt:lpstr>Within the access pathway, NICE has a role in total availability of new medicines, speed of availability, and extent of optimised recommendations  </vt:lpstr>
      <vt:lpstr>The UK is 3rd in the OECD on new medicines with sales and England is 7th in Europe by total availability of new active substances</vt:lpstr>
      <vt:lpstr>England is 6th in Europe on time to availability of new active substances </vt:lpstr>
      <vt:lpstr>England’s rate of optimised recommendations is comparable to international peers</vt:lpstr>
      <vt:lpstr>NICE is a world leader in rapid access to medicines, but we want to go further and are continuing to invest to maintain and enhance this position.</vt:lpstr>
      <vt:lpstr>Our analysis shows that a number of factors need to be in place to enable a fast appraisal and timely recommendation </vt:lpstr>
      <vt:lpstr>But these factors are not generally met to enable a fast appraisal and timely recommendation </vt:lpstr>
      <vt:lpstr>We all have a part to play in speeding up patient access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2022-07-19T15:28:52Z</dcterms:created>
  <dcterms:modified xsi:type="dcterms:W3CDTF">2022-07-19T15:43:19Z</dcterms:modified>
</cp:coreProperties>
</file>